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4.xml" ContentType="application/vnd.openxmlformats-officedocument.theme+xml"/>
  <Override PartName="/ppt/slideLayouts/slideLayout161.xml" ContentType="application/vnd.openxmlformats-officedocument.presentationml.slideLayout+xml"/>
  <Override PartName="/ppt/theme/theme2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4" r:id="rId3"/>
    <p:sldMasterId id="2147483680" r:id="rId4"/>
    <p:sldMasterId id="2147483690" r:id="rId5"/>
    <p:sldMasterId id="2147483700" r:id="rId6"/>
    <p:sldMasterId id="2147483706" r:id="rId7"/>
    <p:sldMasterId id="2147483712" r:id="rId8"/>
    <p:sldMasterId id="2147483719" r:id="rId9"/>
    <p:sldMasterId id="2147483725" r:id="rId10"/>
    <p:sldMasterId id="2147483747" r:id="rId11"/>
    <p:sldMasterId id="2147483757" r:id="rId12"/>
    <p:sldMasterId id="2147483823" r:id="rId13"/>
    <p:sldMasterId id="2147483833" r:id="rId14"/>
    <p:sldMasterId id="2147483840" r:id="rId15"/>
    <p:sldMasterId id="2147483847" r:id="rId16"/>
    <p:sldMasterId id="2147483870" r:id="rId17"/>
    <p:sldMasterId id="2147483882" r:id="rId18"/>
    <p:sldMasterId id="2147483891" r:id="rId19"/>
    <p:sldMasterId id="2147483898" r:id="rId20"/>
    <p:sldMasterId id="2147483904" r:id="rId21"/>
    <p:sldMasterId id="2147483911" r:id="rId22"/>
    <p:sldMasterId id="2147483931" r:id="rId23"/>
    <p:sldMasterId id="2147483938" r:id="rId24"/>
    <p:sldMasterId id="2147484005" r:id="rId25"/>
    <p:sldMasterId id="2147484009" r:id="rId26"/>
  </p:sldMasterIdLst>
  <p:notesMasterIdLst>
    <p:notesMasterId r:id="rId58"/>
  </p:notesMasterIdLst>
  <p:sldIdLst>
    <p:sldId id="484" r:id="rId27"/>
    <p:sldId id="455" r:id="rId28"/>
    <p:sldId id="483" r:id="rId29"/>
    <p:sldId id="499" r:id="rId30"/>
    <p:sldId id="508" r:id="rId31"/>
    <p:sldId id="490" r:id="rId32"/>
    <p:sldId id="331" r:id="rId33"/>
    <p:sldId id="387" r:id="rId34"/>
    <p:sldId id="386" r:id="rId35"/>
    <p:sldId id="319" r:id="rId36"/>
    <p:sldId id="491" r:id="rId37"/>
    <p:sldId id="376" r:id="rId38"/>
    <p:sldId id="261" r:id="rId39"/>
    <p:sldId id="390" r:id="rId40"/>
    <p:sldId id="500" r:id="rId41"/>
    <p:sldId id="501" r:id="rId42"/>
    <p:sldId id="505" r:id="rId43"/>
    <p:sldId id="504" r:id="rId44"/>
    <p:sldId id="506" r:id="rId45"/>
    <p:sldId id="423" r:id="rId46"/>
    <p:sldId id="507" r:id="rId47"/>
    <p:sldId id="463" r:id="rId48"/>
    <p:sldId id="502" r:id="rId49"/>
    <p:sldId id="503" r:id="rId50"/>
    <p:sldId id="492" r:id="rId51"/>
    <p:sldId id="473" r:id="rId52"/>
    <p:sldId id="466" r:id="rId53"/>
    <p:sldId id="478" r:id="rId54"/>
    <p:sldId id="479" r:id="rId55"/>
    <p:sldId id="388" r:id="rId56"/>
    <p:sldId id="472"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805"/>
    <a:srgbClr val="FF6703"/>
    <a:srgbClr val="B4FF1B"/>
    <a:srgbClr val="FF31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06"/>
    <p:restoredTop sz="86420" autoAdjust="0"/>
  </p:normalViewPr>
  <p:slideViewPr>
    <p:cSldViewPr snapToGrid="0" snapToObjects="1">
      <p:cViewPr varScale="1">
        <p:scale>
          <a:sx n="121" d="100"/>
          <a:sy n="121" d="100"/>
        </p:scale>
        <p:origin x="1242"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4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3.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8" Type="http://schemas.openxmlformats.org/officeDocument/2006/relationships/slideMaster" Target="slideMasters/slideMaster8.xml"/><Relationship Id="rId51" Type="http://schemas.openxmlformats.org/officeDocument/2006/relationships/slide" Target="slides/slide2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9T20:55:49.271"/>
    </inkml:context>
    <inkml:brush xml:id="br0">
      <inkml:brushProperty name="width" value="0.05" units="cm"/>
      <inkml:brushProperty name="height" value="0.05" units="cm"/>
      <inkml:brushProperty name="color" value="#E71224"/>
    </inkml:brush>
  </inkml:definitions>
  <inkml:trace contextRef="#ctx0" brushRef="#br0">1049 0 24575,'-9'4'0,"1"1"0,-1 3 0,1 0 0,-5 1 0,0 0 0,-5 0 0,0 3 0,0-2 0,0 3 0,0 0 0,-5-3 0,4 3 0,-4 0 0,10-3 0,-4 2 0,3-3 0,-4 0 0,4 0 0,-2-1 0,2 1 0,-4 0 0,0 0 0,0 0 0,-8 3 0,6-2 0,-6-1 0,13-1 0,-4-3 0,7 3 0,-3 1 0,1-5 0,2 4 0,-2-4 0,3 1 0,1 2 0,-1-2 0,1 3 0,-5 1 0,4-1 0,-8 1 0,3 0 0,0-1 0,-3 1 0,4 4 0,-5-3 0,4 2 0,-3-3 0,8 0 0,-8 3 0,7-2 0,-7-1 0,0 6 0,2-12 0,-2 13 0,9-12 0,-1 5 0,-3-1 0,2 1 0,-2-1 0,3-3 0,1 2 0,-1-2 0,1 0 0,-1 2 0,1-6 0,-1 6 0,1-6 0,3 7 0,-2-7 0,6 6 0,-7-6 0,4 3 0,-1-1 0,-2-2 0,6 7 0,-7-7 0,3 6 0,-3-6 0,3 6 0,-2-6 0,2 7 0,-3-4 0,-1 5 0,1-5 0,3 4 0,-2-7 0,9 2 0,-1-6 0,4 2 0,-1-3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9T20:55:49.272"/>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9T20:55:49.273"/>
    </inkml:context>
    <inkml:brush xml:id="br0">
      <inkml:brushProperty name="width" value="0.05" units="cm"/>
      <inkml:brushProperty name="height" value="0.05" units="cm"/>
      <inkml:brushProperty name="color" value="#E71224"/>
    </inkml:brush>
  </inkml:definitions>
  <inkml:trace contextRef="#ctx0" brushRef="#br0">97 0 24575,'0'9'0,"-4"-1"0,3 5 0,-6-4 0,2 4 0,0-1 0,-2-2 0,2 2 0,0-3 0,1-1 0,1 0 0,2 1 0,-7-1 0,7 0 0,-2 1 0,3-1 0,-4-3 0,3 2 0,-3-2 0,4 3 0,0 0 0,-4-3 0,3 2 0,-2-2 0,3 3 0,0 1 0,-4-1 0,3 0 0,-3 1 0,4-1 0,0 0 0,0 1 0,-3-1 0,2 0 0,-3 1 0,4-1 0,0 0 0,0 1 0,-4-5 0,7 0 0,2-4 0,18 0 0,2 0 0,9 0 0,0 0 0,-5 0 0,5 0 0,-6 0 0,1 0 0,-6 0 0,5 0 0,-14 0 0,8 0 0,-8 0 0,-1 0 0,0 0 0,-5 0 0,0 0 0,1 0 0,3 0 0,-2 0 0,2 0 0,-3 0 0,-1 0 0,4 0 0,-2 0 0,7 0 0,-8 0 0,8 0 0,-4 0 0,1 0 0,-1 0 0,-5 0 0,0 0 0,1 0 0,-5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9T20:59:50.674"/>
    </inkml:context>
    <inkml:brush xml:id="br0">
      <inkml:brushProperty name="width" value="0.05" units="cm"/>
      <inkml:brushProperty name="height" value="0.05" units="cm"/>
      <inkml:brushProperty name="color" value="#E71224"/>
    </inkml:brush>
  </inkml:definitions>
  <inkml:trace contextRef="#ctx0" brushRef="#br0">1049 0 24575,'-9'4'0,"1"1"0,-1 3 0,1 0 0,-5 1 0,0 0 0,-5 0 0,0 3 0,0-2 0,0 3 0,0 0 0,-5-3 0,4 3 0,-4 0 0,10-3 0,-4 2 0,3-3 0,-4 0 0,4 0 0,-2-1 0,2 1 0,-4 0 0,0 0 0,0 0 0,-8 3 0,6-2 0,-6-1 0,13-1 0,-4-3 0,7 3 0,-3 1 0,1-5 0,2 4 0,-2-4 0,3 1 0,1 2 0,-1-2 0,1 3 0,-5 1 0,4-1 0,-8 1 0,3 0 0,0-1 0,-3 1 0,4 4 0,-5-3 0,4 2 0,-3-3 0,8 0 0,-8 3 0,7-2 0,-7-1 0,0 6 0,2-12 0,-2 13 0,9-12 0,-1 5 0,-3-1 0,2 1 0,-2-1 0,3-3 0,1 2 0,-1-2 0,1 0 0,-1 2 0,1-6 0,-1 6 0,1-6 0,3 7 0,-2-7 0,6 6 0,-7-6 0,4 3 0,-1-1 0,-2-2 0,6 7 0,-7-7 0,3 6 0,-3-6 0,3 6 0,-2-6 0,2 7 0,-3-4 0,-1 5 0,1-5 0,3 4 0,-2-7 0,9 2 0,-1-6 0,4 2 0,-1-3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9T20:59:50.675"/>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9T20:59:50.676"/>
    </inkml:context>
    <inkml:brush xml:id="br0">
      <inkml:brushProperty name="width" value="0.05" units="cm"/>
      <inkml:brushProperty name="height" value="0.05" units="cm"/>
      <inkml:brushProperty name="color" value="#E71224"/>
    </inkml:brush>
  </inkml:definitions>
  <inkml:trace contextRef="#ctx0" brushRef="#br0">97 0 24575,'0'9'0,"-4"-1"0,3 5 0,-6-4 0,2 4 0,0-1 0,-2-2 0,2 2 0,0-3 0,1-1 0,1 0 0,2 1 0,-7-1 0,7 0 0,-2 1 0,3-1 0,-4-3 0,3 2 0,-3-2 0,4 3 0,0 0 0,-4-3 0,3 2 0,-2-2 0,3 3 0,0 1 0,-4-1 0,3 0 0,-3 1 0,4-1 0,0 0 0,0 1 0,-3-1 0,2 0 0,-3 1 0,4-1 0,0 0 0,0 1 0,-4-5 0,7 0 0,2-4 0,18 0 0,2 0 0,9 0 0,0 0 0,-5 0 0,5 0 0,-6 0 0,1 0 0,-6 0 0,5 0 0,-14 0 0,8 0 0,-8 0 0,-1 0 0,0 0 0,-5 0 0,0 0 0,1 0 0,3 0 0,-2 0 0,2 0 0,-3 0 0,-1 0 0,4 0 0,-2 0 0,7 0 0,-8 0 0,8 0 0,-4 0 0,1 0 0,-1 0 0,-5 0 0,0 0 0,1 0 0,-5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30T06:56:26.120"/>
    </inkml:context>
    <inkml:brush xml:id="br0">
      <inkml:brushProperty name="width" value="0.025" units="cm"/>
      <inkml:brushProperty name="height" value="0.025" units="cm"/>
      <inkml:brushProperty name="color" value="#E71224"/>
    </inkml:brush>
  </inkml:definitions>
  <inkml:trace contextRef="#ctx0" brushRef="#br0">72 0 24575,'0'13'0,"0"0"0,0 5 0,0 5 0,0-4 0,0 8 0,0-8 0,0 3 0,0-4 0,4 0 0,-3-4 0,2 2 0,-3-3 0,0 0 0,0-1 0,0-4 0,0 1 0,0-1 0,0 0 0,0 1 0,0 3 0,0-2 0,0 6 0,0-6 0,0 7 0,0-4 0,0 5 0,0 0 0,0-4 0,0 2 0,4 6 0,-3-7 0,3 10 0,-4-15 0,0 6 0,0-6 0,0 2 0,0 1 0,0-4 0,0 8 0,0-3 0,0-1 0,0 4 0,0-3 0,0 3 0,0 1 0,0 0 0,0 0 0,0 0 0,0 0 0,0 0 0,0 4 0,0-3 0,0 4 0,0-6 0,0 1 0,-4 8 0,3-1 0,-3 1 0,4-3 0,0 0 0,0-4 0,0 8 0,-4-8 0,3 3 0,-3-4 0,4 0 0,0 0 0,0 0 0,0 0 0,0-1 0,0 1 0,0 0 0,0 0 0,0-5 0,0 4 0,0 1 0,-4 0 0,3 0 0,-3-2 0,4-6 0,0 2 0,0-3 0,0 3 0,0-2 0,0 6 0,-3-6 0,2 7 0,-3-4 0,4 5 0,0 0 0,-4 4 0,3-7 0,-4 7 0,5-9 0,0 5 0,0 0 0,0 0 0,-4 0 0,3 0 0,-3 7 0,4-9 0,0 9 0,0-16 0,0 4 0,0-5 0,0 0 0,0 5 0,0-4 0,0 4 0,-3-5 0,2 5 0,-3-4 0,4 8 0,0-8 0,0 8 0,0-8 0,0 4 0,0-5 0,0 5 0,-4-4 0,3 8 0,-2-8 0,3 8 0,0 1 0,0 0 0,-4 4 0,3-4 0,-3 0 0,4-1 0,0 1 0,0 0 0,0 0 0,0 0 0,0-5 0,-4 4 0,3-3 0,-3-1 0,4 4 0,0-7 0,0 2 0,0-4 0,0 5 0,0-4 0,0 4 0,0-5 0,0 1 0,0-1 0,0 0 0,0 1 0,0-1 0,0 0 0,0 1 0,0-1 0,0 0 0,0 1 0,0-1 0,0 0 0,0-3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30T06:56:28.072"/>
    </inkml:context>
    <inkml:brush xml:id="br0">
      <inkml:brushProperty name="width" value="0.025" units="cm"/>
      <inkml:brushProperty name="height" value="0.025" units="cm"/>
      <inkml:brushProperty name="color" value="#E71224"/>
    </inkml:brush>
  </inkml:definitions>
  <inkml:trace contextRef="#ctx0" brushRef="#br0">0 32 24575,'0'8'0,"0"5"0,4 0 0,-3 5 0,7-4 0,-7 3 0,6-4 0,-2 10 0,0-9 0,4 8 0,-5-8 0,1-1 0,-1 0 0,0-5 0,-3 0 0,6-3 0,-6 2 0,7-2 0,-7 3 0,6 1 0,-6-1 0,6-3 0,-6 2 0,7-2 0,-4 3 0,5-3 0,-5 2 0,4-2 0,-4-1 0,1 4 0,2-4 0,-2 5 0,0-1 0,2-3 0,-6 2 0,6-2 0,-6 3 0,7-3 0,-7 2 0,6-6 0,-6-1 0,6-1 0,-6-6 0,3 2 0,0-4 0,-3 1 0,2 0 0,1-5 0,-3 3 0,3-2 0,0-1 0,-3 4 0,3-8 0,0 7 0,-3-2 0,3-1 0,-4 3 0,3-2 0,-2 3 0,3 1 0,-4-1 0,0 1 0,0 0 0,4 3 0,-4-3 0,4 4 0,-4-5 0,4 1 0,-3-1 0,3 1 0,-1-1 0,-2 1 0,3 0 0,-4-1 0,4 1 0,-4-1 0,8 1 0,-7-1 0,3 1 0,-1-1 0,-2 1 0,3 0 0,0 3 0,-3-3 0,2 4 0,1-1 0,-3-3 0,3 7 0,-4-2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9T19:39:18.909"/>
    </inkml:context>
    <inkml:brush xml:id="br0">
      <inkml:brushProperty name="width" value="0.05" units="cm"/>
      <inkml:brushProperty name="height" value="0.05" units="cm"/>
    </inkml:brush>
  </inkml:definitions>
  <inkml:trace contextRef="#ctx0" brushRef="#br0">127 1 24575,'0'8'0,"4"5"0,1 0 0,9 10 0,0-4 0,4 3 0,0-4 0,4 0 0,2 1 0,4 0 0,-4-5 0,-1 3 0,-6-7 0,1 3 0,-4-8 0,-5 3 0,-2-7 0,-6 6 0,3-2 0,-1 3 0,-2 5 0,3-4 0,-4 4 0,0-1 0,0-2 0,0 2 0,0 1 0,0-4 0,-4 4 0,-1-1 0,-3-2 0,-1 2 0,1 1 0,-5-4 0,3 4 0,-7-4 0,3-1 0,-4 1 0,5 0 0,0-1 0,0 1 0,4-1 0,-8 1 0,8 0 0,-4-5 0,8 4 0,-2-7 0,2 6 0,0-2 0,-2-1 0,6 4 0,-7-7 0,7 6 0,-2 2 0,3 0 0,0 8 0,0-3 0,4 4 0,5 0 0,1 4 0,7-3 0,-3 4 0,7 2 0,-2-5 0,3 2 0,-4-5 0,0-3 0,0 0 0,-9 2 0,7-6 0,-14 3 0,10-5 0,-11 1 0,3-1 0,-4 0 0,0 5 0,0-4 0,0 4 0,0 0 0,-4-4 0,-1 8 0,-4-4 0,-4 5 0,3-4 0,-6 3 0,2-4 0,-4 1 0,-5 3 0,4-7 0,-4 8 0,6-5 0,-6 2 0,4 1 0,-4-5 0,5 1 0,4-3 0,2 0 0,3-1 0,1 0 0,-1 1 0,5-1 0,0 0 0,4 1 0,0-1 0,4 5 0,1-4 0,3 8 0,5-8 0,1 8 0,4-7 0,0 3 0,-1-4 0,-3-1 0,-1 1 0,-5-1 0,0-3 0,1 2 0,-5-2 0,4 0 0,-7 2 0,6-2 0,-6 3 0,6 0 0,-2 1 0,0-1 0,2 0 0,-6 1 0,6-5 0,-6 4 0,3-4 0,-8 1 0,3 2 0,-10-6 0,5 7 0,-11-3 0,3 3 0,-4 1 0,0 0 0,0 0 0,0 4 0,-4-3 0,3 7 0,-9-7 0,9 3 0,-3-4 0,8 0 0,1-4 0,9 2 0,0-2 0,4 3 0,0 0 0,4 1 0,0-1 0,9 1 0,5-1 0,1 5 0,8-2 0,-3 2 0,4-4 0,1 1 0,-1-1 0,-4 0 0,-2 0 0,-4-4 0,-8 3 0,2-4 0,-8 1 0,5-1 0,-1-1 0,0 2 0,1 0 0,-1 2 0,0-2 0,1-1 0,-1 4 0,0-7 0,-3 6 0,-5-2 0,-9-1 0,0 4 0,-4-4 0,0 5 0,0 0 0,-5 0 0,0-5 0,0 4 0,0-3 0,4 4 0,-3 0 0,3-1 0,1-3 0,0 3 0,5-7 0,3 6 0,-3-6 0,7 7 0,-2-4 0,3 5 0,0-1 0,0 0 0,3 1 0,-2-1 0,11 1 0,-6-1 0,10 1 0,-2-1 0,4 5 0,0-3 0,0-1 0,-5-1 0,0-7 0,-9 6 0,4-6 0,-7 6 0,2-2 0,-3 3 0,0 1 0,0-1 0,0 0 0,-3 1 0,2-1 0,-3 0 0,4 1 0,-4-5 0,0 0 0,-9-4 0,-1-4 0,-4 3 0,-4-7 0,2 7 0,-7-3 0,8 4 0,-8 0 0,8 0 0,-9 0 0,9 0 0,1 0 0,5 0 0,8-4 0,5 3 0,9-3 0,5 4 0,8 0 0,2 0 0,10 0 0,-5 0 0,10 0 0,-9 0 0,3 0 0,-9 0 0,-1 0 0,-10 0 0,0 0 0,-1 0 0,-2 0 0,7 0 0,-8 0 0,8 0 0,-4 0 0,1 0 0,3 0 0,-8 0 0,4 0 0,-9 4 0,0 0 0,-8 5 0,3-1 0,-6 0 0,6 1 0,-7-1 0,7 0 0,-2 1 0,-1-1 0,3 0 0,-6 1 0,6 3 0,-3-2 0,4 2 0,0-3 0,0-1 0,0 0 0,0 1 0,0-1 0,0 0 0,0 1 0,0-1 0,4 0 0,-4 1 0,4-1 0,0 0 0,-3 1 0,3-1 0,-4 0 0,0 1 0,0-1 0,0 0 0,0 1 0,0-1 0,0 0 0,0 1 0,0-1 0,0 0 0,0 1 0,-4-5 0,3-4 0,-7-1 0,4-6 0,-5 2 0,4-3 0,-2-1 0,2 1 0,-3-1 0,-1 1 0,1 0 0,0-1 0,-1 4 0,1-2 0,-1 2 0,1 1 0,-1-4 0,1 7 0,3-6 0,-2 6 0,2-7 0,-3 7 0,-1-6 0,1 2 0,-1-3 0,1-1 0,3 1 0,-2-1 0,2 5 0,0-4 0,-2 7 0,6-6 0,-7 6 0,7-7 0,-6 7 0,6-6 0,-7 6 0,7-7 0,-6 7 0,6-6 0,-3 2 0,0-3 0,3-1 0,-2 1 0,3-1 0,0 1 0,0-1 0,0 1 0,3 0 0,-2 3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1A83A-CEFC-E249-AC12-5DDB68751B1A}" type="datetimeFigureOut">
              <a:rPr lang="en-US" smtClean="0"/>
              <a:t>6/30/2021</a:t>
            </a:fld>
            <a:endParaRPr lang="da-D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4ECAF6-84E8-8444-BFCF-FD8940F4504F}" type="slidenum">
              <a:rPr lang="da-DK" smtClean="0"/>
              <a:t>‹N›</a:t>
            </a:fld>
            <a:endParaRPr lang="da-DK"/>
          </a:p>
        </p:txBody>
      </p:sp>
    </p:spTree>
    <p:extLst>
      <p:ext uri="{BB962C8B-B14F-4D97-AF65-F5344CB8AC3E}">
        <p14:creationId xmlns:p14="http://schemas.microsoft.com/office/powerpoint/2010/main" val="3409782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U Passata" charset="0"/>
              </a:rPr>
              <a:t>I am an experimental physicist working on subatomic physics</a:t>
            </a:r>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fld id="{574C1600-B814-E643-9314-AEB73F598A49}" type="slidenum">
              <a:rPr lang="en-US" sz="1200">
                <a:solidFill>
                  <a:prstClr val="black"/>
                </a:solidFill>
              </a:rPr>
              <a:pPr eaLnBrk="1" hangingPunct="1"/>
              <a:t>1</a:t>
            </a:fld>
            <a:endParaRPr lang="en-US" sz="1200">
              <a:solidFill>
                <a:prstClr val="black"/>
              </a:solidFill>
            </a:endParaRPr>
          </a:p>
        </p:txBody>
      </p:sp>
    </p:spTree>
    <p:extLst>
      <p:ext uri="{BB962C8B-B14F-4D97-AF65-F5344CB8AC3E}">
        <p14:creationId xmlns:p14="http://schemas.microsoft.com/office/powerpoint/2010/main" val="398360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U Passata" charset="0"/>
              </a:rPr>
              <a:t>-Selection rules</a:t>
            </a:r>
          </a:p>
          <a:p>
            <a:r>
              <a:rPr lang="en-US" dirty="0">
                <a:latin typeface="AU Passata" charset="0"/>
              </a:rPr>
              <a:t>-N12</a:t>
            </a:r>
          </a:p>
          <a:p>
            <a:r>
              <a:rPr lang="en-US" dirty="0">
                <a:latin typeface="AU Passata" charset="0"/>
              </a:rPr>
              <a:t>-Difficulty : produce + 3a measurement.</a:t>
            </a:r>
          </a:p>
          <a:p>
            <a:r>
              <a:rPr lang="en-US" dirty="0">
                <a:latin typeface="AU Passata" charset="0"/>
              </a:rPr>
              <a:t>-Method – setup</a:t>
            </a:r>
          </a:p>
          <a:p>
            <a:r>
              <a:rPr lang="en-US" dirty="0">
                <a:latin typeface="AU Passata" charset="0"/>
              </a:rPr>
              <a:t>-Data</a:t>
            </a:r>
          </a:p>
          <a:p>
            <a:r>
              <a:rPr lang="en-US" dirty="0">
                <a:latin typeface="AU Passata" charset="0"/>
              </a:rPr>
              <a:t>-Conclusions 0+ 2+</a:t>
            </a:r>
          </a:p>
          <a:p>
            <a:r>
              <a:rPr lang="en-US" dirty="0">
                <a:latin typeface="AU Passata" charset="0"/>
              </a:rPr>
              <a:t>-Problem with 0+ - key idea.</a:t>
            </a:r>
          </a:p>
          <a:p>
            <a:endParaRPr lang="en-US" dirty="0">
              <a:latin typeface="AU Passata" charset="0"/>
            </a:endParaRPr>
          </a:p>
        </p:txBody>
      </p:sp>
      <p:sp>
        <p:nvSpPr>
          <p:cNvPr id="4" name="Slide Number Placeholder 3"/>
          <p:cNvSpPr>
            <a:spLocks noGrp="1"/>
          </p:cNvSpPr>
          <p:nvPr>
            <p:ph type="sldNum" sz="quarter" idx="5"/>
          </p:nvPr>
        </p:nvSpPr>
        <p:spPr/>
        <p:txBody>
          <a:bodyPr/>
          <a:lstStyle/>
          <a:p>
            <a:pPr>
              <a:defRPr/>
            </a:pPr>
            <a:fld id="{B3200126-3B21-174F-9FED-EE1DAB2082AF}" type="slidenum">
              <a:rPr lang="en-US" smtClean="0"/>
              <a:pPr>
                <a:defRPr/>
              </a:pPr>
              <a:t>6</a:t>
            </a:fld>
            <a:endParaRPr lang="en-US" dirty="0"/>
          </a:p>
        </p:txBody>
      </p:sp>
    </p:spTree>
    <p:extLst>
      <p:ext uri="{BB962C8B-B14F-4D97-AF65-F5344CB8AC3E}">
        <p14:creationId xmlns:p14="http://schemas.microsoft.com/office/powerpoint/2010/main" val="272181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D9938A9-AAD0-4F46-B3AA-604EA2D0C037}" type="slidenum">
              <a:rPr lang="en-US" sz="1200"/>
              <a:pPr/>
              <a:t>7</a:t>
            </a:fld>
            <a:endParaRPr lang="en-US" sz="1200"/>
          </a:p>
        </p:txBody>
      </p:sp>
      <p:sp>
        <p:nvSpPr>
          <p:cNvPr id="50179" name="Rectangle 2"/>
          <p:cNvSpPr>
            <a:spLocks noGrp="1" noRot="1" noChangeAspect="1" noChangeArrowheads="1"/>
          </p:cNvSpPr>
          <p:nvPr>
            <p:ph type="sldImg"/>
          </p:nvPr>
        </p:nvSpPr>
        <p:spPr>
          <a:xfrm>
            <a:off x="1173163" y="714375"/>
            <a:ext cx="4572000" cy="3429000"/>
          </a:xfrm>
          <a:solidFill>
            <a:srgbClr val="FFFFFF"/>
          </a:solidFill>
          <a:ln/>
        </p:spPr>
      </p:sp>
      <p:sp>
        <p:nvSpPr>
          <p:cNvPr id="50180" name="Rectangle 3"/>
          <p:cNvSpPr>
            <a:spLocks noGrp="1" noChangeArrowheads="1"/>
          </p:cNvSpPr>
          <p:nvPr>
            <p:ph type="body" idx="1"/>
          </p:nvPr>
        </p:nvSpPr>
        <p:spPr>
          <a:xfrm>
            <a:off x="944563" y="4356100"/>
            <a:ext cx="5035550" cy="40735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29105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8E02-FE17-4544-B1D5-1ED0B1B4FB48}" type="slidenum">
              <a:rPr lang="en-US" sz="1200">
                <a:solidFill>
                  <a:prstClr val="black"/>
                </a:solidFill>
              </a:rPr>
              <a:pPr/>
              <a:t>10</a:t>
            </a:fld>
            <a:endParaRPr lang="en-US" sz="1200">
              <a:solidFill>
                <a:prstClr val="black"/>
              </a:solidFill>
            </a:endParaRPr>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xfrm>
            <a:off x="914400" y="4343400"/>
            <a:ext cx="5029200" cy="4343400"/>
          </a:xfrm>
          <a:solidFill>
            <a:srgbClr val="FFFFFF"/>
          </a:solidFill>
          <a:ln>
            <a:solidFill>
              <a:schemeClr val="tx1"/>
            </a:solidFill>
          </a:ln>
        </p:spPr>
        <p:txBody>
          <a:bodyPr/>
          <a:lstStyle/>
          <a:p>
            <a:pPr eaLnBrk="1" hangingPunct="1"/>
            <a:r>
              <a:rPr lang="en-US">
                <a:latin typeface="Arial" charset="0"/>
                <a:ea typeface="ＭＳ Ｐゴシック" charset="0"/>
                <a:cs typeface="ＭＳ Ｐゴシック" charset="0"/>
              </a:rPr>
              <a:t>Next I show our results from the alternative method where we implanted, in this case 12N, in a thin implantation detector and measured the sum energy directly. </a:t>
            </a:r>
          </a:p>
          <a:p>
            <a:pPr eaLnBrk="1" hangingPunct="1"/>
            <a:r>
              <a:rPr lang="en-US">
                <a:latin typeface="Arial" charset="0"/>
                <a:ea typeface="ＭＳ Ｐゴシック" charset="0"/>
                <a:cs typeface="ＭＳ Ｐゴシック" charset="0"/>
              </a:rPr>
              <a:t>	The two scatter plots in the top part show how events are distributed over the surface of the implantation detector, which was segmented with 48 times 48 segments. To the left is the contour plot of implantation events, and to the right is the contour plots of subsequent decays of in this case 12N. The two distributions are consistent with each other.</a:t>
            </a:r>
          </a:p>
          <a:p>
            <a:pPr eaLnBrk="1" hangingPunct="1"/>
            <a:r>
              <a:rPr lang="en-US">
                <a:latin typeface="Arial" charset="0"/>
                <a:ea typeface="ＭＳ Ｐゴシック" charset="0"/>
                <a:cs typeface="ＭＳ Ｐゴシック" charset="0"/>
              </a:rPr>
              <a:t>	In the lower part is shown the energy spectrum of decay events. This spectrum shows like the ISOL data the narrow 1+ state at 12.71MeV and the broad distribution around it. </a:t>
            </a:r>
            <a:r>
              <a:rPr lang="en-US" altLang="ja-JP">
                <a:latin typeface="Arial" charset="0"/>
                <a:ea typeface="ＭＳ Ｐゴシック" charset="0"/>
                <a:cs typeface="ＭＳ Ｐゴシック" charset="0"/>
              </a:rPr>
              <a:t>In this approach we can measure much lower in sum energy and therefore also have the</a:t>
            </a:r>
            <a:r>
              <a:rPr lang="en-US">
                <a:latin typeface="Arial" charset="0"/>
                <a:ea typeface="ＭＳ Ｐゴシック" charset="0"/>
                <a:cs typeface="ＭＳ Ｐゴシック" charset="0"/>
              </a:rPr>
              <a:t> low energy 7.6MeV 0+ state in the spectrum. The peak at lower energy is from decays to the bound states where only the beta-particle deposits energy. In fact there is also evidence for feeding to the Isobaric Analogue state at 15.1MeV, which mainly decays by gamma-decay.</a:t>
            </a:r>
          </a:p>
          <a:p>
            <a:pPr eaLnBrk="1" hangingPunct="1"/>
            <a:r>
              <a:rPr lang="en-US">
                <a:latin typeface="Arial" charset="0"/>
                <a:ea typeface="ＭＳ Ｐゴシック" charset="0"/>
                <a:cs typeface="ＭＳ Ｐゴシック" charset="0"/>
              </a:rPr>
              <a:t>	This analysis is performed by PhD student Solveig Hyldegaard.</a:t>
            </a:r>
          </a:p>
        </p:txBody>
      </p:sp>
    </p:spTree>
    <p:extLst>
      <p:ext uri="{BB962C8B-B14F-4D97-AF65-F5344CB8AC3E}">
        <p14:creationId xmlns:p14="http://schemas.microsoft.com/office/powerpoint/2010/main" val="299977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525978C-F385-EE4E-A263-2E8C764DCEFF}" type="slidenum">
              <a:rPr lang="en-US" sz="1200"/>
              <a:pPr/>
              <a:t>16</a:t>
            </a:fld>
            <a:endParaRPr lang="en-US" sz="1200"/>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chemeClr val="tx1"/>
            </a:solidFill>
          </a:ln>
        </p:spPr>
        <p:txBody>
          <a:bodyPr/>
          <a:lstStyle/>
          <a:p>
            <a:pPr eaLnBrk="1" hangingPunct="1"/>
            <a:r>
              <a:rPr lang="en-US">
                <a:latin typeface="Arial" charset="0"/>
                <a:ea typeface="ＭＳ Ｐゴシック" charset="0"/>
                <a:cs typeface="ＭＳ Ｐゴシック" charset="0"/>
              </a:rPr>
              <a:t>I now present the same series of results for the mirror decay, that of 12B. </a:t>
            </a:r>
          </a:p>
          <a:p>
            <a:pPr eaLnBrk="1" hangingPunct="1"/>
            <a:r>
              <a:rPr lang="en-US">
                <a:latin typeface="Arial" charset="0"/>
                <a:ea typeface="ＭＳ Ｐゴシック" charset="0"/>
                <a:cs typeface="ＭＳ Ｐゴシック" charset="0"/>
              </a:rPr>
              <a:t>	First the results from the ISOL experiment at IGISOL, Jyvaskyla.</a:t>
            </a:r>
          </a:p>
          <a:p>
            <a:pPr eaLnBrk="1" hangingPunct="1"/>
            <a:r>
              <a:rPr lang="en-US">
                <a:latin typeface="Arial" charset="0"/>
                <a:ea typeface="ＭＳ Ｐゴシック" charset="0"/>
                <a:cs typeface="ＭＳ Ｐゴシック" charset="0"/>
              </a:rPr>
              <a:t>Due to the lower Q-value in this decay the feeding to the 1+ state is now much less, but other than that the qualitative features are the same. </a:t>
            </a:r>
          </a:p>
          <a:p>
            <a:pPr eaLnBrk="1" hangingPunct="1"/>
            <a:r>
              <a:rPr lang="en-US">
                <a:latin typeface="Arial" charset="0"/>
                <a:ea typeface="ＭＳ Ｐゴシック" charset="0"/>
                <a:cs typeface="ＭＳ Ｐゴシック" charset="0"/>
              </a:rPr>
              <a:t>	Note that we now see feeding to the 1+ state in this decay as well. </a:t>
            </a:r>
          </a:p>
        </p:txBody>
      </p:sp>
    </p:spTree>
    <p:extLst>
      <p:ext uri="{BB962C8B-B14F-4D97-AF65-F5344CB8AC3E}">
        <p14:creationId xmlns:p14="http://schemas.microsoft.com/office/powerpoint/2010/main" val="380117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U Passata" charset="0"/>
              </a:rPr>
              <a:t>-Gamma instead of beta.</a:t>
            </a:r>
          </a:p>
          <a:p>
            <a:r>
              <a:rPr lang="en-US" dirty="0">
                <a:latin typeface="AU Passata" charset="0"/>
              </a:rPr>
              <a:t>-Data from B11 + p. Accelerator in Aarhus. Setup.</a:t>
            </a:r>
          </a:p>
          <a:p>
            <a:r>
              <a:rPr lang="en-US" dirty="0">
                <a:latin typeface="AU Passata" charset="0"/>
              </a:rPr>
              <a:t>-2+. Alpha-decay. Rare gamma-decays seen from less energy.</a:t>
            </a:r>
          </a:p>
          <a:p>
            <a:r>
              <a:rPr lang="en-US" dirty="0">
                <a:latin typeface="AU Passata" charset="0"/>
              </a:rPr>
              <a:t>-Broad structures. Must be 2+. Confirms beta-decay results. No 0+.</a:t>
            </a:r>
          </a:p>
          <a:p>
            <a:r>
              <a:rPr lang="en-US" dirty="0">
                <a:latin typeface="AU Passata" charset="0"/>
              </a:rPr>
              <a:t>-Validates key idea. Lots to do. Difficulties.</a:t>
            </a:r>
          </a:p>
          <a:p>
            <a:endParaRPr lang="en-US" dirty="0">
              <a:latin typeface="AU Passata" charset="0"/>
            </a:endParaRPr>
          </a:p>
          <a:p>
            <a:endParaRPr lang="en-US" dirty="0">
              <a:latin typeface="AU Passata" charset="0"/>
            </a:endParaRPr>
          </a:p>
        </p:txBody>
      </p:sp>
      <p:sp>
        <p:nvSpPr>
          <p:cNvPr id="4" name="Slide Number Placeholder 3"/>
          <p:cNvSpPr>
            <a:spLocks noGrp="1"/>
          </p:cNvSpPr>
          <p:nvPr>
            <p:ph type="sldNum" sz="quarter" idx="5"/>
          </p:nvPr>
        </p:nvSpPr>
        <p:spPr/>
        <p:txBody>
          <a:bodyPr/>
          <a:lstStyle/>
          <a:p>
            <a:pPr>
              <a:defRPr/>
            </a:pPr>
            <a:fld id="{7B3D384A-D280-8347-8D84-CF068274D509}" type="slidenum">
              <a:rPr lang="en-US">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149863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U Passata" charset="0"/>
              </a:rPr>
              <a:t>-Gamma instead of beta.</a:t>
            </a:r>
          </a:p>
          <a:p>
            <a:r>
              <a:rPr lang="en-US" dirty="0">
                <a:latin typeface="AU Passata" charset="0"/>
              </a:rPr>
              <a:t>-Data from B11 + p. Accelerator in Aarhus. Setup.</a:t>
            </a:r>
          </a:p>
          <a:p>
            <a:r>
              <a:rPr lang="en-US" dirty="0">
                <a:latin typeface="AU Passata" charset="0"/>
              </a:rPr>
              <a:t>-2+. Alpha-decay. Rare gamma-decays seen from less energy.</a:t>
            </a:r>
          </a:p>
          <a:p>
            <a:r>
              <a:rPr lang="en-US" dirty="0">
                <a:latin typeface="AU Passata" charset="0"/>
              </a:rPr>
              <a:t>-Broad structures. Must be 2+. Confirms beta-decay results. No 0+.</a:t>
            </a:r>
          </a:p>
          <a:p>
            <a:r>
              <a:rPr lang="en-US" dirty="0">
                <a:latin typeface="AU Passata" charset="0"/>
              </a:rPr>
              <a:t>-Validates key idea. Lots to do. Difficulties.</a:t>
            </a:r>
          </a:p>
          <a:p>
            <a:endParaRPr lang="en-US" dirty="0">
              <a:latin typeface="AU Passata" charset="0"/>
            </a:endParaRPr>
          </a:p>
          <a:p>
            <a:endParaRPr lang="en-US" dirty="0">
              <a:latin typeface="AU Passata" charset="0"/>
            </a:endParaRPr>
          </a:p>
        </p:txBody>
      </p:sp>
      <p:sp>
        <p:nvSpPr>
          <p:cNvPr id="4" name="Slide Number Placeholder 3"/>
          <p:cNvSpPr>
            <a:spLocks noGrp="1"/>
          </p:cNvSpPr>
          <p:nvPr>
            <p:ph type="sldNum" sz="quarter" idx="5"/>
          </p:nvPr>
        </p:nvSpPr>
        <p:spPr/>
        <p:txBody>
          <a:bodyPr/>
          <a:lstStyle/>
          <a:p>
            <a:pPr>
              <a:defRPr/>
            </a:pPr>
            <a:fld id="{7B3D384A-D280-8347-8D84-CF068274D509}" type="slidenum">
              <a:rPr lang="en-US">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125635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U Passata" charset="0"/>
              </a:rPr>
              <a:t>-Gamma instead of beta.</a:t>
            </a:r>
          </a:p>
          <a:p>
            <a:r>
              <a:rPr lang="en-US" dirty="0">
                <a:latin typeface="AU Passata" charset="0"/>
              </a:rPr>
              <a:t>-Data from B11 + p. Accelerator in Aarhus. Setup.</a:t>
            </a:r>
          </a:p>
          <a:p>
            <a:r>
              <a:rPr lang="en-US" dirty="0">
                <a:latin typeface="AU Passata" charset="0"/>
              </a:rPr>
              <a:t>-2+. Alpha-decay. Rare gamma-decays seen from less energy.</a:t>
            </a:r>
          </a:p>
          <a:p>
            <a:r>
              <a:rPr lang="en-US" dirty="0">
                <a:latin typeface="AU Passata" charset="0"/>
              </a:rPr>
              <a:t>-Broad structures. Must be 2+. Confirms beta-decay results. No 0+.</a:t>
            </a:r>
          </a:p>
          <a:p>
            <a:r>
              <a:rPr lang="en-US" dirty="0">
                <a:latin typeface="AU Passata" charset="0"/>
              </a:rPr>
              <a:t>-Validates key idea. Lots to do. Difficulties.</a:t>
            </a:r>
          </a:p>
          <a:p>
            <a:endParaRPr lang="en-US" dirty="0">
              <a:latin typeface="AU Passata" charset="0"/>
            </a:endParaRPr>
          </a:p>
          <a:p>
            <a:endParaRPr lang="en-US" dirty="0">
              <a:latin typeface="AU Passata" charset="0"/>
            </a:endParaRPr>
          </a:p>
        </p:txBody>
      </p:sp>
      <p:sp>
        <p:nvSpPr>
          <p:cNvPr id="4" name="Slide Number Placeholder 3"/>
          <p:cNvSpPr>
            <a:spLocks noGrp="1"/>
          </p:cNvSpPr>
          <p:nvPr>
            <p:ph type="sldNum" sz="quarter" idx="5"/>
          </p:nvPr>
        </p:nvSpPr>
        <p:spPr/>
        <p:txBody>
          <a:bodyPr/>
          <a:lstStyle/>
          <a:p>
            <a:pPr>
              <a:defRPr/>
            </a:pPr>
            <a:fld id="{7B3D384A-D280-8347-8D84-CF068274D509}" type="slidenum">
              <a:rPr lang="en-US">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193928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U Passata" charset="0"/>
              </a:rPr>
              <a:t>-Gamma instead of beta.</a:t>
            </a:r>
          </a:p>
          <a:p>
            <a:r>
              <a:rPr lang="en-US" dirty="0">
                <a:latin typeface="AU Passata" charset="0"/>
              </a:rPr>
              <a:t>-Data from B11 + p. Accelerator in Aarhus. Setup.</a:t>
            </a:r>
          </a:p>
          <a:p>
            <a:r>
              <a:rPr lang="en-US" dirty="0">
                <a:latin typeface="AU Passata" charset="0"/>
              </a:rPr>
              <a:t>-2+. Alpha-decay. Rare gamma-decays seen from less energy.</a:t>
            </a:r>
          </a:p>
          <a:p>
            <a:r>
              <a:rPr lang="en-US" dirty="0">
                <a:latin typeface="AU Passata" charset="0"/>
              </a:rPr>
              <a:t>-Broad structures. Must be 2+. Confirms beta-decay results. No 0+.</a:t>
            </a:r>
          </a:p>
          <a:p>
            <a:r>
              <a:rPr lang="en-US" dirty="0">
                <a:latin typeface="AU Passata" charset="0"/>
              </a:rPr>
              <a:t>-Validates key idea. Lots to do. Difficulties.</a:t>
            </a:r>
          </a:p>
          <a:p>
            <a:endParaRPr lang="en-US" dirty="0">
              <a:latin typeface="AU Passata" charset="0"/>
            </a:endParaRPr>
          </a:p>
          <a:p>
            <a:endParaRPr lang="en-US" dirty="0">
              <a:latin typeface="AU Passata" charset="0"/>
            </a:endParaRPr>
          </a:p>
        </p:txBody>
      </p:sp>
      <p:sp>
        <p:nvSpPr>
          <p:cNvPr id="4" name="Slide Number Placeholder 3"/>
          <p:cNvSpPr>
            <a:spLocks noGrp="1"/>
          </p:cNvSpPr>
          <p:nvPr>
            <p:ph type="sldNum" sz="quarter" idx="5"/>
          </p:nvPr>
        </p:nvSpPr>
        <p:spPr/>
        <p:txBody>
          <a:bodyPr/>
          <a:lstStyle/>
          <a:p>
            <a:pPr>
              <a:defRPr/>
            </a:pPr>
            <a:fld id="{7B3D384A-D280-8347-8D84-CF068274D509}" type="slidenum">
              <a:rPr lang="en-US">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183737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5BF32CE-DB24-0D49-B992-596673620DC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9678497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0CE62E3-F5E6-9549-91E3-738F0957504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2762869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697"/>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40" y="6307138"/>
            <a:ext cx="295275" cy="295275"/>
          </a:xfrm>
          <a:prstGeom prst="rect">
            <a:avLst/>
          </a:prstGeom>
          <a:solidFill>
            <a:schemeClr val="bg2"/>
          </a:solidFill>
          <a:ln w="1778">
            <a:solidFill>
              <a:schemeClr val="bg2"/>
            </a:solidFill>
            <a:miter lim="800000"/>
            <a:headEnd/>
            <a:tailEnd/>
          </a:ln>
        </p:spPr>
        <p:txBody>
          <a:bodyPr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9" y="287342"/>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4" y="633413"/>
            <a:ext cx="4100513" cy="360362"/>
          </a:xfrm>
          <a:prstGeom prst="rect">
            <a:avLst/>
          </a:prstGeom>
          <a:noFill/>
          <a:ln w="1778" algn="ctr">
            <a:noFill/>
            <a:miter lim="800000"/>
            <a:headEnd/>
            <a:tailEnd/>
          </a:ln>
          <a:effectLst/>
        </p:spPr>
        <p:txBody>
          <a:bodyPr lIns="0" tIns="0" rIns="0" bIns="0"/>
          <a:lstStyle/>
          <a:p>
            <a:pPr defTabSz="914400" fontAlgn="base">
              <a:lnSpc>
                <a:spcPts val="1079"/>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3"/>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697"/>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9"/>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83"/>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92"/>
            <a:ext cx="404813" cy="144462"/>
          </a:xfrm>
        </p:spPr>
        <p:txBody>
          <a:bodyPr/>
          <a:lstStyle>
            <a:lvl1pPr>
              <a:lnSpc>
                <a:spcPct val="102000"/>
              </a:lnSpc>
              <a:defRPr sz="900"/>
            </a:lvl1pPr>
          </a:lstStyle>
          <a:p>
            <a:pPr>
              <a:defRPr/>
            </a:pPr>
            <a:fld id="{BC8E9B89-CCF4-E844-B543-383C87072A82}" type="slidenum">
              <a:rPr lang="en-GB">
                <a:solidFill>
                  <a:srgbClr val="03428E"/>
                </a:solidFill>
              </a:rPr>
              <a:pPr>
                <a:defRPr/>
              </a:pPr>
              <a:t>‹N›</a:t>
            </a:fld>
            <a:endParaRPr lang="en-GB" dirty="0">
              <a:solidFill>
                <a:srgbClr val="03428E"/>
              </a:solidFill>
            </a:endParaRPr>
          </a:p>
        </p:txBody>
      </p:sp>
    </p:spTree>
    <p:extLst>
      <p:ext uri="{BB962C8B-B14F-4D97-AF65-F5344CB8AC3E}">
        <p14:creationId xmlns:p14="http://schemas.microsoft.com/office/powerpoint/2010/main" val="1979177535"/>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8"/>
            <a:ext cx="8564562" cy="527240"/>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BC0A94FE-4F58-3B47-B031-DBCB9AA287B0}"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824405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1"/>
            <a:ext cx="8564562" cy="527240"/>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42"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7"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8121CB70-DA30-5D4E-8E3C-A4AFF10E525C}"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5333676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1"/>
            <a:ext cx="8564562" cy="527240"/>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631A3E2-56E7-AF4A-8252-8F40D73A2C3A}"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7067764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D5659B7-359A-054B-A236-9CEFB0C3DEB3}"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9771470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4"/>
            <a:ext cx="8564562" cy="1037077"/>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3EF4483A-46D4-2D4A-B98B-B61ED38059F2}"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4765247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4"/>
            <a:ext cx="8564562" cy="1037077"/>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42" y="2395007"/>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7" y="2395007"/>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4ED86964-41AA-BD45-9503-E89F7B29FC04}"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40182468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4"/>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E5A2FA45-4D34-5A42-A732-2FFE93B09502}"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5085414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1020354006"/>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C8E9B89-CCF4-E844-B543-383C87072A82}" type="slidenum">
              <a:rPr lang="en-GB">
                <a:solidFill>
                  <a:srgbClr val="03428E"/>
                </a:solidFill>
              </a:rPr>
              <a:pPr>
                <a:defRPr/>
              </a:pPr>
              <a:t>‹N›</a:t>
            </a:fld>
            <a:endParaRPr lang="en-GB" dirty="0">
              <a:solidFill>
                <a:srgbClr val="03428E"/>
              </a:solidFill>
            </a:endParaRPr>
          </a:p>
        </p:txBody>
      </p:sp>
    </p:spTree>
    <p:extLst>
      <p:ext uri="{BB962C8B-B14F-4D97-AF65-F5344CB8AC3E}">
        <p14:creationId xmlns:p14="http://schemas.microsoft.com/office/powerpoint/2010/main" val="167615672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2C6977DF-EB9F-C244-A811-8708CD22101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11585824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BC0A94FE-4F58-3B47-B031-DBCB9AA287B0}"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9862751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8121CB70-DA30-5D4E-8E3C-A4AFF10E525C}"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09779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631A3E2-56E7-AF4A-8252-8F40D73A2C3A}"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6743809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D5659B7-359A-054B-A236-9CEFB0C3DEB3}"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8562223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3EF4483A-46D4-2D4A-B98B-B61ED38059F2}"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19042090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4ED86964-41AA-BD45-9503-E89F7B29FC04}"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11799402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E5A2FA45-4D34-5A42-A732-2FFE93B09502}"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12427411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9"/>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24997162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EA190B3B-1C79-4F43-94A5-1A4FCBFD3749}" type="slidenum">
              <a:rPr lang="da-DK"/>
              <a:pPr>
                <a:defRPr/>
              </a:pPr>
              <a:t>‹N›</a:t>
            </a:fld>
            <a:endParaRPr lang="da-DK" dirty="0"/>
          </a:p>
        </p:txBody>
      </p:sp>
    </p:spTree>
    <p:extLst>
      <p:ext uri="{BB962C8B-B14F-4D97-AF65-F5344CB8AC3E}">
        <p14:creationId xmlns:p14="http://schemas.microsoft.com/office/powerpoint/2010/main" val="13983881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55BA9BAF-B6EC-EE4F-8C65-C5CCAE7381C4}" type="slidenum">
              <a:rPr lang="da-DK"/>
              <a:pPr>
                <a:defRPr/>
              </a:pPr>
              <a:t>‹N›</a:t>
            </a:fld>
            <a:endParaRPr lang="da-DK"/>
          </a:p>
        </p:txBody>
      </p:sp>
    </p:spTree>
    <p:extLst>
      <p:ext uri="{BB962C8B-B14F-4D97-AF65-F5344CB8AC3E}">
        <p14:creationId xmlns:p14="http://schemas.microsoft.com/office/powerpoint/2010/main" val="315933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fld id="{2E7327CC-5663-4843-8A33-E872E5FEA58F}" type="datetime1">
              <a:rPr lang="en-US">
                <a:ea typeface="Arial Unicode MS"/>
                <a:cs typeface="Arial Unicode MS"/>
              </a:rPr>
              <a:pPr>
                <a:defRPr/>
              </a:pPr>
              <a:t>6/30/2021</a:t>
            </a:fld>
            <a:endParaRPr lang="en-US">
              <a:ea typeface="Arial Unicode MS"/>
              <a:cs typeface="Arial Unicode MS"/>
            </a:endParaRPr>
          </a:p>
        </p:txBody>
      </p:sp>
      <p:sp>
        <p:nvSpPr>
          <p:cNvPr id="3" name="Rectangle 4"/>
          <p:cNvSpPr>
            <a:spLocks noGrp="1" noChangeArrowheads="1"/>
          </p:cNvSpPr>
          <p:nvPr>
            <p:ph type="ftr" idx="11"/>
          </p:nvPr>
        </p:nvSpPr>
        <p:spPr>
          <a:ln/>
        </p:spPr>
        <p:txBody>
          <a:bodyPr/>
          <a:lstStyle>
            <a:lvl1pPr>
              <a:defRPr/>
            </a:lvl1pPr>
          </a:lstStyle>
          <a:p>
            <a:pPr>
              <a:defRPr/>
            </a:pPr>
            <a:endParaRPr lang="en-US">
              <a:ea typeface="Arial Unicode MS"/>
              <a:cs typeface="Arial Unicode MS"/>
            </a:endParaRPr>
          </a:p>
        </p:txBody>
      </p:sp>
      <p:sp>
        <p:nvSpPr>
          <p:cNvPr id="4" name="Rectangle 5"/>
          <p:cNvSpPr>
            <a:spLocks noGrp="1" noChangeArrowheads="1"/>
          </p:cNvSpPr>
          <p:nvPr>
            <p:ph type="sldNum" idx="12"/>
          </p:nvPr>
        </p:nvSpPr>
        <p:spPr>
          <a:ln/>
        </p:spPr>
        <p:txBody>
          <a:bodyPr/>
          <a:lstStyle>
            <a:lvl1pPr>
              <a:defRPr/>
            </a:lvl1pPr>
          </a:lstStyle>
          <a:p>
            <a:pPr>
              <a:defRPr/>
            </a:pPr>
            <a:fld id="{447E4FAA-072E-AE44-B5A4-D31650AD543F}" type="slidenum">
              <a:rPr lang="en-US">
                <a:ea typeface="Arial Unicode MS"/>
                <a:cs typeface="Arial Unicode MS"/>
              </a:rPr>
              <a:pPr>
                <a:defRPr/>
              </a:pPr>
              <a:t>‹N›</a:t>
            </a:fld>
            <a:endParaRPr lang="en-US">
              <a:ea typeface="Arial Unicode MS"/>
              <a:cs typeface="Arial Unicode MS"/>
            </a:endParaRPr>
          </a:p>
        </p:txBody>
      </p:sp>
    </p:spTree>
    <p:extLst>
      <p:ext uri="{BB962C8B-B14F-4D97-AF65-F5344CB8AC3E}">
        <p14:creationId xmlns:p14="http://schemas.microsoft.com/office/powerpoint/2010/main" val="16112309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0517B86-D8B2-F943-B2B7-10E263910C68}" type="slidenum">
              <a:rPr lang="da-DK"/>
              <a:pPr>
                <a:defRPr/>
              </a:pPr>
              <a:t>‹N›</a:t>
            </a:fld>
            <a:endParaRPr lang="da-DK"/>
          </a:p>
        </p:txBody>
      </p:sp>
    </p:spTree>
    <p:extLst>
      <p:ext uri="{BB962C8B-B14F-4D97-AF65-F5344CB8AC3E}">
        <p14:creationId xmlns:p14="http://schemas.microsoft.com/office/powerpoint/2010/main" val="8566071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D4929EF5-5C03-0A4D-96FA-92FD529D5C0F}" type="slidenum">
              <a:rPr lang="da-DK"/>
              <a:pPr>
                <a:defRPr/>
              </a:pPr>
              <a:t>‹N›</a:t>
            </a:fld>
            <a:endParaRPr lang="da-DK"/>
          </a:p>
        </p:txBody>
      </p:sp>
    </p:spTree>
    <p:extLst>
      <p:ext uri="{BB962C8B-B14F-4D97-AF65-F5344CB8AC3E}">
        <p14:creationId xmlns:p14="http://schemas.microsoft.com/office/powerpoint/2010/main" val="40864381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40" y="6307138"/>
            <a:ext cx="295275" cy="295275"/>
          </a:xfrm>
          <a:prstGeom prst="rect">
            <a:avLst/>
          </a:prstGeom>
          <a:solidFill>
            <a:schemeClr val="bg2"/>
          </a:solidFill>
          <a:ln w="1778">
            <a:solidFill>
              <a:schemeClr val="bg2"/>
            </a:solidFill>
            <a:miter lim="800000"/>
            <a:headEnd/>
            <a:tailEnd/>
          </a:ln>
        </p:spPr>
        <p:txBody>
          <a:bodyPr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7"/>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4" y="633413"/>
            <a:ext cx="4100513" cy="360362"/>
          </a:xfrm>
          <a:prstGeom prst="rect">
            <a:avLst/>
          </a:prstGeom>
          <a:noFill/>
          <a:ln w="1778" algn="ctr">
            <a:noFill/>
            <a:miter lim="800000"/>
            <a:headEnd/>
            <a:tailEnd/>
          </a:ln>
          <a:effectLst/>
        </p:spPr>
        <p:txBody>
          <a:bodyPr lIns="0" tIns="0" rIns="0" bIns="0"/>
          <a:lstStyle/>
          <a:p>
            <a:pPr defTabSz="914400" fontAlgn="base">
              <a:lnSpc>
                <a:spcPts val="1079"/>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grpSp>
        <p:nvGrpSpPr>
          <p:cNvPr id="13" name="grpAuthor" hidden="1"/>
          <p:cNvGrpSpPr>
            <a:grpSpLocks/>
          </p:cNvGrpSpPr>
          <p:nvPr userDrawn="1"/>
        </p:nvGrpSpPr>
        <p:grpSpPr bwMode="auto">
          <a:xfrm>
            <a:off x="4533900" y="6156329"/>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365226"/>
            <a:ext cx="8564562" cy="942797"/>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265245329"/>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9"/>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5266767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940DF94-F208-A448-B1BB-72E03A280C05}" type="slidenum">
              <a:rPr lang="da-DK"/>
              <a:pPr>
                <a:defRPr/>
              </a:pPr>
              <a:t>‹N›</a:t>
            </a:fld>
            <a:endParaRPr lang="da-DK" dirty="0"/>
          </a:p>
        </p:txBody>
      </p:sp>
    </p:spTree>
    <p:extLst>
      <p:ext uri="{BB962C8B-B14F-4D97-AF65-F5344CB8AC3E}">
        <p14:creationId xmlns:p14="http://schemas.microsoft.com/office/powerpoint/2010/main" val="7527794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BF7A113D-DCB8-B043-A3A1-E9A9262C22C3}" type="slidenum">
              <a:rPr lang="da-DK"/>
              <a:pPr>
                <a:defRPr/>
              </a:pPr>
              <a:t>‹N›</a:t>
            </a:fld>
            <a:endParaRPr lang="da-DK"/>
          </a:p>
        </p:txBody>
      </p:sp>
    </p:spTree>
    <p:extLst>
      <p:ext uri="{BB962C8B-B14F-4D97-AF65-F5344CB8AC3E}">
        <p14:creationId xmlns:p14="http://schemas.microsoft.com/office/powerpoint/2010/main" val="1801095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9F579C1-C83F-BE4E-896D-CE0DDBCDCD40}" type="slidenum">
              <a:rPr lang="da-DK"/>
              <a:pPr>
                <a:defRPr/>
              </a:pPr>
              <a:t>‹N›</a:t>
            </a:fld>
            <a:endParaRPr lang="da-DK"/>
          </a:p>
        </p:txBody>
      </p:sp>
    </p:spTree>
    <p:extLst>
      <p:ext uri="{BB962C8B-B14F-4D97-AF65-F5344CB8AC3E}">
        <p14:creationId xmlns:p14="http://schemas.microsoft.com/office/powerpoint/2010/main" val="38557390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pPr>
                <a:defRPr/>
              </a:pPr>
              <a:t>‹N›</a:t>
            </a:fld>
            <a:endParaRPr lang="da-DK"/>
          </a:p>
        </p:txBody>
      </p:sp>
    </p:spTree>
    <p:extLst>
      <p:ext uri="{BB962C8B-B14F-4D97-AF65-F5344CB8AC3E}">
        <p14:creationId xmlns:p14="http://schemas.microsoft.com/office/powerpoint/2010/main" val="16640785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33467"/>
            <a:ext cx="8564562" cy="479310"/>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6A41C5B8-6DD0-4A43-A6D5-DE69ADCB751F}" type="slidenum">
              <a:rPr lang="da-DK"/>
              <a:pPr>
                <a:defRPr/>
              </a:pPr>
              <a:t>‹N›</a:t>
            </a:fld>
            <a:endParaRPr lang="da-DK" dirty="0"/>
          </a:p>
        </p:txBody>
      </p:sp>
    </p:spTree>
    <p:extLst>
      <p:ext uri="{BB962C8B-B14F-4D97-AF65-F5344CB8AC3E}">
        <p14:creationId xmlns:p14="http://schemas.microsoft.com/office/powerpoint/2010/main" val="32133256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grpSp>
        <p:nvGrpSpPr>
          <p:cNvPr id="3095" name="Group 23"/>
          <p:cNvGrpSpPr>
            <a:grpSpLocks noChangeAspect="1"/>
          </p:cNvGrpSpPr>
          <p:nvPr/>
        </p:nvGrpSpPr>
        <p:grpSpPr bwMode="auto">
          <a:xfrm>
            <a:off x="381000" y="358779"/>
            <a:ext cx="590550" cy="295275"/>
            <a:chOff x="454" y="227"/>
            <a:chExt cx="384" cy="192"/>
          </a:xfrm>
        </p:grpSpPr>
        <p:sp>
          <p:nvSpPr>
            <p:cNvPr id="309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309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
        <p:nvSpPr>
          <p:cNvPr id="3107"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FFFFFF"/>
              </a:solidFill>
              <a:latin typeface="AU Passata" pitchFamily="34" charset="0"/>
              <a:ea typeface="ＭＳ Ｐゴシック" charset="0"/>
              <a:cs typeface="ＭＳ Ｐゴシック" charset="0"/>
            </a:endParaRPr>
          </a:p>
        </p:txBody>
      </p:sp>
      <p:sp>
        <p:nvSpPr>
          <p:cNvPr id="3108"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31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FFFFFF"/>
              </a:solidFill>
              <a:latin typeface="AU Passata" pitchFamily="34" charset="0"/>
              <a:ea typeface="ＭＳ Ｐゴシック" charset="0"/>
              <a:cs typeface="ＭＳ Ｐゴシック" charset="0"/>
            </a:endParaRPr>
          </a:p>
        </p:txBody>
      </p:sp>
      <p:sp>
        <p:nvSpPr>
          <p:cNvPr id="14" name="Line 13"/>
          <p:cNvSpPr>
            <a:spLocks noChangeShapeType="1"/>
          </p:cNvSpPr>
          <p:nvPr userDrawn="1"/>
        </p:nvSpPr>
        <p:spPr bwMode="auto">
          <a:xfrm>
            <a:off x="381000" y="5372720"/>
            <a:ext cx="1403350" cy="0"/>
          </a:xfrm>
          <a:prstGeom prst="line">
            <a:avLst/>
          </a:prstGeom>
          <a:noFill/>
          <a:ln w="1778">
            <a:solidFill>
              <a:schemeClr val="bg1"/>
            </a:solidFill>
            <a:round/>
            <a:headEnd/>
            <a:tailEnd/>
          </a:ln>
          <a:effectLst/>
        </p:spPr>
        <p:txBody>
          <a:bodyPr lIns="91400" tIns="45702" rIns="91400" bIns="45702"/>
          <a:lstStyle/>
          <a:p>
            <a:pPr defTabSz="914400" fontAlgn="base">
              <a:lnSpc>
                <a:spcPts val="3598"/>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923483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
        <p:nvSpPr>
          <p:cNvPr id="3090"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grpSp>
        <p:nvGrpSpPr>
          <p:cNvPr id="3095" name="Group 23"/>
          <p:cNvGrpSpPr>
            <a:grpSpLocks noChangeAspect="1"/>
          </p:cNvGrpSpPr>
          <p:nvPr/>
        </p:nvGrpSpPr>
        <p:grpSpPr bwMode="auto">
          <a:xfrm>
            <a:off x="381000" y="358775"/>
            <a:ext cx="590550" cy="295275"/>
            <a:chOff x="454" y="227"/>
            <a:chExt cx="384" cy="192"/>
          </a:xfrm>
        </p:grpSpPr>
        <p:sp>
          <p:nvSpPr>
            <p:cNvPr id="309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sp>
          <p:nvSpPr>
            <p:cNvPr id="309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grpSp>
      <p:sp>
        <p:nvSpPr>
          <p:cNvPr id="3107"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FFFFFF"/>
              </a:solidFill>
              <a:latin typeface="AU Passata" pitchFamily="34" charset="0"/>
            </a:endParaRPr>
          </a:p>
        </p:txBody>
      </p:sp>
      <p:sp>
        <p:nvSpPr>
          <p:cNvPr id="3108"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rPr>
              <a:t>university</a:t>
            </a:r>
          </a:p>
        </p:txBody>
      </p:sp>
      <p:sp>
        <p:nvSpPr>
          <p:cNvPr id="31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FFFFFF"/>
              </a:solidFill>
              <a:latin typeface="AU Passata" pitchFamily="34" charset="0"/>
            </a:endParaRPr>
          </a:p>
        </p:txBody>
      </p:sp>
      <p:sp>
        <p:nvSpPr>
          <p:cNvPr id="14" name="Line 13"/>
          <p:cNvSpPr>
            <a:spLocks noChangeShapeType="1"/>
          </p:cNvSpPr>
          <p:nvPr userDrawn="1"/>
        </p:nvSpPr>
        <p:spPr bwMode="auto">
          <a:xfrm>
            <a:off x="358775" y="4509120"/>
            <a:ext cx="1403350" cy="0"/>
          </a:xfrm>
          <a:prstGeom prst="line">
            <a:avLst/>
          </a:prstGeom>
          <a:noFill/>
          <a:ln w="1778">
            <a:solidFill>
              <a:schemeClr val="bg1"/>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ndParaRPr>
          </a:p>
        </p:txBody>
      </p:sp>
    </p:spTree>
    <p:extLst>
      <p:ext uri="{BB962C8B-B14F-4D97-AF65-F5344CB8AC3E}">
        <p14:creationId xmlns:p14="http://schemas.microsoft.com/office/powerpoint/2010/main" val="32718562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Slide Number Placeholder 3"/>
          <p:cNvSpPr>
            <a:spLocks noGrp="1"/>
          </p:cNvSpPr>
          <p:nvPr>
            <p:ph type="sldNum" sz="quarter" idx="10"/>
          </p:nvPr>
        </p:nvSpPr>
        <p:spPr/>
        <p:txBody>
          <a:bodyPr/>
          <a:lstStyle>
            <a:lvl1pPr>
              <a:defRPr/>
            </a:lvl1pPr>
          </a:lstStyle>
          <a:p>
            <a:fld id="{4A778A20-C4FB-4A5D-BA56-B6F7BCAF0113}" type="slidenum">
              <a:rPr lang="da-DK" smtClean="0">
                <a:solidFill>
                  <a:srgbClr val="03428E"/>
                </a:solidFill>
                <a:latin typeface="AU Passata"/>
              </a:rPr>
              <a:pPr/>
              <a:t>‹N›</a:t>
            </a:fld>
            <a:endParaRPr lang="da-DK" dirty="0">
              <a:solidFill>
                <a:srgbClr val="03428E"/>
              </a:solidFill>
              <a:latin typeface="AU Passata"/>
            </a:endParaRPr>
          </a:p>
        </p:txBody>
      </p:sp>
      <p:sp>
        <p:nvSpPr>
          <p:cNvPr id="6"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1"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9515028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Slide Number Placeholder 4"/>
          <p:cNvSpPr>
            <a:spLocks noGrp="1"/>
          </p:cNvSpPr>
          <p:nvPr>
            <p:ph type="sldNum" sz="quarter" idx="10"/>
          </p:nvPr>
        </p:nvSpPr>
        <p:spPr/>
        <p:txBody>
          <a:bodyPr/>
          <a:lstStyle>
            <a:lvl1pPr>
              <a:defRPr/>
            </a:lvl1pPr>
          </a:lstStyle>
          <a:p>
            <a:fld id="{A5F7DBBA-2010-4765-A612-F54F7AD4A3C6}" type="slidenum">
              <a:rPr lang="da-DK">
                <a:solidFill>
                  <a:srgbClr val="03428E"/>
                </a:solidFill>
                <a:latin typeface="AU Passata"/>
              </a:rPr>
              <a:pPr/>
              <a:t>‹N›</a:t>
            </a:fld>
            <a:endParaRPr lang="da-DK">
              <a:solidFill>
                <a:srgbClr val="03428E"/>
              </a:solidFill>
              <a:latin typeface="AU Passata"/>
            </a:endParaRPr>
          </a:p>
        </p:txBody>
      </p:sp>
      <p:sp>
        <p:nvSpPr>
          <p:cNvPr id="13"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4"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5"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6"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8"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9"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7"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lIns="91400" tIns="45702" rIns="91400" bIns="45702"/>
          <a:lstStyle/>
          <a:p>
            <a:pPr defTabSz="914400" fontAlgn="base">
              <a:lnSpc>
                <a:spcPts val="3598"/>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31080271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
          <p:cNvSpPr>
            <a:spLocks noGrp="1"/>
          </p:cNvSpPr>
          <p:nvPr>
            <p:ph type="sldNum" sz="quarter" idx="10"/>
          </p:nvPr>
        </p:nvSpPr>
        <p:spPr/>
        <p:txBody>
          <a:bodyPr/>
          <a:lstStyle>
            <a:lvl1pPr>
              <a:defRPr/>
            </a:lvl1pPr>
          </a:lstStyle>
          <a:p>
            <a:fld id="{69AF94A8-4A13-44AB-B4C1-526BECB1EFCA}" type="slidenum">
              <a:rPr lang="da-DK">
                <a:solidFill>
                  <a:srgbClr val="03428E"/>
                </a:solidFill>
                <a:latin typeface="AU Passata"/>
              </a:rPr>
              <a:pPr/>
              <a:t>‹N›</a:t>
            </a:fld>
            <a:endParaRPr lang="da-DK">
              <a:solidFill>
                <a:srgbClr val="03428E"/>
              </a:solidFill>
              <a:latin typeface="AU Passata"/>
            </a:endParaRPr>
          </a:p>
        </p:txBody>
      </p:sp>
      <p:sp>
        <p:nvSpPr>
          <p:cNvPr id="5"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10"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lIns="91400" tIns="45702" rIns="91400" bIns="45702"/>
          <a:lstStyle/>
          <a:p>
            <a:pPr defTabSz="914400" fontAlgn="base">
              <a:lnSpc>
                <a:spcPts val="3598"/>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14768819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13FF094-20C4-403D-864D-9E59AE1A2C16}" type="slidenum">
              <a:rPr lang="da-DK">
                <a:solidFill>
                  <a:srgbClr val="03428E"/>
                </a:solidFill>
                <a:latin typeface="AU Passata"/>
              </a:rPr>
              <a:pPr/>
              <a:t>‹N›</a:t>
            </a:fld>
            <a:endParaRPr lang="da-DK">
              <a:solidFill>
                <a:srgbClr val="03428E"/>
              </a:solidFill>
              <a:latin typeface="AU Passata"/>
            </a:endParaRPr>
          </a:p>
        </p:txBody>
      </p:sp>
      <p:sp>
        <p:nvSpPr>
          <p:cNvPr id="8"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9"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Tree>
    <p:extLst>
      <p:ext uri="{BB962C8B-B14F-4D97-AF65-F5344CB8AC3E}">
        <p14:creationId xmlns:p14="http://schemas.microsoft.com/office/powerpoint/2010/main" val="30341801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3668483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940DF94-F208-A448-B1BB-72E03A280C05}" type="slidenum">
              <a:rPr lang="da-DK"/>
              <a:pPr>
                <a:defRPr/>
              </a:pPr>
              <a:t>‹N›</a:t>
            </a:fld>
            <a:endParaRPr lang="da-DK" dirty="0"/>
          </a:p>
        </p:txBody>
      </p:sp>
    </p:spTree>
    <p:extLst>
      <p:ext uri="{BB962C8B-B14F-4D97-AF65-F5344CB8AC3E}">
        <p14:creationId xmlns:p14="http://schemas.microsoft.com/office/powerpoint/2010/main" val="10059943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BF7A113D-DCB8-B043-A3A1-E9A9262C22C3}" type="slidenum">
              <a:rPr lang="da-DK"/>
              <a:pPr>
                <a:defRPr/>
              </a:pPr>
              <a:t>‹N›</a:t>
            </a:fld>
            <a:endParaRPr lang="da-DK"/>
          </a:p>
        </p:txBody>
      </p:sp>
    </p:spTree>
    <p:extLst>
      <p:ext uri="{BB962C8B-B14F-4D97-AF65-F5344CB8AC3E}">
        <p14:creationId xmlns:p14="http://schemas.microsoft.com/office/powerpoint/2010/main" val="10391684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9F579C1-C83F-BE4E-896D-CE0DDBCDCD40}" type="slidenum">
              <a:rPr lang="da-DK"/>
              <a:pPr>
                <a:defRPr/>
              </a:pPr>
              <a:t>‹N›</a:t>
            </a:fld>
            <a:endParaRPr lang="da-DK"/>
          </a:p>
        </p:txBody>
      </p:sp>
    </p:spTree>
    <p:extLst>
      <p:ext uri="{BB962C8B-B14F-4D97-AF65-F5344CB8AC3E}">
        <p14:creationId xmlns:p14="http://schemas.microsoft.com/office/powerpoint/2010/main" val="16684317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pPr>
                <a:defRPr/>
              </a:pPr>
              <a:t>‹N›</a:t>
            </a:fld>
            <a:endParaRPr lang="da-DK"/>
          </a:p>
        </p:txBody>
      </p:sp>
    </p:spTree>
    <p:extLst>
      <p:ext uri="{BB962C8B-B14F-4D97-AF65-F5344CB8AC3E}">
        <p14:creationId xmlns:p14="http://schemas.microsoft.com/office/powerpoint/2010/main" val="22720440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grpSp>
        <p:nvGrpSpPr>
          <p:cNvPr id="3095" name="Group 23"/>
          <p:cNvGrpSpPr>
            <a:grpSpLocks noChangeAspect="1"/>
          </p:cNvGrpSpPr>
          <p:nvPr/>
        </p:nvGrpSpPr>
        <p:grpSpPr bwMode="auto">
          <a:xfrm>
            <a:off x="381000" y="358775"/>
            <a:ext cx="590550" cy="295275"/>
            <a:chOff x="454" y="227"/>
            <a:chExt cx="384" cy="192"/>
          </a:xfrm>
        </p:grpSpPr>
        <p:sp>
          <p:nvSpPr>
            <p:cNvPr id="309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309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
        <p:nvSpPr>
          <p:cNvPr id="3107"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FFFFFF"/>
              </a:solidFill>
              <a:latin typeface="AU Passata" pitchFamily="34" charset="0"/>
              <a:ea typeface="ＭＳ Ｐゴシック" charset="0"/>
              <a:cs typeface="ＭＳ Ｐゴシック" charset="0"/>
            </a:endParaRPr>
          </a:p>
        </p:txBody>
      </p:sp>
      <p:sp>
        <p:nvSpPr>
          <p:cNvPr id="3108"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31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FFFFFF"/>
              </a:solidFill>
              <a:latin typeface="AU Passata" pitchFamily="34" charset="0"/>
              <a:ea typeface="ＭＳ Ｐゴシック" charset="0"/>
              <a:cs typeface="ＭＳ Ｐゴシック" charset="0"/>
            </a:endParaRPr>
          </a:p>
        </p:txBody>
      </p:sp>
      <p:sp>
        <p:nvSpPr>
          <p:cNvPr id="14" name="Line 13"/>
          <p:cNvSpPr>
            <a:spLocks noChangeShapeType="1"/>
          </p:cNvSpPr>
          <p:nvPr userDrawn="1"/>
        </p:nvSpPr>
        <p:spPr bwMode="auto">
          <a:xfrm>
            <a:off x="381000" y="5372720"/>
            <a:ext cx="1403350" cy="0"/>
          </a:xfrm>
          <a:prstGeom prst="line">
            <a:avLst/>
          </a:prstGeom>
          <a:noFill/>
          <a:ln w="1778">
            <a:solidFill>
              <a:schemeClr val="bg1"/>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4193146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Slide Number Placeholder 3"/>
          <p:cNvSpPr>
            <a:spLocks noGrp="1"/>
          </p:cNvSpPr>
          <p:nvPr>
            <p:ph type="sldNum" sz="quarter" idx="10"/>
          </p:nvPr>
        </p:nvSpPr>
        <p:spPr/>
        <p:txBody>
          <a:bodyPr/>
          <a:lstStyle>
            <a:lvl1pPr>
              <a:defRPr/>
            </a:lvl1pPr>
          </a:lstStyle>
          <a:p>
            <a:fld id="{4A778A20-C4FB-4A5D-BA56-B6F7BCAF0113}" type="slidenum">
              <a:rPr lang="da-DK" smtClean="0">
                <a:solidFill>
                  <a:srgbClr val="03428E"/>
                </a:solidFill>
              </a:rPr>
              <a:pPr/>
              <a:t>‹N›</a:t>
            </a:fld>
            <a:endParaRPr lang="da-DK" dirty="0">
              <a:solidFill>
                <a:srgbClr val="03428E"/>
              </a:solidFill>
            </a:endParaRPr>
          </a:p>
        </p:txBody>
      </p:sp>
      <p:sp>
        <p:nvSpPr>
          <p:cNvPr id="6"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7"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8"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9"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1"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p:txBody>
      </p:sp>
      <p:sp>
        <p:nvSpPr>
          <p:cNvPr id="12"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err="1">
                <a:solidFill>
                  <a:srgbClr val="03428E"/>
                </a:solidFill>
                <a:latin typeface="AU Passata" pitchFamily="34" charset="0"/>
              </a:rPr>
              <a:t>universitY</a:t>
            </a:r>
            <a:endParaRPr lang="en-US" sz="1100" cap="all" dirty="0">
              <a:solidFill>
                <a:srgbClr val="03428E"/>
              </a:solidFill>
              <a:latin typeface="AU Passata" pitchFamily="34" charset="0"/>
            </a:endParaRPr>
          </a:p>
        </p:txBody>
      </p:sp>
    </p:spTree>
    <p:extLst>
      <p:ext uri="{BB962C8B-B14F-4D97-AF65-F5344CB8AC3E}">
        <p14:creationId xmlns:p14="http://schemas.microsoft.com/office/powerpoint/2010/main" val="42154346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Slide Number Placeholder 3"/>
          <p:cNvSpPr>
            <a:spLocks noGrp="1"/>
          </p:cNvSpPr>
          <p:nvPr>
            <p:ph type="sldNum" sz="quarter" idx="10"/>
          </p:nvPr>
        </p:nvSpPr>
        <p:spPr/>
        <p:txBody>
          <a:bodyPr/>
          <a:lstStyle>
            <a:lvl1pPr>
              <a:defRPr/>
            </a:lvl1pPr>
          </a:lstStyle>
          <a:p>
            <a:fld id="{4A778A20-C4FB-4A5D-BA56-B6F7BCAF0113}" type="slidenum">
              <a:rPr lang="da-DK" smtClean="0">
                <a:solidFill>
                  <a:srgbClr val="03428E"/>
                </a:solidFill>
                <a:latin typeface="AU Passata"/>
              </a:rPr>
              <a:pPr/>
              <a:t>‹N›</a:t>
            </a:fld>
            <a:endParaRPr lang="da-DK" dirty="0">
              <a:solidFill>
                <a:srgbClr val="03428E"/>
              </a:solidFill>
              <a:latin typeface="AU Passata"/>
            </a:endParaRPr>
          </a:p>
        </p:txBody>
      </p:sp>
      <p:sp>
        <p:nvSpPr>
          <p:cNvPr id="6"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1"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31541406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Slide Number Placeholder 4"/>
          <p:cNvSpPr>
            <a:spLocks noGrp="1"/>
          </p:cNvSpPr>
          <p:nvPr>
            <p:ph type="sldNum" sz="quarter" idx="10"/>
          </p:nvPr>
        </p:nvSpPr>
        <p:spPr/>
        <p:txBody>
          <a:bodyPr/>
          <a:lstStyle>
            <a:lvl1pPr>
              <a:defRPr/>
            </a:lvl1pPr>
          </a:lstStyle>
          <a:p>
            <a:fld id="{A5F7DBBA-2010-4765-A612-F54F7AD4A3C6}" type="slidenum">
              <a:rPr lang="da-DK">
                <a:solidFill>
                  <a:srgbClr val="03428E"/>
                </a:solidFill>
                <a:latin typeface="AU Passata"/>
              </a:rPr>
              <a:pPr/>
              <a:t>‹N›</a:t>
            </a:fld>
            <a:endParaRPr lang="da-DK">
              <a:solidFill>
                <a:srgbClr val="03428E"/>
              </a:solidFill>
              <a:latin typeface="AU Passata"/>
            </a:endParaRPr>
          </a:p>
        </p:txBody>
      </p:sp>
      <p:sp>
        <p:nvSpPr>
          <p:cNvPr id="13"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4"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5"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6"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8"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9"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7"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32997780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
          <p:cNvSpPr>
            <a:spLocks noGrp="1"/>
          </p:cNvSpPr>
          <p:nvPr>
            <p:ph type="sldNum" sz="quarter" idx="10"/>
          </p:nvPr>
        </p:nvSpPr>
        <p:spPr/>
        <p:txBody>
          <a:bodyPr/>
          <a:lstStyle>
            <a:lvl1pPr>
              <a:defRPr/>
            </a:lvl1pPr>
          </a:lstStyle>
          <a:p>
            <a:fld id="{69AF94A8-4A13-44AB-B4C1-526BECB1EFCA}" type="slidenum">
              <a:rPr lang="da-DK">
                <a:solidFill>
                  <a:srgbClr val="03428E"/>
                </a:solidFill>
                <a:latin typeface="AU Passata"/>
              </a:rPr>
              <a:pPr/>
              <a:t>‹N›</a:t>
            </a:fld>
            <a:endParaRPr lang="da-DK">
              <a:solidFill>
                <a:srgbClr val="03428E"/>
              </a:solidFill>
              <a:latin typeface="AU Passata"/>
            </a:endParaRPr>
          </a:p>
        </p:txBody>
      </p:sp>
      <p:sp>
        <p:nvSpPr>
          <p:cNvPr id="5"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10"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36767613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13FF094-20C4-403D-864D-9E59AE1A2C16}" type="slidenum">
              <a:rPr lang="da-DK">
                <a:solidFill>
                  <a:srgbClr val="03428E"/>
                </a:solidFill>
                <a:latin typeface="AU Passata"/>
              </a:rPr>
              <a:pPr/>
              <a:t>‹N›</a:t>
            </a:fld>
            <a:endParaRPr lang="da-DK">
              <a:solidFill>
                <a:srgbClr val="03428E"/>
              </a:solidFill>
              <a:latin typeface="AU Passata"/>
            </a:endParaRPr>
          </a:p>
        </p:txBody>
      </p:sp>
      <p:sp>
        <p:nvSpPr>
          <p:cNvPr id="8"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9"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Tree>
    <p:extLst>
      <p:ext uri="{BB962C8B-B14F-4D97-AF65-F5344CB8AC3E}">
        <p14:creationId xmlns:p14="http://schemas.microsoft.com/office/powerpoint/2010/main" val="2251984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6A41C5B8-6DD0-4A43-A6D5-DE69ADCB751F}"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40340528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grpSp>
        <p:nvGrpSpPr>
          <p:cNvPr id="3095" name="Group 23"/>
          <p:cNvGrpSpPr>
            <a:grpSpLocks noChangeAspect="1"/>
          </p:cNvGrpSpPr>
          <p:nvPr/>
        </p:nvGrpSpPr>
        <p:grpSpPr bwMode="auto">
          <a:xfrm>
            <a:off x="381000" y="358775"/>
            <a:ext cx="590550" cy="295275"/>
            <a:chOff x="454" y="227"/>
            <a:chExt cx="384" cy="192"/>
          </a:xfrm>
        </p:grpSpPr>
        <p:sp>
          <p:nvSpPr>
            <p:cNvPr id="309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309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
        <p:nvSpPr>
          <p:cNvPr id="3107"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FFFFFF"/>
              </a:solidFill>
              <a:latin typeface="AU Passata" pitchFamily="34" charset="0"/>
              <a:ea typeface="ＭＳ Ｐゴシック" charset="0"/>
              <a:cs typeface="ＭＳ Ｐゴシック" charset="0"/>
            </a:endParaRPr>
          </a:p>
        </p:txBody>
      </p:sp>
      <p:sp>
        <p:nvSpPr>
          <p:cNvPr id="3108"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31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FFFFFF"/>
              </a:solidFill>
              <a:latin typeface="AU Passata" pitchFamily="34" charset="0"/>
              <a:ea typeface="ＭＳ Ｐゴシック" charset="0"/>
              <a:cs typeface="ＭＳ Ｐゴシック" charset="0"/>
            </a:endParaRPr>
          </a:p>
        </p:txBody>
      </p:sp>
      <p:sp>
        <p:nvSpPr>
          <p:cNvPr id="14" name="Line 13"/>
          <p:cNvSpPr>
            <a:spLocks noChangeShapeType="1"/>
          </p:cNvSpPr>
          <p:nvPr userDrawn="1"/>
        </p:nvSpPr>
        <p:spPr bwMode="auto">
          <a:xfrm>
            <a:off x="381000" y="5372720"/>
            <a:ext cx="1403350" cy="0"/>
          </a:xfrm>
          <a:prstGeom prst="line">
            <a:avLst/>
          </a:prstGeom>
          <a:noFill/>
          <a:ln w="1778">
            <a:solidFill>
              <a:schemeClr val="bg1"/>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1159300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Slide Number Placeholder 3"/>
          <p:cNvSpPr>
            <a:spLocks noGrp="1"/>
          </p:cNvSpPr>
          <p:nvPr>
            <p:ph type="sldNum" sz="quarter" idx="10"/>
          </p:nvPr>
        </p:nvSpPr>
        <p:spPr/>
        <p:txBody>
          <a:bodyPr/>
          <a:lstStyle>
            <a:lvl1pPr>
              <a:defRPr/>
            </a:lvl1pPr>
          </a:lstStyle>
          <a:p>
            <a:fld id="{4A778A20-C4FB-4A5D-BA56-B6F7BCAF0113}" type="slidenum">
              <a:rPr lang="da-DK" smtClean="0">
                <a:solidFill>
                  <a:srgbClr val="03428E"/>
                </a:solidFill>
                <a:latin typeface="AU Passata"/>
              </a:rPr>
              <a:pPr/>
              <a:t>‹N›</a:t>
            </a:fld>
            <a:endParaRPr lang="da-DK" dirty="0">
              <a:solidFill>
                <a:srgbClr val="03428E"/>
              </a:solidFill>
              <a:latin typeface="AU Passata"/>
            </a:endParaRPr>
          </a:p>
        </p:txBody>
      </p:sp>
      <p:sp>
        <p:nvSpPr>
          <p:cNvPr id="6"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1"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40111616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Slide Number Placeholder 4"/>
          <p:cNvSpPr>
            <a:spLocks noGrp="1"/>
          </p:cNvSpPr>
          <p:nvPr>
            <p:ph type="sldNum" sz="quarter" idx="10"/>
          </p:nvPr>
        </p:nvSpPr>
        <p:spPr/>
        <p:txBody>
          <a:bodyPr/>
          <a:lstStyle>
            <a:lvl1pPr>
              <a:defRPr/>
            </a:lvl1pPr>
          </a:lstStyle>
          <a:p>
            <a:fld id="{A5F7DBBA-2010-4765-A612-F54F7AD4A3C6}" type="slidenum">
              <a:rPr lang="da-DK">
                <a:solidFill>
                  <a:srgbClr val="03428E"/>
                </a:solidFill>
                <a:latin typeface="AU Passata"/>
              </a:rPr>
              <a:pPr/>
              <a:t>‹N›</a:t>
            </a:fld>
            <a:endParaRPr lang="da-DK">
              <a:solidFill>
                <a:srgbClr val="03428E"/>
              </a:solidFill>
              <a:latin typeface="AU Passata"/>
            </a:endParaRPr>
          </a:p>
        </p:txBody>
      </p:sp>
      <p:sp>
        <p:nvSpPr>
          <p:cNvPr id="13"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4"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5"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6"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8"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9"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7"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42028154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
          <p:cNvSpPr>
            <a:spLocks noGrp="1"/>
          </p:cNvSpPr>
          <p:nvPr>
            <p:ph type="sldNum" sz="quarter" idx="10"/>
          </p:nvPr>
        </p:nvSpPr>
        <p:spPr/>
        <p:txBody>
          <a:bodyPr/>
          <a:lstStyle>
            <a:lvl1pPr>
              <a:defRPr/>
            </a:lvl1pPr>
          </a:lstStyle>
          <a:p>
            <a:fld id="{69AF94A8-4A13-44AB-B4C1-526BECB1EFCA}" type="slidenum">
              <a:rPr lang="da-DK">
                <a:solidFill>
                  <a:srgbClr val="03428E"/>
                </a:solidFill>
                <a:latin typeface="AU Passata"/>
              </a:rPr>
              <a:pPr/>
              <a:t>‹N›</a:t>
            </a:fld>
            <a:endParaRPr lang="da-DK">
              <a:solidFill>
                <a:srgbClr val="03428E"/>
              </a:solidFill>
              <a:latin typeface="AU Passata"/>
            </a:endParaRPr>
          </a:p>
        </p:txBody>
      </p:sp>
      <p:sp>
        <p:nvSpPr>
          <p:cNvPr id="5"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10"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10426073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13FF094-20C4-403D-864D-9E59AE1A2C16}" type="slidenum">
              <a:rPr lang="da-DK">
                <a:solidFill>
                  <a:srgbClr val="03428E"/>
                </a:solidFill>
                <a:latin typeface="AU Passata"/>
              </a:rPr>
              <a:pPr/>
              <a:t>‹N›</a:t>
            </a:fld>
            <a:endParaRPr lang="da-DK">
              <a:solidFill>
                <a:srgbClr val="03428E"/>
              </a:solidFill>
              <a:latin typeface="AU Passata"/>
            </a:endParaRPr>
          </a:p>
        </p:txBody>
      </p:sp>
      <p:sp>
        <p:nvSpPr>
          <p:cNvPr id="8"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9"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Tree>
    <p:extLst>
      <p:ext uri="{BB962C8B-B14F-4D97-AF65-F5344CB8AC3E}">
        <p14:creationId xmlns:p14="http://schemas.microsoft.com/office/powerpoint/2010/main" val="2280369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Slide Number Placeholder 4"/>
          <p:cNvSpPr>
            <a:spLocks noGrp="1"/>
          </p:cNvSpPr>
          <p:nvPr>
            <p:ph type="sldNum" sz="quarter" idx="10"/>
          </p:nvPr>
        </p:nvSpPr>
        <p:spPr/>
        <p:txBody>
          <a:bodyPr/>
          <a:lstStyle>
            <a:lvl1pPr>
              <a:defRPr/>
            </a:lvl1pPr>
          </a:lstStyle>
          <a:p>
            <a:fld id="{A5F7DBBA-2010-4765-A612-F54F7AD4A3C6}" type="slidenum">
              <a:rPr lang="da-DK">
                <a:solidFill>
                  <a:srgbClr val="03428E"/>
                </a:solidFill>
              </a:rPr>
              <a:pPr/>
              <a:t>‹N›</a:t>
            </a:fld>
            <a:endParaRPr lang="da-DK">
              <a:solidFill>
                <a:srgbClr val="03428E"/>
              </a:solidFill>
            </a:endParaRPr>
          </a:p>
        </p:txBody>
      </p:sp>
      <p:sp>
        <p:nvSpPr>
          <p:cNvPr id="13"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4"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5"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6"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8"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p:txBody>
      </p:sp>
      <p:sp>
        <p:nvSpPr>
          <p:cNvPr id="19"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university</a:t>
            </a:r>
          </a:p>
        </p:txBody>
      </p:sp>
      <p:sp>
        <p:nvSpPr>
          <p:cNvPr id="17"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ndParaRPr>
          </a:p>
        </p:txBody>
      </p:sp>
    </p:spTree>
    <p:extLst>
      <p:ext uri="{BB962C8B-B14F-4D97-AF65-F5344CB8AC3E}">
        <p14:creationId xmlns:p14="http://schemas.microsoft.com/office/powerpoint/2010/main" val="13453783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60072584"/>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C8E9B89-CCF4-E844-B543-383C87072A82}" type="slidenum">
              <a:rPr lang="en-GB">
                <a:solidFill>
                  <a:srgbClr val="03428E"/>
                </a:solidFill>
              </a:rPr>
              <a:pPr>
                <a:defRPr/>
              </a:pPr>
              <a:t>‹N›</a:t>
            </a:fld>
            <a:endParaRPr lang="en-GB" dirty="0">
              <a:solidFill>
                <a:srgbClr val="03428E"/>
              </a:solidFill>
            </a:endParaRPr>
          </a:p>
        </p:txBody>
      </p:sp>
    </p:spTree>
    <p:extLst>
      <p:ext uri="{BB962C8B-B14F-4D97-AF65-F5344CB8AC3E}">
        <p14:creationId xmlns:p14="http://schemas.microsoft.com/office/powerpoint/2010/main" val="1477318399"/>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BC0A94FE-4F58-3B47-B031-DBCB9AA287B0}"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7433004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8121CB70-DA30-5D4E-8E3C-A4AFF10E525C}"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1844679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631A3E2-56E7-AF4A-8252-8F40D73A2C3A}"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005215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D5659B7-359A-054B-A236-9CEFB0C3DEB3}"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1430556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3EF4483A-46D4-2D4A-B98B-B61ED38059F2}"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8791996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4ED86964-41AA-BD45-9503-E89F7B29FC04}"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3874149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E5A2FA45-4D34-5A42-A732-2FFE93B09502}"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689807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lvl1pPr>
              <a:defRPr smtClean="0"/>
            </a:lvl1pPr>
          </a:lstStyle>
          <a:p>
            <a:fld id="{9C92E8C1-83E5-364F-A09A-133BAE4C583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47522284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
          <p:cNvSpPr>
            <a:spLocks noGrp="1"/>
          </p:cNvSpPr>
          <p:nvPr>
            <p:ph type="sldNum" sz="quarter" idx="10"/>
          </p:nvPr>
        </p:nvSpPr>
        <p:spPr/>
        <p:txBody>
          <a:bodyPr/>
          <a:lstStyle>
            <a:lvl1pPr>
              <a:defRPr/>
            </a:lvl1pPr>
          </a:lstStyle>
          <a:p>
            <a:fld id="{69AF94A8-4A13-44AB-B4C1-526BECB1EFCA}" type="slidenum">
              <a:rPr lang="da-DK">
                <a:solidFill>
                  <a:srgbClr val="03428E"/>
                </a:solidFill>
              </a:rPr>
              <a:pPr/>
              <a:t>‹N›</a:t>
            </a:fld>
            <a:endParaRPr lang="da-DK">
              <a:solidFill>
                <a:srgbClr val="03428E"/>
              </a:solidFill>
            </a:endParaRPr>
          </a:p>
        </p:txBody>
      </p:sp>
      <p:sp>
        <p:nvSpPr>
          <p:cNvPr id="5"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6"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7"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8"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r>
              <a:rPr lang="en-US" sz="900" cap="all" dirty="0">
                <a:solidFill>
                  <a:srgbClr val="03428E"/>
                </a:solidFill>
                <a:latin typeface="AU Passata" pitchFamily="34" charset="0"/>
              </a:rPr>
              <a:t>20 DECEMBER, 2008</a:t>
            </a:r>
          </a:p>
        </p:txBody>
      </p:sp>
      <p:sp>
        <p:nvSpPr>
          <p:cNvPr id="10"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p:txBody>
      </p:sp>
      <p:sp>
        <p:nvSpPr>
          <p:cNvPr id="12"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university</a:t>
            </a:r>
          </a:p>
        </p:txBody>
      </p:sp>
      <p:sp>
        <p:nvSpPr>
          <p:cNvPr id="11"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ndParaRPr>
          </a:p>
        </p:txBody>
      </p:sp>
    </p:spTree>
    <p:extLst>
      <p:ext uri="{BB962C8B-B14F-4D97-AF65-F5344CB8AC3E}">
        <p14:creationId xmlns:p14="http://schemas.microsoft.com/office/powerpoint/2010/main" val="8555668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lvl1pPr>
              <a:defRPr smtClean="0"/>
            </a:lvl1pPr>
          </a:lstStyle>
          <a:p>
            <a:fld id="{C05F87DB-FBDB-6B4C-96B4-CEC98B0887C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9503308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840" y="554459"/>
            <a:ext cx="2609280" cy="144015"/>
          </a:xfrm>
          <a:prstGeom prst="rect">
            <a:avLst/>
          </a:prstGeom>
          <a:noFill/>
          <a:ln w="1778" algn="ctr">
            <a:noFill/>
            <a:miter lim="800000"/>
            <a:headEnd/>
            <a:tailEnd/>
          </a:ln>
          <a:effectLst/>
        </p:spPr>
        <p:txBody>
          <a:bodyPr lIns="0" tIns="0" rIns="0" bIns="0" anchor="b"/>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algn="r" fontAlgn="base">
              <a:lnSpc>
                <a:spcPct val="102000"/>
              </a:lnSpc>
              <a:spcBef>
                <a:spcPct val="0"/>
              </a:spcBef>
              <a:spcAft>
                <a:spcPct val="0"/>
              </a:spcAft>
              <a:buClrTx/>
              <a:buSzTx/>
              <a:buFont typeface="AU Passata" charset="0"/>
              <a:buNone/>
            </a:pPr>
            <a:endParaRPr lang="en-US" altLang="en-US" sz="907">
              <a:solidFill>
                <a:srgbClr val="03428E"/>
              </a:solidFill>
              <a:latin typeface="AU Passata" charset="0"/>
            </a:endParaRPr>
          </a:p>
        </p:txBody>
      </p:sp>
      <p:sp>
        <p:nvSpPr>
          <p:cNvPr id="5" name="bmkFld2AuthorName"/>
          <p:cNvSpPr txBox="1">
            <a:spLocks noChangeArrowheads="1"/>
          </p:cNvSpPr>
          <p:nvPr userDrawn="1"/>
        </p:nvSpPr>
        <p:spPr bwMode="auto">
          <a:xfrm>
            <a:off x="4767840" y="682632"/>
            <a:ext cx="2609280" cy="144015"/>
          </a:xfrm>
          <a:prstGeom prst="rect">
            <a:avLst/>
          </a:prstGeom>
          <a:noFill/>
          <a:ln w="1778" algn="ctr">
            <a:noFill/>
            <a:miter lim="800000"/>
            <a:headEnd/>
            <a:tailEnd/>
          </a:ln>
          <a:effectLst/>
        </p:spPr>
        <p:txBody>
          <a:bodyPr lIns="0" tIns="0" rIns="0" bIns="0" anchor="b"/>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algn="r" fontAlgn="base">
              <a:lnSpc>
                <a:spcPct val="102000"/>
              </a:lnSpc>
              <a:spcBef>
                <a:spcPct val="0"/>
              </a:spcBef>
              <a:spcAft>
                <a:spcPct val="0"/>
              </a:spcAft>
              <a:buClrTx/>
              <a:buSzTx/>
              <a:buFont typeface="AU Passata" charset="0"/>
              <a:buNone/>
            </a:pPr>
            <a:endParaRPr lang="en-US" altLang="en-US" sz="907">
              <a:solidFill>
                <a:srgbClr val="03428E"/>
              </a:solidFill>
              <a:latin typeface="AU Passata" charset="0"/>
            </a:endParaRPr>
          </a:p>
        </p:txBody>
      </p:sp>
      <p:sp>
        <p:nvSpPr>
          <p:cNvPr id="6" name="bmkFld2AuthorTitle"/>
          <p:cNvSpPr txBox="1">
            <a:spLocks noChangeArrowheads="1"/>
          </p:cNvSpPr>
          <p:nvPr userDrawn="1"/>
        </p:nvSpPr>
        <p:spPr bwMode="auto">
          <a:xfrm>
            <a:off x="4767840" y="810806"/>
            <a:ext cx="2609280" cy="145455"/>
          </a:xfrm>
          <a:prstGeom prst="rect">
            <a:avLst/>
          </a:prstGeom>
          <a:noFill/>
          <a:ln w="1778" algn="ctr">
            <a:noFill/>
            <a:miter lim="800000"/>
            <a:headEnd/>
            <a:tailEnd/>
          </a:ln>
          <a:effectLst/>
        </p:spPr>
        <p:txBody>
          <a:bodyPr lIns="0" tIns="0" rIns="0" bIns="0" anchor="b"/>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algn="r" fontAlgn="base">
              <a:lnSpc>
                <a:spcPct val="102000"/>
              </a:lnSpc>
              <a:spcBef>
                <a:spcPct val="0"/>
              </a:spcBef>
              <a:spcAft>
                <a:spcPct val="0"/>
              </a:spcAft>
              <a:buClrTx/>
              <a:buSzTx/>
              <a:buFont typeface="AU Passata" charset="0"/>
              <a:buNone/>
            </a:pPr>
            <a:endParaRPr lang="en-US" altLang="en-US" sz="907">
              <a:solidFill>
                <a:srgbClr val="03428E"/>
              </a:solidFill>
              <a:latin typeface="AU Passata" charset="0"/>
            </a:endParaRPr>
          </a:p>
        </p:txBody>
      </p:sp>
      <p:sp>
        <p:nvSpPr>
          <p:cNvPr id="7" name="bmkFld3Date"/>
          <p:cNvSpPr txBox="1">
            <a:spLocks noChangeArrowheads="1"/>
          </p:cNvSpPr>
          <p:nvPr userDrawn="1"/>
        </p:nvSpPr>
        <p:spPr bwMode="auto">
          <a:xfrm>
            <a:off x="7557120" y="554459"/>
            <a:ext cx="1224000" cy="144015"/>
          </a:xfrm>
          <a:prstGeom prst="rect">
            <a:avLst/>
          </a:prstGeom>
          <a:noFill/>
          <a:ln w="1778" algn="ctr">
            <a:noFill/>
            <a:miter lim="800000"/>
            <a:headEnd/>
            <a:tailEnd/>
          </a:ln>
          <a:effectLst/>
        </p:spPr>
        <p:txBody>
          <a:bodyPr lIns="0" tIns="0" rIns="0" bIns="0" anchor="b"/>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algn="r" fontAlgn="base">
              <a:lnSpc>
                <a:spcPct val="102000"/>
              </a:lnSpc>
              <a:spcBef>
                <a:spcPct val="0"/>
              </a:spcBef>
              <a:spcAft>
                <a:spcPct val="0"/>
              </a:spcAft>
              <a:buClrTx/>
              <a:buSzTx/>
              <a:buFont typeface="AU Passata" charset="0"/>
              <a:buNone/>
            </a:pPr>
            <a:endParaRPr lang="en-US" altLang="en-US" sz="907">
              <a:solidFill>
                <a:srgbClr val="03428E"/>
              </a:solidFill>
              <a:latin typeface="AU Passata" charset="0"/>
            </a:endParaRPr>
          </a:p>
        </p:txBody>
      </p:sp>
      <p:sp>
        <p:nvSpPr>
          <p:cNvPr id="8" name="bmkFld3SubEntity"/>
          <p:cNvSpPr txBox="1">
            <a:spLocks noChangeArrowheads="1"/>
          </p:cNvSpPr>
          <p:nvPr userDrawn="1"/>
        </p:nvSpPr>
        <p:spPr bwMode="auto">
          <a:xfrm>
            <a:off x="1120320" y="724397"/>
            <a:ext cx="2041920" cy="495412"/>
          </a:xfrm>
          <a:prstGeom prst="rect">
            <a:avLst/>
          </a:prstGeom>
          <a:noFill/>
          <a:ln w="1778" algn="ctr">
            <a:noFill/>
            <a:miter lim="800000"/>
            <a:headEnd/>
            <a:tailEnd/>
          </a:ln>
          <a:effectLst/>
        </p:spPr>
        <p:txBody>
          <a:bodyPr lIns="0" tIns="0" rIns="0" bIns="0"/>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fontAlgn="base">
              <a:lnSpc>
                <a:spcPct val="95000"/>
              </a:lnSpc>
              <a:spcBef>
                <a:spcPct val="0"/>
              </a:spcBef>
              <a:spcAft>
                <a:spcPct val="0"/>
              </a:spcAft>
              <a:buClrTx/>
              <a:buSzTx/>
              <a:buFont typeface="AU Passata" charset="0"/>
              <a:buNone/>
            </a:pPr>
            <a:endParaRPr lang="en-US" altLang="en-US" sz="816">
              <a:solidFill>
                <a:srgbClr val="03428E"/>
              </a:solidFill>
              <a:latin typeface="AU Passata"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9" name="Slide Number Placeholder 3"/>
          <p:cNvSpPr>
            <a:spLocks noGrp="1"/>
          </p:cNvSpPr>
          <p:nvPr>
            <p:ph type="sldNum" sz="quarter" idx="10"/>
          </p:nvPr>
        </p:nvSpPr>
        <p:spPr/>
        <p:txBody>
          <a:bodyPr/>
          <a:lstStyle>
            <a:lvl1pPr hangingPunct="0">
              <a:buClr>
                <a:srgbClr val="000000"/>
              </a:buClr>
              <a:buSzPct val="100000"/>
              <a:defRPr>
                <a:latin typeface="Candara" charset="0"/>
              </a:defRPr>
            </a:lvl1pPr>
          </a:lstStyle>
          <a:p>
            <a:fld id="{E83EED1B-FD43-F14D-9386-85D08BEF05F3}" type="slidenum">
              <a:rPr lang="da-DK" altLang="en-US"/>
              <a:pPr/>
              <a:t>‹N›</a:t>
            </a:fld>
            <a:endParaRPr lang="da-DK" altLang="en-US"/>
          </a:p>
        </p:txBody>
      </p:sp>
    </p:spTree>
    <p:extLst>
      <p:ext uri="{BB962C8B-B14F-4D97-AF65-F5344CB8AC3E}">
        <p14:creationId xmlns:p14="http://schemas.microsoft.com/office/powerpoint/2010/main" val="18262577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828800"/>
            <a:ext cx="4000500" cy="4419600"/>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10100" y="1828800"/>
            <a:ext cx="4000500" cy="4419600"/>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a:xfrm>
            <a:off x="6646863" y="6245225"/>
            <a:ext cx="2133600" cy="139700"/>
          </a:xfrm>
          <a:prstGeom prst="rect">
            <a:avLst/>
          </a:prstGeom>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solidFill>
                  <a:srgbClr val="000000"/>
                </a:solidFill>
              </a:rPr>
              <a:pPr>
                <a:defRPr/>
              </a:pPr>
              <a:t>‹N›</a:t>
            </a:fld>
            <a:endParaRPr lang="da-DK">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13FF094-20C4-403D-864D-9E59AE1A2C16}" type="slidenum">
              <a:rPr lang="da-DK">
                <a:solidFill>
                  <a:srgbClr val="03428E"/>
                </a:solidFill>
              </a:rPr>
              <a:pPr/>
              <a:t>‹N›</a:t>
            </a:fld>
            <a:endParaRPr lang="da-DK">
              <a:solidFill>
                <a:srgbClr val="03428E"/>
              </a:solidFill>
            </a:endParaRPr>
          </a:p>
        </p:txBody>
      </p:sp>
      <p:sp>
        <p:nvSpPr>
          <p:cNvPr id="8"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p:txBody>
      </p:sp>
      <p:sp>
        <p:nvSpPr>
          <p:cNvPr id="9"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university</a:t>
            </a:r>
          </a:p>
        </p:txBody>
      </p:sp>
    </p:spTree>
    <p:extLst>
      <p:ext uri="{BB962C8B-B14F-4D97-AF65-F5344CB8AC3E}">
        <p14:creationId xmlns:p14="http://schemas.microsoft.com/office/powerpoint/2010/main" val="2266268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129828394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31B574D-E898-9445-8DED-5D89EC2F0568}" type="slidenum">
              <a:rPr lang="en-GB">
                <a:solidFill>
                  <a:srgbClr val="03428E"/>
                </a:solidFill>
              </a:rPr>
              <a:pPr>
                <a:defRPr/>
              </a:pPr>
              <a:t>‹N›</a:t>
            </a:fld>
            <a:endParaRPr lang="en-GB" dirty="0">
              <a:solidFill>
                <a:srgbClr val="03428E"/>
              </a:solidFill>
            </a:endParaRPr>
          </a:p>
        </p:txBody>
      </p:sp>
    </p:spTree>
    <p:extLst>
      <p:ext uri="{BB962C8B-B14F-4D97-AF65-F5344CB8AC3E}">
        <p14:creationId xmlns:p14="http://schemas.microsoft.com/office/powerpoint/2010/main" val="215926994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71F7C17-4108-0C4A-BF41-581ADF6F491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973120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AD38CA0-6CCA-A94A-9780-482D794CD1AE}"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413711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4A3D9945-D0F0-7846-9B05-BE8DA2717F5B}"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075862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BF05125E-2E3B-4947-A878-4DC8EFFB5107}"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454605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06ECF90-12EE-7F4C-BB51-1A7160C34652}"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185626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9F7C0FBD-6EFD-C44A-A883-A75A86D63F44}"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183792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1B76E78F-E562-8C4F-9C55-894997A819AE}"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86454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36A7299-C442-EE49-A4B1-005826A0A905}"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101261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22815389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31B574D-E898-9445-8DED-5D89EC2F0568}" type="slidenum">
              <a:rPr lang="en-GB">
                <a:solidFill>
                  <a:srgbClr val="03428E"/>
                </a:solidFill>
              </a:rPr>
              <a:pPr>
                <a:defRPr/>
              </a:pPr>
              <a:t>‹N›</a:t>
            </a:fld>
            <a:endParaRPr lang="en-GB" dirty="0">
              <a:solidFill>
                <a:srgbClr val="03428E"/>
              </a:solidFill>
            </a:endParaRPr>
          </a:p>
        </p:txBody>
      </p:sp>
    </p:spTree>
    <p:extLst>
      <p:ext uri="{BB962C8B-B14F-4D97-AF65-F5344CB8AC3E}">
        <p14:creationId xmlns:p14="http://schemas.microsoft.com/office/powerpoint/2010/main" val="412210946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AD38CA0-6CCA-A94A-9780-482D794CD1AE}"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667726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29E9C2D-1836-FA4D-85AE-BF7E68C68F2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00693992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4A3D9945-D0F0-7846-9B05-BE8DA2717F5B}"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2432814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BF05125E-2E3B-4947-A878-4DC8EFFB5107}"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1996494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06ECF90-12EE-7F4C-BB51-1A7160C34652}"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308578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9F7C0FBD-6EFD-C44A-A883-A75A86D63F44}"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442228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1B76E78F-E562-8C4F-9C55-894997A819AE}"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52838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36A7299-C442-EE49-A4B1-005826A0A905}"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010305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3275977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8224CB64-481F-024D-8342-3AC74BE835C1}" type="slidenum">
              <a:rPr lang="da-DK"/>
              <a:pPr>
                <a:defRPr/>
              </a:pPr>
              <a:t>‹N›</a:t>
            </a:fld>
            <a:endParaRPr lang="da-DK" dirty="0"/>
          </a:p>
        </p:txBody>
      </p:sp>
    </p:spTree>
    <p:extLst>
      <p:ext uri="{BB962C8B-B14F-4D97-AF65-F5344CB8AC3E}">
        <p14:creationId xmlns:p14="http://schemas.microsoft.com/office/powerpoint/2010/main" val="3908201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9D7EAAF0-363A-274A-8EBC-792D821FCA46}" type="slidenum">
              <a:rPr lang="da-DK"/>
              <a:pPr>
                <a:defRPr/>
              </a:pPr>
              <a:t>‹N›</a:t>
            </a:fld>
            <a:endParaRPr lang="da-DK"/>
          </a:p>
        </p:txBody>
      </p:sp>
    </p:spTree>
    <p:extLst>
      <p:ext uri="{BB962C8B-B14F-4D97-AF65-F5344CB8AC3E}">
        <p14:creationId xmlns:p14="http://schemas.microsoft.com/office/powerpoint/2010/main" val="2563645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FFF3722E-FD08-3D48-87C6-05B4B0A69D7A}" type="slidenum">
              <a:rPr lang="da-DK"/>
              <a:pPr>
                <a:defRPr/>
              </a:pPr>
              <a:t>‹N›</a:t>
            </a:fld>
            <a:endParaRPr lang="da-DK"/>
          </a:p>
        </p:txBody>
      </p:sp>
    </p:spTree>
    <p:extLst>
      <p:ext uri="{BB962C8B-B14F-4D97-AF65-F5344CB8AC3E}">
        <p14:creationId xmlns:p14="http://schemas.microsoft.com/office/powerpoint/2010/main" val="16781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AF58238C-103A-A14C-B59B-F94AAD4FD83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64310081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84DC2713-B214-EC42-85BE-B8B2464A2ECA}" type="slidenum">
              <a:rPr lang="da-DK"/>
              <a:pPr>
                <a:defRPr/>
              </a:pPr>
              <a:t>‹N›</a:t>
            </a:fld>
            <a:endParaRPr lang="da-DK"/>
          </a:p>
        </p:txBody>
      </p:sp>
    </p:spTree>
    <p:extLst>
      <p:ext uri="{BB962C8B-B14F-4D97-AF65-F5344CB8AC3E}">
        <p14:creationId xmlns:p14="http://schemas.microsoft.com/office/powerpoint/2010/main" val="2181876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1568180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28A1BB96-CCA3-3342-884E-D89F6D2E3FE3}" type="slidenum">
              <a:rPr lang="da-DK"/>
              <a:pPr>
                <a:defRPr/>
              </a:pPr>
              <a:t>‹N›</a:t>
            </a:fld>
            <a:endParaRPr lang="da-DK" dirty="0"/>
          </a:p>
        </p:txBody>
      </p:sp>
    </p:spTree>
    <p:extLst>
      <p:ext uri="{BB962C8B-B14F-4D97-AF65-F5344CB8AC3E}">
        <p14:creationId xmlns:p14="http://schemas.microsoft.com/office/powerpoint/2010/main" val="3122931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DFB2F496-7E5B-AD43-B50E-B2B20DB96EF3}" type="slidenum">
              <a:rPr lang="da-DK"/>
              <a:pPr>
                <a:defRPr/>
              </a:pPr>
              <a:t>‹N›</a:t>
            </a:fld>
            <a:endParaRPr lang="da-DK"/>
          </a:p>
        </p:txBody>
      </p:sp>
    </p:spTree>
    <p:extLst>
      <p:ext uri="{BB962C8B-B14F-4D97-AF65-F5344CB8AC3E}">
        <p14:creationId xmlns:p14="http://schemas.microsoft.com/office/powerpoint/2010/main" val="2786740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8A6F301C-2D05-6349-90AB-DB346B3D827C}" type="slidenum">
              <a:rPr lang="da-DK"/>
              <a:pPr>
                <a:defRPr/>
              </a:pPr>
              <a:t>‹N›</a:t>
            </a:fld>
            <a:endParaRPr lang="da-DK"/>
          </a:p>
        </p:txBody>
      </p:sp>
    </p:spTree>
    <p:extLst>
      <p:ext uri="{BB962C8B-B14F-4D97-AF65-F5344CB8AC3E}">
        <p14:creationId xmlns:p14="http://schemas.microsoft.com/office/powerpoint/2010/main" val="951075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F954A582-09D3-0443-8875-052FA2CB7AC8}" type="slidenum">
              <a:rPr lang="da-DK"/>
              <a:pPr>
                <a:defRPr/>
              </a:pPr>
              <a:t>‹N›</a:t>
            </a:fld>
            <a:endParaRPr lang="da-DK"/>
          </a:p>
        </p:txBody>
      </p:sp>
    </p:spTree>
    <p:extLst>
      <p:ext uri="{BB962C8B-B14F-4D97-AF65-F5344CB8AC3E}">
        <p14:creationId xmlns:p14="http://schemas.microsoft.com/office/powerpoint/2010/main" val="2489699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22215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46A253C4-2652-B541-B0F6-64FBDD0AEF4D}" type="slidenum">
              <a:rPr lang="da-DK"/>
              <a:pPr>
                <a:defRPr/>
              </a:pPr>
              <a:t>‹N›</a:t>
            </a:fld>
            <a:endParaRPr lang="da-DK" dirty="0"/>
          </a:p>
        </p:txBody>
      </p:sp>
    </p:spTree>
    <p:extLst>
      <p:ext uri="{BB962C8B-B14F-4D97-AF65-F5344CB8AC3E}">
        <p14:creationId xmlns:p14="http://schemas.microsoft.com/office/powerpoint/2010/main" val="2794270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851111C8-042C-A944-89DD-D4DECDE6671B}" type="slidenum">
              <a:rPr lang="da-DK"/>
              <a:pPr>
                <a:defRPr/>
              </a:pPr>
              <a:t>‹N›</a:t>
            </a:fld>
            <a:endParaRPr lang="da-DK"/>
          </a:p>
        </p:txBody>
      </p:sp>
    </p:spTree>
    <p:extLst>
      <p:ext uri="{BB962C8B-B14F-4D97-AF65-F5344CB8AC3E}">
        <p14:creationId xmlns:p14="http://schemas.microsoft.com/office/powerpoint/2010/main" val="1687436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11D3359-975E-F748-8CBF-437FB28CE9D3}" type="slidenum">
              <a:rPr lang="da-DK"/>
              <a:pPr>
                <a:defRPr/>
              </a:pPr>
              <a:t>‹N›</a:t>
            </a:fld>
            <a:endParaRPr lang="da-DK"/>
          </a:p>
        </p:txBody>
      </p:sp>
    </p:spTree>
    <p:extLst>
      <p:ext uri="{BB962C8B-B14F-4D97-AF65-F5344CB8AC3E}">
        <p14:creationId xmlns:p14="http://schemas.microsoft.com/office/powerpoint/2010/main" val="2471555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1FB2981B-84D2-F84F-8FE7-C9583442061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60153004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14529183-3E90-BF4B-B6EC-9F4BFB33AB35}" type="slidenum">
              <a:rPr lang="da-DK"/>
              <a:pPr>
                <a:defRPr/>
              </a:pPr>
              <a:t>‹N›</a:t>
            </a:fld>
            <a:endParaRPr lang="da-DK"/>
          </a:p>
        </p:txBody>
      </p:sp>
    </p:spTree>
    <p:extLst>
      <p:ext uri="{BB962C8B-B14F-4D97-AF65-F5344CB8AC3E}">
        <p14:creationId xmlns:p14="http://schemas.microsoft.com/office/powerpoint/2010/main" val="4181797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58775" y="31242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2035181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7A297DDF-1C58-5C4D-8861-59561E70C2A3}" type="slidenum">
              <a:rPr lang="da-DK"/>
              <a:pPr>
                <a:defRPr/>
              </a:pPr>
              <a:t>‹N›</a:t>
            </a:fld>
            <a:endParaRPr lang="da-DK" dirty="0"/>
          </a:p>
        </p:txBody>
      </p:sp>
    </p:spTree>
    <p:extLst>
      <p:ext uri="{BB962C8B-B14F-4D97-AF65-F5344CB8AC3E}">
        <p14:creationId xmlns:p14="http://schemas.microsoft.com/office/powerpoint/2010/main" val="17551819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1833EE49-3207-E942-9AB8-4CC6053E8703}" type="slidenum">
              <a:rPr lang="da-DK"/>
              <a:pPr>
                <a:defRPr/>
              </a:pPr>
              <a:t>‹N›</a:t>
            </a:fld>
            <a:endParaRPr lang="da-DK"/>
          </a:p>
        </p:txBody>
      </p:sp>
    </p:spTree>
    <p:extLst>
      <p:ext uri="{BB962C8B-B14F-4D97-AF65-F5344CB8AC3E}">
        <p14:creationId xmlns:p14="http://schemas.microsoft.com/office/powerpoint/2010/main" val="2228380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99801E52-F36F-5948-8C9D-826206A40783}" type="slidenum">
              <a:rPr lang="da-DK"/>
              <a:pPr>
                <a:defRPr/>
              </a:pPr>
              <a:t>‹N›</a:t>
            </a:fld>
            <a:endParaRPr lang="da-DK"/>
          </a:p>
        </p:txBody>
      </p:sp>
    </p:spTree>
    <p:extLst>
      <p:ext uri="{BB962C8B-B14F-4D97-AF65-F5344CB8AC3E}">
        <p14:creationId xmlns:p14="http://schemas.microsoft.com/office/powerpoint/2010/main" val="885674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9EA980B8-10EE-564E-AE6F-D7F0B93234AA}" type="slidenum">
              <a:rPr lang="da-DK"/>
              <a:pPr>
                <a:defRPr/>
              </a:pPr>
              <a:t>‹N›</a:t>
            </a:fld>
            <a:endParaRPr lang="da-DK"/>
          </a:p>
        </p:txBody>
      </p:sp>
    </p:spTree>
    <p:extLst>
      <p:ext uri="{BB962C8B-B14F-4D97-AF65-F5344CB8AC3E}">
        <p14:creationId xmlns:p14="http://schemas.microsoft.com/office/powerpoint/2010/main" val="2045629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52627704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24DE8304-FC35-9147-A387-CECFA1C52176}" type="slidenum">
              <a:rPr lang="en-GB"/>
              <a:pPr>
                <a:defRPr/>
              </a:pPr>
              <a:t>‹N›</a:t>
            </a:fld>
            <a:endParaRPr lang="en-GB" dirty="0"/>
          </a:p>
        </p:txBody>
      </p:sp>
    </p:spTree>
    <p:extLst>
      <p:ext uri="{BB962C8B-B14F-4D97-AF65-F5344CB8AC3E}">
        <p14:creationId xmlns:p14="http://schemas.microsoft.com/office/powerpoint/2010/main" val="86191423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D2DF0DB2-D858-BB4A-8FD7-5CD68613509A}" type="slidenum">
              <a:rPr lang="da-DK"/>
              <a:pPr>
                <a:defRPr/>
              </a:pPr>
              <a:t>‹N›</a:t>
            </a:fld>
            <a:endParaRPr lang="da-DK" dirty="0"/>
          </a:p>
        </p:txBody>
      </p:sp>
    </p:spTree>
    <p:extLst>
      <p:ext uri="{BB962C8B-B14F-4D97-AF65-F5344CB8AC3E}">
        <p14:creationId xmlns:p14="http://schemas.microsoft.com/office/powerpoint/2010/main" val="2783231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D50B6705-CE02-644D-BAD5-9D17082A10B0}" type="slidenum">
              <a:rPr lang="da-DK"/>
              <a:pPr>
                <a:defRPr/>
              </a:pPr>
              <a:t>‹N›</a:t>
            </a:fld>
            <a:endParaRPr lang="da-DK" dirty="0"/>
          </a:p>
        </p:txBody>
      </p:sp>
    </p:spTree>
    <p:extLst>
      <p:ext uri="{BB962C8B-B14F-4D97-AF65-F5344CB8AC3E}">
        <p14:creationId xmlns:p14="http://schemas.microsoft.com/office/powerpoint/2010/main" val="363229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F2B14D6D-D1D1-6148-8F72-D78BE322452D}"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7220598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60BE342-D046-604E-918E-7173F2CBDBAA}" type="slidenum">
              <a:rPr lang="da-DK"/>
              <a:pPr>
                <a:defRPr/>
              </a:pPr>
              <a:t>‹N›</a:t>
            </a:fld>
            <a:endParaRPr lang="da-DK" dirty="0"/>
          </a:p>
        </p:txBody>
      </p:sp>
    </p:spTree>
    <p:extLst>
      <p:ext uri="{BB962C8B-B14F-4D97-AF65-F5344CB8AC3E}">
        <p14:creationId xmlns:p14="http://schemas.microsoft.com/office/powerpoint/2010/main" val="1440704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711EE713-9C36-C744-8875-91CD72AA654E}" type="slidenum">
              <a:rPr lang="da-DK"/>
              <a:pPr>
                <a:defRPr/>
              </a:pPr>
              <a:t>‹N›</a:t>
            </a:fld>
            <a:endParaRPr lang="da-DK" dirty="0"/>
          </a:p>
        </p:txBody>
      </p:sp>
    </p:spTree>
    <p:extLst>
      <p:ext uri="{BB962C8B-B14F-4D97-AF65-F5344CB8AC3E}">
        <p14:creationId xmlns:p14="http://schemas.microsoft.com/office/powerpoint/2010/main" val="1678132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5C0C2AE6-FCE3-C748-9B92-A98E2EB49669}" type="slidenum">
              <a:rPr lang="da-DK"/>
              <a:pPr>
                <a:defRPr/>
              </a:pPr>
              <a:t>‹N›</a:t>
            </a:fld>
            <a:endParaRPr lang="da-DK" dirty="0"/>
          </a:p>
        </p:txBody>
      </p:sp>
    </p:spTree>
    <p:extLst>
      <p:ext uri="{BB962C8B-B14F-4D97-AF65-F5344CB8AC3E}">
        <p14:creationId xmlns:p14="http://schemas.microsoft.com/office/powerpoint/2010/main" val="744824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74BA0AFD-EBBE-FC4C-A7B1-26A827BB758E}" type="slidenum">
              <a:rPr lang="da-DK"/>
              <a:pPr>
                <a:defRPr/>
              </a:pPr>
              <a:t>‹N›</a:t>
            </a:fld>
            <a:endParaRPr lang="da-DK" dirty="0"/>
          </a:p>
        </p:txBody>
      </p:sp>
    </p:spTree>
    <p:extLst>
      <p:ext uri="{BB962C8B-B14F-4D97-AF65-F5344CB8AC3E}">
        <p14:creationId xmlns:p14="http://schemas.microsoft.com/office/powerpoint/2010/main" val="219607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DFAC4EC9-7875-CB4F-9C3A-3A31C3682690}" type="slidenum">
              <a:rPr lang="da-DK"/>
              <a:pPr>
                <a:defRPr/>
              </a:pPr>
              <a:t>‹N›</a:t>
            </a:fld>
            <a:endParaRPr lang="da-DK" dirty="0"/>
          </a:p>
        </p:txBody>
      </p:sp>
    </p:spTree>
    <p:extLst>
      <p:ext uri="{BB962C8B-B14F-4D97-AF65-F5344CB8AC3E}">
        <p14:creationId xmlns:p14="http://schemas.microsoft.com/office/powerpoint/2010/main" val="277688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2835197887"/>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5B67FF34-36A0-D446-A45D-A93EC338A81A}" type="slidenum">
              <a:rPr lang="en-GB"/>
              <a:pPr>
                <a:defRPr/>
              </a:pPr>
              <a:t>‹N›</a:t>
            </a:fld>
            <a:endParaRPr lang="en-GB" dirty="0"/>
          </a:p>
        </p:txBody>
      </p:sp>
    </p:spTree>
    <p:extLst>
      <p:ext uri="{BB962C8B-B14F-4D97-AF65-F5344CB8AC3E}">
        <p14:creationId xmlns:p14="http://schemas.microsoft.com/office/powerpoint/2010/main" val="3265368510"/>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EC13193B-053E-A244-B8DB-8440A37DFBEF}" type="slidenum">
              <a:rPr lang="da-DK"/>
              <a:pPr>
                <a:defRPr/>
              </a:pPr>
              <a:t>‹N›</a:t>
            </a:fld>
            <a:endParaRPr lang="da-DK" dirty="0"/>
          </a:p>
        </p:txBody>
      </p:sp>
    </p:spTree>
    <p:extLst>
      <p:ext uri="{BB962C8B-B14F-4D97-AF65-F5344CB8AC3E}">
        <p14:creationId xmlns:p14="http://schemas.microsoft.com/office/powerpoint/2010/main" val="3848329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5174EE87-EF46-EC4A-8EFF-3A0DB1B6277D}" type="slidenum">
              <a:rPr lang="da-DK"/>
              <a:pPr>
                <a:defRPr/>
              </a:pPr>
              <a:t>‹N›</a:t>
            </a:fld>
            <a:endParaRPr lang="da-DK" dirty="0"/>
          </a:p>
        </p:txBody>
      </p:sp>
    </p:spTree>
    <p:extLst>
      <p:ext uri="{BB962C8B-B14F-4D97-AF65-F5344CB8AC3E}">
        <p14:creationId xmlns:p14="http://schemas.microsoft.com/office/powerpoint/2010/main" val="903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9F23847F-BCBE-7E46-9933-2000CDC8985C}" type="slidenum">
              <a:rPr lang="da-DK"/>
              <a:pPr>
                <a:defRPr/>
              </a:pPr>
              <a:t>‹N›</a:t>
            </a:fld>
            <a:endParaRPr lang="da-DK" dirty="0"/>
          </a:p>
        </p:txBody>
      </p:sp>
    </p:spTree>
    <p:extLst>
      <p:ext uri="{BB962C8B-B14F-4D97-AF65-F5344CB8AC3E}">
        <p14:creationId xmlns:p14="http://schemas.microsoft.com/office/powerpoint/2010/main" val="97738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D4A37E2F-8972-BD43-9825-A09C5F947225}"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01586561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4CB47243-59F9-5B41-85E7-0A142CC233A8}" type="slidenum">
              <a:rPr lang="da-DK"/>
              <a:pPr>
                <a:defRPr/>
              </a:pPr>
              <a:t>‹N›</a:t>
            </a:fld>
            <a:endParaRPr lang="da-DK" dirty="0"/>
          </a:p>
        </p:txBody>
      </p:sp>
    </p:spTree>
    <p:extLst>
      <p:ext uri="{BB962C8B-B14F-4D97-AF65-F5344CB8AC3E}">
        <p14:creationId xmlns:p14="http://schemas.microsoft.com/office/powerpoint/2010/main" val="4097911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8EBE77C5-CFEB-5648-AF65-65961D6AE79B}" type="slidenum">
              <a:rPr lang="da-DK"/>
              <a:pPr>
                <a:defRPr/>
              </a:pPr>
              <a:t>‹N›</a:t>
            </a:fld>
            <a:endParaRPr lang="da-DK" dirty="0"/>
          </a:p>
        </p:txBody>
      </p:sp>
    </p:spTree>
    <p:extLst>
      <p:ext uri="{BB962C8B-B14F-4D97-AF65-F5344CB8AC3E}">
        <p14:creationId xmlns:p14="http://schemas.microsoft.com/office/powerpoint/2010/main" val="39424495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4A3BF14-2D04-5B47-87F7-32A6E79767F7}" type="slidenum">
              <a:rPr lang="da-DK"/>
              <a:pPr>
                <a:defRPr/>
              </a:pPr>
              <a:t>‹N›</a:t>
            </a:fld>
            <a:endParaRPr lang="da-DK" dirty="0"/>
          </a:p>
        </p:txBody>
      </p:sp>
    </p:spTree>
    <p:extLst>
      <p:ext uri="{BB962C8B-B14F-4D97-AF65-F5344CB8AC3E}">
        <p14:creationId xmlns:p14="http://schemas.microsoft.com/office/powerpoint/2010/main" val="1420352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8F4E332D-CE21-EA4A-834A-B289FF1BF98F}" type="slidenum">
              <a:rPr lang="da-DK"/>
              <a:pPr>
                <a:defRPr/>
              </a:pPr>
              <a:t>‹N›</a:t>
            </a:fld>
            <a:endParaRPr lang="da-DK" dirty="0"/>
          </a:p>
        </p:txBody>
      </p:sp>
    </p:spTree>
    <p:extLst>
      <p:ext uri="{BB962C8B-B14F-4D97-AF65-F5344CB8AC3E}">
        <p14:creationId xmlns:p14="http://schemas.microsoft.com/office/powerpoint/2010/main" val="2713507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58775"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58775" y="277495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2937600"/>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1814003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884666F0-8F6B-6B42-99B8-2B2BDBDB9CE1}" type="slidenum">
              <a:rPr lang="da-DK"/>
              <a:pPr>
                <a:defRPr/>
              </a:pPr>
              <a:t>‹N›</a:t>
            </a:fld>
            <a:endParaRPr lang="da-DK" dirty="0"/>
          </a:p>
        </p:txBody>
      </p:sp>
    </p:spTree>
    <p:extLst>
      <p:ext uri="{BB962C8B-B14F-4D97-AF65-F5344CB8AC3E}">
        <p14:creationId xmlns:p14="http://schemas.microsoft.com/office/powerpoint/2010/main" val="2591542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EA11774B-7E6B-8747-A43D-1582D1ACF678}" type="slidenum">
              <a:rPr lang="da-DK"/>
              <a:pPr>
                <a:defRPr/>
              </a:pPr>
              <a:t>‹N›</a:t>
            </a:fld>
            <a:endParaRPr lang="da-DK"/>
          </a:p>
        </p:txBody>
      </p:sp>
    </p:spTree>
    <p:extLst>
      <p:ext uri="{BB962C8B-B14F-4D97-AF65-F5344CB8AC3E}">
        <p14:creationId xmlns:p14="http://schemas.microsoft.com/office/powerpoint/2010/main" val="40206358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CD3B279D-2BB1-A248-9D88-73FA8C564127}" type="slidenum">
              <a:rPr lang="da-DK"/>
              <a:pPr>
                <a:defRPr/>
              </a:pPr>
              <a:t>‹N›</a:t>
            </a:fld>
            <a:endParaRPr lang="da-DK"/>
          </a:p>
        </p:txBody>
      </p:sp>
    </p:spTree>
    <p:extLst>
      <p:ext uri="{BB962C8B-B14F-4D97-AF65-F5344CB8AC3E}">
        <p14:creationId xmlns:p14="http://schemas.microsoft.com/office/powerpoint/2010/main" val="2499052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PRESENTATION TITLE</a:t>
            </a:r>
          </a:p>
        </p:txBody>
      </p:sp>
      <p:sp>
        <p:nvSpPr>
          <p:cNvPr id="3"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AUTHOR NAME</a:t>
            </a:r>
          </a:p>
        </p:txBody>
      </p:sp>
      <p:sp>
        <p:nvSpPr>
          <p:cNvPr id="4"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AUTHOR TITLE</a:t>
            </a:r>
          </a:p>
        </p:txBody>
      </p:sp>
      <p:sp>
        <p:nvSpPr>
          <p:cNvPr id="5"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6"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7"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8" name="Slide Number Placeholder 1"/>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F1AA7599-26CE-2541-B55B-AAEBDFD67DD1}" type="slidenum">
              <a:rPr lang="da-DK"/>
              <a:pPr>
                <a:defRPr/>
              </a:pPr>
              <a:t>‹N›</a:t>
            </a:fld>
            <a:endParaRPr lang="da-DK"/>
          </a:p>
        </p:txBody>
      </p:sp>
    </p:spTree>
    <p:extLst>
      <p:ext uri="{BB962C8B-B14F-4D97-AF65-F5344CB8AC3E}">
        <p14:creationId xmlns:p14="http://schemas.microsoft.com/office/powerpoint/2010/main" val="3850007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97680906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FFAB3B5C-3295-5949-8975-E5C05EDBA627}"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05662936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31B574D-E898-9445-8DED-5D89EC2F0568}" type="slidenum">
              <a:rPr lang="en-GB">
                <a:solidFill>
                  <a:srgbClr val="03428E"/>
                </a:solidFill>
                <a:latin typeface="AU Passata"/>
              </a:rPr>
              <a:pPr>
                <a:defRPr/>
              </a:pPr>
              <a:t>‹N›</a:t>
            </a:fld>
            <a:endParaRPr lang="en-GB" dirty="0">
              <a:solidFill>
                <a:srgbClr val="03428E"/>
              </a:solidFill>
              <a:latin typeface="AU Passata"/>
            </a:endParaRPr>
          </a:p>
        </p:txBody>
      </p:sp>
    </p:spTree>
    <p:extLst>
      <p:ext uri="{BB962C8B-B14F-4D97-AF65-F5344CB8AC3E}">
        <p14:creationId xmlns:p14="http://schemas.microsoft.com/office/powerpoint/2010/main" val="3842807492"/>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AD38CA0-6CCA-A94A-9780-482D794CD1AE}" type="slidenum">
              <a:rPr lang="da-DK">
                <a:solidFill>
                  <a:srgbClr val="03428E"/>
                </a:solidFill>
                <a:latin typeface="AU Passata"/>
              </a:rPr>
              <a:pPr>
                <a:defRPr/>
              </a:pPr>
              <a:t>‹N›</a:t>
            </a:fld>
            <a:endParaRPr lang="da-DK" dirty="0">
              <a:solidFill>
                <a:srgbClr val="03428E"/>
              </a:solidFill>
              <a:latin typeface="AU Passata"/>
            </a:endParaRPr>
          </a:p>
        </p:txBody>
      </p:sp>
    </p:spTree>
    <p:extLst>
      <p:ext uri="{BB962C8B-B14F-4D97-AF65-F5344CB8AC3E}">
        <p14:creationId xmlns:p14="http://schemas.microsoft.com/office/powerpoint/2010/main" val="21032754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4A3D9945-D0F0-7846-9B05-BE8DA2717F5B}" type="slidenum">
              <a:rPr lang="da-DK">
                <a:solidFill>
                  <a:srgbClr val="03428E"/>
                </a:solidFill>
                <a:latin typeface="AU Passata"/>
              </a:rPr>
              <a:pPr>
                <a:defRPr/>
              </a:pPr>
              <a:t>‹N›</a:t>
            </a:fld>
            <a:endParaRPr lang="da-DK" dirty="0">
              <a:solidFill>
                <a:srgbClr val="03428E"/>
              </a:solidFill>
              <a:latin typeface="AU Passata"/>
            </a:endParaRPr>
          </a:p>
        </p:txBody>
      </p:sp>
    </p:spTree>
    <p:extLst>
      <p:ext uri="{BB962C8B-B14F-4D97-AF65-F5344CB8AC3E}">
        <p14:creationId xmlns:p14="http://schemas.microsoft.com/office/powerpoint/2010/main" val="445400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BF05125E-2E3B-4947-A878-4DC8EFFB5107}" type="slidenum">
              <a:rPr lang="da-DK">
                <a:solidFill>
                  <a:srgbClr val="03428E"/>
                </a:solidFill>
                <a:latin typeface="AU Passata"/>
              </a:rPr>
              <a:pPr>
                <a:defRPr/>
              </a:pPr>
              <a:t>‹N›</a:t>
            </a:fld>
            <a:endParaRPr lang="da-DK" dirty="0">
              <a:solidFill>
                <a:srgbClr val="03428E"/>
              </a:solidFill>
              <a:latin typeface="AU Passata"/>
            </a:endParaRPr>
          </a:p>
        </p:txBody>
      </p:sp>
    </p:spTree>
    <p:extLst>
      <p:ext uri="{BB962C8B-B14F-4D97-AF65-F5344CB8AC3E}">
        <p14:creationId xmlns:p14="http://schemas.microsoft.com/office/powerpoint/2010/main" val="12980799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06ECF90-12EE-7F4C-BB51-1A7160C34652}" type="slidenum">
              <a:rPr lang="da-DK">
                <a:solidFill>
                  <a:srgbClr val="03428E"/>
                </a:solidFill>
                <a:latin typeface="AU Passata"/>
              </a:rPr>
              <a:pPr>
                <a:defRPr/>
              </a:pPr>
              <a:t>‹N›</a:t>
            </a:fld>
            <a:endParaRPr lang="da-DK" dirty="0">
              <a:solidFill>
                <a:srgbClr val="03428E"/>
              </a:solidFill>
              <a:latin typeface="AU Passata"/>
            </a:endParaRPr>
          </a:p>
        </p:txBody>
      </p:sp>
    </p:spTree>
    <p:extLst>
      <p:ext uri="{BB962C8B-B14F-4D97-AF65-F5344CB8AC3E}">
        <p14:creationId xmlns:p14="http://schemas.microsoft.com/office/powerpoint/2010/main" val="1343689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9F7C0FBD-6EFD-C44A-A883-A75A86D63F44}" type="slidenum">
              <a:rPr lang="da-DK">
                <a:solidFill>
                  <a:srgbClr val="03428E"/>
                </a:solidFill>
                <a:latin typeface="AU Passata"/>
              </a:rPr>
              <a:pPr>
                <a:defRPr/>
              </a:pPr>
              <a:t>‹N›</a:t>
            </a:fld>
            <a:endParaRPr lang="da-DK" dirty="0">
              <a:solidFill>
                <a:srgbClr val="03428E"/>
              </a:solidFill>
              <a:latin typeface="AU Passata"/>
            </a:endParaRPr>
          </a:p>
        </p:txBody>
      </p:sp>
    </p:spTree>
    <p:extLst>
      <p:ext uri="{BB962C8B-B14F-4D97-AF65-F5344CB8AC3E}">
        <p14:creationId xmlns:p14="http://schemas.microsoft.com/office/powerpoint/2010/main" val="19399527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1B76E78F-E562-8C4F-9C55-894997A819AE}" type="slidenum">
              <a:rPr lang="da-DK">
                <a:solidFill>
                  <a:srgbClr val="03428E"/>
                </a:solidFill>
                <a:latin typeface="AU Passata"/>
              </a:rPr>
              <a:pPr>
                <a:defRPr/>
              </a:pPr>
              <a:t>‹N›</a:t>
            </a:fld>
            <a:endParaRPr lang="da-DK" dirty="0">
              <a:solidFill>
                <a:srgbClr val="03428E"/>
              </a:solidFill>
              <a:latin typeface="AU Passata"/>
            </a:endParaRPr>
          </a:p>
        </p:txBody>
      </p:sp>
    </p:spTree>
    <p:extLst>
      <p:ext uri="{BB962C8B-B14F-4D97-AF65-F5344CB8AC3E}">
        <p14:creationId xmlns:p14="http://schemas.microsoft.com/office/powerpoint/2010/main" val="27912474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36A7299-C442-EE49-A4B1-005826A0A905}" type="slidenum">
              <a:rPr lang="da-DK">
                <a:solidFill>
                  <a:srgbClr val="03428E"/>
                </a:solidFill>
                <a:latin typeface="AU Passata"/>
              </a:rPr>
              <a:pPr>
                <a:defRPr/>
              </a:pPr>
              <a:t>‹N›</a:t>
            </a:fld>
            <a:endParaRPr lang="da-DK" dirty="0">
              <a:solidFill>
                <a:srgbClr val="03428E"/>
              </a:solidFill>
              <a:latin typeface="AU Passata"/>
            </a:endParaRPr>
          </a:p>
        </p:txBody>
      </p:sp>
    </p:spTree>
    <p:extLst>
      <p:ext uri="{BB962C8B-B14F-4D97-AF65-F5344CB8AC3E}">
        <p14:creationId xmlns:p14="http://schemas.microsoft.com/office/powerpoint/2010/main" val="8483344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9"/>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10052669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940DF94-F208-A448-B1BB-72E03A280C05}" type="slidenum">
              <a:rPr lang="da-DK"/>
              <a:pPr>
                <a:defRPr/>
              </a:pPr>
              <a:t>‹N›</a:t>
            </a:fld>
            <a:endParaRPr lang="da-DK" dirty="0"/>
          </a:p>
        </p:txBody>
      </p:sp>
    </p:spTree>
    <p:extLst>
      <p:ext uri="{BB962C8B-B14F-4D97-AF65-F5344CB8AC3E}">
        <p14:creationId xmlns:p14="http://schemas.microsoft.com/office/powerpoint/2010/main" val="171067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19C14C2-8299-C047-82FA-018FD2EF045E}"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54327946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BF7A113D-DCB8-B043-A3A1-E9A9262C22C3}" type="slidenum">
              <a:rPr lang="da-DK"/>
              <a:pPr>
                <a:defRPr/>
              </a:pPr>
              <a:t>‹N›</a:t>
            </a:fld>
            <a:endParaRPr lang="da-DK"/>
          </a:p>
        </p:txBody>
      </p:sp>
    </p:spTree>
    <p:extLst>
      <p:ext uri="{BB962C8B-B14F-4D97-AF65-F5344CB8AC3E}">
        <p14:creationId xmlns:p14="http://schemas.microsoft.com/office/powerpoint/2010/main" val="24410666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9F579C1-C83F-BE4E-896D-CE0DDBCDCD40}" type="slidenum">
              <a:rPr lang="da-DK"/>
              <a:pPr>
                <a:defRPr/>
              </a:pPr>
              <a:t>‹N›</a:t>
            </a:fld>
            <a:endParaRPr lang="da-DK"/>
          </a:p>
        </p:txBody>
      </p:sp>
    </p:spTree>
    <p:extLst>
      <p:ext uri="{BB962C8B-B14F-4D97-AF65-F5344CB8AC3E}">
        <p14:creationId xmlns:p14="http://schemas.microsoft.com/office/powerpoint/2010/main" val="28607104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pPr>
                <a:defRPr/>
              </a:pPr>
              <a:t>‹N›</a:t>
            </a:fld>
            <a:endParaRPr lang="da-DK"/>
          </a:p>
        </p:txBody>
      </p:sp>
    </p:spTree>
    <p:extLst>
      <p:ext uri="{BB962C8B-B14F-4D97-AF65-F5344CB8AC3E}">
        <p14:creationId xmlns:p14="http://schemas.microsoft.com/office/powerpoint/2010/main" val="12591421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9"/>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32130675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940DF94-F208-A448-B1BB-72E03A280C05}" type="slidenum">
              <a:rPr lang="da-DK"/>
              <a:pPr>
                <a:defRPr/>
              </a:pPr>
              <a:t>‹N›</a:t>
            </a:fld>
            <a:endParaRPr lang="da-DK" dirty="0"/>
          </a:p>
        </p:txBody>
      </p:sp>
    </p:spTree>
    <p:extLst>
      <p:ext uri="{BB962C8B-B14F-4D97-AF65-F5344CB8AC3E}">
        <p14:creationId xmlns:p14="http://schemas.microsoft.com/office/powerpoint/2010/main" val="24945911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BF7A113D-DCB8-B043-A3A1-E9A9262C22C3}" type="slidenum">
              <a:rPr lang="da-DK"/>
              <a:pPr>
                <a:defRPr/>
              </a:pPr>
              <a:t>‹N›</a:t>
            </a:fld>
            <a:endParaRPr lang="da-DK"/>
          </a:p>
        </p:txBody>
      </p:sp>
    </p:spTree>
    <p:extLst>
      <p:ext uri="{BB962C8B-B14F-4D97-AF65-F5344CB8AC3E}">
        <p14:creationId xmlns:p14="http://schemas.microsoft.com/office/powerpoint/2010/main" val="38858344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9F579C1-C83F-BE4E-896D-CE0DDBCDCD40}" type="slidenum">
              <a:rPr lang="da-DK"/>
              <a:pPr>
                <a:defRPr/>
              </a:pPr>
              <a:t>‹N›</a:t>
            </a:fld>
            <a:endParaRPr lang="da-DK"/>
          </a:p>
        </p:txBody>
      </p:sp>
    </p:spTree>
    <p:extLst>
      <p:ext uri="{BB962C8B-B14F-4D97-AF65-F5344CB8AC3E}">
        <p14:creationId xmlns:p14="http://schemas.microsoft.com/office/powerpoint/2010/main" val="41587016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pPr>
                <a:defRPr/>
              </a:pPr>
              <a:t>‹N›</a:t>
            </a:fld>
            <a:endParaRPr lang="da-DK"/>
          </a:p>
        </p:txBody>
      </p:sp>
    </p:spTree>
    <p:extLst>
      <p:ext uri="{BB962C8B-B14F-4D97-AF65-F5344CB8AC3E}">
        <p14:creationId xmlns:p14="http://schemas.microsoft.com/office/powerpoint/2010/main" val="27186553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AD38CA0-6CCA-A94A-9780-482D794CD1AE}" type="slidenum">
              <a:rPr lang="da-DK">
                <a:solidFill>
                  <a:srgbClr val="03428E"/>
                </a:solidFill>
              </a:rPr>
              <a:pPr>
                <a:defRPr/>
              </a:pPr>
              <a:t>‹N›</a:t>
            </a:fld>
            <a:endParaRPr lang="da-DK" dirty="0">
              <a:solidFill>
                <a:srgbClr val="03428E"/>
              </a:solidFill>
            </a:endParaRPr>
          </a:p>
        </p:txBody>
      </p:sp>
    </p:spTree>
    <p:extLst>
      <p:ext uri="{BB962C8B-B14F-4D97-AF65-F5344CB8AC3E}">
        <p14:creationId xmlns:p14="http://schemas.microsoft.com/office/powerpoint/2010/main" val="3539805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40" y="6307138"/>
            <a:ext cx="295275" cy="295275"/>
          </a:xfrm>
          <a:prstGeom prst="rect">
            <a:avLst/>
          </a:prstGeom>
          <a:solidFill>
            <a:schemeClr val="bg2"/>
          </a:solidFill>
          <a:ln w="1778">
            <a:solidFill>
              <a:schemeClr val="bg2"/>
            </a:solidFill>
            <a:miter lim="800000"/>
            <a:headEnd/>
            <a:tailEnd/>
          </a:ln>
        </p:spPr>
        <p:txBody>
          <a:bodyPr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9" y="287342"/>
            <a:ext cx="1439863" cy="71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a14="http://schemas.microsoft.com/office/drawing/2010/main" xmlns="">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7"/>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4" y="633413"/>
            <a:ext cx="4100513" cy="360362"/>
          </a:xfrm>
          <a:prstGeom prst="rect">
            <a:avLst/>
          </a:prstGeom>
          <a:noFill/>
          <a:ln w="1778" algn="ctr">
            <a:noFill/>
            <a:miter lim="800000"/>
            <a:headEnd/>
            <a:tailEnd/>
          </a:ln>
          <a:effectLst/>
        </p:spPr>
        <p:txBody>
          <a:bodyPr lIns="0" tIns="0" rIns="0" bIns="0"/>
          <a:lstStyle/>
          <a:p>
            <a:pPr defTabSz="914400" fontAlgn="base">
              <a:lnSpc>
                <a:spcPts val="1079"/>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3"/>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grpSp>
        <p:nvGrpSpPr>
          <p:cNvPr id="13" name="grpAuthor" hidden="1"/>
          <p:cNvGrpSpPr>
            <a:grpSpLocks/>
          </p:cNvGrpSpPr>
          <p:nvPr userDrawn="1"/>
        </p:nvGrpSpPr>
        <p:grpSpPr bwMode="auto">
          <a:xfrm>
            <a:off x="4533900" y="6156329"/>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4"/>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115251409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10.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theme" Target="../theme/theme11.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12.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10" Type="http://schemas.openxmlformats.org/officeDocument/2006/relationships/theme" Target="../theme/theme13.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4.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theme" Target="../theme/theme16.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10" Type="http://schemas.openxmlformats.org/officeDocument/2006/relationships/theme" Target="../theme/theme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theme" Target="../theme/theme1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25.xml"/><Relationship Id="rId7" Type="http://schemas.openxmlformats.org/officeDocument/2006/relationships/theme" Target="../theme/theme1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theme" Target="../theme/theme20.xml"/><Relationship Id="rId5" Type="http://schemas.openxmlformats.org/officeDocument/2006/relationships/slideLayout" Target="../slideLayouts/slideLayout133.xml"/><Relationship Id="rId4" Type="http://schemas.openxmlformats.org/officeDocument/2006/relationships/slideLayout" Target="../slideLayouts/slideLayout132.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theme" Target="../theme/theme21.xml"/><Relationship Id="rId5" Type="http://schemas.openxmlformats.org/officeDocument/2006/relationships/slideLayout" Target="../slideLayouts/slideLayout138.xml"/><Relationship Id="rId4" Type="http://schemas.openxmlformats.org/officeDocument/2006/relationships/slideLayout" Target="../slideLayouts/slideLayout137.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41.xml"/><Relationship Id="rId7" Type="http://schemas.openxmlformats.org/officeDocument/2006/relationships/theme" Target="../theme/theme2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theme" Target="../theme/theme23.xml"/><Relationship Id="rId5" Type="http://schemas.openxmlformats.org/officeDocument/2006/relationships/slideLayout" Target="../slideLayouts/slideLayout149.xml"/><Relationship Id="rId4" Type="http://schemas.openxmlformats.org/officeDocument/2006/relationships/slideLayout" Target="../slideLayouts/slideLayout1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2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61.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4" Type="http://schemas.openxmlformats.org/officeDocument/2006/relationships/theme" Target="../theme/theme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5.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6.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7.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8.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9.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F6A6A5BC-D7BB-4447-AAC7-D85AE49D052D}"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‹N›</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6816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2pPr>
      <a:lvl3pPr algn="ctr" rtl="0" eaLnBrk="0" fontAlgn="base" hangingPunct="0">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3pPr>
      <a:lvl4pPr algn="ctr" rtl="0" eaLnBrk="0" fontAlgn="base" hangingPunct="0">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4pPr>
      <a:lvl5pPr algn="ctr" rtl="0" eaLnBrk="0" fontAlgn="base" hangingPunct="0">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5pPr>
      <a:lvl6pPr marL="457200" algn="ctr" rtl="0" fontAlgn="base">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6pPr>
      <a:lvl7pPr marL="914400" algn="ctr" rtl="0" fontAlgn="base">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7pPr>
      <a:lvl8pPr marL="1371600" algn="ctr" rtl="0" fontAlgn="base">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8pPr>
      <a:lvl9pPr marL="1828800" algn="ctr" rtl="0" fontAlgn="base">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71683"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rgbClr val="03428E"/>
                </a:solidFill>
                <a:cs typeface="+mn-cs"/>
              </a:defRPr>
            </a:lvl1pPr>
          </a:lstStyle>
          <a:p>
            <a:pPr defTabSz="914400" fontAlgn="base">
              <a:spcBef>
                <a:spcPct val="0"/>
              </a:spcBef>
              <a:spcAft>
                <a:spcPct val="0"/>
              </a:spcAft>
              <a:defRPr/>
            </a:pPr>
            <a:fld id="{CE4AC483-A7FC-8547-AFC1-6C18C6EF2B1F}" type="slidenum">
              <a:rPr lang="en-GB">
                <a:latin typeface="AU Passata" charset="0"/>
                <a:ea typeface="ＭＳ Ｐゴシック" charset="0"/>
              </a:rPr>
              <a:pPr defTabSz="914400" fontAlgn="base">
                <a:spcBef>
                  <a:spcPct val="0"/>
                </a:spcBef>
                <a:spcAft>
                  <a:spcPct val="0"/>
                </a:spcAft>
                <a:defRPr/>
              </a:pPr>
              <a:t>‹N›</a:t>
            </a:fld>
            <a:endParaRPr lang="en-GB" dirty="0">
              <a:latin typeface="AU Passata" charset="0"/>
              <a:ea typeface="ＭＳ Ｐゴシック" charset="0"/>
            </a:endParaRPr>
          </a:p>
        </p:txBody>
      </p:sp>
      <p:grpSp>
        <p:nvGrpSpPr>
          <p:cNvPr id="71685" name="Group 21"/>
          <p:cNvGrpSpPr>
            <a:grpSpLocks noChangeAspect="1"/>
          </p:cNvGrpSpPr>
          <p:nvPr/>
        </p:nvGrpSpPr>
        <p:grpSpPr bwMode="auto">
          <a:xfrm>
            <a:off x="287338" y="287338"/>
            <a:ext cx="590550" cy="295275"/>
            <a:chOff x="454" y="227"/>
            <a:chExt cx="384" cy="192"/>
          </a:xfrm>
        </p:grpSpPr>
        <p:sp>
          <p:nvSpPr>
            <p:cNvPr id="71689"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1690"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71688"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17678023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61443"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rgbClr val="03428E"/>
                </a:solidFill>
                <a:cs typeface="+mn-cs"/>
              </a:defRPr>
            </a:lvl1pPr>
          </a:lstStyle>
          <a:p>
            <a:pPr defTabSz="914400" fontAlgn="base">
              <a:spcBef>
                <a:spcPct val="0"/>
              </a:spcBef>
              <a:spcAft>
                <a:spcPct val="0"/>
              </a:spcAft>
              <a:defRPr/>
            </a:pPr>
            <a:fld id="{E2B7E4DD-F655-A948-947B-6F29FD4E5784}" type="slidenum">
              <a:rPr lang="en-GB">
                <a:latin typeface="AU Passata" charset="0"/>
                <a:ea typeface="ＭＳ Ｐゴシック" charset="0"/>
              </a:rPr>
              <a:pPr defTabSz="914400" fontAlgn="base">
                <a:spcBef>
                  <a:spcPct val="0"/>
                </a:spcBef>
                <a:spcAft>
                  <a:spcPct val="0"/>
                </a:spcAft>
                <a:defRPr/>
              </a:pPr>
              <a:t>‹N›</a:t>
            </a:fld>
            <a:endParaRPr lang="en-GB" dirty="0">
              <a:latin typeface="AU Passata" charset="0"/>
              <a:ea typeface="ＭＳ Ｐゴシック" charset="0"/>
            </a:endParaRPr>
          </a:p>
        </p:txBody>
      </p:sp>
      <p:grpSp>
        <p:nvGrpSpPr>
          <p:cNvPr id="61445" name="Group 21"/>
          <p:cNvGrpSpPr>
            <a:grpSpLocks noChangeAspect="1"/>
          </p:cNvGrpSpPr>
          <p:nvPr/>
        </p:nvGrpSpPr>
        <p:grpSpPr bwMode="auto">
          <a:xfrm>
            <a:off x="287338" y="287338"/>
            <a:ext cx="590550" cy="295275"/>
            <a:chOff x="454" y="227"/>
            <a:chExt cx="384" cy="192"/>
          </a:xfrm>
        </p:grpSpPr>
        <p:sp>
          <p:nvSpPr>
            <p:cNvPr id="61449"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61450"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61448"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253542421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55299"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55301"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21359820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6097CDAF-EABB-5740-8DED-1D9D1D93107A}" type="slidenum">
              <a:rPr lang="en-GB">
                <a:solidFill>
                  <a:srgbClr val="03428E"/>
                </a:solidFill>
                <a:latin typeface="AU Passata" charset="0"/>
                <a:ea typeface="ＭＳ Ｐゴシック" charset="0"/>
              </a:rPr>
              <a:pPr defTabSz="914400" fontAlgn="base">
                <a:spcBef>
                  <a:spcPct val="0"/>
                </a:spcBef>
                <a:spcAft>
                  <a:spcPct val="0"/>
                </a:spcAft>
                <a:defRPr/>
              </a:pPr>
              <a:t>‹N›</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204526097"/>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7"/>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296618724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213" indent="-184074"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287" indent="-182487"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0905" indent="-165032"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4978" indent="-176141"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7"/>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23399961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4008" r:id="rId6"/>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213" indent="-184074"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287" indent="-182487"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0905" indent="-165032"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4978" indent="-176141"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4"/>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42" y="1916113"/>
            <a:ext cx="8567737" cy="4005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AF1F8048-80C5-5140-9CE1-D2C70D711E16}" type="slidenum">
              <a:rPr lang="en-GB">
                <a:solidFill>
                  <a:srgbClr val="03428E"/>
                </a:solidFill>
                <a:latin typeface="AU Passata" charset="0"/>
                <a:ea typeface="ＭＳ Ｐゴシック" charset="0"/>
              </a:rPr>
              <a:pPr defTabSz="914400" fontAlgn="base">
                <a:spcBef>
                  <a:spcPct val="0"/>
                </a:spcBef>
                <a:spcAft>
                  <a:spcPct val="0"/>
                </a:spcAft>
                <a:defRPr/>
              </a:pPr>
              <a:t>‹N›</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7"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4" y="633413"/>
            <a:ext cx="4100513" cy="360362"/>
          </a:xfrm>
          <a:prstGeom prst="rect">
            <a:avLst/>
          </a:prstGeom>
          <a:noFill/>
          <a:ln w="1778" algn="ctr">
            <a:noFill/>
            <a:miter lim="800000"/>
            <a:headEnd/>
            <a:tailEnd/>
          </a:ln>
          <a:effectLst/>
        </p:spPr>
        <p:txBody>
          <a:bodyPr lIns="0" tIns="0" rIns="0" bIns="0"/>
          <a:lstStyle/>
          <a:p>
            <a:pPr defTabSz="914400" fontAlgn="base">
              <a:lnSpc>
                <a:spcPts val="1079"/>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9"/>
            <a:ext cx="584200" cy="568325"/>
          </a:xfrm>
          <a:prstGeom prst="rect">
            <a:avLst/>
          </a:prstGeom>
          <a:solidFill>
            <a:schemeClr val="bg1">
              <a:alpha val="0"/>
            </a:schemeClr>
          </a:solidFill>
          <a:ln w="1778">
            <a:solidFill>
              <a:schemeClr val="bg1"/>
            </a:solidFill>
            <a:miter lim="800000"/>
            <a:headEnd/>
            <a:tailEnd/>
          </a:ln>
        </p:spPr>
        <p:txBody>
          <a:bodyPr lIns="91400" tIns="45702" rIns="91400" bIns="45702" anchor="ctr">
            <a:spAutoFit/>
          </a:bodyPr>
          <a:lstStyle/>
          <a:p>
            <a:pPr defTabSz="914400" fontAlgn="base">
              <a:lnSpc>
                <a:spcPts val="3598"/>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63445480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011" algn="l" rtl="0" fontAlgn="base">
        <a:lnSpc>
          <a:spcPct val="83000"/>
        </a:lnSpc>
        <a:spcBef>
          <a:spcPct val="0"/>
        </a:spcBef>
        <a:spcAft>
          <a:spcPct val="0"/>
        </a:spcAft>
        <a:defRPr sz="4000">
          <a:solidFill>
            <a:schemeClr val="bg2"/>
          </a:solidFill>
          <a:latin typeface="AU Passata" pitchFamily="34" charset="0"/>
        </a:defRPr>
      </a:lvl6pPr>
      <a:lvl7pPr marL="914021" algn="l" rtl="0" fontAlgn="base">
        <a:lnSpc>
          <a:spcPct val="83000"/>
        </a:lnSpc>
        <a:spcBef>
          <a:spcPct val="0"/>
        </a:spcBef>
        <a:spcAft>
          <a:spcPct val="0"/>
        </a:spcAft>
        <a:defRPr sz="4000">
          <a:solidFill>
            <a:schemeClr val="bg2"/>
          </a:solidFill>
          <a:latin typeface="AU Passata" pitchFamily="34" charset="0"/>
        </a:defRPr>
      </a:lvl7pPr>
      <a:lvl8pPr marL="1371032" algn="l" rtl="0" fontAlgn="base">
        <a:lnSpc>
          <a:spcPct val="83000"/>
        </a:lnSpc>
        <a:spcBef>
          <a:spcPct val="0"/>
        </a:spcBef>
        <a:spcAft>
          <a:spcPct val="0"/>
        </a:spcAft>
        <a:defRPr sz="4000">
          <a:solidFill>
            <a:schemeClr val="bg2"/>
          </a:solidFill>
          <a:latin typeface="AU Passata" pitchFamily="34" charset="0"/>
        </a:defRPr>
      </a:lvl8pPr>
      <a:lvl9pPr marL="1828041" algn="l" rtl="0" fontAlgn="base">
        <a:lnSpc>
          <a:spcPct val="83000"/>
        </a:lnSpc>
        <a:spcBef>
          <a:spcPct val="0"/>
        </a:spcBef>
        <a:spcAft>
          <a:spcPct val="0"/>
        </a:spcAft>
        <a:defRPr sz="4000">
          <a:solidFill>
            <a:schemeClr val="bg2"/>
          </a:solidFill>
          <a:latin typeface="AU Passata" pitchFamily="34" charset="0"/>
        </a:defRPr>
      </a:lvl9pPr>
    </p:titleStyle>
    <p:bodyStyle>
      <a:lvl1pPr marL="174552" indent="-174552"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552" indent="-174552"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552" indent="-174552"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552" indent="-174552"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552" indent="-174552"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1990" indent="-176141"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8999" indent="-176141"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010" indent="-176141"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3022" indent="-176141"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AF1F8048-80C5-5140-9CE1-D2C70D711E16}" type="slidenum">
              <a:rPr lang="en-GB">
                <a:solidFill>
                  <a:srgbClr val="03428E"/>
                </a:solidFill>
                <a:latin typeface="AU Passata" charset="0"/>
                <a:ea typeface="ＭＳ Ｐゴシック" charset="0"/>
              </a:rPr>
              <a:pPr defTabSz="914400" fontAlgn="base">
                <a:spcBef>
                  <a:spcPct val="0"/>
                </a:spcBef>
                <a:spcAft>
                  <a:spcPct val="0"/>
                </a:spcAft>
                <a:defRPr/>
              </a:pPr>
              <a:t>‹N›</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415641649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2531" name="Rectangle 3"/>
          <p:cNvSpPr>
            <a:spLocks noGrp="1" noChangeArrowheads="1"/>
          </p:cNvSpPr>
          <p:nvPr>
            <p:ph type="body" idx="1"/>
          </p:nvPr>
        </p:nvSpPr>
        <p:spPr bwMode="auto">
          <a:xfrm>
            <a:off x="358775" y="2936877"/>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2533"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51631606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213" indent="-184074"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287" indent="-182487"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0905" indent="-165032"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4978" indent="-176141"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7"/>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346537082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213" indent="-184074"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287" indent="-182487"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0905" indent="-165032"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4978" indent="-176141"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1" y="273629"/>
            <a:ext cx="8226720" cy="114348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027" name="Rectangle 2"/>
          <p:cNvSpPr>
            <a:spLocks noGrp="1" noChangeArrowheads="1"/>
          </p:cNvSpPr>
          <p:nvPr>
            <p:ph type="body" idx="1"/>
          </p:nvPr>
        </p:nvSpPr>
        <p:spPr bwMode="auto">
          <a:xfrm>
            <a:off x="456481" y="1604329"/>
            <a:ext cx="8226720" cy="4524955"/>
          </a:xfrm>
          <a:prstGeom prst="rect">
            <a:avLst/>
          </a:prstGeom>
          <a:noFill/>
          <a:ln w="9525">
            <a:noFill/>
            <a:round/>
            <a:headEnd/>
            <a:tailEnd/>
          </a:ln>
        </p:spPr>
        <p:txBody>
          <a:bodyPr vert="horz" wrap="square" lIns="0" tIns="25602"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3"/>
          <p:cNvSpPr>
            <a:spLocks noGrp="1" noChangeArrowheads="1"/>
          </p:cNvSpPr>
          <p:nvPr>
            <p:ph type="dt"/>
          </p:nvPr>
        </p:nvSpPr>
        <p:spPr bwMode="auto">
          <a:xfrm>
            <a:off x="456481"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defRPr sz="1300">
                <a:solidFill>
                  <a:srgbClr val="000000"/>
                </a:solidFill>
                <a:latin typeface="Times New Roman" charset="0"/>
              </a:defRPr>
            </a:lvl1pPr>
          </a:lstStyle>
          <a:p>
            <a:pPr defTabSz="414726" fontAlgn="base" hangingPunct="0">
              <a:spcBef>
                <a:spcPct val="0"/>
              </a:spcBef>
              <a:spcAft>
                <a:spcPct val="0"/>
              </a:spcAft>
              <a:buClr>
                <a:srgbClr val="000000"/>
              </a:buClr>
              <a:buSzPct val="100000"/>
              <a:buFont typeface="Times New Roman" charset="0"/>
              <a:buNone/>
              <a:defRPr/>
            </a:pPr>
            <a:fld id="{2747C762-157B-A942-91A4-D8A621EFB5E4}" type="datetime1">
              <a:rPr lang="en-US">
                <a:ea typeface="Arial Unicode MS"/>
                <a:cs typeface="Arial Unicode MS"/>
              </a:rPr>
              <a:pPr defTabSz="414726" fontAlgn="base" hangingPunct="0">
                <a:spcBef>
                  <a:spcPct val="0"/>
                </a:spcBef>
                <a:spcAft>
                  <a:spcPct val="0"/>
                </a:spcAft>
                <a:buClr>
                  <a:srgbClr val="000000"/>
                </a:buClr>
                <a:buSzPct val="100000"/>
                <a:buFont typeface="Times New Roman" charset="0"/>
                <a:buNone/>
                <a:defRPr/>
              </a:pPr>
              <a:t>6/30/2021</a:t>
            </a:fld>
            <a:endParaRPr lang="en-US" dirty="0">
              <a:ea typeface="Arial Unicode MS"/>
              <a:cs typeface="Arial Unicode MS"/>
            </a:endParaRPr>
          </a:p>
        </p:txBody>
      </p:sp>
      <p:sp>
        <p:nvSpPr>
          <p:cNvPr id="1028" name="Rectangle 4"/>
          <p:cNvSpPr>
            <a:spLocks noGrp="1" noChangeArrowheads="1"/>
          </p:cNvSpPr>
          <p:nvPr>
            <p:ph type="ftr"/>
          </p:nvPr>
        </p:nvSpPr>
        <p:spPr bwMode="auto">
          <a:xfrm>
            <a:off x="3126240" y="6247376"/>
            <a:ext cx="289728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93000"/>
              </a:lnSpc>
              <a:defRPr sz="1300">
                <a:solidFill>
                  <a:srgbClr val="000000"/>
                </a:solidFill>
                <a:latin typeface="Times New Roman" charset="0"/>
              </a:defRPr>
            </a:lvl1pPr>
          </a:lstStyle>
          <a:p>
            <a:pPr defTabSz="414726" fontAlgn="base" hangingPunct="0">
              <a:spcBef>
                <a:spcPct val="0"/>
              </a:spcBef>
              <a:spcAft>
                <a:spcPct val="0"/>
              </a:spcAft>
              <a:buClr>
                <a:srgbClr val="000000"/>
              </a:buClr>
              <a:buSzPct val="100000"/>
              <a:buFont typeface="Times New Roman" charset="0"/>
              <a:buNone/>
              <a:defRPr/>
            </a:pPr>
            <a:endParaRPr lang="en-US" dirty="0">
              <a:ea typeface="Arial Unicode MS"/>
              <a:cs typeface="Arial Unicode MS"/>
            </a:endParaRPr>
          </a:p>
        </p:txBody>
      </p:sp>
      <p:sp>
        <p:nvSpPr>
          <p:cNvPr id="1029" name="Rectangle 5"/>
          <p:cNvSpPr>
            <a:spLocks noGrp="1" noChangeArrowheads="1"/>
          </p:cNvSpPr>
          <p:nvPr>
            <p:ph type="sldNum"/>
          </p:nvPr>
        </p:nvSpPr>
        <p:spPr bwMode="auto">
          <a:xfrm>
            <a:off x="6554880"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tabLst>
                <a:tab pos="656650" algn="l"/>
                <a:tab pos="1313299" algn="l"/>
                <a:tab pos="1969949" algn="l"/>
              </a:tabLst>
              <a:defRPr sz="1300">
                <a:solidFill>
                  <a:srgbClr val="000000"/>
                </a:solidFill>
                <a:latin typeface="Times New Roman" charset="0"/>
                <a:ea typeface="+mn-ea"/>
                <a:cs typeface="+mn-cs"/>
              </a:defRPr>
            </a:lvl1pPr>
          </a:lstStyle>
          <a:p>
            <a:pPr defTabSz="414726" fontAlgn="base" hangingPunct="0">
              <a:spcBef>
                <a:spcPct val="0"/>
              </a:spcBef>
              <a:spcAft>
                <a:spcPct val="0"/>
              </a:spcAft>
              <a:buClr>
                <a:srgbClr val="000000"/>
              </a:buClr>
              <a:buSzPct val="100000"/>
              <a:buFont typeface="Times New Roman" charset="0"/>
              <a:buNone/>
              <a:defRPr/>
            </a:pPr>
            <a:fld id="{DEDDE9D1-A897-F94A-9FE9-DF67AC013061}" type="slidenum">
              <a:rPr lang="en-US">
                <a:ea typeface="Arial Unicode MS"/>
                <a:cs typeface="Arial Unicode MS"/>
              </a:rPr>
              <a:pPr defTabSz="414726" fontAlgn="base" hangingPunct="0">
                <a:spcBef>
                  <a:spcPct val="0"/>
                </a:spcBef>
                <a:spcAft>
                  <a:spcPct val="0"/>
                </a:spcAft>
                <a:buClr>
                  <a:srgbClr val="000000"/>
                </a:buClr>
                <a:buSzPct val="100000"/>
                <a:buFont typeface="Times New Roman" charset="0"/>
                <a:buNone/>
                <a:defRPr/>
              </a:pPr>
              <a:t>‹N›</a:t>
            </a:fld>
            <a:endParaRPr lang="en-US" dirty="0">
              <a:ea typeface="Arial Unicode MS"/>
              <a:cs typeface="Arial Unicode MS"/>
            </a:endParaRPr>
          </a:p>
        </p:txBody>
      </p:sp>
    </p:spTree>
    <p:extLst>
      <p:ext uri="{BB962C8B-B14F-4D97-AF65-F5344CB8AC3E}">
        <p14:creationId xmlns:p14="http://schemas.microsoft.com/office/powerpoint/2010/main" val="2153178759"/>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2pPr>
      <a:lvl3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3pPr>
      <a:lvl4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4pPr>
      <a:lvl5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9pPr>
    </p:titleStyle>
    <p:bodyStyle>
      <a:lvl1pPr marL="311045" indent="-311045" algn="l" defTabSz="414726" rtl="0" eaLnBrk="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930" indent="-259204" algn="l" defTabSz="414726" rtl="0" eaLnBrk="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815" indent="-207363" algn="l" defTabSz="414726" rtl="0" eaLnBrk="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541" indent="-207363" algn="l" defTabSz="414726" rtl="0" eaLnBrk="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6268" indent="-207363" algn="l" defTabSz="414726" rtl="0" eaLnBrk="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da-DK"/>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2000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027" name="Rectangle 3"/>
          <p:cNvSpPr>
            <a:spLocks noGrp="1" noChangeArrowheads="1"/>
          </p:cNvSpPr>
          <p:nvPr>
            <p:ph type="body" idx="1"/>
          </p:nvPr>
        </p:nvSpPr>
        <p:spPr bwMode="auto">
          <a:xfrm>
            <a:off x="358775" y="2937599"/>
            <a:ext cx="8421688" cy="324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chemeClr val="bg2"/>
                </a:solidFill>
              </a:defRPr>
            </a:lvl1pPr>
          </a:lstStyle>
          <a:p>
            <a:pPr defTabSz="914400" fontAlgn="base">
              <a:spcBef>
                <a:spcPct val="0"/>
              </a:spcBef>
              <a:spcAft>
                <a:spcPct val="0"/>
              </a:spcAft>
            </a:pPr>
            <a:endParaRPr lang="da-DK" dirty="0">
              <a:solidFill>
                <a:srgbClr val="03428E"/>
              </a:solidFill>
              <a:latin typeface="AU Passata" pitchFamily="34" charset="0"/>
              <a:ea typeface="ＭＳ Ｐゴシック" charset="0"/>
              <a:cs typeface="ＭＳ Ｐゴシック" charset="0"/>
            </a:endParaRPr>
          </a:p>
        </p:txBody>
      </p:sp>
      <p:grpSp>
        <p:nvGrpSpPr>
          <p:cNvPr id="1045"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147666475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p:hf hdr="0" ftr="0" dt="0"/>
  <p:txStyles>
    <p:titleStyle>
      <a:lvl1pPr algn="l" rtl="0" eaLnBrk="1" fontAlgn="base" hangingPunct="1">
        <a:lnSpc>
          <a:spcPct val="83000"/>
        </a:lnSpc>
        <a:spcBef>
          <a:spcPct val="0"/>
        </a:spcBef>
        <a:spcAft>
          <a:spcPct val="0"/>
        </a:spcAft>
        <a:defRPr sz="3600" cap="all" baseline="0">
          <a:solidFill>
            <a:schemeClr val="bg2"/>
          </a:solidFill>
          <a:latin typeface="+mj-lt"/>
          <a:ea typeface="+mj-ea"/>
          <a:cs typeface="+mj-cs"/>
        </a:defRPr>
      </a:lvl1pPr>
      <a:lvl2pPr algn="l" rtl="0" eaLnBrk="1" fontAlgn="base" hangingPunct="1">
        <a:lnSpc>
          <a:spcPct val="83000"/>
        </a:lnSpc>
        <a:spcBef>
          <a:spcPct val="0"/>
        </a:spcBef>
        <a:spcAft>
          <a:spcPct val="0"/>
        </a:spcAft>
        <a:defRPr sz="3600">
          <a:solidFill>
            <a:schemeClr val="bg2"/>
          </a:solidFill>
          <a:latin typeface="AU Passata" pitchFamily="34" charset="0"/>
        </a:defRPr>
      </a:lvl2pPr>
      <a:lvl3pPr algn="l" rtl="0" eaLnBrk="1" fontAlgn="base" hangingPunct="1">
        <a:lnSpc>
          <a:spcPct val="83000"/>
        </a:lnSpc>
        <a:spcBef>
          <a:spcPct val="0"/>
        </a:spcBef>
        <a:spcAft>
          <a:spcPct val="0"/>
        </a:spcAft>
        <a:defRPr sz="3600">
          <a:solidFill>
            <a:schemeClr val="bg2"/>
          </a:solidFill>
          <a:latin typeface="AU Passata" pitchFamily="34" charset="0"/>
        </a:defRPr>
      </a:lvl3pPr>
      <a:lvl4pPr algn="l" rtl="0" eaLnBrk="1" fontAlgn="base" hangingPunct="1">
        <a:lnSpc>
          <a:spcPct val="83000"/>
        </a:lnSpc>
        <a:spcBef>
          <a:spcPct val="0"/>
        </a:spcBef>
        <a:spcAft>
          <a:spcPct val="0"/>
        </a:spcAft>
        <a:defRPr sz="3600">
          <a:solidFill>
            <a:schemeClr val="bg2"/>
          </a:solidFill>
          <a:latin typeface="AU Passata" pitchFamily="34" charset="0"/>
        </a:defRPr>
      </a:lvl4pPr>
      <a:lvl5pPr algn="l" rtl="0" eaLnBrk="1" fontAlgn="base" hangingPunct="1">
        <a:lnSpc>
          <a:spcPct val="83000"/>
        </a:lnSpc>
        <a:spcBef>
          <a:spcPct val="0"/>
        </a:spcBef>
        <a:spcAft>
          <a:spcPct val="0"/>
        </a:spcAft>
        <a:defRPr sz="3600">
          <a:solidFill>
            <a:schemeClr val="bg2"/>
          </a:solidFill>
          <a:latin typeface="AU Passata" pitchFamily="34"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1" fontAlgn="base" hangingPunct="1">
        <a:lnSpc>
          <a:spcPts val="2100"/>
        </a:lnSpc>
        <a:spcBef>
          <a:spcPct val="0"/>
        </a:spcBef>
        <a:spcAft>
          <a:spcPct val="0"/>
        </a:spcAft>
        <a:buFont typeface="AU Passata" pitchFamily="34" charset="0"/>
        <a:buChar char="›"/>
        <a:defRPr>
          <a:solidFill>
            <a:schemeClr val="bg2"/>
          </a:solidFill>
          <a:latin typeface="+mn-lt"/>
          <a:ea typeface="+mn-ea"/>
          <a:cs typeface="+mn-cs"/>
        </a:defRPr>
      </a:lvl1pPr>
      <a:lvl2pPr marL="360213" indent="-184074" algn="l" rtl="0" eaLnBrk="1" fontAlgn="base" hangingPunct="1">
        <a:lnSpc>
          <a:spcPct val="101000"/>
        </a:lnSpc>
        <a:spcBef>
          <a:spcPct val="0"/>
        </a:spcBef>
        <a:spcAft>
          <a:spcPct val="0"/>
        </a:spcAft>
        <a:buFont typeface="AU Passata" pitchFamily="34" charset="0"/>
        <a:buChar char="›"/>
        <a:defRPr sz="1400">
          <a:solidFill>
            <a:schemeClr val="bg2"/>
          </a:solidFill>
          <a:latin typeface="+mn-lt"/>
        </a:defRPr>
      </a:lvl2pPr>
      <a:lvl3pPr marL="544287" indent="-182487" algn="l" rtl="0" eaLnBrk="1" fontAlgn="base" hangingPunct="1">
        <a:lnSpc>
          <a:spcPct val="97000"/>
        </a:lnSpc>
        <a:spcBef>
          <a:spcPct val="20000"/>
        </a:spcBef>
        <a:spcAft>
          <a:spcPct val="0"/>
        </a:spcAft>
        <a:buFont typeface="AU Passata" pitchFamily="34" charset="0"/>
        <a:buChar char="›"/>
        <a:defRPr sz="1200">
          <a:solidFill>
            <a:schemeClr val="bg2"/>
          </a:solidFill>
          <a:latin typeface="+mn-lt"/>
        </a:defRPr>
      </a:lvl3pPr>
      <a:lvl4pPr marL="710905" indent="-165032" algn="l" rtl="0" eaLnBrk="1" fontAlgn="base" hangingPunct="1">
        <a:spcBef>
          <a:spcPct val="20000"/>
        </a:spcBef>
        <a:spcAft>
          <a:spcPct val="0"/>
        </a:spcAft>
        <a:buFont typeface="AU Passata" pitchFamily="34" charset="0"/>
        <a:buChar char="›"/>
        <a:defRPr sz="1200">
          <a:solidFill>
            <a:schemeClr val="bg2"/>
          </a:solidFill>
          <a:latin typeface="+mn-lt"/>
        </a:defRPr>
      </a:lvl4pPr>
      <a:lvl5pPr marL="894978" indent="-176141" algn="l" rtl="0" eaLnBrk="1" fontAlgn="base" hangingPunct="1">
        <a:spcBef>
          <a:spcPct val="20000"/>
        </a:spcBef>
        <a:spcAft>
          <a:spcPct val="0"/>
        </a:spcAft>
        <a:buFont typeface="AU Passata" pitchFamily="34" charset="0"/>
        <a:buChar char="›"/>
        <a:defRPr sz="1200">
          <a:solidFill>
            <a:schemeClr val="bg2"/>
          </a:solidFill>
          <a:latin typeface="+mn-lt"/>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271432036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2000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027" name="Rectangle 3"/>
          <p:cNvSpPr>
            <a:spLocks noGrp="1" noChangeArrowheads="1"/>
          </p:cNvSpPr>
          <p:nvPr>
            <p:ph type="body" idx="1"/>
          </p:nvPr>
        </p:nvSpPr>
        <p:spPr bwMode="auto">
          <a:xfrm>
            <a:off x="358775" y="2937599"/>
            <a:ext cx="8421688" cy="324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chemeClr val="bg2"/>
                </a:solidFill>
              </a:defRPr>
            </a:lvl1pPr>
          </a:lstStyle>
          <a:p>
            <a:pPr defTabSz="914400" fontAlgn="base">
              <a:spcBef>
                <a:spcPct val="0"/>
              </a:spcBef>
              <a:spcAft>
                <a:spcPct val="0"/>
              </a:spcAft>
            </a:pPr>
            <a:endParaRPr lang="da-DK" dirty="0">
              <a:solidFill>
                <a:srgbClr val="03428E"/>
              </a:solidFill>
              <a:latin typeface="AU Passata" pitchFamily="34" charset="0"/>
              <a:ea typeface="ＭＳ Ｐゴシック" charset="0"/>
              <a:cs typeface="ＭＳ Ｐゴシック" charset="0"/>
            </a:endParaRPr>
          </a:p>
        </p:txBody>
      </p:sp>
      <p:grpSp>
        <p:nvGrpSpPr>
          <p:cNvPr id="1045"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162841496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Lst>
  <p:hf hdr="0" ftr="0" dt="0"/>
  <p:txStyles>
    <p:titleStyle>
      <a:lvl1pPr algn="l" rtl="0" eaLnBrk="1" fontAlgn="base" hangingPunct="1">
        <a:lnSpc>
          <a:spcPct val="83000"/>
        </a:lnSpc>
        <a:spcBef>
          <a:spcPct val="0"/>
        </a:spcBef>
        <a:spcAft>
          <a:spcPct val="0"/>
        </a:spcAft>
        <a:defRPr sz="3600" cap="all" baseline="0">
          <a:solidFill>
            <a:schemeClr val="bg2"/>
          </a:solidFill>
          <a:latin typeface="+mj-lt"/>
          <a:ea typeface="+mj-ea"/>
          <a:cs typeface="+mj-cs"/>
        </a:defRPr>
      </a:lvl1pPr>
      <a:lvl2pPr algn="l" rtl="0" eaLnBrk="1" fontAlgn="base" hangingPunct="1">
        <a:lnSpc>
          <a:spcPct val="83000"/>
        </a:lnSpc>
        <a:spcBef>
          <a:spcPct val="0"/>
        </a:spcBef>
        <a:spcAft>
          <a:spcPct val="0"/>
        </a:spcAft>
        <a:defRPr sz="3600">
          <a:solidFill>
            <a:schemeClr val="bg2"/>
          </a:solidFill>
          <a:latin typeface="AU Passata" pitchFamily="34" charset="0"/>
        </a:defRPr>
      </a:lvl2pPr>
      <a:lvl3pPr algn="l" rtl="0" eaLnBrk="1" fontAlgn="base" hangingPunct="1">
        <a:lnSpc>
          <a:spcPct val="83000"/>
        </a:lnSpc>
        <a:spcBef>
          <a:spcPct val="0"/>
        </a:spcBef>
        <a:spcAft>
          <a:spcPct val="0"/>
        </a:spcAft>
        <a:defRPr sz="3600">
          <a:solidFill>
            <a:schemeClr val="bg2"/>
          </a:solidFill>
          <a:latin typeface="AU Passata" pitchFamily="34" charset="0"/>
        </a:defRPr>
      </a:lvl3pPr>
      <a:lvl4pPr algn="l" rtl="0" eaLnBrk="1" fontAlgn="base" hangingPunct="1">
        <a:lnSpc>
          <a:spcPct val="83000"/>
        </a:lnSpc>
        <a:spcBef>
          <a:spcPct val="0"/>
        </a:spcBef>
        <a:spcAft>
          <a:spcPct val="0"/>
        </a:spcAft>
        <a:defRPr sz="3600">
          <a:solidFill>
            <a:schemeClr val="bg2"/>
          </a:solidFill>
          <a:latin typeface="AU Passata" pitchFamily="34" charset="0"/>
        </a:defRPr>
      </a:lvl4pPr>
      <a:lvl5pPr algn="l" rtl="0" eaLnBrk="1" fontAlgn="base" hangingPunct="1">
        <a:lnSpc>
          <a:spcPct val="83000"/>
        </a:lnSpc>
        <a:spcBef>
          <a:spcPct val="0"/>
        </a:spcBef>
        <a:spcAft>
          <a:spcPct val="0"/>
        </a:spcAft>
        <a:defRPr sz="3600">
          <a:solidFill>
            <a:schemeClr val="bg2"/>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bg2"/>
          </a:solidFill>
          <a:latin typeface="+mn-lt"/>
          <a:ea typeface="+mn-ea"/>
          <a:cs typeface="+mn-cs"/>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bg2"/>
          </a:solidFill>
          <a:latin typeface="+mn-lt"/>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bg2"/>
          </a:solidFill>
          <a:latin typeface="+mn-lt"/>
        </a:defRPr>
      </a:lvl3pPr>
      <a:lvl4pPr marL="711200" indent="-165100" algn="l" rtl="0" eaLnBrk="1" fontAlgn="base" hangingPunct="1">
        <a:spcBef>
          <a:spcPct val="20000"/>
        </a:spcBef>
        <a:spcAft>
          <a:spcPct val="0"/>
        </a:spcAft>
        <a:buFont typeface="AU Passata" pitchFamily="34" charset="0"/>
        <a:buChar char="›"/>
        <a:defRPr sz="1200">
          <a:solidFill>
            <a:schemeClr val="bg2"/>
          </a:solidFill>
          <a:latin typeface="+mn-lt"/>
        </a:defRPr>
      </a:lvl4pPr>
      <a:lvl5pPr marL="895350" indent="-176213" algn="l" rtl="0" eaLnBrk="1" fontAlgn="base" hangingPunct="1">
        <a:spcBef>
          <a:spcPct val="20000"/>
        </a:spcBef>
        <a:spcAft>
          <a:spcPct val="0"/>
        </a:spcAft>
        <a:buFont typeface="AU Passata" pitchFamily="34" charset="0"/>
        <a:buChar char="›"/>
        <a:defRPr sz="1200">
          <a:solidFill>
            <a:schemeClr val="bg2"/>
          </a:solidFill>
          <a:latin typeface="+mn-lt"/>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2000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027" name="Rectangle 3"/>
          <p:cNvSpPr>
            <a:spLocks noGrp="1" noChangeArrowheads="1"/>
          </p:cNvSpPr>
          <p:nvPr>
            <p:ph type="body" idx="1"/>
          </p:nvPr>
        </p:nvSpPr>
        <p:spPr bwMode="auto">
          <a:xfrm>
            <a:off x="358775" y="2937599"/>
            <a:ext cx="8421688" cy="324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chemeClr val="bg2"/>
                </a:solidFill>
              </a:defRPr>
            </a:lvl1pPr>
          </a:lstStyle>
          <a:p>
            <a:pPr defTabSz="914400" fontAlgn="base">
              <a:spcBef>
                <a:spcPct val="0"/>
              </a:spcBef>
              <a:spcAft>
                <a:spcPct val="0"/>
              </a:spcAft>
            </a:pPr>
            <a:endParaRPr lang="da-DK" dirty="0">
              <a:solidFill>
                <a:srgbClr val="03428E"/>
              </a:solidFill>
              <a:latin typeface="AU Passata" pitchFamily="34" charset="0"/>
              <a:ea typeface="ＭＳ Ｐゴシック" charset="0"/>
              <a:cs typeface="ＭＳ Ｐゴシック" charset="0"/>
            </a:endParaRPr>
          </a:p>
        </p:txBody>
      </p:sp>
      <p:grpSp>
        <p:nvGrpSpPr>
          <p:cNvPr id="1045"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386415142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Lst>
  <p:hf hdr="0" ftr="0" dt="0"/>
  <p:txStyles>
    <p:titleStyle>
      <a:lvl1pPr algn="l" rtl="0" eaLnBrk="1" fontAlgn="base" hangingPunct="1">
        <a:lnSpc>
          <a:spcPct val="83000"/>
        </a:lnSpc>
        <a:spcBef>
          <a:spcPct val="0"/>
        </a:spcBef>
        <a:spcAft>
          <a:spcPct val="0"/>
        </a:spcAft>
        <a:defRPr sz="3600" cap="all" baseline="0">
          <a:solidFill>
            <a:schemeClr val="bg2"/>
          </a:solidFill>
          <a:latin typeface="+mj-lt"/>
          <a:ea typeface="+mj-ea"/>
          <a:cs typeface="+mj-cs"/>
        </a:defRPr>
      </a:lvl1pPr>
      <a:lvl2pPr algn="l" rtl="0" eaLnBrk="1" fontAlgn="base" hangingPunct="1">
        <a:lnSpc>
          <a:spcPct val="83000"/>
        </a:lnSpc>
        <a:spcBef>
          <a:spcPct val="0"/>
        </a:spcBef>
        <a:spcAft>
          <a:spcPct val="0"/>
        </a:spcAft>
        <a:defRPr sz="3600">
          <a:solidFill>
            <a:schemeClr val="bg2"/>
          </a:solidFill>
          <a:latin typeface="AU Passata" pitchFamily="34" charset="0"/>
        </a:defRPr>
      </a:lvl2pPr>
      <a:lvl3pPr algn="l" rtl="0" eaLnBrk="1" fontAlgn="base" hangingPunct="1">
        <a:lnSpc>
          <a:spcPct val="83000"/>
        </a:lnSpc>
        <a:spcBef>
          <a:spcPct val="0"/>
        </a:spcBef>
        <a:spcAft>
          <a:spcPct val="0"/>
        </a:spcAft>
        <a:defRPr sz="3600">
          <a:solidFill>
            <a:schemeClr val="bg2"/>
          </a:solidFill>
          <a:latin typeface="AU Passata" pitchFamily="34" charset="0"/>
        </a:defRPr>
      </a:lvl3pPr>
      <a:lvl4pPr algn="l" rtl="0" eaLnBrk="1" fontAlgn="base" hangingPunct="1">
        <a:lnSpc>
          <a:spcPct val="83000"/>
        </a:lnSpc>
        <a:spcBef>
          <a:spcPct val="0"/>
        </a:spcBef>
        <a:spcAft>
          <a:spcPct val="0"/>
        </a:spcAft>
        <a:defRPr sz="3600">
          <a:solidFill>
            <a:schemeClr val="bg2"/>
          </a:solidFill>
          <a:latin typeface="AU Passata" pitchFamily="34" charset="0"/>
        </a:defRPr>
      </a:lvl4pPr>
      <a:lvl5pPr algn="l" rtl="0" eaLnBrk="1" fontAlgn="base" hangingPunct="1">
        <a:lnSpc>
          <a:spcPct val="83000"/>
        </a:lnSpc>
        <a:spcBef>
          <a:spcPct val="0"/>
        </a:spcBef>
        <a:spcAft>
          <a:spcPct val="0"/>
        </a:spcAft>
        <a:defRPr sz="3600">
          <a:solidFill>
            <a:schemeClr val="bg2"/>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bg2"/>
          </a:solidFill>
          <a:latin typeface="+mn-lt"/>
          <a:ea typeface="+mn-ea"/>
          <a:cs typeface="+mn-cs"/>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bg2"/>
          </a:solidFill>
          <a:latin typeface="+mn-lt"/>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bg2"/>
          </a:solidFill>
          <a:latin typeface="+mn-lt"/>
        </a:defRPr>
      </a:lvl3pPr>
      <a:lvl4pPr marL="711200" indent="-165100" algn="l" rtl="0" eaLnBrk="1" fontAlgn="base" hangingPunct="1">
        <a:spcBef>
          <a:spcPct val="20000"/>
        </a:spcBef>
        <a:spcAft>
          <a:spcPct val="0"/>
        </a:spcAft>
        <a:buFont typeface="AU Passata" pitchFamily="34" charset="0"/>
        <a:buChar char="›"/>
        <a:defRPr sz="1200">
          <a:solidFill>
            <a:schemeClr val="bg2"/>
          </a:solidFill>
          <a:latin typeface="+mn-lt"/>
        </a:defRPr>
      </a:lvl4pPr>
      <a:lvl5pPr marL="895350" indent="-176213" algn="l" rtl="0" eaLnBrk="1" fontAlgn="base" hangingPunct="1">
        <a:spcBef>
          <a:spcPct val="20000"/>
        </a:spcBef>
        <a:spcAft>
          <a:spcPct val="0"/>
        </a:spcAft>
        <a:buFont typeface="AU Passata" pitchFamily="34" charset="0"/>
        <a:buChar char="›"/>
        <a:defRPr sz="1200">
          <a:solidFill>
            <a:schemeClr val="bg2"/>
          </a:solidFill>
          <a:latin typeface="+mn-lt"/>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AF1F8048-80C5-5140-9CE1-D2C70D711E16}" type="slidenum">
              <a:rPr lang="en-GB">
                <a:solidFill>
                  <a:srgbClr val="03428E"/>
                </a:solidFill>
                <a:latin typeface="AU Passata" charset="0"/>
                <a:ea typeface="ＭＳ Ｐゴシック" charset="0"/>
              </a:rPr>
              <a:pPr defTabSz="914400" fontAlgn="base">
                <a:spcBef>
                  <a:spcPct val="0"/>
                </a:spcBef>
                <a:spcAft>
                  <a:spcPct val="0"/>
                </a:spcAft>
                <a:defRPr/>
              </a:pPr>
              <a:t>‹N›</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2273089011"/>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561" y="1620171"/>
            <a:ext cx="8422560" cy="94905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4339" name="Rectangle 3"/>
          <p:cNvSpPr>
            <a:spLocks noGrp="1" noChangeArrowheads="1"/>
          </p:cNvSpPr>
          <p:nvPr>
            <p:ph type="body" idx="1"/>
          </p:nvPr>
        </p:nvSpPr>
        <p:spPr bwMode="auto">
          <a:xfrm>
            <a:off x="358561" y="2937909"/>
            <a:ext cx="8422560" cy="324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da-DK" altLang="en-US"/>
          </a:p>
        </p:txBody>
      </p:sp>
      <p:sp>
        <p:nvSpPr>
          <p:cNvPr id="1030" name="Rectangle 6"/>
          <p:cNvSpPr>
            <a:spLocks noGrp="1" noChangeArrowheads="1"/>
          </p:cNvSpPr>
          <p:nvPr>
            <p:ph type="sldNum" sz="quarter" idx="4"/>
          </p:nvPr>
        </p:nvSpPr>
        <p:spPr bwMode="auto">
          <a:xfrm>
            <a:off x="6647040" y="6245937"/>
            <a:ext cx="2134080" cy="13969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lnSpc>
                <a:spcPct val="102000"/>
              </a:lnSpc>
              <a:defRPr sz="907">
                <a:solidFill>
                  <a:srgbClr val="03428E"/>
                </a:solidFill>
                <a:latin typeface="AU Passata" charset="0"/>
              </a:defRPr>
            </a:lvl1pPr>
          </a:lstStyle>
          <a:p>
            <a:pPr defTabSz="413287" fontAlgn="base">
              <a:spcBef>
                <a:spcPct val="0"/>
              </a:spcBef>
              <a:spcAft>
                <a:spcPct val="0"/>
              </a:spcAft>
            </a:pPr>
            <a:endParaRPr lang="da-DK" altLang="en-US">
              <a:ea typeface="Arial Unicode MS" charset="0"/>
              <a:cs typeface="Arial Unicode MS" charset="0"/>
            </a:endParaRPr>
          </a:p>
        </p:txBody>
      </p:sp>
    </p:spTree>
    <p:extLst>
      <p:ext uri="{BB962C8B-B14F-4D97-AF65-F5344CB8AC3E}">
        <p14:creationId xmlns:p14="http://schemas.microsoft.com/office/powerpoint/2010/main" val="346997532"/>
      </p:ext>
    </p:extLst>
  </p:cSld>
  <p:clrMap bg1="lt1" tx1="dk1" bg2="lt2" tx2="dk2" accent1="accent1" accent2="accent2" accent3="accent3" accent4="accent4" accent5="accent5" accent6="accent6" hlink="hlink" folHlink="folHlink"/>
  <p:sldLayoutIdLst>
    <p:sldLayoutId id="2147484006" r:id="rId1"/>
  </p:sldLayoutIdLst>
  <p:hf hdr="0" ftr="0" dt="0"/>
  <p:txStyles>
    <p:titleStyle>
      <a:lvl1pPr algn="l" rtl="0" eaLnBrk="0" fontAlgn="base" hangingPunct="0">
        <a:lnSpc>
          <a:spcPct val="83000"/>
        </a:lnSpc>
        <a:spcBef>
          <a:spcPct val="0"/>
        </a:spcBef>
        <a:spcAft>
          <a:spcPct val="0"/>
        </a:spcAft>
        <a:defRPr sz="3628" cap="all">
          <a:solidFill>
            <a:schemeClr val="bg2"/>
          </a:solidFill>
          <a:latin typeface="+mj-lt"/>
          <a:ea typeface="ＭＳ Ｐゴシック" charset="-128"/>
          <a:cs typeface="ＭＳ Ｐゴシック" charset="-128"/>
        </a:defRPr>
      </a:lvl1pPr>
      <a:lvl2pPr algn="l" rtl="0" eaLnBrk="0" fontAlgn="base" hangingPunct="0">
        <a:lnSpc>
          <a:spcPct val="83000"/>
        </a:lnSpc>
        <a:spcBef>
          <a:spcPct val="0"/>
        </a:spcBef>
        <a:spcAft>
          <a:spcPct val="0"/>
        </a:spcAft>
        <a:defRPr sz="3628">
          <a:solidFill>
            <a:schemeClr val="bg2"/>
          </a:solidFill>
          <a:latin typeface="AU Passata" pitchFamily="34" charset="0"/>
          <a:ea typeface="ＭＳ Ｐゴシック" charset="-128"/>
          <a:cs typeface="ＭＳ Ｐゴシック" charset="-128"/>
        </a:defRPr>
      </a:lvl2pPr>
      <a:lvl3pPr algn="l" rtl="0" eaLnBrk="0" fontAlgn="base" hangingPunct="0">
        <a:lnSpc>
          <a:spcPct val="83000"/>
        </a:lnSpc>
        <a:spcBef>
          <a:spcPct val="0"/>
        </a:spcBef>
        <a:spcAft>
          <a:spcPct val="0"/>
        </a:spcAft>
        <a:defRPr sz="3628">
          <a:solidFill>
            <a:schemeClr val="bg2"/>
          </a:solidFill>
          <a:latin typeface="AU Passata" pitchFamily="34" charset="0"/>
          <a:ea typeface="ＭＳ Ｐゴシック" charset="-128"/>
          <a:cs typeface="ＭＳ Ｐゴシック" charset="-128"/>
        </a:defRPr>
      </a:lvl3pPr>
      <a:lvl4pPr algn="l" rtl="0" eaLnBrk="0" fontAlgn="base" hangingPunct="0">
        <a:lnSpc>
          <a:spcPct val="83000"/>
        </a:lnSpc>
        <a:spcBef>
          <a:spcPct val="0"/>
        </a:spcBef>
        <a:spcAft>
          <a:spcPct val="0"/>
        </a:spcAft>
        <a:defRPr sz="3628">
          <a:solidFill>
            <a:schemeClr val="bg2"/>
          </a:solidFill>
          <a:latin typeface="AU Passata" pitchFamily="34" charset="0"/>
          <a:ea typeface="ＭＳ Ｐゴシック" charset="-128"/>
          <a:cs typeface="ＭＳ Ｐゴシック" charset="-128"/>
        </a:defRPr>
      </a:lvl4pPr>
      <a:lvl5pPr algn="l" rtl="0" eaLnBrk="0" fontAlgn="base" hangingPunct="0">
        <a:lnSpc>
          <a:spcPct val="83000"/>
        </a:lnSpc>
        <a:spcBef>
          <a:spcPct val="0"/>
        </a:spcBef>
        <a:spcAft>
          <a:spcPct val="0"/>
        </a:spcAft>
        <a:defRPr sz="3628">
          <a:solidFill>
            <a:schemeClr val="bg2"/>
          </a:solidFill>
          <a:latin typeface="AU Passata" pitchFamily="34" charset="0"/>
          <a:ea typeface="ＭＳ Ｐゴシック" charset="-128"/>
          <a:cs typeface="ＭＳ Ｐゴシック" charset="-128"/>
        </a:defRPr>
      </a:lvl5pPr>
      <a:lvl6pPr marL="457153" algn="l" rtl="0" eaLnBrk="1" fontAlgn="base" hangingPunct="1">
        <a:lnSpc>
          <a:spcPct val="83000"/>
        </a:lnSpc>
        <a:spcBef>
          <a:spcPct val="0"/>
        </a:spcBef>
        <a:spcAft>
          <a:spcPct val="0"/>
        </a:spcAft>
        <a:defRPr sz="3628">
          <a:solidFill>
            <a:schemeClr val="bg2"/>
          </a:solidFill>
          <a:latin typeface="AU Passata" pitchFamily="34" charset="0"/>
        </a:defRPr>
      </a:lvl6pPr>
      <a:lvl7pPr marL="914305" algn="l" rtl="0" eaLnBrk="1" fontAlgn="base" hangingPunct="1">
        <a:lnSpc>
          <a:spcPct val="83000"/>
        </a:lnSpc>
        <a:spcBef>
          <a:spcPct val="0"/>
        </a:spcBef>
        <a:spcAft>
          <a:spcPct val="0"/>
        </a:spcAft>
        <a:defRPr sz="3628">
          <a:solidFill>
            <a:schemeClr val="bg2"/>
          </a:solidFill>
          <a:latin typeface="AU Passata" pitchFamily="34" charset="0"/>
        </a:defRPr>
      </a:lvl7pPr>
      <a:lvl8pPr marL="1371458" algn="l" rtl="0" eaLnBrk="1" fontAlgn="base" hangingPunct="1">
        <a:lnSpc>
          <a:spcPct val="83000"/>
        </a:lnSpc>
        <a:spcBef>
          <a:spcPct val="0"/>
        </a:spcBef>
        <a:spcAft>
          <a:spcPct val="0"/>
        </a:spcAft>
        <a:defRPr sz="3628">
          <a:solidFill>
            <a:schemeClr val="bg2"/>
          </a:solidFill>
          <a:latin typeface="AU Passata" pitchFamily="34" charset="0"/>
        </a:defRPr>
      </a:lvl8pPr>
      <a:lvl9pPr marL="1828610" algn="l" rtl="0" eaLnBrk="1" fontAlgn="base" hangingPunct="1">
        <a:lnSpc>
          <a:spcPct val="83000"/>
        </a:lnSpc>
        <a:spcBef>
          <a:spcPct val="0"/>
        </a:spcBef>
        <a:spcAft>
          <a:spcPct val="0"/>
        </a:spcAft>
        <a:defRPr sz="3628">
          <a:solidFill>
            <a:schemeClr val="bg2"/>
          </a:solidFill>
          <a:latin typeface="AU Passata" pitchFamily="34" charset="0"/>
        </a:defRPr>
      </a:lvl9pPr>
    </p:titleStyle>
    <p:bodyStyle>
      <a:lvl1pPr marL="174243" indent="-174243" algn="l" rtl="0" eaLnBrk="0" fontAlgn="base" hangingPunct="0">
        <a:lnSpc>
          <a:spcPts val="2098"/>
        </a:lnSpc>
        <a:spcBef>
          <a:spcPct val="0"/>
        </a:spcBef>
        <a:spcAft>
          <a:spcPct val="0"/>
        </a:spcAft>
        <a:buFont typeface="AU Passata" charset="0"/>
        <a:buChar char="›"/>
        <a:defRPr>
          <a:solidFill>
            <a:schemeClr val="bg2"/>
          </a:solidFill>
          <a:latin typeface="+mn-lt"/>
          <a:ea typeface="ＭＳ Ｐゴシック" charset="-128"/>
          <a:cs typeface="ＭＳ Ｐゴシック" charset="-128"/>
        </a:defRPr>
      </a:lvl1pPr>
      <a:lvl2pPr marL="360005" indent="-182883" algn="l" rtl="0" eaLnBrk="0" fontAlgn="base" hangingPunct="0">
        <a:lnSpc>
          <a:spcPct val="101000"/>
        </a:lnSpc>
        <a:spcBef>
          <a:spcPct val="0"/>
        </a:spcBef>
        <a:spcAft>
          <a:spcPct val="0"/>
        </a:spcAft>
        <a:buFont typeface="AU Passata" charset="0"/>
        <a:buChar char="›"/>
        <a:defRPr sz="1361">
          <a:solidFill>
            <a:schemeClr val="bg2"/>
          </a:solidFill>
          <a:latin typeface="+mn-lt"/>
          <a:ea typeface="ＭＳ Ｐゴシック" charset="-128"/>
        </a:defRPr>
      </a:lvl2pPr>
      <a:lvl3pPr marL="544328" indent="-181443" algn="l" rtl="0" eaLnBrk="0" fontAlgn="base" hangingPunct="0">
        <a:lnSpc>
          <a:spcPct val="97000"/>
        </a:lnSpc>
        <a:spcBef>
          <a:spcPct val="20000"/>
        </a:spcBef>
        <a:spcAft>
          <a:spcPct val="0"/>
        </a:spcAft>
        <a:buFont typeface="AU Passata" charset="0"/>
        <a:buChar char="›"/>
        <a:defRPr sz="1179">
          <a:solidFill>
            <a:schemeClr val="bg2"/>
          </a:solidFill>
          <a:latin typeface="+mn-lt"/>
          <a:ea typeface="ＭＳ Ｐゴシック" charset="-128"/>
        </a:defRPr>
      </a:lvl3pPr>
      <a:lvl4pPr marL="709931" indent="-164162" algn="l" rtl="0" eaLnBrk="0" fontAlgn="base" hangingPunct="0">
        <a:spcBef>
          <a:spcPct val="20000"/>
        </a:spcBef>
        <a:spcAft>
          <a:spcPct val="0"/>
        </a:spcAft>
        <a:buFont typeface="AU Passata" charset="0"/>
        <a:buChar char="›"/>
        <a:defRPr sz="1179">
          <a:solidFill>
            <a:schemeClr val="bg2"/>
          </a:solidFill>
          <a:latin typeface="+mn-lt"/>
          <a:ea typeface="ＭＳ Ｐゴシック" charset="-128"/>
        </a:defRPr>
      </a:lvl4pPr>
      <a:lvl5pPr marL="894254" indent="-175683" algn="l" rtl="0" eaLnBrk="0" fontAlgn="base" hangingPunct="0">
        <a:spcBef>
          <a:spcPct val="20000"/>
        </a:spcBef>
        <a:spcAft>
          <a:spcPct val="0"/>
        </a:spcAft>
        <a:buFont typeface="AU Passata" charset="0"/>
        <a:buChar char="›"/>
        <a:defRPr sz="1179">
          <a:solidFill>
            <a:schemeClr val="bg2"/>
          </a:solidFill>
          <a:latin typeface="+mn-lt"/>
          <a:ea typeface="ＭＳ Ｐゴシック" charset="-128"/>
        </a:defRPr>
      </a:lvl5pPr>
      <a:lvl6pPr marL="1352410" indent="-176195" algn="l" rtl="0" eaLnBrk="1" fontAlgn="base" hangingPunct="1">
        <a:spcBef>
          <a:spcPct val="20000"/>
        </a:spcBef>
        <a:spcAft>
          <a:spcPct val="0"/>
        </a:spcAft>
        <a:buFont typeface="AU Passata" pitchFamily="34" charset="0"/>
        <a:buChar char="›"/>
        <a:defRPr sz="1179">
          <a:solidFill>
            <a:schemeClr val="bg2"/>
          </a:solidFill>
          <a:latin typeface="+mn-lt"/>
        </a:defRPr>
      </a:lvl6pPr>
      <a:lvl7pPr marL="1809562" indent="-176195" algn="l" rtl="0" eaLnBrk="1" fontAlgn="base" hangingPunct="1">
        <a:spcBef>
          <a:spcPct val="20000"/>
        </a:spcBef>
        <a:spcAft>
          <a:spcPct val="0"/>
        </a:spcAft>
        <a:buFont typeface="AU Passata" pitchFamily="34" charset="0"/>
        <a:buChar char="›"/>
        <a:defRPr sz="1179">
          <a:solidFill>
            <a:schemeClr val="bg2"/>
          </a:solidFill>
          <a:latin typeface="+mn-lt"/>
        </a:defRPr>
      </a:lvl7pPr>
      <a:lvl8pPr marL="2266715" indent="-176195" algn="l" rtl="0" eaLnBrk="1" fontAlgn="base" hangingPunct="1">
        <a:spcBef>
          <a:spcPct val="20000"/>
        </a:spcBef>
        <a:spcAft>
          <a:spcPct val="0"/>
        </a:spcAft>
        <a:buFont typeface="AU Passata" pitchFamily="34" charset="0"/>
        <a:buChar char="›"/>
        <a:defRPr sz="1179">
          <a:solidFill>
            <a:schemeClr val="bg2"/>
          </a:solidFill>
          <a:latin typeface="+mn-lt"/>
        </a:defRPr>
      </a:lvl8pPr>
      <a:lvl9pPr marL="2723868" indent="-176195" algn="l" rtl="0" eaLnBrk="1" fontAlgn="base" hangingPunct="1">
        <a:spcBef>
          <a:spcPct val="20000"/>
        </a:spcBef>
        <a:spcAft>
          <a:spcPct val="0"/>
        </a:spcAft>
        <a:buFont typeface="AU Passata" pitchFamily="34" charset="0"/>
        <a:buChar char="›"/>
        <a:defRPr sz="1179">
          <a:solidFill>
            <a:schemeClr val="bg2"/>
          </a:solidFill>
          <a:latin typeface="+mn-lt"/>
        </a:defRPr>
      </a:lvl9pPr>
    </p:bodyStyle>
    <p:otherStyle>
      <a:defPPr>
        <a:defRPr lang="da-DK"/>
      </a:defPPr>
      <a:lvl1pPr marL="0" algn="l" defTabSz="914305" rtl="0" eaLnBrk="1" latinLnBrk="0" hangingPunct="1">
        <a:defRPr sz="1814" kern="1200">
          <a:solidFill>
            <a:schemeClr val="tx1"/>
          </a:solidFill>
          <a:latin typeface="+mn-lt"/>
          <a:ea typeface="+mn-ea"/>
          <a:cs typeface="+mn-cs"/>
        </a:defRPr>
      </a:lvl1pPr>
      <a:lvl2pPr marL="457153" algn="l" defTabSz="914305" rtl="0" eaLnBrk="1" latinLnBrk="0" hangingPunct="1">
        <a:defRPr sz="1814" kern="1200">
          <a:solidFill>
            <a:schemeClr val="tx1"/>
          </a:solidFill>
          <a:latin typeface="+mn-lt"/>
          <a:ea typeface="+mn-ea"/>
          <a:cs typeface="+mn-cs"/>
        </a:defRPr>
      </a:lvl2pPr>
      <a:lvl3pPr marL="914305" algn="l" defTabSz="914305" rtl="0" eaLnBrk="1" latinLnBrk="0" hangingPunct="1">
        <a:defRPr sz="1814" kern="1200">
          <a:solidFill>
            <a:schemeClr val="tx1"/>
          </a:solidFill>
          <a:latin typeface="+mn-lt"/>
          <a:ea typeface="+mn-ea"/>
          <a:cs typeface="+mn-cs"/>
        </a:defRPr>
      </a:lvl3pPr>
      <a:lvl4pPr marL="1371458" algn="l" defTabSz="914305" rtl="0" eaLnBrk="1" latinLnBrk="0" hangingPunct="1">
        <a:defRPr sz="1814" kern="1200">
          <a:solidFill>
            <a:schemeClr val="tx1"/>
          </a:solidFill>
          <a:latin typeface="+mn-lt"/>
          <a:ea typeface="+mn-ea"/>
          <a:cs typeface="+mn-cs"/>
        </a:defRPr>
      </a:lvl4pPr>
      <a:lvl5pPr marL="1828610" algn="l" defTabSz="914305" rtl="0" eaLnBrk="1" latinLnBrk="0" hangingPunct="1">
        <a:defRPr sz="1814" kern="1200">
          <a:solidFill>
            <a:schemeClr val="tx1"/>
          </a:solidFill>
          <a:latin typeface="+mn-lt"/>
          <a:ea typeface="+mn-ea"/>
          <a:cs typeface="+mn-cs"/>
        </a:defRPr>
      </a:lvl5pPr>
      <a:lvl6pPr marL="2285763" algn="l" defTabSz="914305" rtl="0" eaLnBrk="1" latinLnBrk="0" hangingPunct="1">
        <a:defRPr sz="1814" kern="1200">
          <a:solidFill>
            <a:schemeClr val="tx1"/>
          </a:solidFill>
          <a:latin typeface="+mn-lt"/>
          <a:ea typeface="+mn-ea"/>
          <a:cs typeface="+mn-cs"/>
        </a:defRPr>
      </a:lvl6pPr>
      <a:lvl7pPr marL="2742915" algn="l" defTabSz="914305" rtl="0" eaLnBrk="1" latinLnBrk="0" hangingPunct="1">
        <a:defRPr sz="1814" kern="1200">
          <a:solidFill>
            <a:schemeClr val="tx1"/>
          </a:solidFill>
          <a:latin typeface="+mn-lt"/>
          <a:ea typeface="+mn-ea"/>
          <a:cs typeface="+mn-cs"/>
        </a:defRPr>
      </a:lvl7pPr>
      <a:lvl8pPr marL="3200068" algn="l" defTabSz="914305" rtl="0" eaLnBrk="1" latinLnBrk="0" hangingPunct="1">
        <a:defRPr sz="1814" kern="1200">
          <a:solidFill>
            <a:schemeClr val="tx1"/>
          </a:solidFill>
          <a:latin typeface="+mn-lt"/>
          <a:ea typeface="+mn-ea"/>
          <a:cs typeface="+mn-cs"/>
        </a:defRPr>
      </a:lvl8pPr>
      <a:lvl9pPr marL="3657220" algn="l" defTabSz="914305" rtl="0" eaLnBrk="1" latinLnBrk="0" hangingPunct="1">
        <a:defRPr sz="1814"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447200" y="381641"/>
            <a:ext cx="6553440" cy="68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p>
            <a:pPr lvl="0"/>
            <a:r>
              <a:rPr lang="en-GB" altLang="en-US"/>
              <a:t>Click to edit Master title style</a:t>
            </a:r>
          </a:p>
        </p:txBody>
      </p:sp>
      <p:sp>
        <p:nvSpPr>
          <p:cNvPr id="13315" name="Rectangle 3"/>
          <p:cNvSpPr>
            <a:spLocks noGrp="1" noChangeArrowheads="1"/>
          </p:cNvSpPr>
          <p:nvPr>
            <p:ph type="body" idx="1"/>
          </p:nvPr>
        </p:nvSpPr>
        <p:spPr bwMode="auto">
          <a:xfrm>
            <a:off x="456480" y="1828992"/>
            <a:ext cx="8154720" cy="441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0739" tIns="50372" rIns="100739" bIns="50372"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extLst>
      <p:ext uri="{BB962C8B-B14F-4D97-AF65-F5344CB8AC3E}">
        <p14:creationId xmlns:p14="http://schemas.microsoft.com/office/powerpoint/2010/main" val="148598157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Lst>
  <p:transition/>
  <p:txStyles>
    <p:title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p:titleStyle>
    <p:bodyStyle>
      <a:lvl1pPr marL="341285" indent="-341285" algn="l" rtl="0" eaLnBrk="0" fontAlgn="base" hangingPunct="0">
        <a:spcBef>
          <a:spcPct val="20000"/>
        </a:spcBef>
        <a:spcAft>
          <a:spcPct val="0"/>
        </a:spcAft>
        <a:buChar char="•"/>
        <a:defRPr sz="3175">
          <a:solidFill>
            <a:schemeClr val="accent2"/>
          </a:solidFill>
          <a:latin typeface="+mn-lt"/>
          <a:ea typeface="ＭＳ Ｐゴシック" charset="-128"/>
          <a:cs typeface="ＭＳ Ｐゴシック" charset="-128"/>
        </a:defRPr>
      </a:lvl1pPr>
      <a:lvl2pPr marL="741611" indent="-285124" algn="l" rtl="0" eaLnBrk="0" fontAlgn="base" hangingPunct="0">
        <a:spcBef>
          <a:spcPct val="20000"/>
        </a:spcBef>
        <a:spcAft>
          <a:spcPct val="0"/>
        </a:spcAft>
        <a:buChar char="–"/>
        <a:defRPr sz="2812">
          <a:solidFill>
            <a:schemeClr val="accent2"/>
          </a:solidFill>
          <a:latin typeface="+mn-lt"/>
          <a:ea typeface="ＭＳ Ｐゴシック" charset="-128"/>
        </a:defRPr>
      </a:lvl2pPr>
      <a:lvl3pPr marL="1141937" indent="-227523" algn="l" rtl="0" eaLnBrk="0" fontAlgn="base" hangingPunct="0">
        <a:spcBef>
          <a:spcPct val="20000"/>
        </a:spcBef>
        <a:spcAft>
          <a:spcPct val="0"/>
        </a:spcAft>
        <a:buChar char="•"/>
        <a:defRPr sz="2358">
          <a:solidFill>
            <a:schemeClr val="accent2"/>
          </a:solidFill>
          <a:latin typeface="+mn-lt"/>
          <a:ea typeface="ＭＳ Ｐゴシック" charset="-128"/>
        </a:defRPr>
      </a:lvl3pPr>
      <a:lvl4pPr marL="1598424" indent="-227523" algn="l" rtl="0" eaLnBrk="0" fontAlgn="base" hangingPunct="0">
        <a:spcBef>
          <a:spcPct val="20000"/>
        </a:spcBef>
        <a:spcAft>
          <a:spcPct val="0"/>
        </a:spcAft>
        <a:buChar char="–"/>
        <a:defRPr sz="1996">
          <a:solidFill>
            <a:schemeClr val="accent2"/>
          </a:solidFill>
          <a:latin typeface="+mn-lt"/>
          <a:ea typeface="ＭＳ Ｐゴシック" charset="-128"/>
        </a:defRPr>
      </a:lvl4pPr>
      <a:lvl5pPr marL="2054911" indent="-227523" algn="l" rtl="0" eaLnBrk="0" fontAlgn="base" hangingPunct="0">
        <a:spcBef>
          <a:spcPct val="20000"/>
        </a:spcBef>
        <a:spcAft>
          <a:spcPct val="0"/>
        </a:spcAft>
        <a:buChar char="»"/>
        <a:defRPr sz="1996">
          <a:solidFill>
            <a:schemeClr val="accent2"/>
          </a:solidFill>
          <a:latin typeface="+mn-lt"/>
          <a:ea typeface="ＭＳ Ｐゴシック" charset="-128"/>
        </a:defRPr>
      </a:lvl5pPr>
      <a:lvl6pPr marL="2513036" indent="-228459" algn="l" rtl="0" eaLnBrk="0" fontAlgn="base" hangingPunct="0">
        <a:spcBef>
          <a:spcPct val="20000"/>
        </a:spcBef>
        <a:spcAft>
          <a:spcPct val="0"/>
        </a:spcAft>
        <a:buChar char="»"/>
        <a:defRPr sz="1996">
          <a:solidFill>
            <a:schemeClr val="accent2"/>
          </a:solidFill>
          <a:latin typeface="+mn-lt"/>
          <a:ea typeface="ＭＳ Ｐゴシック" charset="-128"/>
        </a:defRPr>
      </a:lvl6pPr>
      <a:lvl7pPr marL="2969952" indent="-228459" algn="l" rtl="0" eaLnBrk="0" fontAlgn="base" hangingPunct="0">
        <a:spcBef>
          <a:spcPct val="20000"/>
        </a:spcBef>
        <a:spcAft>
          <a:spcPct val="0"/>
        </a:spcAft>
        <a:buChar char="»"/>
        <a:defRPr sz="1996">
          <a:solidFill>
            <a:schemeClr val="accent2"/>
          </a:solidFill>
          <a:latin typeface="+mn-lt"/>
          <a:ea typeface="ＭＳ Ｐゴシック" charset="-128"/>
        </a:defRPr>
      </a:lvl7pPr>
      <a:lvl8pPr marL="3426868" indent="-228459" algn="l" rtl="0" eaLnBrk="0" fontAlgn="base" hangingPunct="0">
        <a:spcBef>
          <a:spcPct val="20000"/>
        </a:spcBef>
        <a:spcAft>
          <a:spcPct val="0"/>
        </a:spcAft>
        <a:buChar char="»"/>
        <a:defRPr sz="1996">
          <a:solidFill>
            <a:schemeClr val="accent2"/>
          </a:solidFill>
          <a:latin typeface="+mn-lt"/>
          <a:ea typeface="ＭＳ Ｐゴシック" charset="-128"/>
        </a:defRPr>
      </a:lvl8pPr>
      <a:lvl9pPr marL="3883783" indent="-228459" algn="l" rtl="0" eaLnBrk="0" fontAlgn="base" hangingPunct="0">
        <a:spcBef>
          <a:spcPct val="20000"/>
        </a:spcBef>
        <a:spcAft>
          <a:spcPct val="0"/>
        </a:spcAft>
        <a:buChar char="»"/>
        <a:defRPr sz="1996">
          <a:solidFill>
            <a:schemeClr val="accent2"/>
          </a:solidFill>
          <a:latin typeface="+mn-lt"/>
          <a:ea typeface="ＭＳ Ｐゴシック" charset="-128"/>
        </a:defRPr>
      </a:lvl9pPr>
    </p:bodyStyle>
    <p:otherStyle>
      <a:defPPr>
        <a:defRPr lang="en-US"/>
      </a:defPPr>
      <a:lvl1pPr marL="0" algn="l" defTabSz="456915" rtl="0" eaLnBrk="1" latinLnBrk="0" hangingPunct="1">
        <a:defRPr sz="1814" kern="1200">
          <a:solidFill>
            <a:schemeClr val="tx1"/>
          </a:solidFill>
          <a:latin typeface="+mn-lt"/>
          <a:ea typeface="+mn-ea"/>
          <a:cs typeface="+mn-cs"/>
        </a:defRPr>
      </a:lvl1pPr>
      <a:lvl2pPr marL="456915" algn="l" defTabSz="456915" rtl="0" eaLnBrk="1" latinLnBrk="0" hangingPunct="1">
        <a:defRPr sz="1814" kern="1200">
          <a:solidFill>
            <a:schemeClr val="tx1"/>
          </a:solidFill>
          <a:latin typeface="+mn-lt"/>
          <a:ea typeface="+mn-ea"/>
          <a:cs typeface="+mn-cs"/>
        </a:defRPr>
      </a:lvl2pPr>
      <a:lvl3pPr marL="913832" algn="l" defTabSz="456915" rtl="0" eaLnBrk="1" latinLnBrk="0" hangingPunct="1">
        <a:defRPr sz="1814" kern="1200">
          <a:solidFill>
            <a:schemeClr val="tx1"/>
          </a:solidFill>
          <a:latin typeface="+mn-lt"/>
          <a:ea typeface="+mn-ea"/>
          <a:cs typeface="+mn-cs"/>
        </a:defRPr>
      </a:lvl3pPr>
      <a:lvl4pPr marL="1370748" algn="l" defTabSz="456915" rtl="0" eaLnBrk="1" latinLnBrk="0" hangingPunct="1">
        <a:defRPr sz="1814" kern="1200">
          <a:solidFill>
            <a:schemeClr val="tx1"/>
          </a:solidFill>
          <a:latin typeface="+mn-lt"/>
          <a:ea typeface="+mn-ea"/>
          <a:cs typeface="+mn-cs"/>
        </a:defRPr>
      </a:lvl4pPr>
      <a:lvl5pPr marL="1827662" algn="l" defTabSz="456915" rtl="0" eaLnBrk="1" latinLnBrk="0" hangingPunct="1">
        <a:defRPr sz="1814" kern="1200">
          <a:solidFill>
            <a:schemeClr val="tx1"/>
          </a:solidFill>
          <a:latin typeface="+mn-lt"/>
          <a:ea typeface="+mn-ea"/>
          <a:cs typeface="+mn-cs"/>
        </a:defRPr>
      </a:lvl5pPr>
      <a:lvl6pPr marL="2284579" algn="l" defTabSz="456915" rtl="0" eaLnBrk="1" latinLnBrk="0" hangingPunct="1">
        <a:defRPr sz="1814" kern="1200">
          <a:solidFill>
            <a:schemeClr val="tx1"/>
          </a:solidFill>
          <a:latin typeface="+mn-lt"/>
          <a:ea typeface="+mn-ea"/>
          <a:cs typeface="+mn-cs"/>
        </a:defRPr>
      </a:lvl6pPr>
      <a:lvl7pPr marL="2741494" algn="l" defTabSz="456915" rtl="0" eaLnBrk="1" latinLnBrk="0" hangingPunct="1">
        <a:defRPr sz="1814" kern="1200">
          <a:solidFill>
            <a:schemeClr val="tx1"/>
          </a:solidFill>
          <a:latin typeface="+mn-lt"/>
          <a:ea typeface="+mn-ea"/>
          <a:cs typeface="+mn-cs"/>
        </a:defRPr>
      </a:lvl7pPr>
      <a:lvl8pPr marL="3198408" algn="l" defTabSz="456915" rtl="0" eaLnBrk="1" latinLnBrk="0" hangingPunct="1">
        <a:defRPr sz="1814" kern="1200">
          <a:solidFill>
            <a:schemeClr val="tx1"/>
          </a:solidFill>
          <a:latin typeface="+mn-lt"/>
          <a:ea typeface="+mn-ea"/>
          <a:cs typeface="+mn-cs"/>
        </a:defRPr>
      </a:lvl8pPr>
      <a:lvl9pPr marL="3655325" algn="l" defTabSz="456915" rtl="0" eaLnBrk="1" latinLnBrk="0" hangingPunct="1">
        <a:defRPr sz="181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2000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027" name="Rectangle 3"/>
          <p:cNvSpPr>
            <a:spLocks noGrp="1" noChangeArrowheads="1"/>
          </p:cNvSpPr>
          <p:nvPr>
            <p:ph type="body" idx="1"/>
          </p:nvPr>
        </p:nvSpPr>
        <p:spPr bwMode="auto">
          <a:xfrm>
            <a:off x="358775" y="2937599"/>
            <a:ext cx="8421688" cy="324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chemeClr val="bg2"/>
                </a:solidFill>
              </a:defRPr>
            </a:lvl1pPr>
          </a:lstStyle>
          <a:p>
            <a:pPr defTabSz="914400" fontAlgn="base">
              <a:spcBef>
                <a:spcPct val="0"/>
              </a:spcBef>
              <a:spcAft>
                <a:spcPct val="0"/>
              </a:spcAft>
            </a:pPr>
            <a:endParaRPr lang="da-DK" dirty="0">
              <a:solidFill>
                <a:srgbClr val="03428E"/>
              </a:solidFill>
              <a:latin typeface="AU Passata" pitchFamily="34" charset="0"/>
            </a:endParaRPr>
          </a:p>
        </p:txBody>
      </p:sp>
      <p:sp>
        <p:nvSpPr>
          <p:cNvPr id="1034" name="Rectangle 10"/>
          <p:cNvSpPr>
            <a:spLocks noChangeArrowheads="1"/>
          </p:cNvSpPr>
          <p:nvPr/>
        </p:nvSpPr>
        <p:spPr bwMode="auto">
          <a:xfrm>
            <a:off x="7556500" y="358775"/>
            <a:ext cx="1223963" cy="71438"/>
          </a:xfrm>
          <a:prstGeom prst="rect">
            <a:avLst/>
          </a:prstGeom>
          <a:solidFill>
            <a:schemeClr val="bg2"/>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sp>
        <p:nvSpPr>
          <p:cNvPr id="1035" name="Rectangle 11"/>
          <p:cNvSpPr>
            <a:spLocks noChangeArrowheads="1"/>
          </p:cNvSpPr>
          <p:nvPr/>
        </p:nvSpPr>
        <p:spPr bwMode="auto">
          <a:xfrm>
            <a:off x="4749800" y="358775"/>
            <a:ext cx="2627313" cy="71438"/>
          </a:xfrm>
          <a:prstGeom prst="rect">
            <a:avLst/>
          </a:prstGeom>
          <a:solidFill>
            <a:schemeClr val="bg2"/>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grpSp>
        <p:nvGrpSpPr>
          <p:cNvPr id="1045"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grpSp>
    </p:spTree>
    <p:extLst>
      <p:ext uri="{BB962C8B-B14F-4D97-AF65-F5344CB8AC3E}">
        <p14:creationId xmlns:p14="http://schemas.microsoft.com/office/powerpoint/2010/main" val="37063148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lvl1pPr algn="l" rtl="0" eaLnBrk="1" fontAlgn="base" hangingPunct="1">
        <a:lnSpc>
          <a:spcPct val="83000"/>
        </a:lnSpc>
        <a:spcBef>
          <a:spcPct val="0"/>
        </a:spcBef>
        <a:spcAft>
          <a:spcPct val="0"/>
        </a:spcAft>
        <a:defRPr sz="3600" cap="all" baseline="0">
          <a:solidFill>
            <a:schemeClr val="bg2"/>
          </a:solidFill>
          <a:latin typeface="+mj-lt"/>
          <a:ea typeface="+mj-ea"/>
          <a:cs typeface="+mj-cs"/>
        </a:defRPr>
      </a:lvl1pPr>
      <a:lvl2pPr algn="l" rtl="0" eaLnBrk="1" fontAlgn="base" hangingPunct="1">
        <a:lnSpc>
          <a:spcPct val="83000"/>
        </a:lnSpc>
        <a:spcBef>
          <a:spcPct val="0"/>
        </a:spcBef>
        <a:spcAft>
          <a:spcPct val="0"/>
        </a:spcAft>
        <a:defRPr sz="3600">
          <a:solidFill>
            <a:schemeClr val="bg2"/>
          </a:solidFill>
          <a:latin typeface="AU Passata" pitchFamily="34" charset="0"/>
        </a:defRPr>
      </a:lvl2pPr>
      <a:lvl3pPr algn="l" rtl="0" eaLnBrk="1" fontAlgn="base" hangingPunct="1">
        <a:lnSpc>
          <a:spcPct val="83000"/>
        </a:lnSpc>
        <a:spcBef>
          <a:spcPct val="0"/>
        </a:spcBef>
        <a:spcAft>
          <a:spcPct val="0"/>
        </a:spcAft>
        <a:defRPr sz="3600">
          <a:solidFill>
            <a:schemeClr val="bg2"/>
          </a:solidFill>
          <a:latin typeface="AU Passata" pitchFamily="34" charset="0"/>
        </a:defRPr>
      </a:lvl3pPr>
      <a:lvl4pPr algn="l" rtl="0" eaLnBrk="1" fontAlgn="base" hangingPunct="1">
        <a:lnSpc>
          <a:spcPct val="83000"/>
        </a:lnSpc>
        <a:spcBef>
          <a:spcPct val="0"/>
        </a:spcBef>
        <a:spcAft>
          <a:spcPct val="0"/>
        </a:spcAft>
        <a:defRPr sz="3600">
          <a:solidFill>
            <a:schemeClr val="bg2"/>
          </a:solidFill>
          <a:latin typeface="AU Passata" pitchFamily="34" charset="0"/>
        </a:defRPr>
      </a:lvl4pPr>
      <a:lvl5pPr algn="l" rtl="0" eaLnBrk="1" fontAlgn="base" hangingPunct="1">
        <a:lnSpc>
          <a:spcPct val="83000"/>
        </a:lnSpc>
        <a:spcBef>
          <a:spcPct val="0"/>
        </a:spcBef>
        <a:spcAft>
          <a:spcPct val="0"/>
        </a:spcAft>
        <a:defRPr sz="3600">
          <a:solidFill>
            <a:schemeClr val="bg2"/>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bg2"/>
          </a:solidFill>
          <a:latin typeface="+mn-lt"/>
          <a:ea typeface="+mn-ea"/>
          <a:cs typeface="+mn-cs"/>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bg2"/>
          </a:solidFill>
          <a:latin typeface="+mn-lt"/>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bg2"/>
          </a:solidFill>
          <a:latin typeface="+mn-lt"/>
        </a:defRPr>
      </a:lvl3pPr>
      <a:lvl4pPr marL="711200" indent="-165100" algn="l" rtl="0" eaLnBrk="1" fontAlgn="base" hangingPunct="1">
        <a:spcBef>
          <a:spcPct val="20000"/>
        </a:spcBef>
        <a:spcAft>
          <a:spcPct val="0"/>
        </a:spcAft>
        <a:buFont typeface="AU Passata" pitchFamily="34" charset="0"/>
        <a:buChar char="›"/>
        <a:defRPr sz="1200">
          <a:solidFill>
            <a:schemeClr val="bg2"/>
          </a:solidFill>
          <a:latin typeface="+mn-lt"/>
        </a:defRPr>
      </a:lvl4pPr>
      <a:lvl5pPr marL="895350" indent="-176213" algn="l" rtl="0" eaLnBrk="1" fontAlgn="base" hangingPunct="1">
        <a:spcBef>
          <a:spcPct val="20000"/>
        </a:spcBef>
        <a:spcAft>
          <a:spcPct val="0"/>
        </a:spcAft>
        <a:buFont typeface="AU Passata" pitchFamily="34" charset="0"/>
        <a:buChar char="›"/>
        <a:defRPr sz="1200">
          <a:solidFill>
            <a:schemeClr val="bg2"/>
          </a:solidFill>
          <a:latin typeface="+mn-lt"/>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6097CDAF-EABB-5740-8DED-1D9D1D93107A}" type="slidenum">
              <a:rPr lang="en-GB">
                <a:solidFill>
                  <a:srgbClr val="03428E"/>
                </a:solidFill>
                <a:latin typeface="AU Passata" charset="0"/>
                <a:ea typeface="ＭＳ Ｐゴシック" charset="0"/>
              </a:rPr>
              <a:pPr defTabSz="914400" fontAlgn="base">
                <a:spcBef>
                  <a:spcPct val="0"/>
                </a:spcBef>
                <a:spcAft>
                  <a:spcPct val="0"/>
                </a:spcAft>
                <a:defRPr/>
              </a:pPr>
              <a:t>‹N›</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178805775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6097CDAF-EABB-5740-8DED-1D9D1D93107A}" type="slidenum">
              <a:rPr lang="en-GB">
                <a:solidFill>
                  <a:srgbClr val="03428E"/>
                </a:solidFill>
                <a:latin typeface="AU Passata" charset="0"/>
                <a:ea typeface="ＭＳ Ｐゴシック" charset="0"/>
              </a:rPr>
              <a:pPr defTabSz="914400" fontAlgn="base">
                <a:spcBef>
                  <a:spcPct val="0"/>
                </a:spcBef>
                <a:spcAft>
                  <a:spcPct val="0"/>
                </a:spcAft>
                <a:defRPr/>
              </a:pPr>
              <a:t>‹N›</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2617453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2531"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2533"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7780921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32958504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40963"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40965"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42709857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48131"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48133"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79501591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7.xml"/><Relationship Id="rId6" Type="http://schemas.openxmlformats.org/officeDocument/2006/relationships/customXml" Target="../ink/ink2.xml"/><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customXml" Target="../ink/ink1.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customXml" Target="../ink/ink4.xml"/><Relationship Id="rId12"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98.xml"/><Relationship Id="rId6" Type="http://schemas.openxmlformats.org/officeDocument/2006/relationships/image" Target="../media/image34.tiff"/><Relationship Id="rId11" Type="http://schemas.openxmlformats.org/officeDocument/2006/relationships/customXml" Target="../ink/ink6.xml"/><Relationship Id="rId5" Type="http://schemas.openxmlformats.org/officeDocument/2006/relationships/image" Target="../media/image33.jpg"/><Relationship Id="rId10" Type="http://schemas.openxmlformats.org/officeDocument/2006/relationships/image" Target="../media/image27.png"/><Relationship Id="rId4" Type="http://schemas.openxmlformats.org/officeDocument/2006/relationships/image" Target="../media/image32.jpg"/><Relationship Id="rId9" Type="http://schemas.openxmlformats.org/officeDocument/2006/relationships/customXml" Target="../ink/ink5.xml"/><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4.xml"/><Relationship Id="rId5" Type="http://schemas.openxmlformats.org/officeDocument/2006/relationships/image" Target="../media/image13.gif"/><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9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9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89.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emf"/><Relationship Id="rId2" Type="http://schemas.openxmlformats.org/officeDocument/2006/relationships/slideLayout" Target="../slideLayouts/slideLayout94.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4.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95.xml"/><Relationship Id="rId1" Type="http://schemas.openxmlformats.org/officeDocument/2006/relationships/vmlDrawing" Target="../drawings/vmlDrawing5.vml"/><Relationship Id="rId5" Type="http://schemas.openxmlformats.org/officeDocument/2006/relationships/image" Target="../media/image56.png"/><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97.xml"/><Relationship Id="rId6" Type="http://schemas.openxmlformats.org/officeDocument/2006/relationships/customXml" Target="../ink/ink7.xml"/><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94.xml"/><Relationship Id="rId1" Type="http://schemas.openxmlformats.org/officeDocument/2006/relationships/vmlDrawing" Target="../drawings/vmlDrawing6.vml"/><Relationship Id="rId5" Type="http://schemas.openxmlformats.org/officeDocument/2006/relationships/image" Target="../media/image5.e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98.xml"/><Relationship Id="rId6" Type="http://schemas.openxmlformats.org/officeDocument/2006/relationships/image" Target="../media/image64.png"/><Relationship Id="rId5" Type="http://schemas.openxmlformats.org/officeDocument/2006/relationships/customXml" Target="../ink/ink9.xml"/><Relationship Id="rId4" Type="http://schemas.openxmlformats.org/officeDocument/2006/relationships/image" Target="../media/image14.tiff"/></Relationships>
</file>

<file path=ppt/slides/_rels/slide2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6.xml"/><Relationship Id="rId1" Type="http://schemas.openxmlformats.org/officeDocument/2006/relationships/slideLayout" Target="../slideLayouts/slideLayout98.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98.xml"/><Relationship Id="rId4" Type="http://schemas.openxmlformats.org/officeDocument/2006/relationships/image" Target="../media/image62.tiff"/></Relationships>
</file>

<file path=ppt/slides/_rels/slide2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8.xml"/><Relationship Id="rId1" Type="http://schemas.openxmlformats.org/officeDocument/2006/relationships/slideLayout" Target="../slideLayouts/slideLayout98.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9.xml"/><Relationship Id="rId1" Type="http://schemas.openxmlformats.org/officeDocument/2006/relationships/slideLayout" Target="../slideLayouts/slideLayout98.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8.png"/><Relationship Id="rId2" Type="http://schemas.openxmlformats.org/officeDocument/2006/relationships/slideLayout" Target="../slideLayouts/slideLayout98.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8.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5.emf"/><Relationship Id="rId2" Type="http://schemas.openxmlformats.org/officeDocument/2006/relationships/slideLayout" Target="../slideLayouts/slideLayout9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4.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98.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oleObject3.bin"/><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97.xml"/><Relationship Id="rId5" Type="http://schemas.openxmlformats.org/officeDocument/2006/relationships/image" Target="../media/image20.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262647" y="5657708"/>
            <a:ext cx="8767053" cy="64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0" tIns="45702" rIns="91400" bIns="45702">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defTabSz="914400" eaLnBrk="1" fontAlgn="base" hangingPunct="1">
              <a:spcBef>
                <a:spcPct val="0"/>
              </a:spcBef>
              <a:spcAft>
                <a:spcPct val="0"/>
              </a:spcAft>
            </a:pPr>
            <a:r>
              <a:rPr lang="da-DK" dirty="0">
                <a:solidFill>
                  <a:srgbClr val="FFFFFF"/>
                </a:solidFill>
              </a:rPr>
              <a:t>  ECT*					       30/6/2021</a:t>
            </a:r>
            <a:endParaRPr lang="en-US" dirty="0">
              <a:solidFill>
                <a:srgbClr val="FFFFFF"/>
              </a:solidFill>
            </a:endParaRPr>
          </a:p>
        </p:txBody>
      </p:sp>
      <p:sp>
        <p:nvSpPr>
          <p:cNvPr id="3" name="TextBox 2"/>
          <p:cNvSpPr txBox="1"/>
          <p:nvPr/>
        </p:nvSpPr>
        <p:spPr>
          <a:xfrm>
            <a:off x="165100" y="1546567"/>
            <a:ext cx="8864600" cy="707850"/>
          </a:xfrm>
          <a:prstGeom prst="rect">
            <a:avLst/>
          </a:prstGeom>
          <a:noFill/>
        </p:spPr>
        <p:txBody>
          <a:bodyPr wrap="square" lIns="91400" tIns="45702" rIns="91400" bIns="45702" rtlCol="0">
            <a:spAutoFit/>
          </a:bodyPr>
          <a:lstStyle/>
          <a:p>
            <a:pPr algn="ctr" defTabSz="914400" fontAlgn="base">
              <a:spcBef>
                <a:spcPct val="0"/>
              </a:spcBef>
              <a:spcAft>
                <a:spcPct val="0"/>
              </a:spcAft>
            </a:pPr>
            <a:r>
              <a:rPr lang="en-US" sz="4000" dirty="0">
                <a:solidFill>
                  <a:srgbClr val="FFFFFF"/>
                </a:solidFill>
                <a:latin typeface="Lucida Grande"/>
                <a:ea typeface="Lucida Grande"/>
                <a:cs typeface="Lucida Grande"/>
              </a:rPr>
              <a:t>Exotic decays</a:t>
            </a:r>
            <a:endParaRPr lang="en-US" sz="4000" dirty="0">
              <a:solidFill>
                <a:srgbClr val="FFFFFF"/>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354083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kvi_n12"/>
          <p:cNvPicPr>
            <a:picLocks noChangeAspect="1" noChangeArrowheads="1"/>
          </p:cNvPicPr>
          <p:nvPr/>
        </p:nvPicPr>
        <p:blipFill>
          <a:blip r:embed="rId3">
            <a:extLst>
              <a:ext uri="{28A0092B-C50C-407E-A947-70E740481C1C}">
                <a14:useLocalDpi xmlns:a14="http://schemas.microsoft.com/office/drawing/2010/main" val="0"/>
              </a:ext>
            </a:extLst>
          </a:blip>
          <a:srcRect t="5003" r="4941" b="4941"/>
          <a:stretch>
            <a:fillRect/>
          </a:stretch>
        </p:blipFill>
        <p:spPr bwMode="auto">
          <a:xfrm>
            <a:off x="0" y="0"/>
            <a:ext cx="7239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12"/>
          <p:cNvSpPr>
            <a:spLocks noChangeArrowheads="1"/>
          </p:cNvSpPr>
          <p:nvPr/>
        </p:nvSpPr>
        <p:spPr bwMode="auto">
          <a:xfrm>
            <a:off x="6248400" y="5029200"/>
            <a:ext cx="473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a:solidFill>
                  <a:srgbClr val="000000"/>
                </a:solidFill>
                <a:latin typeface="Arial" charset="0"/>
                <a:ea typeface="ＭＳ Ｐゴシック" charset="0"/>
                <a:cs typeface="ＭＳ Ｐゴシック" charset="0"/>
              </a:rPr>
              <a:t>1</a:t>
            </a:r>
            <a:r>
              <a:rPr lang="en-US" sz="2400" baseline="30000">
                <a:solidFill>
                  <a:srgbClr val="000000"/>
                </a:solidFill>
                <a:latin typeface="Arial" charset="0"/>
                <a:ea typeface="ＭＳ Ｐゴシック" charset="0"/>
                <a:cs typeface="ＭＳ Ｐゴシック" charset="0"/>
              </a:rPr>
              <a:t>+</a:t>
            </a:r>
            <a:endParaRPr lang="en-US" sz="2400">
              <a:solidFill>
                <a:srgbClr val="000000"/>
              </a:solidFill>
              <a:latin typeface="Arial" charset="0"/>
              <a:ea typeface="ＭＳ Ｐゴシック" charset="0"/>
              <a:cs typeface="ＭＳ Ｐゴシック" charset="0"/>
            </a:endParaRPr>
          </a:p>
        </p:txBody>
      </p:sp>
      <p:grpSp>
        <p:nvGrpSpPr>
          <p:cNvPr id="57349" name="Group 4"/>
          <p:cNvGrpSpPr>
            <a:grpSpLocks/>
          </p:cNvGrpSpPr>
          <p:nvPr/>
        </p:nvGrpSpPr>
        <p:grpSpPr bwMode="auto">
          <a:xfrm>
            <a:off x="7543800" y="1066800"/>
            <a:ext cx="1643063" cy="4953000"/>
            <a:chOff x="3829" y="768"/>
            <a:chExt cx="1035" cy="3120"/>
          </a:xfrm>
        </p:grpSpPr>
        <p:sp>
          <p:nvSpPr>
            <p:cNvPr id="57351" name="Text Box 5"/>
            <p:cNvSpPr txBox="1">
              <a:spLocks noChangeArrowheads="1"/>
            </p:cNvSpPr>
            <p:nvPr/>
          </p:nvSpPr>
          <p:spPr bwMode="auto">
            <a:xfrm>
              <a:off x="4104" y="3600"/>
              <a:ext cx="4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b="1" baseline="30000">
                  <a:solidFill>
                    <a:srgbClr val="000000"/>
                  </a:solidFill>
                </a:rPr>
                <a:t>12</a:t>
              </a:r>
              <a:r>
                <a:rPr lang="en-US" b="1">
                  <a:solidFill>
                    <a:srgbClr val="000000"/>
                  </a:solidFill>
                </a:rPr>
                <a:t>C</a:t>
              </a:r>
              <a:endParaRPr lang="en-US">
                <a:solidFill>
                  <a:srgbClr val="000000"/>
                </a:solidFill>
              </a:endParaRPr>
            </a:p>
          </p:txBody>
        </p:sp>
        <p:grpSp>
          <p:nvGrpSpPr>
            <p:cNvPr id="57352" name="Group 6"/>
            <p:cNvGrpSpPr>
              <a:grpSpLocks/>
            </p:cNvGrpSpPr>
            <p:nvPr/>
          </p:nvGrpSpPr>
          <p:grpSpPr bwMode="auto">
            <a:xfrm>
              <a:off x="3939" y="875"/>
              <a:ext cx="925" cy="2664"/>
              <a:chOff x="4595" y="971"/>
              <a:chExt cx="925" cy="2664"/>
            </a:xfrm>
          </p:grpSpPr>
          <p:sp>
            <p:nvSpPr>
              <p:cNvPr id="57355" name="Line 7"/>
              <p:cNvSpPr>
                <a:spLocks noChangeShapeType="1"/>
              </p:cNvSpPr>
              <p:nvPr/>
            </p:nvSpPr>
            <p:spPr bwMode="auto">
              <a:xfrm>
                <a:off x="4659" y="176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7356" name="Line 8"/>
              <p:cNvSpPr>
                <a:spLocks noChangeShapeType="1"/>
              </p:cNvSpPr>
              <p:nvPr/>
            </p:nvSpPr>
            <p:spPr bwMode="auto">
              <a:xfrm>
                <a:off x="4659" y="322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7357" name="Line 9"/>
              <p:cNvSpPr>
                <a:spLocks noChangeShapeType="1"/>
              </p:cNvSpPr>
              <p:nvPr/>
            </p:nvSpPr>
            <p:spPr bwMode="auto">
              <a:xfrm>
                <a:off x="4659" y="3611"/>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7358" name="Text Box 10"/>
              <p:cNvSpPr txBox="1">
                <a:spLocks noChangeArrowheads="1"/>
              </p:cNvSpPr>
              <p:nvPr/>
            </p:nvSpPr>
            <p:spPr bwMode="auto">
              <a:xfrm>
                <a:off x="4595" y="1606"/>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400">
                    <a:solidFill>
                      <a:srgbClr val="000000"/>
                    </a:solidFill>
                  </a:rPr>
                  <a:t>12.71	1</a:t>
                </a:r>
                <a:r>
                  <a:rPr lang="en-US" sz="1400" baseline="30000">
                    <a:solidFill>
                      <a:srgbClr val="000000"/>
                    </a:solidFill>
                  </a:rPr>
                  <a:t>+</a:t>
                </a:r>
                <a:endParaRPr lang="en-US">
                  <a:solidFill>
                    <a:srgbClr val="000000"/>
                  </a:solidFill>
                </a:endParaRPr>
              </a:p>
            </p:txBody>
          </p:sp>
          <p:sp>
            <p:nvSpPr>
              <p:cNvPr id="57359" name="Rectangle 11"/>
              <p:cNvSpPr>
                <a:spLocks noChangeArrowheads="1"/>
              </p:cNvSpPr>
              <p:nvPr/>
            </p:nvSpPr>
            <p:spPr bwMode="auto">
              <a:xfrm>
                <a:off x="4668" y="2278"/>
                <a:ext cx="672" cy="310"/>
              </a:xfrm>
              <a:prstGeom prst="rect">
                <a:avLst/>
              </a:prstGeom>
              <a:solidFill>
                <a:srgbClr val="B9B9B9">
                  <a:alpha val="7882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7360" name="Line 12"/>
              <p:cNvSpPr>
                <a:spLocks noChangeShapeType="1"/>
              </p:cNvSpPr>
              <p:nvPr/>
            </p:nvSpPr>
            <p:spPr bwMode="auto">
              <a:xfrm>
                <a:off x="4659" y="243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7361" name="Text Box 13"/>
              <p:cNvSpPr txBox="1">
                <a:spLocks noChangeArrowheads="1"/>
              </p:cNvSpPr>
              <p:nvPr/>
            </p:nvSpPr>
            <p:spPr bwMode="auto">
              <a:xfrm>
                <a:off x="4624" y="2278"/>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400">
                    <a:solidFill>
                      <a:srgbClr val="000000"/>
                    </a:solidFill>
                  </a:rPr>
                  <a:t>≈10	0</a:t>
                </a:r>
                <a:r>
                  <a:rPr lang="en-US" sz="1400" baseline="30000">
                    <a:solidFill>
                      <a:srgbClr val="000000"/>
                    </a:solidFill>
                  </a:rPr>
                  <a:t>+</a:t>
                </a:r>
                <a:endParaRPr lang="en-US">
                  <a:solidFill>
                    <a:srgbClr val="000000"/>
                  </a:solidFill>
                </a:endParaRPr>
              </a:p>
            </p:txBody>
          </p:sp>
          <p:sp>
            <p:nvSpPr>
              <p:cNvPr id="57362" name="Text Box 14"/>
              <p:cNvSpPr txBox="1">
                <a:spLocks noChangeArrowheads="1"/>
              </p:cNvSpPr>
              <p:nvPr/>
            </p:nvSpPr>
            <p:spPr bwMode="auto">
              <a:xfrm>
                <a:off x="4603" y="3059"/>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400">
                    <a:solidFill>
                      <a:srgbClr val="000000"/>
                    </a:solidFill>
                  </a:rPr>
                  <a:t>4.44	2</a:t>
                </a:r>
                <a:r>
                  <a:rPr lang="en-US" sz="1400" baseline="30000">
                    <a:solidFill>
                      <a:srgbClr val="000000"/>
                    </a:solidFill>
                  </a:rPr>
                  <a:t>+</a:t>
                </a:r>
                <a:endParaRPr lang="en-US">
                  <a:solidFill>
                    <a:srgbClr val="000000"/>
                  </a:solidFill>
                </a:endParaRPr>
              </a:p>
            </p:txBody>
          </p:sp>
          <p:sp>
            <p:nvSpPr>
              <p:cNvPr id="57363" name="Text Box 15"/>
              <p:cNvSpPr txBox="1">
                <a:spLocks noChangeArrowheads="1"/>
              </p:cNvSpPr>
              <p:nvPr/>
            </p:nvSpPr>
            <p:spPr bwMode="auto">
              <a:xfrm>
                <a:off x="4595" y="3443"/>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400">
                    <a:solidFill>
                      <a:srgbClr val="000000"/>
                    </a:solidFill>
                  </a:rPr>
                  <a:t>g.s.	0</a:t>
                </a:r>
                <a:r>
                  <a:rPr lang="en-US" sz="1400" baseline="30000">
                    <a:solidFill>
                      <a:srgbClr val="000000"/>
                    </a:solidFill>
                  </a:rPr>
                  <a:t>+</a:t>
                </a:r>
                <a:endParaRPr lang="en-US">
                  <a:solidFill>
                    <a:srgbClr val="000000"/>
                  </a:solidFill>
                </a:endParaRPr>
              </a:p>
            </p:txBody>
          </p:sp>
          <p:sp>
            <p:nvSpPr>
              <p:cNvPr id="57364" name="Line 16"/>
              <p:cNvSpPr>
                <a:spLocks noChangeShapeType="1"/>
              </p:cNvSpPr>
              <p:nvPr/>
            </p:nvSpPr>
            <p:spPr bwMode="auto">
              <a:xfrm>
                <a:off x="4659" y="286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7365" name="Text Box 17"/>
              <p:cNvSpPr txBox="1">
                <a:spLocks noChangeArrowheads="1"/>
              </p:cNvSpPr>
              <p:nvPr/>
            </p:nvSpPr>
            <p:spPr bwMode="auto">
              <a:xfrm>
                <a:off x="4603" y="2699"/>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400">
                    <a:solidFill>
                      <a:srgbClr val="000000"/>
                    </a:solidFill>
                  </a:rPr>
                  <a:t>7.65	0</a:t>
                </a:r>
                <a:r>
                  <a:rPr lang="en-US" sz="1400" baseline="30000">
                    <a:solidFill>
                      <a:srgbClr val="000000"/>
                    </a:solidFill>
                  </a:rPr>
                  <a:t>+</a:t>
                </a:r>
                <a:endParaRPr lang="en-US">
                  <a:solidFill>
                    <a:srgbClr val="000000"/>
                  </a:solidFill>
                </a:endParaRPr>
              </a:p>
            </p:txBody>
          </p:sp>
          <p:sp>
            <p:nvSpPr>
              <p:cNvPr id="57366" name="Line 28"/>
              <p:cNvSpPr>
                <a:spLocks noChangeShapeType="1"/>
              </p:cNvSpPr>
              <p:nvPr/>
            </p:nvSpPr>
            <p:spPr bwMode="auto">
              <a:xfrm>
                <a:off x="4667" y="1128"/>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7367" name="Text Box 29"/>
              <p:cNvSpPr txBox="1">
                <a:spLocks noChangeArrowheads="1"/>
              </p:cNvSpPr>
              <p:nvPr/>
            </p:nvSpPr>
            <p:spPr bwMode="auto">
              <a:xfrm>
                <a:off x="4603" y="971"/>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400">
                    <a:solidFill>
                      <a:srgbClr val="000000"/>
                    </a:solidFill>
                  </a:rPr>
                  <a:t>15.11	1</a:t>
                </a:r>
                <a:r>
                  <a:rPr lang="en-US" sz="1400" baseline="30000">
                    <a:solidFill>
                      <a:srgbClr val="000000"/>
                    </a:solidFill>
                  </a:rPr>
                  <a:t>+</a:t>
                </a:r>
                <a:endParaRPr lang="en-US">
                  <a:solidFill>
                    <a:srgbClr val="000000"/>
                  </a:solidFill>
                </a:endParaRPr>
              </a:p>
            </p:txBody>
          </p:sp>
        </p:grpSp>
        <p:sp>
          <p:nvSpPr>
            <p:cNvPr id="57353" name="Line 32"/>
            <p:cNvSpPr>
              <a:spLocks noChangeShapeType="1"/>
            </p:cNvSpPr>
            <p:nvPr/>
          </p:nvSpPr>
          <p:spPr bwMode="auto">
            <a:xfrm>
              <a:off x="3829" y="2821"/>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7354" name="Line 35"/>
            <p:cNvSpPr>
              <a:spLocks noChangeShapeType="1"/>
            </p:cNvSpPr>
            <p:nvPr/>
          </p:nvSpPr>
          <p:spPr bwMode="auto">
            <a:xfrm>
              <a:off x="3829" y="768"/>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57350" name="TextBox 18"/>
          <p:cNvSpPr txBox="1">
            <a:spLocks noChangeArrowheads="1"/>
          </p:cNvSpPr>
          <p:nvPr/>
        </p:nvSpPr>
        <p:spPr bwMode="auto">
          <a:xfrm>
            <a:off x="7467600" y="685800"/>
            <a:ext cx="16017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baseline="30000">
                <a:solidFill>
                  <a:srgbClr val="FF0000"/>
                </a:solidFill>
              </a:rPr>
              <a:t>12</a:t>
            </a:r>
            <a:r>
              <a:rPr lang="en-US" sz="1600" b="1">
                <a:solidFill>
                  <a:srgbClr val="FF0000"/>
                </a:solidFill>
              </a:rPr>
              <a:t>N </a:t>
            </a:r>
            <a:r>
              <a:rPr lang="en-US" sz="1600">
                <a:solidFill>
                  <a:srgbClr val="FF0000"/>
                </a:solidFill>
              </a:rPr>
              <a:t>Q</a:t>
            </a:r>
            <a:r>
              <a:rPr lang="en-US" sz="1600" baseline="-25000">
                <a:solidFill>
                  <a:srgbClr val="FF0000"/>
                </a:solidFill>
              </a:rPr>
              <a:t>beta</a:t>
            </a:r>
            <a:r>
              <a:rPr lang="en-US" sz="1600">
                <a:solidFill>
                  <a:srgbClr val="FF0000"/>
                </a:solidFill>
              </a:rPr>
              <a:t>=16.32</a:t>
            </a:r>
          </a:p>
        </p:txBody>
      </p:sp>
      <p:grpSp>
        <p:nvGrpSpPr>
          <p:cNvPr id="4" name="Group 3">
            <a:extLst>
              <a:ext uri="{FF2B5EF4-FFF2-40B4-BE49-F238E27FC236}">
                <a16:creationId xmlns:a16="http://schemas.microsoft.com/office/drawing/2014/main" id="{CF142433-B7BD-6A49-9041-92213FF2FA8B}"/>
              </a:ext>
            </a:extLst>
          </p:cNvPr>
          <p:cNvGrpSpPr/>
          <p:nvPr/>
        </p:nvGrpSpPr>
        <p:grpSpPr>
          <a:xfrm>
            <a:off x="9525" y="1309572"/>
            <a:ext cx="9144000" cy="3300412"/>
            <a:chOff x="9525" y="1309572"/>
            <a:chExt cx="9144000" cy="3300412"/>
          </a:xfrm>
        </p:grpSpPr>
        <p:grpSp>
          <p:nvGrpSpPr>
            <p:cNvPr id="23" name="Group 22">
              <a:extLst>
                <a:ext uri="{FF2B5EF4-FFF2-40B4-BE49-F238E27FC236}">
                  <a16:creationId xmlns:a16="http://schemas.microsoft.com/office/drawing/2014/main" id="{23C9B3D3-5BC7-C240-AD5B-78908927AE08}"/>
                </a:ext>
              </a:extLst>
            </p:cNvPr>
            <p:cNvGrpSpPr/>
            <p:nvPr/>
          </p:nvGrpSpPr>
          <p:grpSpPr>
            <a:xfrm>
              <a:off x="1336060" y="3979863"/>
              <a:ext cx="1190989" cy="630121"/>
              <a:chOff x="1336060" y="3979863"/>
              <a:chExt cx="1190989" cy="630121"/>
            </a:xfrm>
          </p:grpSpPr>
          <p:sp>
            <p:nvSpPr>
              <p:cNvPr id="24" name="TextBox 23">
                <a:extLst>
                  <a:ext uri="{FF2B5EF4-FFF2-40B4-BE49-F238E27FC236}">
                    <a16:creationId xmlns:a16="http://schemas.microsoft.com/office/drawing/2014/main" id="{72541605-DA3E-C04F-BE3E-428C95081273}"/>
                  </a:ext>
                </a:extLst>
              </p:cNvPr>
              <p:cNvSpPr txBox="1"/>
              <p:nvPr/>
            </p:nvSpPr>
            <p:spPr>
              <a:xfrm>
                <a:off x="1528762" y="3979863"/>
                <a:ext cx="998287" cy="369332"/>
              </a:xfrm>
              <a:prstGeom prst="rect">
                <a:avLst/>
              </a:prstGeom>
              <a:noFill/>
              <a:ln>
                <a:solidFill>
                  <a:schemeClr val="accent1"/>
                </a:solidFill>
              </a:ln>
            </p:spPr>
            <p:txBody>
              <a:bodyPr wrap="none" rtlCol="0">
                <a:spAutoFit/>
              </a:bodyPr>
              <a:lstStyle/>
              <a:p>
                <a:r>
                  <a:rPr lang="en-US" dirty="0" err="1"/>
                  <a:t>Efimov</a:t>
                </a:r>
                <a:r>
                  <a:rPr lang="en-US" dirty="0"/>
                  <a:t>?</a:t>
                </a:r>
              </a:p>
            </p:txBody>
          </p:sp>
          <p:grpSp>
            <p:nvGrpSpPr>
              <p:cNvPr id="25" name="Group 24">
                <a:extLst>
                  <a:ext uri="{FF2B5EF4-FFF2-40B4-BE49-F238E27FC236}">
                    <a16:creationId xmlns:a16="http://schemas.microsoft.com/office/drawing/2014/main" id="{B743ABE7-805D-D446-922A-9E413E1A91B7}"/>
                  </a:ext>
                </a:extLst>
              </p:cNvPr>
              <p:cNvGrpSpPr/>
              <p:nvPr/>
            </p:nvGrpSpPr>
            <p:grpSpPr>
              <a:xfrm>
                <a:off x="1336060" y="4353304"/>
                <a:ext cx="435240" cy="256680"/>
                <a:chOff x="1336060" y="4353304"/>
                <a:chExt cx="435240" cy="256680"/>
              </a:xfrm>
            </p:grpSpPr>
            <mc:AlternateContent xmlns:mc="http://schemas.openxmlformats.org/markup-compatibility/2006" xmlns:p14="http://schemas.microsoft.com/office/powerpoint/2010/main">
              <mc:Choice Requires="p14">
                <p:contentPart p14:bwMode="auto" r:id="rId4">
                  <p14:nvContentPartPr>
                    <p14:cNvPr id="26" name="Ink 25">
                      <a:extLst>
                        <a:ext uri="{FF2B5EF4-FFF2-40B4-BE49-F238E27FC236}">
                          <a16:creationId xmlns:a16="http://schemas.microsoft.com/office/drawing/2014/main" id="{0EB713DC-44F3-ED4A-AF2E-CFF1483866B7}"/>
                        </a:ext>
                      </a:extLst>
                    </p14:cNvPr>
                    <p14:cNvContentPartPr/>
                    <p14:nvPr/>
                  </p14:nvContentPartPr>
                  <p14:xfrm>
                    <a:off x="1393660" y="4353304"/>
                    <a:ext cx="377640" cy="239400"/>
                  </p14:xfrm>
                </p:contentPart>
              </mc:Choice>
              <mc:Fallback xmlns="">
                <p:pic>
                  <p:nvPicPr>
                    <p:cNvPr id="26" name="Ink 25">
                      <a:extLst>
                        <a:ext uri="{FF2B5EF4-FFF2-40B4-BE49-F238E27FC236}">
                          <a16:creationId xmlns:a16="http://schemas.microsoft.com/office/drawing/2014/main" id="{0EB713DC-44F3-ED4A-AF2E-CFF1483866B7}"/>
                        </a:ext>
                      </a:extLst>
                    </p:cNvPr>
                    <p:cNvPicPr/>
                    <p:nvPr/>
                  </p:nvPicPr>
                  <p:blipFill>
                    <a:blip r:embed="rId5"/>
                    <a:stretch>
                      <a:fillRect/>
                    </a:stretch>
                  </p:blipFill>
                  <p:spPr>
                    <a:xfrm>
                      <a:off x="1385020" y="4344304"/>
                      <a:ext cx="39528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C3943940-EB53-F942-A62E-D19F2CDD1C92}"/>
                        </a:ext>
                      </a:extLst>
                    </p14:cNvPr>
                    <p14:cNvContentPartPr/>
                    <p14:nvPr/>
                  </p14:nvContentPartPr>
                  <p14:xfrm>
                    <a:off x="1346140" y="4488664"/>
                    <a:ext cx="360" cy="360"/>
                  </p14:xfrm>
                </p:contentPart>
              </mc:Choice>
              <mc:Fallback xmlns="">
                <p:pic>
                  <p:nvPicPr>
                    <p:cNvPr id="27" name="Ink 26">
                      <a:extLst>
                        <a:ext uri="{FF2B5EF4-FFF2-40B4-BE49-F238E27FC236}">
                          <a16:creationId xmlns:a16="http://schemas.microsoft.com/office/drawing/2014/main" id="{C3943940-EB53-F942-A62E-D19F2CDD1C92}"/>
                        </a:ext>
                      </a:extLst>
                    </p:cNvPr>
                    <p:cNvPicPr/>
                    <p:nvPr/>
                  </p:nvPicPr>
                  <p:blipFill>
                    <a:blip r:embed="rId7"/>
                    <a:stretch>
                      <a:fillRect/>
                    </a:stretch>
                  </p:blipFill>
                  <p:spPr>
                    <a:xfrm>
                      <a:off x="1337500" y="44796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C6DEC7F6-3893-6447-8471-5147E8393484}"/>
                        </a:ext>
                      </a:extLst>
                    </p14:cNvPr>
                    <p14:cNvContentPartPr/>
                    <p14:nvPr/>
                  </p14:nvContentPartPr>
                  <p14:xfrm>
                    <a:off x="1336060" y="4491544"/>
                    <a:ext cx="210960" cy="118440"/>
                  </p14:xfrm>
                </p:contentPart>
              </mc:Choice>
              <mc:Fallback xmlns="">
                <p:pic>
                  <p:nvPicPr>
                    <p:cNvPr id="28" name="Ink 27">
                      <a:extLst>
                        <a:ext uri="{FF2B5EF4-FFF2-40B4-BE49-F238E27FC236}">
                          <a16:creationId xmlns:a16="http://schemas.microsoft.com/office/drawing/2014/main" id="{C6DEC7F6-3893-6447-8471-5147E8393484}"/>
                        </a:ext>
                      </a:extLst>
                    </p:cNvPr>
                    <p:cNvPicPr/>
                    <p:nvPr/>
                  </p:nvPicPr>
                  <p:blipFill>
                    <a:blip r:embed="rId9"/>
                    <a:stretch>
                      <a:fillRect/>
                    </a:stretch>
                  </p:blipFill>
                  <p:spPr>
                    <a:xfrm>
                      <a:off x="1327060" y="4482544"/>
                      <a:ext cx="228600" cy="136080"/>
                    </a:xfrm>
                    <a:prstGeom prst="rect">
                      <a:avLst/>
                    </a:prstGeom>
                  </p:spPr>
                </p:pic>
              </mc:Fallback>
            </mc:AlternateContent>
          </p:grpSp>
        </p:grpSp>
        <p:pic>
          <p:nvPicPr>
            <p:cNvPr id="3" name="Picture 2">
              <a:extLst>
                <a:ext uri="{FF2B5EF4-FFF2-40B4-BE49-F238E27FC236}">
                  <a16:creationId xmlns:a16="http://schemas.microsoft.com/office/drawing/2014/main" id="{5816F612-94A2-7F46-AFF9-2473E4E0168A}"/>
                </a:ext>
              </a:extLst>
            </p:cNvPr>
            <p:cNvPicPr>
              <a:picLocks noChangeAspect="1"/>
            </p:cNvPicPr>
            <p:nvPr/>
          </p:nvPicPr>
          <p:blipFill>
            <a:blip r:embed="rId10"/>
            <a:stretch>
              <a:fillRect/>
            </a:stretch>
          </p:blipFill>
          <p:spPr>
            <a:xfrm>
              <a:off x="9525" y="1309572"/>
              <a:ext cx="9144000" cy="2054578"/>
            </a:xfrm>
            <a:prstGeom prst="rect">
              <a:avLst/>
            </a:prstGeom>
          </p:spPr>
        </p:pic>
      </p:grpSp>
    </p:spTree>
    <p:extLst>
      <p:ext uri="{BB962C8B-B14F-4D97-AF65-F5344CB8AC3E}">
        <p14:creationId xmlns:p14="http://schemas.microsoft.com/office/powerpoint/2010/main" val="382039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6"/>
          <p:cNvCxnSpPr>
            <a:cxnSpLocks noChangeShapeType="1"/>
          </p:cNvCxnSpPr>
          <p:nvPr/>
        </p:nvCxnSpPr>
        <p:spPr bwMode="auto">
          <a:xfrm>
            <a:off x="733425" y="5735638"/>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sp>
        <p:nvSpPr>
          <p:cNvPr id="6" name="TextBox 11"/>
          <p:cNvSpPr txBox="1">
            <a:spLocks noChangeArrowheads="1"/>
          </p:cNvSpPr>
          <p:nvPr/>
        </p:nvSpPr>
        <p:spPr bwMode="auto">
          <a:xfrm>
            <a:off x="949325" y="5735638"/>
            <a:ext cx="8747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baseline="30000">
                <a:solidFill>
                  <a:schemeClr val="bg2"/>
                </a:solidFill>
              </a:rPr>
              <a:t>12</a:t>
            </a:r>
            <a:r>
              <a:rPr lang="en-US">
                <a:solidFill>
                  <a:schemeClr val="bg2"/>
                </a:solidFill>
              </a:rPr>
              <a:t>C</a:t>
            </a:r>
          </a:p>
        </p:txBody>
      </p:sp>
      <p:cxnSp>
        <p:nvCxnSpPr>
          <p:cNvPr id="7" name="Straight Connector 6"/>
          <p:cNvCxnSpPr>
            <a:cxnSpLocks noChangeShapeType="1"/>
          </p:cNvCxnSpPr>
          <p:nvPr/>
        </p:nvCxnSpPr>
        <p:spPr bwMode="auto">
          <a:xfrm>
            <a:off x="733425" y="4870450"/>
            <a:ext cx="1441450" cy="0"/>
          </a:xfrm>
          <a:prstGeom prst="line">
            <a:avLst/>
          </a:prstGeom>
          <a:noFill/>
          <a:ln w="28575">
            <a:solidFill>
              <a:schemeClr val="bg2"/>
            </a:solidFill>
            <a:prstDash val="dash"/>
            <a:round/>
            <a:headEnd/>
            <a:tailEnd/>
          </a:ln>
          <a:extLst>
            <a:ext uri="{909E8E84-426E-40dd-AFC4-6F175D3DCCD1}">
              <a14:hiddenFill xmlns="" xmlns:a14="http://schemas.microsoft.com/office/drawing/2010/main">
                <a:noFill/>
              </a14:hiddenFill>
            </a:ext>
          </a:extLst>
        </p:spPr>
      </p:cxnSp>
      <p:sp>
        <p:nvSpPr>
          <p:cNvPr id="8" name="TextBox 13"/>
          <p:cNvSpPr txBox="1">
            <a:spLocks noChangeArrowheads="1"/>
          </p:cNvSpPr>
          <p:nvPr/>
        </p:nvSpPr>
        <p:spPr bwMode="auto">
          <a:xfrm>
            <a:off x="365125" y="4673600"/>
            <a:ext cx="42862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a:solidFill>
                  <a:srgbClr val="03428E"/>
                </a:solidFill>
              </a:rPr>
              <a:t>3</a:t>
            </a:r>
            <a:r>
              <a:rPr lang="en-GB" sz="1500">
                <a:solidFill>
                  <a:srgbClr val="03428E"/>
                </a:solidFill>
                <a:latin typeface="Symbol" charset="0"/>
                <a:cs typeface="Symbol" charset="0"/>
              </a:rPr>
              <a:t>a</a:t>
            </a:r>
            <a:r>
              <a:rPr lang="en-GB" sz="1500">
                <a:solidFill>
                  <a:srgbClr val="03428E"/>
                </a:solidFill>
              </a:rPr>
              <a:t> </a:t>
            </a:r>
          </a:p>
        </p:txBody>
      </p:sp>
      <p:cxnSp>
        <p:nvCxnSpPr>
          <p:cNvPr id="9" name="Straight Connector 6"/>
          <p:cNvCxnSpPr>
            <a:cxnSpLocks noChangeShapeType="1"/>
          </p:cNvCxnSpPr>
          <p:nvPr/>
        </p:nvCxnSpPr>
        <p:spPr bwMode="auto">
          <a:xfrm>
            <a:off x="733425" y="4799013"/>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sp>
        <p:nvSpPr>
          <p:cNvPr id="10" name="TextBox 18"/>
          <p:cNvSpPr txBox="1">
            <a:spLocks noChangeArrowheads="1"/>
          </p:cNvSpPr>
          <p:nvPr/>
        </p:nvSpPr>
        <p:spPr bwMode="auto">
          <a:xfrm>
            <a:off x="2100263" y="4589463"/>
            <a:ext cx="392112"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dirty="0">
                <a:solidFill>
                  <a:srgbClr val="03428E"/>
                </a:solidFill>
              </a:rPr>
              <a:t>0</a:t>
            </a:r>
            <a:r>
              <a:rPr lang="en-US" sz="1700" baseline="30000" dirty="0">
                <a:solidFill>
                  <a:srgbClr val="03428E"/>
                </a:solidFill>
              </a:rPr>
              <a:t>+</a:t>
            </a:r>
            <a:endParaRPr lang="en-US" sz="1700" dirty="0">
              <a:solidFill>
                <a:srgbClr val="03428E"/>
              </a:solidFill>
            </a:endParaRPr>
          </a:p>
        </p:txBody>
      </p:sp>
      <p:grpSp>
        <p:nvGrpSpPr>
          <p:cNvPr id="11" name="Group 14"/>
          <p:cNvGrpSpPr>
            <a:grpSpLocks/>
          </p:cNvGrpSpPr>
          <p:nvPr/>
        </p:nvGrpSpPr>
        <p:grpSpPr bwMode="auto">
          <a:xfrm>
            <a:off x="733425" y="2782888"/>
            <a:ext cx="1439863" cy="1944687"/>
            <a:chOff x="2124349" y="2204864"/>
            <a:chExt cx="1440155" cy="1944214"/>
          </a:xfrm>
        </p:grpSpPr>
        <p:sp>
          <p:nvSpPr>
            <p:cNvPr id="12" name="Rectangle 8"/>
            <p:cNvSpPr>
              <a:spLocks noChangeArrowheads="1"/>
            </p:cNvSpPr>
            <p:nvPr/>
          </p:nvSpPr>
          <p:spPr bwMode="auto">
            <a:xfrm rot="16200000">
              <a:off x="2340519" y="1988694"/>
              <a:ext cx="1007817" cy="1440155"/>
            </a:xfrm>
            <a:prstGeom prst="rect">
              <a:avLst/>
            </a:prstGeom>
            <a:gradFill flip="none" rotWithShape="1">
              <a:gsLst>
                <a:gs pos="2000">
                  <a:schemeClr val="bg2"/>
                </a:gs>
                <a:gs pos="100000">
                  <a:srgbClr val="FFFFFF"/>
                </a:gs>
              </a:gsLst>
              <a:lin ang="0" scaled="1"/>
              <a:tileRect/>
            </a:gradFill>
            <a:ln w="1778">
              <a:noFill/>
              <a:round/>
              <a:headEnd/>
              <a:tailEnd/>
            </a:ln>
          </p:spPr>
          <p:txBody>
            <a:bodyPr>
              <a:spAutoFit/>
            </a:bodyPr>
            <a:lstStyle/>
            <a:p>
              <a:pPr>
                <a:lnSpc>
                  <a:spcPts val="3600"/>
                </a:lnSpc>
                <a:buFont typeface="AU Passata" charset="0"/>
                <a:buNone/>
                <a:defRPr/>
              </a:pPr>
              <a:endParaRPr lang="en-US" dirty="0"/>
            </a:p>
          </p:txBody>
        </p:sp>
        <p:sp>
          <p:nvSpPr>
            <p:cNvPr id="13" name="Rectangle 12"/>
            <p:cNvSpPr>
              <a:spLocks noChangeArrowheads="1"/>
            </p:cNvSpPr>
            <p:nvPr/>
          </p:nvSpPr>
          <p:spPr bwMode="auto">
            <a:xfrm rot="5400000" flipV="1">
              <a:off x="2340519" y="2925092"/>
              <a:ext cx="1007817" cy="1440155"/>
            </a:xfrm>
            <a:prstGeom prst="rect">
              <a:avLst/>
            </a:prstGeom>
            <a:gradFill flip="none" rotWithShape="1">
              <a:gsLst>
                <a:gs pos="2000">
                  <a:schemeClr val="bg2"/>
                </a:gs>
                <a:gs pos="100000">
                  <a:srgbClr val="FFFFFF"/>
                </a:gs>
              </a:gsLst>
              <a:lin ang="0" scaled="1"/>
              <a:tileRect/>
            </a:gradFill>
            <a:ln w="1778">
              <a:noFill/>
              <a:round/>
              <a:headEnd/>
              <a:tailEnd/>
            </a:ln>
          </p:spPr>
          <p:txBody>
            <a:bodyPr>
              <a:spAutoFit/>
            </a:bodyPr>
            <a:lstStyle/>
            <a:p>
              <a:pPr>
                <a:lnSpc>
                  <a:spcPts val="3600"/>
                </a:lnSpc>
                <a:buFont typeface="AU Passata" charset="0"/>
                <a:buNone/>
                <a:defRPr/>
              </a:pPr>
              <a:endParaRPr lang="en-US" dirty="0"/>
            </a:p>
          </p:txBody>
        </p:sp>
      </p:grpSp>
      <p:cxnSp>
        <p:nvCxnSpPr>
          <p:cNvPr id="14" name="Straight Connector 6"/>
          <p:cNvCxnSpPr>
            <a:cxnSpLocks noChangeShapeType="1"/>
          </p:cNvCxnSpPr>
          <p:nvPr/>
        </p:nvCxnSpPr>
        <p:spPr bwMode="auto">
          <a:xfrm>
            <a:off x="107950" y="1989138"/>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grpSp>
        <p:nvGrpSpPr>
          <p:cNvPr id="15" name="Group 5"/>
          <p:cNvGrpSpPr>
            <a:grpSpLocks/>
          </p:cNvGrpSpPr>
          <p:nvPr/>
        </p:nvGrpSpPr>
        <p:grpSpPr bwMode="auto">
          <a:xfrm>
            <a:off x="-76200" y="1546225"/>
            <a:ext cx="2387600" cy="3272367"/>
            <a:chOff x="-76198" y="1546762"/>
            <a:chExt cx="2388359" cy="3271448"/>
          </a:xfrm>
        </p:grpSpPr>
        <p:sp>
          <p:nvSpPr>
            <p:cNvPr id="16" name="TextBox 15"/>
            <p:cNvSpPr txBox="1">
              <a:spLocks noChangeArrowheads="1"/>
            </p:cNvSpPr>
            <p:nvPr/>
          </p:nvSpPr>
          <p:spPr bwMode="auto">
            <a:xfrm>
              <a:off x="-76198" y="1546762"/>
              <a:ext cx="620884" cy="47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2500" baseline="30000" dirty="0">
                  <a:solidFill>
                    <a:schemeClr val="bg2"/>
                  </a:solidFill>
                </a:rPr>
                <a:t>12</a:t>
              </a:r>
              <a:r>
                <a:rPr lang="en-US" sz="2500" dirty="0">
                  <a:solidFill>
                    <a:schemeClr val="bg2"/>
                  </a:solidFill>
                </a:rPr>
                <a:t>B</a:t>
              </a:r>
            </a:p>
          </p:txBody>
        </p:sp>
        <p:sp>
          <p:nvSpPr>
            <p:cNvPr id="17" name="TextBox 16"/>
            <p:cNvSpPr txBox="1">
              <a:spLocks noChangeArrowheads="1"/>
            </p:cNvSpPr>
            <p:nvPr/>
          </p:nvSpPr>
          <p:spPr bwMode="auto">
            <a:xfrm>
              <a:off x="1258888" y="1628775"/>
              <a:ext cx="392112"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a:solidFill>
                    <a:srgbClr val="03428E"/>
                  </a:solidFill>
                </a:rPr>
                <a:t>1</a:t>
              </a:r>
              <a:r>
                <a:rPr lang="en-US" sz="1700" baseline="30000">
                  <a:solidFill>
                    <a:srgbClr val="03428E"/>
                  </a:solidFill>
                </a:rPr>
                <a:t>+</a:t>
              </a:r>
              <a:endParaRPr lang="en-US" sz="1700">
                <a:solidFill>
                  <a:srgbClr val="03428E"/>
                </a:solidFill>
              </a:endParaRPr>
            </a:p>
          </p:txBody>
        </p:sp>
        <p:cxnSp>
          <p:nvCxnSpPr>
            <p:cNvPr id="18" name="Straight Arrow Connector 32"/>
            <p:cNvCxnSpPr>
              <a:cxnSpLocks noChangeShapeType="1"/>
            </p:cNvCxnSpPr>
            <p:nvPr/>
          </p:nvCxnSpPr>
          <p:spPr bwMode="auto">
            <a:xfrm>
              <a:off x="254107" y="1995466"/>
              <a:ext cx="497573" cy="2822744"/>
            </a:xfrm>
            <a:prstGeom prst="straightConnector1">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19" name="TextBox 36"/>
            <p:cNvSpPr txBox="1">
              <a:spLocks noChangeArrowheads="1"/>
            </p:cNvSpPr>
            <p:nvPr/>
          </p:nvSpPr>
          <p:spPr bwMode="auto">
            <a:xfrm>
              <a:off x="1111240" y="1981216"/>
              <a:ext cx="120092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a:solidFill>
                    <a:srgbClr val="03428E"/>
                  </a:solidFill>
                  <a:latin typeface="Symbol" charset="0"/>
                  <a:cs typeface="Symbol" charset="0"/>
                </a:rPr>
                <a:t>b</a:t>
              </a:r>
              <a:r>
                <a:rPr lang="en-GB" sz="1500">
                  <a:solidFill>
                    <a:srgbClr val="03428E"/>
                  </a:solidFill>
                </a:rPr>
                <a:t>-decay </a:t>
              </a:r>
            </a:p>
            <a:p>
              <a:pPr eaLnBrk="1" hangingPunct="1"/>
              <a:r>
                <a:rPr lang="en-GB" sz="1500">
                  <a:solidFill>
                    <a:srgbClr val="03428E"/>
                  </a:solidFill>
                </a:rPr>
                <a:t>(0</a:t>
              </a:r>
              <a:r>
                <a:rPr lang="en-GB" sz="1500" baseline="30000">
                  <a:solidFill>
                    <a:srgbClr val="03428E"/>
                  </a:solidFill>
                </a:rPr>
                <a:t>+</a:t>
              </a:r>
              <a:r>
                <a:rPr lang="en-GB" sz="1500">
                  <a:solidFill>
                    <a:srgbClr val="03428E"/>
                  </a:solidFill>
                </a:rPr>
                <a:t>, 1</a:t>
              </a:r>
              <a:r>
                <a:rPr lang="en-GB" sz="1500" baseline="30000">
                  <a:solidFill>
                    <a:srgbClr val="03428E"/>
                  </a:solidFill>
                </a:rPr>
                <a:t>+</a:t>
              </a:r>
              <a:r>
                <a:rPr lang="en-GB" sz="1500">
                  <a:solidFill>
                    <a:srgbClr val="03428E"/>
                  </a:solidFill>
                </a:rPr>
                <a:t> or 2</a:t>
              </a:r>
              <a:r>
                <a:rPr lang="en-GB" sz="1500" baseline="30000">
                  <a:solidFill>
                    <a:srgbClr val="03428E"/>
                  </a:solidFill>
                </a:rPr>
                <a:t>+</a:t>
              </a:r>
              <a:r>
                <a:rPr lang="en-GB" sz="1500">
                  <a:solidFill>
                    <a:srgbClr val="03428E"/>
                  </a:solidFill>
                </a:rPr>
                <a:t>)</a:t>
              </a:r>
            </a:p>
          </p:txBody>
        </p:sp>
      </p:grpSp>
      <p:sp>
        <p:nvSpPr>
          <p:cNvPr id="23" name="TextBox 18"/>
          <p:cNvSpPr txBox="1">
            <a:spLocks noChangeArrowheads="1"/>
          </p:cNvSpPr>
          <p:nvPr/>
        </p:nvSpPr>
        <p:spPr bwMode="auto">
          <a:xfrm>
            <a:off x="2117725" y="5521325"/>
            <a:ext cx="392113"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a:solidFill>
                  <a:srgbClr val="03428E"/>
                </a:solidFill>
              </a:rPr>
              <a:t>0</a:t>
            </a:r>
            <a:r>
              <a:rPr lang="en-US" sz="1700" baseline="30000">
                <a:solidFill>
                  <a:srgbClr val="03428E"/>
                </a:solidFill>
              </a:rPr>
              <a:t>+</a:t>
            </a:r>
            <a:endParaRPr lang="en-US" sz="1700">
              <a:solidFill>
                <a:srgbClr val="03428E"/>
              </a:solidFill>
            </a:endParaRPr>
          </a:p>
        </p:txBody>
      </p:sp>
      <p:cxnSp>
        <p:nvCxnSpPr>
          <p:cNvPr id="24" name="Straight Connector 6"/>
          <p:cNvCxnSpPr>
            <a:cxnSpLocks noChangeShapeType="1"/>
          </p:cNvCxnSpPr>
          <p:nvPr/>
        </p:nvCxnSpPr>
        <p:spPr bwMode="auto">
          <a:xfrm>
            <a:off x="733425" y="3279775"/>
            <a:ext cx="1441450" cy="0"/>
          </a:xfrm>
          <a:prstGeom prst="line">
            <a:avLst/>
          </a:prstGeom>
          <a:noFill/>
          <a:ln w="76200">
            <a:solidFill>
              <a:schemeClr val="bg2"/>
            </a:solidFill>
            <a:round/>
            <a:headEnd/>
            <a:tailEnd/>
          </a:ln>
          <a:extLst>
            <a:ext uri="{909E8E84-426E-40dd-AFC4-6F175D3DCCD1}">
              <a14:hiddenFill xmlns="" xmlns:a14="http://schemas.microsoft.com/office/drawing/2010/main">
                <a:noFill/>
              </a14:hiddenFill>
            </a:ext>
          </a:extLst>
        </p:spPr>
      </p:cxnSp>
      <p:sp>
        <p:nvSpPr>
          <p:cNvPr id="25" name="TextBox 19"/>
          <p:cNvSpPr txBox="1">
            <a:spLocks noChangeArrowheads="1"/>
          </p:cNvSpPr>
          <p:nvPr/>
        </p:nvSpPr>
        <p:spPr bwMode="auto">
          <a:xfrm>
            <a:off x="2100263" y="3067050"/>
            <a:ext cx="392112"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a:solidFill>
                  <a:srgbClr val="03428E"/>
                </a:solidFill>
              </a:rPr>
              <a:t>1</a:t>
            </a:r>
            <a:r>
              <a:rPr lang="en-US" sz="1700" baseline="30000">
                <a:solidFill>
                  <a:srgbClr val="03428E"/>
                </a:solidFill>
              </a:rPr>
              <a:t>+</a:t>
            </a:r>
            <a:endParaRPr lang="en-US" sz="1700">
              <a:solidFill>
                <a:srgbClr val="03428E"/>
              </a:solidFill>
            </a:endParaRPr>
          </a:p>
        </p:txBody>
      </p:sp>
      <p:sp>
        <p:nvSpPr>
          <p:cNvPr id="26" name="TextBox 19"/>
          <p:cNvSpPr txBox="1">
            <a:spLocks noChangeArrowheads="1"/>
          </p:cNvSpPr>
          <p:nvPr/>
        </p:nvSpPr>
        <p:spPr bwMode="auto">
          <a:xfrm>
            <a:off x="987425" y="3570288"/>
            <a:ext cx="1058863"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defRPr/>
            </a:pPr>
            <a:r>
              <a:rPr lang="en-US" sz="1700" dirty="0">
                <a:solidFill>
                  <a:schemeClr val="tx2">
                    <a:lumMod val="20000"/>
                    <a:lumOff val="80000"/>
                  </a:schemeClr>
                </a:solidFill>
              </a:rPr>
              <a:t>0</a:t>
            </a:r>
            <a:r>
              <a:rPr lang="en-US" sz="1700" baseline="30000" dirty="0">
                <a:solidFill>
                  <a:schemeClr val="tx2">
                    <a:lumMod val="20000"/>
                    <a:lumOff val="80000"/>
                  </a:schemeClr>
                </a:solidFill>
              </a:rPr>
              <a:t>+</a:t>
            </a:r>
            <a:r>
              <a:rPr lang="en-US" sz="1700" dirty="0">
                <a:solidFill>
                  <a:schemeClr val="tx2">
                    <a:lumMod val="20000"/>
                    <a:lumOff val="80000"/>
                  </a:schemeClr>
                </a:solidFill>
              </a:rPr>
              <a:t> or 2</a:t>
            </a:r>
            <a:r>
              <a:rPr lang="en-US" sz="1700" baseline="30000" dirty="0">
                <a:solidFill>
                  <a:schemeClr val="tx2">
                    <a:lumMod val="20000"/>
                    <a:lumOff val="80000"/>
                  </a:schemeClr>
                </a:solidFill>
              </a:rPr>
              <a:t>+</a:t>
            </a:r>
            <a:r>
              <a:rPr lang="en-US" sz="1700" dirty="0">
                <a:solidFill>
                  <a:schemeClr val="tx2">
                    <a:lumMod val="20000"/>
                    <a:lumOff val="80000"/>
                  </a:schemeClr>
                </a:solidFill>
              </a:rPr>
              <a:t> ?</a:t>
            </a:r>
          </a:p>
        </p:txBody>
      </p:sp>
      <p:sp>
        <p:nvSpPr>
          <p:cNvPr id="31" name="TextBox 25"/>
          <p:cNvSpPr txBox="1">
            <a:spLocks noChangeArrowheads="1"/>
          </p:cNvSpPr>
          <p:nvPr/>
        </p:nvSpPr>
        <p:spPr bwMode="auto">
          <a:xfrm>
            <a:off x="17463" y="779463"/>
            <a:ext cx="2223879" cy="646331"/>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dirty="0">
                <a:solidFill>
                  <a:schemeClr val="bg2"/>
                </a:solidFill>
                <a:latin typeface="Symbol" pitchFamily="2" charset="2"/>
              </a:rPr>
              <a:t>G</a:t>
            </a:r>
            <a:r>
              <a:rPr lang="en-US" baseline="-25000" dirty="0">
                <a:solidFill>
                  <a:schemeClr val="bg2"/>
                </a:solidFill>
                <a:latin typeface="Symbol" pitchFamily="2" charset="2"/>
              </a:rPr>
              <a:t>g </a:t>
            </a:r>
            <a:r>
              <a:rPr lang="en-US" dirty="0">
                <a:solidFill>
                  <a:schemeClr val="bg2"/>
                </a:solidFill>
                <a:latin typeface="Symbol" pitchFamily="2" charset="2"/>
              </a:rPr>
              <a:t>(</a:t>
            </a:r>
            <a:r>
              <a:rPr lang="en-US" dirty="0">
                <a:solidFill>
                  <a:schemeClr val="bg2"/>
                </a:solidFill>
                <a:latin typeface="AU Passata" panose="020B0503030502030804" pitchFamily="34" charset="77"/>
              </a:rPr>
              <a:t>Hoyle)</a:t>
            </a:r>
            <a:r>
              <a:rPr lang="en-US" baseline="-25000" dirty="0">
                <a:solidFill>
                  <a:schemeClr val="bg2"/>
                </a:solidFill>
                <a:latin typeface="Symbol" pitchFamily="2" charset="2"/>
              </a:rPr>
              <a:t> </a:t>
            </a:r>
            <a:endParaRPr lang="en-US" dirty="0">
              <a:solidFill>
                <a:schemeClr val="bg2"/>
              </a:solidFill>
              <a:latin typeface="Symbol" pitchFamily="2" charset="2"/>
            </a:endParaRPr>
          </a:p>
        </p:txBody>
      </p:sp>
      <p:cxnSp>
        <p:nvCxnSpPr>
          <p:cNvPr id="33" name="Straight Connector 6"/>
          <p:cNvCxnSpPr>
            <a:cxnSpLocks noChangeShapeType="1"/>
          </p:cNvCxnSpPr>
          <p:nvPr/>
        </p:nvCxnSpPr>
        <p:spPr bwMode="auto">
          <a:xfrm>
            <a:off x="750361" y="5205408"/>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sp>
        <p:nvSpPr>
          <p:cNvPr id="34" name="TextBox 18"/>
          <p:cNvSpPr txBox="1">
            <a:spLocks noChangeArrowheads="1"/>
          </p:cNvSpPr>
          <p:nvPr/>
        </p:nvSpPr>
        <p:spPr bwMode="auto">
          <a:xfrm>
            <a:off x="2100266" y="5012791"/>
            <a:ext cx="391776" cy="35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dirty="0">
                <a:solidFill>
                  <a:srgbClr val="03428E"/>
                </a:solidFill>
              </a:rPr>
              <a:t>2</a:t>
            </a:r>
            <a:r>
              <a:rPr lang="en-US" sz="1700" baseline="30000" dirty="0">
                <a:solidFill>
                  <a:srgbClr val="03428E"/>
                </a:solidFill>
              </a:rPr>
              <a:t>+</a:t>
            </a:r>
            <a:endParaRPr lang="en-US" sz="1700" dirty="0">
              <a:solidFill>
                <a:srgbClr val="03428E"/>
              </a:solidFill>
            </a:endParaRPr>
          </a:p>
        </p:txBody>
      </p:sp>
      <p:pic>
        <p:nvPicPr>
          <p:cNvPr id="43" name="Picture 42"/>
          <p:cNvPicPr>
            <a:picLocks noChangeAspect="1"/>
          </p:cNvPicPr>
          <p:nvPr/>
        </p:nvPicPr>
        <p:blipFill>
          <a:blip r:embed="rId2"/>
          <a:stretch>
            <a:fillRect/>
          </a:stretch>
        </p:blipFill>
        <p:spPr>
          <a:xfrm>
            <a:off x="5937868" y="3128420"/>
            <a:ext cx="2945455" cy="3240000"/>
          </a:xfrm>
          <a:prstGeom prst="rect">
            <a:avLst/>
          </a:prstGeom>
          <a:ln w="38100" cmpd="sng">
            <a:solidFill>
              <a:srgbClr val="FF0000"/>
            </a:solidFill>
          </a:ln>
        </p:spPr>
      </p:pic>
      <p:cxnSp>
        <p:nvCxnSpPr>
          <p:cNvPr id="39" name="Straight Arrow Connector 32"/>
          <p:cNvCxnSpPr>
            <a:cxnSpLocks noChangeShapeType="1"/>
          </p:cNvCxnSpPr>
          <p:nvPr/>
        </p:nvCxnSpPr>
        <p:spPr bwMode="auto">
          <a:xfrm>
            <a:off x="251993" y="2003801"/>
            <a:ext cx="512970" cy="3218306"/>
          </a:xfrm>
          <a:prstGeom prst="straightConnector1">
            <a:avLst/>
          </a:prstGeom>
          <a:noFill/>
          <a:ln w="28575">
            <a:solidFill>
              <a:srgbClr val="008000"/>
            </a:solidFill>
            <a:round/>
            <a:headEnd/>
            <a:tailEnd type="arrow" w="med" len="med"/>
          </a:ln>
          <a:extLst>
            <a:ext uri="{909E8E84-426E-40dd-AFC4-6F175D3DCCD1}">
              <a14:hiddenFill xmlns="" xmlns:a14="http://schemas.microsoft.com/office/drawing/2010/main">
                <a:noFill/>
              </a14:hiddenFill>
            </a:ext>
          </a:extLst>
        </p:spPr>
      </p:cxnSp>
      <p:grpSp>
        <p:nvGrpSpPr>
          <p:cNvPr id="20" name="Group 19"/>
          <p:cNvGrpSpPr/>
          <p:nvPr/>
        </p:nvGrpSpPr>
        <p:grpSpPr>
          <a:xfrm>
            <a:off x="1354672" y="4783083"/>
            <a:ext cx="859731" cy="940378"/>
            <a:chOff x="1354672" y="4783083"/>
            <a:chExt cx="859731" cy="940378"/>
          </a:xfrm>
        </p:grpSpPr>
        <p:cxnSp>
          <p:nvCxnSpPr>
            <p:cNvPr id="32" name="Straight Arrow Connector 23"/>
            <p:cNvCxnSpPr>
              <a:cxnSpLocks noChangeShapeType="1"/>
            </p:cNvCxnSpPr>
            <p:nvPr/>
          </p:nvCxnSpPr>
          <p:spPr bwMode="auto">
            <a:xfrm>
              <a:off x="1357315" y="4783083"/>
              <a:ext cx="1585" cy="430267"/>
            </a:xfrm>
            <a:prstGeom prst="straightConnector1">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cxnSp>
        <p:grpSp>
          <p:nvGrpSpPr>
            <p:cNvPr id="4" name="Group 3"/>
            <p:cNvGrpSpPr/>
            <p:nvPr/>
          </p:nvGrpSpPr>
          <p:grpSpPr>
            <a:xfrm>
              <a:off x="1354672" y="4809072"/>
              <a:ext cx="859731" cy="914389"/>
              <a:chOff x="1354672" y="4809072"/>
              <a:chExt cx="859731" cy="914389"/>
            </a:xfrm>
          </p:grpSpPr>
          <p:cxnSp>
            <p:nvCxnSpPr>
              <p:cNvPr id="36" name="Straight Arrow Connector 23"/>
              <p:cNvCxnSpPr>
                <a:cxnSpLocks noChangeShapeType="1"/>
              </p:cNvCxnSpPr>
              <p:nvPr/>
            </p:nvCxnSpPr>
            <p:spPr bwMode="auto">
              <a:xfrm flipH="1">
                <a:off x="1574801" y="5223344"/>
                <a:ext cx="2646" cy="500117"/>
              </a:xfrm>
              <a:prstGeom prst="straightConnector1">
                <a:avLst/>
              </a:prstGeom>
              <a:noFill/>
              <a:ln w="28575">
                <a:solidFill>
                  <a:srgbClr val="008000"/>
                </a:solidFill>
                <a:round/>
                <a:headEnd/>
                <a:tailEnd type="arrow" w="med" len="med"/>
              </a:ln>
              <a:extLst>
                <a:ext uri="{909E8E84-426E-40dd-AFC4-6F175D3DCCD1}">
                  <a14:hiddenFill xmlns="" xmlns:a14="http://schemas.microsoft.com/office/drawing/2010/main">
                    <a:noFill/>
                  </a14:hiddenFill>
                </a:ext>
              </a:extLst>
            </p:spPr>
          </p:cxnSp>
          <p:sp>
            <p:nvSpPr>
              <p:cNvPr id="47" name="TextBox 46"/>
              <p:cNvSpPr txBox="1"/>
              <p:nvPr/>
            </p:nvSpPr>
            <p:spPr>
              <a:xfrm>
                <a:off x="1354672" y="4809072"/>
                <a:ext cx="859731" cy="400110"/>
              </a:xfrm>
              <a:prstGeom prst="rect">
                <a:avLst/>
              </a:prstGeom>
              <a:noFill/>
            </p:spPr>
            <p:txBody>
              <a:bodyPr wrap="none" rtlCol="0">
                <a:spAutoFit/>
              </a:bodyPr>
              <a:lstStyle/>
              <a:p>
                <a:r>
                  <a:rPr lang="en-US" sz="2000" dirty="0">
                    <a:solidFill>
                      <a:srgbClr val="FF0000"/>
                    </a:solidFill>
                  </a:rPr>
                  <a:t>0.04%</a:t>
                </a:r>
              </a:p>
            </p:txBody>
          </p:sp>
        </p:grpSp>
      </p:grpSp>
      <p:grpSp>
        <p:nvGrpSpPr>
          <p:cNvPr id="22" name="Group 21"/>
          <p:cNvGrpSpPr/>
          <p:nvPr/>
        </p:nvGrpSpPr>
        <p:grpSpPr>
          <a:xfrm>
            <a:off x="2696626" y="3128426"/>
            <a:ext cx="4711805" cy="4012336"/>
            <a:chOff x="2696626" y="3128426"/>
            <a:chExt cx="4711805" cy="4012336"/>
          </a:xfrm>
        </p:grpSpPr>
        <p:pic>
          <p:nvPicPr>
            <p:cNvPr id="42" name="Picture 41"/>
            <p:cNvPicPr>
              <a:picLocks noChangeAspect="1"/>
            </p:cNvPicPr>
            <p:nvPr/>
          </p:nvPicPr>
          <p:blipFill>
            <a:blip r:embed="rId3"/>
            <a:stretch>
              <a:fillRect/>
            </a:stretch>
          </p:blipFill>
          <p:spPr>
            <a:xfrm>
              <a:off x="2696626" y="3128426"/>
              <a:ext cx="2962662" cy="3240000"/>
            </a:xfrm>
            <a:prstGeom prst="rect">
              <a:avLst/>
            </a:prstGeom>
            <a:ln w="38100" cmpd="sng">
              <a:solidFill>
                <a:srgbClr val="008000"/>
              </a:solidFill>
            </a:ln>
          </p:spPr>
        </p:pic>
        <p:sp>
          <p:nvSpPr>
            <p:cNvPr id="2" name="TextBox 1"/>
            <p:cNvSpPr txBox="1"/>
            <p:nvPr/>
          </p:nvSpPr>
          <p:spPr>
            <a:xfrm>
              <a:off x="3554491" y="6463654"/>
              <a:ext cx="3853940" cy="677108"/>
            </a:xfrm>
            <a:prstGeom prst="rect">
              <a:avLst/>
            </a:prstGeom>
            <a:noFill/>
          </p:spPr>
          <p:txBody>
            <a:bodyPr wrap="none" rtlCol="0">
              <a:spAutoFit/>
            </a:bodyPr>
            <a:lstStyle/>
            <a:p>
              <a:r>
                <a:rPr lang="en-US" dirty="0">
                  <a:solidFill>
                    <a:schemeClr val="bg2"/>
                  </a:solidFill>
                </a:rPr>
                <a:t>Munch </a:t>
              </a:r>
              <a:r>
                <a:rPr lang="en-US" i="1" dirty="0">
                  <a:solidFill>
                    <a:schemeClr val="bg2"/>
                  </a:solidFill>
                </a:rPr>
                <a:t>et al. </a:t>
              </a:r>
              <a:r>
                <a:rPr lang="en-US" dirty="0">
                  <a:solidFill>
                    <a:schemeClr val="bg2"/>
                  </a:solidFill>
                </a:rPr>
                <a:t>PRC </a:t>
              </a:r>
              <a:r>
                <a:rPr lang="en-US" b="1" dirty="0">
                  <a:solidFill>
                    <a:schemeClr val="bg2"/>
                  </a:solidFill>
                </a:rPr>
                <a:t>93</a:t>
              </a:r>
              <a:r>
                <a:rPr lang="en-US" dirty="0">
                  <a:solidFill>
                    <a:schemeClr val="bg2"/>
                  </a:solidFill>
                </a:rPr>
                <a:t>, 065803 (2016)</a:t>
              </a:r>
              <a:br>
                <a:rPr lang="en-US" dirty="0">
                  <a:solidFill>
                    <a:schemeClr val="bg2"/>
                  </a:solidFill>
                </a:rPr>
              </a:br>
              <a:endParaRPr lang="en-US" sz="2000" dirty="0">
                <a:solidFill>
                  <a:schemeClr val="bg2"/>
                </a:solidFill>
              </a:endParaRPr>
            </a:p>
          </p:txBody>
        </p:sp>
      </p:grpSp>
      <p:grpSp>
        <p:nvGrpSpPr>
          <p:cNvPr id="21" name="Group 20"/>
          <p:cNvGrpSpPr/>
          <p:nvPr/>
        </p:nvGrpSpPr>
        <p:grpSpPr>
          <a:xfrm>
            <a:off x="3132671" y="174632"/>
            <a:ext cx="5312045" cy="2548334"/>
            <a:chOff x="3132671" y="174632"/>
            <a:chExt cx="5312045" cy="2548334"/>
          </a:xfrm>
        </p:grpSpPr>
        <p:grpSp>
          <p:nvGrpSpPr>
            <p:cNvPr id="49" name="Group 48"/>
            <p:cNvGrpSpPr/>
            <p:nvPr/>
          </p:nvGrpSpPr>
          <p:grpSpPr>
            <a:xfrm>
              <a:off x="3132671" y="174632"/>
              <a:ext cx="5312045" cy="2545349"/>
              <a:chOff x="3132671" y="174632"/>
              <a:chExt cx="5312045" cy="2545349"/>
            </a:xfrm>
          </p:grpSpPr>
          <p:grpSp>
            <p:nvGrpSpPr>
              <p:cNvPr id="27" name="Group 26"/>
              <p:cNvGrpSpPr/>
              <p:nvPr/>
            </p:nvGrpSpPr>
            <p:grpSpPr>
              <a:xfrm>
                <a:off x="3189275" y="174632"/>
                <a:ext cx="5255441" cy="2531631"/>
                <a:chOff x="5356746" y="1083352"/>
                <a:chExt cx="5255441" cy="2531631"/>
              </a:xfrm>
            </p:grpSpPr>
            <p:pic>
              <p:nvPicPr>
                <p:cNvPr id="28" name="Picture 27" descr="gammasphe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746" y="1094983"/>
                  <a:ext cx="3230769" cy="2520000"/>
                </a:xfrm>
                <a:prstGeom prst="rect">
                  <a:avLst/>
                </a:prstGeom>
              </p:spPr>
            </p:pic>
            <p:pic>
              <p:nvPicPr>
                <p:cNvPr id="29" name="Picture 28" descr="bonn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187" y="1083352"/>
                  <a:ext cx="1890000" cy="2520000"/>
                </a:xfrm>
                <a:prstGeom prst="rect">
                  <a:avLst/>
                </a:prstGeom>
              </p:spPr>
            </p:pic>
          </p:grpSp>
          <p:sp>
            <p:nvSpPr>
              <p:cNvPr id="48" name="TextBox 47"/>
              <p:cNvSpPr txBox="1"/>
              <p:nvPr/>
            </p:nvSpPr>
            <p:spPr>
              <a:xfrm>
                <a:off x="3132671" y="2319871"/>
                <a:ext cx="1946174" cy="400110"/>
              </a:xfrm>
              <a:prstGeom prst="rect">
                <a:avLst/>
              </a:prstGeom>
              <a:noFill/>
            </p:spPr>
            <p:txBody>
              <a:bodyPr wrap="none" rtlCol="0">
                <a:spAutoFit/>
              </a:bodyPr>
              <a:lstStyle/>
              <a:p>
                <a:r>
                  <a:rPr lang="en-US" sz="2000" dirty="0" err="1"/>
                  <a:t>GammaSphere</a:t>
                </a:r>
                <a:endParaRPr lang="en-US" sz="2000" dirty="0"/>
              </a:p>
            </p:txBody>
          </p:sp>
        </p:grpSp>
        <p:sp>
          <p:nvSpPr>
            <p:cNvPr id="37" name="TextBox 36"/>
            <p:cNvSpPr txBox="1"/>
            <p:nvPr/>
          </p:nvSpPr>
          <p:spPr>
            <a:xfrm>
              <a:off x="6536207" y="2015080"/>
              <a:ext cx="1897699" cy="707886"/>
            </a:xfrm>
            <a:prstGeom prst="rect">
              <a:avLst/>
            </a:prstGeom>
            <a:noFill/>
          </p:spPr>
          <p:txBody>
            <a:bodyPr wrap="none" rtlCol="0">
              <a:spAutoFit/>
            </a:bodyPr>
            <a:lstStyle/>
            <a:p>
              <a:r>
                <a:rPr lang="en-US" sz="2000" dirty="0">
                  <a:solidFill>
                    <a:schemeClr val="bg1"/>
                  </a:solidFill>
                </a:rPr>
                <a:t>Plastic vacuum </a:t>
              </a:r>
            </a:p>
            <a:p>
              <a:r>
                <a:rPr lang="en-US" sz="2000" dirty="0">
                  <a:solidFill>
                    <a:schemeClr val="bg1"/>
                  </a:solidFill>
                </a:rPr>
                <a:t>chamber</a:t>
              </a:r>
            </a:p>
          </p:txBody>
        </p:sp>
      </p:grpSp>
      <p:pic>
        <p:nvPicPr>
          <p:cNvPr id="41" name="Picture 40">
            <a:extLst>
              <a:ext uri="{FF2B5EF4-FFF2-40B4-BE49-F238E27FC236}">
                <a16:creationId xmlns:a16="http://schemas.microsoft.com/office/drawing/2014/main" id="{8D657861-9D5F-F24F-AD60-32C518470254}"/>
              </a:ext>
            </a:extLst>
          </p:cNvPr>
          <p:cNvPicPr>
            <a:picLocks noChangeAspect="1"/>
          </p:cNvPicPr>
          <p:nvPr/>
        </p:nvPicPr>
        <p:blipFill>
          <a:blip r:embed="rId6"/>
          <a:stretch>
            <a:fillRect/>
          </a:stretch>
        </p:blipFill>
        <p:spPr>
          <a:xfrm>
            <a:off x="3556814" y="-56209"/>
            <a:ext cx="3937000" cy="3098800"/>
          </a:xfrm>
          <a:prstGeom prst="rect">
            <a:avLst/>
          </a:prstGeom>
        </p:spPr>
      </p:pic>
      <p:grpSp>
        <p:nvGrpSpPr>
          <p:cNvPr id="35" name="Group 34">
            <a:extLst>
              <a:ext uri="{FF2B5EF4-FFF2-40B4-BE49-F238E27FC236}">
                <a16:creationId xmlns:a16="http://schemas.microsoft.com/office/drawing/2014/main" id="{BD91E520-8A7D-B64F-ACED-F548AB8369A8}"/>
              </a:ext>
            </a:extLst>
          </p:cNvPr>
          <p:cNvGrpSpPr/>
          <p:nvPr/>
        </p:nvGrpSpPr>
        <p:grpSpPr>
          <a:xfrm>
            <a:off x="-17463" y="265761"/>
            <a:ext cx="9144000" cy="4552831"/>
            <a:chOff x="107950" y="477306"/>
            <a:chExt cx="9144000" cy="4552831"/>
          </a:xfrm>
        </p:grpSpPr>
        <p:grpSp>
          <p:nvGrpSpPr>
            <p:cNvPr id="44" name="Group 43">
              <a:extLst>
                <a:ext uri="{FF2B5EF4-FFF2-40B4-BE49-F238E27FC236}">
                  <a16:creationId xmlns:a16="http://schemas.microsoft.com/office/drawing/2014/main" id="{E17EBEC2-FAB6-F743-9B2B-984D3AF2C9C6}"/>
                </a:ext>
              </a:extLst>
            </p:cNvPr>
            <p:cNvGrpSpPr/>
            <p:nvPr/>
          </p:nvGrpSpPr>
          <p:grpSpPr>
            <a:xfrm>
              <a:off x="7043737" y="4400016"/>
              <a:ext cx="1190989" cy="630121"/>
              <a:chOff x="1336060" y="3979863"/>
              <a:chExt cx="1190989" cy="630121"/>
            </a:xfrm>
          </p:grpSpPr>
          <p:sp>
            <p:nvSpPr>
              <p:cNvPr id="45" name="TextBox 44">
                <a:extLst>
                  <a:ext uri="{FF2B5EF4-FFF2-40B4-BE49-F238E27FC236}">
                    <a16:creationId xmlns:a16="http://schemas.microsoft.com/office/drawing/2014/main" id="{C9280DEE-01A2-B24B-9FF4-4FB114A7CBD5}"/>
                  </a:ext>
                </a:extLst>
              </p:cNvPr>
              <p:cNvSpPr txBox="1"/>
              <p:nvPr/>
            </p:nvSpPr>
            <p:spPr>
              <a:xfrm>
                <a:off x="1528762" y="3979863"/>
                <a:ext cx="998287" cy="369332"/>
              </a:xfrm>
              <a:prstGeom prst="rect">
                <a:avLst/>
              </a:prstGeom>
              <a:noFill/>
              <a:ln>
                <a:solidFill>
                  <a:schemeClr val="accent1"/>
                </a:solidFill>
              </a:ln>
            </p:spPr>
            <p:txBody>
              <a:bodyPr wrap="none" rtlCol="0">
                <a:spAutoFit/>
              </a:bodyPr>
              <a:lstStyle/>
              <a:p>
                <a:r>
                  <a:rPr lang="en-US" dirty="0" err="1"/>
                  <a:t>Efimov</a:t>
                </a:r>
                <a:r>
                  <a:rPr lang="en-US" dirty="0"/>
                  <a:t>?</a:t>
                </a:r>
              </a:p>
            </p:txBody>
          </p:sp>
          <p:grpSp>
            <p:nvGrpSpPr>
              <p:cNvPr id="46" name="Group 45">
                <a:extLst>
                  <a:ext uri="{FF2B5EF4-FFF2-40B4-BE49-F238E27FC236}">
                    <a16:creationId xmlns:a16="http://schemas.microsoft.com/office/drawing/2014/main" id="{2A6AD406-AED4-9740-B75B-A89F77826862}"/>
                  </a:ext>
                </a:extLst>
              </p:cNvPr>
              <p:cNvGrpSpPr/>
              <p:nvPr/>
            </p:nvGrpSpPr>
            <p:grpSpPr>
              <a:xfrm>
                <a:off x="1336060" y="4353304"/>
                <a:ext cx="435240" cy="256680"/>
                <a:chOff x="1336060" y="4353304"/>
                <a:chExt cx="435240" cy="256680"/>
              </a:xfrm>
            </p:grpSpPr>
            <mc:AlternateContent xmlns:mc="http://schemas.openxmlformats.org/markup-compatibility/2006" xmlns:p14="http://schemas.microsoft.com/office/powerpoint/2010/main">
              <mc:Choice Requires="p14">
                <p:contentPart p14:bwMode="auto" r:id="rId7">
                  <p14:nvContentPartPr>
                    <p14:cNvPr id="50" name="Ink 49">
                      <a:extLst>
                        <a:ext uri="{FF2B5EF4-FFF2-40B4-BE49-F238E27FC236}">
                          <a16:creationId xmlns:a16="http://schemas.microsoft.com/office/drawing/2014/main" id="{F4EEFCFC-F038-E340-90DC-9951E82BD49A}"/>
                        </a:ext>
                      </a:extLst>
                    </p14:cNvPr>
                    <p14:cNvContentPartPr/>
                    <p14:nvPr/>
                  </p14:nvContentPartPr>
                  <p14:xfrm>
                    <a:off x="1393660" y="4353304"/>
                    <a:ext cx="377640" cy="239400"/>
                  </p14:xfrm>
                </p:contentPart>
              </mc:Choice>
              <mc:Fallback xmlns="">
                <p:pic>
                  <p:nvPicPr>
                    <p:cNvPr id="50" name="Ink 49">
                      <a:extLst>
                        <a:ext uri="{FF2B5EF4-FFF2-40B4-BE49-F238E27FC236}">
                          <a16:creationId xmlns:a16="http://schemas.microsoft.com/office/drawing/2014/main" id="{F4EEFCFC-F038-E340-90DC-9951E82BD49A}"/>
                        </a:ext>
                      </a:extLst>
                    </p:cNvPr>
                    <p:cNvPicPr/>
                    <p:nvPr/>
                  </p:nvPicPr>
                  <p:blipFill>
                    <a:blip r:embed="rId8"/>
                    <a:stretch>
                      <a:fillRect/>
                    </a:stretch>
                  </p:blipFill>
                  <p:spPr>
                    <a:xfrm>
                      <a:off x="1385020" y="4344304"/>
                      <a:ext cx="39528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1" name="Ink 50">
                      <a:extLst>
                        <a:ext uri="{FF2B5EF4-FFF2-40B4-BE49-F238E27FC236}">
                          <a16:creationId xmlns:a16="http://schemas.microsoft.com/office/drawing/2014/main" id="{F3D33809-E19E-9F42-984C-16F707A0B1B8}"/>
                        </a:ext>
                      </a:extLst>
                    </p14:cNvPr>
                    <p14:cNvContentPartPr/>
                    <p14:nvPr/>
                  </p14:nvContentPartPr>
                  <p14:xfrm>
                    <a:off x="1346140" y="4488664"/>
                    <a:ext cx="360" cy="360"/>
                  </p14:xfrm>
                </p:contentPart>
              </mc:Choice>
              <mc:Fallback xmlns="">
                <p:pic>
                  <p:nvPicPr>
                    <p:cNvPr id="51" name="Ink 50">
                      <a:extLst>
                        <a:ext uri="{FF2B5EF4-FFF2-40B4-BE49-F238E27FC236}">
                          <a16:creationId xmlns:a16="http://schemas.microsoft.com/office/drawing/2014/main" id="{F3D33809-E19E-9F42-984C-16F707A0B1B8}"/>
                        </a:ext>
                      </a:extLst>
                    </p:cNvPr>
                    <p:cNvPicPr/>
                    <p:nvPr/>
                  </p:nvPicPr>
                  <p:blipFill>
                    <a:blip r:embed="rId10"/>
                    <a:stretch>
                      <a:fillRect/>
                    </a:stretch>
                  </p:blipFill>
                  <p:spPr>
                    <a:xfrm>
                      <a:off x="1337500" y="44796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2" name="Ink 51">
                      <a:extLst>
                        <a:ext uri="{FF2B5EF4-FFF2-40B4-BE49-F238E27FC236}">
                          <a16:creationId xmlns:a16="http://schemas.microsoft.com/office/drawing/2014/main" id="{7A4B05FB-EF74-AE41-ADCE-F67B30D1CC80}"/>
                        </a:ext>
                      </a:extLst>
                    </p14:cNvPr>
                    <p14:cNvContentPartPr/>
                    <p14:nvPr/>
                  </p14:nvContentPartPr>
                  <p14:xfrm>
                    <a:off x="1336060" y="4491544"/>
                    <a:ext cx="210960" cy="118440"/>
                  </p14:xfrm>
                </p:contentPart>
              </mc:Choice>
              <mc:Fallback xmlns="">
                <p:pic>
                  <p:nvPicPr>
                    <p:cNvPr id="52" name="Ink 51">
                      <a:extLst>
                        <a:ext uri="{FF2B5EF4-FFF2-40B4-BE49-F238E27FC236}">
                          <a16:creationId xmlns:a16="http://schemas.microsoft.com/office/drawing/2014/main" id="{7A4B05FB-EF74-AE41-ADCE-F67B30D1CC80}"/>
                        </a:ext>
                      </a:extLst>
                    </p:cNvPr>
                    <p:cNvPicPr/>
                    <p:nvPr/>
                  </p:nvPicPr>
                  <p:blipFill>
                    <a:blip r:embed="rId12"/>
                    <a:stretch>
                      <a:fillRect/>
                    </a:stretch>
                  </p:blipFill>
                  <p:spPr>
                    <a:xfrm>
                      <a:off x="1327060" y="4482544"/>
                      <a:ext cx="228600" cy="136080"/>
                    </a:xfrm>
                    <a:prstGeom prst="rect">
                      <a:avLst/>
                    </a:prstGeom>
                  </p:spPr>
                </p:pic>
              </mc:Fallback>
            </mc:AlternateContent>
          </p:grpSp>
        </p:grpSp>
        <p:pic>
          <p:nvPicPr>
            <p:cNvPr id="30" name="Picture 29">
              <a:extLst>
                <a:ext uri="{FF2B5EF4-FFF2-40B4-BE49-F238E27FC236}">
                  <a16:creationId xmlns:a16="http://schemas.microsoft.com/office/drawing/2014/main" id="{AC1B4AB7-1ABA-AC48-A0E3-9573D99FCDCC}"/>
                </a:ext>
              </a:extLst>
            </p:cNvPr>
            <p:cNvPicPr>
              <a:picLocks noChangeAspect="1"/>
            </p:cNvPicPr>
            <p:nvPr/>
          </p:nvPicPr>
          <p:blipFill>
            <a:blip r:embed="rId13"/>
            <a:stretch>
              <a:fillRect/>
            </a:stretch>
          </p:blipFill>
          <p:spPr>
            <a:xfrm>
              <a:off x="107950" y="477306"/>
              <a:ext cx="9144000" cy="2054578"/>
            </a:xfrm>
            <a:prstGeom prst="rect">
              <a:avLst/>
            </a:prstGeom>
          </p:spPr>
        </p:pic>
      </p:grpSp>
      <p:pic>
        <p:nvPicPr>
          <p:cNvPr id="40" name="Picture 39">
            <a:extLst>
              <a:ext uri="{FF2B5EF4-FFF2-40B4-BE49-F238E27FC236}">
                <a16:creationId xmlns:a16="http://schemas.microsoft.com/office/drawing/2014/main" id="{A0E4ADE1-FEBA-C740-A9AB-6D08641804BB}"/>
              </a:ext>
            </a:extLst>
          </p:cNvPr>
          <p:cNvPicPr>
            <a:picLocks noChangeAspect="1"/>
          </p:cNvPicPr>
          <p:nvPr/>
        </p:nvPicPr>
        <p:blipFill>
          <a:blip r:embed="rId14"/>
          <a:stretch>
            <a:fillRect/>
          </a:stretch>
        </p:blipFill>
        <p:spPr>
          <a:xfrm>
            <a:off x="-17463" y="950809"/>
            <a:ext cx="9144000" cy="2304672"/>
          </a:xfrm>
          <a:prstGeom prst="rect">
            <a:avLst/>
          </a:prstGeom>
        </p:spPr>
      </p:pic>
      <p:sp>
        <p:nvSpPr>
          <p:cNvPr id="53" name="Rectangle 2050">
            <a:extLst>
              <a:ext uri="{FF2B5EF4-FFF2-40B4-BE49-F238E27FC236}">
                <a16:creationId xmlns:a16="http://schemas.microsoft.com/office/drawing/2014/main" id="{99E7A810-101A-954B-B741-D7CFD0D66762}"/>
              </a:ext>
            </a:extLst>
          </p:cNvPr>
          <p:cNvSpPr txBox="1">
            <a:spLocks noChangeArrowheads="1"/>
          </p:cNvSpPr>
          <p:nvPr/>
        </p:nvSpPr>
        <p:spPr bwMode="auto">
          <a:xfrm>
            <a:off x="-3043" y="64100"/>
            <a:ext cx="2993893" cy="685440"/>
          </a:xfrm>
          <a:prstGeom prst="rect">
            <a:avLst/>
          </a:prstGeom>
          <a:solidFill>
            <a:schemeClr val="accent1"/>
          </a:solidFill>
          <a:ln>
            <a:noFill/>
          </a:ln>
          <a:extLs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a:lstStyle>
          <a:p>
            <a:pPr defTabSz="914400"/>
            <a:r>
              <a:rPr lang="en-GB" altLang="en-US" sz="3628" kern="0" dirty="0">
                <a:latin typeface="Comic Sans MS" charset="0"/>
                <a:ea typeface="Comic Sans MS" charset="0"/>
                <a:cs typeface="Comic Sans MS" charset="0"/>
              </a:rPr>
              <a:t>Intro III</a:t>
            </a:r>
          </a:p>
        </p:txBody>
      </p:sp>
    </p:spTree>
    <p:extLst>
      <p:ext uri="{BB962C8B-B14F-4D97-AF65-F5344CB8AC3E}">
        <p14:creationId xmlns:p14="http://schemas.microsoft.com/office/powerpoint/2010/main" val="158107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050">
            <a:extLst>
              <a:ext uri="{FF2B5EF4-FFF2-40B4-BE49-F238E27FC236}">
                <a16:creationId xmlns:a16="http://schemas.microsoft.com/office/drawing/2014/main" id="{AF9309AA-7BF3-7049-85A6-2EE96E3F798D}"/>
              </a:ext>
            </a:extLst>
          </p:cNvPr>
          <p:cNvSpPr txBox="1">
            <a:spLocks noChangeArrowheads="1"/>
          </p:cNvSpPr>
          <p:nvPr/>
        </p:nvSpPr>
        <p:spPr bwMode="auto">
          <a:xfrm>
            <a:off x="-3043" y="64100"/>
            <a:ext cx="7159493" cy="685440"/>
          </a:xfrm>
          <a:prstGeom prst="rect">
            <a:avLst/>
          </a:prstGeom>
          <a:solidFill>
            <a:schemeClr val="accent1"/>
          </a:solidFill>
          <a:ln>
            <a:noFill/>
          </a:ln>
          <a:extLs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a:lstStyle>
          <a:p>
            <a:pPr defTabSz="914400"/>
            <a:r>
              <a:rPr lang="en-GB" altLang="en-US" sz="3628" kern="0" dirty="0">
                <a:latin typeface="Comic Sans MS" charset="0"/>
                <a:ea typeface="Comic Sans MS" charset="0"/>
                <a:cs typeface="Comic Sans MS" charset="0"/>
              </a:rPr>
              <a:t>End </a:t>
            </a:r>
            <a:r>
              <a:rPr lang="en-GB" altLang="en-US" sz="3628" kern="0" dirty="0" err="1">
                <a:latin typeface="Comic Sans MS" charset="0"/>
                <a:ea typeface="Comic Sans MS" charset="0"/>
                <a:cs typeface="Comic Sans MS" charset="0"/>
              </a:rPr>
              <a:t>of”Historical</a:t>
            </a:r>
            <a:r>
              <a:rPr lang="en-GB" altLang="en-US" sz="3628" kern="0" dirty="0">
                <a:latin typeface="Comic Sans MS" charset="0"/>
                <a:ea typeface="Comic Sans MS" charset="0"/>
                <a:cs typeface="Comic Sans MS" charset="0"/>
              </a:rPr>
              <a:t>” introduction </a:t>
            </a:r>
          </a:p>
        </p:txBody>
      </p:sp>
      <p:sp>
        <p:nvSpPr>
          <p:cNvPr id="31" name="Rectangle 30"/>
          <p:cNvSpPr/>
          <p:nvPr/>
        </p:nvSpPr>
        <p:spPr bwMode="auto">
          <a:xfrm>
            <a:off x="5486400" y="3581400"/>
            <a:ext cx="381000" cy="22860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pic>
        <p:nvPicPr>
          <p:cNvPr id="6" name="Picture 5"/>
          <p:cNvPicPr>
            <a:picLocks noChangeAspect="1"/>
          </p:cNvPicPr>
          <p:nvPr/>
        </p:nvPicPr>
        <p:blipFill rotWithShape="1">
          <a:blip r:embed="rId2"/>
          <a:srcRect t="17252"/>
          <a:stretch/>
        </p:blipFill>
        <p:spPr>
          <a:xfrm>
            <a:off x="171889" y="2286000"/>
            <a:ext cx="4008120" cy="2030336"/>
          </a:xfrm>
          <a:prstGeom prst="rect">
            <a:avLst/>
          </a:prstGeom>
        </p:spPr>
      </p:pic>
      <p:sp>
        <p:nvSpPr>
          <p:cNvPr id="13" name="Rectangle 12"/>
          <p:cNvSpPr/>
          <p:nvPr/>
        </p:nvSpPr>
        <p:spPr>
          <a:xfrm>
            <a:off x="107827" y="5393496"/>
            <a:ext cx="2311413" cy="1200329"/>
          </a:xfrm>
          <a:prstGeom prst="rect">
            <a:avLst/>
          </a:prstGeom>
        </p:spPr>
        <p:txBody>
          <a:bodyPr wrap="none">
            <a:spAutoFit/>
          </a:bodyPr>
          <a:lstStyle/>
          <a:p>
            <a:pPr lvl="0"/>
            <a:r>
              <a:rPr lang="en-US" dirty="0">
                <a:solidFill>
                  <a:srgbClr val="03428E"/>
                </a:solidFill>
              </a:rPr>
              <a:t>PL </a:t>
            </a:r>
            <a:r>
              <a:rPr lang="en-US" b="1" dirty="0">
                <a:solidFill>
                  <a:srgbClr val="03428E"/>
                </a:solidFill>
              </a:rPr>
              <a:t>B678, </a:t>
            </a:r>
            <a:r>
              <a:rPr lang="en-US" dirty="0">
                <a:solidFill>
                  <a:srgbClr val="03428E"/>
                </a:solidFill>
              </a:rPr>
              <a:t>459 (2009)</a:t>
            </a:r>
          </a:p>
          <a:p>
            <a:r>
              <a:rPr lang="en-US" dirty="0">
                <a:solidFill>
                  <a:srgbClr val="03428E"/>
                </a:solidFill>
              </a:rPr>
              <a:t>PR </a:t>
            </a:r>
            <a:r>
              <a:rPr lang="en-US" b="1" dirty="0">
                <a:solidFill>
                  <a:srgbClr val="03428E"/>
                </a:solidFill>
              </a:rPr>
              <a:t>C80</a:t>
            </a:r>
            <a:r>
              <a:rPr lang="en-US" dirty="0">
                <a:solidFill>
                  <a:srgbClr val="03428E"/>
                </a:solidFill>
              </a:rPr>
              <a:t>, 044304 (2009)</a:t>
            </a:r>
          </a:p>
          <a:p>
            <a:r>
              <a:rPr lang="en-US" dirty="0">
                <a:solidFill>
                  <a:srgbClr val="03428E"/>
                </a:solidFill>
              </a:rPr>
              <a:t>PR </a:t>
            </a:r>
            <a:r>
              <a:rPr lang="en-US" b="1" dirty="0">
                <a:solidFill>
                  <a:srgbClr val="03428E"/>
                </a:solidFill>
              </a:rPr>
              <a:t>C80</a:t>
            </a:r>
            <a:r>
              <a:rPr lang="en-US" dirty="0">
                <a:solidFill>
                  <a:srgbClr val="03428E"/>
                </a:solidFill>
              </a:rPr>
              <a:t>, 034316 (2009)</a:t>
            </a:r>
          </a:p>
          <a:p>
            <a:r>
              <a:rPr lang="en-US" dirty="0">
                <a:solidFill>
                  <a:srgbClr val="03428E"/>
                </a:solidFill>
              </a:rPr>
              <a:t>PR </a:t>
            </a:r>
            <a:r>
              <a:rPr lang="en-US" b="1" dirty="0">
                <a:solidFill>
                  <a:srgbClr val="03428E"/>
                </a:solidFill>
              </a:rPr>
              <a:t>C81, </a:t>
            </a:r>
            <a:r>
              <a:rPr lang="en-US" dirty="0">
                <a:solidFill>
                  <a:srgbClr val="03428E"/>
                </a:solidFill>
              </a:rPr>
              <a:t>024303 (2010)</a:t>
            </a:r>
          </a:p>
        </p:txBody>
      </p:sp>
      <p:pic>
        <p:nvPicPr>
          <p:cNvPr id="3" name="Picture 2"/>
          <p:cNvPicPr>
            <a:picLocks noChangeAspect="1"/>
          </p:cNvPicPr>
          <p:nvPr/>
        </p:nvPicPr>
        <p:blipFill>
          <a:blip r:embed="rId3"/>
          <a:stretch>
            <a:fillRect/>
          </a:stretch>
        </p:blipFill>
        <p:spPr>
          <a:xfrm>
            <a:off x="4499930" y="623242"/>
            <a:ext cx="4644070" cy="5760000"/>
          </a:xfrm>
          <a:prstGeom prst="rect">
            <a:avLst/>
          </a:prstGeom>
        </p:spPr>
      </p:pic>
      <p:sp>
        <p:nvSpPr>
          <p:cNvPr id="15" name="TextBox 14"/>
          <p:cNvSpPr txBox="1"/>
          <p:nvPr/>
        </p:nvSpPr>
        <p:spPr>
          <a:xfrm>
            <a:off x="6349898" y="6329650"/>
            <a:ext cx="2794102" cy="528350"/>
          </a:xfrm>
          <a:prstGeom prst="rect">
            <a:avLst/>
          </a:prstGeom>
          <a:solidFill>
            <a:schemeClr val="bg1"/>
          </a:solidFill>
        </p:spPr>
        <p:txBody>
          <a:bodyPr wrap="none" rtlCol="0">
            <a:spAutoFit/>
          </a:bodyPr>
          <a:lstStyle/>
          <a:p>
            <a:r>
              <a:rPr lang="en-US" sz="2000" dirty="0"/>
              <a:t>S. </a:t>
            </a:r>
            <a:r>
              <a:rPr lang="en-US" sz="2000" dirty="0" err="1"/>
              <a:t>Hyldegaard</a:t>
            </a:r>
            <a:r>
              <a:rPr lang="en-US" sz="2000" dirty="0"/>
              <a:t>, C. </a:t>
            </a:r>
            <a:r>
              <a:rPr lang="en-US" sz="2000" dirty="0" err="1"/>
              <a:t>Diget</a:t>
            </a:r>
            <a:endParaRPr lang="en-US" sz="2000" dirty="0"/>
          </a:p>
        </p:txBody>
      </p:sp>
      <p:grpSp>
        <p:nvGrpSpPr>
          <p:cNvPr id="8" name="Group 7"/>
          <p:cNvGrpSpPr>
            <a:grpSpLocks noChangeAspect="1"/>
          </p:cNvGrpSpPr>
          <p:nvPr/>
        </p:nvGrpSpPr>
        <p:grpSpPr>
          <a:xfrm>
            <a:off x="1895285" y="1231811"/>
            <a:ext cx="2167473" cy="3951869"/>
            <a:chOff x="2454074" y="1649296"/>
            <a:chExt cx="1663804" cy="3033554"/>
          </a:xfrm>
        </p:grpSpPr>
        <p:pic>
          <p:nvPicPr>
            <p:cNvPr id="39" name="Picture 38" descr="7012.gif"/>
            <p:cNvPicPr>
              <a:picLocks noChangeAspect="1"/>
            </p:cNvPicPr>
            <p:nvPr/>
          </p:nvPicPr>
          <p:blipFill rotWithShape="1">
            <a:blip r:embed="rId4">
              <a:clrChange>
                <a:clrFrom>
                  <a:srgbClr val="FFFFFF"/>
                </a:clrFrom>
                <a:clrTo>
                  <a:srgbClr val="FFFFFF">
                    <a:alpha val="0"/>
                  </a:srgbClr>
                </a:clrTo>
              </a:clrChange>
            </a:blip>
            <a:srcRect l="50526" t="51803" r="6693" b="16969"/>
            <a:stretch/>
          </p:blipFill>
          <p:spPr>
            <a:xfrm>
              <a:off x="2454074" y="1649296"/>
              <a:ext cx="1663804" cy="1131221"/>
            </a:xfrm>
            <a:prstGeom prst="rect">
              <a:avLst/>
            </a:prstGeom>
          </p:spPr>
        </p:pic>
        <p:pic>
          <p:nvPicPr>
            <p:cNvPr id="40" name="Picture 39" descr="7013.gif"/>
            <p:cNvPicPr>
              <a:picLocks noChangeAspect="1"/>
            </p:cNvPicPr>
            <p:nvPr/>
          </p:nvPicPr>
          <p:blipFill rotWithShape="1">
            <a:blip r:embed="rId5">
              <a:clrChange>
                <a:clrFrom>
                  <a:srgbClr val="FFFFFF"/>
                </a:clrFrom>
                <a:clrTo>
                  <a:srgbClr val="FFFFFF">
                    <a:alpha val="0"/>
                  </a:srgbClr>
                </a:clrTo>
              </a:clrChange>
            </a:blip>
            <a:srcRect l="50000" t="47153" r="8596" b="18704"/>
            <a:stretch/>
          </p:blipFill>
          <p:spPr>
            <a:xfrm>
              <a:off x="2454074" y="3437595"/>
              <a:ext cx="1621244" cy="1245255"/>
            </a:xfrm>
            <a:prstGeom prst="rect">
              <a:avLst/>
            </a:prstGeom>
          </p:spPr>
        </p:pic>
      </p:grpSp>
    </p:spTree>
    <p:extLst>
      <p:ext uri="{BB962C8B-B14F-4D97-AF65-F5344CB8AC3E}">
        <p14:creationId xmlns:p14="http://schemas.microsoft.com/office/powerpoint/2010/main" val="236742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8B43D1-94D3-9540-9691-2786A559046A}"/>
              </a:ext>
            </a:extLst>
          </p:cNvPr>
          <p:cNvPicPr>
            <a:picLocks noChangeAspect="1"/>
          </p:cNvPicPr>
          <p:nvPr/>
        </p:nvPicPr>
        <p:blipFill>
          <a:blip r:embed="rId2"/>
          <a:stretch>
            <a:fillRect/>
          </a:stretch>
        </p:blipFill>
        <p:spPr>
          <a:xfrm>
            <a:off x="0" y="6350"/>
            <a:ext cx="9144000" cy="6858000"/>
          </a:xfrm>
          <a:prstGeom prst="rect">
            <a:avLst/>
          </a:prstGeom>
        </p:spPr>
      </p:pic>
      <p:pic>
        <p:nvPicPr>
          <p:cNvPr id="9" name="Picture 8">
            <a:extLst>
              <a:ext uri="{FF2B5EF4-FFF2-40B4-BE49-F238E27FC236}">
                <a16:creationId xmlns:a16="http://schemas.microsoft.com/office/drawing/2014/main" id="{9F8FA059-7114-1340-9282-313B458AF7FB}"/>
              </a:ext>
            </a:extLst>
          </p:cNvPr>
          <p:cNvPicPr>
            <a:picLocks noChangeAspect="1"/>
          </p:cNvPicPr>
          <p:nvPr/>
        </p:nvPicPr>
        <p:blipFill rotWithShape="1">
          <a:blip r:embed="rId3"/>
          <a:srcRect l="8724" r="30851"/>
          <a:stretch/>
        </p:blipFill>
        <p:spPr>
          <a:xfrm>
            <a:off x="6672915" y="43045"/>
            <a:ext cx="2423484" cy="3008021"/>
          </a:xfrm>
          <a:prstGeom prst="rect">
            <a:avLst/>
          </a:prstGeom>
          <a:ln w="50800">
            <a:solidFill>
              <a:schemeClr val="accent1"/>
            </a:solidFill>
          </a:ln>
        </p:spPr>
      </p:pic>
      <p:sp>
        <p:nvSpPr>
          <p:cNvPr id="10" name="TextBox 9">
            <a:extLst>
              <a:ext uri="{FF2B5EF4-FFF2-40B4-BE49-F238E27FC236}">
                <a16:creationId xmlns:a16="http://schemas.microsoft.com/office/drawing/2014/main" id="{8AFE83CE-CCC9-7440-B58C-C936A083B6F2}"/>
              </a:ext>
            </a:extLst>
          </p:cNvPr>
          <p:cNvSpPr txBox="1"/>
          <p:nvPr/>
        </p:nvSpPr>
        <p:spPr>
          <a:xfrm>
            <a:off x="3013958" y="4992093"/>
            <a:ext cx="5957336" cy="1754326"/>
          </a:xfrm>
          <a:prstGeom prst="rect">
            <a:avLst/>
          </a:prstGeom>
          <a:solidFill>
            <a:schemeClr val="bg2">
              <a:lumMod val="60000"/>
              <a:lumOff val="40000"/>
            </a:schemeClr>
          </a:solidFill>
        </p:spPr>
        <p:txBody>
          <a:bodyPr wrap="none" rtlCol="0">
            <a:spAutoFit/>
          </a:bodyPr>
          <a:lstStyle/>
          <a:p>
            <a:r>
              <a:rPr lang="en-US" sz="3600" dirty="0">
                <a:solidFill>
                  <a:schemeClr val="bg1"/>
                </a:solidFill>
              </a:rPr>
              <a:t>“New” IGISOL Experiments </a:t>
            </a:r>
          </a:p>
          <a:p>
            <a:r>
              <a:rPr lang="en-US" sz="3600" baseline="30000" dirty="0">
                <a:solidFill>
                  <a:schemeClr val="bg1"/>
                </a:solidFill>
              </a:rPr>
              <a:t>12</a:t>
            </a:r>
            <a:r>
              <a:rPr lang="en-US" sz="3600" dirty="0">
                <a:solidFill>
                  <a:schemeClr val="bg1"/>
                </a:solidFill>
              </a:rPr>
              <a:t>N	2014	</a:t>
            </a:r>
            <a:r>
              <a:rPr lang="en-US" sz="2400" dirty="0">
                <a:solidFill>
                  <a:schemeClr val="bg1"/>
                </a:solidFill>
              </a:rPr>
              <a:t>Jonas </a:t>
            </a:r>
            <a:r>
              <a:rPr lang="en-US" sz="2400" dirty="0" err="1">
                <a:solidFill>
                  <a:schemeClr val="bg1"/>
                </a:solidFill>
              </a:rPr>
              <a:t>Refsgaard</a:t>
            </a:r>
            <a:r>
              <a:rPr lang="en-US" sz="3600" dirty="0">
                <a:solidFill>
                  <a:schemeClr val="bg1"/>
                </a:solidFill>
              </a:rPr>
              <a:t>	</a:t>
            </a:r>
          </a:p>
          <a:p>
            <a:r>
              <a:rPr lang="en-US" sz="3600" baseline="30000" dirty="0">
                <a:solidFill>
                  <a:schemeClr val="bg1"/>
                </a:solidFill>
              </a:rPr>
              <a:t>12</a:t>
            </a:r>
            <a:r>
              <a:rPr lang="en-US" sz="3600" dirty="0">
                <a:solidFill>
                  <a:schemeClr val="bg1"/>
                </a:solidFill>
              </a:rPr>
              <a:t>B	2020	</a:t>
            </a:r>
            <a:r>
              <a:rPr lang="en-US" sz="2400" dirty="0">
                <a:solidFill>
                  <a:schemeClr val="bg1"/>
                </a:solidFill>
              </a:rPr>
              <a:t>Andreas Gad, Erik Jensen</a:t>
            </a:r>
          </a:p>
        </p:txBody>
      </p:sp>
      <p:pic>
        <p:nvPicPr>
          <p:cNvPr id="4" name="Picture 3">
            <a:extLst>
              <a:ext uri="{FF2B5EF4-FFF2-40B4-BE49-F238E27FC236}">
                <a16:creationId xmlns:a16="http://schemas.microsoft.com/office/drawing/2014/main" id="{7C695F46-D6DD-FA46-916A-AFEB623CE168}"/>
              </a:ext>
            </a:extLst>
          </p:cNvPr>
          <p:cNvPicPr>
            <a:picLocks noChangeAspect="1"/>
          </p:cNvPicPr>
          <p:nvPr/>
        </p:nvPicPr>
        <p:blipFill>
          <a:blip r:embed="rId4"/>
          <a:stretch>
            <a:fillRect/>
          </a:stretch>
        </p:blipFill>
        <p:spPr>
          <a:xfrm>
            <a:off x="139700" y="4851400"/>
            <a:ext cx="1911350" cy="1911350"/>
          </a:xfrm>
          <a:prstGeom prst="rect">
            <a:avLst/>
          </a:prstGeom>
        </p:spPr>
      </p:pic>
    </p:spTree>
    <p:extLst>
      <p:ext uri="{BB962C8B-B14F-4D97-AF65-F5344CB8AC3E}">
        <p14:creationId xmlns:p14="http://schemas.microsoft.com/office/powerpoint/2010/main" val="1712568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91ECA-1617-C246-A4C6-4848913C796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62075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13FF094-20C4-403D-864D-9E59AE1A2C16}" type="slidenum">
              <a:rPr lang="da-DK" smtClean="0">
                <a:solidFill>
                  <a:srgbClr val="03428E"/>
                </a:solidFill>
              </a:rPr>
              <a:pPr/>
              <a:t>15</a:t>
            </a:fld>
            <a:endParaRPr lang="da-DK">
              <a:solidFill>
                <a:srgbClr val="03428E"/>
              </a:solidFill>
            </a:endParaRPr>
          </a:p>
        </p:txBody>
      </p:sp>
      <p:grpSp>
        <p:nvGrpSpPr>
          <p:cNvPr id="4" name="Group 4"/>
          <p:cNvGrpSpPr>
            <a:grpSpLocks/>
          </p:cNvGrpSpPr>
          <p:nvPr/>
        </p:nvGrpSpPr>
        <p:grpSpPr bwMode="auto">
          <a:xfrm>
            <a:off x="7561263" y="1236130"/>
            <a:ext cx="1643062" cy="4953000"/>
            <a:chOff x="3829" y="768"/>
            <a:chExt cx="1035" cy="3120"/>
          </a:xfrm>
        </p:grpSpPr>
        <p:sp>
          <p:nvSpPr>
            <p:cNvPr id="5" name="Text Box 5"/>
            <p:cNvSpPr txBox="1">
              <a:spLocks noChangeArrowheads="1"/>
            </p:cNvSpPr>
            <p:nvPr/>
          </p:nvSpPr>
          <p:spPr bwMode="auto">
            <a:xfrm>
              <a:off x="4104" y="3600"/>
              <a:ext cx="4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b="1" baseline="30000">
                  <a:solidFill>
                    <a:srgbClr val="000000"/>
                  </a:solidFill>
                </a:rPr>
                <a:t>12</a:t>
              </a:r>
              <a:r>
                <a:rPr lang="en-US" b="1">
                  <a:solidFill>
                    <a:srgbClr val="000000"/>
                  </a:solidFill>
                </a:rPr>
                <a:t>C</a:t>
              </a:r>
              <a:endParaRPr lang="en-US">
                <a:solidFill>
                  <a:srgbClr val="000000"/>
                </a:solidFill>
              </a:endParaRPr>
            </a:p>
          </p:txBody>
        </p:sp>
        <p:grpSp>
          <p:nvGrpSpPr>
            <p:cNvPr id="6" name="Group 6"/>
            <p:cNvGrpSpPr>
              <a:grpSpLocks/>
            </p:cNvGrpSpPr>
            <p:nvPr/>
          </p:nvGrpSpPr>
          <p:grpSpPr bwMode="auto">
            <a:xfrm>
              <a:off x="3939" y="875"/>
              <a:ext cx="925" cy="2664"/>
              <a:chOff x="4595" y="971"/>
              <a:chExt cx="925" cy="2664"/>
            </a:xfrm>
          </p:grpSpPr>
          <p:sp>
            <p:nvSpPr>
              <p:cNvPr id="9" name="Line 7"/>
              <p:cNvSpPr>
                <a:spLocks noChangeShapeType="1"/>
              </p:cNvSpPr>
              <p:nvPr/>
            </p:nvSpPr>
            <p:spPr bwMode="auto">
              <a:xfrm>
                <a:off x="4659" y="176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0" name="Line 8"/>
              <p:cNvSpPr>
                <a:spLocks noChangeShapeType="1"/>
              </p:cNvSpPr>
              <p:nvPr/>
            </p:nvSpPr>
            <p:spPr bwMode="auto">
              <a:xfrm>
                <a:off x="4659" y="322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1" name="Line 9"/>
              <p:cNvSpPr>
                <a:spLocks noChangeShapeType="1"/>
              </p:cNvSpPr>
              <p:nvPr/>
            </p:nvSpPr>
            <p:spPr bwMode="auto">
              <a:xfrm>
                <a:off x="4659" y="3611"/>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2" name="Text Box 10"/>
              <p:cNvSpPr txBox="1">
                <a:spLocks noChangeArrowheads="1"/>
              </p:cNvSpPr>
              <p:nvPr/>
            </p:nvSpPr>
            <p:spPr bwMode="auto">
              <a:xfrm>
                <a:off x="4595" y="1606"/>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12.71	          1</a:t>
                </a:r>
                <a:r>
                  <a:rPr lang="en-US" sz="1400" baseline="30000" dirty="0">
                    <a:solidFill>
                      <a:srgbClr val="000000"/>
                    </a:solidFill>
                  </a:rPr>
                  <a:t>+</a:t>
                </a:r>
                <a:endParaRPr lang="en-US" dirty="0">
                  <a:solidFill>
                    <a:srgbClr val="000000"/>
                  </a:solidFill>
                </a:endParaRPr>
              </a:p>
            </p:txBody>
          </p:sp>
          <p:sp>
            <p:nvSpPr>
              <p:cNvPr id="13" name="Rectangle 11"/>
              <p:cNvSpPr>
                <a:spLocks noChangeArrowheads="1"/>
              </p:cNvSpPr>
              <p:nvPr/>
            </p:nvSpPr>
            <p:spPr bwMode="auto">
              <a:xfrm>
                <a:off x="4668" y="2278"/>
                <a:ext cx="672" cy="310"/>
              </a:xfrm>
              <a:prstGeom prst="rect">
                <a:avLst/>
              </a:prstGeom>
              <a:solidFill>
                <a:srgbClr val="B9B9B9">
                  <a:alpha val="7882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4" name="Line 12"/>
              <p:cNvSpPr>
                <a:spLocks noChangeShapeType="1"/>
              </p:cNvSpPr>
              <p:nvPr/>
            </p:nvSpPr>
            <p:spPr bwMode="auto">
              <a:xfrm>
                <a:off x="4659" y="243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5" name="Text Box 13"/>
              <p:cNvSpPr txBox="1">
                <a:spLocks noChangeArrowheads="1"/>
              </p:cNvSpPr>
              <p:nvPr/>
            </p:nvSpPr>
            <p:spPr bwMode="auto">
              <a:xfrm>
                <a:off x="4624" y="2278"/>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≈10	</a:t>
                </a:r>
                <a:endParaRPr lang="en-US" dirty="0">
                  <a:solidFill>
                    <a:srgbClr val="000000"/>
                  </a:solidFill>
                </a:endParaRPr>
              </a:p>
            </p:txBody>
          </p:sp>
          <p:sp>
            <p:nvSpPr>
              <p:cNvPr id="16" name="Text Box 14"/>
              <p:cNvSpPr txBox="1">
                <a:spLocks noChangeArrowheads="1"/>
              </p:cNvSpPr>
              <p:nvPr/>
            </p:nvSpPr>
            <p:spPr bwMode="auto">
              <a:xfrm>
                <a:off x="4603" y="3059"/>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4.44   	2</a:t>
                </a:r>
                <a:r>
                  <a:rPr lang="en-US" sz="1400" baseline="30000" dirty="0">
                    <a:solidFill>
                      <a:srgbClr val="000000"/>
                    </a:solidFill>
                  </a:rPr>
                  <a:t>+</a:t>
                </a:r>
                <a:endParaRPr lang="en-US" dirty="0">
                  <a:solidFill>
                    <a:srgbClr val="000000"/>
                  </a:solidFill>
                </a:endParaRPr>
              </a:p>
            </p:txBody>
          </p:sp>
          <p:sp>
            <p:nvSpPr>
              <p:cNvPr id="17" name="Text Box 15"/>
              <p:cNvSpPr txBox="1">
                <a:spLocks noChangeArrowheads="1"/>
              </p:cNvSpPr>
              <p:nvPr/>
            </p:nvSpPr>
            <p:spPr bwMode="auto">
              <a:xfrm>
                <a:off x="4595" y="3443"/>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err="1">
                    <a:solidFill>
                      <a:srgbClr val="000000"/>
                    </a:solidFill>
                  </a:rPr>
                  <a:t>g.s</a:t>
                </a:r>
                <a:r>
                  <a:rPr lang="en-US" sz="1400" dirty="0">
                    <a:solidFill>
                      <a:srgbClr val="000000"/>
                    </a:solidFill>
                  </a:rPr>
                  <a:t>.    	0</a:t>
                </a:r>
                <a:r>
                  <a:rPr lang="en-US" sz="1400" baseline="30000" dirty="0">
                    <a:solidFill>
                      <a:srgbClr val="000000"/>
                    </a:solidFill>
                  </a:rPr>
                  <a:t>+</a:t>
                </a:r>
                <a:endParaRPr lang="en-US" dirty="0">
                  <a:solidFill>
                    <a:srgbClr val="000000"/>
                  </a:solidFill>
                </a:endParaRPr>
              </a:p>
            </p:txBody>
          </p:sp>
          <p:sp>
            <p:nvSpPr>
              <p:cNvPr id="18" name="Line 16"/>
              <p:cNvSpPr>
                <a:spLocks noChangeShapeType="1"/>
              </p:cNvSpPr>
              <p:nvPr/>
            </p:nvSpPr>
            <p:spPr bwMode="auto">
              <a:xfrm>
                <a:off x="4659" y="286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9" name="Text Box 17"/>
              <p:cNvSpPr txBox="1">
                <a:spLocks noChangeArrowheads="1"/>
              </p:cNvSpPr>
              <p:nvPr/>
            </p:nvSpPr>
            <p:spPr bwMode="auto">
              <a:xfrm>
                <a:off x="4603" y="2699"/>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7.65   	0</a:t>
                </a:r>
                <a:r>
                  <a:rPr lang="en-US" sz="1400" baseline="30000" dirty="0">
                    <a:solidFill>
                      <a:srgbClr val="000000"/>
                    </a:solidFill>
                  </a:rPr>
                  <a:t>+</a:t>
                </a:r>
                <a:endParaRPr lang="en-US" dirty="0">
                  <a:solidFill>
                    <a:srgbClr val="000000"/>
                  </a:solidFill>
                </a:endParaRPr>
              </a:p>
            </p:txBody>
          </p:sp>
          <p:sp>
            <p:nvSpPr>
              <p:cNvPr id="20" name="Line 28"/>
              <p:cNvSpPr>
                <a:spLocks noChangeShapeType="1"/>
              </p:cNvSpPr>
              <p:nvPr/>
            </p:nvSpPr>
            <p:spPr bwMode="auto">
              <a:xfrm>
                <a:off x="4667" y="1128"/>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21" name="Text Box 29"/>
              <p:cNvSpPr txBox="1">
                <a:spLocks noChangeArrowheads="1"/>
              </p:cNvSpPr>
              <p:nvPr/>
            </p:nvSpPr>
            <p:spPr bwMode="auto">
              <a:xfrm>
                <a:off x="4603" y="971"/>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15.11	          1</a:t>
                </a:r>
                <a:r>
                  <a:rPr lang="en-US" sz="1400" baseline="30000" dirty="0">
                    <a:solidFill>
                      <a:srgbClr val="000000"/>
                    </a:solidFill>
                  </a:rPr>
                  <a:t>+</a:t>
                </a:r>
                <a:endParaRPr lang="en-US" dirty="0">
                  <a:solidFill>
                    <a:srgbClr val="000000"/>
                  </a:solidFill>
                </a:endParaRPr>
              </a:p>
            </p:txBody>
          </p:sp>
        </p:grpSp>
        <p:sp>
          <p:nvSpPr>
            <p:cNvPr id="7" name="Line 32"/>
            <p:cNvSpPr>
              <a:spLocks noChangeShapeType="1"/>
            </p:cNvSpPr>
            <p:nvPr/>
          </p:nvSpPr>
          <p:spPr bwMode="auto">
            <a:xfrm>
              <a:off x="3829" y="2821"/>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8" name="Line 35"/>
            <p:cNvSpPr>
              <a:spLocks noChangeShapeType="1"/>
            </p:cNvSpPr>
            <p:nvPr/>
          </p:nvSpPr>
          <p:spPr bwMode="auto">
            <a:xfrm>
              <a:off x="3829" y="768"/>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grpSp>
      <p:sp>
        <p:nvSpPr>
          <p:cNvPr id="22" name="TextBox 18"/>
          <p:cNvSpPr txBox="1">
            <a:spLocks noChangeArrowheads="1"/>
          </p:cNvSpPr>
          <p:nvPr/>
        </p:nvSpPr>
        <p:spPr bwMode="auto">
          <a:xfrm>
            <a:off x="7467600" y="855130"/>
            <a:ext cx="16017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buFontTx/>
              <a:buNone/>
            </a:pPr>
            <a:r>
              <a:rPr lang="en-US" sz="1600" b="1" baseline="30000">
                <a:solidFill>
                  <a:srgbClr val="FF0000"/>
                </a:solidFill>
              </a:rPr>
              <a:t>12</a:t>
            </a:r>
            <a:r>
              <a:rPr lang="en-US" sz="1600" b="1">
                <a:solidFill>
                  <a:srgbClr val="FF0000"/>
                </a:solidFill>
              </a:rPr>
              <a:t>N </a:t>
            </a:r>
            <a:r>
              <a:rPr lang="en-US" sz="1600">
                <a:solidFill>
                  <a:srgbClr val="FF0000"/>
                </a:solidFill>
              </a:rPr>
              <a:t>Q</a:t>
            </a:r>
            <a:r>
              <a:rPr lang="en-US" sz="1600" baseline="-25000">
                <a:solidFill>
                  <a:srgbClr val="FF0000"/>
                </a:solidFill>
              </a:rPr>
              <a:t>beta</a:t>
            </a:r>
            <a:r>
              <a:rPr lang="en-US" sz="1600">
                <a:solidFill>
                  <a:srgbClr val="FF0000"/>
                </a:solidFill>
              </a:rPr>
              <a:t>=16.32</a:t>
            </a:r>
          </a:p>
        </p:txBody>
      </p:sp>
      <p:cxnSp>
        <p:nvCxnSpPr>
          <p:cNvPr id="23" name="Curved Connector 22"/>
          <p:cNvCxnSpPr>
            <a:cxnSpLocks noChangeShapeType="1"/>
          </p:cNvCxnSpPr>
          <p:nvPr/>
        </p:nvCxnSpPr>
        <p:spPr bwMode="auto">
          <a:xfrm rot="16200000" flipH="1">
            <a:off x="2303748" y="1736812"/>
            <a:ext cx="720080" cy="648072"/>
          </a:xfrm>
          <a:prstGeom prst="curvedConnector3">
            <a:avLst>
              <a:gd name="adj1" fmla="val 50000"/>
            </a:avLst>
          </a:prstGeom>
          <a:noFill/>
          <a:ln w="3175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24" name="TextBox 23"/>
          <p:cNvSpPr txBox="1"/>
          <p:nvPr/>
        </p:nvSpPr>
        <p:spPr>
          <a:xfrm>
            <a:off x="1547664" y="1172458"/>
            <a:ext cx="2441694" cy="528350"/>
          </a:xfrm>
          <a:prstGeom prst="rect">
            <a:avLst/>
          </a:prstGeom>
          <a:noFill/>
        </p:spPr>
        <p:txBody>
          <a:bodyPr wrap="none" rtlCol="0">
            <a:spAutoFit/>
          </a:bodyPr>
          <a:lstStyle/>
          <a:p>
            <a:r>
              <a:rPr lang="en-US" sz="2000" dirty="0">
                <a:solidFill>
                  <a:srgbClr val="FF0000"/>
                </a:solidFill>
              </a:rPr>
              <a:t>Natural parity states</a:t>
            </a:r>
          </a:p>
        </p:txBody>
      </p:sp>
      <p:pic>
        <p:nvPicPr>
          <p:cNvPr id="26" name="Picture 25">
            <a:extLst>
              <a:ext uri="{FF2B5EF4-FFF2-40B4-BE49-F238E27FC236}">
                <a16:creationId xmlns:a16="http://schemas.microsoft.com/office/drawing/2014/main" id="{43BE2954-5D17-864D-81B8-8DFB40E6307B}"/>
              </a:ext>
            </a:extLst>
          </p:cNvPr>
          <p:cNvPicPr>
            <a:picLocks noChangeAspect="1"/>
          </p:cNvPicPr>
          <p:nvPr/>
        </p:nvPicPr>
        <p:blipFill>
          <a:blip r:embed="rId2"/>
          <a:stretch>
            <a:fillRect/>
          </a:stretch>
        </p:blipFill>
        <p:spPr>
          <a:xfrm>
            <a:off x="339655" y="765250"/>
            <a:ext cx="6324600" cy="5981700"/>
          </a:xfrm>
          <a:prstGeom prst="rect">
            <a:avLst/>
          </a:prstGeom>
        </p:spPr>
      </p:pic>
      <p:pic>
        <p:nvPicPr>
          <p:cNvPr id="28" name="Picture 27">
            <a:extLst>
              <a:ext uri="{FF2B5EF4-FFF2-40B4-BE49-F238E27FC236}">
                <a16:creationId xmlns:a16="http://schemas.microsoft.com/office/drawing/2014/main" id="{F83EA044-85BE-884B-943C-5DD1BB22F8B9}"/>
              </a:ext>
            </a:extLst>
          </p:cNvPr>
          <p:cNvPicPr>
            <a:picLocks noChangeAspect="1"/>
          </p:cNvPicPr>
          <p:nvPr/>
        </p:nvPicPr>
        <p:blipFill>
          <a:blip r:embed="rId3"/>
          <a:stretch>
            <a:fillRect/>
          </a:stretch>
        </p:blipFill>
        <p:spPr>
          <a:xfrm>
            <a:off x="339654" y="768889"/>
            <a:ext cx="6324600" cy="5981700"/>
          </a:xfrm>
          <a:prstGeom prst="rect">
            <a:avLst/>
          </a:prstGeom>
        </p:spPr>
      </p:pic>
      <p:sp>
        <p:nvSpPr>
          <p:cNvPr id="29" name="TextBox 28">
            <a:extLst>
              <a:ext uri="{FF2B5EF4-FFF2-40B4-BE49-F238E27FC236}">
                <a16:creationId xmlns:a16="http://schemas.microsoft.com/office/drawing/2014/main" id="{A1A1AC19-048F-3547-B770-87C7E4E466CE}"/>
              </a:ext>
            </a:extLst>
          </p:cNvPr>
          <p:cNvSpPr txBox="1"/>
          <p:nvPr/>
        </p:nvSpPr>
        <p:spPr>
          <a:xfrm>
            <a:off x="7713663" y="-35930"/>
            <a:ext cx="1316771" cy="369332"/>
          </a:xfrm>
          <a:prstGeom prst="rect">
            <a:avLst/>
          </a:prstGeom>
          <a:noFill/>
        </p:spPr>
        <p:txBody>
          <a:bodyPr wrap="none" rtlCol="0">
            <a:spAutoFit/>
          </a:bodyPr>
          <a:lstStyle/>
          <a:p>
            <a:r>
              <a:rPr lang="en-US" dirty="0">
                <a:solidFill>
                  <a:srgbClr val="FF0000"/>
                </a:solidFill>
              </a:rPr>
              <a:t>Preliminary</a:t>
            </a:r>
          </a:p>
        </p:txBody>
      </p:sp>
    </p:spTree>
    <p:extLst>
      <p:ext uri="{BB962C8B-B14F-4D97-AF65-F5344CB8AC3E}">
        <p14:creationId xmlns:p14="http://schemas.microsoft.com/office/powerpoint/2010/main" val="88841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9" name="Group 16"/>
          <p:cNvGrpSpPr>
            <a:grpSpLocks/>
          </p:cNvGrpSpPr>
          <p:nvPr/>
        </p:nvGrpSpPr>
        <p:grpSpPr bwMode="auto">
          <a:xfrm>
            <a:off x="7543800" y="1236663"/>
            <a:ext cx="1660525" cy="4783137"/>
            <a:chOff x="7543804" y="1236664"/>
            <a:chExt cx="1660525" cy="4783138"/>
          </a:xfrm>
        </p:grpSpPr>
        <p:grpSp>
          <p:nvGrpSpPr>
            <p:cNvPr id="41990" name="Group 4"/>
            <p:cNvGrpSpPr>
              <a:grpSpLocks/>
            </p:cNvGrpSpPr>
            <p:nvPr/>
          </p:nvGrpSpPr>
          <p:grpSpPr bwMode="auto">
            <a:xfrm>
              <a:off x="7561266" y="1236664"/>
              <a:ext cx="1643063" cy="4783138"/>
              <a:chOff x="3829" y="875"/>
              <a:chExt cx="1035" cy="3013"/>
            </a:xfrm>
          </p:grpSpPr>
          <p:sp>
            <p:nvSpPr>
              <p:cNvPr id="41992" name="Text Box 5"/>
              <p:cNvSpPr txBox="1">
                <a:spLocks noChangeArrowheads="1"/>
              </p:cNvSpPr>
              <p:nvPr/>
            </p:nvSpPr>
            <p:spPr bwMode="auto">
              <a:xfrm>
                <a:off x="4104" y="3600"/>
                <a:ext cx="4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baseline="30000"/>
                  <a:t>12</a:t>
                </a:r>
                <a:r>
                  <a:rPr lang="en-US" b="1"/>
                  <a:t>C</a:t>
                </a:r>
                <a:endParaRPr lang="en-US"/>
              </a:p>
            </p:txBody>
          </p:sp>
          <p:grpSp>
            <p:nvGrpSpPr>
              <p:cNvPr id="41993" name="Group 6"/>
              <p:cNvGrpSpPr>
                <a:grpSpLocks/>
              </p:cNvGrpSpPr>
              <p:nvPr/>
            </p:nvGrpSpPr>
            <p:grpSpPr bwMode="auto">
              <a:xfrm>
                <a:off x="3939" y="875"/>
                <a:ext cx="925" cy="2664"/>
                <a:chOff x="4595" y="971"/>
                <a:chExt cx="925" cy="2664"/>
              </a:xfrm>
            </p:grpSpPr>
            <p:sp>
              <p:nvSpPr>
                <p:cNvPr id="41996" name="Line 7"/>
                <p:cNvSpPr>
                  <a:spLocks noChangeShapeType="1"/>
                </p:cNvSpPr>
                <p:nvPr/>
              </p:nvSpPr>
              <p:spPr bwMode="auto">
                <a:xfrm>
                  <a:off x="4659" y="176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97" name="Line 8"/>
                <p:cNvSpPr>
                  <a:spLocks noChangeShapeType="1"/>
                </p:cNvSpPr>
                <p:nvPr/>
              </p:nvSpPr>
              <p:spPr bwMode="auto">
                <a:xfrm>
                  <a:off x="4659" y="322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98" name="Line 9"/>
                <p:cNvSpPr>
                  <a:spLocks noChangeShapeType="1"/>
                </p:cNvSpPr>
                <p:nvPr/>
              </p:nvSpPr>
              <p:spPr bwMode="auto">
                <a:xfrm>
                  <a:off x="4659" y="3611"/>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99" name="Text Box 10"/>
                <p:cNvSpPr txBox="1">
                  <a:spLocks noChangeArrowheads="1"/>
                </p:cNvSpPr>
                <p:nvPr/>
              </p:nvSpPr>
              <p:spPr bwMode="auto">
                <a:xfrm>
                  <a:off x="4595" y="1606"/>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a:t>12.71	1</a:t>
                  </a:r>
                  <a:r>
                    <a:rPr lang="en-US" sz="1400" baseline="30000"/>
                    <a:t>+</a:t>
                  </a:r>
                  <a:endParaRPr lang="en-US"/>
                </a:p>
              </p:txBody>
            </p:sp>
            <p:sp>
              <p:nvSpPr>
                <p:cNvPr id="42000" name="Rectangle 11"/>
                <p:cNvSpPr>
                  <a:spLocks noChangeArrowheads="1"/>
                </p:cNvSpPr>
                <p:nvPr/>
              </p:nvSpPr>
              <p:spPr bwMode="auto">
                <a:xfrm>
                  <a:off x="4668" y="2278"/>
                  <a:ext cx="672" cy="310"/>
                </a:xfrm>
                <a:prstGeom prst="rect">
                  <a:avLst/>
                </a:prstGeom>
                <a:solidFill>
                  <a:srgbClr val="B9B9B9">
                    <a:alpha val="7882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1" name="Line 12"/>
                <p:cNvSpPr>
                  <a:spLocks noChangeShapeType="1"/>
                </p:cNvSpPr>
                <p:nvPr/>
              </p:nvSpPr>
              <p:spPr bwMode="auto">
                <a:xfrm>
                  <a:off x="4659" y="243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02" name="Text Box 13"/>
                <p:cNvSpPr txBox="1">
                  <a:spLocks noChangeArrowheads="1"/>
                </p:cNvSpPr>
                <p:nvPr/>
              </p:nvSpPr>
              <p:spPr bwMode="auto">
                <a:xfrm>
                  <a:off x="4624" y="2278"/>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a:t>≈10	0</a:t>
                  </a:r>
                  <a:r>
                    <a:rPr lang="en-US" sz="1400" baseline="30000"/>
                    <a:t>+</a:t>
                  </a:r>
                  <a:endParaRPr lang="en-US"/>
                </a:p>
              </p:txBody>
            </p:sp>
            <p:sp>
              <p:nvSpPr>
                <p:cNvPr id="42003" name="Text Box 14"/>
                <p:cNvSpPr txBox="1">
                  <a:spLocks noChangeArrowheads="1"/>
                </p:cNvSpPr>
                <p:nvPr/>
              </p:nvSpPr>
              <p:spPr bwMode="auto">
                <a:xfrm>
                  <a:off x="4603" y="3059"/>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a:t>4.44	2</a:t>
                  </a:r>
                  <a:r>
                    <a:rPr lang="en-US" sz="1400" baseline="30000"/>
                    <a:t>+</a:t>
                  </a:r>
                  <a:endParaRPr lang="en-US"/>
                </a:p>
              </p:txBody>
            </p:sp>
            <p:sp>
              <p:nvSpPr>
                <p:cNvPr id="42004" name="Text Box 15"/>
                <p:cNvSpPr txBox="1">
                  <a:spLocks noChangeArrowheads="1"/>
                </p:cNvSpPr>
                <p:nvPr/>
              </p:nvSpPr>
              <p:spPr bwMode="auto">
                <a:xfrm>
                  <a:off x="4595" y="3443"/>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a:t>g.s.	0</a:t>
                  </a:r>
                  <a:r>
                    <a:rPr lang="en-US" sz="1400" baseline="30000"/>
                    <a:t>+</a:t>
                  </a:r>
                  <a:endParaRPr lang="en-US"/>
                </a:p>
              </p:txBody>
            </p:sp>
            <p:sp>
              <p:nvSpPr>
                <p:cNvPr id="42005" name="Line 16"/>
                <p:cNvSpPr>
                  <a:spLocks noChangeShapeType="1"/>
                </p:cNvSpPr>
                <p:nvPr/>
              </p:nvSpPr>
              <p:spPr bwMode="auto">
                <a:xfrm>
                  <a:off x="4659" y="286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06" name="Text Box 17"/>
                <p:cNvSpPr txBox="1">
                  <a:spLocks noChangeArrowheads="1"/>
                </p:cNvSpPr>
                <p:nvPr/>
              </p:nvSpPr>
              <p:spPr bwMode="auto">
                <a:xfrm>
                  <a:off x="4603" y="2699"/>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a:t>7.65	0</a:t>
                  </a:r>
                  <a:r>
                    <a:rPr lang="en-US" sz="1400" baseline="30000"/>
                    <a:t>+</a:t>
                  </a:r>
                  <a:endParaRPr lang="en-US"/>
                </a:p>
              </p:txBody>
            </p:sp>
            <p:sp>
              <p:nvSpPr>
                <p:cNvPr id="42007" name="Line 28"/>
                <p:cNvSpPr>
                  <a:spLocks noChangeShapeType="1"/>
                </p:cNvSpPr>
                <p:nvPr/>
              </p:nvSpPr>
              <p:spPr bwMode="auto">
                <a:xfrm>
                  <a:off x="4667" y="1128"/>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08" name="Text Box 29"/>
                <p:cNvSpPr txBox="1">
                  <a:spLocks noChangeArrowheads="1"/>
                </p:cNvSpPr>
                <p:nvPr/>
              </p:nvSpPr>
              <p:spPr bwMode="auto">
                <a:xfrm>
                  <a:off x="4603" y="971"/>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a:t>15.11	1</a:t>
                  </a:r>
                  <a:r>
                    <a:rPr lang="en-US" sz="1400" baseline="30000"/>
                    <a:t>+</a:t>
                  </a:r>
                  <a:endParaRPr lang="en-US"/>
                </a:p>
              </p:txBody>
            </p:sp>
          </p:grpSp>
          <p:sp>
            <p:nvSpPr>
              <p:cNvPr id="41994" name="Line 32"/>
              <p:cNvSpPr>
                <a:spLocks noChangeShapeType="1"/>
              </p:cNvSpPr>
              <p:nvPr/>
            </p:nvSpPr>
            <p:spPr bwMode="auto">
              <a:xfrm>
                <a:off x="3829" y="2821"/>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95" name="Line 35"/>
              <p:cNvSpPr>
                <a:spLocks noChangeShapeType="1"/>
              </p:cNvSpPr>
              <p:nvPr/>
            </p:nvSpPr>
            <p:spPr bwMode="auto">
              <a:xfrm>
                <a:off x="3829" y="1488"/>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1991" name="TextBox 18"/>
            <p:cNvSpPr txBox="1">
              <a:spLocks noChangeArrowheads="1"/>
            </p:cNvSpPr>
            <p:nvPr/>
          </p:nvSpPr>
          <p:spPr bwMode="auto">
            <a:xfrm>
              <a:off x="7543804" y="1840468"/>
              <a:ext cx="160112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baseline="30000">
                  <a:solidFill>
                    <a:srgbClr val="FF0000"/>
                  </a:solidFill>
                </a:rPr>
                <a:t>12</a:t>
              </a:r>
              <a:r>
                <a:rPr lang="en-US" sz="1600" b="1">
                  <a:solidFill>
                    <a:srgbClr val="FF0000"/>
                  </a:solidFill>
                </a:rPr>
                <a:t>B </a:t>
              </a:r>
              <a:r>
                <a:rPr lang="en-US" sz="1600">
                  <a:solidFill>
                    <a:srgbClr val="FF0000"/>
                  </a:solidFill>
                </a:rPr>
                <a:t>Q</a:t>
              </a:r>
              <a:r>
                <a:rPr lang="en-US" sz="1600" baseline="-25000">
                  <a:solidFill>
                    <a:srgbClr val="FF0000"/>
                  </a:solidFill>
                </a:rPr>
                <a:t>beta</a:t>
              </a:r>
              <a:r>
                <a:rPr lang="en-US" sz="1600">
                  <a:solidFill>
                    <a:srgbClr val="FF0000"/>
                  </a:solidFill>
                </a:rPr>
                <a:t>=13.37</a:t>
              </a:r>
            </a:p>
            <a:p>
              <a:endParaRPr lang="en-US" sz="1600"/>
            </a:p>
          </p:txBody>
        </p:sp>
      </p:grpSp>
      <p:pic>
        <p:nvPicPr>
          <p:cNvPr id="3" name="Picture 2">
            <a:extLst>
              <a:ext uri="{FF2B5EF4-FFF2-40B4-BE49-F238E27FC236}">
                <a16:creationId xmlns:a16="http://schemas.microsoft.com/office/drawing/2014/main" id="{C3BBE4B7-3A38-4A45-BC66-234DFD5F85A2}"/>
              </a:ext>
            </a:extLst>
          </p:cNvPr>
          <p:cNvPicPr>
            <a:picLocks noChangeAspect="1"/>
          </p:cNvPicPr>
          <p:nvPr/>
        </p:nvPicPr>
        <p:blipFill>
          <a:blip r:embed="rId3"/>
          <a:stretch>
            <a:fillRect/>
          </a:stretch>
        </p:blipFill>
        <p:spPr>
          <a:xfrm>
            <a:off x="154832" y="768891"/>
            <a:ext cx="6324600" cy="5981700"/>
          </a:xfrm>
          <a:prstGeom prst="rect">
            <a:avLst/>
          </a:prstGeom>
        </p:spPr>
      </p:pic>
      <p:pic>
        <p:nvPicPr>
          <p:cNvPr id="5" name="Picture 4">
            <a:extLst>
              <a:ext uri="{FF2B5EF4-FFF2-40B4-BE49-F238E27FC236}">
                <a16:creationId xmlns:a16="http://schemas.microsoft.com/office/drawing/2014/main" id="{AFAA1378-EAF7-1643-9E0C-2870A0F68C1E}"/>
              </a:ext>
            </a:extLst>
          </p:cNvPr>
          <p:cNvPicPr>
            <a:picLocks noChangeAspect="1"/>
          </p:cNvPicPr>
          <p:nvPr/>
        </p:nvPicPr>
        <p:blipFill>
          <a:blip r:embed="rId4">
            <a:alphaModFix/>
          </a:blip>
          <a:stretch>
            <a:fillRect/>
          </a:stretch>
        </p:blipFill>
        <p:spPr>
          <a:xfrm>
            <a:off x="169120" y="768891"/>
            <a:ext cx="6324600" cy="5981700"/>
          </a:xfrm>
          <a:prstGeom prst="rect">
            <a:avLst/>
          </a:prstGeom>
        </p:spPr>
      </p:pic>
      <p:sp>
        <p:nvSpPr>
          <p:cNvPr id="29" name="TextBox 28">
            <a:extLst>
              <a:ext uri="{FF2B5EF4-FFF2-40B4-BE49-F238E27FC236}">
                <a16:creationId xmlns:a16="http://schemas.microsoft.com/office/drawing/2014/main" id="{4EFA92CB-9D0D-7C49-91FC-F0113B7D6438}"/>
              </a:ext>
            </a:extLst>
          </p:cNvPr>
          <p:cNvSpPr txBox="1"/>
          <p:nvPr/>
        </p:nvSpPr>
        <p:spPr>
          <a:xfrm>
            <a:off x="7713663" y="-35930"/>
            <a:ext cx="1316771" cy="369332"/>
          </a:xfrm>
          <a:prstGeom prst="rect">
            <a:avLst/>
          </a:prstGeom>
          <a:noFill/>
        </p:spPr>
        <p:txBody>
          <a:bodyPr wrap="none" rtlCol="0">
            <a:spAutoFit/>
          </a:bodyPr>
          <a:lstStyle/>
          <a:p>
            <a:r>
              <a:rPr lang="en-US" dirty="0">
                <a:solidFill>
                  <a:srgbClr val="FF0000"/>
                </a:solidFill>
              </a:rPr>
              <a:t>Preliminary</a:t>
            </a:r>
          </a:p>
        </p:txBody>
      </p:sp>
    </p:spTree>
    <p:extLst>
      <p:ext uri="{BB962C8B-B14F-4D97-AF65-F5344CB8AC3E}">
        <p14:creationId xmlns:p14="http://schemas.microsoft.com/office/powerpoint/2010/main" val="130114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5EA56-B0AE-0445-9FE1-8780C066DE50}"/>
              </a:ext>
            </a:extLst>
          </p:cNvPr>
          <p:cNvSpPr>
            <a:spLocks noGrp="1"/>
          </p:cNvSpPr>
          <p:nvPr>
            <p:ph type="sldNum" sz="quarter" idx="10"/>
          </p:nvPr>
        </p:nvSpPr>
        <p:spPr/>
        <p:txBody>
          <a:bodyPr/>
          <a:lstStyle/>
          <a:p>
            <a:pPr>
              <a:defRPr/>
            </a:pPr>
            <a:fld id="{3C2C9B07-9E6C-EA41-BC65-208B39B09213}" type="slidenum">
              <a:rPr lang="da-DK" smtClean="0"/>
              <a:pPr>
                <a:defRPr/>
              </a:pPr>
              <a:t>17</a:t>
            </a:fld>
            <a:endParaRPr lang="da-DK"/>
          </a:p>
        </p:txBody>
      </p:sp>
      <p:pic>
        <p:nvPicPr>
          <p:cNvPr id="4" name="Picture 3">
            <a:extLst>
              <a:ext uri="{FF2B5EF4-FFF2-40B4-BE49-F238E27FC236}">
                <a16:creationId xmlns:a16="http://schemas.microsoft.com/office/drawing/2014/main" id="{6D0A396B-223C-5E42-8EBE-35E07D67610E}"/>
              </a:ext>
            </a:extLst>
          </p:cNvPr>
          <p:cNvPicPr>
            <a:picLocks noChangeAspect="1"/>
          </p:cNvPicPr>
          <p:nvPr/>
        </p:nvPicPr>
        <p:blipFill>
          <a:blip r:embed="rId2"/>
          <a:stretch>
            <a:fillRect/>
          </a:stretch>
        </p:blipFill>
        <p:spPr>
          <a:xfrm>
            <a:off x="139700" y="381000"/>
            <a:ext cx="8864600" cy="5981700"/>
          </a:xfrm>
          <a:prstGeom prst="rect">
            <a:avLst/>
          </a:prstGeom>
        </p:spPr>
      </p:pic>
      <p:sp>
        <p:nvSpPr>
          <p:cNvPr id="6" name="Rectangle 2050">
            <a:extLst>
              <a:ext uri="{FF2B5EF4-FFF2-40B4-BE49-F238E27FC236}">
                <a16:creationId xmlns:a16="http://schemas.microsoft.com/office/drawing/2014/main" id="{4DC31475-19CB-E64F-BCE5-E53D4C72581D}"/>
              </a:ext>
            </a:extLst>
          </p:cNvPr>
          <p:cNvSpPr txBox="1">
            <a:spLocks noChangeArrowheads="1"/>
          </p:cNvSpPr>
          <p:nvPr/>
        </p:nvSpPr>
        <p:spPr bwMode="auto">
          <a:xfrm>
            <a:off x="352557" y="64100"/>
            <a:ext cx="8609760" cy="685440"/>
          </a:xfrm>
          <a:prstGeom prst="rect">
            <a:avLst/>
          </a:prstGeom>
          <a:solidFill>
            <a:schemeClr val="accent1"/>
          </a:solidFill>
          <a:ln>
            <a:noFill/>
          </a:ln>
          <a:extLs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a:lstStyle>
          <a:p>
            <a:pPr defTabSz="914400"/>
            <a:r>
              <a:rPr lang="en-GB" altLang="en-US" sz="3628" kern="0" dirty="0">
                <a:latin typeface="Comic Sans MS" charset="0"/>
                <a:ea typeface="Comic Sans MS" charset="0"/>
                <a:cs typeface="Comic Sans MS" charset="0"/>
              </a:rPr>
              <a:t>Consistency?</a:t>
            </a:r>
          </a:p>
        </p:txBody>
      </p:sp>
      <p:sp>
        <p:nvSpPr>
          <p:cNvPr id="7" name="TextBox 6">
            <a:extLst>
              <a:ext uri="{FF2B5EF4-FFF2-40B4-BE49-F238E27FC236}">
                <a16:creationId xmlns:a16="http://schemas.microsoft.com/office/drawing/2014/main" id="{D8744603-CC1D-9242-AD01-FFF4EA20A7B8}"/>
              </a:ext>
            </a:extLst>
          </p:cNvPr>
          <p:cNvSpPr txBox="1"/>
          <p:nvPr/>
        </p:nvSpPr>
        <p:spPr>
          <a:xfrm rot="16200000">
            <a:off x="-501650" y="3187184"/>
            <a:ext cx="1562100" cy="369332"/>
          </a:xfrm>
          <a:prstGeom prst="rect">
            <a:avLst/>
          </a:prstGeom>
          <a:solidFill>
            <a:schemeClr val="bg1"/>
          </a:solidFill>
        </p:spPr>
        <p:txBody>
          <a:bodyPr wrap="square" rtlCol="0">
            <a:spAutoFit/>
          </a:bodyPr>
          <a:lstStyle/>
          <a:p>
            <a:r>
              <a:rPr lang="en-US" dirty="0"/>
              <a:t>B.R / (f * T</a:t>
            </a:r>
            <a:r>
              <a:rPr lang="en-US" baseline="-25000" dirty="0"/>
              <a:t>1/2</a:t>
            </a:r>
            <a:r>
              <a:rPr lang="en-US" dirty="0"/>
              <a:t>)</a:t>
            </a:r>
          </a:p>
        </p:txBody>
      </p:sp>
      <p:sp>
        <p:nvSpPr>
          <p:cNvPr id="8" name="TextBox 7">
            <a:extLst>
              <a:ext uri="{FF2B5EF4-FFF2-40B4-BE49-F238E27FC236}">
                <a16:creationId xmlns:a16="http://schemas.microsoft.com/office/drawing/2014/main" id="{6997F0D5-DA22-B544-8122-BACB5A7AB799}"/>
              </a:ext>
            </a:extLst>
          </p:cNvPr>
          <p:cNvSpPr txBox="1"/>
          <p:nvPr/>
        </p:nvSpPr>
        <p:spPr>
          <a:xfrm>
            <a:off x="7713663" y="-35930"/>
            <a:ext cx="1316771" cy="369332"/>
          </a:xfrm>
          <a:prstGeom prst="rect">
            <a:avLst/>
          </a:prstGeom>
          <a:noFill/>
        </p:spPr>
        <p:txBody>
          <a:bodyPr wrap="none" rtlCol="0">
            <a:spAutoFit/>
          </a:bodyPr>
          <a:lstStyle/>
          <a:p>
            <a:r>
              <a:rPr lang="en-US" dirty="0">
                <a:solidFill>
                  <a:srgbClr val="FF0000"/>
                </a:solidFill>
              </a:rPr>
              <a:t>Preliminary</a:t>
            </a:r>
          </a:p>
        </p:txBody>
      </p:sp>
    </p:spTree>
    <p:extLst>
      <p:ext uri="{BB962C8B-B14F-4D97-AF65-F5344CB8AC3E}">
        <p14:creationId xmlns:p14="http://schemas.microsoft.com/office/powerpoint/2010/main" val="3285211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EC5196-75CC-934F-B8F6-79C15CE458EA}"/>
              </a:ext>
            </a:extLst>
          </p:cNvPr>
          <p:cNvSpPr>
            <a:spLocks noGrp="1"/>
          </p:cNvSpPr>
          <p:nvPr>
            <p:ph type="sldNum" sz="quarter" idx="10"/>
          </p:nvPr>
        </p:nvSpPr>
        <p:spPr/>
        <p:txBody>
          <a:bodyPr/>
          <a:lstStyle/>
          <a:p>
            <a:pPr>
              <a:defRPr/>
            </a:pPr>
            <a:fld id="{3C2C9B07-9E6C-EA41-BC65-208B39B09213}" type="slidenum">
              <a:rPr lang="da-DK" smtClean="0"/>
              <a:pPr>
                <a:defRPr/>
              </a:pPr>
              <a:t>18</a:t>
            </a:fld>
            <a:endParaRPr lang="da-DK"/>
          </a:p>
        </p:txBody>
      </p:sp>
      <p:pic>
        <p:nvPicPr>
          <p:cNvPr id="4" name="Picture 3">
            <a:extLst>
              <a:ext uri="{FF2B5EF4-FFF2-40B4-BE49-F238E27FC236}">
                <a16:creationId xmlns:a16="http://schemas.microsoft.com/office/drawing/2014/main" id="{D1C99F67-5235-DD49-94FC-63591A62FAC4}"/>
              </a:ext>
            </a:extLst>
          </p:cNvPr>
          <p:cNvPicPr>
            <a:picLocks noChangeAspect="1"/>
          </p:cNvPicPr>
          <p:nvPr/>
        </p:nvPicPr>
        <p:blipFill rotWithShape="1">
          <a:blip r:embed="rId2"/>
          <a:srcRect l="3855"/>
          <a:stretch/>
        </p:blipFill>
        <p:spPr>
          <a:xfrm>
            <a:off x="1028700" y="953312"/>
            <a:ext cx="7703331" cy="5406502"/>
          </a:xfrm>
          <a:prstGeom prst="rect">
            <a:avLst/>
          </a:prstGeom>
        </p:spPr>
      </p:pic>
      <p:sp>
        <p:nvSpPr>
          <p:cNvPr id="5" name="Rectangle 2050">
            <a:extLst>
              <a:ext uri="{FF2B5EF4-FFF2-40B4-BE49-F238E27FC236}">
                <a16:creationId xmlns:a16="http://schemas.microsoft.com/office/drawing/2014/main" id="{8B91E3FA-B20F-254C-8B35-0DFB57A6276D}"/>
              </a:ext>
            </a:extLst>
          </p:cNvPr>
          <p:cNvSpPr txBox="1">
            <a:spLocks noChangeArrowheads="1"/>
          </p:cNvSpPr>
          <p:nvPr/>
        </p:nvSpPr>
        <p:spPr bwMode="auto">
          <a:xfrm>
            <a:off x="352557" y="64100"/>
            <a:ext cx="8609760" cy="685440"/>
          </a:xfrm>
          <a:prstGeom prst="rect">
            <a:avLst/>
          </a:prstGeom>
          <a:solidFill>
            <a:schemeClr val="accent1"/>
          </a:solidFill>
          <a:ln>
            <a:noFill/>
          </a:ln>
          <a:extLs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a:lstStyle>
          <a:p>
            <a:pPr defTabSz="914400"/>
            <a:r>
              <a:rPr lang="en-GB" altLang="en-US" sz="3628" kern="0" dirty="0">
                <a:latin typeface="Comic Sans MS" charset="0"/>
                <a:ea typeface="Comic Sans MS" charset="0"/>
                <a:cs typeface="Comic Sans MS" charset="0"/>
              </a:rPr>
              <a:t>Consistency?</a:t>
            </a:r>
          </a:p>
        </p:txBody>
      </p:sp>
      <p:sp>
        <p:nvSpPr>
          <p:cNvPr id="6" name="TextBox 5">
            <a:extLst>
              <a:ext uri="{FF2B5EF4-FFF2-40B4-BE49-F238E27FC236}">
                <a16:creationId xmlns:a16="http://schemas.microsoft.com/office/drawing/2014/main" id="{9BCD6700-2CC3-1B40-A512-9AA32186E5CC}"/>
              </a:ext>
            </a:extLst>
          </p:cNvPr>
          <p:cNvSpPr txBox="1"/>
          <p:nvPr/>
        </p:nvSpPr>
        <p:spPr>
          <a:xfrm rot="16200000">
            <a:off x="-501650" y="3187184"/>
            <a:ext cx="1562100" cy="369332"/>
          </a:xfrm>
          <a:prstGeom prst="rect">
            <a:avLst/>
          </a:prstGeom>
          <a:solidFill>
            <a:schemeClr val="bg1"/>
          </a:solidFill>
        </p:spPr>
        <p:txBody>
          <a:bodyPr wrap="square" rtlCol="0">
            <a:spAutoFit/>
          </a:bodyPr>
          <a:lstStyle/>
          <a:p>
            <a:r>
              <a:rPr lang="en-US" dirty="0"/>
              <a:t>B.R / (f * T</a:t>
            </a:r>
            <a:r>
              <a:rPr lang="en-US" baseline="-25000" dirty="0"/>
              <a:t>1/2</a:t>
            </a:r>
            <a:r>
              <a:rPr lang="en-US" dirty="0"/>
              <a:t>)</a:t>
            </a:r>
          </a:p>
        </p:txBody>
      </p:sp>
      <p:sp>
        <p:nvSpPr>
          <p:cNvPr id="7" name="TextBox 6">
            <a:extLst>
              <a:ext uri="{FF2B5EF4-FFF2-40B4-BE49-F238E27FC236}">
                <a16:creationId xmlns:a16="http://schemas.microsoft.com/office/drawing/2014/main" id="{711A920D-36FD-5F49-8B8A-F5072BE28129}"/>
              </a:ext>
            </a:extLst>
          </p:cNvPr>
          <p:cNvSpPr txBox="1"/>
          <p:nvPr/>
        </p:nvSpPr>
        <p:spPr>
          <a:xfrm>
            <a:off x="7713663" y="-35930"/>
            <a:ext cx="1316771" cy="369332"/>
          </a:xfrm>
          <a:prstGeom prst="rect">
            <a:avLst/>
          </a:prstGeom>
          <a:noFill/>
        </p:spPr>
        <p:txBody>
          <a:bodyPr wrap="none" rtlCol="0">
            <a:spAutoFit/>
          </a:bodyPr>
          <a:lstStyle/>
          <a:p>
            <a:r>
              <a:rPr lang="en-US" dirty="0">
                <a:solidFill>
                  <a:srgbClr val="FF0000"/>
                </a:solidFill>
              </a:rPr>
              <a:t>Preliminary</a:t>
            </a:r>
          </a:p>
        </p:txBody>
      </p:sp>
    </p:spTree>
    <p:extLst>
      <p:ext uri="{BB962C8B-B14F-4D97-AF65-F5344CB8AC3E}">
        <p14:creationId xmlns:p14="http://schemas.microsoft.com/office/powerpoint/2010/main" val="213969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F6B280-551E-4646-9818-15A14AB3ADBD}"/>
              </a:ext>
            </a:extLst>
          </p:cNvPr>
          <p:cNvSpPr>
            <a:spLocks noGrp="1"/>
          </p:cNvSpPr>
          <p:nvPr>
            <p:ph type="sldNum" sz="quarter" idx="10"/>
          </p:nvPr>
        </p:nvSpPr>
        <p:spPr/>
        <p:txBody>
          <a:bodyPr/>
          <a:lstStyle/>
          <a:p>
            <a:pPr>
              <a:defRPr/>
            </a:pPr>
            <a:fld id="{3C2C9B07-9E6C-EA41-BC65-208B39B09213}" type="slidenum">
              <a:rPr lang="da-DK" smtClean="0"/>
              <a:pPr>
                <a:defRPr/>
              </a:pPr>
              <a:t>19</a:t>
            </a:fld>
            <a:endParaRPr lang="da-DK"/>
          </a:p>
        </p:txBody>
      </p:sp>
      <p:pic>
        <p:nvPicPr>
          <p:cNvPr id="8" name="Picture 7">
            <a:extLst>
              <a:ext uri="{FF2B5EF4-FFF2-40B4-BE49-F238E27FC236}">
                <a16:creationId xmlns:a16="http://schemas.microsoft.com/office/drawing/2014/main" id="{99F64886-431D-9D42-A9B3-2703ADF37203}"/>
              </a:ext>
            </a:extLst>
          </p:cNvPr>
          <p:cNvPicPr>
            <a:picLocks noChangeAspect="1"/>
          </p:cNvPicPr>
          <p:nvPr/>
        </p:nvPicPr>
        <p:blipFill>
          <a:blip r:embed="rId2"/>
          <a:stretch>
            <a:fillRect/>
          </a:stretch>
        </p:blipFill>
        <p:spPr>
          <a:xfrm>
            <a:off x="44450" y="0"/>
            <a:ext cx="9055100" cy="3251200"/>
          </a:xfrm>
          <a:prstGeom prst="rect">
            <a:avLst/>
          </a:prstGeom>
        </p:spPr>
      </p:pic>
      <p:pic>
        <p:nvPicPr>
          <p:cNvPr id="4" name="Picture 3">
            <a:extLst>
              <a:ext uri="{FF2B5EF4-FFF2-40B4-BE49-F238E27FC236}">
                <a16:creationId xmlns:a16="http://schemas.microsoft.com/office/drawing/2014/main" id="{17A00A5F-4CCA-0548-A774-E1CE0531254E}"/>
              </a:ext>
            </a:extLst>
          </p:cNvPr>
          <p:cNvPicPr>
            <a:picLocks noChangeAspect="1"/>
          </p:cNvPicPr>
          <p:nvPr/>
        </p:nvPicPr>
        <p:blipFill>
          <a:blip r:embed="rId3"/>
          <a:stretch>
            <a:fillRect/>
          </a:stretch>
        </p:blipFill>
        <p:spPr>
          <a:xfrm>
            <a:off x="674820" y="2850541"/>
            <a:ext cx="6825203" cy="4007459"/>
          </a:xfrm>
          <a:prstGeom prst="rect">
            <a:avLst/>
          </a:prstGeom>
        </p:spPr>
      </p:pic>
    </p:spTree>
    <p:extLst>
      <p:ext uri="{BB962C8B-B14F-4D97-AF65-F5344CB8AC3E}">
        <p14:creationId xmlns:p14="http://schemas.microsoft.com/office/powerpoint/2010/main" val="3992823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om_model_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1320408"/>
            <a:ext cx="1456180" cy="1440000"/>
          </a:xfrm>
          <a:prstGeom prst="rect">
            <a:avLst/>
          </a:prstGeom>
        </p:spPr>
      </p:pic>
      <p:grpSp>
        <p:nvGrpSpPr>
          <p:cNvPr id="50" name="Group 49"/>
          <p:cNvGrpSpPr/>
          <p:nvPr/>
        </p:nvGrpSpPr>
        <p:grpSpPr>
          <a:xfrm>
            <a:off x="4873625" y="1584885"/>
            <a:ext cx="3600450" cy="4834965"/>
            <a:chOff x="5076825" y="1407085"/>
            <a:chExt cx="3600450" cy="4834965"/>
          </a:xfrm>
        </p:grpSpPr>
        <p:grpSp>
          <p:nvGrpSpPr>
            <p:cNvPr id="9" name="Group 8"/>
            <p:cNvGrpSpPr/>
            <p:nvPr/>
          </p:nvGrpSpPr>
          <p:grpSpPr>
            <a:xfrm>
              <a:off x="5330825" y="1854197"/>
              <a:ext cx="3321050" cy="4387853"/>
              <a:chOff x="1901825" y="1993897"/>
              <a:chExt cx="3321050" cy="4387853"/>
            </a:xfrm>
          </p:grpSpPr>
          <p:cxnSp>
            <p:nvCxnSpPr>
              <p:cNvPr id="10" name="Straight Connector 6"/>
              <p:cNvCxnSpPr>
                <a:cxnSpLocks noChangeShapeType="1"/>
              </p:cNvCxnSpPr>
              <p:nvPr/>
            </p:nvCxnSpPr>
            <p:spPr bwMode="auto">
              <a:xfrm>
                <a:off x="3781425" y="5735638"/>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sp>
            <p:nvSpPr>
              <p:cNvPr id="11" name="TextBox 11"/>
              <p:cNvSpPr txBox="1">
                <a:spLocks noChangeArrowheads="1"/>
              </p:cNvSpPr>
              <p:nvPr/>
            </p:nvSpPr>
            <p:spPr bwMode="auto">
              <a:xfrm>
                <a:off x="3997325" y="5735638"/>
                <a:ext cx="8747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baseline="30000">
                    <a:solidFill>
                      <a:srgbClr val="03428E"/>
                    </a:solidFill>
                  </a:rPr>
                  <a:t>12</a:t>
                </a:r>
                <a:r>
                  <a:rPr lang="en-US">
                    <a:solidFill>
                      <a:srgbClr val="03428E"/>
                    </a:solidFill>
                  </a:rPr>
                  <a:t>C</a:t>
                </a:r>
              </a:p>
            </p:txBody>
          </p:sp>
          <p:cxnSp>
            <p:nvCxnSpPr>
              <p:cNvPr id="12" name="Straight Connector 6"/>
              <p:cNvCxnSpPr>
                <a:cxnSpLocks noChangeShapeType="1"/>
              </p:cNvCxnSpPr>
              <p:nvPr/>
            </p:nvCxnSpPr>
            <p:spPr bwMode="auto">
              <a:xfrm>
                <a:off x="2270125" y="4870450"/>
                <a:ext cx="1441450" cy="0"/>
              </a:xfrm>
              <a:prstGeom prst="line">
                <a:avLst/>
              </a:prstGeom>
              <a:noFill/>
              <a:ln w="28575">
                <a:solidFill>
                  <a:schemeClr val="bg2"/>
                </a:solidFill>
                <a:prstDash val="dash"/>
                <a:round/>
                <a:headEnd/>
                <a:tailEnd/>
              </a:ln>
              <a:extLst>
                <a:ext uri="{909E8E84-426E-40dd-AFC4-6F175D3DCCD1}">
                  <a14:hiddenFill xmlns="" xmlns:a14="http://schemas.microsoft.com/office/drawing/2010/main">
                    <a:noFill/>
                  </a14:hiddenFill>
                </a:ext>
              </a:extLst>
            </p:spPr>
          </p:cxnSp>
          <p:sp>
            <p:nvSpPr>
              <p:cNvPr id="13" name="TextBox 13"/>
              <p:cNvSpPr txBox="1">
                <a:spLocks noChangeArrowheads="1"/>
              </p:cNvSpPr>
              <p:nvPr/>
            </p:nvSpPr>
            <p:spPr bwMode="auto">
              <a:xfrm>
                <a:off x="1901825" y="4673600"/>
                <a:ext cx="42862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dirty="0">
                    <a:solidFill>
                      <a:srgbClr val="03428E"/>
                    </a:solidFill>
                  </a:rPr>
                  <a:t>3</a:t>
                </a:r>
                <a:r>
                  <a:rPr lang="en-GB" sz="1500" dirty="0">
                    <a:solidFill>
                      <a:srgbClr val="03428E"/>
                    </a:solidFill>
                    <a:latin typeface="Symbol" charset="0"/>
                    <a:cs typeface="Symbol" charset="0"/>
                  </a:rPr>
                  <a:t>α</a:t>
                </a:r>
                <a:r>
                  <a:rPr lang="en-GB" sz="1500" dirty="0">
                    <a:solidFill>
                      <a:srgbClr val="03428E"/>
                    </a:solidFill>
                  </a:rPr>
                  <a:t> </a:t>
                </a:r>
              </a:p>
            </p:txBody>
          </p:sp>
          <p:cxnSp>
            <p:nvCxnSpPr>
              <p:cNvPr id="14" name="Straight Connector 6"/>
              <p:cNvCxnSpPr>
                <a:cxnSpLocks noChangeShapeType="1"/>
              </p:cNvCxnSpPr>
              <p:nvPr/>
            </p:nvCxnSpPr>
            <p:spPr bwMode="auto">
              <a:xfrm>
                <a:off x="3781425" y="4799013"/>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grpSp>
            <p:nvGrpSpPr>
              <p:cNvPr id="16" name="Group 14"/>
              <p:cNvGrpSpPr>
                <a:grpSpLocks/>
              </p:cNvGrpSpPr>
              <p:nvPr/>
            </p:nvGrpSpPr>
            <p:grpSpPr bwMode="auto">
              <a:xfrm>
                <a:off x="3781426" y="1993897"/>
                <a:ext cx="1439864" cy="2733678"/>
                <a:chOff x="2124350" y="1416065"/>
                <a:chExt cx="1440156" cy="2733013"/>
              </a:xfrm>
            </p:grpSpPr>
            <p:sp>
              <p:nvSpPr>
                <p:cNvPr id="30" name="Rectangle 8"/>
                <p:cNvSpPr>
                  <a:spLocks noChangeArrowheads="1"/>
                </p:cNvSpPr>
                <p:nvPr/>
              </p:nvSpPr>
              <p:spPr bwMode="auto">
                <a:xfrm rot="16200000">
                  <a:off x="1946121" y="1594295"/>
                  <a:ext cx="1796615" cy="1440155"/>
                </a:xfrm>
                <a:prstGeom prst="rect">
                  <a:avLst/>
                </a:prstGeom>
                <a:gradFill flip="none" rotWithShape="1">
                  <a:gsLst>
                    <a:gs pos="2000">
                      <a:schemeClr val="bg2"/>
                    </a:gs>
                    <a:gs pos="100000">
                      <a:srgbClr val="FFFFFF"/>
                    </a:gs>
                  </a:gsLst>
                  <a:lin ang="0" scaled="1"/>
                  <a:tileRect/>
                </a:gradFill>
                <a:ln w="1778">
                  <a:noFill/>
                  <a:round/>
                  <a:headEnd/>
                  <a:tailEnd/>
                </a:ln>
              </p:spPr>
              <p:txBody>
                <a:bodyPr wrap="square">
                  <a:spAutoFit/>
                </a:bodyPr>
                <a:lstStyle/>
                <a:p>
                  <a:pPr>
                    <a:lnSpc>
                      <a:spcPts val="3600"/>
                    </a:lnSpc>
                    <a:buFont typeface="AU Passata" charset="0"/>
                    <a:buNone/>
                    <a:defRPr/>
                  </a:pPr>
                  <a:endParaRPr lang="en-US" dirty="0">
                    <a:solidFill>
                      <a:srgbClr val="000000"/>
                    </a:solidFill>
                  </a:endParaRPr>
                </a:p>
              </p:txBody>
            </p:sp>
            <p:sp>
              <p:nvSpPr>
                <p:cNvPr id="31" name="Rectangle 30"/>
                <p:cNvSpPr>
                  <a:spLocks noChangeArrowheads="1"/>
                </p:cNvSpPr>
                <p:nvPr/>
              </p:nvSpPr>
              <p:spPr bwMode="auto">
                <a:xfrm rot="5400000" flipV="1">
                  <a:off x="2340519" y="2925092"/>
                  <a:ext cx="1007817" cy="1440155"/>
                </a:xfrm>
                <a:prstGeom prst="rect">
                  <a:avLst/>
                </a:prstGeom>
                <a:gradFill flip="none" rotWithShape="1">
                  <a:gsLst>
                    <a:gs pos="2000">
                      <a:schemeClr val="bg2"/>
                    </a:gs>
                    <a:gs pos="100000">
                      <a:srgbClr val="FFFFFF"/>
                    </a:gs>
                  </a:gsLst>
                  <a:lin ang="0" scaled="1"/>
                  <a:tileRect/>
                </a:gradFill>
                <a:ln w="1778">
                  <a:noFill/>
                  <a:round/>
                  <a:headEnd/>
                  <a:tailEnd/>
                </a:ln>
              </p:spPr>
              <p:txBody>
                <a:bodyPr>
                  <a:spAutoFit/>
                </a:bodyPr>
                <a:lstStyle/>
                <a:p>
                  <a:pPr>
                    <a:lnSpc>
                      <a:spcPts val="3600"/>
                    </a:lnSpc>
                    <a:buFont typeface="AU Passata" charset="0"/>
                    <a:buNone/>
                    <a:defRPr/>
                  </a:pPr>
                  <a:endParaRPr lang="en-US" dirty="0">
                    <a:solidFill>
                      <a:srgbClr val="000000"/>
                    </a:solidFill>
                  </a:endParaRPr>
                </a:p>
              </p:txBody>
            </p:sp>
          </p:grpSp>
          <p:grpSp>
            <p:nvGrpSpPr>
              <p:cNvPr id="19" name="Group 40"/>
              <p:cNvGrpSpPr>
                <a:grpSpLocks/>
              </p:cNvGrpSpPr>
              <p:nvPr/>
            </p:nvGrpSpPr>
            <p:grpSpPr bwMode="auto">
              <a:xfrm>
                <a:off x="3097213" y="3708400"/>
                <a:ext cx="679450" cy="812800"/>
                <a:chOff x="742097" y="3708994"/>
                <a:chExt cx="679737" cy="812418"/>
              </a:xfrm>
            </p:grpSpPr>
            <p:sp>
              <p:nvSpPr>
                <p:cNvPr id="24" name="Rectangle 2"/>
                <p:cNvSpPr>
                  <a:spLocks noChangeArrowheads="1"/>
                </p:cNvSpPr>
                <p:nvPr/>
              </p:nvSpPr>
              <p:spPr bwMode="auto">
                <a:xfrm>
                  <a:off x="742097" y="3708994"/>
                  <a:ext cx="390015" cy="476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sz="2500" dirty="0">
                      <a:solidFill>
                        <a:srgbClr val="03428E"/>
                      </a:solidFill>
                      <a:latin typeface="Symbol" charset="0"/>
                      <a:cs typeface="Symbol" charset="0"/>
                    </a:rPr>
                    <a:t>α</a:t>
                  </a:r>
                  <a:endParaRPr lang="en-US" sz="2500" dirty="0">
                    <a:solidFill>
                      <a:srgbClr val="000000"/>
                    </a:solidFill>
                  </a:endParaRPr>
                </a:p>
              </p:txBody>
            </p:sp>
            <p:cxnSp>
              <p:nvCxnSpPr>
                <p:cNvPr id="25" name="Straight Arrow Connector 37"/>
                <p:cNvCxnSpPr>
                  <a:cxnSpLocks noChangeShapeType="1"/>
                </p:cNvCxnSpPr>
                <p:nvPr/>
              </p:nvCxnSpPr>
              <p:spPr bwMode="auto">
                <a:xfrm flipH="1">
                  <a:off x="1019096" y="3806256"/>
                  <a:ext cx="402738" cy="715156"/>
                </a:xfrm>
                <a:prstGeom prst="straightConnector1">
                  <a:avLst/>
                </a:prstGeom>
                <a:noFill/>
                <a:ln w="28575">
                  <a:solidFill>
                    <a:schemeClr val="bg2"/>
                  </a:solidFill>
                  <a:round/>
                  <a:headEnd/>
                  <a:tailEnd type="arrow" w="med" len="med"/>
                </a:ln>
                <a:extLst>
                  <a:ext uri="{909E8E84-426E-40dd-AFC4-6F175D3DCCD1}">
                    <a14:hiddenFill xmlns="" xmlns:a14="http://schemas.microsoft.com/office/drawing/2010/main">
                      <a:noFill/>
                    </a14:hiddenFill>
                  </a:ext>
                </a:extLst>
              </p:spPr>
            </p:cxnSp>
          </p:grpSp>
          <p:cxnSp>
            <p:nvCxnSpPr>
              <p:cNvPr id="21" name="Straight Connector 6"/>
              <p:cNvCxnSpPr>
                <a:cxnSpLocks noChangeShapeType="1"/>
              </p:cNvCxnSpPr>
              <p:nvPr/>
            </p:nvCxnSpPr>
            <p:spPr bwMode="auto">
              <a:xfrm>
                <a:off x="3781425" y="3254375"/>
                <a:ext cx="1441450" cy="0"/>
              </a:xfrm>
              <a:prstGeom prst="line">
                <a:avLst/>
              </a:prstGeom>
              <a:noFill/>
              <a:ln w="76200">
                <a:solidFill>
                  <a:schemeClr val="bg2"/>
                </a:solidFill>
                <a:round/>
                <a:headEnd/>
                <a:tailEnd/>
              </a:ln>
              <a:extLst>
                <a:ext uri="{909E8E84-426E-40dd-AFC4-6F175D3DCCD1}">
                  <a14:hiddenFill xmlns="" xmlns:a14="http://schemas.microsoft.com/office/drawing/2010/main">
                    <a:noFill/>
                  </a14:hiddenFill>
                </a:ext>
              </a:extLst>
            </p:spPr>
          </p:cxnSp>
        </p:grpSp>
        <p:cxnSp>
          <p:nvCxnSpPr>
            <p:cNvPr id="36" name="Straight Connector 6"/>
            <p:cNvCxnSpPr>
              <a:cxnSpLocks noChangeShapeType="1"/>
            </p:cNvCxnSpPr>
            <p:nvPr/>
          </p:nvCxnSpPr>
          <p:spPr bwMode="auto">
            <a:xfrm>
              <a:off x="5711825" y="2495550"/>
              <a:ext cx="1441450" cy="0"/>
            </a:xfrm>
            <a:prstGeom prst="line">
              <a:avLst/>
            </a:prstGeom>
            <a:noFill/>
            <a:ln w="28575">
              <a:solidFill>
                <a:schemeClr val="bg2"/>
              </a:solidFill>
              <a:prstDash val="dash"/>
              <a:round/>
              <a:headEnd/>
              <a:tailEnd/>
            </a:ln>
            <a:extLst>
              <a:ext uri="{909E8E84-426E-40dd-AFC4-6F175D3DCCD1}">
                <a14:hiddenFill xmlns="" xmlns:a14="http://schemas.microsoft.com/office/drawing/2010/main">
                  <a:noFill/>
                </a14:hiddenFill>
              </a:ext>
            </a:extLst>
          </p:spPr>
        </p:cxnSp>
        <p:sp>
          <p:nvSpPr>
            <p:cNvPr id="37" name="TextBox 13"/>
            <p:cNvSpPr txBox="1">
              <a:spLocks noChangeArrowheads="1"/>
            </p:cNvSpPr>
            <p:nvPr/>
          </p:nvSpPr>
          <p:spPr bwMode="auto">
            <a:xfrm>
              <a:off x="5114925" y="2298700"/>
              <a:ext cx="67197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baseline="30000" dirty="0">
                  <a:solidFill>
                    <a:srgbClr val="03428E"/>
                  </a:solidFill>
                </a:rPr>
                <a:t>11</a:t>
              </a:r>
              <a:r>
                <a:rPr lang="en-GB" sz="1500" dirty="0">
                  <a:solidFill>
                    <a:srgbClr val="03428E"/>
                  </a:solidFill>
                </a:rPr>
                <a:t>B+p </a:t>
              </a:r>
            </a:p>
          </p:txBody>
        </p:sp>
        <p:cxnSp>
          <p:nvCxnSpPr>
            <p:cNvPr id="39" name="Straight Connector 6"/>
            <p:cNvCxnSpPr>
              <a:cxnSpLocks noChangeShapeType="1"/>
            </p:cNvCxnSpPr>
            <p:nvPr/>
          </p:nvCxnSpPr>
          <p:spPr bwMode="auto">
            <a:xfrm>
              <a:off x="5699125" y="1885950"/>
              <a:ext cx="1441450" cy="0"/>
            </a:xfrm>
            <a:prstGeom prst="line">
              <a:avLst/>
            </a:prstGeom>
            <a:noFill/>
            <a:ln w="28575">
              <a:solidFill>
                <a:schemeClr val="bg2"/>
              </a:solidFill>
              <a:prstDash val="dash"/>
              <a:round/>
              <a:headEnd/>
              <a:tailEnd/>
            </a:ln>
            <a:extLst>
              <a:ext uri="{909E8E84-426E-40dd-AFC4-6F175D3DCCD1}">
                <a14:hiddenFill xmlns="" xmlns:a14="http://schemas.microsoft.com/office/drawing/2010/main">
                  <a:noFill/>
                </a14:hiddenFill>
              </a:ext>
            </a:extLst>
          </p:spPr>
        </p:cxnSp>
        <p:sp>
          <p:nvSpPr>
            <p:cNvPr id="40" name="TextBox 13"/>
            <p:cNvSpPr txBox="1">
              <a:spLocks noChangeArrowheads="1"/>
            </p:cNvSpPr>
            <p:nvPr/>
          </p:nvSpPr>
          <p:spPr bwMode="auto">
            <a:xfrm>
              <a:off x="5076825" y="1689100"/>
              <a:ext cx="690565"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baseline="30000" dirty="0">
                  <a:solidFill>
                    <a:srgbClr val="03428E"/>
                  </a:solidFill>
                </a:rPr>
                <a:t>11</a:t>
              </a:r>
              <a:r>
                <a:rPr lang="en-GB" sz="1500" dirty="0">
                  <a:solidFill>
                    <a:srgbClr val="03428E"/>
                  </a:solidFill>
                </a:rPr>
                <a:t>C+n </a:t>
              </a:r>
            </a:p>
          </p:txBody>
        </p:sp>
        <p:sp>
          <p:nvSpPr>
            <p:cNvPr id="41" name="Rectangle 40"/>
            <p:cNvSpPr>
              <a:spLocks noChangeArrowheads="1"/>
            </p:cNvSpPr>
            <p:nvPr/>
          </p:nvSpPr>
          <p:spPr bwMode="auto">
            <a:xfrm rot="5400000" flipV="1">
              <a:off x="7446964" y="1219200"/>
              <a:ext cx="1008062" cy="1439863"/>
            </a:xfrm>
            <a:prstGeom prst="rect">
              <a:avLst/>
            </a:prstGeom>
            <a:gradFill flip="none" rotWithShape="1">
              <a:gsLst>
                <a:gs pos="38000">
                  <a:schemeClr val="bg2"/>
                </a:gs>
                <a:gs pos="100000">
                  <a:srgbClr val="FFFFFF">
                    <a:alpha val="20000"/>
                  </a:srgbClr>
                </a:gs>
              </a:gsLst>
              <a:lin ang="0" scaled="1"/>
              <a:tileRect/>
            </a:gradFill>
            <a:ln w="1778">
              <a:noFill/>
              <a:round/>
              <a:headEnd/>
              <a:tailEnd/>
            </a:ln>
          </p:spPr>
          <p:txBody>
            <a:bodyPr>
              <a:spAutoFit/>
            </a:bodyPr>
            <a:lstStyle/>
            <a:p>
              <a:pPr>
                <a:lnSpc>
                  <a:spcPts val="3600"/>
                </a:lnSpc>
                <a:buFont typeface="AU Passata" charset="0"/>
                <a:buNone/>
                <a:defRPr/>
              </a:pPr>
              <a:endParaRPr lang="en-US" dirty="0">
                <a:solidFill>
                  <a:srgbClr val="000000"/>
                </a:solidFill>
              </a:endParaRPr>
            </a:p>
          </p:txBody>
        </p:sp>
        <p:cxnSp>
          <p:nvCxnSpPr>
            <p:cNvPr id="42" name="Straight Connector 6"/>
            <p:cNvCxnSpPr>
              <a:cxnSpLocks noChangeShapeType="1"/>
            </p:cNvCxnSpPr>
            <p:nvPr/>
          </p:nvCxnSpPr>
          <p:spPr bwMode="auto">
            <a:xfrm>
              <a:off x="7235825" y="2733675"/>
              <a:ext cx="1441450" cy="0"/>
            </a:xfrm>
            <a:prstGeom prst="line">
              <a:avLst/>
            </a:prstGeom>
            <a:noFill/>
            <a:ln w="76200">
              <a:solidFill>
                <a:schemeClr val="bg2"/>
              </a:solidFill>
              <a:round/>
              <a:headEnd/>
              <a:tailEnd/>
            </a:ln>
            <a:extLst>
              <a:ext uri="{909E8E84-426E-40dd-AFC4-6F175D3DCCD1}">
                <a14:hiddenFill xmlns="" xmlns:a14="http://schemas.microsoft.com/office/drawing/2010/main">
                  <a:noFill/>
                </a14:hiddenFill>
              </a:ext>
            </a:extLst>
          </p:spPr>
        </p:cxnSp>
        <p:cxnSp>
          <p:nvCxnSpPr>
            <p:cNvPr id="43" name="Straight Connector 6"/>
            <p:cNvCxnSpPr>
              <a:cxnSpLocks noChangeShapeType="1"/>
            </p:cNvCxnSpPr>
            <p:nvPr/>
          </p:nvCxnSpPr>
          <p:spPr bwMode="auto">
            <a:xfrm>
              <a:off x="7235825" y="4105275"/>
              <a:ext cx="1441450" cy="0"/>
            </a:xfrm>
            <a:prstGeom prst="line">
              <a:avLst/>
            </a:prstGeom>
            <a:noFill/>
            <a:ln w="76200">
              <a:solidFill>
                <a:schemeClr val="bg2"/>
              </a:solidFill>
              <a:round/>
              <a:headEnd/>
              <a:tailEnd/>
            </a:ln>
            <a:extLst>
              <a:ext uri="{909E8E84-426E-40dd-AFC4-6F175D3DCCD1}">
                <a14:hiddenFill xmlns="" xmlns:a14="http://schemas.microsoft.com/office/drawing/2010/main">
                  <a:noFill/>
                </a14:hiddenFill>
              </a:ext>
            </a:extLst>
          </p:spPr>
        </p:cxnSp>
        <p:cxnSp>
          <p:nvCxnSpPr>
            <p:cNvPr id="44" name="Straight Arrow Connector 37"/>
            <p:cNvCxnSpPr>
              <a:cxnSpLocks noChangeShapeType="1"/>
            </p:cNvCxnSpPr>
            <p:nvPr/>
          </p:nvCxnSpPr>
          <p:spPr bwMode="auto">
            <a:xfrm flipH="1">
              <a:off x="6299200" y="2015008"/>
              <a:ext cx="931864" cy="288455"/>
            </a:xfrm>
            <a:prstGeom prst="straightConnector1">
              <a:avLst/>
            </a:prstGeom>
            <a:noFill/>
            <a:ln w="28575">
              <a:solidFill>
                <a:schemeClr val="bg2"/>
              </a:solidFill>
              <a:round/>
              <a:headEnd/>
              <a:tailEnd type="arrow" w="med" len="med"/>
            </a:ln>
            <a:extLst>
              <a:ext uri="{909E8E84-426E-40dd-AFC4-6F175D3DCCD1}">
                <a14:hiddenFill xmlns="" xmlns:a14="http://schemas.microsoft.com/office/drawing/2010/main">
                  <a:noFill/>
                </a14:hiddenFill>
              </a:ext>
            </a:extLst>
          </p:spPr>
        </p:cxnSp>
        <p:sp>
          <p:nvSpPr>
            <p:cNvPr id="47" name="Rectangle 2"/>
            <p:cNvSpPr>
              <a:spLocks noChangeArrowheads="1"/>
            </p:cNvSpPr>
            <p:nvPr/>
          </p:nvSpPr>
          <p:spPr bwMode="auto">
            <a:xfrm>
              <a:off x="5912508" y="1953185"/>
              <a:ext cx="377987"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sz="2500" dirty="0">
                  <a:solidFill>
                    <a:srgbClr val="03428E"/>
                  </a:solidFill>
                </a:rPr>
                <a:t>p</a:t>
              </a:r>
              <a:endParaRPr lang="en-US" sz="2500" dirty="0">
                <a:solidFill>
                  <a:srgbClr val="000000"/>
                </a:solidFill>
              </a:endParaRPr>
            </a:p>
          </p:txBody>
        </p:sp>
        <p:cxnSp>
          <p:nvCxnSpPr>
            <p:cNvPr id="48" name="Straight Arrow Connector 37"/>
            <p:cNvCxnSpPr>
              <a:cxnSpLocks noChangeShapeType="1"/>
            </p:cNvCxnSpPr>
            <p:nvPr/>
          </p:nvCxnSpPr>
          <p:spPr bwMode="auto">
            <a:xfrm flipH="1">
              <a:off x="6299200" y="1468908"/>
              <a:ext cx="931864" cy="288455"/>
            </a:xfrm>
            <a:prstGeom prst="straightConnector1">
              <a:avLst/>
            </a:prstGeom>
            <a:noFill/>
            <a:ln w="28575">
              <a:solidFill>
                <a:schemeClr val="bg2"/>
              </a:solidFill>
              <a:round/>
              <a:headEnd/>
              <a:tailEnd type="arrow" w="med" len="med"/>
            </a:ln>
            <a:extLst>
              <a:ext uri="{909E8E84-426E-40dd-AFC4-6F175D3DCCD1}">
                <a14:hiddenFill xmlns="" xmlns:a14="http://schemas.microsoft.com/office/drawing/2010/main">
                  <a:noFill/>
                </a14:hiddenFill>
              </a:ext>
            </a:extLst>
          </p:spPr>
        </p:cxnSp>
        <p:sp>
          <p:nvSpPr>
            <p:cNvPr id="49" name="Rectangle 2"/>
            <p:cNvSpPr>
              <a:spLocks noChangeArrowheads="1"/>
            </p:cNvSpPr>
            <p:nvPr/>
          </p:nvSpPr>
          <p:spPr bwMode="auto">
            <a:xfrm>
              <a:off x="5912508" y="1407085"/>
              <a:ext cx="377987"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sz="2500" dirty="0">
                  <a:solidFill>
                    <a:srgbClr val="03428E"/>
                  </a:solidFill>
                </a:rPr>
                <a:t>n</a:t>
              </a:r>
              <a:endParaRPr lang="en-US" sz="2500" dirty="0">
                <a:solidFill>
                  <a:srgbClr val="000000"/>
                </a:solidFill>
              </a:endParaRPr>
            </a:p>
          </p:txBody>
        </p:sp>
      </p:grpSp>
      <p:sp>
        <p:nvSpPr>
          <p:cNvPr id="51" name="TextBox 50"/>
          <p:cNvSpPr txBox="1"/>
          <p:nvPr/>
        </p:nvSpPr>
        <p:spPr>
          <a:xfrm>
            <a:off x="1447800" y="1381293"/>
            <a:ext cx="2794000" cy="923330"/>
          </a:xfrm>
          <a:prstGeom prst="rect">
            <a:avLst/>
          </a:prstGeom>
          <a:noFill/>
        </p:spPr>
        <p:txBody>
          <a:bodyPr wrap="square" rtlCol="0">
            <a:spAutoFit/>
          </a:bodyPr>
          <a:lstStyle/>
          <a:p>
            <a:pPr marL="285750" indent="-285750">
              <a:buFont typeface="Wingdings" charset="2"/>
              <a:buChar char="Ø"/>
            </a:pPr>
            <a:r>
              <a:rPr lang="en" dirty="0">
                <a:solidFill>
                  <a:srgbClr val="000000"/>
                </a:solidFill>
              </a:rPr>
              <a:t>Few/many-body physics with the strong interaction</a:t>
            </a:r>
            <a:r>
              <a:rPr lang="da-DK" dirty="0">
                <a:solidFill>
                  <a:srgbClr val="000000"/>
                </a:solidFill>
              </a:rPr>
              <a:t> (QCD)</a:t>
            </a:r>
            <a:endParaRPr lang="en" dirty="0">
              <a:solidFill>
                <a:srgbClr val="000000"/>
              </a:solidFill>
            </a:endParaRPr>
          </a:p>
        </p:txBody>
      </p:sp>
      <p:grpSp>
        <p:nvGrpSpPr>
          <p:cNvPr id="4" name="Group 3"/>
          <p:cNvGrpSpPr/>
          <p:nvPr/>
        </p:nvGrpSpPr>
        <p:grpSpPr>
          <a:xfrm>
            <a:off x="154883" y="4928339"/>
            <a:ext cx="3600000" cy="1943100"/>
            <a:chOff x="-19967" y="2797175"/>
            <a:chExt cx="3600000" cy="1943100"/>
          </a:xfrm>
        </p:grpSpPr>
        <p:pic>
          <p:nvPicPr>
            <p:cNvPr id="6" name="Picture 5" descr="PhysRevLett.1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7" y="2940275"/>
              <a:ext cx="3600000" cy="1800000"/>
            </a:xfrm>
            <a:prstGeom prst="rect">
              <a:avLst/>
            </a:prstGeom>
          </p:spPr>
        </p:pic>
        <p:sp>
          <p:nvSpPr>
            <p:cNvPr id="52" name="TextBox 51"/>
            <p:cNvSpPr txBox="1"/>
            <p:nvPr/>
          </p:nvSpPr>
          <p:spPr>
            <a:xfrm>
              <a:off x="1041400" y="2797175"/>
              <a:ext cx="1492716" cy="369332"/>
            </a:xfrm>
            <a:prstGeom prst="rect">
              <a:avLst/>
            </a:prstGeom>
            <a:noFill/>
          </p:spPr>
          <p:txBody>
            <a:bodyPr wrap="none" rtlCol="0">
              <a:spAutoFit/>
            </a:bodyPr>
            <a:lstStyle/>
            <a:p>
              <a:pPr marL="285750" indent="-285750">
                <a:buFont typeface="Wingdings" charset="2"/>
                <a:buChar char="Ø"/>
              </a:pPr>
              <a:r>
                <a:rPr lang="da-DK" dirty="0">
                  <a:solidFill>
                    <a:srgbClr val="000000"/>
                  </a:solidFill>
                </a:rPr>
                <a:t>Clustering</a:t>
              </a:r>
            </a:p>
          </p:txBody>
        </p:sp>
      </p:grpSp>
      <p:sp>
        <p:nvSpPr>
          <p:cNvPr id="54" name="TextBox 53"/>
          <p:cNvSpPr txBox="1"/>
          <p:nvPr/>
        </p:nvSpPr>
        <p:spPr>
          <a:xfrm rot="16200000">
            <a:off x="6879017" y="2741087"/>
            <a:ext cx="1659710" cy="523220"/>
          </a:xfrm>
          <a:prstGeom prst="rect">
            <a:avLst/>
          </a:prstGeom>
          <a:solidFill>
            <a:schemeClr val="bg2"/>
          </a:solidFill>
        </p:spPr>
        <p:txBody>
          <a:bodyPr wrap="none" rtlCol="0">
            <a:spAutoFit/>
          </a:bodyPr>
          <a:lstStyle/>
          <a:p>
            <a:r>
              <a:rPr lang="en" sz="2800" dirty="0">
                <a:solidFill>
                  <a:srgbClr val="FFFFFF"/>
                </a:solidFill>
              </a:rPr>
              <a:t>Continua</a:t>
            </a:r>
          </a:p>
        </p:txBody>
      </p:sp>
      <p:sp>
        <p:nvSpPr>
          <p:cNvPr id="55" name="TextBox 54"/>
          <p:cNvSpPr txBox="1"/>
          <p:nvPr/>
        </p:nvSpPr>
        <p:spPr>
          <a:xfrm>
            <a:off x="5634695" y="1038389"/>
            <a:ext cx="3454792" cy="369332"/>
          </a:xfrm>
          <a:prstGeom prst="rect">
            <a:avLst/>
          </a:prstGeom>
          <a:noFill/>
        </p:spPr>
        <p:txBody>
          <a:bodyPr wrap="none" rtlCol="0">
            <a:spAutoFit/>
          </a:bodyPr>
          <a:lstStyle/>
          <a:p>
            <a:pPr marL="285750" indent="-285750">
              <a:buFont typeface="Wingdings" charset="2"/>
              <a:buChar char="Ø"/>
            </a:pPr>
            <a:r>
              <a:rPr lang="en" dirty="0">
                <a:solidFill>
                  <a:srgbClr val="000000"/>
                </a:solidFill>
              </a:rPr>
              <a:t>Several overlapping continua</a:t>
            </a:r>
          </a:p>
        </p:txBody>
      </p:sp>
      <p:cxnSp>
        <p:nvCxnSpPr>
          <p:cNvPr id="38" name="Straight Connector 6"/>
          <p:cNvCxnSpPr>
            <a:cxnSpLocks noChangeShapeType="1"/>
          </p:cNvCxnSpPr>
          <p:nvPr/>
        </p:nvCxnSpPr>
        <p:spPr bwMode="auto">
          <a:xfrm>
            <a:off x="7007225" y="5294313"/>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sp>
        <p:nvSpPr>
          <p:cNvPr id="46" name="Rectangle 2050"/>
          <p:cNvSpPr txBox="1">
            <a:spLocks noChangeArrowheads="1"/>
          </p:cNvSpPr>
          <p:nvPr/>
        </p:nvSpPr>
        <p:spPr bwMode="auto">
          <a:xfrm>
            <a:off x="352557" y="64100"/>
            <a:ext cx="8609760" cy="685440"/>
          </a:xfrm>
          <a:prstGeom prst="rect">
            <a:avLst/>
          </a:prstGeom>
          <a:solidFill>
            <a:schemeClr val="accent1"/>
          </a:solidFill>
          <a:ln>
            <a:noFill/>
          </a:ln>
          <a:extLs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a:lstStyle>
          <a:p>
            <a:pPr defTabSz="914400"/>
            <a:r>
              <a:rPr lang="en-GB" altLang="en-US" sz="3628" kern="0" dirty="0">
                <a:latin typeface="Comic Sans MS" charset="0"/>
                <a:ea typeface="Comic Sans MS" charset="0"/>
                <a:cs typeface="Comic Sans MS" charset="0"/>
              </a:rPr>
              <a:t>Themes of this workshop</a:t>
            </a:r>
          </a:p>
        </p:txBody>
      </p:sp>
      <p:pic>
        <p:nvPicPr>
          <p:cNvPr id="7" name="Picture 6">
            <a:extLst>
              <a:ext uri="{FF2B5EF4-FFF2-40B4-BE49-F238E27FC236}">
                <a16:creationId xmlns:a16="http://schemas.microsoft.com/office/drawing/2014/main" id="{574BDAA3-4176-0545-AF90-48740BBADC72}"/>
              </a:ext>
            </a:extLst>
          </p:cNvPr>
          <p:cNvPicPr>
            <a:picLocks noChangeAspect="1"/>
          </p:cNvPicPr>
          <p:nvPr/>
        </p:nvPicPr>
        <p:blipFill>
          <a:blip r:embed="rId4"/>
          <a:stretch>
            <a:fillRect/>
          </a:stretch>
        </p:blipFill>
        <p:spPr>
          <a:xfrm>
            <a:off x="271688" y="3060571"/>
            <a:ext cx="1879600" cy="1879600"/>
          </a:xfrm>
          <a:prstGeom prst="rect">
            <a:avLst/>
          </a:prstGeom>
        </p:spPr>
      </p:pic>
      <p:sp>
        <p:nvSpPr>
          <p:cNvPr id="45" name="TextBox 44">
            <a:extLst>
              <a:ext uri="{FF2B5EF4-FFF2-40B4-BE49-F238E27FC236}">
                <a16:creationId xmlns:a16="http://schemas.microsoft.com/office/drawing/2014/main" id="{1BA852E2-054F-1445-B50B-EEACF2EDF7D0}"/>
              </a:ext>
            </a:extLst>
          </p:cNvPr>
          <p:cNvSpPr txBox="1"/>
          <p:nvPr/>
        </p:nvSpPr>
        <p:spPr>
          <a:xfrm>
            <a:off x="174562" y="2728681"/>
            <a:ext cx="1931234" cy="369332"/>
          </a:xfrm>
          <a:prstGeom prst="rect">
            <a:avLst/>
          </a:prstGeom>
          <a:noFill/>
        </p:spPr>
        <p:txBody>
          <a:bodyPr wrap="none" rtlCol="0">
            <a:spAutoFit/>
          </a:bodyPr>
          <a:lstStyle/>
          <a:p>
            <a:pPr marL="285750" indent="-285750">
              <a:buFont typeface="Wingdings" charset="2"/>
              <a:buChar char="Ø"/>
            </a:pPr>
            <a:r>
              <a:rPr lang="da-DK" dirty="0" err="1">
                <a:solidFill>
                  <a:srgbClr val="000000"/>
                </a:solidFill>
              </a:rPr>
              <a:t>Efimov</a:t>
            </a:r>
            <a:r>
              <a:rPr lang="da-DK" dirty="0">
                <a:solidFill>
                  <a:srgbClr val="000000"/>
                </a:solidFill>
              </a:rPr>
              <a:t> </a:t>
            </a:r>
            <a:r>
              <a:rPr lang="da-DK" dirty="0" err="1">
                <a:solidFill>
                  <a:srgbClr val="000000"/>
                </a:solidFill>
              </a:rPr>
              <a:t>states</a:t>
            </a:r>
            <a:r>
              <a:rPr lang="da-DK" dirty="0">
                <a:solidFill>
                  <a:srgbClr val="000000"/>
                </a:solidFill>
              </a:rPr>
              <a:t>?</a:t>
            </a:r>
          </a:p>
        </p:txBody>
      </p:sp>
      <p:cxnSp>
        <p:nvCxnSpPr>
          <p:cNvPr id="56" name="Straight Connector 6">
            <a:extLst>
              <a:ext uri="{FF2B5EF4-FFF2-40B4-BE49-F238E27FC236}">
                <a16:creationId xmlns:a16="http://schemas.microsoft.com/office/drawing/2014/main" id="{2AA95344-2684-654E-B8E2-C41EFBE6571A}"/>
              </a:ext>
            </a:extLst>
          </p:cNvPr>
          <p:cNvCxnSpPr>
            <a:cxnSpLocks noChangeShapeType="1"/>
          </p:cNvCxnSpPr>
          <p:nvPr/>
        </p:nvCxnSpPr>
        <p:spPr bwMode="auto">
          <a:xfrm>
            <a:off x="5473223" y="4730207"/>
            <a:ext cx="1441450" cy="0"/>
          </a:xfrm>
          <a:prstGeom prst="line">
            <a:avLst/>
          </a:prstGeom>
          <a:noFill/>
          <a:ln w="28575">
            <a:solidFill>
              <a:schemeClr val="bg2"/>
            </a:solidFill>
            <a:prstDash val="dash"/>
            <a:round/>
            <a:headEnd/>
            <a:tailEnd/>
          </a:ln>
          <a:extLst>
            <a:ext uri="{909E8E84-426E-40dd-AFC4-6F175D3DCCD1}">
              <a14:hiddenFill xmlns="" xmlns:a14="http://schemas.microsoft.com/office/drawing/2010/main">
                <a:noFill/>
              </a14:hiddenFill>
            </a:ext>
          </a:extLst>
        </p:spPr>
      </p:cxnSp>
      <p:sp>
        <p:nvSpPr>
          <p:cNvPr id="57" name="TextBox 13">
            <a:extLst>
              <a:ext uri="{FF2B5EF4-FFF2-40B4-BE49-F238E27FC236}">
                <a16:creationId xmlns:a16="http://schemas.microsoft.com/office/drawing/2014/main" id="{8CDAAC57-FFB0-084E-835B-204514F7395E}"/>
              </a:ext>
            </a:extLst>
          </p:cNvPr>
          <p:cNvSpPr txBox="1">
            <a:spLocks noChangeArrowheads="1"/>
          </p:cNvSpPr>
          <p:nvPr/>
        </p:nvSpPr>
        <p:spPr bwMode="auto">
          <a:xfrm>
            <a:off x="5005760" y="4379882"/>
            <a:ext cx="1095172"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baseline="30000" dirty="0">
                <a:solidFill>
                  <a:srgbClr val="03428E"/>
                </a:solidFill>
              </a:rPr>
              <a:t>8</a:t>
            </a:r>
            <a:r>
              <a:rPr lang="en-GB" sz="1500" dirty="0">
                <a:solidFill>
                  <a:srgbClr val="03428E"/>
                </a:solidFill>
              </a:rPr>
              <a:t>Be(0</a:t>
            </a:r>
            <a:r>
              <a:rPr lang="en-GB" sz="1500" baseline="30000" dirty="0">
                <a:solidFill>
                  <a:srgbClr val="03428E"/>
                </a:solidFill>
              </a:rPr>
              <a:t>+</a:t>
            </a:r>
            <a:r>
              <a:rPr lang="en-GB" sz="1500" dirty="0">
                <a:solidFill>
                  <a:srgbClr val="03428E"/>
                </a:solidFill>
              </a:rPr>
              <a:t>)+</a:t>
            </a:r>
            <a:r>
              <a:rPr lang="en-GB" sz="1500" dirty="0">
                <a:solidFill>
                  <a:srgbClr val="03428E"/>
                </a:solidFill>
                <a:latin typeface="Symbol" charset="0"/>
                <a:cs typeface="Symbol" charset="0"/>
              </a:rPr>
              <a:t>α</a:t>
            </a:r>
            <a:r>
              <a:rPr lang="en-GB" sz="1500" dirty="0">
                <a:solidFill>
                  <a:srgbClr val="03428E"/>
                </a:solidFill>
              </a:rPr>
              <a:t> </a:t>
            </a:r>
          </a:p>
        </p:txBody>
      </p:sp>
      <p:cxnSp>
        <p:nvCxnSpPr>
          <p:cNvPr id="58" name="Straight Connector 6">
            <a:extLst>
              <a:ext uri="{FF2B5EF4-FFF2-40B4-BE49-F238E27FC236}">
                <a16:creationId xmlns:a16="http://schemas.microsoft.com/office/drawing/2014/main" id="{75811A99-435D-5049-9AB9-5300F3F7F9F8}"/>
              </a:ext>
            </a:extLst>
          </p:cNvPr>
          <p:cNvCxnSpPr>
            <a:cxnSpLocks noChangeShapeType="1"/>
          </p:cNvCxnSpPr>
          <p:nvPr/>
        </p:nvCxnSpPr>
        <p:spPr bwMode="auto">
          <a:xfrm>
            <a:off x="5411612" y="3822284"/>
            <a:ext cx="1441450" cy="0"/>
          </a:xfrm>
          <a:prstGeom prst="line">
            <a:avLst/>
          </a:prstGeom>
          <a:noFill/>
          <a:ln w="28575">
            <a:solidFill>
              <a:schemeClr val="bg2"/>
            </a:solidFill>
            <a:prstDash val="dash"/>
            <a:round/>
            <a:headEnd/>
            <a:tailEnd/>
          </a:ln>
          <a:extLst>
            <a:ext uri="{909E8E84-426E-40dd-AFC4-6F175D3DCCD1}">
              <a14:hiddenFill xmlns="" xmlns:a14="http://schemas.microsoft.com/office/drawing/2010/main">
                <a:noFill/>
              </a14:hiddenFill>
            </a:ext>
          </a:extLst>
        </p:spPr>
      </p:cxnSp>
      <p:sp>
        <p:nvSpPr>
          <p:cNvPr id="59" name="TextBox 13">
            <a:extLst>
              <a:ext uri="{FF2B5EF4-FFF2-40B4-BE49-F238E27FC236}">
                <a16:creationId xmlns:a16="http://schemas.microsoft.com/office/drawing/2014/main" id="{F95BA035-6B76-444F-8EEF-04B666F5E650}"/>
              </a:ext>
            </a:extLst>
          </p:cNvPr>
          <p:cNvSpPr txBox="1">
            <a:spLocks noChangeArrowheads="1"/>
          </p:cNvSpPr>
          <p:nvPr/>
        </p:nvSpPr>
        <p:spPr bwMode="auto">
          <a:xfrm>
            <a:off x="5031697" y="3481691"/>
            <a:ext cx="1095172"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baseline="30000" dirty="0">
                <a:solidFill>
                  <a:srgbClr val="03428E"/>
                </a:solidFill>
              </a:rPr>
              <a:t>8</a:t>
            </a:r>
            <a:r>
              <a:rPr lang="en-GB" sz="1500" dirty="0">
                <a:solidFill>
                  <a:srgbClr val="03428E"/>
                </a:solidFill>
              </a:rPr>
              <a:t>Be(2</a:t>
            </a:r>
            <a:r>
              <a:rPr lang="en-GB" sz="1500" baseline="30000" dirty="0">
                <a:solidFill>
                  <a:srgbClr val="03428E"/>
                </a:solidFill>
              </a:rPr>
              <a:t>+</a:t>
            </a:r>
            <a:r>
              <a:rPr lang="en-GB" sz="1500" dirty="0">
                <a:solidFill>
                  <a:srgbClr val="03428E"/>
                </a:solidFill>
              </a:rPr>
              <a:t>)+</a:t>
            </a:r>
            <a:r>
              <a:rPr lang="en-GB" sz="1500" dirty="0">
                <a:solidFill>
                  <a:srgbClr val="03428E"/>
                </a:solidFill>
                <a:latin typeface="Symbol" charset="0"/>
                <a:cs typeface="Symbol" charset="0"/>
              </a:rPr>
              <a:t>α</a:t>
            </a:r>
            <a:r>
              <a:rPr lang="en-GB" sz="1500" dirty="0">
                <a:solidFill>
                  <a:srgbClr val="03428E"/>
                </a:solidFill>
              </a:rPr>
              <a:t> </a:t>
            </a:r>
          </a:p>
        </p:txBody>
      </p:sp>
      <p:pic>
        <p:nvPicPr>
          <p:cNvPr id="17" name="Picture 16">
            <a:extLst>
              <a:ext uri="{FF2B5EF4-FFF2-40B4-BE49-F238E27FC236}">
                <a16:creationId xmlns:a16="http://schemas.microsoft.com/office/drawing/2014/main" id="{C1DF07C2-465B-084D-A56F-AF0F9B3D746A}"/>
              </a:ext>
            </a:extLst>
          </p:cNvPr>
          <p:cNvPicPr>
            <a:picLocks noChangeAspect="1"/>
          </p:cNvPicPr>
          <p:nvPr/>
        </p:nvPicPr>
        <p:blipFill>
          <a:blip r:embed="rId5"/>
          <a:stretch>
            <a:fillRect/>
          </a:stretch>
        </p:blipFill>
        <p:spPr>
          <a:xfrm>
            <a:off x="2609919" y="3087895"/>
            <a:ext cx="1986667" cy="1702857"/>
          </a:xfrm>
          <a:prstGeom prst="rect">
            <a:avLst/>
          </a:prstGeom>
        </p:spPr>
      </p:pic>
      <p:sp>
        <p:nvSpPr>
          <p:cNvPr id="60" name="TextBox 59">
            <a:extLst>
              <a:ext uri="{FF2B5EF4-FFF2-40B4-BE49-F238E27FC236}">
                <a16:creationId xmlns:a16="http://schemas.microsoft.com/office/drawing/2014/main" id="{E015630E-A710-EB4C-ABB0-06CEA03EEDA1}"/>
              </a:ext>
            </a:extLst>
          </p:cNvPr>
          <p:cNvSpPr txBox="1"/>
          <p:nvPr/>
        </p:nvSpPr>
        <p:spPr>
          <a:xfrm>
            <a:off x="2651878" y="2715710"/>
            <a:ext cx="1935145" cy="369332"/>
          </a:xfrm>
          <a:prstGeom prst="rect">
            <a:avLst/>
          </a:prstGeom>
          <a:noFill/>
        </p:spPr>
        <p:txBody>
          <a:bodyPr wrap="none" rtlCol="0">
            <a:spAutoFit/>
          </a:bodyPr>
          <a:lstStyle/>
          <a:p>
            <a:pPr marL="285750" indent="-285750">
              <a:buFont typeface="Wingdings" charset="2"/>
              <a:buChar char="Ø"/>
            </a:pPr>
            <a:r>
              <a:rPr lang="da-DK" dirty="0">
                <a:solidFill>
                  <a:srgbClr val="000000"/>
                </a:solidFill>
              </a:rPr>
              <a:t>3body </a:t>
            </a:r>
            <a:r>
              <a:rPr lang="da-DK" dirty="0" err="1">
                <a:solidFill>
                  <a:srgbClr val="000000"/>
                </a:solidFill>
              </a:rPr>
              <a:t>decays</a:t>
            </a:r>
            <a:endParaRPr lang="da-DK" dirty="0">
              <a:solidFill>
                <a:srgbClr val="000000"/>
              </a:solidFill>
            </a:endParaRPr>
          </a:p>
        </p:txBody>
      </p:sp>
    </p:spTree>
    <p:extLst>
      <p:ext uri="{BB962C8B-B14F-4D97-AF65-F5344CB8AC3E}">
        <p14:creationId xmlns:p14="http://schemas.microsoft.com/office/powerpoint/2010/main" val="1807051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030"/>
          <a:stretch/>
        </p:blipFill>
        <p:spPr>
          <a:xfrm>
            <a:off x="12700" y="11222"/>
            <a:ext cx="9144000" cy="964139"/>
          </a:xfrm>
          <a:prstGeom prst="rect">
            <a:avLst/>
          </a:prstGeom>
        </p:spPr>
      </p:pic>
      <p:pic>
        <p:nvPicPr>
          <p:cNvPr id="6" name="Picture 5"/>
          <p:cNvPicPr>
            <a:picLocks noChangeAspect="1"/>
          </p:cNvPicPr>
          <p:nvPr/>
        </p:nvPicPr>
        <p:blipFill>
          <a:blip r:embed="rId4"/>
          <a:stretch>
            <a:fillRect/>
          </a:stretch>
        </p:blipFill>
        <p:spPr>
          <a:xfrm>
            <a:off x="44582" y="910843"/>
            <a:ext cx="4531350" cy="4320000"/>
          </a:xfrm>
          <a:prstGeom prst="rect">
            <a:avLst/>
          </a:prstGeom>
        </p:spPr>
      </p:pic>
      <p:pic>
        <p:nvPicPr>
          <p:cNvPr id="7" name="Picture 6"/>
          <p:cNvPicPr>
            <a:picLocks noChangeAspect="1"/>
          </p:cNvPicPr>
          <p:nvPr/>
        </p:nvPicPr>
        <p:blipFill>
          <a:blip r:embed="rId5"/>
          <a:stretch>
            <a:fillRect/>
          </a:stretch>
        </p:blipFill>
        <p:spPr>
          <a:xfrm>
            <a:off x="6015832" y="975361"/>
            <a:ext cx="2784375" cy="5400000"/>
          </a:xfrm>
          <a:prstGeom prst="rect">
            <a:avLst/>
          </a:prstGeom>
        </p:spPr>
      </p:pic>
      <p:graphicFrame>
        <p:nvGraphicFramePr>
          <p:cNvPr id="8" name="Object 77">
            <a:extLst>
              <a:ext uri="{FF2B5EF4-FFF2-40B4-BE49-F238E27FC236}">
                <a16:creationId xmlns:a16="http://schemas.microsoft.com/office/drawing/2014/main" id="{3F7D754D-3965-894F-B488-93C38BDCDC50}"/>
              </a:ext>
            </a:extLst>
          </p:cNvPr>
          <p:cNvGraphicFramePr>
            <a:graphicFrameLocks noChangeAspect="1"/>
          </p:cNvGraphicFramePr>
          <p:nvPr>
            <p:extLst>
              <p:ext uri="{D42A27DB-BD31-4B8C-83A1-F6EECF244321}">
                <p14:modId xmlns:p14="http://schemas.microsoft.com/office/powerpoint/2010/main" val="3580879821"/>
              </p:ext>
            </p:extLst>
          </p:nvPr>
        </p:nvGraphicFramePr>
        <p:xfrm>
          <a:off x="4968857" y="2089448"/>
          <a:ext cx="654050" cy="1585913"/>
        </p:xfrm>
        <a:graphic>
          <a:graphicData uri="http://schemas.openxmlformats.org/presentationml/2006/ole">
            <mc:AlternateContent xmlns:mc="http://schemas.openxmlformats.org/markup-compatibility/2006">
              <mc:Choice xmlns:v="urn:schemas-microsoft-com:vml" Requires="v">
                <p:oleObj spid="_x0000_s162829" name="Clip" r:id="rId6" imgW="1623657" imgH="3935896" progId="MS_ClipArt_Gallery.5">
                  <p:embed/>
                </p:oleObj>
              </mc:Choice>
              <mc:Fallback>
                <p:oleObj name="Clip" r:id="rId6" imgW="1623657" imgH="3935896" progId="MS_ClipArt_Gallery.5">
                  <p:embed/>
                  <p:pic>
                    <p:nvPicPr>
                      <p:cNvPr id="4" name="Object 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8857" y="2089448"/>
                        <a:ext cx="654050"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DFDD721D-B299-4746-9DA1-4BDC044FFE2D}"/>
              </a:ext>
            </a:extLst>
          </p:cNvPr>
          <p:cNvSpPr/>
          <p:nvPr/>
        </p:nvSpPr>
        <p:spPr>
          <a:xfrm>
            <a:off x="145912" y="5256150"/>
            <a:ext cx="4970834" cy="1815882"/>
          </a:xfrm>
          <a:prstGeom prst="rect">
            <a:avLst/>
          </a:prstGeom>
        </p:spPr>
        <p:txBody>
          <a:bodyPr wrap="square">
            <a:spAutoFit/>
          </a:bodyPr>
          <a:lstStyle/>
          <a:p>
            <a:r>
              <a:rPr lang="en-US" sz="1600" dirty="0">
                <a:latin typeface="Times" pitchFamily="2" charset="0"/>
              </a:rPr>
              <a:t>Alvarez-Rodriguez </a:t>
            </a:r>
            <a:r>
              <a:rPr lang="en-US" sz="1600" i="1" dirty="0">
                <a:latin typeface="Times" pitchFamily="2" charset="0"/>
              </a:rPr>
              <a:t>et al</a:t>
            </a:r>
            <a:r>
              <a:rPr lang="en-US" sz="1600" dirty="0">
                <a:latin typeface="Times" pitchFamily="2" charset="0"/>
              </a:rPr>
              <a:t>. :</a:t>
            </a:r>
            <a:r>
              <a:rPr lang="en-US" sz="1600" i="1" dirty="0">
                <a:latin typeface="Times" pitchFamily="2" charset="0"/>
              </a:rPr>
              <a:t> </a:t>
            </a:r>
          </a:p>
          <a:p>
            <a:r>
              <a:rPr lang="en-US" sz="1600" dirty="0">
                <a:latin typeface="Times" pitchFamily="2" charset="0"/>
              </a:rPr>
              <a:t>	PRL </a:t>
            </a:r>
            <a:r>
              <a:rPr lang="en-US" sz="1600" b="1" dirty="0">
                <a:latin typeface="Times" pitchFamily="2" charset="0"/>
              </a:rPr>
              <a:t>99, </a:t>
            </a:r>
            <a:r>
              <a:rPr lang="en-US" sz="1600" dirty="0">
                <a:latin typeface="Times" pitchFamily="2" charset="0"/>
              </a:rPr>
              <a:t>072503 (2007), </a:t>
            </a:r>
          </a:p>
          <a:p>
            <a:r>
              <a:rPr lang="en-US" sz="1600" dirty="0">
                <a:latin typeface="Times" pitchFamily="2" charset="0"/>
              </a:rPr>
              <a:t>	Eur. Phys. J. A 31, 303 (2007), </a:t>
            </a:r>
          </a:p>
          <a:p>
            <a:r>
              <a:rPr lang="en-US" sz="1600" dirty="0">
                <a:latin typeface="Times" pitchFamily="2" charset="0"/>
              </a:rPr>
              <a:t>	PRC </a:t>
            </a:r>
            <a:r>
              <a:rPr lang="en-US" sz="1600" b="1" dirty="0">
                <a:latin typeface="Times" pitchFamily="2" charset="0"/>
              </a:rPr>
              <a:t>77</a:t>
            </a:r>
            <a:r>
              <a:rPr lang="en-US" sz="1600" dirty="0">
                <a:latin typeface="Times" pitchFamily="2" charset="0"/>
              </a:rPr>
              <a:t>, 064305 (2008), </a:t>
            </a:r>
          </a:p>
          <a:p>
            <a:r>
              <a:rPr lang="en-US" sz="1600" dirty="0">
                <a:latin typeface="Times" pitchFamily="2" charset="0"/>
              </a:rPr>
              <a:t>	PRL </a:t>
            </a:r>
            <a:r>
              <a:rPr lang="en-US" sz="1600" b="1" dirty="0">
                <a:latin typeface="Times" pitchFamily="2" charset="0"/>
              </a:rPr>
              <a:t>100, </a:t>
            </a:r>
            <a:r>
              <a:rPr lang="en-US" sz="1600" dirty="0">
                <a:latin typeface="Times" pitchFamily="2" charset="0"/>
              </a:rPr>
              <a:t>192501 (2008)</a:t>
            </a:r>
          </a:p>
          <a:p>
            <a:r>
              <a:rPr lang="en-US" sz="1600" dirty="0" err="1">
                <a:latin typeface="Times" pitchFamily="2" charset="0"/>
              </a:rPr>
              <a:t>Fynbo</a:t>
            </a:r>
            <a:r>
              <a:rPr lang="en-US" sz="1600" dirty="0">
                <a:latin typeface="Times" pitchFamily="2" charset="0"/>
              </a:rPr>
              <a:t> </a:t>
            </a:r>
            <a:r>
              <a:rPr lang="en-US" sz="1600" i="1" dirty="0">
                <a:latin typeface="Times" pitchFamily="2" charset="0"/>
              </a:rPr>
              <a:t>et al., </a:t>
            </a:r>
            <a:r>
              <a:rPr lang="en-US" sz="1600" dirty="0">
                <a:latin typeface="Times" pitchFamily="2" charset="0"/>
              </a:rPr>
              <a:t>PRC </a:t>
            </a:r>
            <a:r>
              <a:rPr lang="en-US" sz="1600" b="1" dirty="0">
                <a:latin typeface="Times" pitchFamily="2" charset="0"/>
              </a:rPr>
              <a:t>79</a:t>
            </a:r>
            <a:r>
              <a:rPr lang="en-US" sz="1600" dirty="0">
                <a:latin typeface="Times" pitchFamily="2" charset="0"/>
              </a:rPr>
              <a:t>, 054009 (2009) </a:t>
            </a:r>
            <a:endParaRPr lang="en-US" sz="1600" dirty="0"/>
          </a:p>
          <a:p>
            <a:endParaRPr lang="en-US" sz="1600" dirty="0"/>
          </a:p>
        </p:txBody>
      </p:sp>
    </p:spTree>
    <p:extLst>
      <p:ext uri="{BB962C8B-B14F-4D97-AF65-F5344CB8AC3E}">
        <p14:creationId xmlns:p14="http://schemas.microsoft.com/office/powerpoint/2010/main" val="1810913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480366-5CB2-3441-BB4F-DA31C73DBC85}"/>
              </a:ext>
            </a:extLst>
          </p:cNvPr>
          <p:cNvSpPr>
            <a:spLocks noGrp="1"/>
          </p:cNvSpPr>
          <p:nvPr>
            <p:ph type="sldNum" sz="quarter" idx="10"/>
          </p:nvPr>
        </p:nvSpPr>
        <p:spPr/>
        <p:txBody>
          <a:bodyPr/>
          <a:lstStyle/>
          <a:p>
            <a:pPr>
              <a:defRPr/>
            </a:pPr>
            <a:fld id="{C940DF94-F208-A448-B1BB-72E03A280C05}" type="slidenum">
              <a:rPr lang="da-DK" smtClean="0"/>
              <a:pPr>
                <a:defRPr/>
              </a:pPr>
              <a:t>21</a:t>
            </a:fld>
            <a:endParaRPr lang="da-DK" dirty="0"/>
          </a:p>
        </p:txBody>
      </p:sp>
      <p:grpSp>
        <p:nvGrpSpPr>
          <p:cNvPr id="16" name="Group 15">
            <a:extLst>
              <a:ext uri="{FF2B5EF4-FFF2-40B4-BE49-F238E27FC236}">
                <a16:creationId xmlns:a16="http://schemas.microsoft.com/office/drawing/2014/main" id="{63CF8307-9F39-E749-9F75-BDF4DBD996F7}"/>
              </a:ext>
            </a:extLst>
          </p:cNvPr>
          <p:cNvGrpSpPr/>
          <p:nvPr/>
        </p:nvGrpSpPr>
        <p:grpSpPr>
          <a:xfrm>
            <a:off x="6350" y="-28670"/>
            <a:ext cx="9144000" cy="2096852"/>
            <a:chOff x="0" y="1088930"/>
            <a:chExt cx="9144000" cy="2096852"/>
          </a:xfrm>
        </p:grpSpPr>
        <p:pic>
          <p:nvPicPr>
            <p:cNvPr id="5" name="Picture 4">
              <a:extLst>
                <a:ext uri="{FF2B5EF4-FFF2-40B4-BE49-F238E27FC236}">
                  <a16:creationId xmlns:a16="http://schemas.microsoft.com/office/drawing/2014/main" id="{6F7A1C0D-256B-134F-887F-655DDC6693EA}"/>
                </a:ext>
              </a:extLst>
            </p:cNvPr>
            <p:cNvPicPr>
              <a:picLocks noChangeAspect="1"/>
            </p:cNvPicPr>
            <p:nvPr/>
          </p:nvPicPr>
          <p:blipFill>
            <a:blip r:embed="rId2"/>
            <a:stretch>
              <a:fillRect/>
            </a:stretch>
          </p:blipFill>
          <p:spPr>
            <a:xfrm>
              <a:off x="0" y="1286567"/>
              <a:ext cx="9144000" cy="1899215"/>
            </a:xfrm>
            <a:prstGeom prst="rect">
              <a:avLst/>
            </a:prstGeom>
          </p:spPr>
        </p:pic>
        <p:sp>
          <p:nvSpPr>
            <p:cNvPr id="6" name="TextBox 5">
              <a:extLst>
                <a:ext uri="{FF2B5EF4-FFF2-40B4-BE49-F238E27FC236}">
                  <a16:creationId xmlns:a16="http://schemas.microsoft.com/office/drawing/2014/main" id="{922A09D0-BF65-6941-AE15-59F07B534E24}"/>
                </a:ext>
              </a:extLst>
            </p:cNvPr>
            <p:cNvSpPr txBox="1"/>
            <p:nvPr/>
          </p:nvSpPr>
          <p:spPr>
            <a:xfrm>
              <a:off x="447472" y="1101901"/>
              <a:ext cx="992579" cy="369332"/>
            </a:xfrm>
            <a:prstGeom prst="rect">
              <a:avLst/>
            </a:prstGeom>
            <a:noFill/>
          </p:spPr>
          <p:txBody>
            <a:bodyPr wrap="none" rtlCol="0">
              <a:spAutoFit/>
            </a:bodyPr>
            <a:lstStyle/>
            <a:p>
              <a:r>
                <a:rPr lang="en-US" dirty="0"/>
                <a:t>1-2MeV</a:t>
              </a:r>
            </a:p>
          </p:txBody>
        </p:sp>
        <p:sp>
          <p:nvSpPr>
            <p:cNvPr id="7" name="TextBox 6">
              <a:extLst>
                <a:ext uri="{FF2B5EF4-FFF2-40B4-BE49-F238E27FC236}">
                  <a16:creationId xmlns:a16="http://schemas.microsoft.com/office/drawing/2014/main" id="{B3730BFA-8844-4949-9F37-5D7E4EDD986E}"/>
                </a:ext>
              </a:extLst>
            </p:cNvPr>
            <p:cNvSpPr txBox="1"/>
            <p:nvPr/>
          </p:nvSpPr>
          <p:spPr>
            <a:xfrm>
              <a:off x="2321671" y="1088930"/>
              <a:ext cx="992579" cy="369332"/>
            </a:xfrm>
            <a:prstGeom prst="rect">
              <a:avLst/>
            </a:prstGeom>
            <a:noFill/>
          </p:spPr>
          <p:txBody>
            <a:bodyPr wrap="none" rtlCol="0">
              <a:spAutoFit/>
            </a:bodyPr>
            <a:lstStyle/>
            <a:p>
              <a:r>
                <a:rPr lang="en-US" dirty="0"/>
                <a:t>2-3MeV</a:t>
              </a:r>
            </a:p>
          </p:txBody>
        </p:sp>
        <p:sp>
          <p:nvSpPr>
            <p:cNvPr id="8" name="TextBox 7">
              <a:extLst>
                <a:ext uri="{FF2B5EF4-FFF2-40B4-BE49-F238E27FC236}">
                  <a16:creationId xmlns:a16="http://schemas.microsoft.com/office/drawing/2014/main" id="{3BC492C6-7519-954D-8E93-5C2DB85AABD1}"/>
                </a:ext>
              </a:extLst>
            </p:cNvPr>
            <p:cNvSpPr txBox="1"/>
            <p:nvPr/>
          </p:nvSpPr>
          <p:spPr>
            <a:xfrm>
              <a:off x="4137503" y="1114870"/>
              <a:ext cx="992579" cy="369332"/>
            </a:xfrm>
            <a:prstGeom prst="rect">
              <a:avLst/>
            </a:prstGeom>
            <a:noFill/>
          </p:spPr>
          <p:txBody>
            <a:bodyPr wrap="none" rtlCol="0">
              <a:spAutoFit/>
            </a:bodyPr>
            <a:lstStyle/>
            <a:p>
              <a:r>
                <a:rPr lang="en-US" dirty="0"/>
                <a:t>3-4MeV</a:t>
              </a:r>
            </a:p>
          </p:txBody>
        </p:sp>
        <p:sp>
          <p:nvSpPr>
            <p:cNvPr id="9" name="TextBox 8">
              <a:extLst>
                <a:ext uri="{FF2B5EF4-FFF2-40B4-BE49-F238E27FC236}">
                  <a16:creationId xmlns:a16="http://schemas.microsoft.com/office/drawing/2014/main" id="{A4BBC154-2962-254E-818A-F602FD224363}"/>
                </a:ext>
              </a:extLst>
            </p:cNvPr>
            <p:cNvSpPr txBox="1"/>
            <p:nvPr/>
          </p:nvSpPr>
          <p:spPr>
            <a:xfrm>
              <a:off x="5982519" y="1101901"/>
              <a:ext cx="992579" cy="369332"/>
            </a:xfrm>
            <a:prstGeom prst="rect">
              <a:avLst/>
            </a:prstGeom>
            <a:noFill/>
          </p:spPr>
          <p:txBody>
            <a:bodyPr wrap="none" rtlCol="0">
              <a:spAutoFit/>
            </a:bodyPr>
            <a:lstStyle/>
            <a:p>
              <a:r>
                <a:rPr lang="en-US" dirty="0"/>
                <a:t>4-5MeV</a:t>
              </a:r>
            </a:p>
          </p:txBody>
        </p:sp>
        <p:sp>
          <p:nvSpPr>
            <p:cNvPr id="10" name="TextBox 9">
              <a:extLst>
                <a:ext uri="{FF2B5EF4-FFF2-40B4-BE49-F238E27FC236}">
                  <a16:creationId xmlns:a16="http://schemas.microsoft.com/office/drawing/2014/main" id="{553EEC5A-7E14-BC42-BD20-2F2156ADB8E7}"/>
                </a:ext>
              </a:extLst>
            </p:cNvPr>
            <p:cNvSpPr txBox="1"/>
            <p:nvPr/>
          </p:nvSpPr>
          <p:spPr>
            <a:xfrm>
              <a:off x="7710803" y="1098659"/>
              <a:ext cx="992579" cy="369332"/>
            </a:xfrm>
            <a:prstGeom prst="rect">
              <a:avLst/>
            </a:prstGeom>
            <a:noFill/>
          </p:spPr>
          <p:txBody>
            <a:bodyPr wrap="none" rtlCol="0">
              <a:spAutoFit/>
            </a:bodyPr>
            <a:lstStyle/>
            <a:p>
              <a:r>
                <a:rPr lang="en-US" dirty="0"/>
                <a:t>5-6MeV</a:t>
              </a:r>
            </a:p>
          </p:txBody>
        </p:sp>
      </p:grpSp>
      <p:sp>
        <p:nvSpPr>
          <p:cNvPr id="11" name="TextBox 10">
            <a:extLst>
              <a:ext uri="{FF2B5EF4-FFF2-40B4-BE49-F238E27FC236}">
                <a16:creationId xmlns:a16="http://schemas.microsoft.com/office/drawing/2014/main" id="{51C44376-DD6C-6446-A202-C07EAF527376}"/>
              </a:ext>
            </a:extLst>
          </p:cNvPr>
          <p:cNvSpPr txBox="1"/>
          <p:nvPr/>
        </p:nvSpPr>
        <p:spPr>
          <a:xfrm>
            <a:off x="34218" y="0"/>
            <a:ext cx="498855" cy="369332"/>
          </a:xfrm>
          <a:prstGeom prst="rect">
            <a:avLst/>
          </a:prstGeom>
          <a:noFill/>
        </p:spPr>
        <p:txBody>
          <a:bodyPr wrap="none" rtlCol="0">
            <a:spAutoFit/>
          </a:bodyPr>
          <a:lstStyle/>
          <a:p>
            <a:r>
              <a:rPr lang="en-US" baseline="30000" dirty="0"/>
              <a:t>12</a:t>
            </a:r>
            <a:r>
              <a:rPr lang="en-US" dirty="0"/>
              <a:t>B</a:t>
            </a:r>
            <a:endParaRPr lang="en-US" baseline="30000" dirty="0"/>
          </a:p>
        </p:txBody>
      </p:sp>
      <p:pic>
        <p:nvPicPr>
          <p:cNvPr id="15" name="Picture 14">
            <a:extLst>
              <a:ext uri="{FF2B5EF4-FFF2-40B4-BE49-F238E27FC236}">
                <a16:creationId xmlns:a16="http://schemas.microsoft.com/office/drawing/2014/main" id="{75FDDB22-C2CC-6F4D-B14F-F62453CA8A67}"/>
              </a:ext>
            </a:extLst>
          </p:cNvPr>
          <p:cNvPicPr>
            <a:picLocks noChangeAspect="1"/>
          </p:cNvPicPr>
          <p:nvPr/>
        </p:nvPicPr>
        <p:blipFill rotWithShape="1">
          <a:blip r:embed="rId3"/>
          <a:srcRect l="2309" t="52778" r="1660" b="25190"/>
          <a:stretch/>
        </p:blipFill>
        <p:spPr>
          <a:xfrm>
            <a:off x="25400" y="1928482"/>
            <a:ext cx="9093200" cy="1695450"/>
          </a:xfrm>
          <a:prstGeom prst="rect">
            <a:avLst/>
          </a:prstGeom>
        </p:spPr>
      </p:pic>
      <p:grpSp>
        <p:nvGrpSpPr>
          <p:cNvPr id="19" name="Group 18">
            <a:extLst>
              <a:ext uri="{FF2B5EF4-FFF2-40B4-BE49-F238E27FC236}">
                <a16:creationId xmlns:a16="http://schemas.microsoft.com/office/drawing/2014/main" id="{200CE92F-E7F7-A94E-B135-47DA5D2C7EED}"/>
              </a:ext>
            </a:extLst>
          </p:cNvPr>
          <p:cNvGrpSpPr/>
          <p:nvPr/>
        </p:nvGrpSpPr>
        <p:grpSpPr>
          <a:xfrm>
            <a:off x="-30208" y="3411684"/>
            <a:ext cx="9180558" cy="3432173"/>
            <a:chOff x="-30208" y="3411684"/>
            <a:chExt cx="9180558" cy="3432173"/>
          </a:xfrm>
        </p:grpSpPr>
        <p:grpSp>
          <p:nvGrpSpPr>
            <p:cNvPr id="18" name="Group 17">
              <a:extLst>
                <a:ext uri="{FF2B5EF4-FFF2-40B4-BE49-F238E27FC236}">
                  <a16:creationId xmlns:a16="http://schemas.microsoft.com/office/drawing/2014/main" id="{51BC9ADF-649E-9849-A5A9-B1F986A96F98}"/>
                </a:ext>
              </a:extLst>
            </p:cNvPr>
            <p:cNvGrpSpPr/>
            <p:nvPr/>
          </p:nvGrpSpPr>
          <p:grpSpPr>
            <a:xfrm>
              <a:off x="-30208" y="3411684"/>
              <a:ext cx="9180558" cy="1877934"/>
              <a:chOff x="-30208" y="3411684"/>
              <a:chExt cx="9180558" cy="1877934"/>
            </a:xfrm>
          </p:grpSpPr>
          <p:pic>
            <p:nvPicPr>
              <p:cNvPr id="14" name="Picture 13">
                <a:extLst>
                  <a:ext uri="{FF2B5EF4-FFF2-40B4-BE49-F238E27FC236}">
                    <a16:creationId xmlns:a16="http://schemas.microsoft.com/office/drawing/2014/main" id="{77CB973D-10A1-F14A-8179-2ABF02F3BADA}"/>
                  </a:ext>
                </a:extLst>
              </p:cNvPr>
              <p:cNvPicPr>
                <a:picLocks noChangeAspect="1"/>
              </p:cNvPicPr>
              <p:nvPr/>
            </p:nvPicPr>
            <p:blipFill rotWithShape="1">
              <a:blip r:embed="rId4"/>
              <a:srcRect l="850" r="28403"/>
              <a:stretch/>
            </p:blipFill>
            <p:spPr>
              <a:xfrm>
                <a:off x="61394" y="3551766"/>
                <a:ext cx="9088956" cy="1737852"/>
              </a:xfrm>
              <a:prstGeom prst="rect">
                <a:avLst/>
              </a:prstGeom>
            </p:spPr>
          </p:pic>
          <p:sp>
            <p:nvSpPr>
              <p:cNvPr id="12" name="TextBox 11">
                <a:extLst>
                  <a:ext uri="{FF2B5EF4-FFF2-40B4-BE49-F238E27FC236}">
                    <a16:creationId xmlns:a16="http://schemas.microsoft.com/office/drawing/2014/main" id="{517591A3-9AA7-844C-8EB3-A3C0803A27B8}"/>
                  </a:ext>
                </a:extLst>
              </p:cNvPr>
              <p:cNvSpPr txBox="1"/>
              <p:nvPr/>
            </p:nvSpPr>
            <p:spPr>
              <a:xfrm>
                <a:off x="-30208" y="3411684"/>
                <a:ext cx="526106" cy="369332"/>
              </a:xfrm>
              <a:prstGeom prst="rect">
                <a:avLst/>
              </a:prstGeom>
              <a:noFill/>
            </p:spPr>
            <p:txBody>
              <a:bodyPr wrap="none" rtlCol="0">
                <a:spAutoFit/>
              </a:bodyPr>
              <a:lstStyle/>
              <a:p>
                <a:r>
                  <a:rPr lang="en-US" baseline="30000" dirty="0"/>
                  <a:t>12</a:t>
                </a:r>
                <a:r>
                  <a:rPr lang="en-US" dirty="0"/>
                  <a:t>N</a:t>
                </a:r>
                <a:endParaRPr lang="en-US" baseline="30000" dirty="0"/>
              </a:p>
            </p:txBody>
          </p:sp>
        </p:grpSp>
        <p:pic>
          <p:nvPicPr>
            <p:cNvPr id="17" name="Picture 16">
              <a:extLst>
                <a:ext uri="{FF2B5EF4-FFF2-40B4-BE49-F238E27FC236}">
                  <a16:creationId xmlns:a16="http://schemas.microsoft.com/office/drawing/2014/main" id="{EADED762-0F9B-074C-9F6B-D4B12298A4FE}"/>
                </a:ext>
              </a:extLst>
            </p:cNvPr>
            <p:cNvPicPr>
              <a:picLocks noChangeAspect="1"/>
            </p:cNvPicPr>
            <p:nvPr/>
          </p:nvPicPr>
          <p:blipFill rotWithShape="1">
            <a:blip r:embed="rId4"/>
            <a:srcRect l="72384"/>
            <a:stretch/>
          </p:blipFill>
          <p:spPr>
            <a:xfrm>
              <a:off x="88553" y="5148408"/>
              <a:ext cx="3537297" cy="1695449"/>
            </a:xfrm>
            <a:prstGeom prst="rect">
              <a:avLst/>
            </a:prstGeom>
          </p:spPr>
        </p:pic>
      </p:grpSp>
      <p:sp>
        <p:nvSpPr>
          <p:cNvPr id="20" name="TextBox 19">
            <a:extLst>
              <a:ext uri="{FF2B5EF4-FFF2-40B4-BE49-F238E27FC236}">
                <a16:creationId xmlns:a16="http://schemas.microsoft.com/office/drawing/2014/main" id="{AA557656-6B47-E94B-9A14-A0BF0B38583C}"/>
              </a:ext>
            </a:extLst>
          </p:cNvPr>
          <p:cNvSpPr txBox="1"/>
          <p:nvPr/>
        </p:nvSpPr>
        <p:spPr>
          <a:xfrm>
            <a:off x="7618413" y="6130409"/>
            <a:ext cx="1316771" cy="369332"/>
          </a:xfrm>
          <a:prstGeom prst="rect">
            <a:avLst/>
          </a:prstGeom>
          <a:solidFill>
            <a:schemeClr val="bg1"/>
          </a:solidFill>
        </p:spPr>
        <p:txBody>
          <a:bodyPr wrap="none" rtlCol="0">
            <a:spAutoFit/>
          </a:bodyPr>
          <a:lstStyle/>
          <a:p>
            <a:r>
              <a:rPr lang="en-US" dirty="0">
                <a:solidFill>
                  <a:srgbClr val="FF0000"/>
                </a:solidFill>
              </a:rPr>
              <a:t>Preliminary</a:t>
            </a:r>
          </a:p>
        </p:txBody>
      </p:sp>
    </p:spTree>
    <p:extLst>
      <p:ext uri="{BB962C8B-B14F-4D97-AF65-F5344CB8AC3E}">
        <p14:creationId xmlns:p14="http://schemas.microsoft.com/office/powerpoint/2010/main" val="31859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30" name="Group 2052"/>
          <p:cNvGrpSpPr>
            <a:grpSpLocks/>
          </p:cNvGrpSpPr>
          <p:nvPr/>
        </p:nvGrpSpPr>
        <p:grpSpPr bwMode="auto">
          <a:xfrm>
            <a:off x="160255" y="1312110"/>
            <a:ext cx="2670291" cy="2546178"/>
            <a:chOff x="46" y="1968"/>
            <a:chExt cx="1682" cy="1604"/>
          </a:xfrm>
        </p:grpSpPr>
        <p:sp>
          <p:nvSpPr>
            <p:cNvPr id="26643" name="Text Box 2053"/>
            <p:cNvSpPr txBox="1">
              <a:spLocks noChangeArrowheads="1"/>
            </p:cNvSpPr>
            <p:nvPr/>
          </p:nvSpPr>
          <p:spPr bwMode="auto">
            <a:xfrm>
              <a:off x="46" y="1968"/>
              <a:ext cx="4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06475" eaLnBrk="0">
                <a:defRPr sz="2000">
                  <a:solidFill>
                    <a:schemeClr val="tx1"/>
                  </a:solidFill>
                  <a:latin typeface="Candara" charset="0"/>
                  <a:ea typeface="Arial Unicode MS" charset="0"/>
                  <a:cs typeface="Arial Unicode MS" charset="0"/>
                </a:defRPr>
              </a:lvl1pPr>
              <a:lvl2pPr marL="37931725" indent="-37474525" defTabSz="1006475" eaLnBrk="0">
                <a:defRPr sz="2000">
                  <a:solidFill>
                    <a:schemeClr val="tx1"/>
                  </a:solidFill>
                  <a:latin typeface="Candara" charset="0"/>
                  <a:ea typeface="Arial Unicode MS" charset="0"/>
                  <a:cs typeface="Arial Unicode MS" charset="0"/>
                </a:defRPr>
              </a:lvl2pPr>
              <a:lvl3pPr eaLnBrk="0">
                <a:defRPr sz="2000">
                  <a:solidFill>
                    <a:schemeClr val="tx1"/>
                  </a:solidFill>
                  <a:latin typeface="Candara" charset="0"/>
                  <a:ea typeface="Arial Unicode MS" charset="0"/>
                  <a:cs typeface="Arial Unicode MS" charset="0"/>
                </a:defRPr>
              </a:lvl3pPr>
              <a:lvl4pPr eaLnBrk="0">
                <a:defRPr sz="2000">
                  <a:solidFill>
                    <a:schemeClr val="tx1"/>
                  </a:solidFill>
                  <a:latin typeface="Candara" charset="0"/>
                  <a:ea typeface="Arial Unicode MS" charset="0"/>
                  <a:cs typeface="Arial Unicode MS" charset="0"/>
                </a:defRPr>
              </a:lvl4pPr>
              <a:lvl5pPr eaLnBrk="0">
                <a:defRPr sz="2000">
                  <a:solidFill>
                    <a:schemeClr val="tx1"/>
                  </a:solidFill>
                  <a:latin typeface="Candara" charset="0"/>
                  <a:ea typeface="Arial Unicode MS" charset="0"/>
                  <a:cs typeface="Arial Unicode MS" charset="0"/>
                </a:defRPr>
              </a:lvl5pPr>
              <a:lvl6pPr marL="4572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6pPr>
              <a:lvl7pPr marL="9144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7pPr>
              <a:lvl8pPr marL="13716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8pPr>
              <a:lvl9pPr marL="18288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9pPr>
            </a:lstStyle>
            <a:p>
              <a:pPr algn="ctr" fontAlgn="base" hangingPunct="0">
                <a:spcBef>
                  <a:spcPct val="0"/>
                </a:spcBef>
                <a:spcAft>
                  <a:spcPct val="0"/>
                </a:spcAft>
                <a:buFont typeface="Times New Roman" charset="0"/>
                <a:buNone/>
              </a:pPr>
              <a:r>
                <a:rPr lang="da-DK" altLang="en-US" sz="2812">
                  <a:solidFill>
                    <a:srgbClr val="000000"/>
                  </a:solidFill>
                  <a:latin typeface="Comic Sans MS" charset="0"/>
                </a:rPr>
                <a:t>E,</a:t>
              </a:r>
              <a:r>
                <a:rPr lang="da-DK" altLang="en-US" sz="2812">
                  <a:solidFill>
                    <a:srgbClr val="000000"/>
                  </a:solidFill>
                  <a:latin typeface="Symbol" charset="2"/>
                </a:rPr>
                <a:t>G</a:t>
              </a:r>
              <a:endParaRPr lang="en-GB" altLang="en-US" sz="2812">
                <a:solidFill>
                  <a:srgbClr val="000000"/>
                </a:solidFill>
                <a:latin typeface="Comic Sans MS" charset="0"/>
              </a:endParaRPr>
            </a:p>
          </p:txBody>
        </p:sp>
        <p:sp>
          <p:nvSpPr>
            <p:cNvPr id="388103" name="Rectangle 2055"/>
            <p:cNvSpPr>
              <a:spLocks noChangeArrowheads="1"/>
            </p:cNvSpPr>
            <p:nvPr/>
          </p:nvSpPr>
          <p:spPr bwMode="auto">
            <a:xfrm>
              <a:off x="480" y="2016"/>
              <a:ext cx="1248" cy="288"/>
            </a:xfrm>
            <a:prstGeom prst="rect">
              <a:avLst/>
            </a:prstGeom>
            <a:gradFill rotWithShape="0">
              <a:gsLst>
                <a:gs pos="17000">
                  <a:schemeClr val="bg2"/>
                </a:gs>
                <a:gs pos="100000">
                  <a:schemeClr val="bg2">
                    <a:gamma/>
                    <a:shade val="46275"/>
                    <a:invGamma/>
                  </a:schemeClr>
                </a:gs>
              </a:gsLst>
              <a:lin ang="5400000" scaled="0"/>
            </a:gradFill>
            <a:ln w="9525">
              <a:solidFill>
                <a:schemeClr val="tx1"/>
              </a:solidFill>
              <a:miter lim="800000"/>
              <a:headEnd/>
              <a:tailEnd/>
            </a:ln>
            <a:effectLst/>
          </p:spPr>
          <p:txBody>
            <a:bodyPr wrap="none" anchor="ctr"/>
            <a:lstStyle/>
            <a:p>
              <a:pPr defTabSz="913832" eaLnBrk="0" fontAlgn="base" hangingPunct="0">
                <a:spcBef>
                  <a:spcPct val="0"/>
                </a:spcBef>
                <a:spcAft>
                  <a:spcPct val="0"/>
                </a:spcAft>
                <a:defRPr/>
              </a:pPr>
              <a:endParaRPr lang="en-US" sz="2358" dirty="0">
                <a:solidFill>
                  <a:srgbClr val="000000"/>
                </a:solidFill>
                <a:latin typeface="Arial" charset="0"/>
              </a:endParaRPr>
            </a:p>
          </p:txBody>
        </p:sp>
        <p:sp>
          <p:nvSpPr>
            <p:cNvPr id="26645" name="Line 2056"/>
            <p:cNvSpPr>
              <a:spLocks noChangeShapeType="1"/>
            </p:cNvSpPr>
            <p:nvPr/>
          </p:nvSpPr>
          <p:spPr bwMode="auto">
            <a:xfrm>
              <a:off x="480" y="3407"/>
              <a:ext cx="1248"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13287" fontAlgn="base" hangingPunct="0">
                <a:lnSpc>
                  <a:spcPct val="96000"/>
                </a:lnSpc>
                <a:spcBef>
                  <a:spcPct val="0"/>
                </a:spcBef>
                <a:spcAft>
                  <a:spcPct val="0"/>
                </a:spcAft>
                <a:buClr>
                  <a:srgbClr val="000000"/>
                </a:buClr>
                <a:buSzPct val="100000"/>
              </a:pPr>
              <a:endParaRPr lang="en-US" sz="1814">
                <a:solidFill>
                  <a:srgbClr val="000000"/>
                </a:solidFill>
                <a:latin typeface="Candara" charset="0"/>
              </a:endParaRPr>
            </a:p>
          </p:txBody>
        </p:sp>
        <p:sp>
          <p:nvSpPr>
            <p:cNvPr id="26646" name="Line 2057"/>
            <p:cNvSpPr>
              <a:spLocks noChangeShapeType="1"/>
            </p:cNvSpPr>
            <p:nvPr/>
          </p:nvSpPr>
          <p:spPr bwMode="auto">
            <a:xfrm flipV="1">
              <a:off x="1088" y="2307"/>
              <a:ext cx="2" cy="110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13287" fontAlgn="base" hangingPunct="0">
                <a:lnSpc>
                  <a:spcPct val="96000"/>
                </a:lnSpc>
                <a:spcBef>
                  <a:spcPct val="0"/>
                </a:spcBef>
                <a:spcAft>
                  <a:spcPct val="0"/>
                </a:spcAft>
                <a:buClr>
                  <a:srgbClr val="000000"/>
                </a:buClr>
                <a:buSzPct val="100000"/>
              </a:pPr>
              <a:endParaRPr lang="en-US" sz="1814">
                <a:solidFill>
                  <a:srgbClr val="000000"/>
                </a:solidFill>
                <a:latin typeface="Candara" charset="0"/>
              </a:endParaRPr>
            </a:p>
          </p:txBody>
        </p:sp>
        <p:sp>
          <p:nvSpPr>
            <p:cNvPr id="26647" name="Text Box 2058"/>
            <p:cNvSpPr txBox="1">
              <a:spLocks noChangeArrowheads="1"/>
            </p:cNvSpPr>
            <p:nvPr/>
          </p:nvSpPr>
          <p:spPr bwMode="auto">
            <a:xfrm>
              <a:off x="199" y="3241"/>
              <a:ext cx="281"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06475" eaLnBrk="0">
                <a:defRPr sz="2000">
                  <a:solidFill>
                    <a:schemeClr val="tx1"/>
                  </a:solidFill>
                  <a:latin typeface="Candara" charset="0"/>
                  <a:ea typeface="Arial Unicode MS" charset="0"/>
                  <a:cs typeface="Arial Unicode MS" charset="0"/>
                </a:defRPr>
              </a:lvl1pPr>
              <a:lvl2pPr marL="37931725" indent="-37474525" defTabSz="1006475" eaLnBrk="0">
                <a:defRPr sz="2000">
                  <a:solidFill>
                    <a:schemeClr val="tx1"/>
                  </a:solidFill>
                  <a:latin typeface="Candara" charset="0"/>
                  <a:ea typeface="Arial Unicode MS" charset="0"/>
                  <a:cs typeface="Arial Unicode MS" charset="0"/>
                </a:defRPr>
              </a:lvl2pPr>
              <a:lvl3pPr eaLnBrk="0">
                <a:defRPr sz="2000">
                  <a:solidFill>
                    <a:schemeClr val="tx1"/>
                  </a:solidFill>
                  <a:latin typeface="Candara" charset="0"/>
                  <a:ea typeface="Arial Unicode MS" charset="0"/>
                  <a:cs typeface="Arial Unicode MS" charset="0"/>
                </a:defRPr>
              </a:lvl3pPr>
              <a:lvl4pPr eaLnBrk="0">
                <a:defRPr sz="2000">
                  <a:solidFill>
                    <a:schemeClr val="tx1"/>
                  </a:solidFill>
                  <a:latin typeface="Candara" charset="0"/>
                  <a:ea typeface="Arial Unicode MS" charset="0"/>
                  <a:cs typeface="Arial Unicode MS" charset="0"/>
                </a:defRPr>
              </a:lvl4pPr>
              <a:lvl5pPr eaLnBrk="0">
                <a:defRPr sz="2000">
                  <a:solidFill>
                    <a:schemeClr val="tx1"/>
                  </a:solidFill>
                  <a:latin typeface="Candara" charset="0"/>
                  <a:ea typeface="Arial Unicode MS" charset="0"/>
                  <a:cs typeface="Arial Unicode MS" charset="0"/>
                </a:defRPr>
              </a:lvl5pPr>
              <a:lvl6pPr marL="4572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6pPr>
              <a:lvl7pPr marL="9144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7pPr>
              <a:lvl8pPr marL="13716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8pPr>
              <a:lvl9pPr marL="18288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9pPr>
            </a:lstStyle>
            <a:p>
              <a:pPr algn="ctr" fontAlgn="base" hangingPunct="0">
                <a:spcBef>
                  <a:spcPct val="0"/>
                </a:spcBef>
                <a:spcAft>
                  <a:spcPct val="0"/>
                </a:spcAft>
                <a:buFont typeface="Times New Roman" charset="0"/>
                <a:buNone/>
              </a:pPr>
              <a:r>
                <a:rPr lang="da-DK" altLang="en-US" sz="2812">
                  <a:solidFill>
                    <a:srgbClr val="800000"/>
                  </a:solidFill>
                  <a:latin typeface="Comic Sans MS" charset="0"/>
                </a:rPr>
                <a:t>X</a:t>
              </a:r>
              <a:endParaRPr lang="en-GB" altLang="en-US" sz="2812" dirty="0">
                <a:solidFill>
                  <a:srgbClr val="800000"/>
                </a:solidFill>
                <a:latin typeface="Comic Sans MS" charset="0"/>
              </a:endParaRPr>
            </a:p>
          </p:txBody>
        </p:sp>
      </p:grpSp>
      <p:grpSp>
        <p:nvGrpSpPr>
          <p:cNvPr id="26639" name="Group 2068"/>
          <p:cNvGrpSpPr>
            <a:grpSpLocks/>
          </p:cNvGrpSpPr>
          <p:nvPr/>
        </p:nvGrpSpPr>
        <p:grpSpPr bwMode="auto">
          <a:xfrm>
            <a:off x="2743742" y="1857371"/>
            <a:ext cx="1788879" cy="1681922"/>
            <a:chOff x="1728" y="2784"/>
            <a:chExt cx="1127" cy="1060"/>
          </a:xfrm>
        </p:grpSpPr>
        <p:sp>
          <p:nvSpPr>
            <p:cNvPr id="26641" name="Line 2070"/>
            <p:cNvSpPr>
              <a:spLocks noChangeShapeType="1"/>
            </p:cNvSpPr>
            <p:nvPr/>
          </p:nvSpPr>
          <p:spPr bwMode="auto">
            <a:xfrm>
              <a:off x="1728" y="2784"/>
              <a:ext cx="192" cy="68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413287" fontAlgn="base" hangingPunct="0">
                <a:lnSpc>
                  <a:spcPct val="96000"/>
                </a:lnSpc>
                <a:spcBef>
                  <a:spcPct val="0"/>
                </a:spcBef>
                <a:spcAft>
                  <a:spcPct val="0"/>
                </a:spcAft>
                <a:buClr>
                  <a:srgbClr val="000000"/>
                </a:buClr>
                <a:buSzPct val="100000"/>
              </a:pPr>
              <a:endParaRPr lang="en-US" sz="1814">
                <a:solidFill>
                  <a:srgbClr val="000000"/>
                </a:solidFill>
                <a:latin typeface="Candara" charset="0"/>
              </a:endParaRPr>
            </a:p>
          </p:txBody>
        </p:sp>
        <p:sp>
          <p:nvSpPr>
            <p:cNvPr id="26642" name="Text Box 2072"/>
            <p:cNvSpPr txBox="1">
              <a:spLocks noChangeArrowheads="1"/>
            </p:cNvSpPr>
            <p:nvPr/>
          </p:nvSpPr>
          <p:spPr bwMode="auto">
            <a:xfrm>
              <a:off x="1896" y="3513"/>
              <a:ext cx="959"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06475" eaLnBrk="0">
                <a:defRPr sz="2000">
                  <a:solidFill>
                    <a:schemeClr val="tx1"/>
                  </a:solidFill>
                  <a:latin typeface="Candara" charset="0"/>
                  <a:ea typeface="Arial Unicode MS" charset="0"/>
                  <a:cs typeface="Arial Unicode MS" charset="0"/>
                </a:defRPr>
              </a:lvl1pPr>
              <a:lvl2pPr marL="37931725" indent="-37474525" defTabSz="1006475" eaLnBrk="0">
                <a:defRPr sz="2000">
                  <a:solidFill>
                    <a:schemeClr val="tx1"/>
                  </a:solidFill>
                  <a:latin typeface="Candara" charset="0"/>
                  <a:ea typeface="Arial Unicode MS" charset="0"/>
                  <a:cs typeface="Arial Unicode MS" charset="0"/>
                </a:defRPr>
              </a:lvl2pPr>
              <a:lvl3pPr eaLnBrk="0">
                <a:defRPr sz="2000">
                  <a:solidFill>
                    <a:schemeClr val="tx1"/>
                  </a:solidFill>
                  <a:latin typeface="Candara" charset="0"/>
                  <a:ea typeface="Arial Unicode MS" charset="0"/>
                  <a:cs typeface="Arial Unicode MS" charset="0"/>
                </a:defRPr>
              </a:lvl3pPr>
              <a:lvl4pPr eaLnBrk="0">
                <a:defRPr sz="2000">
                  <a:solidFill>
                    <a:schemeClr val="tx1"/>
                  </a:solidFill>
                  <a:latin typeface="Candara" charset="0"/>
                  <a:ea typeface="Arial Unicode MS" charset="0"/>
                  <a:cs typeface="Arial Unicode MS" charset="0"/>
                </a:defRPr>
              </a:lvl4pPr>
              <a:lvl5pPr eaLnBrk="0">
                <a:defRPr sz="2000">
                  <a:solidFill>
                    <a:schemeClr val="tx1"/>
                  </a:solidFill>
                  <a:latin typeface="Candara" charset="0"/>
                  <a:ea typeface="Arial Unicode MS" charset="0"/>
                  <a:cs typeface="Arial Unicode MS" charset="0"/>
                </a:defRPr>
              </a:lvl5pPr>
              <a:lvl6pPr marL="4572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6pPr>
              <a:lvl7pPr marL="9144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7pPr>
              <a:lvl8pPr marL="13716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8pPr>
              <a:lvl9pPr marL="18288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9pPr>
            </a:lstStyle>
            <a:p>
              <a:pPr algn="ctr" fontAlgn="base" hangingPunct="0">
                <a:spcBef>
                  <a:spcPct val="0"/>
                </a:spcBef>
                <a:spcAft>
                  <a:spcPct val="0"/>
                </a:spcAft>
                <a:buFont typeface="Times New Roman" charset="0"/>
                <a:buNone/>
              </a:pPr>
              <a:r>
                <a:rPr lang="da-DK" altLang="en-US" sz="2812">
                  <a:solidFill>
                    <a:srgbClr val="800000"/>
                  </a:solidFill>
                  <a:latin typeface="Comic Sans MS" charset="0"/>
                </a:rPr>
                <a:t>Y : a + b</a:t>
              </a:r>
              <a:endParaRPr lang="en-GB" altLang="en-US" sz="2812" dirty="0">
                <a:solidFill>
                  <a:srgbClr val="800000"/>
                </a:solidFill>
                <a:latin typeface="Comic Sans MS" charset="0"/>
              </a:endParaRPr>
            </a:p>
          </p:txBody>
        </p:sp>
      </p:grpSp>
      <p:sp>
        <p:nvSpPr>
          <p:cNvPr id="26632" name="Line 2054"/>
          <p:cNvSpPr>
            <a:spLocks noChangeShapeType="1"/>
          </p:cNvSpPr>
          <p:nvPr/>
        </p:nvSpPr>
        <p:spPr bwMode="auto">
          <a:xfrm flipV="1">
            <a:off x="3056438" y="2943131"/>
            <a:ext cx="16358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13287" fontAlgn="base" hangingPunct="0">
              <a:lnSpc>
                <a:spcPct val="96000"/>
              </a:lnSpc>
              <a:spcBef>
                <a:spcPct val="0"/>
              </a:spcBef>
              <a:spcAft>
                <a:spcPct val="0"/>
              </a:spcAft>
              <a:buClr>
                <a:srgbClr val="000000"/>
              </a:buClr>
              <a:buSzPct val="100000"/>
            </a:pPr>
            <a:endParaRPr lang="en-US" sz="1814">
              <a:solidFill>
                <a:srgbClr val="000000"/>
              </a:solidFill>
              <a:latin typeface="Candara" charset="0"/>
            </a:endParaRPr>
          </a:p>
        </p:txBody>
      </p:sp>
      <p:pic>
        <p:nvPicPr>
          <p:cNvPr id="26" name="Picture 2" descr="8be.gif"/>
          <p:cNvPicPr>
            <a:picLocks noChangeAspect="1"/>
          </p:cNvPicPr>
          <p:nvPr/>
        </p:nvPicPr>
        <p:blipFill>
          <a:blip r:embed="rId3">
            <a:extLst>
              <a:ext uri="{28A0092B-C50C-407E-A947-70E740481C1C}">
                <a14:useLocalDpi xmlns:a14="http://schemas.microsoft.com/office/drawing/2010/main" val="0"/>
              </a:ext>
            </a:extLst>
          </a:blip>
          <a:srcRect t="9682" b="9682"/>
          <a:stretch>
            <a:fillRect/>
          </a:stretch>
        </p:blipFill>
        <p:spPr bwMode="auto">
          <a:xfrm>
            <a:off x="4860386" y="749281"/>
            <a:ext cx="4189956" cy="353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Object 2"/>
          <p:cNvGraphicFramePr>
            <a:graphicFrameLocks noChangeAspect="1"/>
          </p:cNvGraphicFramePr>
          <p:nvPr/>
        </p:nvGraphicFramePr>
        <p:xfrm>
          <a:off x="4984824" y="4442763"/>
          <a:ext cx="4159176" cy="841181"/>
        </p:xfrm>
        <a:graphic>
          <a:graphicData uri="http://schemas.openxmlformats.org/presentationml/2006/ole">
            <mc:AlternateContent xmlns:mc="http://schemas.openxmlformats.org/markup-compatibility/2006">
              <mc:Choice xmlns:v="urn:schemas-microsoft-com:vml" Requires="v">
                <p:oleObj spid="_x0000_s155683" name="Equation" r:id="rId4" imgW="2197100" imgH="444500" progId="Equation.3">
                  <p:embed/>
                </p:oleObj>
              </mc:Choice>
              <mc:Fallback>
                <p:oleObj name="Equation" r:id="rId4" imgW="2197100" imgH="444500" progId="Equation.3">
                  <p:embed/>
                  <p:pic>
                    <p:nvPicPr>
                      <p:cNvPr id="2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824" y="4442763"/>
                        <a:ext cx="4159176" cy="841181"/>
                      </a:xfrm>
                      <a:prstGeom prst="rect">
                        <a:avLst/>
                      </a:prstGeom>
                      <a:noFill/>
                      <a:ln>
                        <a:noFill/>
                      </a:ln>
                      <a:effectLst/>
                    </p:spPr>
                  </p:pic>
                </p:oleObj>
              </mc:Fallback>
            </mc:AlternateContent>
          </a:graphicData>
        </a:graphic>
      </p:graphicFrame>
      <p:sp>
        <p:nvSpPr>
          <p:cNvPr id="2" name="Oval 1"/>
          <p:cNvSpPr/>
          <p:nvPr/>
        </p:nvSpPr>
        <p:spPr bwMode="auto">
          <a:xfrm>
            <a:off x="691376" y="3972000"/>
            <a:ext cx="2141034" cy="216333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6000"/>
              </a:lnSpc>
              <a:spcBef>
                <a:spcPct val="0"/>
              </a:spcBef>
              <a:spcAft>
                <a:spcPct val="0"/>
              </a:spcAft>
              <a:buClr>
                <a:srgbClr val="000000"/>
              </a:buClr>
              <a:buSzPct val="100000"/>
              <a:buFont typeface="Times New Roman" charset="0"/>
              <a:buNone/>
              <a:tabLst/>
            </a:pPr>
            <a:r>
              <a:rPr lang="en-US" sz="2000" dirty="0">
                <a:latin typeface="Candara" charset="0"/>
              </a:rPr>
              <a:t>Inner region</a:t>
            </a:r>
          </a:p>
        </p:txBody>
      </p:sp>
      <p:cxnSp>
        <p:nvCxnSpPr>
          <p:cNvPr id="4" name="Straight Arrow Connector 3"/>
          <p:cNvCxnSpPr/>
          <p:nvPr/>
        </p:nvCxnSpPr>
        <p:spPr bwMode="auto">
          <a:xfrm>
            <a:off x="1717289" y="5042517"/>
            <a:ext cx="1070517" cy="42361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7" name="TextBox 6"/>
          <p:cNvSpPr txBox="1"/>
          <p:nvPr/>
        </p:nvSpPr>
        <p:spPr>
          <a:xfrm rot="1250102">
            <a:off x="1650382" y="4982862"/>
            <a:ext cx="1213794" cy="276999"/>
          </a:xfrm>
          <a:prstGeom prst="rect">
            <a:avLst/>
          </a:prstGeom>
          <a:noFill/>
        </p:spPr>
        <p:txBody>
          <a:bodyPr wrap="none" rtlCol="0">
            <a:spAutoFit/>
          </a:bodyPr>
          <a:lstStyle/>
          <a:p>
            <a:r>
              <a:rPr lang="en-US" sz="1200" dirty="0"/>
              <a:t>Channel radius</a:t>
            </a:r>
          </a:p>
        </p:txBody>
      </p:sp>
      <p:sp>
        <p:nvSpPr>
          <p:cNvPr id="8" name="Rectangle 7"/>
          <p:cNvSpPr/>
          <p:nvPr/>
        </p:nvSpPr>
        <p:spPr>
          <a:xfrm>
            <a:off x="761010" y="6163380"/>
            <a:ext cx="2045753" cy="358240"/>
          </a:xfrm>
          <a:prstGeom prst="rect">
            <a:avLst/>
          </a:prstGeom>
        </p:spPr>
        <p:txBody>
          <a:bodyPr wrap="none">
            <a:spAutoFit/>
          </a:bodyPr>
          <a:lstStyle/>
          <a:p>
            <a:pPr fontAlgn="base" hangingPunct="0">
              <a:lnSpc>
                <a:spcPct val="96000"/>
              </a:lnSpc>
              <a:spcBef>
                <a:spcPct val="0"/>
              </a:spcBef>
              <a:spcAft>
                <a:spcPct val="0"/>
              </a:spcAft>
              <a:buClr>
                <a:srgbClr val="000000"/>
              </a:buClr>
              <a:buSzPct val="100000"/>
            </a:pPr>
            <a:r>
              <a:rPr lang="en-US" dirty="0">
                <a:latin typeface="Candara" charset="0"/>
              </a:rPr>
              <a:t>Outer region : a + b</a:t>
            </a:r>
          </a:p>
        </p:txBody>
      </p:sp>
      <p:sp>
        <p:nvSpPr>
          <p:cNvPr id="3" name="Rectangle 2">
            <a:extLst>
              <a:ext uri="{FF2B5EF4-FFF2-40B4-BE49-F238E27FC236}">
                <a16:creationId xmlns:a16="http://schemas.microsoft.com/office/drawing/2014/main" id="{997AF45E-BCEF-EA41-8B74-7362007CCAD7}"/>
              </a:ext>
            </a:extLst>
          </p:cNvPr>
          <p:cNvSpPr/>
          <p:nvPr/>
        </p:nvSpPr>
        <p:spPr bwMode="auto">
          <a:xfrm>
            <a:off x="262646" y="2616740"/>
            <a:ext cx="1542128" cy="325947"/>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spTree>
    <p:extLst>
      <p:ext uri="{BB962C8B-B14F-4D97-AF65-F5344CB8AC3E}">
        <p14:creationId xmlns:p14="http://schemas.microsoft.com/office/powerpoint/2010/main" val="2000342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9C10F4-4206-5E43-B367-8E66BBE1B15C}"/>
              </a:ext>
            </a:extLst>
          </p:cNvPr>
          <p:cNvSpPr>
            <a:spLocks noGrp="1"/>
          </p:cNvSpPr>
          <p:nvPr>
            <p:ph type="sldNum" sz="quarter" idx="10"/>
          </p:nvPr>
        </p:nvSpPr>
        <p:spPr/>
        <p:txBody>
          <a:bodyPr/>
          <a:lstStyle/>
          <a:p>
            <a:pPr>
              <a:defRPr/>
            </a:pPr>
            <a:fld id="{3C2C9B07-9E6C-EA41-BC65-208B39B09213}" type="slidenum">
              <a:rPr lang="da-DK" smtClean="0"/>
              <a:pPr>
                <a:defRPr/>
              </a:pPr>
              <a:t>23</a:t>
            </a:fld>
            <a:endParaRPr lang="da-DK"/>
          </a:p>
        </p:txBody>
      </p:sp>
      <p:pic>
        <p:nvPicPr>
          <p:cNvPr id="4" name="Picture 3">
            <a:extLst>
              <a:ext uri="{FF2B5EF4-FFF2-40B4-BE49-F238E27FC236}">
                <a16:creationId xmlns:a16="http://schemas.microsoft.com/office/drawing/2014/main" id="{06C9FE16-72EC-2C4A-8F34-47E20D2AECD9}"/>
              </a:ext>
            </a:extLst>
          </p:cNvPr>
          <p:cNvPicPr>
            <a:picLocks noChangeAspect="1"/>
          </p:cNvPicPr>
          <p:nvPr/>
        </p:nvPicPr>
        <p:blipFill rotWithShape="1">
          <a:blip r:embed="rId2"/>
          <a:srcRect t="7987" r="8191"/>
          <a:stretch/>
        </p:blipFill>
        <p:spPr>
          <a:xfrm>
            <a:off x="107437" y="73505"/>
            <a:ext cx="4949689" cy="3347396"/>
          </a:xfrm>
          <a:prstGeom prst="rect">
            <a:avLst/>
          </a:prstGeom>
        </p:spPr>
      </p:pic>
      <p:sp>
        <p:nvSpPr>
          <p:cNvPr id="5" name="Rectangle 4">
            <a:extLst>
              <a:ext uri="{FF2B5EF4-FFF2-40B4-BE49-F238E27FC236}">
                <a16:creationId xmlns:a16="http://schemas.microsoft.com/office/drawing/2014/main" id="{BD814498-B19C-A349-A9A0-6D5739C554D7}"/>
              </a:ext>
            </a:extLst>
          </p:cNvPr>
          <p:cNvSpPr/>
          <p:nvPr/>
        </p:nvSpPr>
        <p:spPr bwMode="auto">
          <a:xfrm>
            <a:off x="1293778" y="951004"/>
            <a:ext cx="937151" cy="495841"/>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sz="2000" b="0" i="0" u="none" strike="noStrike" cap="none" normalizeH="0" baseline="30000" dirty="0">
                <a:ln>
                  <a:noFill/>
                </a:ln>
                <a:solidFill>
                  <a:srgbClr val="FF0000"/>
                </a:solidFill>
                <a:effectLst/>
                <a:latin typeface="AU Passata" pitchFamily="34" charset="0"/>
              </a:rPr>
              <a:t>8</a:t>
            </a:r>
            <a:r>
              <a:rPr kumimoji="0" lang="en-US" sz="2000" b="0" i="0" u="none" strike="noStrike" cap="none" normalizeH="0" dirty="0">
                <a:ln>
                  <a:noFill/>
                </a:ln>
                <a:solidFill>
                  <a:srgbClr val="FF0000"/>
                </a:solidFill>
                <a:effectLst/>
                <a:latin typeface="AU Passata" pitchFamily="34" charset="0"/>
              </a:rPr>
              <a:t>Be 2</a:t>
            </a:r>
            <a:r>
              <a:rPr kumimoji="0" lang="en-US" sz="2000" b="0" i="0" u="none" strike="noStrike" cap="none" normalizeH="0" baseline="30000" dirty="0">
                <a:ln>
                  <a:noFill/>
                </a:ln>
                <a:solidFill>
                  <a:srgbClr val="FF0000"/>
                </a:solidFill>
                <a:effectLst/>
                <a:latin typeface="AU Passata" pitchFamily="34" charset="0"/>
              </a:rPr>
              <a:t>+</a:t>
            </a:r>
          </a:p>
        </p:txBody>
      </p:sp>
      <p:pic>
        <p:nvPicPr>
          <p:cNvPr id="7" name="Picture 6">
            <a:extLst>
              <a:ext uri="{FF2B5EF4-FFF2-40B4-BE49-F238E27FC236}">
                <a16:creationId xmlns:a16="http://schemas.microsoft.com/office/drawing/2014/main" id="{3FEA262D-58E6-E44C-B0D8-3C4FDDC384A8}"/>
              </a:ext>
            </a:extLst>
          </p:cNvPr>
          <p:cNvPicPr>
            <a:picLocks noChangeAspect="1"/>
          </p:cNvPicPr>
          <p:nvPr/>
        </p:nvPicPr>
        <p:blipFill rotWithShape="1">
          <a:blip r:embed="rId3">
            <a:alphaModFix/>
          </a:blip>
          <a:srcRect t="14631"/>
          <a:stretch/>
        </p:blipFill>
        <p:spPr>
          <a:xfrm>
            <a:off x="288581" y="3497373"/>
            <a:ext cx="4187525" cy="2542662"/>
          </a:xfrm>
          <a:prstGeom prst="rect">
            <a:avLst/>
          </a:prstGeom>
        </p:spPr>
      </p:pic>
      <p:sp>
        <p:nvSpPr>
          <p:cNvPr id="8" name="TextBox 7">
            <a:extLst>
              <a:ext uri="{FF2B5EF4-FFF2-40B4-BE49-F238E27FC236}">
                <a16:creationId xmlns:a16="http://schemas.microsoft.com/office/drawing/2014/main" id="{4EDAC448-569B-DF4C-8462-AA6E3C78059E}"/>
              </a:ext>
            </a:extLst>
          </p:cNvPr>
          <p:cNvSpPr txBox="1"/>
          <p:nvPr/>
        </p:nvSpPr>
        <p:spPr>
          <a:xfrm>
            <a:off x="1514835" y="6103876"/>
            <a:ext cx="1428981" cy="369332"/>
          </a:xfrm>
          <a:prstGeom prst="rect">
            <a:avLst/>
          </a:prstGeom>
          <a:noFill/>
        </p:spPr>
        <p:txBody>
          <a:bodyPr wrap="none" rtlCol="0">
            <a:spAutoFit/>
          </a:bodyPr>
          <a:lstStyle/>
          <a:p>
            <a:r>
              <a:rPr lang="en-US" dirty="0"/>
              <a:t>J. </a:t>
            </a:r>
            <a:r>
              <a:rPr lang="en-US" dirty="0" err="1"/>
              <a:t>Refsgaard</a:t>
            </a:r>
            <a:endParaRPr lang="en-US" dirty="0"/>
          </a:p>
        </p:txBody>
      </p:sp>
      <p:sp>
        <p:nvSpPr>
          <p:cNvPr id="9" name="Rectangle 8">
            <a:extLst>
              <a:ext uri="{FF2B5EF4-FFF2-40B4-BE49-F238E27FC236}">
                <a16:creationId xmlns:a16="http://schemas.microsoft.com/office/drawing/2014/main" id="{C394D3F3-56A5-DA4C-9A0B-10CE4BE04457}"/>
              </a:ext>
            </a:extLst>
          </p:cNvPr>
          <p:cNvSpPr/>
          <p:nvPr/>
        </p:nvSpPr>
        <p:spPr>
          <a:xfrm>
            <a:off x="5377767" y="1446845"/>
            <a:ext cx="3652667" cy="707886"/>
          </a:xfrm>
          <a:prstGeom prst="rect">
            <a:avLst/>
          </a:prstGeom>
        </p:spPr>
        <p:txBody>
          <a:bodyPr wrap="none">
            <a:spAutoFit/>
          </a:bodyPr>
          <a:lstStyle/>
          <a:p>
            <a:r>
              <a:rPr lang="en-US" sz="2000" dirty="0" err="1">
                <a:solidFill>
                  <a:srgbClr val="007FAA"/>
                </a:solidFill>
                <a:latin typeface="Gulliver"/>
              </a:rPr>
              <a:t>Refsgaard</a:t>
            </a:r>
            <a:r>
              <a:rPr lang="en-US" sz="2000" dirty="0">
                <a:solidFill>
                  <a:srgbClr val="007FAA"/>
                </a:solidFill>
                <a:latin typeface="Gulliver"/>
              </a:rPr>
              <a:t> et al. </a:t>
            </a:r>
          </a:p>
          <a:p>
            <a:r>
              <a:rPr lang="en-US" sz="2000" dirty="0">
                <a:solidFill>
                  <a:srgbClr val="007FAA"/>
                </a:solidFill>
                <a:latin typeface="Gulliver"/>
              </a:rPr>
              <a:t>Phys. Lett. B 779 (2018) 414–419 </a:t>
            </a:r>
            <a:endParaRPr lang="en-US" sz="2000" dirty="0"/>
          </a:p>
        </p:txBody>
      </p:sp>
      <p:pic>
        <p:nvPicPr>
          <p:cNvPr id="11" name="Picture 10">
            <a:extLst>
              <a:ext uri="{FF2B5EF4-FFF2-40B4-BE49-F238E27FC236}">
                <a16:creationId xmlns:a16="http://schemas.microsoft.com/office/drawing/2014/main" id="{94812CBB-CA5C-C143-A57C-93DA2C05AC42}"/>
              </a:ext>
            </a:extLst>
          </p:cNvPr>
          <p:cNvPicPr>
            <a:picLocks noChangeAspect="1"/>
          </p:cNvPicPr>
          <p:nvPr/>
        </p:nvPicPr>
        <p:blipFill>
          <a:blip r:embed="rId4"/>
          <a:stretch>
            <a:fillRect/>
          </a:stretch>
        </p:blipFill>
        <p:spPr>
          <a:xfrm>
            <a:off x="5057125" y="2155720"/>
            <a:ext cx="3856919" cy="1744416"/>
          </a:xfrm>
          <a:prstGeom prst="rect">
            <a:avLst/>
          </a:prstGeom>
        </p:spPr>
      </p:pic>
      <p:pic>
        <p:nvPicPr>
          <p:cNvPr id="13" name="Picture 12">
            <a:extLst>
              <a:ext uri="{FF2B5EF4-FFF2-40B4-BE49-F238E27FC236}">
                <a16:creationId xmlns:a16="http://schemas.microsoft.com/office/drawing/2014/main" id="{10DB6F84-60C2-8C4D-B55B-96B0FA7EA843}"/>
              </a:ext>
            </a:extLst>
          </p:cNvPr>
          <p:cNvPicPr>
            <a:picLocks noChangeAspect="1"/>
          </p:cNvPicPr>
          <p:nvPr/>
        </p:nvPicPr>
        <p:blipFill>
          <a:blip r:embed="rId5"/>
          <a:stretch>
            <a:fillRect/>
          </a:stretch>
        </p:blipFill>
        <p:spPr>
          <a:xfrm>
            <a:off x="4862829" y="4181558"/>
            <a:ext cx="4245512" cy="1858477"/>
          </a:xfrm>
          <a:prstGeom prst="rect">
            <a:avLst/>
          </a:prstGeom>
        </p:spPr>
      </p:pic>
      <p:grpSp>
        <p:nvGrpSpPr>
          <p:cNvPr id="16" name="Group 15">
            <a:extLst>
              <a:ext uri="{FF2B5EF4-FFF2-40B4-BE49-F238E27FC236}">
                <a16:creationId xmlns:a16="http://schemas.microsoft.com/office/drawing/2014/main" id="{838F29FE-4093-0840-B1BC-151A701DD10C}"/>
              </a:ext>
            </a:extLst>
          </p:cNvPr>
          <p:cNvGrpSpPr/>
          <p:nvPr/>
        </p:nvGrpSpPr>
        <p:grpSpPr>
          <a:xfrm>
            <a:off x="1710460" y="1533424"/>
            <a:ext cx="109800" cy="934200"/>
            <a:chOff x="1710460" y="1533424"/>
            <a:chExt cx="109800" cy="934200"/>
          </a:xfrm>
        </p:grpSpPr>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CB337189-69A1-3E44-9762-FCBA6F7FAAB7}"/>
                    </a:ext>
                  </a:extLst>
                </p14:cNvPr>
                <p14:cNvContentPartPr/>
                <p14:nvPr/>
              </p14:nvContentPartPr>
              <p14:xfrm>
                <a:off x="1763740" y="1533424"/>
                <a:ext cx="32400" cy="864000"/>
              </p14:xfrm>
            </p:contentPart>
          </mc:Choice>
          <mc:Fallback xmlns="">
            <p:pic>
              <p:nvPicPr>
                <p:cNvPr id="14" name="Ink 13">
                  <a:extLst>
                    <a:ext uri="{FF2B5EF4-FFF2-40B4-BE49-F238E27FC236}">
                      <a16:creationId xmlns:a16="http://schemas.microsoft.com/office/drawing/2014/main" id="{CB337189-69A1-3E44-9762-FCBA6F7FAAB7}"/>
                    </a:ext>
                  </a:extLst>
                </p:cNvPr>
                <p:cNvPicPr/>
                <p:nvPr/>
              </p:nvPicPr>
              <p:blipFill>
                <a:blip r:embed="rId7"/>
                <a:stretch>
                  <a:fillRect/>
                </a:stretch>
              </p:blipFill>
              <p:spPr>
                <a:xfrm>
                  <a:off x="1759420" y="1529104"/>
                  <a:ext cx="41040" cy="872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07D4B0C7-8F91-1E41-83EE-5FC9DA117274}"/>
                    </a:ext>
                  </a:extLst>
                </p14:cNvPr>
                <p14:cNvContentPartPr/>
                <p14:nvPr/>
              </p14:nvContentPartPr>
              <p14:xfrm>
                <a:off x="1710460" y="2324344"/>
                <a:ext cx="109800" cy="143280"/>
              </p14:xfrm>
            </p:contentPart>
          </mc:Choice>
          <mc:Fallback xmlns="">
            <p:pic>
              <p:nvPicPr>
                <p:cNvPr id="15" name="Ink 14">
                  <a:extLst>
                    <a:ext uri="{FF2B5EF4-FFF2-40B4-BE49-F238E27FC236}">
                      <a16:creationId xmlns:a16="http://schemas.microsoft.com/office/drawing/2014/main" id="{07D4B0C7-8F91-1E41-83EE-5FC9DA117274}"/>
                    </a:ext>
                  </a:extLst>
                </p:cNvPr>
                <p:cNvPicPr/>
                <p:nvPr/>
              </p:nvPicPr>
              <p:blipFill>
                <a:blip r:embed="rId9"/>
                <a:stretch>
                  <a:fillRect/>
                </a:stretch>
              </p:blipFill>
              <p:spPr>
                <a:xfrm>
                  <a:off x="1706140" y="2320024"/>
                  <a:ext cx="118440" cy="151920"/>
                </a:xfrm>
                <a:prstGeom prst="rect">
                  <a:avLst/>
                </a:prstGeom>
              </p:spPr>
            </p:pic>
          </mc:Fallback>
        </mc:AlternateContent>
      </p:grpSp>
      <p:sp>
        <p:nvSpPr>
          <p:cNvPr id="17" name="Rectangle 16">
            <a:extLst>
              <a:ext uri="{FF2B5EF4-FFF2-40B4-BE49-F238E27FC236}">
                <a16:creationId xmlns:a16="http://schemas.microsoft.com/office/drawing/2014/main" id="{F5E6D18B-0EFD-1244-9964-3723482C6C43}"/>
              </a:ext>
            </a:extLst>
          </p:cNvPr>
          <p:cNvSpPr/>
          <p:nvPr/>
        </p:nvSpPr>
        <p:spPr bwMode="auto">
          <a:xfrm>
            <a:off x="677694" y="185511"/>
            <a:ext cx="1128174" cy="727554"/>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2000" b="0" i="0" u="none" strike="noStrike" cap="none" normalizeH="0" baseline="30000" dirty="0">
              <a:ln>
                <a:noFill/>
              </a:ln>
              <a:solidFill>
                <a:srgbClr val="FF0000"/>
              </a:solidFill>
              <a:effectLst/>
              <a:latin typeface="AU Passata" pitchFamily="34" charset="0"/>
            </a:endParaRPr>
          </a:p>
        </p:txBody>
      </p:sp>
      <p:sp>
        <p:nvSpPr>
          <p:cNvPr id="18" name="TextBox 17">
            <a:extLst>
              <a:ext uri="{FF2B5EF4-FFF2-40B4-BE49-F238E27FC236}">
                <a16:creationId xmlns:a16="http://schemas.microsoft.com/office/drawing/2014/main" id="{DCCEC424-FB5E-A543-B23B-EE4F5D662744}"/>
              </a:ext>
            </a:extLst>
          </p:cNvPr>
          <p:cNvSpPr txBox="1"/>
          <p:nvPr/>
        </p:nvSpPr>
        <p:spPr>
          <a:xfrm>
            <a:off x="7713663" y="-35930"/>
            <a:ext cx="1316771" cy="369332"/>
          </a:xfrm>
          <a:prstGeom prst="rect">
            <a:avLst/>
          </a:prstGeom>
          <a:noFill/>
        </p:spPr>
        <p:txBody>
          <a:bodyPr wrap="none" rtlCol="0">
            <a:spAutoFit/>
          </a:bodyPr>
          <a:lstStyle/>
          <a:p>
            <a:r>
              <a:rPr lang="en-US" dirty="0">
                <a:solidFill>
                  <a:srgbClr val="FF0000"/>
                </a:solidFill>
              </a:rPr>
              <a:t>Preliminary</a:t>
            </a:r>
          </a:p>
        </p:txBody>
      </p:sp>
      <p:sp>
        <p:nvSpPr>
          <p:cNvPr id="19" name="TextBox 18">
            <a:extLst>
              <a:ext uri="{FF2B5EF4-FFF2-40B4-BE49-F238E27FC236}">
                <a16:creationId xmlns:a16="http://schemas.microsoft.com/office/drawing/2014/main" id="{53001815-F54A-184A-93E1-E8F362D42387}"/>
              </a:ext>
            </a:extLst>
          </p:cNvPr>
          <p:cNvSpPr txBox="1"/>
          <p:nvPr/>
        </p:nvSpPr>
        <p:spPr>
          <a:xfrm>
            <a:off x="5005520" y="170472"/>
            <a:ext cx="899605" cy="369332"/>
          </a:xfrm>
          <a:prstGeom prst="rect">
            <a:avLst/>
          </a:prstGeom>
          <a:noFill/>
        </p:spPr>
        <p:txBody>
          <a:bodyPr wrap="none" rtlCol="0">
            <a:spAutoFit/>
          </a:bodyPr>
          <a:lstStyle/>
          <a:p>
            <a:r>
              <a:rPr lang="en-US" dirty="0"/>
              <a:t>A. Gad</a:t>
            </a:r>
          </a:p>
        </p:txBody>
      </p:sp>
    </p:spTree>
    <p:extLst>
      <p:ext uri="{BB962C8B-B14F-4D97-AF65-F5344CB8AC3E}">
        <p14:creationId xmlns:p14="http://schemas.microsoft.com/office/powerpoint/2010/main" val="1048004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DA791A-0735-FA4A-87D5-49FD44A12D41}"/>
              </a:ext>
            </a:extLst>
          </p:cNvPr>
          <p:cNvSpPr>
            <a:spLocks noGrp="1"/>
          </p:cNvSpPr>
          <p:nvPr>
            <p:ph type="sldNum" sz="quarter" idx="10"/>
          </p:nvPr>
        </p:nvSpPr>
        <p:spPr/>
        <p:txBody>
          <a:bodyPr/>
          <a:lstStyle/>
          <a:p>
            <a:pPr>
              <a:defRPr/>
            </a:pPr>
            <a:fld id="{C940DF94-F208-A448-B1BB-72E03A280C05}" type="slidenum">
              <a:rPr lang="da-DK" smtClean="0"/>
              <a:pPr>
                <a:defRPr/>
              </a:pPr>
              <a:t>24</a:t>
            </a:fld>
            <a:endParaRPr lang="da-DK" dirty="0"/>
          </a:p>
        </p:txBody>
      </p:sp>
      <p:pic>
        <p:nvPicPr>
          <p:cNvPr id="6" name="Picture 5">
            <a:extLst>
              <a:ext uri="{FF2B5EF4-FFF2-40B4-BE49-F238E27FC236}">
                <a16:creationId xmlns:a16="http://schemas.microsoft.com/office/drawing/2014/main" id="{90C66356-F495-6C4D-AB8A-EB56AF6A2102}"/>
              </a:ext>
            </a:extLst>
          </p:cNvPr>
          <p:cNvPicPr>
            <a:picLocks noChangeAspect="1"/>
          </p:cNvPicPr>
          <p:nvPr/>
        </p:nvPicPr>
        <p:blipFill>
          <a:blip r:embed="rId3"/>
          <a:stretch>
            <a:fillRect/>
          </a:stretch>
        </p:blipFill>
        <p:spPr>
          <a:xfrm>
            <a:off x="352778" y="0"/>
            <a:ext cx="8438444" cy="6858000"/>
          </a:xfrm>
          <a:prstGeom prst="rect">
            <a:avLst/>
          </a:prstGeom>
        </p:spPr>
      </p:pic>
      <p:sp>
        <p:nvSpPr>
          <p:cNvPr id="7" name="TextBox 6">
            <a:extLst>
              <a:ext uri="{FF2B5EF4-FFF2-40B4-BE49-F238E27FC236}">
                <a16:creationId xmlns:a16="http://schemas.microsoft.com/office/drawing/2014/main" id="{66514FA7-7D7C-6545-88FD-4C4649D59348}"/>
              </a:ext>
            </a:extLst>
          </p:cNvPr>
          <p:cNvSpPr txBox="1"/>
          <p:nvPr/>
        </p:nvSpPr>
        <p:spPr>
          <a:xfrm rot="5400000">
            <a:off x="7683585" y="1208863"/>
            <a:ext cx="1635769" cy="830997"/>
          </a:xfrm>
          <a:prstGeom prst="rect">
            <a:avLst/>
          </a:prstGeom>
          <a:noFill/>
        </p:spPr>
        <p:txBody>
          <a:bodyPr wrap="none" rtlCol="0">
            <a:spAutoFit/>
          </a:bodyPr>
          <a:lstStyle/>
          <a:p>
            <a:r>
              <a:rPr lang="en-US" dirty="0" err="1"/>
              <a:t>Refsgard</a:t>
            </a:r>
            <a:r>
              <a:rPr lang="en-US" dirty="0"/>
              <a:t> (</a:t>
            </a:r>
            <a:r>
              <a:rPr lang="en-US" baseline="30000" dirty="0"/>
              <a:t>12</a:t>
            </a:r>
            <a:r>
              <a:rPr lang="en-US" dirty="0"/>
              <a:t>N)</a:t>
            </a:r>
          </a:p>
          <a:p>
            <a:r>
              <a:rPr lang="en-US" dirty="0"/>
              <a:t>Gad (</a:t>
            </a:r>
            <a:r>
              <a:rPr lang="en-US" baseline="30000" dirty="0"/>
              <a:t>12</a:t>
            </a:r>
            <a:r>
              <a:rPr lang="en-US" dirty="0"/>
              <a:t>B)</a:t>
            </a:r>
            <a:endParaRPr lang="en-US" baseline="30000" dirty="0"/>
          </a:p>
          <a:p>
            <a:endParaRPr lang="en-US" baseline="30000" dirty="0"/>
          </a:p>
        </p:txBody>
      </p:sp>
      <p:sp>
        <p:nvSpPr>
          <p:cNvPr id="8" name="TextBox 7">
            <a:extLst>
              <a:ext uri="{FF2B5EF4-FFF2-40B4-BE49-F238E27FC236}">
                <a16:creationId xmlns:a16="http://schemas.microsoft.com/office/drawing/2014/main" id="{54029438-A924-2C4A-BD8A-F96CF46BFD1C}"/>
              </a:ext>
            </a:extLst>
          </p:cNvPr>
          <p:cNvSpPr txBox="1"/>
          <p:nvPr/>
        </p:nvSpPr>
        <p:spPr>
          <a:xfrm>
            <a:off x="7713663" y="-35930"/>
            <a:ext cx="1316771" cy="369332"/>
          </a:xfrm>
          <a:prstGeom prst="rect">
            <a:avLst/>
          </a:prstGeom>
          <a:noFill/>
        </p:spPr>
        <p:txBody>
          <a:bodyPr wrap="none" rtlCol="0">
            <a:spAutoFit/>
          </a:bodyPr>
          <a:lstStyle/>
          <a:p>
            <a:r>
              <a:rPr lang="en-US" dirty="0">
                <a:solidFill>
                  <a:srgbClr val="FF0000"/>
                </a:solidFill>
              </a:rPr>
              <a:t>Preliminary</a:t>
            </a:r>
          </a:p>
        </p:txBody>
      </p:sp>
      <p:graphicFrame>
        <p:nvGraphicFramePr>
          <p:cNvPr id="9" name="Object 77">
            <a:extLst>
              <a:ext uri="{FF2B5EF4-FFF2-40B4-BE49-F238E27FC236}">
                <a16:creationId xmlns:a16="http://schemas.microsoft.com/office/drawing/2014/main" id="{A34AF81A-4263-C946-BCDE-F9C37E7E18C3}"/>
              </a:ext>
            </a:extLst>
          </p:cNvPr>
          <p:cNvGraphicFramePr>
            <a:graphicFrameLocks noChangeAspect="1"/>
          </p:cNvGraphicFramePr>
          <p:nvPr>
            <p:extLst>
              <p:ext uri="{D42A27DB-BD31-4B8C-83A1-F6EECF244321}">
                <p14:modId xmlns:p14="http://schemas.microsoft.com/office/powerpoint/2010/main" val="3745506071"/>
              </p:ext>
            </p:extLst>
          </p:nvPr>
        </p:nvGraphicFramePr>
        <p:xfrm>
          <a:off x="4346586" y="148736"/>
          <a:ext cx="450827" cy="1093146"/>
        </p:xfrm>
        <a:graphic>
          <a:graphicData uri="http://schemas.openxmlformats.org/presentationml/2006/ole">
            <mc:AlternateContent xmlns:mc="http://schemas.openxmlformats.org/markup-compatibility/2006">
              <mc:Choice xmlns:v="urn:schemas-microsoft-com:vml" Requires="v">
                <p:oleObj spid="_x0000_s163853" name="Clip" r:id="rId4" imgW="1623657" imgH="3935896" progId="MS_ClipArt_Gallery.5">
                  <p:embed/>
                </p:oleObj>
              </mc:Choice>
              <mc:Fallback>
                <p:oleObj name="Clip" r:id="rId4" imgW="1623657" imgH="3935896" progId="MS_ClipArt_Gallery.5">
                  <p:embed/>
                  <p:pic>
                    <p:nvPicPr>
                      <p:cNvPr id="4" name="Object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586" y="148736"/>
                        <a:ext cx="450827" cy="1093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 name="TextBox 9">
            <a:extLst>
              <a:ext uri="{FF2B5EF4-FFF2-40B4-BE49-F238E27FC236}">
                <a16:creationId xmlns:a16="http://schemas.microsoft.com/office/drawing/2014/main" id="{D293C218-811E-C845-A062-76DE6BC3DB3B}"/>
              </a:ext>
            </a:extLst>
          </p:cNvPr>
          <p:cNvSpPr txBox="1"/>
          <p:nvPr/>
        </p:nvSpPr>
        <p:spPr>
          <a:xfrm rot="16200000">
            <a:off x="54828" y="4231532"/>
            <a:ext cx="679994" cy="369332"/>
          </a:xfrm>
          <a:prstGeom prst="rect">
            <a:avLst/>
          </a:prstGeom>
          <a:noFill/>
        </p:spPr>
        <p:txBody>
          <a:bodyPr wrap="none" rtlCol="0">
            <a:spAutoFit/>
          </a:bodyPr>
          <a:lstStyle/>
          <a:p>
            <a:r>
              <a:rPr lang="en-US" dirty="0"/>
              <a:t>Data</a:t>
            </a:r>
          </a:p>
        </p:txBody>
      </p:sp>
      <p:sp>
        <p:nvSpPr>
          <p:cNvPr id="11" name="TextBox 10">
            <a:extLst>
              <a:ext uri="{FF2B5EF4-FFF2-40B4-BE49-F238E27FC236}">
                <a16:creationId xmlns:a16="http://schemas.microsoft.com/office/drawing/2014/main" id="{8C2E641A-14F2-234C-9F72-76A106AC9F06}"/>
              </a:ext>
            </a:extLst>
          </p:cNvPr>
          <p:cNvSpPr txBox="1"/>
          <p:nvPr/>
        </p:nvSpPr>
        <p:spPr>
          <a:xfrm rot="16200000">
            <a:off x="184671" y="5755532"/>
            <a:ext cx="420308" cy="369332"/>
          </a:xfrm>
          <a:prstGeom prst="rect">
            <a:avLst/>
          </a:prstGeom>
          <a:noFill/>
        </p:spPr>
        <p:txBody>
          <a:bodyPr wrap="none" rtlCol="0">
            <a:spAutoFit/>
          </a:bodyPr>
          <a:lstStyle/>
          <a:p>
            <a:r>
              <a:rPr lang="en-US" dirty="0"/>
              <a:t>Fit</a:t>
            </a:r>
          </a:p>
        </p:txBody>
      </p:sp>
    </p:spTree>
    <p:extLst>
      <p:ext uri="{BB962C8B-B14F-4D97-AF65-F5344CB8AC3E}">
        <p14:creationId xmlns:p14="http://schemas.microsoft.com/office/powerpoint/2010/main" val="652699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3713" y="182480"/>
            <a:ext cx="4555961" cy="6470315"/>
            <a:chOff x="47461" y="182480"/>
            <a:chExt cx="4555961" cy="6470315"/>
          </a:xfrm>
        </p:grpSpPr>
        <p:pic>
          <p:nvPicPr>
            <p:cNvPr id="7" name="Picture 6"/>
            <p:cNvPicPr>
              <a:picLocks noChangeAspect="1"/>
            </p:cNvPicPr>
            <p:nvPr/>
          </p:nvPicPr>
          <p:blipFill rotWithShape="1">
            <a:blip r:embed="rId2"/>
            <a:srcRect r="21370" b="92849"/>
            <a:stretch/>
          </p:blipFill>
          <p:spPr>
            <a:xfrm>
              <a:off x="56193" y="182480"/>
              <a:ext cx="4483723" cy="443162"/>
            </a:xfrm>
            <a:prstGeom prst="rect">
              <a:avLst/>
            </a:prstGeom>
          </p:spPr>
        </p:pic>
        <p:pic>
          <p:nvPicPr>
            <p:cNvPr id="8" name="Picture 7"/>
            <p:cNvPicPr>
              <a:picLocks noChangeAspect="1"/>
            </p:cNvPicPr>
            <p:nvPr/>
          </p:nvPicPr>
          <p:blipFill rotWithShape="1">
            <a:blip r:embed="rId2"/>
            <a:srcRect t="51801" r="21370"/>
            <a:stretch/>
          </p:blipFill>
          <p:spPr>
            <a:xfrm>
              <a:off x="119699" y="625643"/>
              <a:ext cx="4483723" cy="2987175"/>
            </a:xfrm>
            <a:prstGeom prst="rect">
              <a:avLst/>
            </a:prstGeom>
          </p:spPr>
        </p:pic>
        <p:pic>
          <p:nvPicPr>
            <p:cNvPr id="9" name="Picture 8"/>
            <p:cNvPicPr>
              <a:picLocks noChangeAspect="1"/>
            </p:cNvPicPr>
            <p:nvPr/>
          </p:nvPicPr>
          <p:blipFill rotWithShape="1">
            <a:blip r:embed="rId3"/>
            <a:srcRect t="7849" r="25274" b="41980"/>
            <a:stretch/>
          </p:blipFill>
          <p:spPr>
            <a:xfrm>
              <a:off x="47461" y="3371349"/>
              <a:ext cx="4460371" cy="3281446"/>
            </a:xfrm>
            <a:prstGeom prst="rect">
              <a:avLst/>
            </a:prstGeom>
          </p:spPr>
        </p:pic>
      </p:grpSp>
      <p:sp>
        <p:nvSpPr>
          <p:cNvPr id="10" name="TextBox 9"/>
          <p:cNvSpPr txBox="1"/>
          <p:nvPr/>
        </p:nvSpPr>
        <p:spPr>
          <a:xfrm>
            <a:off x="-80209" y="2310068"/>
            <a:ext cx="415498" cy="369332"/>
          </a:xfrm>
          <a:prstGeom prst="rect">
            <a:avLst/>
          </a:prstGeom>
          <a:noFill/>
        </p:spPr>
        <p:txBody>
          <a:bodyPr wrap="none" rtlCol="0">
            <a:spAutoFit/>
          </a:bodyPr>
          <a:lstStyle/>
          <a:p>
            <a:r>
              <a:rPr lang="en-US" dirty="0">
                <a:solidFill>
                  <a:srgbClr val="FF0000"/>
                </a:solidFill>
              </a:rPr>
              <a:t>→</a:t>
            </a:r>
          </a:p>
        </p:txBody>
      </p:sp>
      <p:sp>
        <p:nvSpPr>
          <p:cNvPr id="12" name="TextBox 11"/>
          <p:cNvSpPr txBox="1"/>
          <p:nvPr/>
        </p:nvSpPr>
        <p:spPr>
          <a:xfrm>
            <a:off x="-72187" y="2510594"/>
            <a:ext cx="415498" cy="369332"/>
          </a:xfrm>
          <a:prstGeom prst="rect">
            <a:avLst/>
          </a:prstGeom>
          <a:noFill/>
        </p:spPr>
        <p:txBody>
          <a:bodyPr wrap="none" rtlCol="0">
            <a:spAutoFit/>
          </a:bodyPr>
          <a:lstStyle/>
          <a:p>
            <a:r>
              <a:rPr lang="en-US" dirty="0">
                <a:solidFill>
                  <a:srgbClr val="FF0000"/>
                </a:solidFill>
              </a:rPr>
              <a:t>→</a:t>
            </a:r>
          </a:p>
        </p:txBody>
      </p:sp>
      <p:sp>
        <p:nvSpPr>
          <p:cNvPr id="15" name="TextBox 14"/>
          <p:cNvSpPr txBox="1"/>
          <p:nvPr/>
        </p:nvSpPr>
        <p:spPr>
          <a:xfrm>
            <a:off x="1026695" y="2724222"/>
            <a:ext cx="287258" cy="369332"/>
          </a:xfrm>
          <a:prstGeom prst="rect">
            <a:avLst/>
          </a:prstGeom>
          <a:noFill/>
        </p:spPr>
        <p:txBody>
          <a:bodyPr wrap="none" rtlCol="0">
            <a:spAutoFit/>
          </a:bodyPr>
          <a:lstStyle/>
          <a:p>
            <a:r>
              <a:rPr lang="en-US" dirty="0">
                <a:solidFill>
                  <a:srgbClr val="FF0000"/>
                </a:solidFill>
              </a:rPr>
              <a:t>?</a:t>
            </a:r>
          </a:p>
        </p:txBody>
      </p:sp>
      <p:sp>
        <p:nvSpPr>
          <p:cNvPr id="16" name="TextBox 15"/>
          <p:cNvSpPr txBox="1"/>
          <p:nvPr/>
        </p:nvSpPr>
        <p:spPr>
          <a:xfrm>
            <a:off x="1098885" y="3245588"/>
            <a:ext cx="287258" cy="369332"/>
          </a:xfrm>
          <a:prstGeom prst="rect">
            <a:avLst/>
          </a:prstGeom>
          <a:noFill/>
        </p:spPr>
        <p:txBody>
          <a:bodyPr wrap="none" rtlCol="0">
            <a:spAutoFit/>
          </a:bodyPr>
          <a:lstStyle/>
          <a:p>
            <a:r>
              <a:rPr lang="en-US" dirty="0">
                <a:solidFill>
                  <a:srgbClr val="FF0000"/>
                </a:solidFill>
              </a:rPr>
              <a:t>?</a:t>
            </a:r>
          </a:p>
        </p:txBody>
      </p:sp>
      <p:sp>
        <p:nvSpPr>
          <p:cNvPr id="17" name="TextBox 16"/>
          <p:cNvSpPr txBox="1"/>
          <p:nvPr/>
        </p:nvSpPr>
        <p:spPr>
          <a:xfrm>
            <a:off x="1026698" y="6381810"/>
            <a:ext cx="287258" cy="369332"/>
          </a:xfrm>
          <a:prstGeom prst="rect">
            <a:avLst/>
          </a:prstGeom>
          <a:noFill/>
        </p:spPr>
        <p:txBody>
          <a:bodyPr wrap="none" rtlCol="0">
            <a:spAutoFit/>
          </a:bodyPr>
          <a:lstStyle/>
          <a:p>
            <a:r>
              <a:rPr lang="en-US" dirty="0">
                <a:solidFill>
                  <a:srgbClr val="FF0000"/>
                </a:solidFill>
              </a:rPr>
              <a:t>?</a:t>
            </a:r>
          </a:p>
        </p:txBody>
      </p:sp>
      <p:sp>
        <p:nvSpPr>
          <p:cNvPr id="18" name="TextBox 17">
            <a:extLst>
              <a:ext uri="{FF2B5EF4-FFF2-40B4-BE49-F238E27FC236}">
                <a16:creationId xmlns:a16="http://schemas.microsoft.com/office/drawing/2014/main" id="{90CB121F-1A39-B044-8CFE-2A287C0B57C1}"/>
              </a:ext>
            </a:extLst>
          </p:cNvPr>
          <p:cNvSpPr txBox="1"/>
          <p:nvPr/>
        </p:nvSpPr>
        <p:spPr>
          <a:xfrm>
            <a:off x="-75432" y="2740816"/>
            <a:ext cx="415498" cy="369332"/>
          </a:xfrm>
          <a:prstGeom prst="rect">
            <a:avLst/>
          </a:prstGeom>
          <a:noFill/>
        </p:spPr>
        <p:txBody>
          <a:bodyPr wrap="none" rtlCol="0">
            <a:spAutoFit/>
          </a:bodyPr>
          <a:lstStyle/>
          <a:p>
            <a:r>
              <a:rPr lang="en-US" dirty="0">
                <a:solidFill>
                  <a:srgbClr val="FF0000"/>
                </a:solidFill>
              </a:rPr>
              <a:t>→</a:t>
            </a:r>
          </a:p>
        </p:txBody>
      </p:sp>
      <p:sp>
        <p:nvSpPr>
          <p:cNvPr id="19" name="TextBox 18">
            <a:extLst>
              <a:ext uri="{FF2B5EF4-FFF2-40B4-BE49-F238E27FC236}">
                <a16:creationId xmlns:a16="http://schemas.microsoft.com/office/drawing/2014/main" id="{74FFBBB5-A329-8848-AD85-C85CF2C55389}"/>
              </a:ext>
            </a:extLst>
          </p:cNvPr>
          <p:cNvSpPr txBox="1"/>
          <p:nvPr/>
        </p:nvSpPr>
        <p:spPr>
          <a:xfrm>
            <a:off x="-59223" y="3262871"/>
            <a:ext cx="415498" cy="369332"/>
          </a:xfrm>
          <a:prstGeom prst="rect">
            <a:avLst/>
          </a:prstGeom>
          <a:noFill/>
        </p:spPr>
        <p:txBody>
          <a:bodyPr wrap="none" rtlCol="0">
            <a:spAutoFit/>
          </a:bodyPr>
          <a:lstStyle/>
          <a:p>
            <a:r>
              <a:rPr lang="en-US" dirty="0">
                <a:solidFill>
                  <a:srgbClr val="FF0000"/>
                </a:solidFill>
              </a:rPr>
              <a:t>→</a:t>
            </a:r>
          </a:p>
        </p:txBody>
      </p:sp>
      <p:sp>
        <p:nvSpPr>
          <p:cNvPr id="20" name="TextBox 19">
            <a:extLst>
              <a:ext uri="{FF2B5EF4-FFF2-40B4-BE49-F238E27FC236}">
                <a16:creationId xmlns:a16="http://schemas.microsoft.com/office/drawing/2014/main" id="{DC6AC158-EC53-DC4E-AD1E-803FC17FEB91}"/>
              </a:ext>
            </a:extLst>
          </p:cNvPr>
          <p:cNvSpPr txBox="1"/>
          <p:nvPr/>
        </p:nvSpPr>
        <p:spPr>
          <a:xfrm>
            <a:off x="-49496" y="6375729"/>
            <a:ext cx="415498" cy="369332"/>
          </a:xfrm>
          <a:prstGeom prst="rect">
            <a:avLst/>
          </a:prstGeom>
          <a:noFill/>
        </p:spPr>
        <p:txBody>
          <a:bodyPr wrap="none" rtlCol="0">
            <a:spAutoFit/>
          </a:bodyPr>
          <a:lstStyle/>
          <a:p>
            <a:r>
              <a:rPr lang="en-US" dirty="0">
                <a:solidFill>
                  <a:srgbClr val="FF0000"/>
                </a:solidFill>
              </a:rPr>
              <a:t>→</a:t>
            </a:r>
          </a:p>
        </p:txBody>
      </p:sp>
      <p:pic>
        <p:nvPicPr>
          <p:cNvPr id="21" name="Picture 20">
            <a:extLst>
              <a:ext uri="{FF2B5EF4-FFF2-40B4-BE49-F238E27FC236}">
                <a16:creationId xmlns:a16="http://schemas.microsoft.com/office/drawing/2014/main" id="{00371CB6-D277-1848-9D5C-810152024F1D}"/>
              </a:ext>
            </a:extLst>
          </p:cNvPr>
          <p:cNvPicPr>
            <a:picLocks noChangeAspect="1"/>
          </p:cNvPicPr>
          <p:nvPr/>
        </p:nvPicPr>
        <p:blipFill rotWithShape="1">
          <a:blip r:embed="rId4"/>
          <a:srcRect l="7280" t="5703" r="6155" b="4472"/>
          <a:stretch/>
        </p:blipFill>
        <p:spPr>
          <a:xfrm>
            <a:off x="4691814" y="87485"/>
            <a:ext cx="4380820" cy="3655386"/>
          </a:xfrm>
          <a:prstGeom prst="rect">
            <a:avLst/>
          </a:prstGeom>
        </p:spPr>
      </p:pic>
      <p:grpSp>
        <p:nvGrpSpPr>
          <p:cNvPr id="4" name="Group 3">
            <a:extLst>
              <a:ext uri="{FF2B5EF4-FFF2-40B4-BE49-F238E27FC236}">
                <a16:creationId xmlns:a16="http://schemas.microsoft.com/office/drawing/2014/main" id="{B0E5921D-8733-3A46-B4F9-B6765859A938}"/>
              </a:ext>
            </a:extLst>
          </p:cNvPr>
          <p:cNvGrpSpPr/>
          <p:nvPr/>
        </p:nvGrpSpPr>
        <p:grpSpPr>
          <a:xfrm>
            <a:off x="4685359" y="339664"/>
            <a:ext cx="4460371" cy="6443467"/>
            <a:chOff x="4685359" y="339664"/>
            <a:chExt cx="4460371" cy="6443467"/>
          </a:xfrm>
        </p:grpSpPr>
        <p:pic>
          <p:nvPicPr>
            <p:cNvPr id="6" name="Picture 5"/>
            <p:cNvPicPr>
              <a:picLocks noChangeAspect="1"/>
            </p:cNvPicPr>
            <p:nvPr/>
          </p:nvPicPr>
          <p:blipFill rotWithShape="1">
            <a:blip r:embed="rId3"/>
            <a:srcRect t="57884" r="25274"/>
            <a:stretch/>
          </p:blipFill>
          <p:spPr>
            <a:xfrm>
              <a:off x="4685359" y="4028569"/>
              <a:ext cx="4460371" cy="2754562"/>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4C13DFB-F34B-C146-8C56-0744A3BB389C}"/>
                    </a:ext>
                  </a:extLst>
                </p14:cNvPr>
                <p14:cNvContentPartPr/>
                <p14:nvPr/>
              </p14:nvContentPartPr>
              <p14:xfrm>
                <a:off x="6761803" y="339664"/>
                <a:ext cx="164160" cy="891360"/>
              </p14:xfrm>
            </p:contentPart>
          </mc:Choice>
          <mc:Fallback xmlns="">
            <p:pic>
              <p:nvPicPr>
                <p:cNvPr id="2" name="Ink 1">
                  <a:extLst>
                    <a:ext uri="{FF2B5EF4-FFF2-40B4-BE49-F238E27FC236}">
                      <a16:creationId xmlns:a16="http://schemas.microsoft.com/office/drawing/2014/main" id="{C4C13DFB-F34B-C146-8C56-0744A3BB389C}"/>
                    </a:ext>
                  </a:extLst>
                </p:cNvPr>
                <p:cNvPicPr/>
                <p:nvPr/>
              </p:nvPicPr>
              <p:blipFill>
                <a:blip r:embed="rId6"/>
                <a:stretch>
                  <a:fillRect/>
                </a:stretch>
              </p:blipFill>
              <p:spPr>
                <a:xfrm>
                  <a:off x="6753163" y="331024"/>
                  <a:ext cx="181800" cy="909000"/>
                </a:xfrm>
                <a:prstGeom prst="rect">
                  <a:avLst/>
                </a:prstGeom>
              </p:spPr>
            </p:pic>
          </mc:Fallback>
        </mc:AlternateContent>
      </p:grpSp>
    </p:spTree>
    <p:extLst>
      <p:ext uri="{BB962C8B-B14F-4D97-AF65-F5344CB8AC3E}">
        <p14:creationId xmlns:p14="http://schemas.microsoft.com/office/powerpoint/2010/main" val="242870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152617" y="1490687"/>
            <a:ext cx="1659135" cy="139184"/>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sp>
        <p:nvSpPr>
          <p:cNvPr id="41" name="TextBox 25"/>
          <p:cNvSpPr txBox="1">
            <a:spLocks noChangeArrowheads="1"/>
          </p:cNvSpPr>
          <p:nvPr/>
        </p:nvSpPr>
        <p:spPr bwMode="auto">
          <a:xfrm>
            <a:off x="43919" y="105897"/>
            <a:ext cx="5644494" cy="553998"/>
          </a:xfrm>
          <a:prstGeom prst="rect">
            <a:avLst/>
          </a:prstGeom>
          <a:solidFill>
            <a:schemeClr val="bg1"/>
          </a:solidFill>
          <a:ln>
            <a:noFill/>
          </a:ln>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defTabSz="914400" eaLnBrk="1" fontAlgn="base" hangingPunct="1">
              <a:spcBef>
                <a:spcPct val="0"/>
              </a:spcBef>
              <a:spcAft>
                <a:spcPct val="0"/>
              </a:spcAft>
            </a:pPr>
            <a:r>
              <a:rPr lang="en-US" sz="3000" dirty="0">
                <a:solidFill>
                  <a:srgbClr val="FF0000"/>
                </a:solidFill>
              </a:rPr>
              <a:t> </a:t>
            </a:r>
            <a:r>
              <a:rPr lang="en-US" sz="3000" dirty="0" err="1">
                <a:solidFill>
                  <a:srgbClr val="FF0000"/>
                </a:solidFill>
                <a:latin typeface="Comic Sans MS" charset="0"/>
                <a:ea typeface="Comic Sans MS" charset="0"/>
                <a:cs typeface="Comic Sans MS" charset="0"/>
              </a:rPr>
              <a:t>γ</a:t>
            </a:r>
            <a:r>
              <a:rPr lang="en-US" sz="3000" dirty="0">
                <a:solidFill>
                  <a:srgbClr val="FF0000"/>
                </a:solidFill>
                <a:latin typeface="Comic Sans MS" charset="0"/>
                <a:ea typeface="Comic Sans MS" charset="0"/>
                <a:cs typeface="Comic Sans MS" charset="0"/>
              </a:rPr>
              <a:t>-decay to the continuum : </a:t>
            </a:r>
            <a:r>
              <a:rPr lang="en-US" sz="3000" baseline="30000" dirty="0">
                <a:solidFill>
                  <a:srgbClr val="FF0000"/>
                </a:solidFill>
                <a:latin typeface="Comic Sans MS" charset="0"/>
                <a:ea typeface="Comic Sans MS" charset="0"/>
                <a:cs typeface="Comic Sans MS" charset="0"/>
              </a:rPr>
              <a:t>12</a:t>
            </a:r>
            <a:r>
              <a:rPr lang="en-US" sz="3000" dirty="0">
                <a:solidFill>
                  <a:srgbClr val="FF0000"/>
                </a:solidFill>
                <a:latin typeface="Comic Sans MS" charset="0"/>
                <a:ea typeface="Comic Sans MS" charset="0"/>
                <a:cs typeface="Comic Sans MS" charset="0"/>
              </a:rPr>
              <a:t>C</a:t>
            </a:r>
          </a:p>
        </p:txBody>
      </p:sp>
      <p:sp>
        <p:nvSpPr>
          <p:cNvPr id="5" name="TextBox 4"/>
          <p:cNvSpPr txBox="1"/>
          <p:nvPr/>
        </p:nvSpPr>
        <p:spPr>
          <a:xfrm>
            <a:off x="6684190" y="143259"/>
            <a:ext cx="1802288" cy="923330"/>
          </a:xfrm>
          <a:prstGeom prst="rect">
            <a:avLst/>
          </a:prstGeom>
          <a:noFill/>
        </p:spPr>
        <p:txBody>
          <a:bodyPr wrap="none" rtlCol="0">
            <a:spAutoFit/>
          </a:bodyPr>
          <a:lstStyle/>
          <a:p>
            <a:r>
              <a:rPr lang="en-US" dirty="0"/>
              <a:t>Michael Munch</a:t>
            </a:r>
          </a:p>
          <a:p>
            <a:r>
              <a:rPr lang="en-US" dirty="0"/>
              <a:t>Kasper </a:t>
            </a:r>
            <a:r>
              <a:rPr lang="en-US" dirty="0" err="1"/>
              <a:t>Laursen</a:t>
            </a:r>
            <a:endParaRPr lang="en-US" dirty="0"/>
          </a:p>
          <a:p>
            <a:r>
              <a:rPr lang="en-US" dirty="0"/>
              <a:t>Oliver </a:t>
            </a:r>
            <a:r>
              <a:rPr lang="en-US" dirty="0" err="1"/>
              <a:t>Kirsebom</a:t>
            </a:r>
            <a:endParaRPr lang="en-US" dirty="0"/>
          </a:p>
        </p:txBody>
      </p:sp>
      <p:sp>
        <p:nvSpPr>
          <p:cNvPr id="4" name="Rectangle 3"/>
          <p:cNvSpPr/>
          <p:nvPr/>
        </p:nvSpPr>
        <p:spPr bwMode="auto">
          <a:xfrm>
            <a:off x="8697950" y="2806311"/>
            <a:ext cx="414459" cy="966734"/>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sp>
        <p:nvSpPr>
          <p:cNvPr id="6" name="Rectangle 5"/>
          <p:cNvSpPr/>
          <p:nvPr/>
        </p:nvSpPr>
        <p:spPr bwMode="auto">
          <a:xfrm>
            <a:off x="152617" y="1200824"/>
            <a:ext cx="1659135" cy="289863"/>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pic>
        <p:nvPicPr>
          <p:cNvPr id="9" name="Picture 8"/>
          <p:cNvPicPr>
            <a:picLocks noChangeAspect="1"/>
          </p:cNvPicPr>
          <p:nvPr/>
        </p:nvPicPr>
        <p:blipFill>
          <a:blip r:embed="rId3"/>
          <a:stretch>
            <a:fillRect/>
          </a:stretch>
        </p:blipFill>
        <p:spPr>
          <a:xfrm>
            <a:off x="241903" y="1129678"/>
            <a:ext cx="5248525" cy="4320000"/>
          </a:xfrm>
          <a:prstGeom prst="rect">
            <a:avLst/>
          </a:prstGeom>
        </p:spPr>
      </p:pic>
      <p:sp>
        <p:nvSpPr>
          <p:cNvPr id="7" name="TextBox 6"/>
          <p:cNvSpPr txBox="1"/>
          <p:nvPr/>
        </p:nvSpPr>
        <p:spPr>
          <a:xfrm>
            <a:off x="2305353" y="1135804"/>
            <a:ext cx="2049215" cy="400110"/>
          </a:xfrm>
          <a:prstGeom prst="rect">
            <a:avLst/>
          </a:prstGeom>
          <a:noFill/>
        </p:spPr>
        <p:txBody>
          <a:bodyPr wrap="none" rtlCol="0">
            <a:spAutoFit/>
          </a:bodyPr>
          <a:lstStyle/>
          <a:p>
            <a:r>
              <a:rPr lang="en-US" sz="2000" dirty="0">
                <a:solidFill>
                  <a:srgbClr val="FF0000"/>
                </a:solidFill>
              </a:rPr>
              <a:t>← 165 </a:t>
            </a:r>
            <a:r>
              <a:rPr lang="en-US" sz="2000" dirty="0" err="1">
                <a:solidFill>
                  <a:srgbClr val="FF0000"/>
                </a:solidFill>
              </a:rPr>
              <a:t>keV</a:t>
            </a:r>
            <a:r>
              <a:rPr lang="en-US" sz="2000" dirty="0">
                <a:solidFill>
                  <a:srgbClr val="FF0000"/>
                </a:solidFill>
              </a:rPr>
              <a:t> p+</a:t>
            </a:r>
            <a:r>
              <a:rPr lang="en-US" sz="2000" baseline="30000" dirty="0">
                <a:solidFill>
                  <a:srgbClr val="FF0000"/>
                </a:solidFill>
              </a:rPr>
              <a:t>11</a:t>
            </a:r>
            <a:r>
              <a:rPr lang="en-US" sz="2000" dirty="0">
                <a:solidFill>
                  <a:srgbClr val="FF0000"/>
                </a:solidFill>
              </a:rPr>
              <a:t>B</a:t>
            </a:r>
          </a:p>
        </p:txBody>
      </p:sp>
      <p:grpSp>
        <p:nvGrpSpPr>
          <p:cNvPr id="14" name="Group 13"/>
          <p:cNvGrpSpPr/>
          <p:nvPr/>
        </p:nvGrpSpPr>
        <p:grpSpPr>
          <a:xfrm>
            <a:off x="4746924" y="3773045"/>
            <a:ext cx="3391249" cy="2266661"/>
            <a:chOff x="4650377" y="4367501"/>
            <a:chExt cx="3391249" cy="2266661"/>
          </a:xfrm>
        </p:grpSpPr>
        <p:pic>
          <p:nvPicPr>
            <p:cNvPr id="42" name="Picture 41" descr="setup.png"/>
            <p:cNvPicPr>
              <a:picLocks noChangeAspect="1"/>
            </p:cNvPicPr>
            <p:nvPr/>
          </p:nvPicPr>
          <p:blipFill rotWithShape="1">
            <a:blip r:embed="rId4">
              <a:extLst>
                <a:ext uri="{28A0092B-C50C-407E-A947-70E740481C1C}">
                  <a14:useLocalDpi xmlns:a14="http://schemas.microsoft.com/office/drawing/2010/main" val="0"/>
                </a:ext>
              </a:extLst>
            </a:blip>
            <a:srcRect l="14674" t="3629" r="19580" b="6424"/>
            <a:stretch/>
          </p:blipFill>
          <p:spPr>
            <a:xfrm>
              <a:off x="5518144" y="4367501"/>
              <a:ext cx="2209111" cy="2266661"/>
            </a:xfrm>
            <a:prstGeom prst="rect">
              <a:avLst/>
            </a:prstGeom>
          </p:spPr>
        </p:pic>
        <p:cxnSp>
          <p:nvCxnSpPr>
            <p:cNvPr id="8" name="Straight Arrow Connector 7"/>
            <p:cNvCxnSpPr/>
            <p:nvPr/>
          </p:nvCxnSpPr>
          <p:spPr bwMode="auto">
            <a:xfrm>
              <a:off x="4650377" y="4650377"/>
              <a:ext cx="1005837" cy="421584"/>
            </a:xfrm>
            <a:prstGeom prst="straightConnector1">
              <a:avLst/>
            </a:prstGeom>
            <a:solidFill>
              <a:schemeClr val="accent2"/>
            </a:solidFill>
            <a:ln w="22225" cap="flat" cmpd="sng" algn="ctr">
              <a:solidFill>
                <a:schemeClr val="tx1"/>
              </a:solidFill>
              <a:prstDash val="solid"/>
              <a:round/>
              <a:headEnd type="none" w="med" len="med"/>
              <a:tailEnd type="triangle"/>
            </a:ln>
            <a:effectLst/>
          </p:spPr>
        </p:cxnSp>
        <p:sp>
          <p:nvSpPr>
            <p:cNvPr id="12" name="TextBox 11"/>
            <p:cNvSpPr txBox="1"/>
            <p:nvPr/>
          </p:nvSpPr>
          <p:spPr>
            <a:xfrm>
              <a:off x="4820514" y="4769535"/>
              <a:ext cx="300082" cy="369332"/>
            </a:xfrm>
            <a:prstGeom prst="rect">
              <a:avLst/>
            </a:prstGeom>
            <a:noFill/>
          </p:spPr>
          <p:txBody>
            <a:bodyPr wrap="none" rtlCol="0">
              <a:spAutoFit/>
            </a:bodyPr>
            <a:lstStyle/>
            <a:p>
              <a:r>
                <a:rPr lang="en-US"/>
                <a:t>p</a:t>
              </a:r>
            </a:p>
          </p:txBody>
        </p:sp>
        <p:sp>
          <p:nvSpPr>
            <p:cNvPr id="13" name="TextBox 12"/>
            <p:cNvSpPr txBox="1"/>
            <p:nvPr/>
          </p:nvSpPr>
          <p:spPr>
            <a:xfrm>
              <a:off x="6975565" y="4506685"/>
              <a:ext cx="1066061" cy="369332"/>
            </a:xfrm>
            <a:prstGeom prst="rect">
              <a:avLst/>
            </a:prstGeom>
            <a:noFill/>
          </p:spPr>
          <p:txBody>
            <a:bodyPr wrap="none" rtlCol="0">
              <a:spAutoFit/>
            </a:bodyPr>
            <a:lstStyle/>
            <a:p>
              <a:r>
                <a:rPr lang="en-US" baseline="30000" dirty="0"/>
                <a:t>11</a:t>
              </a:r>
              <a:r>
                <a:rPr lang="en-US" dirty="0"/>
                <a:t>B target</a:t>
              </a:r>
              <a:endParaRPr lang="en-US" baseline="30000" dirty="0"/>
            </a:p>
          </p:txBody>
        </p:sp>
      </p:grpSp>
      <p:cxnSp>
        <p:nvCxnSpPr>
          <p:cNvPr id="17" name="Straight Arrow Connector 16"/>
          <p:cNvCxnSpPr/>
          <p:nvPr/>
        </p:nvCxnSpPr>
        <p:spPr bwMode="auto">
          <a:xfrm flipH="1">
            <a:off x="1115460" y="1253526"/>
            <a:ext cx="11152" cy="1440000"/>
          </a:xfrm>
          <a:prstGeom prst="straightConnector1">
            <a:avLst/>
          </a:prstGeom>
          <a:solidFill>
            <a:schemeClr val="accent2"/>
          </a:solidFill>
          <a:ln w="50800" cap="flat" cmpd="sng" algn="ctr">
            <a:solidFill>
              <a:srgbClr val="FF0000"/>
            </a:solidFill>
            <a:prstDash val="sysDot"/>
            <a:round/>
            <a:headEnd type="none" w="med" len="med"/>
            <a:tailEnd type="triangle"/>
          </a:ln>
          <a:effectLst/>
        </p:spPr>
      </p:cxnSp>
    </p:spTree>
    <p:extLst>
      <p:ext uri="{BB962C8B-B14F-4D97-AF65-F5344CB8AC3E}">
        <p14:creationId xmlns:p14="http://schemas.microsoft.com/office/powerpoint/2010/main" val="227653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30835" y="1373855"/>
            <a:ext cx="5241678" cy="5106700"/>
          </a:xfrm>
          <a:prstGeom prst="rect">
            <a:avLst/>
          </a:prstGeom>
        </p:spPr>
      </p:pic>
      <p:sp>
        <p:nvSpPr>
          <p:cNvPr id="33" name="TextBox 25"/>
          <p:cNvSpPr txBox="1">
            <a:spLocks noChangeArrowheads="1"/>
          </p:cNvSpPr>
          <p:nvPr/>
        </p:nvSpPr>
        <p:spPr bwMode="auto">
          <a:xfrm>
            <a:off x="43919" y="105897"/>
            <a:ext cx="5644494" cy="553998"/>
          </a:xfrm>
          <a:prstGeom prst="rect">
            <a:avLst/>
          </a:prstGeom>
          <a:solidFill>
            <a:schemeClr val="bg1"/>
          </a:solidFill>
          <a:ln>
            <a:noFill/>
          </a:ln>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defTabSz="914400" eaLnBrk="1" fontAlgn="base" hangingPunct="1">
              <a:spcBef>
                <a:spcPct val="0"/>
              </a:spcBef>
              <a:spcAft>
                <a:spcPct val="0"/>
              </a:spcAft>
            </a:pPr>
            <a:r>
              <a:rPr lang="en-US" sz="3000" dirty="0">
                <a:solidFill>
                  <a:srgbClr val="FF0000"/>
                </a:solidFill>
              </a:rPr>
              <a:t> </a:t>
            </a:r>
            <a:r>
              <a:rPr lang="en-US" sz="3000" dirty="0" err="1">
                <a:solidFill>
                  <a:srgbClr val="FF0000"/>
                </a:solidFill>
                <a:latin typeface="Comic Sans MS" charset="0"/>
                <a:ea typeface="Comic Sans MS" charset="0"/>
                <a:cs typeface="Comic Sans MS" charset="0"/>
              </a:rPr>
              <a:t>γ</a:t>
            </a:r>
            <a:r>
              <a:rPr lang="en-US" sz="3000" dirty="0">
                <a:solidFill>
                  <a:srgbClr val="FF0000"/>
                </a:solidFill>
                <a:latin typeface="Comic Sans MS" charset="0"/>
                <a:ea typeface="Comic Sans MS" charset="0"/>
                <a:cs typeface="Comic Sans MS" charset="0"/>
              </a:rPr>
              <a:t>-decay to the continuum : </a:t>
            </a:r>
            <a:r>
              <a:rPr lang="en-US" sz="3000" baseline="30000" dirty="0">
                <a:solidFill>
                  <a:srgbClr val="FF0000"/>
                </a:solidFill>
                <a:latin typeface="Comic Sans MS" charset="0"/>
                <a:ea typeface="Comic Sans MS" charset="0"/>
                <a:cs typeface="Comic Sans MS" charset="0"/>
              </a:rPr>
              <a:t>12</a:t>
            </a:r>
            <a:r>
              <a:rPr lang="en-US" sz="3000" dirty="0">
                <a:solidFill>
                  <a:srgbClr val="FF0000"/>
                </a:solidFill>
                <a:latin typeface="Comic Sans MS" charset="0"/>
                <a:ea typeface="Comic Sans MS" charset="0"/>
                <a:cs typeface="Comic Sans MS" charset="0"/>
              </a:rPr>
              <a:t>C</a:t>
            </a:r>
          </a:p>
        </p:txBody>
      </p:sp>
      <p:sp>
        <p:nvSpPr>
          <p:cNvPr id="3" name="Rectangle 2"/>
          <p:cNvSpPr/>
          <p:nvPr/>
        </p:nvSpPr>
        <p:spPr>
          <a:xfrm>
            <a:off x="6009424" y="105897"/>
            <a:ext cx="3134576" cy="369332"/>
          </a:xfrm>
          <a:prstGeom prst="rect">
            <a:avLst/>
          </a:prstGeom>
        </p:spPr>
        <p:txBody>
          <a:bodyPr wrap="none">
            <a:spAutoFit/>
          </a:bodyPr>
          <a:lstStyle/>
          <a:p>
            <a:r>
              <a:rPr lang="sk-SK" dirty="0">
                <a:solidFill>
                  <a:srgbClr val="333333"/>
                </a:solidFill>
                <a:latin typeface="Source Sans Pro" charset="0"/>
              </a:rPr>
              <a:t> Eur. </a:t>
            </a:r>
            <a:r>
              <a:rPr lang="sk-SK" dirty="0" err="1">
                <a:solidFill>
                  <a:srgbClr val="333333"/>
                </a:solidFill>
                <a:latin typeface="Source Sans Pro" charset="0"/>
              </a:rPr>
              <a:t>Phys</a:t>
            </a:r>
            <a:r>
              <a:rPr lang="sk-SK" dirty="0">
                <a:solidFill>
                  <a:srgbClr val="333333"/>
                </a:solidFill>
                <a:latin typeface="Source Sans Pro" charset="0"/>
              </a:rPr>
              <a:t>. J. A (2016) 52: 370. </a:t>
            </a:r>
            <a:endParaRPr lang="en-US" dirty="0"/>
          </a:p>
        </p:txBody>
      </p:sp>
      <p:pic>
        <p:nvPicPr>
          <p:cNvPr id="35" name="Picture 34"/>
          <p:cNvPicPr>
            <a:picLocks noChangeAspect="1"/>
          </p:cNvPicPr>
          <p:nvPr/>
        </p:nvPicPr>
        <p:blipFill rotWithShape="1">
          <a:blip r:embed="rId4"/>
          <a:srcRect r="36202"/>
          <a:stretch/>
        </p:blipFill>
        <p:spPr>
          <a:xfrm>
            <a:off x="241904" y="1129678"/>
            <a:ext cx="3348462" cy="4320000"/>
          </a:xfrm>
          <a:prstGeom prst="rect">
            <a:avLst/>
          </a:prstGeom>
        </p:spPr>
      </p:pic>
      <p:sp>
        <p:nvSpPr>
          <p:cNvPr id="36" name="TextBox 35"/>
          <p:cNvSpPr txBox="1"/>
          <p:nvPr/>
        </p:nvSpPr>
        <p:spPr>
          <a:xfrm>
            <a:off x="2305353" y="1135804"/>
            <a:ext cx="2049215" cy="400110"/>
          </a:xfrm>
          <a:prstGeom prst="rect">
            <a:avLst/>
          </a:prstGeom>
          <a:noFill/>
        </p:spPr>
        <p:txBody>
          <a:bodyPr wrap="none" rtlCol="0">
            <a:spAutoFit/>
          </a:bodyPr>
          <a:lstStyle/>
          <a:p>
            <a:r>
              <a:rPr lang="en-US" sz="2000" dirty="0">
                <a:solidFill>
                  <a:srgbClr val="FF0000"/>
                </a:solidFill>
              </a:rPr>
              <a:t>← 165 </a:t>
            </a:r>
            <a:r>
              <a:rPr lang="en-US" sz="2000" dirty="0" err="1">
                <a:solidFill>
                  <a:srgbClr val="FF0000"/>
                </a:solidFill>
              </a:rPr>
              <a:t>keV</a:t>
            </a:r>
            <a:r>
              <a:rPr lang="en-US" sz="2000" dirty="0">
                <a:solidFill>
                  <a:srgbClr val="FF0000"/>
                </a:solidFill>
              </a:rPr>
              <a:t> p+</a:t>
            </a:r>
            <a:r>
              <a:rPr lang="en-US" sz="2000" baseline="30000" dirty="0">
                <a:solidFill>
                  <a:srgbClr val="FF0000"/>
                </a:solidFill>
              </a:rPr>
              <a:t>11</a:t>
            </a:r>
            <a:r>
              <a:rPr lang="en-US" sz="2000" dirty="0">
                <a:solidFill>
                  <a:srgbClr val="FF0000"/>
                </a:solidFill>
              </a:rPr>
              <a:t>B</a:t>
            </a:r>
          </a:p>
        </p:txBody>
      </p:sp>
      <p:cxnSp>
        <p:nvCxnSpPr>
          <p:cNvPr id="38" name="Straight Arrow Connector 37"/>
          <p:cNvCxnSpPr/>
          <p:nvPr/>
        </p:nvCxnSpPr>
        <p:spPr bwMode="auto">
          <a:xfrm flipH="1">
            <a:off x="1115460" y="1253526"/>
            <a:ext cx="11152" cy="1440000"/>
          </a:xfrm>
          <a:prstGeom prst="straightConnector1">
            <a:avLst/>
          </a:prstGeom>
          <a:solidFill>
            <a:schemeClr val="accent2"/>
          </a:solidFill>
          <a:ln w="50800" cap="flat" cmpd="sng" algn="ctr">
            <a:solidFill>
              <a:srgbClr val="FF0000"/>
            </a:solidFill>
            <a:prstDash val="sysDot"/>
            <a:round/>
            <a:headEnd type="none" w="med" len="med"/>
            <a:tailEnd type="triangle"/>
          </a:ln>
          <a:effectLst/>
        </p:spPr>
      </p:cxnSp>
      <p:sp>
        <p:nvSpPr>
          <p:cNvPr id="2" name="TextBox 1">
            <a:extLst>
              <a:ext uri="{FF2B5EF4-FFF2-40B4-BE49-F238E27FC236}">
                <a16:creationId xmlns:a16="http://schemas.microsoft.com/office/drawing/2014/main" id="{E5E696F5-A426-424D-8AEC-B38F03B50E75}"/>
              </a:ext>
            </a:extLst>
          </p:cNvPr>
          <p:cNvSpPr txBox="1"/>
          <p:nvPr/>
        </p:nvSpPr>
        <p:spPr>
          <a:xfrm>
            <a:off x="241904" y="6031149"/>
            <a:ext cx="3175869" cy="369332"/>
          </a:xfrm>
          <a:prstGeom prst="rect">
            <a:avLst/>
          </a:prstGeom>
          <a:noFill/>
        </p:spPr>
        <p:txBody>
          <a:bodyPr wrap="none" rtlCol="0">
            <a:spAutoFit/>
          </a:bodyPr>
          <a:lstStyle/>
          <a:p>
            <a:r>
              <a:rPr lang="en-US" dirty="0"/>
              <a:t>B(M1) / B(E1) values in paper</a:t>
            </a:r>
          </a:p>
        </p:txBody>
      </p:sp>
    </p:spTree>
    <p:extLst>
      <p:ext uri="{BB962C8B-B14F-4D97-AF65-F5344CB8AC3E}">
        <p14:creationId xmlns:p14="http://schemas.microsoft.com/office/powerpoint/2010/main" val="1630588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25"/>
          <p:cNvSpPr txBox="1">
            <a:spLocks noChangeArrowheads="1"/>
          </p:cNvSpPr>
          <p:nvPr/>
        </p:nvSpPr>
        <p:spPr bwMode="auto">
          <a:xfrm>
            <a:off x="43919" y="105897"/>
            <a:ext cx="5644494" cy="553998"/>
          </a:xfrm>
          <a:prstGeom prst="rect">
            <a:avLst/>
          </a:prstGeom>
          <a:solidFill>
            <a:schemeClr val="bg1"/>
          </a:solidFill>
          <a:ln>
            <a:noFill/>
          </a:ln>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defTabSz="914400" eaLnBrk="1" fontAlgn="base" hangingPunct="1">
              <a:spcBef>
                <a:spcPct val="0"/>
              </a:spcBef>
              <a:spcAft>
                <a:spcPct val="0"/>
              </a:spcAft>
            </a:pPr>
            <a:r>
              <a:rPr lang="en-US" sz="3000" dirty="0">
                <a:solidFill>
                  <a:srgbClr val="FF0000"/>
                </a:solidFill>
              </a:rPr>
              <a:t> </a:t>
            </a:r>
            <a:r>
              <a:rPr lang="en-US" sz="3000" dirty="0" err="1">
                <a:solidFill>
                  <a:srgbClr val="FF0000"/>
                </a:solidFill>
                <a:latin typeface="Comic Sans MS" charset="0"/>
                <a:ea typeface="Comic Sans MS" charset="0"/>
                <a:cs typeface="Comic Sans MS" charset="0"/>
              </a:rPr>
              <a:t>γ</a:t>
            </a:r>
            <a:r>
              <a:rPr lang="en-US" sz="3000" dirty="0">
                <a:solidFill>
                  <a:srgbClr val="FF0000"/>
                </a:solidFill>
                <a:latin typeface="Comic Sans MS" charset="0"/>
                <a:ea typeface="Comic Sans MS" charset="0"/>
                <a:cs typeface="Comic Sans MS" charset="0"/>
              </a:rPr>
              <a:t>-decay to the continuum : </a:t>
            </a:r>
            <a:r>
              <a:rPr lang="en-US" sz="3000" baseline="30000" dirty="0">
                <a:solidFill>
                  <a:srgbClr val="FF0000"/>
                </a:solidFill>
                <a:latin typeface="Comic Sans MS" charset="0"/>
                <a:ea typeface="Comic Sans MS" charset="0"/>
                <a:cs typeface="Comic Sans MS" charset="0"/>
              </a:rPr>
              <a:t>12</a:t>
            </a:r>
            <a:r>
              <a:rPr lang="en-US" sz="3000" dirty="0">
                <a:solidFill>
                  <a:srgbClr val="FF0000"/>
                </a:solidFill>
                <a:latin typeface="Comic Sans MS" charset="0"/>
                <a:ea typeface="Comic Sans MS" charset="0"/>
                <a:cs typeface="Comic Sans MS" charset="0"/>
              </a:rPr>
              <a:t>C</a:t>
            </a:r>
          </a:p>
        </p:txBody>
      </p:sp>
      <p:pic>
        <p:nvPicPr>
          <p:cNvPr id="43" name="Picture 42"/>
          <p:cNvPicPr>
            <a:picLocks noChangeAspect="1"/>
          </p:cNvPicPr>
          <p:nvPr/>
        </p:nvPicPr>
        <p:blipFill rotWithShape="1">
          <a:blip r:embed="rId3"/>
          <a:srcRect r="36202"/>
          <a:stretch/>
        </p:blipFill>
        <p:spPr>
          <a:xfrm>
            <a:off x="241904" y="1116814"/>
            <a:ext cx="3348462" cy="4320000"/>
          </a:xfrm>
          <a:prstGeom prst="rect">
            <a:avLst/>
          </a:prstGeom>
        </p:spPr>
      </p:pic>
      <p:sp>
        <p:nvSpPr>
          <p:cNvPr id="44" name="TextBox 43"/>
          <p:cNvSpPr txBox="1"/>
          <p:nvPr/>
        </p:nvSpPr>
        <p:spPr>
          <a:xfrm>
            <a:off x="108253" y="716704"/>
            <a:ext cx="2844305" cy="400110"/>
          </a:xfrm>
          <a:prstGeom prst="rect">
            <a:avLst/>
          </a:prstGeom>
          <a:noFill/>
        </p:spPr>
        <p:txBody>
          <a:bodyPr wrap="none" rtlCol="0">
            <a:spAutoFit/>
          </a:bodyPr>
          <a:lstStyle/>
          <a:p>
            <a:r>
              <a:rPr lang="en-US" sz="2000" dirty="0">
                <a:solidFill>
                  <a:srgbClr val="FF0000"/>
                </a:solidFill>
              </a:rPr>
              <a:t> 2 MeV p+</a:t>
            </a:r>
            <a:r>
              <a:rPr lang="en-US" sz="2000" baseline="30000" dirty="0">
                <a:solidFill>
                  <a:srgbClr val="FF0000"/>
                </a:solidFill>
              </a:rPr>
              <a:t>11</a:t>
            </a:r>
            <a:r>
              <a:rPr lang="en-US" sz="2000" dirty="0">
                <a:solidFill>
                  <a:srgbClr val="FF0000"/>
                </a:solidFill>
              </a:rPr>
              <a:t>B→0</a:t>
            </a:r>
            <a:r>
              <a:rPr lang="en-US" sz="2000" baseline="30000" dirty="0">
                <a:solidFill>
                  <a:srgbClr val="FF0000"/>
                </a:solidFill>
              </a:rPr>
              <a:t>+</a:t>
            </a:r>
            <a:r>
              <a:rPr lang="en-US" sz="2000" dirty="0">
                <a:solidFill>
                  <a:srgbClr val="FF0000"/>
                </a:solidFill>
              </a:rPr>
              <a:t> (T=1) </a:t>
            </a:r>
          </a:p>
        </p:txBody>
      </p:sp>
      <p:cxnSp>
        <p:nvCxnSpPr>
          <p:cNvPr id="45" name="Straight Arrow Connector 44"/>
          <p:cNvCxnSpPr/>
          <p:nvPr/>
        </p:nvCxnSpPr>
        <p:spPr bwMode="auto">
          <a:xfrm flipH="1">
            <a:off x="1115460" y="1088426"/>
            <a:ext cx="11152" cy="1440000"/>
          </a:xfrm>
          <a:prstGeom prst="straightConnector1">
            <a:avLst/>
          </a:prstGeom>
          <a:solidFill>
            <a:schemeClr val="accent2"/>
          </a:solidFill>
          <a:ln w="50800" cap="flat" cmpd="sng" algn="ctr">
            <a:solidFill>
              <a:srgbClr val="FF0000"/>
            </a:solidFill>
            <a:prstDash val="sysDot"/>
            <a:round/>
            <a:headEnd type="none" w="med" len="med"/>
            <a:tailEnd type="triangle"/>
          </a:ln>
          <a:effectLst/>
        </p:spPr>
      </p:cxnSp>
      <p:sp>
        <p:nvSpPr>
          <p:cNvPr id="11" name="TextBox 10">
            <a:extLst>
              <a:ext uri="{FF2B5EF4-FFF2-40B4-BE49-F238E27FC236}">
                <a16:creationId xmlns:a16="http://schemas.microsoft.com/office/drawing/2014/main" id="{5CB8AEE0-7F87-5445-8BC6-C9A134D2DB14}"/>
              </a:ext>
            </a:extLst>
          </p:cNvPr>
          <p:cNvSpPr txBox="1"/>
          <p:nvPr/>
        </p:nvSpPr>
        <p:spPr>
          <a:xfrm>
            <a:off x="241904" y="6031149"/>
            <a:ext cx="3175869" cy="369332"/>
          </a:xfrm>
          <a:prstGeom prst="rect">
            <a:avLst/>
          </a:prstGeom>
          <a:noFill/>
        </p:spPr>
        <p:txBody>
          <a:bodyPr wrap="none" rtlCol="0">
            <a:spAutoFit/>
          </a:bodyPr>
          <a:lstStyle/>
          <a:p>
            <a:r>
              <a:rPr lang="en-US" dirty="0"/>
              <a:t>B(M1) / B(E1) values in paper</a:t>
            </a:r>
          </a:p>
        </p:txBody>
      </p:sp>
      <p:sp>
        <p:nvSpPr>
          <p:cNvPr id="12" name="Rectangle 11">
            <a:extLst>
              <a:ext uri="{FF2B5EF4-FFF2-40B4-BE49-F238E27FC236}">
                <a16:creationId xmlns:a16="http://schemas.microsoft.com/office/drawing/2014/main" id="{8F2A5D18-58E8-8049-A6CE-649FD5FAB412}"/>
              </a:ext>
            </a:extLst>
          </p:cNvPr>
          <p:cNvSpPr/>
          <p:nvPr/>
        </p:nvSpPr>
        <p:spPr>
          <a:xfrm>
            <a:off x="6009424" y="105897"/>
            <a:ext cx="3163045" cy="369332"/>
          </a:xfrm>
          <a:prstGeom prst="rect">
            <a:avLst/>
          </a:prstGeom>
        </p:spPr>
        <p:txBody>
          <a:bodyPr wrap="none">
            <a:spAutoFit/>
          </a:bodyPr>
          <a:lstStyle/>
          <a:p>
            <a:r>
              <a:rPr lang="sk-SK" dirty="0">
                <a:solidFill>
                  <a:srgbClr val="333333"/>
                </a:solidFill>
                <a:latin typeface="Source Sans Pro" charset="0"/>
              </a:rPr>
              <a:t> Eur. </a:t>
            </a:r>
            <a:r>
              <a:rPr lang="sk-SK" dirty="0" err="1">
                <a:solidFill>
                  <a:srgbClr val="333333"/>
                </a:solidFill>
                <a:latin typeface="Source Sans Pro" charset="0"/>
              </a:rPr>
              <a:t>Phys</a:t>
            </a:r>
            <a:r>
              <a:rPr lang="sk-SK" dirty="0">
                <a:solidFill>
                  <a:srgbClr val="333333"/>
                </a:solidFill>
                <a:latin typeface="Source Sans Pro" charset="0"/>
              </a:rPr>
              <a:t>. J. A (2020) 56: 179. </a:t>
            </a:r>
            <a:endParaRPr lang="en-US" dirty="0"/>
          </a:p>
        </p:txBody>
      </p:sp>
      <p:pic>
        <p:nvPicPr>
          <p:cNvPr id="6" name="Picture 5">
            <a:extLst>
              <a:ext uri="{FF2B5EF4-FFF2-40B4-BE49-F238E27FC236}">
                <a16:creationId xmlns:a16="http://schemas.microsoft.com/office/drawing/2014/main" id="{CB841E04-41AA-4D4D-9D14-66C38B4DCC08}"/>
              </a:ext>
            </a:extLst>
          </p:cNvPr>
          <p:cNvPicPr>
            <a:picLocks noChangeAspect="1"/>
          </p:cNvPicPr>
          <p:nvPr/>
        </p:nvPicPr>
        <p:blipFill>
          <a:blip r:embed="rId4"/>
          <a:stretch>
            <a:fillRect/>
          </a:stretch>
        </p:blipFill>
        <p:spPr>
          <a:xfrm>
            <a:off x="4005351" y="630710"/>
            <a:ext cx="5137304" cy="6198105"/>
          </a:xfrm>
          <a:prstGeom prst="rect">
            <a:avLst/>
          </a:prstGeom>
        </p:spPr>
      </p:pic>
    </p:spTree>
    <p:extLst>
      <p:ext uri="{BB962C8B-B14F-4D97-AF65-F5344CB8AC3E}">
        <p14:creationId xmlns:p14="http://schemas.microsoft.com/office/powerpoint/2010/main" val="1153012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25"/>
          <p:cNvSpPr txBox="1">
            <a:spLocks noChangeArrowheads="1"/>
          </p:cNvSpPr>
          <p:nvPr/>
        </p:nvSpPr>
        <p:spPr bwMode="auto">
          <a:xfrm>
            <a:off x="43919" y="105897"/>
            <a:ext cx="5644494" cy="553998"/>
          </a:xfrm>
          <a:prstGeom prst="rect">
            <a:avLst/>
          </a:prstGeom>
          <a:solidFill>
            <a:schemeClr val="bg1"/>
          </a:solidFill>
          <a:ln>
            <a:noFill/>
          </a:ln>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defTabSz="914400" eaLnBrk="1" fontAlgn="base" hangingPunct="1">
              <a:spcBef>
                <a:spcPct val="0"/>
              </a:spcBef>
              <a:spcAft>
                <a:spcPct val="0"/>
              </a:spcAft>
            </a:pPr>
            <a:r>
              <a:rPr lang="en-US" sz="3000" dirty="0">
                <a:solidFill>
                  <a:srgbClr val="FF0000"/>
                </a:solidFill>
              </a:rPr>
              <a:t> </a:t>
            </a:r>
            <a:r>
              <a:rPr lang="en-US" sz="3000" dirty="0" err="1">
                <a:solidFill>
                  <a:srgbClr val="FF0000"/>
                </a:solidFill>
                <a:latin typeface="Comic Sans MS" charset="0"/>
                <a:ea typeface="Comic Sans MS" charset="0"/>
                <a:cs typeface="Comic Sans MS" charset="0"/>
              </a:rPr>
              <a:t>γ</a:t>
            </a:r>
            <a:r>
              <a:rPr lang="en-US" sz="3000" dirty="0">
                <a:solidFill>
                  <a:srgbClr val="FF0000"/>
                </a:solidFill>
                <a:latin typeface="Comic Sans MS" charset="0"/>
                <a:ea typeface="Comic Sans MS" charset="0"/>
                <a:cs typeface="Comic Sans MS" charset="0"/>
              </a:rPr>
              <a:t>-decay to the continuum : </a:t>
            </a:r>
            <a:r>
              <a:rPr lang="en-US" sz="3000" baseline="30000" dirty="0">
                <a:solidFill>
                  <a:srgbClr val="FF0000"/>
                </a:solidFill>
                <a:latin typeface="Comic Sans MS" charset="0"/>
                <a:ea typeface="Comic Sans MS" charset="0"/>
                <a:cs typeface="Comic Sans MS" charset="0"/>
              </a:rPr>
              <a:t>12</a:t>
            </a:r>
            <a:r>
              <a:rPr lang="en-US" sz="3000" dirty="0">
                <a:solidFill>
                  <a:srgbClr val="FF0000"/>
                </a:solidFill>
                <a:latin typeface="Comic Sans MS" charset="0"/>
                <a:ea typeface="Comic Sans MS" charset="0"/>
                <a:cs typeface="Comic Sans MS" charset="0"/>
              </a:rPr>
              <a:t>C</a:t>
            </a:r>
          </a:p>
        </p:txBody>
      </p:sp>
      <p:pic>
        <p:nvPicPr>
          <p:cNvPr id="41" name="Picture 40"/>
          <p:cNvPicPr>
            <a:picLocks noChangeAspect="1"/>
          </p:cNvPicPr>
          <p:nvPr/>
        </p:nvPicPr>
        <p:blipFill rotWithShape="1">
          <a:blip r:embed="rId3"/>
          <a:srcRect r="36202"/>
          <a:stretch/>
        </p:blipFill>
        <p:spPr>
          <a:xfrm>
            <a:off x="241904" y="1123328"/>
            <a:ext cx="3348462" cy="4320000"/>
          </a:xfrm>
          <a:prstGeom prst="rect">
            <a:avLst/>
          </a:prstGeom>
        </p:spPr>
      </p:pic>
      <p:sp>
        <p:nvSpPr>
          <p:cNvPr id="42" name="TextBox 41"/>
          <p:cNvSpPr txBox="1"/>
          <p:nvPr/>
        </p:nvSpPr>
        <p:spPr>
          <a:xfrm>
            <a:off x="108253" y="716704"/>
            <a:ext cx="3222613" cy="400110"/>
          </a:xfrm>
          <a:prstGeom prst="rect">
            <a:avLst/>
          </a:prstGeom>
          <a:noFill/>
        </p:spPr>
        <p:txBody>
          <a:bodyPr wrap="none" rtlCol="0">
            <a:spAutoFit/>
          </a:bodyPr>
          <a:lstStyle/>
          <a:p>
            <a:r>
              <a:rPr lang="en-US" sz="2000" dirty="0">
                <a:solidFill>
                  <a:srgbClr val="FF0000"/>
                </a:solidFill>
              </a:rPr>
              <a:t> 2.65 MeV p+</a:t>
            </a:r>
            <a:r>
              <a:rPr lang="en-US" sz="2000" baseline="30000" dirty="0">
                <a:solidFill>
                  <a:srgbClr val="FF0000"/>
                </a:solidFill>
              </a:rPr>
              <a:t>11</a:t>
            </a:r>
            <a:r>
              <a:rPr lang="en-US" sz="2000" dirty="0">
                <a:solidFill>
                  <a:srgbClr val="FF0000"/>
                </a:solidFill>
              </a:rPr>
              <a:t>B→3</a:t>
            </a:r>
            <a:r>
              <a:rPr lang="en-US" sz="2000" baseline="30000" dirty="0">
                <a:solidFill>
                  <a:srgbClr val="FF0000"/>
                </a:solidFill>
              </a:rPr>
              <a:t>-</a:t>
            </a:r>
            <a:r>
              <a:rPr lang="en-US" sz="2000" dirty="0">
                <a:solidFill>
                  <a:srgbClr val="FF0000"/>
                </a:solidFill>
              </a:rPr>
              <a:t> (T=1) </a:t>
            </a:r>
          </a:p>
        </p:txBody>
      </p:sp>
      <p:cxnSp>
        <p:nvCxnSpPr>
          <p:cNvPr id="43" name="Straight Arrow Connector 42"/>
          <p:cNvCxnSpPr/>
          <p:nvPr/>
        </p:nvCxnSpPr>
        <p:spPr bwMode="auto">
          <a:xfrm flipH="1">
            <a:off x="1115460" y="1088426"/>
            <a:ext cx="11152" cy="1440000"/>
          </a:xfrm>
          <a:prstGeom prst="straightConnector1">
            <a:avLst/>
          </a:prstGeom>
          <a:solidFill>
            <a:schemeClr val="accent2"/>
          </a:solidFill>
          <a:ln w="50800" cap="flat" cmpd="sng" algn="ctr">
            <a:solidFill>
              <a:srgbClr val="FF0000"/>
            </a:solidFill>
            <a:prstDash val="sysDot"/>
            <a:round/>
            <a:headEnd type="none" w="med" len="med"/>
            <a:tailEnd type="triangle"/>
          </a:ln>
          <a:effectLst/>
        </p:spPr>
      </p:cxnSp>
      <p:sp>
        <p:nvSpPr>
          <p:cNvPr id="11" name="Rectangle 10">
            <a:extLst>
              <a:ext uri="{FF2B5EF4-FFF2-40B4-BE49-F238E27FC236}">
                <a16:creationId xmlns:a16="http://schemas.microsoft.com/office/drawing/2014/main" id="{D874A7A3-9205-2F4B-9857-736A8A31BDBD}"/>
              </a:ext>
            </a:extLst>
          </p:cNvPr>
          <p:cNvSpPr/>
          <p:nvPr/>
        </p:nvSpPr>
        <p:spPr>
          <a:xfrm>
            <a:off x="6009424" y="105897"/>
            <a:ext cx="3163045" cy="369332"/>
          </a:xfrm>
          <a:prstGeom prst="rect">
            <a:avLst/>
          </a:prstGeom>
        </p:spPr>
        <p:txBody>
          <a:bodyPr wrap="none">
            <a:spAutoFit/>
          </a:bodyPr>
          <a:lstStyle/>
          <a:p>
            <a:r>
              <a:rPr lang="sk-SK" dirty="0">
                <a:solidFill>
                  <a:srgbClr val="333333"/>
                </a:solidFill>
                <a:latin typeface="Source Sans Pro" charset="0"/>
              </a:rPr>
              <a:t> Eur. </a:t>
            </a:r>
            <a:r>
              <a:rPr lang="sk-SK" dirty="0" err="1">
                <a:solidFill>
                  <a:srgbClr val="333333"/>
                </a:solidFill>
                <a:latin typeface="Source Sans Pro" charset="0"/>
              </a:rPr>
              <a:t>Phys</a:t>
            </a:r>
            <a:r>
              <a:rPr lang="sk-SK" dirty="0">
                <a:solidFill>
                  <a:srgbClr val="333333"/>
                </a:solidFill>
                <a:latin typeface="Source Sans Pro" charset="0"/>
              </a:rPr>
              <a:t>. J. A (2020) 56: 179. </a:t>
            </a:r>
            <a:endParaRPr lang="en-US" dirty="0"/>
          </a:p>
        </p:txBody>
      </p:sp>
      <p:pic>
        <p:nvPicPr>
          <p:cNvPr id="5" name="Picture 4">
            <a:extLst>
              <a:ext uri="{FF2B5EF4-FFF2-40B4-BE49-F238E27FC236}">
                <a16:creationId xmlns:a16="http://schemas.microsoft.com/office/drawing/2014/main" id="{27CBD1B4-0E68-6843-A7D2-EC65E1EFDC1A}"/>
              </a:ext>
            </a:extLst>
          </p:cNvPr>
          <p:cNvPicPr>
            <a:picLocks noChangeAspect="1"/>
          </p:cNvPicPr>
          <p:nvPr/>
        </p:nvPicPr>
        <p:blipFill>
          <a:blip r:embed="rId4"/>
          <a:stretch>
            <a:fillRect/>
          </a:stretch>
        </p:blipFill>
        <p:spPr>
          <a:xfrm>
            <a:off x="4008352" y="663272"/>
            <a:ext cx="5137304" cy="6198105"/>
          </a:xfrm>
          <a:prstGeom prst="rect">
            <a:avLst/>
          </a:prstGeom>
        </p:spPr>
      </p:pic>
      <p:sp>
        <p:nvSpPr>
          <p:cNvPr id="14" name="TextBox 13">
            <a:extLst>
              <a:ext uri="{FF2B5EF4-FFF2-40B4-BE49-F238E27FC236}">
                <a16:creationId xmlns:a16="http://schemas.microsoft.com/office/drawing/2014/main" id="{41782A78-79B1-3F43-91B6-A5B2D0154C55}"/>
              </a:ext>
            </a:extLst>
          </p:cNvPr>
          <p:cNvSpPr txBox="1"/>
          <p:nvPr/>
        </p:nvSpPr>
        <p:spPr>
          <a:xfrm>
            <a:off x="241904" y="6031149"/>
            <a:ext cx="3175869" cy="369332"/>
          </a:xfrm>
          <a:prstGeom prst="rect">
            <a:avLst/>
          </a:prstGeom>
          <a:noFill/>
        </p:spPr>
        <p:txBody>
          <a:bodyPr wrap="none" rtlCol="0">
            <a:spAutoFit/>
          </a:bodyPr>
          <a:lstStyle/>
          <a:p>
            <a:r>
              <a:rPr lang="en-US" dirty="0"/>
              <a:t>B(M1) / B(E1) values in paper</a:t>
            </a:r>
          </a:p>
        </p:txBody>
      </p:sp>
    </p:spTree>
    <p:extLst>
      <p:ext uri="{BB962C8B-B14F-4D97-AF65-F5344CB8AC3E}">
        <p14:creationId xmlns:p14="http://schemas.microsoft.com/office/powerpoint/2010/main" val="1178944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60072" y="172604"/>
            <a:ext cx="4555961" cy="6470315"/>
            <a:chOff x="47461" y="182480"/>
            <a:chExt cx="4555961" cy="6470315"/>
          </a:xfrm>
        </p:grpSpPr>
        <p:pic>
          <p:nvPicPr>
            <p:cNvPr id="7" name="Picture 6"/>
            <p:cNvPicPr>
              <a:picLocks noChangeAspect="1"/>
            </p:cNvPicPr>
            <p:nvPr/>
          </p:nvPicPr>
          <p:blipFill rotWithShape="1">
            <a:blip r:embed="rId3"/>
            <a:srcRect r="21370" b="92849"/>
            <a:stretch/>
          </p:blipFill>
          <p:spPr>
            <a:xfrm>
              <a:off x="56193" y="182480"/>
              <a:ext cx="4483723" cy="443162"/>
            </a:xfrm>
            <a:prstGeom prst="rect">
              <a:avLst/>
            </a:prstGeom>
          </p:spPr>
        </p:pic>
        <p:pic>
          <p:nvPicPr>
            <p:cNvPr id="8" name="Picture 7"/>
            <p:cNvPicPr>
              <a:picLocks noChangeAspect="1"/>
            </p:cNvPicPr>
            <p:nvPr/>
          </p:nvPicPr>
          <p:blipFill rotWithShape="1">
            <a:blip r:embed="rId3"/>
            <a:srcRect t="51801" r="21370"/>
            <a:stretch/>
          </p:blipFill>
          <p:spPr>
            <a:xfrm>
              <a:off x="119699" y="625643"/>
              <a:ext cx="4483723" cy="2987175"/>
            </a:xfrm>
            <a:prstGeom prst="rect">
              <a:avLst/>
            </a:prstGeom>
          </p:spPr>
        </p:pic>
        <p:pic>
          <p:nvPicPr>
            <p:cNvPr id="9" name="Picture 8"/>
            <p:cNvPicPr>
              <a:picLocks noChangeAspect="1"/>
            </p:cNvPicPr>
            <p:nvPr/>
          </p:nvPicPr>
          <p:blipFill rotWithShape="1">
            <a:blip r:embed="rId4"/>
            <a:srcRect t="7849" r="25274" b="41980"/>
            <a:stretch/>
          </p:blipFill>
          <p:spPr>
            <a:xfrm>
              <a:off x="47461" y="3371349"/>
              <a:ext cx="4460371" cy="3281446"/>
            </a:xfrm>
            <a:prstGeom prst="rect">
              <a:avLst/>
            </a:prstGeom>
          </p:spPr>
        </p:pic>
      </p:grpSp>
      <p:sp>
        <p:nvSpPr>
          <p:cNvPr id="3" name="TextBox 2">
            <a:extLst>
              <a:ext uri="{FF2B5EF4-FFF2-40B4-BE49-F238E27FC236}">
                <a16:creationId xmlns:a16="http://schemas.microsoft.com/office/drawing/2014/main" id="{93F9E407-1CD1-9C49-82E4-E8CA4EFA50C3}"/>
              </a:ext>
            </a:extLst>
          </p:cNvPr>
          <p:cNvSpPr txBox="1"/>
          <p:nvPr/>
        </p:nvSpPr>
        <p:spPr>
          <a:xfrm>
            <a:off x="155642" y="172604"/>
            <a:ext cx="3929975" cy="2785378"/>
          </a:xfrm>
          <a:prstGeom prst="rect">
            <a:avLst/>
          </a:prstGeom>
          <a:solidFill>
            <a:schemeClr val="accent1"/>
          </a:solidFill>
        </p:spPr>
        <p:txBody>
          <a:bodyPr wrap="square" rtlCol="0">
            <a:spAutoFit/>
          </a:bodyPr>
          <a:lstStyle/>
          <a:p>
            <a:r>
              <a:rPr lang="en-US" sz="3500" dirty="0"/>
              <a:t>Resonances in </a:t>
            </a:r>
            <a:r>
              <a:rPr lang="en-US" sz="3500" baseline="30000" dirty="0"/>
              <a:t>12</a:t>
            </a:r>
            <a:r>
              <a:rPr lang="en-US" sz="3500" dirty="0"/>
              <a:t>C</a:t>
            </a:r>
          </a:p>
          <a:p>
            <a:endParaRPr lang="en-US" sz="3500" dirty="0"/>
          </a:p>
          <a:p>
            <a:endParaRPr lang="en-US" sz="3500" dirty="0"/>
          </a:p>
          <a:p>
            <a:endParaRPr lang="en-US" sz="3500" dirty="0"/>
          </a:p>
          <a:p>
            <a:endParaRPr lang="en-US" sz="3500" dirty="0"/>
          </a:p>
        </p:txBody>
      </p:sp>
      <p:graphicFrame>
        <p:nvGraphicFramePr>
          <p:cNvPr id="15" name="Object 77">
            <a:extLst>
              <a:ext uri="{FF2B5EF4-FFF2-40B4-BE49-F238E27FC236}">
                <a16:creationId xmlns:a16="http://schemas.microsoft.com/office/drawing/2014/main" id="{5BA59D70-77CE-4241-9872-09FF49F90BD4}"/>
              </a:ext>
            </a:extLst>
          </p:cNvPr>
          <p:cNvGraphicFramePr>
            <a:graphicFrameLocks noChangeAspect="1"/>
          </p:cNvGraphicFramePr>
          <p:nvPr>
            <p:extLst>
              <p:ext uri="{D42A27DB-BD31-4B8C-83A1-F6EECF244321}">
                <p14:modId xmlns:p14="http://schemas.microsoft.com/office/powerpoint/2010/main" val="1585464209"/>
              </p:ext>
            </p:extLst>
          </p:nvPr>
        </p:nvGraphicFramePr>
        <p:xfrm>
          <a:off x="1698155" y="1000936"/>
          <a:ext cx="654050" cy="1585913"/>
        </p:xfrm>
        <a:graphic>
          <a:graphicData uri="http://schemas.openxmlformats.org/presentationml/2006/ole">
            <mc:AlternateContent xmlns:mc="http://schemas.openxmlformats.org/markup-compatibility/2006">
              <mc:Choice xmlns:v="urn:schemas-microsoft-com:vml" Requires="v">
                <p:oleObj spid="_x0000_s161806" name="Clip" r:id="rId5" imgW="1623657" imgH="3935896" progId="MS_ClipArt_Gallery.5">
                  <p:embed/>
                </p:oleObj>
              </mc:Choice>
              <mc:Fallback>
                <p:oleObj name="Clip" r:id="rId5" imgW="1623657" imgH="3935896" progId="MS_ClipArt_Gallery.5">
                  <p:embed/>
                  <p:pic>
                    <p:nvPicPr>
                      <p:cNvPr id="4" name="Object 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155" y="1000936"/>
                        <a:ext cx="654050"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F2B8D846-1EDF-2B4E-A714-EEDE76F76BF3}"/>
              </a:ext>
            </a:extLst>
          </p:cNvPr>
          <p:cNvSpPr txBox="1"/>
          <p:nvPr/>
        </p:nvSpPr>
        <p:spPr>
          <a:xfrm>
            <a:off x="8265083" y="-12063"/>
            <a:ext cx="723275" cy="369332"/>
          </a:xfrm>
          <a:prstGeom prst="rect">
            <a:avLst/>
          </a:prstGeom>
          <a:noFill/>
        </p:spPr>
        <p:txBody>
          <a:bodyPr wrap="none" rtlCol="0">
            <a:spAutoFit/>
          </a:bodyPr>
          <a:lstStyle/>
          <a:p>
            <a:r>
              <a:rPr lang="en-US" dirty="0">
                <a:solidFill>
                  <a:srgbClr val="FF0000"/>
                </a:solidFill>
              </a:rPr>
              <a:t>TUNL</a:t>
            </a:r>
          </a:p>
        </p:txBody>
      </p:sp>
      <p:pic>
        <p:nvPicPr>
          <p:cNvPr id="6" name="Picture 5">
            <a:extLst>
              <a:ext uri="{FF2B5EF4-FFF2-40B4-BE49-F238E27FC236}">
                <a16:creationId xmlns:a16="http://schemas.microsoft.com/office/drawing/2014/main" id="{B47F63DC-FD16-704B-83DE-BACB99FFA3A1}"/>
              </a:ext>
            </a:extLst>
          </p:cNvPr>
          <p:cNvPicPr>
            <a:picLocks noChangeAspect="1"/>
          </p:cNvPicPr>
          <p:nvPr/>
        </p:nvPicPr>
        <p:blipFill rotWithShape="1">
          <a:blip r:embed="rId7"/>
          <a:srcRect t="3054"/>
          <a:stretch/>
        </p:blipFill>
        <p:spPr>
          <a:xfrm>
            <a:off x="78042" y="2784646"/>
            <a:ext cx="4008576" cy="3416300"/>
          </a:xfrm>
          <a:prstGeom prst="rect">
            <a:avLst/>
          </a:prstGeom>
        </p:spPr>
      </p:pic>
      <p:sp>
        <p:nvSpPr>
          <p:cNvPr id="16" name="TextBox 15">
            <a:extLst>
              <a:ext uri="{FF2B5EF4-FFF2-40B4-BE49-F238E27FC236}">
                <a16:creationId xmlns:a16="http://schemas.microsoft.com/office/drawing/2014/main" id="{F6C51BCE-BDA3-0F45-AC5C-0ED6331C93AA}"/>
              </a:ext>
            </a:extLst>
          </p:cNvPr>
          <p:cNvSpPr txBox="1"/>
          <p:nvPr/>
        </p:nvSpPr>
        <p:spPr>
          <a:xfrm>
            <a:off x="3886200" y="3517900"/>
            <a:ext cx="389850" cy="307777"/>
          </a:xfrm>
          <a:prstGeom prst="rect">
            <a:avLst/>
          </a:prstGeom>
          <a:noFill/>
        </p:spPr>
        <p:txBody>
          <a:bodyPr wrap="none" rtlCol="0">
            <a:spAutoFit/>
          </a:bodyPr>
          <a:lstStyle/>
          <a:p>
            <a:r>
              <a:rPr lang="en-US" sz="1400" dirty="0">
                <a:solidFill>
                  <a:srgbClr val="0070C0"/>
                </a:solidFill>
              </a:rPr>
              <a:t>~7</a:t>
            </a:r>
          </a:p>
        </p:txBody>
      </p:sp>
      <p:sp>
        <p:nvSpPr>
          <p:cNvPr id="21" name="TextBox 20">
            <a:extLst>
              <a:ext uri="{FF2B5EF4-FFF2-40B4-BE49-F238E27FC236}">
                <a16:creationId xmlns:a16="http://schemas.microsoft.com/office/drawing/2014/main" id="{0A0C74C9-E777-8A46-B1E0-42D09FB1933A}"/>
              </a:ext>
            </a:extLst>
          </p:cNvPr>
          <p:cNvSpPr txBox="1"/>
          <p:nvPr/>
        </p:nvSpPr>
        <p:spPr>
          <a:xfrm>
            <a:off x="3841750" y="4184650"/>
            <a:ext cx="763351" cy="307777"/>
          </a:xfrm>
          <a:prstGeom prst="rect">
            <a:avLst/>
          </a:prstGeom>
          <a:noFill/>
        </p:spPr>
        <p:txBody>
          <a:bodyPr wrap="none" rtlCol="0">
            <a:spAutoFit/>
          </a:bodyPr>
          <a:lstStyle/>
          <a:p>
            <a:r>
              <a:rPr lang="en-US" sz="1400" dirty="0">
                <a:solidFill>
                  <a:srgbClr val="0070C0"/>
                </a:solidFill>
              </a:rPr>
              <a:t>~12-13</a:t>
            </a:r>
          </a:p>
        </p:txBody>
      </p:sp>
      <p:sp>
        <p:nvSpPr>
          <p:cNvPr id="22" name="TextBox 21">
            <a:extLst>
              <a:ext uri="{FF2B5EF4-FFF2-40B4-BE49-F238E27FC236}">
                <a16:creationId xmlns:a16="http://schemas.microsoft.com/office/drawing/2014/main" id="{387AC51F-311A-4448-BD48-6096024E0DC0}"/>
              </a:ext>
            </a:extLst>
          </p:cNvPr>
          <p:cNvSpPr txBox="1"/>
          <p:nvPr/>
        </p:nvSpPr>
        <p:spPr>
          <a:xfrm>
            <a:off x="3848100" y="5727700"/>
            <a:ext cx="763351" cy="307777"/>
          </a:xfrm>
          <a:prstGeom prst="rect">
            <a:avLst/>
          </a:prstGeom>
          <a:noFill/>
        </p:spPr>
        <p:txBody>
          <a:bodyPr wrap="none" rtlCol="0">
            <a:spAutoFit/>
          </a:bodyPr>
          <a:lstStyle/>
          <a:p>
            <a:r>
              <a:rPr lang="en-US" sz="1400" dirty="0">
                <a:solidFill>
                  <a:srgbClr val="0070C0"/>
                </a:solidFill>
              </a:rPr>
              <a:t>~12-15</a:t>
            </a:r>
          </a:p>
        </p:txBody>
      </p:sp>
      <p:sp>
        <p:nvSpPr>
          <p:cNvPr id="17" name="TextBox 16">
            <a:extLst>
              <a:ext uri="{FF2B5EF4-FFF2-40B4-BE49-F238E27FC236}">
                <a16:creationId xmlns:a16="http://schemas.microsoft.com/office/drawing/2014/main" id="{EDE73A3B-1B08-1941-9AEA-C5D92AEEEE0F}"/>
              </a:ext>
            </a:extLst>
          </p:cNvPr>
          <p:cNvSpPr txBox="1"/>
          <p:nvPr/>
        </p:nvSpPr>
        <p:spPr>
          <a:xfrm>
            <a:off x="3360119" y="2530932"/>
            <a:ext cx="644728" cy="369332"/>
          </a:xfrm>
          <a:prstGeom prst="rect">
            <a:avLst/>
          </a:prstGeom>
          <a:noFill/>
        </p:spPr>
        <p:txBody>
          <a:bodyPr wrap="none" rtlCol="0">
            <a:spAutoFit/>
          </a:bodyPr>
          <a:lstStyle/>
          <a:p>
            <a:r>
              <a:rPr lang="en-US" dirty="0"/>
              <a:t>MeV</a:t>
            </a:r>
          </a:p>
        </p:txBody>
      </p:sp>
      <p:sp>
        <p:nvSpPr>
          <p:cNvPr id="23" name="TextBox 22">
            <a:extLst>
              <a:ext uri="{FF2B5EF4-FFF2-40B4-BE49-F238E27FC236}">
                <a16:creationId xmlns:a16="http://schemas.microsoft.com/office/drawing/2014/main" id="{35C87516-9EC0-DC4E-9A71-68F5759CE95C}"/>
              </a:ext>
            </a:extLst>
          </p:cNvPr>
          <p:cNvSpPr txBox="1"/>
          <p:nvPr/>
        </p:nvSpPr>
        <p:spPr>
          <a:xfrm>
            <a:off x="3879850" y="3975100"/>
            <a:ext cx="389850" cy="307777"/>
          </a:xfrm>
          <a:prstGeom prst="rect">
            <a:avLst/>
          </a:prstGeom>
          <a:noFill/>
        </p:spPr>
        <p:txBody>
          <a:bodyPr wrap="none" rtlCol="0">
            <a:spAutoFit/>
          </a:bodyPr>
          <a:lstStyle/>
          <a:p>
            <a:r>
              <a:rPr lang="en-US" sz="1400" dirty="0">
                <a:solidFill>
                  <a:srgbClr val="00B050"/>
                </a:solidFill>
              </a:rPr>
              <a:t>~9</a:t>
            </a:r>
          </a:p>
        </p:txBody>
      </p:sp>
      <p:sp>
        <p:nvSpPr>
          <p:cNvPr id="24" name="Rectangle 23">
            <a:extLst>
              <a:ext uri="{FF2B5EF4-FFF2-40B4-BE49-F238E27FC236}">
                <a16:creationId xmlns:a16="http://schemas.microsoft.com/office/drawing/2014/main" id="{FBC01DE6-C90B-A641-9E65-D8F7CF84A44A}"/>
              </a:ext>
            </a:extLst>
          </p:cNvPr>
          <p:cNvSpPr/>
          <p:nvPr/>
        </p:nvSpPr>
        <p:spPr>
          <a:xfrm>
            <a:off x="78042" y="6057567"/>
            <a:ext cx="3858958" cy="584775"/>
          </a:xfrm>
          <a:prstGeom prst="rect">
            <a:avLst/>
          </a:prstGeom>
        </p:spPr>
        <p:txBody>
          <a:bodyPr wrap="square">
            <a:spAutoFit/>
          </a:bodyPr>
          <a:lstStyle/>
          <a:p>
            <a:r>
              <a:rPr lang="en-US" sz="1600" dirty="0">
                <a:solidFill>
                  <a:srgbClr val="FF0000"/>
                </a:solidFill>
                <a:latin typeface="CMR10"/>
              </a:rPr>
              <a:t>Shen, </a:t>
            </a:r>
            <a:r>
              <a:rPr lang="en-US" sz="1600" dirty="0" err="1">
                <a:solidFill>
                  <a:srgbClr val="FF0000"/>
                </a:solidFill>
                <a:latin typeface="CMR10"/>
              </a:rPr>
              <a:t>Lähde</a:t>
            </a:r>
            <a:r>
              <a:rPr lang="en-US" sz="1600" dirty="0">
                <a:solidFill>
                  <a:srgbClr val="FF0000"/>
                </a:solidFill>
                <a:latin typeface="CMR10"/>
              </a:rPr>
              <a:t>, Dean Lee, and Ulf-G. </a:t>
            </a:r>
            <a:r>
              <a:rPr lang="en-US" sz="1600" dirty="0" err="1">
                <a:solidFill>
                  <a:srgbClr val="FF0000"/>
                </a:solidFill>
                <a:latin typeface="CMR10"/>
              </a:rPr>
              <a:t>Meißner</a:t>
            </a:r>
            <a:r>
              <a:rPr lang="en-US" sz="1600" dirty="0">
                <a:solidFill>
                  <a:srgbClr val="FF0000"/>
                </a:solidFill>
                <a:latin typeface="CMR7"/>
              </a:rPr>
              <a:t> </a:t>
            </a:r>
          </a:p>
          <a:p>
            <a:r>
              <a:rPr lang="en-US" sz="1600" dirty="0" err="1">
                <a:solidFill>
                  <a:srgbClr val="FF0000"/>
                </a:solidFill>
                <a:latin typeface="CMR7"/>
              </a:rPr>
              <a:t>arXiv</a:t>
            </a:r>
            <a:r>
              <a:rPr lang="en-US" sz="1600" dirty="0">
                <a:solidFill>
                  <a:srgbClr val="FF0000"/>
                </a:solidFill>
                <a:latin typeface="CMR7"/>
              </a:rPr>
              <a:t> 2106.04834</a:t>
            </a:r>
            <a:endParaRPr lang="en-US" sz="1600" dirty="0">
              <a:solidFill>
                <a:srgbClr val="FF0000"/>
              </a:solidFill>
            </a:endParaRPr>
          </a:p>
        </p:txBody>
      </p:sp>
      <p:sp>
        <p:nvSpPr>
          <p:cNvPr id="25" name="TextBox 24">
            <a:extLst>
              <a:ext uri="{FF2B5EF4-FFF2-40B4-BE49-F238E27FC236}">
                <a16:creationId xmlns:a16="http://schemas.microsoft.com/office/drawing/2014/main" id="{BF14C8FC-17C7-434B-8B45-17339E6BC0E7}"/>
              </a:ext>
            </a:extLst>
          </p:cNvPr>
          <p:cNvSpPr txBox="1"/>
          <p:nvPr/>
        </p:nvSpPr>
        <p:spPr>
          <a:xfrm>
            <a:off x="3848100" y="5524500"/>
            <a:ext cx="763351" cy="307777"/>
          </a:xfrm>
          <a:prstGeom prst="rect">
            <a:avLst/>
          </a:prstGeom>
          <a:noFill/>
        </p:spPr>
        <p:txBody>
          <a:bodyPr wrap="none" rtlCol="0">
            <a:spAutoFit/>
          </a:bodyPr>
          <a:lstStyle/>
          <a:p>
            <a:r>
              <a:rPr lang="en-US" sz="1400" dirty="0">
                <a:solidFill>
                  <a:srgbClr val="00B050"/>
                </a:solidFill>
              </a:rPr>
              <a:t>~12-14</a:t>
            </a:r>
          </a:p>
        </p:txBody>
      </p:sp>
      <p:sp>
        <p:nvSpPr>
          <p:cNvPr id="26" name="TextBox 25">
            <a:extLst>
              <a:ext uri="{FF2B5EF4-FFF2-40B4-BE49-F238E27FC236}">
                <a16:creationId xmlns:a16="http://schemas.microsoft.com/office/drawing/2014/main" id="{FE17063C-7A52-A54F-8ED0-46A215E77B07}"/>
              </a:ext>
            </a:extLst>
          </p:cNvPr>
          <p:cNvSpPr txBox="1"/>
          <p:nvPr/>
        </p:nvSpPr>
        <p:spPr>
          <a:xfrm>
            <a:off x="4605101" y="511189"/>
            <a:ext cx="1245662" cy="307777"/>
          </a:xfrm>
          <a:prstGeom prst="rect">
            <a:avLst/>
          </a:prstGeom>
          <a:noFill/>
        </p:spPr>
        <p:txBody>
          <a:bodyPr wrap="none" rtlCol="0">
            <a:spAutoFit/>
          </a:bodyPr>
          <a:lstStyle/>
          <a:p>
            <a:r>
              <a:rPr lang="en-US" sz="1400" dirty="0" err="1">
                <a:solidFill>
                  <a:srgbClr val="FF0000"/>
                </a:solidFill>
              </a:rPr>
              <a:t>Efimov</a:t>
            </a:r>
            <a:r>
              <a:rPr lang="en-US" sz="1400" dirty="0">
                <a:solidFill>
                  <a:srgbClr val="FF0000"/>
                </a:solidFill>
              </a:rPr>
              <a:t> state?</a:t>
            </a:r>
          </a:p>
        </p:txBody>
      </p:sp>
    </p:spTree>
    <p:extLst>
      <p:ext uri="{BB962C8B-B14F-4D97-AF65-F5344CB8AC3E}">
        <p14:creationId xmlns:p14="http://schemas.microsoft.com/office/powerpoint/2010/main" val="946157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5F3618-7BE2-C645-8F83-F90AC6E8F29A}"/>
              </a:ext>
            </a:extLst>
          </p:cNvPr>
          <p:cNvGrpSpPr/>
          <p:nvPr/>
        </p:nvGrpSpPr>
        <p:grpSpPr>
          <a:xfrm>
            <a:off x="2197874" y="-890012"/>
            <a:ext cx="6047223" cy="7748012"/>
            <a:chOff x="3096777" y="-890012"/>
            <a:chExt cx="6047223" cy="7748012"/>
          </a:xfrm>
        </p:grpSpPr>
        <p:pic>
          <p:nvPicPr>
            <p:cNvPr id="2" name="Picture 1">
              <a:extLst>
                <a:ext uri="{FF2B5EF4-FFF2-40B4-BE49-F238E27FC236}">
                  <a16:creationId xmlns:a16="http://schemas.microsoft.com/office/drawing/2014/main" id="{6A06A78C-BA70-804D-BE99-B1F742A4F2CD}"/>
                </a:ext>
              </a:extLst>
            </p:cNvPr>
            <p:cNvPicPr>
              <a:picLocks noChangeAspect="1"/>
            </p:cNvPicPr>
            <p:nvPr/>
          </p:nvPicPr>
          <p:blipFill>
            <a:blip r:embed="rId2"/>
            <a:stretch>
              <a:fillRect/>
            </a:stretch>
          </p:blipFill>
          <p:spPr>
            <a:xfrm>
              <a:off x="4170365" y="0"/>
              <a:ext cx="4973635" cy="6858000"/>
            </a:xfrm>
            <a:prstGeom prst="rect">
              <a:avLst/>
            </a:prstGeom>
          </p:spPr>
        </p:pic>
        <p:sp>
          <p:nvSpPr>
            <p:cNvPr id="3" name="Triangle 2">
              <a:extLst>
                <a:ext uri="{FF2B5EF4-FFF2-40B4-BE49-F238E27FC236}">
                  <a16:creationId xmlns:a16="http://schemas.microsoft.com/office/drawing/2014/main" id="{8CB66326-FF0F-DF45-BF58-8C90E4B4D635}"/>
                </a:ext>
              </a:extLst>
            </p:cNvPr>
            <p:cNvSpPr/>
            <p:nvPr/>
          </p:nvSpPr>
          <p:spPr bwMode="auto">
            <a:xfrm rot="18934021">
              <a:off x="3096777" y="595072"/>
              <a:ext cx="2643121" cy="2092271"/>
            </a:xfrm>
            <a:prstGeom prst="triangle">
              <a:avLst/>
            </a:prstGeom>
            <a:solidFill>
              <a:schemeClr val="bg1"/>
            </a:solidFill>
            <a:ln w="1778"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4" name="Triangle 3">
              <a:extLst>
                <a:ext uri="{FF2B5EF4-FFF2-40B4-BE49-F238E27FC236}">
                  <a16:creationId xmlns:a16="http://schemas.microsoft.com/office/drawing/2014/main" id="{18A03C29-64E1-8A4D-8A1E-43C2221644E8}"/>
                </a:ext>
              </a:extLst>
            </p:cNvPr>
            <p:cNvSpPr/>
            <p:nvPr/>
          </p:nvSpPr>
          <p:spPr bwMode="auto">
            <a:xfrm rot="17996400">
              <a:off x="3250065" y="-688608"/>
              <a:ext cx="3138745" cy="2735937"/>
            </a:xfrm>
            <a:prstGeom prst="triangle">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grpSp>
      <p:sp>
        <p:nvSpPr>
          <p:cNvPr id="25" name="Frame 24">
            <a:extLst>
              <a:ext uri="{FF2B5EF4-FFF2-40B4-BE49-F238E27FC236}">
                <a16:creationId xmlns:a16="http://schemas.microsoft.com/office/drawing/2014/main" id="{D54ADCF4-E6CB-534E-B292-FCC01D4417B7}"/>
              </a:ext>
            </a:extLst>
          </p:cNvPr>
          <p:cNvSpPr/>
          <p:nvPr/>
        </p:nvSpPr>
        <p:spPr bwMode="auto">
          <a:xfrm>
            <a:off x="3267340" y="5679991"/>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26" name="Frame 25">
            <a:extLst>
              <a:ext uri="{FF2B5EF4-FFF2-40B4-BE49-F238E27FC236}">
                <a16:creationId xmlns:a16="http://schemas.microsoft.com/office/drawing/2014/main" id="{A2DA2550-5D5E-0344-B9A4-9F3F3D869A40}"/>
              </a:ext>
            </a:extLst>
          </p:cNvPr>
          <p:cNvSpPr/>
          <p:nvPr/>
        </p:nvSpPr>
        <p:spPr bwMode="auto">
          <a:xfrm>
            <a:off x="3263219" y="5305168"/>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27" name="Frame 26">
            <a:extLst>
              <a:ext uri="{FF2B5EF4-FFF2-40B4-BE49-F238E27FC236}">
                <a16:creationId xmlns:a16="http://schemas.microsoft.com/office/drawing/2014/main" id="{AC2D8C35-CA3F-F84A-8EC0-E5E141BF3D7A}"/>
              </a:ext>
            </a:extLst>
          </p:cNvPr>
          <p:cNvSpPr/>
          <p:nvPr/>
        </p:nvSpPr>
        <p:spPr bwMode="auto">
          <a:xfrm>
            <a:off x="4000505" y="4930345"/>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28" name="Frame 27">
            <a:extLst>
              <a:ext uri="{FF2B5EF4-FFF2-40B4-BE49-F238E27FC236}">
                <a16:creationId xmlns:a16="http://schemas.microsoft.com/office/drawing/2014/main" id="{FB1DA59A-14CB-014F-B8E7-6E51239E0B1A}"/>
              </a:ext>
            </a:extLst>
          </p:cNvPr>
          <p:cNvSpPr/>
          <p:nvPr/>
        </p:nvSpPr>
        <p:spPr bwMode="auto">
          <a:xfrm>
            <a:off x="4012859" y="4555521"/>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29" name="Frame 28">
            <a:extLst>
              <a:ext uri="{FF2B5EF4-FFF2-40B4-BE49-F238E27FC236}">
                <a16:creationId xmlns:a16="http://schemas.microsoft.com/office/drawing/2014/main" id="{18762F00-B4A7-5C4B-B626-B28EA80D0D92}"/>
              </a:ext>
            </a:extLst>
          </p:cNvPr>
          <p:cNvSpPr/>
          <p:nvPr/>
        </p:nvSpPr>
        <p:spPr bwMode="auto">
          <a:xfrm>
            <a:off x="4774861" y="3785278"/>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0" name="Frame 29">
            <a:extLst>
              <a:ext uri="{FF2B5EF4-FFF2-40B4-BE49-F238E27FC236}">
                <a16:creationId xmlns:a16="http://schemas.microsoft.com/office/drawing/2014/main" id="{D29D6B54-6CE3-594C-A219-3B187D654E21}"/>
              </a:ext>
            </a:extLst>
          </p:cNvPr>
          <p:cNvSpPr/>
          <p:nvPr/>
        </p:nvSpPr>
        <p:spPr bwMode="auto">
          <a:xfrm>
            <a:off x="5553340" y="3402215"/>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1" name="Frame 30">
            <a:extLst>
              <a:ext uri="{FF2B5EF4-FFF2-40B4-BE49-F238E27FC236}">
                <a16:creationId xmlns:a16="http://schemas.microsoft.com/office/drawing/2014/main" id="{76C6589C-2BD4-134E-A39E-A5725B13AE04}"/>
              </a:ext>
            </a:extLst>
          </p:cNvPr>
          <p:cNvSpPr/>
          <p:nvPr/>
        </p:nvSpPr>
        <p:spPr bwMode="auto">
          <a:xfrm>
            <a:off x="5565695" y="3035630"/>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2" name="Frame 31">
            <a:extLst>
              <a:ext uri="{FF2B5EF4-FFF2-40B4-BE49-F238E27FC236}">
                <a16:creationId xmlns:a16="http://schemas.microsoft.com/office/drawing/2014/main" id="{54FE9D42-BA15-8E41-9632-AED5527031BE}"/>
              </a:ext>
            </a:extLst>
          </p:cNvPr>
          <p:cNvSpPr/>
          <p:nvPr/>
        </p:nvSpPr>
        <p:spPr bwMode="auto">
          <a:xfrm>
            <a:off x="5157921" y="3023270"/>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3" name="Frame 32">
            <a:extLst>
              <a:ext uri="{FF2B5EF4-FFF2-40B4-BE49-F238E27FC236}">
                <a16:creationId xmlns:a16="http://schemas.microsoft.com/office/drawing/2014/main" id="{87A8C2A8-75E5-8249-9457-331C359BEBC8}"/>
              </a:ext>
            </a:extLst>
          </p:cNvPr>
          <p:cNvSpPr/>
          <p:nvPr/>
        </p:nvSpPr>
        <p:spPr bwMode="auto">
          <a:xfrm>
            <a:off x="7468640" y="1132678"/>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4" name="Frame 33">
            <a:extLst>
              <a:ext uri="{FF2B5EF4-FFF2-40B4-BE49-F238E27FC236}">
                <a16:creationId xmlns:a16="http://schemas.microsoft.com/office/drawing/2014/main" id="{299651E8-D102-D24F-986A-6FD483418115}"/>
              </a:ext>
            </a:extLst>
          </p:cNvPr>
          <p:cNvSpPr/>
          <p:nvPr/>
        </p:nvSpPr>
        <p:spPr bwMode="auto">
          <a:xfrm>
            <a:off x="7093818" y="757852"/>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5" name="Frame 34">
            <a:extLst>
              <a:ext uri="{FF2B5EF4-FFF2-40B4-BE49-F238E27FC236}">
                <a16:creationId xmlns:a16="http://schemas.microsoft.com/office/drawing/2014/main" id="{392C375B-242E-8A4B-B639-B5D6F06DCEAD}"/>
              </a:ext>
            </a:extLst>
          </p:cNvPr>
          <p:cNvSpPr/>
          <p:nvPr/>
        </p:nvSpPr>
        <p:spPr bwMode="auto">
          <a:xfrm>
            <a:off x="7476880" y="770207"/>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6" name="Frame 35">
            <a:extLst>
              <a:ext uri="{FF2B5EF4-FFF2-40B4-BE49-F238E27FC236}">
                <a16:creationId xmlns:a16="http://schemas.microsoft.com/office/drawing/2014/main" id="{D48C42A7-0CFC-314B-9150-6E18806DFD7D}"/>
              </a:ext>
            </a:extLst>
          </p:cNvPr>
          <p:cNvSpPr/>
          <p:nvPr/>
        </p:nvSpPr>
        <p:spPr bwMode="auto">
          <a:xfrm>
            <a:off x="7843464" y="766086"/>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7" name="Frame 36">
            <a:extLst>
              <a:ext uri="{FF2B5EF4-FFF2-40B4-BE49-F238E27FC236}">
                <a16:creationId xmlns:a16="http://schemas.microsoft.com/office/drawing/2014/main" id="{8740FC85-00FA-3343-8AE5-E3A85F2B52E4}"/>
              </a:ext>
            </a:extLst>
          </p:cNvPr>
          <p:cNvSpPr/>
          <p:nvPr/>
        </p:nvSpPr>
        <p:spPr bwMode="auto">
          <a:xfrm>
            <a:off x="5545104" y="4934427"/>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8" name="Frame 37">
            <a:extLst>
              <a:ext uri="{FF2B5EF4-FFF2-40B4-BE49-F238E27FC236}">
                <a16:creationId xmlns:a16="http://schemas.microsoft.com/office/drawing/2014/main" id="{F0245762-148F-A748-BEBE-C9DED3560A49}"/>
              </a:ext>
            </a:extLst>
          </p:cNvPr>
          <p:cNvSpPr/>
          <p:nvPr/>
        </p:nvSpPr>
        <p:spPr bwMode="auto">
          <a:xfrm>
            <a:off x="6290630" y="4930306"/>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39" name="Frame 38">
            <a:extLst>
              <a:ext uri="{FF2B5EF4-FFF2-40B4-BE49-F238E27FC236}">
                <a16:creationId xmlns:a16="http://schemas.microsoft.com/office/drawing/2014/main" id="{E99E05F5-8D08-5641-B33F-B8105FD71CBE}"/>
              </a:ext>
            </a:extLst>
          </p:cNvPr>
          <p:cNvSpPr/>
          <p:nvPr/>
        </p:nvSpPr>
        <p:spPr bwMode="auto">
          <a:xfrm>
            <a:off x="4787223" y="5684074"/>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40" name="Frame 39">
            <a:extLst>
              <a:ext uri="{FF2B5EF4-FFF2-40B4-BE49-F238E27FC236}">
                <a16:creationId xmlns:a16="http://schemas.microsoft.com/office/drawing/2014/main" id="{FCD0F1E0-6921-3C4F-8ED2-570B1C59032D}"/>
              </a:ext>
            </a:extLst>
          </p:cNvPr>
          <p:cNvSpPr/>
          <p:nvPr/>
        </p:nvSpPr>
        <p:spPr bwMode="auto">
          <a:xfrm>
            <a:off x="4783101" y="6083614"/>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41" name="Frame 40">
            <a:extLst>
              <a:ext uri="{FF2B5EF4-FFF2-40B4-BE49-F238E27FC236}">
                <a16:creationId xmlns:a16="http://schemas.microsoft.com/office/drawing/2014/main" id="{238E370A-0F2E-9141-B2DC-160B0F38CFEE}"/>
              </a:ext>
            </a:extLst>
          </p:cNvPr>
          <p:cNvSpPr/>
          <p:nvPr/>
        </p:nvSpPr>
        <p:spPr bwMode="auto">
          <a:xfrm>
            <a:off x="5149688" y="6063016"/>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42" name="Frame 41">
            <a:extLst>
              <a:ext uri="{FF2B5EF4-FFF2-40B4-BE49-F238E27FC236}">
                <a16:creationId xmlns:a16="http://schemas.microsoft.com/office/drawing/2014/main" id="{28E503F3-2E3D-604E-803E-3B0A32601E70}"/>
              </a:ext>
            </a:extLst>
          </p:cNvPr>
          <p:cNvSpPr/>
          <p:nvPr/>
        </p:nvSpPr>
        <p:spPr bwMode="auto">
          <a:xfrm>
            <a:off x="5919928" y="6083609"/>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43" name="Frame 42">
            <a:extLst>
              <a:ext uri="{FF2B5EF4-FFF2-40B4-BE49-F238E27FC236}">
                <a16:creationId xmlns:a16="http://schemas.microsoft.com/office/drawing/2014/main" id="{59E0B23A-C2DA-374C-8657-3798B2B6ABFB}"/>
              </a:ext>
            </a:extLst>
          </p:cNvPr>
          <p:cNvSpPr/>
          <p:nvPr/>
        </p:nvSpPr>
        <p:spPr bwMode="auto">
          <a:xfrm>
            <a:off x="5149686" y="6458434"/>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44" name="Frame 43">
            <a:extLst>
              <a:ext uri="{FF2B5EF4-FFF2-40B4-BE49-F238E27FC236}">
                <a16:creationId xmlns:a16="http://schemas.microsoft.com/office/drawing/2014/main" id="{0D28AFAE-E721-284D-927A-8EF5E026A99E}"/>
              </a:ext>
            </a:extLst>
          </p:cNvPr>
          <p:cNvSpPr/>
          <p:nvPr/>
        </p:nvSpPr>
        <p:spPr bwMode="auto">
          <a:xfrm>
            <a:off x="4412395" y="6462550"/>
            <a:ext cx="435565" cy="453081"/>
          </a:xfrm>
          <a:prstGeom prst="frame">
            <a:avLst/>
          </a:prstGeom>
          <a:solidFill>
            <a:srgbClr val="FFC000"/>
          </a:solidFill>
          <a:ln w="1778"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6" name="Donut 5">
            <a:extLst>
              <a:ext uri="{FF2B5EF4-FFF2-40B4-BE49-F238E27FC236}">
                <a16:creationId xmlns:a16="http://schemas.microsoft.com/office/drawing/2014/main" id="{27940742-E8C2-5648-BFCF-721EC249F1F3}"/>
              </a:ext>
            </a:extLst>
          </p:cNvPr>
          <p:cNvSpPr/>
          <p:nvPr/>
        </p:nvSpPr>
        <p:spPr bwMode="auto">
          <a:xfrm rot="2605197">
            <a:off x="5699750" y="993689"/>
            <a:ext cx="1483833" cy="2540792"/>
          </a:xfrm>
          <a:prstGeom prst="donut">
            <a:avLst>
              <a:gd name="adj" fmla="val 4492"/>
            </a:avLst>
          </a:prstGeom>
          <a:solidFill>
            <a:srgbClr val="FF0000"/>
          </a:solid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45" name="Donut 44">
            <a:extLst>
              <a:ext uri="{FF2B5EF4-FFF2-40B4-BE49-F238E27FC236}">
                <a16:creationId xmlns:a16="http://schemas.microsoft.com/office/drawing/2014/main" id="{A66B004A-C0E7-ED4C-8106-56C5E832906A}"/>
              </a:ext>
            </a:extLst>
          </p:cNvPr>
          <p:cNvSpPr/>
          <p:nvPr/>
        </p:nvSpPr>
        <p:spPr bwMode="auto">
          <a:xfrm rot="2605197">
            <a:off x="7685530" y="-141131"/>
            <a:ext cx="705549" cy="912016"/>
          </a:xfrm>
          <a:prstGeom prst="donut">
            <a:avLst>
              <a:gd name="adj" fmla="val 4492"/>
            </a:avLst>
          </a:prstGeom>
          <a:solidFill>
            <a:srgbClr val="FF0000"/>
          </a:solid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dirty="0">
              <a:ln>
                <a:noFill/>
              </a:ln>
              <a:solidFill>
                <a:schemeClr val="tx1"/>
              </a:solidFill>
              <a:effectLst/>
              <a:latin typeface="AU Passata" pitchFamily="34" charset="0"/>
            </a:endParaRPr>
          </a:p>
        </p:txBody>
      </p:sp>
      <p:sp>
        <p:nvSpPr>
          <p:cNvPr id="7" name="TextBox 6">
            <a:extLst>
              <a:ext uri="{FF2B5EF4-FFF2-40B4-BE49-F238E27FC236}">
                <a16:creationId xmlns:a16="http://schemas.microsoft.com/office/drawing/2014/main" id="{3A66E078-FEFF-B84A-AD2A-ED53BDB4FEC7}"/>
              </a:ext>
            </a:extLst>
          </p:cNvPr>
          <p:cNvSpPr txBox="1"/>
          <p:nvPr/>
        </p:nvSpPr>
        <p:spPr>
          <a:xfrm>
            <a:off x="140967" y="65312"/>
            <a:ext cx="4973797" cy="1938992"/>
          </a:xfrm>
          <a:prstGeom prst="rect">
            <a:avLst/>
          </a:prstGeom>
          <a:solidFill>
            <a:schemeClr val="bg1"/>
          </a:solidFill>
          <a:ln w="60325">
            <a:solidFill>
              <a:srgbClr val="FF0000"/>
            </a:solidFill>
          </a:ln>
        </p:spPr>
        <p:txBody>
          <a:bodyPr wrap="none" rtlCol="0">
            <a:spAutoFit/>
          </a:bodyPr>
          <a:lstStyle/>
          <a:p>
            <a:pPr algn="ctr"/>
            <a:r>
              <a:rPr lang="en-US" sz="4000" dirty="0"/>
              <a:t>Decay-spectroscopy </a:t>
            </a:r>
          </a:p>
          <a:p>
            <a:pPr algn="ctr"/>
            <a:r>
              <a:rPr lang="en-US" sz="4000" dirty="0"/>
              <a:t>of neutron deficient </a:t>
            </a:r>
          </a:p>
          <a:p>
            <a:pPr algn="ctr"/>
            <a:r>
              <a:rPr lang="en-US" sz="4000" dirty="0"/>
              <a:t>Al, Si, P and S</a:t>
            </a:r>
          </a:p>
        </p:txBody>
      </p:sp>
    </p:spTree>
    <p:extLst>
      <p:ext uri="{BB962C8B-B14F-4D97-AF65-F5344CB8AC3E}">
        <p14:creationId xmlns:p14="http://schemas.microsoft.com/office/powerpoint/2010/main" val="3949080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200" y="1797655"/>
            <a:ext cx="6553440" cy="1645939"/>
          </a:xfrm>
        </p:spPr>
        <p:txBody>
          <a:bodyPr/>
          <a:lstStyle/>
          <a:p>
            <a:r>
              <a:rPr lang="en-US" dirty="0"/>
              <a:t>Thank you for your attention!</a:t>
            </a:r>
          </a:p>
        </p:txBody>
      </p:sp>
    </p:spTree>
    <p:extLst>
      <p:ext uri="{BB962C8B-B14F-4D97-AF65-F5344CB8AC3E}">
        <p14:creationId xmlns:p14="http://schemas.microsoft.com/office/powerpoint/2010/main" val="18049664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B0D3FD-FE82-3C4F-9064-EC2C4C8915BF}"/>
              </a:ext>
            </a:extLst>
          </p:cNvPr>
          <p:cNvSpPr>
            <a:spLocks noGrp="1"/>
          </p:cNvSpPr>
          <p:nvPr>
            <p:ph type="sldNum" sz="quarter" idx="10"/>
          </p:nvPr>
        </p:nvSpPr>
        <p:spPr/>
        <p:txBody>
          <a:bodyPr/>
          <a:lstStyle/>
          <a:p>
            <a:pPr>
              <a:defRPr/>
            </a:pPr>
            <a:fld id="{5AD38CA0-6CCA-A94A-9780-482D794CD1AE}" type="slidenum">
              <a:rPr lang="da-DK" smtClean="0">
                <a:solidFill>
                  <a:srgbClr val="03428E"/>
                </a:solidFill>
              </a:rPr>
              <a:pPr>
                <a:defRPr/>
              </a:pPr>
              <a:t>4</a:t>
            </a:fld>
            <a:endParaRPr lang="da-DK" dirty="0">
              <a:solidFill>
                <a:srgbClr val="03428E"/>
              </a:solidFill>
            </a:endParaRPr>
          </a:p>
        </p:txBody>
      </p:sp>
      <p:sp>
        <p:nvSpPr>
          <p:cNvPr id="5" name="Rectangle 2050">
            <a:extLst>
              <a:ext uri="{FF2B5EF4-FFF2-40B4-BE49-F238E27FC236}">
                <a16:creationId xmlns:a16="http://schemas.microsoft.com/office/drawing/2014/main" id="{6687D1DD-69D0-4845-A059-D5537BB0199F}"/>
              </a:ext>
            </a:extLst>
          </p:cNvPr>
          <p:cNvSpPr txBox="1">
            <a:spLocks noChangeArrowheads="1"/>
          </p:cNvSpPr>
          <p:nvPr/>
        </p:nvSpPr>
        <p:spPr bwMode="auto">
          <a:xfrm>
            <a:off x="0" y="341608"/>
            <a:ext cx="6155248" cy="685440"/>
          </a:xfrm>
          <a:prstGeom prst="rect">
            <a:avLst/>
          </a:prstGeom>
          <a:solidFill>
            <a:schemeClr val="accent1"/>
          </a:solidFill>
          <a:ln>
            <a:noFill/>
          </a:ln>
          <a:extLs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a:lstStyle>
          <a:p>
            <a:pPr defTabSz="914400"/>
            <a:r>
              <a:rPr lang="en-GB" altLang="en-US" sz="3628" kern="0" dirty="0" err="1">
                <a:latin typeface="Comic Sans MS" charset="0"/>
                <a:ea typeface="Comic Sans MS" charset="0"/>
                <a:cs typeface="Comic Sans MS" charset="0"/>
              </a:rPr>
              <a:t>iThemba</a:t>
            </a:r>
            <a:r>
              <a:rPr lang="en-GB" altLang="en-US" sz="3628" kern="0" dirty="0">
                <a:latin typeface="Comic Sans MS" charset="0"/>
                <a:ea typeface="Comic Sans MS" charset="0"/>
                <a:cs typeface="Comic Sans MS" charset="0"/>
              </a:rPr>
              <a:t> </a:t>
            </a:r>
            <a:r>
              <a:rPr lang="en-US" sz="2400" dirty="0"/>
              <a:t>arXiv:2011.10112</a:t>
            </a:r>
          </a:p>
          <a:p>
            <a:pPr defTabSz="914400"/>
            <a:endParaRPr lang="en-GB" altLang="en-US" sz="3628" kern="0" dirty="0">
              <a:latin typeface="Comic Sans MS" charset="0"/>
              <a:ea typeface="Comic Sans MS" charset="0"/>
              <a:cs typeface="Comic Sans MS" charset="0"/>
            </a:endParaRPr>
          </a:p>
        </p:txBody>
      </p:sp>
      <p:pic>
        <p:nvPicPr>
          <p:cNvPr id="11" name="Picture 10">
            <a:extLst>
              <a:ext uri="{FF2B5EF4-FFF2-40B4-BE49-F238E27FC236}">
                <a16:creationId xmlns:a16="http://schemas.microsoft.com/office/drawing/2014/main" id="{D2F937A9-66AB-9E49-B93C-FCEE72C9FAB2}"/>
              </a:ext>
            </a:extLst>
          </p:cNvPr>
          <p:cNvPicPr>
            <a:picLocks noChangeAspect="1"/>
          </p:cNvPicPr>
          <p:nvPr/>
        </p:nvPicPr>
        <p:blipFill>
          <a:blip r:embed="rId2"/>
          <a:stretch>
            <a:fillRect/>
          </a:stretch>
        </p:blipFill>
        <p:spPr>
          <a:xfrm>
            <a:off x="6412109" y="155005"/>
            <a:ext cx="2567335" cy="2438400"/>
          </a:xfrm>
          <a:prstGeom prst="rect">
            <a:avLst/>
          </a:prstGeom>
        </p:spPr>
      </p:pic>
      <p:pic>
        <p:nvPicPr>
          <p:cNvPr id="9" name="Picture 8">
            <a:extLst>
              <a:ext uri="{FF2B5EF4-FFF2-40B4-BE49-F238E27FC236}">
                <a16:creationId xmlns:a16="http://schemas.microsoft.com/office/drawing/2014/main" id="{C39336E8-10E8-1449-9174-2E673C8EF7B5}"/>
              </a:ext>
            </a:extLst>
          </p:cNvPr>
          <p:cNvPicPr>
            <a:picLocks noChangeAspect="1"/>
          </p:cNvPicPr>
          <p:nvPr/>
        </p:nvPicPr>
        <p:blipFill>
          <a:blip r:embed="rId3"/>
          <a:stretch>
            <a:fillRect/>
          </a:stretch>
        </p:blipFill>
        <p:spPr>
          <a:xfrm>
            <a:off x="86441" y="1485913"/>
            <a:ext cx="7160371" cy="5217082"/>
          </a:xfrm>
          <a:prstGeom prst="rect">
            <a:avLst/>
          </a:prstGeom>
        </p:spPr>
      </p:pic>
      <p:pic>
        <p:nvPicPr>
          <p:cNvPr id="7" name="Picture 6">
            <a:extLst>
              <a:ext uri="{FF2B5EF4-FFF2-40B4-BE49-F238E27FC236}">
                <a16:creationId xmlns:a16="http://schemas.microsoft.com/office/drawing/2014/main" id="{AEA53045-7A59-2840-B652-41DAE6211B31}"/>
              </a:ext>
            </a:extLst>
          </p:cNvPr>
          <p:cNvPicPr>
            <a:picLocks noChangeAspect="1"/>
          </p:cNvPicPr>
          <p:nvPr/>
        </p:nvPicPr>
        <p:blipFill rotWithShape="1">
          <a:blip r:embed="rId4"/>
          <a:srcRect t="1396" b="-1"/>
          <a:stretch/>
        </p:blipFill>
        <p:spPr>
          <a:xfrm>
            <a:off x="254088" y="1237775"/>
            <a:ext cx="6459882" cy="5500797"/>
          </a:xfrm>
          <a:prstGeom prst="rect">
            <a:avLst/>
          </a:prstGeom>
        </p:spPr>
      </p:pic>
      <p:grpSp>
        <p:nvGrpSpPr>
          <p:cNvPr id="12" name="Group 11">
            <a:extLst>
              <a:ext uri="{FF2B5EF4-FFF2-40B4-BE49-F238E27FC236}">
                <a16:creationId xmlns:a16="http://schemas.microsoft.com/office/drawing/2014/main" id="{6B5DEC91-A83F-AC46-A04A-EE378D9C01CB}"/>
              </a:ext>
            </a:extLst>
          </p:cNvPr>
          <p:cNvGrpSpPr>
            <a:grpSpLocks noChangeAspect="1"/>
          </p:cNvGrpSpPr>
          <p:nvPr/>
        </p:nvGrpSpPr>
        <p:grpSpPr>
          <a:xfrm>
            <a:off x="7127685" y="2514511"/>
            <a:ext cx="2167473" cy="3951869"/>
            <a:chOff x="2454074" y="1649296"/>
            <a:chExt cx="1663804" cy="3033554"/>
          </a:xfrm>
        </p:grpSpPr>
        <p:pic>
          <p:nvPicPr>
            <p:cNvPr id="13" name="Picture 12" descr="7012.gif">
              <a:extLst>
                <a:ext uri="{FF2B5EF4-FFF2-40B4-BE49-F238E27FC236}">
                  <a16:creationId xmlns:a16="http://schemas.microsoft.com/office/drawing/2014/main" id="{99B1F6BB-44E2-0044-8E07-86307E7F84D7}"/>
                </a:ext>
              </a:extLst>
            </p:cNvPr>
            <p:cNvPicPr>
              <a:picLocks noChangeAspect="1"/>
            </p:cNvPicPr>
            <p:nvPr/>
          </p:nvPicPr>
          <p:blipFill rotWithShape="1">
            <a:blip r:embed="rId5">
              <a:clrChange>
                <a:clrFrom>
                  <a:srgbClr val="FFFFFF"/>
                </a:clrFrom>
                <a:clrTo>
                  <a:srgbClr val="FFFFFF">
                    <a:alpha val="0"/>
                  </a:srgbClr>
                </a:clrTo>
              </a:clrChange>
            </a:blip>
            <a:srcRect l="50526" t="51803" r="6693" b="16969"/>
            <a:stretch/>
          </p:blipFill>
          <p:spPr>
            <a:xfrm>
              <a:off x="2454074" y="1649296"/>
              <a:ext cx="1663804" cy="1131221"/>
            </a:xfrm>
            <a:prstGeom prst="rect">
              <a:avLst/>
            </a:prstGeom>
          </p:spPr>
        </p:pic>
        <p:pic>
          <p:nvPicPr>
            <p:cNvPr id="14" name="Picture 13" descr="7013.gif">
              <a:extLst>
                <a:ext uri="{FF2B5EF4-FFF2-40B4-BE49-F238E27FC236}">
                  <a16:creationId xmlns:a16="http://schemas.microsoft.com/office/drawing/2014/main" id="{154352D0-008A-7247-BF95-396CACF33709}"/>
                </a:ext>
              </a:extLst>
            </p:cNvPr>
            <p:cNvPicPr>
              <a:picLocks noChangeAspect="1"/>
            </p:cNvPicPr>
            <p:nvPr/>
          </p:nvPicPr>
          <p:blipFill rotWithShape="1">
            <a:blip r:embed="rId6">
              <a:clrChange>
                <a:clrFrom>
                  <a:srgbClr val="FFFFFF"/>
                </a:clrFrom>
                <a:clrTo>
                  <a:srgbClr val="FFFFFF">
                    <a:alpha val="0"/>
                  </a:srgbClr>
                </a:clrTo>
              </a:clrChange>
            </a:blip>
            <a:srcRect l="50000" t="47153" r="8596" b="18704"/>
            <a:stretch/>
          </p:blipFill>
          <p:spPr>
            <a:xfrm>
              <a:off x="2454074" y="3437595"/>
              <a:ext cx="1621244" cy="1245255"/>
            </a:xfrm>
            <a:prstGeom prst="rect">
              <a:avLst/>
            </a:prstGeom>
          </p:spPr>
        </p:pic>
      </p:grpSp>
    </p:spTree>
    <p:extLst>
      <p:ext uri="{BB962C8B-B14F-4D97-AF65-F5344CB8AC3E}">
        <p14:creationId xmlns:p14="http://schemas.microsoft.com/office/powerpoint/2010/main" val="25558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60072" y="172604"/>
            <a:ext cx="4555961" cy="6470315"/>
            <a:chOff x="47461" y="182480"/>
            <a:chExt cx="4555961" cy="6470315"/>
          </a:xfrm>
        </p:grpSpPr>
        <p:pic>
          <p:nvPicPr>
            <p:cNvPr id="7" name="Picture 6"/>
            <p:cNvPicPr>
              <a:picLocks noChangeAspect="1"/>
            </p:cNvPicPr>
            <p:nvPr/>
          </p:nvPicPr>
          <p:blipFill rotWithShape="1">
            <a:blip r:embed="rId3"/>
            <a:srcRect r="21370" b="92849"/>
            <a:stretch/>
          </p:blipFill>
          <p:spPr>
            <a:xfrm>
              <a:off x="56193" y="182480"/>
              <a:ext cx="4483723" cy="443162"/>
            </a:xfrm>
            <a:prstGeom prst="rect">
              <a:avLst/>
            </a:prstGeom>
          </p:spPr>
        </p:pic>
        <p:pic>
          <p:nvPicPr>
            <p:cNvPr id="8" name="Picture 7"/>
            <p:cNvPicPr>
              <a:picLocks noChangeAspect="1"/>
            </p:cNvPicPr>
            <p:nvPr/>
          </p:nvPicPr>
          <p:blipFill rotWithShape="1">
            <a:blip r:embed="rId3"/>
            <a:srcRect t="51801" r="21370"/>
            <a:stretch/>
          </p:blipFill>
          <p:spPr>
            <a:xfrm>
              <a:off x="119699" y="625643"/>
              <a:ext cx="4483723" cy="2987175"/>
            </a:xfrm>
            <a:prstGeom prst="rect">
              <a:avLst/>
            </a:prstGeom>
          </p:spPr>
        </p:pic>
        <p:pic>
          <p:nvPicPr>
            <p:cNvPr id="9" name="Picture 8"/>
            <p:cNvPicPr>
              <a:picLocks noChangeAspect="1"/>
            </p:cNvPicPr>
            <p:nvPr/>
          </p:nvPicPr>
          <p:blipFill rotWithShape="1">
            <a:blip r:embed="rId4"/>
            <a:srcRect t="7849" r="25274" b="41980"/>
            <a:stretch/>
          </p:blipFill>
          <p:spPr>
            <a:xfrm>
              <a:off x="47461" y="3371349"/>
              <a:ext cx="4460371" cy="3281446"/>
            </a:xfrm>
            <a:prstGeom prst="rect">
              <a:avLst/>
            </a:prstGeom>
          </p:spPr>
        </p:pic>
      </p:grpSp>
      <p:sp>
        <p:nvSpPr>
          <p:cNvPr id="3" name="TextBox 2">
            <a:extLst>
              <a:ext uri="{FF2B5EF4-FFF2-40B4-BE49-F238E27FC236}">
                <a16:creationId xmlns:a16="http://schemas.microsoft.com/office/drawing/2014/main" id="{93F9E407-1CD1-9C49-82E4-E8CA4EFA50C3}"/>
              </a:ext>
            </a:extLst>
          </p:cNvPr>
          <p:cNvSpPr txBox="1"/>
          <p:nvPr/>
        </p:nvSpPr>
        <p:spPr>
          <a:xfrm>
            <a:off x="155642" y="172604"/>
            <a:ext cx="3929975" cy="2785378"/>
          </a:xfrm>
          <a:prstGeom prst="rect">
            <a:avLst/>
          </a:prstGeom>
          <a:solidFill>
            <a:schemeClr val="accent1"/>
          </a:solidFill>
        </p:spPr>
        <p:txBody>
          <a:bodyPr wrap="square" rtlCol="0">
            <a:spAutoFit/>
          </a:bodyPr>
          <a:lstStyle/>
          <a:p>
            <a:r>
              <a:rPr lang="en-US" sz="3500" dirty="0"/>
              <a:t>Resonances in </a:t>
            </a:r>
            <a:r>
              <a:rPr lang="en-US" sz="3500" baseline="30000" dirty="0"/>
              <a:t>12</a:t>
            </a:r>
            <a:r>
              <a:rPr lang="en-US" sz="3500" dirty="0"/>
              <a:t>C</a:t>
            </a:r>
          </a:p>
          <a:p>
            <a:endParaRPr lang="en-US" sz="3500" dirty="0"/>
          </a:p>
          <a:p>
            <a:endParaRPr lang="en-US" sz="3500" dirty="0"/>
          </a:p>
          <a:p>
            <a:endParaRPr lang="en-US" sz="3500" dirty="0"/>
          </a:p>
          <a:p>
            <a:endParaRPr lang="en-US" sz="3500" dirty="0"/>
          </a:p>
        </p:txBody>
      </p:sp>
      <p:sp>
        <p:nvSpPr>
          <p:cNvPr id="4" name="TextBox 3">
            <a:extLst>
              <a:ext uri="{FF2B5EF4-FFF2-40B4-BE49-F238E27FC236}">
                <a16:creationId xmlns:a16="http://schemas.microsoft.com/office/drawing/2014/main" id="{F2B8D846-1EDF-2B4E-A714-EEDE76F76BF3}"/>
              </a:ext>
            </a:extLst>
          </p:cNvPr>
          <p:cNvSpPr txBox="1"/>
          <p:nvPr/>
        </p:nvSpPr>
        <p:spPr>
          <a:xfrm>
            <a:off x="8265083" y="-12063"/>
            <a:ext cx="723275" cy="369332"/>
          </a:xfrm>
          <a:prstGeom prst="rect">
            <a:avLst/>
          </a:prstGeom>
          <a:noFill/>
        </p:spPr>
        <p:txBody>
          <a:bodyPr wrap="none" rtlCol="0">
            <a:spAutoFit/>
          </a:bodyPr>
          <a:lstStyle/>
          <a:p>
            <a:r>
              <a:rPr lang="en-US" dirty="0">
                <a:solidFill>
                  <a:srgbClr val="FF0000"/>
                </a:solidFill>
              </a:rPr>
              <a:t>TUNL</a:t>
            </a:r>
          </a:p>
        </p:txBody>
      </p:sp>
      <p:sp>
        <p:nvSpPr>
          <p:cNvPr id="18" name="TextBox 17">
            <a:extLst>
              <a:ext uri="{FF2B5EF4-FFF2-40B4-BE49-F238E27FC236}">
                <a16:creationId xmlns:a16="http://schemas.microsoft.com/office/drawing/2014/main" id="{BC5D2C41-1A90-0747-921C-EEF3375652EC}"/>
              </a:ext>
            </a:extLst>
          </p:cNvPr>
          <p:cNvSpPr txBox="1"/>
          <p:nvPr/>
        </p:nvSpPr>
        <p:spPr>
          <a:xfrm>
            <a:off x="4348392" y="2297368"/>
            <a:ext cx="415498" cy="369332"/>
          </a:xfrm>
          <a:prstGeom prst="rect">
            <a:avLst/>
          </a:prstGeom>
          <a:noFill/>
        </p:spPr>
        <p:txBody>
          <a:bodyPr wrap="none" rtlCol="0">
            <a:spAutoFit/>
          </a:bodyPr>
          <a:lstStyle/>
          <a:p>
            <a:r>
              <a:rPr lang="en-US" dirty="0">
                <a:solidFill>
                  <a:srgbClr val="00B050"/>
                </a:solidFill>
              </a:rPr>
              <a:t>→</a:t>
            </a:r>
          </a:p>
        </p:txBody>
      </p:sp>
      <p:sp>
        <p:nvSpPr>
          <p:cNvPr id="20" name="TextBox 19">
            <a:extLst>
              <a:ext uri="{FF2B5EF4-FFF2-40B4-BE49-F238E27FC236}">
                <a16:creationId xmlns:a16="http://schemas.microsoft.com/office/drawing/2014/main" id="{37E886F3-C236-3F42-9BA8-886BCFEEB47C}"/>
              </a:ext>
            </a:extLst>
          </p:cNvPr>
          <p:cNvSpPr txBox="1"/>
          <p:nvPr/>
        </p:nvSpPr>
        <p:spPr>
          <a:xfrm>
            <a:off x="4351078" y="2723550"/>
            <a:ext cx="415498" cy="369332"/>
          </a:xfrm>
          <a:prstGeom prst="rect">
            <a:avLst/>
          </a:prstGeom>
          <a:noFill/>
        </p:spPr>
        <p:txBody>
          <a:bodyPr wrap="none" rtlCol="0">
            <a:spAutoFit/>
          </a:bodyPr>
          <a:lstStyle/>
          <a:p>
            <a:r>
              <a:rPr lang="en-US" dirty="0">
                <a:solidFill>
                  <a:srgbClr val="0070C0"/>
                </a:solidFill>
              </a:rPr>
              <a:t>→</a:t>
            </a:r>
          </a:p>
        </p:txBody>
      </p:sp>
      <p:sp>
        <p:nvSpPr>
          <p:cNvPr id="26" name="TextBox 25">
            <a:extLst>
              <a:ext uri="{FF2B5EF4-FFF2-40B4-BE49-F238E27FC236}">
                <a16:creationId xmlns:a16="http://schemas.microsoft.com/office/drawing/2014/main" id="{FAD81721-3E03-FC47-B890-9A5C4CEBFC9D}"/>
              </a:ext>
            </a:extLst>
          </p:cNvPr>
          <p:cNvSpPr txBox="1"/>
          <p:nvPr/>
        </p:nvSpPr>
        <p:spPr>
          <a:xfrm>
            <a:off x="4329342" y="3224468"/>
            <a:ext cx="415498" cy="369332"/>
          </a:xfrm>
          <a:prstGeom prst="rect">
            <a:avLst/>
          </a:prstGeom>
          <a:noFill/>
        </p:spPr>
        <p:txBody>
          <a:bodyPr wrap="none" rtlCol="0">
            <a:spAutoFit/>
          </a:bodyPr>
          <a:lstStyle/>
          <a:p>
            <a:r>
              <a:rPr lang="en-US" dirty="0">
                <a:solidFill>
                  <a:srgbClr val="00B050"/>
                </a:solidFill>
              </a:rPr>
              <a:t>→</a:t>
            </a:r>
          </a:p>
        </p:txBody>
      </p:sp>
      <p:sp>
        <p:nvSpPr>
          <p:cNvPr id="27" name="TextBox 26">
            <a:extLst>
              <a:ext uri="{FF2B5EF4-FFF2-40B4-BE49-F238E27FC236}">
                <a16:creationId xmlns:a16="http://schemas.microsoft.com/office/drawing/2014/main" id="{C204F1A7-4C52-734C-9A41-F45C240814ED}"/>
              </a:ext>
            </a:extLst>
          </p:cNvPr>
          <p:cNvSpPr txBox="1"/>
          <p:nvPr/>
        </p:nvSpPr>
        <p:spPr>
          <a:xfrm>
            <a:off x="4348392" y="5720018"/>
            <a:ext cx="415498" cy="369332"/>
          </a:xfrm>
          <a:prstGeom prst="rect">
            <a:avLst/>
          </a:prstGeom>
          <a:noFill/>
        </p:spPr>
        <p:txBody>
          <a:bodyPr wrap="none" rtlCol="0">
            <a:spAutoFit/>
          </a:bodyPr>
          <a:lstStyle/>
          <a:p>
            <a:r>
              <a:rPr lang="en-US" dirty="0">
                <a:solidFill>
                  <a:srgbClr val="FF0000"/>
                </a:solidFill>
              </a:rPr>
              <a:t>→</a:t>
            </a:r>
          </a:p>
        </p:txBody>
      </p:sp>
      <p:sp>
        <p:nvSpPr>
          <p:cNvPr id="28" name="TextBox 27">
            <a:extLst>
              <a:ext uri="{FF2B5EF4-FFF2-40B4-BE49-F238E27FC236}">
                <a16:creationId xmlns:a16="http://schemas.microsoft.com/office/drawing/2014/main" id="{D48BB9B6-A646-CF44-9604-F1836D6BF910}"/>
              </a:ext>
            </a:extLst>
          </p:cNvPr>
          <p:cNvSpPr txBox="1"/>
          <p:nvPr/>
        </p:nvSpPr>
        <p:spPr>
          <a:xfrm>
            <a:off x="4367442" y="6355018"/>
            <a:ext cx="415498" cy="369332"/>
          </a:xfrm>
          <a:prstGeom prst="rect">
            <a:avLst/>
          </a:prstGeom>
          <a:noFill/>
        </p:spPr>
        <p:txBody>
          <a:bodyPr wrap="none" rtlCol="0">
            <a:spAutoFit/>
          </a:bodyPr>
          <a:lstStyle/>
          <a:p>
            <a:r>
              <a:rPr lang="en-US" dirty="0">
                <a:solidFill>
                  <a:srgbClr val="00B050"/>
                </a:solidFill>
              </a:rPr>
              <a:t>→</a:t>
            </a:r>
          </a:p>
        </p:txBody>
      </p:sp>
      <p:sp>
        <p:nvSpPr>
          <p:cNvPr id="29" name="TextBox 28">
            <a:extLst>
              <a:ext uri="{FF2B5EF4-FFF2-40B4-BE49-F238E27FC236}">
                <a16:creationId xmlns:a16="http://schemas.microsoft.com/office/drawing/2014/main" id="{70868482-BE26-6041-9514-57583739523E}"/>
              </a:ext>
            </a:extLst>
          </p:cNvPr>
          <p:cNvSpPr txBox="1"/>
          <p:nvPr/>
        </p:nvSpPr>
        <p:spPr>
          <a:xfrm>
            <a:off x="4361092" y="4062668"/>
            <a:ext cx="415498" cy="369332"/>
          </a:xfrm>
          <a:prstGeom prst="rect">
            <a:avLst/>
          </a:prstGeom>
          <a:noFill/>
        </p:spPr>
        <p:txBody>
          <a:bodyPr wrap="none" rtlCol="0">
            <a:spAutoFit/>
          </a:bodyPr>
          <a:lstStyle/>
          <a:p>
            <a:r>
              <a:rPr lang="en-US" dirty="0">
                <a:solidFill>
                  <a:srgbClr val="FF0000"/>
                </a:solidFill>
              </a:rPr>
              <a:t>→</a:t>
            </a:r>
          </a:p>
        </p:txBody>
      </p:sp>
      <p:sp>
        <p:nvSpPr>
          <p:cNvPr id="31" name="TextBox 30">
            <a:extLst>
              <a:ext uri="{FF2B5EF4-FFF2-40B4-BE49-F238E27FC236}">
                <a16:creationId xmlns:a16="http://schemas.microsoft.com/office/drawing/2014/main" id="{1D923D44-C2E1-A44F-9E2F-57891336A5DE}"/>
              </a:ext>
            </a:extLst>
          </p:cNvPr>
          <p:cNvSpPr txBox="1"/>
          <p:nvPr/>
        </p:nvSpPr>
        <p:spPr>
          <a:xfrm>
            <a:off x="4357428" y="2520350"/>
            <a:ext cx="415498" cy="369332"/>
          </a:xfrm>
          <a:prstGeom prst="rect">
            <a:avLst/>
          </a:prstGeom>
          <a:noFill/>
        </p:spPr>
        <p:txBody>
          <a:bodyPr wrap="none" rtlCol="0">
            <a:spAutoFit/>
          </a:bodyPr>
          <a:lstStyle/>
          <a:p>
            <a:r>
              <a:rPr lang="en-US" dirty="0">
                <a:solidFill>
                  <a:srgbClr val="0070C0"/>
                </a:solidFill>
              </a:rPr>
              <a:t>→</a:t>
            </a:r>
          </a:p>
        </p:txBody>
      </p:sp>
      <p:pic>
        <p:nvPicPr>
          <p:cNvPr id="32" name="Picture 31">
            <a:extLst>
              <a:ext uri="{FF2B5EF4-FFF2-40B4-BE49-F238E27FC236}">
                <a16:creationId xmlns:a16="http://schemas.microsoft.com/office/drawing/2014/main" id="{6C7F9A55-C549-8E42-8836-8B7247B607F7}"/>
              </a:ext>
            </a:extLst>
          </p:cNvPr>
          <p:cNvPicPr>
            <a:picLocks noChangeAspect="1"/>
          </p:cNvPicPr>
          <p:nvPr/>
        </p:nvPicPr>
        <p:blipFill rotWithShape="1">
          <a:blip r:embed="rId5"/>
          <a:srcRect l="7280" t="5703" r="6155" b="4472"/>
          <a:stretch/>
        </p:blipFill>
        <p:spPr>
          <a:xfrm>
            <a:off x="53739" y="2666700"/>
            <a:ext cx="4380820" cy="3655386"/>
          </a:xfrm>
          <a:prstGeom prst="rect">
            <a:avLst/>
          </a:prstGeom>
        </p:spPr>
      </p:pic>
      <p:graphicFrame>
        <p:nvGraphicFramePr>
          <p:cNvPr id="33" name="Object 77">
            <a:extLst>
              <a:ext uri="{FF2B5EF4-FFF2-40B4-BE49-F238E27FC236}">
                <a16:creationId xmlns:a16="http://schemas.microsoft.com/office/drawing/2014/main" id="{D2847496-AF90-3C43-8AC9-CAC1272E6A9F}"/>
              </a:ext>
            </a:extLst>
          </p:cNvPr>
          <p:cNvGraphicFramePr>
            <a:graphicFrameLocks noChangeAspect="1"/>
          </p:cNvGraphicFramePr>
          <p:nvPr>
            <p:extLst>
              <p:ext uri="{D42A27DB-BD31-4B8C-83A1-F6EECF244321}">
                <p14:modId xmlns:p14="http://schemas.microsoft.com/office/powerpoint/2010/main" val="3391557236"/>
              </p:ext>
            </p:extLst>
          </p:nvPr>
        </p:nvGraphicFramePr>
        <p:xfrm>
          <a:off x="1917124" y="905880"/>
          <a:ext cx="654050" cy="1585913"/>
        </p:xfrm>
        <a:graphic>
          <a:graphicData uri="http://schemas.openxmlformats.org/presentationml/2006/ole">
            <mc:AlternateContent xmlns:mc="http://schemas.openxmlformats.org/markup-compatibility/2006">
              <mc:Choice xmlns:v="urn:schemas-microsoft-com:vml" Requires="v">
                <p:oleObj spid="_x0000_s171013" name="Clip" r:id="rId6" imgW="1623657" imgH="3935896" progId="MS_ClipArt_Gallery.5">
                  <p:embed/>
                </p:oleObj>
              </mc:Choice>
              <mc:Fallback>
                <p:oleObj name="Clip" r:id="rId6" imgW="1623657" imgH="3935896" progId="MS_ClipArt_Gallery.5">
                  <p:embed/>
                  <p:pic>
                    <p:nvPicPr>
                      <p:cNvPr id="15" name="Object 77">
                        <a:extLst>
                          <a:ext uri="{FF2B5EF4-FFF2-40B4-BE49-F238E27FC236}">
                            <a16:creationId xmlns:a16="http://schemas.microsoft.com/office/drawing/2014/main" id="{5BA59D70-77CE-4241-9872-09FF49F90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7124" y="905880"/>
                        <a:ext cx="654050"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362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7" name="TextBox 25"/>
          <p:cNvSpPr txBox="1">
            <a:spLocks noChangeArrowheads="1"/>
          </p:cNvSpPr>
          <p:nvPr/>
        </p:nvSpPr>
        <p:spPr bwMode="auto">
          <a:xfrm>
            <a:off x="42863" y="39469"/>
            <a:ext cx="3297698" cy="646331"/>
          </a:xfrm>
          <a:prstGeom prst="rect">
            <a:avLst/>
          </a:prstGeom>
          <a:solidFill>
            <a:schemeClr val="bg2">
              <a:lumMod val="60000"/>
              <a:lumOff val="40000"/>
            </a:schemeClr>
          </a:solidFill>
          <a:ln>
            <a:noFill/>
          </a:ln>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dirty="0">
                <a:solidFill>
                  <a:schemeClr val="bg1"/>
                </a:solidFill>
                <a:latin typeface="Symbol" charset="2"/>
                <a:cs typeface="Symbol" charset="2"/>
              </a:rPr>
              <a:t>β</a:t>
            </a:r>
            <a:r>
              <a:rPr lang="en-US" dirty="0">
                <a:solidFill>
                  <a:schemeClr val="bg1"/>
                </a:solidFill>
              </a:rPr>
              <a:t>-decay basics</a:t>
            </a:r>
          </a:p>
        </p:txBody>
      </p:sp>
      <p:grpSp>
        <p:nvGrpSpPr>
          <p:cNvPr id="2" name="Group 1"/>
          <p:cNvGrpSpPr/>
          <p:nvPr/>
        </p:nvGrpSpPr>
        <p:grpSpPr>
          <a:xfrm>
            <a:off x="5969000" y="1114425"/>
            <a:ext cx="2586038" cy="4835525"/>
            <a:chOff x="2971800" y="1546225"/>
            <a:chExt cx="2586038" cy="4835525"/>
          </a:xfrm>
        </p:grpSpPr>
        <p:cxnSp>
          <p:nvCxnSpPr>
            <p:cNvPr id="112642" name="Straight Connector 6"/>
            <p:cNvCxnSpPr>
              <a:cxnSpLocks noChangeShapeType="1"/>
            </p:cNvCxnSpPr>
            <p:nvPr/>
          </p:nvCxnSpPr>
          <p:spPr bwMode="auto">
            <a:xfrm>
              <a:off x="3781425" y="5735638"/>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sp>
          <p:nvSpPr>
            <p:cNvPr id="112643" name="TextBox 11"/>
            <p:cNvSpPr txBox="1">
              <a:spLocks noChangeArrowheads="1"/>
            </p:cNvSpPr>
            <p:nvPr/>
          </p:nvSpPr>
          <p:spPr bwMode="auto">
            <a:xfrm>
              <a:off x="3997325" y="5735638"/>
              <a:ext cx="8747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baseline="30000">
                  <a:solidFill>
                    <a:schemeClr val="bg2"/>
                  </a:solidFill>
                </a:rPr>
                <a:t>12</a:t>
              </a:r>
              <a:r>
                <a:rPr lang="en-US">
                  <a:solidFill>
                    <a:schemeClr val="bg2"/>
                  </a:solidFill>
                </a:rPr>
                <a:t>C</a:t>
              </a:r>
            </a:p>
          </p:txBody>
        </p:sp>
        <p:cxnSp>
          <p:nvCxnSpPr>
            <p:cNvPr id="112644" name="Straight Connector 6"/>
            <p:cNvCxnSpPr>
              <a:cxnSpLocks noChangeShapeType="1"/>
            </p:cNvCxnSpPr>
            <p:nvPr/>
          </p:nvCxnSpPr>
          <p:spPr bwMode="auto">
            <a:xfrm>
              <a:off x="3781425" y="4870450"/>
              <a:ext cx="1441450" cy="0"/>
            </a:xfrm>
            <a:prstGeom prst="line">
              <a:avLst/>
            </a:prstGeom>
            <a:noFill/>
            <a:ln w="28575">
              <a:solidFill>
                <a:schemeClr val="bg2"/>
              </a:solidFill>
              <a:prstDash val="dash"/>
              <a:round/>
              <a:headEnd/>
              <a:tailEnd/>
            </a:ln>
            <a:extLst>
              <a:ext uri="{909E8E84-426E-40dd-AFC4-6F175D3DCCD1}">
                <a14:hiddenFill xmlns="" xmlns:a14="http://schemas.microsoft.com/office/drawing/2010/main">
                  <a:noFill/>
                </a14:hiddenFill>
              </a:ext>
            </a:extLst>
          </p:spPr>
        </p:cxnSp>
        <p:sp>
          <p:nvSpPr>
            <p:cNvPr id="112645" name="TextBox 13"/>
            <p:cNvSpPr txBox="1">
              <a:spLocks noChangeArrowheads="1"/>
            </p:cNvSpPr>
            <p:nvPr/>
          </p:nvSpPr>
          <p:spPr bwMode="auto">
            <a:xfrm>
              <a:off x="3413125" y="4673600"/>
              <a:ext cx="42862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dirty="0">
                  <a:solidFill>
                    <a:srgbClr val="03428E"/>
                  </a:solidFill>
                </a:rPr>
                <a:t>3</a:t>
              </a:r>
              <a:r>
                <a:rPr lang="en-GB" sz="1500" dirty="0">
                  <a:solidFill>
                    <a:srgbClr val="03428E"/>
                  </a:solidFill>
                  <a:latin typeface="Symbol" charset="0"/>
                  <a:cs typeface="Symbol" charset="0"/>
                </a:rPr>
                <a:t>α</a:t>
              </a:r>
              <a:r>
                <a:rPr lang="en-GB" sz="1500" dirty="0">
                  <a:solidFill>
                    <a:srgbClr val="03428E"/>
                  </a:solidFill>
                </a:rPr>
                <a:t> </a:t>
              </a:r>
            </a:p>
          </p:txBody>
        </p:sp>
        <p:cxnSp>
          <p:nvCxnSpPr>
            <p:cNvPr id="112646" name="Straight Connector 6"/>
            <p:cNvCxnSpPr>
              <a:cxnSpLocks noChangeShapeType="1"/>
            </p:cNvCxnSpPr>
            <p:nvPr/>
          </p:nvCxnSpPr>
          <p:spPr bwMode="auto">
            <a:xfrm>
              <a:off x="3781425" y="4799013"/>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sp>
          <p:nvSpPr>
            <p:cNvPr id="112647" name="TextBox 18"/>
            <p:cNvSpPr txBox="1">
              <a:spLocks noChangeArrowheads="1"/>
            </p:cNvSpPr>
            <p:nvPr/>
          </p:nvSpPr>
          <p:spPr bwMode="auto">
            <a:xfrm>
              <a:off x="5148263" y="4589463"/>
              <a:ext cx="392112"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a:solidFill>
                    <a:srgbClr val="03428E"/>
                  </a:solidFill>
                </a:rPr>
                <a:t>0</a:t>
              </a:r>
              <a:r>
                <a:rPr lang="en-US" sz="1700" baseline="30000">
                  <a:solidFill>
                    <a:srgbClr val="03428E"/>
                  </a:solidFill>
                </a:rPr>
                <a:t>+</a:t>
              </a:r>
              <a:endParaRPr lang="en-US" sz="1700">
                <a:solidFill>
                  <a:srgbClr val="03428E"/>
                </a:solidFill>
              </a:endParaRPr>
            </a:p>
          </p:txBody>
        </p:sp>
        <p:grpSp>
          <p:nvGrpSpPr>
            <p:cNvPr id="112648" name="Group 14"/>
            <p:cNvGrpSpPr>
              <a:grpSpLocks/>
            </p:cNvGrpSpPr>
            <p:nvPr/>
          </p:nvGrpSpPr>
          <p:grpSpPr bwMode="auto">
            <a:xfrm>
              <a:off x="3781425" y="2782888"/>
              <a:ext cx="1439863" cy="1944687"/>
              <a:chOff x="2124349" y="2204864"/>
              <a:chExt cx="1440155" cy="1944214"/>
            </a:xfrm>
          </p:grpSpPr>
          <p:sp>
            <p:nvSpPr>
              <p:cNvPr id="10" name="Rectangle 8"/>
              <p:cNvSpPr>
                <a:spLocks noChangeArrowheads="1"/>
              </p:cNvSpPr>
              <p:nvPr/>
            </p:nvSpPr>
            <p:spPr bwMode="auto">
              <a:xfrm rot="16200000">
                <a:off x="2340519" y="1988694"/>
                <a:ext cx="1007817" cy="1440155"/>
              </a:xfrm>
              <a:prstGeom prst="rect">
                <a:avLst/>
              </a:prstGeom>
              <a:gradFill flip="none" rotWithShape="1">
                <a:gsLst>
                  <a:gs pos="2000">
                    <a:schemeClr val="bg2"/>
                  </a:gs>
                  <a:gs pos="100000">
                    <a:srgbClr val="FFFFFF"/>
                  </a:gs>
                </a:gsLst>
                <a:lin ang="0" scaled="1"/>
                <a:tileRect/>
              </a:gradFill>
              <a:ln w="1778">
                <a:noFill/>
                <a:round/>
                <a:headEnd/>
                <a:tailEnd/>
              </a:ln>
            </p:spPr>
            <p:txBody>
              <a:bodyPr>
                <a:spAutoFit/>
              </a:bodyPr>
              <a:lstStyle/>
              <a:p>
                <a:pPr>
                  <a:lnSpc>
                    <a:spcPts val="3600"/>
                  </a:lnSpc>
                  <a:buFont typeface="AU Passata" charset="0"/>
                  <a:buNone/>
                  <a:defRPr/>
                </a:pPr>
                <a:endParaRPr lang="en-US" dirty="0"/>
              </a:p>
            </p:txBody>
          </p:sp>
          <p:sp>
            <p:nvSpPr>
              <p:cNvPr id="11" name="Rectangle 10"/>
              <p:cNvSpPr>
                <a:spLocks noChangeArrowheads="1"/>
              </p:cNvSpPr>
              <p:nvPr/>
            </p:nvSpPr>
            <p:spPr bwMode="auto">
              <a:xfrm rot="5400000" flipV="1">
                <a:off x="2340519" y="2925092"/>
                <a:ext cx="1007817" cy="1440155"/>
              </a:xfrm>
              <a:prstGeom prst="rect">
                <a:avLst/>
              </a:prstGeom>
              <a:gradFill flip="none" rotWithShape="1">
                <a:gsLst>
                  <a:gs pos="2000">
                    <a:schemeClr val="bg2"/>
                  </a:gs>
                  <a:gs pos="100000">
                    <a:srgbClr val="FFFFFF"/>
                  </a:gs>
                </a:gsLst>
                <a:lin ang="0" scaled="1"/>
                <a:tileRect/>
              </a:gradFill>
              <a:ln w="1778">
                <a:noFill/>
                <a:round/>
                <a:headEnd/>
                <a:tailEnd/>
              </a:ln>
            </p:spPr>
            <p:txBody>
              <a:bodyPr>
                <a:spAutoFit/>
              </a:bodyPr>
              <a:lstStyle/>
              <a:p>
                <a:pPr>
                  <a:lnSpc>
                    <a:spcPts val="3600"/>
                  </a:lnSpc>
                  <a:buFont typeface="AU Passata" charset="0"/>
                  <a:buNone/>
                  <a:defRPr/>
                </a:pPr>
                <a:endParaRPr lang="en-US" dirty="0"/>
              </a:p>
            </p:txBody>
          </p:sp>
        </p:grpSp>
        <p:cxnSp>
          <p:nvCxnSpPr>
            <p:cNvPr id="112649" name="Straight Connector 6"/>
            <p:cNvCxnSpPr>
              <a:cxnSpLocks noChangeShapeType="1"/>
            </p:cNvCxnSpPr>
            <p:nvPr/>
          </p:nvCxnSpPr>
          <p:spPr bwMode="auto">
            <a:xfrm>
              <a:off x="3155950" y="1989138"/>
              <a:ext cx="1441450" cy="0"/>
            </a:xfrm>
            <a:prstGeom prst="line">
              <a:avLst/>
            </a:prstGeom>
            <a:noFill/>
            <a:ln w="28575">
              <a:solidFill>
                <a:schemeClr val="bg2"/>
              </a:solidFill>
              <a:round/>
              <a:headEnd/>
              <a:tailEnd/>
            </a:ln>
            <a:extLst>
              <a:ext uri="{909E8E84-426E-40dd-AFC4-6F175D3DCCD1}">
                <a14:hiddenFill xmlns="" xmlns:a14="http://schemas.microsoft.com/office/drawing/2010/main">
                  <a:noFill/>
                </a14:hiddenFill>
              </a:ext>
            </a:extLst>
          </p:spPr>
        </p:cxnSp>
        <p:grpSp>
          <p:nvGrpSpPr>
            <p:cNvPr id="112651" name="Group 5"/>
            <p:cNvGrpSpPr>
              <a:grpSpLocks/>
            </p:cNvGrpSpPr>
            <p:nvPr/>
          </p:nvGrpSpPr>
          <p:grpSpPr bwMode="auto">
            <a:xfrm>
              <a:off x="2971800" y="1546225"/>
              <a:ext cx="2387600" cy="1908175"/>
              <a:chOff x="-76198" y="1546762"/>
              <a:chExt cx="2388359" cy="1907639"/>
            </a:xfrm>
          </p:grpSpPr>
          <p:sp>
            <p:nvSpPr>
              <p:cNvPr id="112666" name="TextBox 26"/>
              <p:cNvSpPr txBox="1">
                <a:spLocks noChangeArrowheads="1"/>
              </p:cNvSpPr>
              <p:nvPr/>
            </p:nvSpPr>
            <p:spPr bwMode="auto">
              <a:xfrm>
                <a:off x="-76198" y="1546762"/>
                <a:ext cx="1245299" cy="47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2500" baseline="30000" dirty="0">
                    <a:solidFill>
                      <a:schemeClr val="bg2"/>
                    </a:solidFill>
                  </a:rPr>
                  <a:t>12</a:t>
                </a:r>
                <a:r>
                  <a:rPr lang="en-US" sz="2500" dirty="0">
                    <a:solidFill>
                      <a:schemeClr val="bg2"/>
                    </a:solidFill>
                  </a:rPr>
                  <a:t>N/</a:t>
                </a:r>
                <a:r>
                  <a:rPr lang="en-US" sz="2500" baseline="30000" dirty="0">
                    <a:solidFill>
                      <a:schemeClr val="bg2"/>
                    </a:solidFill>
                  </a:rPr>
                  <a:t>12</a:t>
                </a:r>
                <a:r>
                  <a:rPr lang="en-US" sz="2500" dirty="0">
                    <a:solidFill>
                      <a:schemeClr val="bg2"/>
                    </a:solidFill>
                  </a:rPr>
                  <a:t>B</a:t>
                </a:r>
              </a:p>
            </p:txBody>
          </p:sp>
          <p:sp>
            <p:nvSpPr>
              <p:cNvPr id="112667" name="TextBox 28"/>
              <p:cNvSpPr txBox="1">
                <a:spLocks noChangeArrowheads="1"/>
              </p:cNvSpPr>
              <p:nvPr/>
            </p:nvSpPr>
            <p:spPr bwMode="auto">
              <a:xfrm>
                <a:off x="1258888" y="1628775"/>
                <a:ext cx="392112"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a:solidFill>
                      <a:srgbClr val="03428E"/>
                    </a:solidFill>
                  </a:rPr>
                  <a:t>1</a:t>
                </a:r>
                <a:r>
                  <a:rPr lang="en-US" sz="1700" baseline="30000">
                    <a:solidFill>
                      <a:srgbClr val="03428E"/>
                    </a:solidFill>
                  </a:rPr>
                  <a:t>+</a:t>
                </a:r>
                <a:endParaRPr lang="en-US" sz="1700">
                  <a:solidFill>
                    <a:srgbClr val="03428E"/>
                  </a:solidFill>
                </a:endParaRPr>
              </a:p>
            </p:txBody>
          </p:sp>
          <p:cxnSp>
            <p:nvCxnSpPr>
              <p:cNvPr id="112668" name="Straight Arrow Connector 32"/>
              <p:cNvCxnSpPr>
                <a:cxnSpLocks noChangeShapeType="1"/>
              </p:cNvCxnSpPr>
              <p:nvPr/>
            </p:nvCxnSpPr>
            <p:spPr bwMode="auto">
              <a:xfrm>
                <a:off x="1002251" y="1992843"/>
                <a:ext cx="470949" cy="1461558"/>
              </a:xfrm>
              <a:prstGeom prst="straightConnector1">
                <a:avLst/>
              </a:prstGeom>
              <a:noFill/>
              <a:ln w="28575">
                <a:solidFill>
                  <a:schemeClr val="bg2"/>
                </a:solidFill>
                <a:round/>
                <a:headEnd/>
                <a:tailEnd type="arrow" w="med" len="med"/>
              </a:ln>
              <a:extLst>
                <a:ext uri="{909E8E84-426E-40dd-AFC4-6F175D3DCCD1}">
                  <a14:hiddenFill xmlns="" xmlns:a14="http://schemas.microsoft.com/office/drawing/2010/main">
                    <a:noFill/>
                  </a14:hiddenFill>
                </a:ext>
              </a:extLst>
            </p:spPr>
          </p:cxnSp>
          <p:sp>
            <p:nvSpPr>
              <p:cNvPr id="112669" name="TextBox 36"/>
              <p:cNvSpPr txBox="1">
                <a:spLocks noChangeArrowheads="1"/>
              </p:cNvSpPr>
              <p:nvPr/>
            </p:nvSpPr>
            <p:spPr bwMode="auto">
              <a:xfrm>
                <a:off x="1111240" y="1981216"/>
                <a:ext cx="120092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GB" sz="1500" dirty="0">
                    <a:solidFill>
                      <a:srgbClr val="03428E"/>
                    </a:solidFill>
                    <a:latin typeface="Symbol" charset="0"/>
                    <a:cs typeface="Symbol" charset="0"/>
                  </a:rPr>
                  <a:t>β</a:t>
                </a:r>
                <a:r>
                  <a:rPr lang="en-GB" sz="1500" dirty="0">
                    <a:solidFill>
                      <a:srgbClr val="03428E"/>
                    </a:solidFill>
                  </a:rPr>
                  <a:t>-decay </a:t>
                </a:r>
              </a:p>
              <a:p>
                <a:pPr eaLnBrk="1" hangingPunct="1"/>
                <a:r>
                  <a:rPr lang="en-GB" sz="1500" dirty="0">
                    <a:solidFill>
                      <a:srgbClr val="03428E"/>
                    </a:solidFill>
                  </a:rPr>
                  <a:t>(0</a:t>
                </a:r>
                <a:r>
                  <a:rPr lang="en-GB" sz="1500" baseline="30000" dirty="0">
                    <a:solidFill>
                      <a:srgbClr val="03428E"/>
                    </a:solidFill>
                  </a:rPr>
                  <a:t>+</a:t>
                </a:r>
                <a:r>
                  <a:rPr lang="en-GB" sz="1500" dirty="0">
                    <a:solidFill>
                      <a:srgbClr val="03428E"/>
                    </a:solidFill>
                  </a:rPr>
                  <a:t>, 1</a:t>
                </a:r>
                <a:r>
                  <a:rPr lang="en-GB" sz="1500" baseline="30000" dirty="0">
                    <a:solidFill>
                      <a:srgbClr val="03428E"/>
                    </a:solidFill>
                  </a:rPr>
                  <a:t>+</a:t>
                </a:r>
                <a:r>
                  <a:rPr lang="en-GB" sz="1500" dirty="0">
                    <a:solidFill>
                      <a:srgbClr val="03428E"/>
                    </a:solidFill>
                  </a:rPr>
                  <a:t> or 2</a:t>
                </a:r>
                <a:r>
                  <a:rPr lang="en-GB" sz="1500" baseline="30000" dirty="0">
                    <a:solidFill>
                      <a:srgbClr val="03428E"/>
                    </a:solidFill>
                  </a:rPr>
                  <a:t>+</a:t>
                </a:r>
                <a:r>
                  <a:rPr lang="en-GB" sz="1500" dirty="0">
                    <a:solidFill>
                      <a:srgbClr val="03428E"/>
                    </a:solidFill>
                  </a:rPr>
                  <a:t>)</a:t>
                </a:r>
              </a:p>
            </p:txBody>
          </p:sp>
        </p:grpSp>
        <p:grpSp>
          <p:nvGrpSpPr>
            <p:cNvPr id="112652" name="Group 40"/>
            <p:cNvGrpSpPr>
              <a:grpSpLocks/>
            </p:cNvGrpSpPr>
            <p:nvPr/>
          </p:nvGrpSpPr>
          <p:grpSpPr bwMode="auto">
            <a:xfrm>
              <a:off x="3097213" y="3708400"/>
              <a:ext cx="679450" cy="812800"/>
              <a:chOff x="742097" y="3708994"/>
              <a:chExt cx="679737" cy="812418"/>
            </a:xfrm>
          </p:grpSpPr>
          <p:sp>
            <p:nvSpPr>
              <p:cNvPr id="112664" name="Rectangle 2"/>
              <p:cNvSpPr>
                <a:spLocks noChangeArrowheads="1"/>
              </p:cNvSpPr>
              <p:nvPr/>
            </p:nvSpPr>
            <p:spPr bwMode="auto">
              <a:xfrm>
                <a:off x="742097" y="3708994"/>
                <a:ext cx="569665"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sz="2500" dirty="0">
                    <a:solidFill>
                      <a:srgbClr val="03428E"/>
                    </a:solidFill>
                  </a:rPr>
                  <a:t>3</a:t>
                </a:r>
                <a:r>
                  <a:rPr lang="en-GB" sz="2500" dirty="0">
                    <a:solidFill>
                      <a:srgbClr val="03428E"/>
                    </a:solidFill>
                    <a:latin typeface="Symbol" charset="0"/>
                    <a:cs typeface="Symbol" charset="0"/>
                  </a:rPr>
                  <a:t>α</a:t>
                </a:r>
                <a:endParaRPr lang="en-US" sz="2500" dirty="0"/>
              </a:p>
            </p:txBody>
          </p:sp>
          <p:cxnSp>
            <p:nvCxnSpPr>
              <p:cNvPr id="112665" name="Straight Arrow Connector 37"/>
              <p:cNvCxnSpPr>
                <a:cxnSpLocks noChangeShapeType="1"/>
              </p:cNvCxnSpPr>
              <p:nvPr/>
            </p:nvCxnSpPr>
            <p:spPr bwMode="auto">
              <a:xfrm flipH="1">
                <a:off x="1019096" y="3806256"/>
                <a:ext cx="402738" cy="715156"/>
              </a:xfrm>
              <a:prstGeom prst="straightConnector1">
                <a:avLst/>
              </a:prstGeom>
              <a:noFill/>
              <a:ln w="28575">
                <a:solidFill>
                  <a:schemeClr val="bg2"/>
                </a:solidFill>
                <a:round/>
                <a:headEnd/>
                <a:tailEnd type="arrow" w="med" len="med"/>
              </a:ln>
              <a:extLst>
                <a:ext uri="{909E8E84-426E-40dd-AFC4-6F175D3DCCD1}">
                  <a14:hiddenFill xmlns="" xmlns:a14="http://schemas.microsoft.com/office/drawing/2010/main">
                    <a:noFill/>
                  </a14:hiddenFill>
                </a:ext>
              </a:extLst>
            </p:spPr>
          </p:cxnSp>
        </p:grpSp>
        <p:sp>
          <p:nvSpPr>
            <p:cNvPr id="112659" name="TextBox 18"/>
            <p:cNvSpPr txBox="1">
              <a:spLocks noChangeArrowheads="1"/>
            </p:cNvSpPr>
            <p:nvPr/>
          </p:nvSpPr>
          <p:spPr bwMode="auto">
            <a:xfrm>
              <a:off x="5165725" y="5521325"/>
              <a:ext cx="392113"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a:solidFill>
                    <a:srgbClr val="03428E"/>
                  </a:solidFill>
                </a:rPr>
                <a:t>0</a:t>
              </a:r>
              <a:r>
                <a:rPr lang="en-US" sz="1700" baseline="30000">
                  <a:solidFill>
                    <a:srgbClr val="03428E"/>
                  </a:solidFill>
                </a:rPr>
                <a:t>+</a:t>
              </a:r>
              <a:endParaRPr lang="en-US" sz="1700">
                <a:solidFill>
                  <a:srgbClr val="03428E"/>
                </a:solidFill>
              </a:endParaRPr>
            </a:p>
          </p:txBody>
        </p:sp>
        <p:cxnSp>
          <p:nvCxnSpPr>
            <p:cNvPr id="112660" name="Straight Connector 6"/>
            <p:cNvCxnSpPr>
              <a:cxnSpLocks noChangeShapeType="1"/>
            </p:cNvCxnSpPr>
            <p:nvPr/>
          </p:nvCxnSpPr>
          <p:spPr bwMode="auto">
            <a:xfrm>
              <a:off x="3781425" y="3279775"/>
              <a:ext cx="1441450" cy="0"/>
            </a:xfrm>
            <a:prstGeom prst="line">
              <a:avLst/>
            </a:prstGeom>
            <a:noFill/>
            <a:ln w="76200">
              <a:solidFill>
                <a:schemeClr val="bg2"/>
              </a:solidFill>
              <a:round/>
              <a:headEnd/>
              <a:tailEnd/>
            </a:ln>
            <a:extLst>
              <a:ext uri="{909E8E84-426E-40dd-AFC4-6F175D3DCCD1}">
                <a14:hiddenFill xmlns="" xmlns:a14="http://schemas.microsoft.com/office/drawing/2010/main">
                  <a:noFill/>
                </a14:hiddenFill>
              </a:ext>
            </a:extLst>
          </p:spPr>
        </p:cxnSp>
        <p:sp>
          <p:nvSpPr>
            <p:cNvPr id="112661" name="TextBox 19"/>
            <p:cNvSpPr txBox="1">
              <a:spLocks noChangeArrowheads="1"/>
            </p:cNvSpPr>
            <p:nvPr/>
          </p:nvSpPr>
          <p:spPr bwMode="auto">
            <a:xfrm>
              <a:off x="5148263" y="3067050"/>
              <a:ext cx="392112"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r>
                <a:rPr lang="en-US" sz="1700">
                  <a:solidFill>
                    <a:srgbClr val="03428E"/>
                  </a:solidFill>
                </a:rPr>
                <a:t>1</a:t>
              </a:r>
              <a:r>
                <a:rPr lang="en-US" sz="1700" baseline="30000">
                  <a:solidFill>
                    <a:srgbClr val="03428E"/>
                  </a:solidFill>
                </a:rPr>
                <a:t>+</a:t>
              </a:r>
              <a:endParaRPr lang="en-US" sz="1700">
                <a:solidFill>
                  <a:srgbClr val="03428E"/>
                </a:solidFill>
              </a:endParaRPr>
            </a:p>
          </p:txBody>
        </p:sp>
        <p:sp>
          <p:nvSpPr>
            <p:cNvPr id="36" name="TextBox 19"/>
            <p:cNvSpPr txBox="1">
              <a:spLocks noChangeArrowheads="1"/>
            </p:cNvSpPr>
            <p:nvPr/>
          </p:nvSpPr>
          <p:spPr bwMode="auto">
            <a:xfrm>
              <a:off x="4035425" y="3570288"/>
              <a:ext cx="1058863"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defRPr/>
              </a:pPr>
              <a:r>
                <a:rPr lang="en-US" sz="1700" dirty="0">
                  <a:solidFill>
                    <a:schemeClr val="tx2">
                      <a:lumMod val="20000"/>
                      <a:lumOff val="80000"/>
                    </a:schemeClr>
                  </a:solidFill>
                </a:rPr>
                <a:t>0</a:t>
              </a:r>
              <a:r>
                <a:rPr lang="en-US" sz="1700" baseline="30000" dirty="0">
                  <a:solidFill>
                    <a:schemeClr val="tx2">
                      <a:lumMod val="20000"/>
                      <a:lumOff val="80000"/>
                    </a:schemeClr>
                  </a:solidFill>
                </a:rPr>
                <a:t>+</a:t>
              </a:r>
              <a:r>
                <a:rPr lang="en-US" sz="1700" dirty="0">
                  <a:solidFill>
                    <a:schemeClr val="tx2">
                      <a:lumMod val="20000"/>
                      <a:lumOff val="80000"/>
                    </a:schemeClr>
                  </a:solidFill>
                </a:rPr>
                <a:t> or 2</a:t>
              </a:r>
              <a:r>
                <a:rPr lang="en-US" sz="1700" baseline="30000" dirty="0">
                  <a:solidFill>
                    <a:schemeClr val="tx2">
                      <a:lumMod val="20000"/>
                      <a:lumOff val="80000"/>
                    </a:schemeClr>
                  </a:solidFill>
                </a:rPr>
                <a:t>+</a:t>
              </a:r>
              <a:r>
                <a:rPr lang="en-US" sz="1700" dirty="0">
                  <a:solidFill>
                    <a:schemeClr val="tx2">
                      <a:lumMod val="20000"/>
                      <a:lumOff val="80000"/>
                    </a:schemeClr>
                  </a:solidFill>
                </a:rPr>
                <a:t> ?</a:t>
              </a:r>
            </a:p>
          </p:txBody>
        </p:sp>
      </p:grpSp>
      <p:pic>
        <p:nvPicPr>
          <p:cNvPr id="6" name="Picture 5" descr="vienna_fermi.gif"/>
          <p:cNvPicPr>
            <a:picLocks noChangeAspect="1"/>
          </p:cNvPicPr>
          <p:nvPr/>
        </p:nvPicPr>
        <p:blipFill rotWithShape="1">
          <a:blip r:embed="rId4">
            <a:extLst>
              <a:ext uri="{28A0092B-C50C-407E-A947-70E740481C1C}">
                <a14:useLocalDpi xmlns:a14="http://schemas.microsoft.com/office/drawing/2010/main" val="0"/>
              </a:ext>
            </a:extLst>
          </a:blip>
          <a:srcRect l="2222" t="15556" r="9630" b="10740"/>
          <a:stretch/>
        </p:blipFill>
        <p:spPr>
          <a:xfrm>
            <a:off x="428059" y="2482850"/>
            <a:ext cx="5166634" cy="4320000"/>
          </a:xfrm>
          <a:prstGeom prst="rect">
            <a:avLst/>
          </a:prstGeom>
        </p:spPr>
      </p:pic>
      <p:grpSp>
        <p:nvGrpSpPr>
          <p:cNvPr id="3" name="Group 2"/>
          <p:cNvGrpSpPr/>
          <p:nvPr/>
        </p:nvGrpSpPr>
        <p:grpSpPr>
          <a:xfrm>
            <a:off x="6997168" y="3475038"/>
            <a:ext cx="1245503" cy="1807865"/>
            <a:chOff x="6997168" y="3475038"/>
            <a:chExt cx="1245503" cy="1807865"/>
          </a:xfrm>
        </p:grpSpPr>
        <p:sp>
          <p:nvSpPr>
            <p:cNvPr id="37" name="TextBox 15"/>
            <p:cNvSpPr txBox="1">
              <a:spLocks noChangeArrowheads="1"/>
            </p:cNvSpPr>
            <p:nvPr/>
          </p:nvSpPr>
          <p:spPr bwMode="auto">
            <a:xfrm>
              <a:off x="7005637" y="3475038"/>
              <a:ext cx="9031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rPr>
                <a:t>1-3%</a:t>
              </a:r>
            </a:p>
          </p:txBody>
        </p:sp>
        <p:sp>
          <p:nvSpPr>
            <p:cNvPr id="38" name="TextBox 15"/>
            <p:cNvSpPr txBox="1">
              <a:spLocks noChangeArrowheads="1"/>
            </p:cNvSpPr>
            <p:nvPr/>
          </p:nvSpPr>
          <p:spPr bwMode="auto">
            <a:xfrm>
              <a:off x="6997168" y="4821238"/>
              <a:ext cx="12455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rPr>
                <a:t>97-99%</a:t>
              </a:r>
            </a:p>
          </p:txBody>
        </p:sp>
      </p:grpSp>
      <p:sp>
        <p:nvSpPr>
          <p:cNvPr id="40" name="Rectangle 14"/>
          <p:cNvSpPr>
            <a:spLocks noChangeArrowheads="1"/>
          </p:cNvSpPr>
          <p:nvPr/>
        </p:nvSpPr>
        <p:spPr bwMode="auto">
          <a:xfrm>
            <a:off x="251999" y="1193800"/>
            <a:ext cx="4218401" cy="1193800"/>
          </a:xfrm>
          <a:prstGeom prst="rect">
            <a:avLst/>
          </a:prstGeom>
          <a:solidFill>
            <a:schemeClr val="bg1"/>
          </a:solidFill>
          <a:ln w="38100">
            <a:solidFill>
              <a:schemeClr val="bg2"/>
            </a:solidFill>
            <a:miter lim="800000"/>
            <a:headEnd/>
            <a:tailEnd/>
          </a:ln>
        </p:spPr>
        <p:txBody>
          <a:bodyPr wrap="none" anchor="ctr"/>
          <a:lstStyle/>
          <a:p>
            <a:endParaRPr lang="da-DK">
              <a:solidFill>
                <a:srgbClr val="B3C6DD"/>
              </a:solidFill>
            </a:endParaRPr>
          </a:p>
        </p:txBody>
      </p:sp>
      <p:graphicFrame>
        <p:nvGraphicFramePr>
          <p:cNvPr id="7" name="Object 6"/>
          <p:cNvGraphicFramePr>
            <a:graphicFrameLocks noChangeAspect="1"/>
          </p:cNvGraphicFramePr>
          <p:nvPr/>
        </p:nvGraphicFramePr>
        <p:xfrm>
          <a:off x="5257800" y="3073400"/>
          <a:ext cx="114300" cy="165100"/>
        </p:xfrm>
        <a:graphic>
          <a:graphicData uri="http://schemas.openxmlformats.org/presentationml/2006/ole">
            <mc:AlternateContent xmlns:mc="http://schemas.openxmlformats.org/markup-compatibility/2006">
              <mc:Choice xmlns:v="urn:schemas-microsoft-com:vml" Requires="v">
                <p:oleObj spid="_x0000_s157757" name="Equation" r:id="rId5" imgW="114300" imgH="165100" progId="Equation.DSMT4">
                  <p:embed/>
                </p:oleObj>
              </mc:Choice>
              <mc:Fallback>
                <p:oleObj name="Equation" r:id="rId5" imgW="114300" imgH="165100" progId="Equation.DSMT4">
                  <p:embed/>
                  <p:pic>
                    <p:nvPicPr>
                      <p:cNvPr id="7" name="Object 6"/>
                      <p:cNvPicPr/>
                      <p:nvPr/>
                    </p:nvPicPr>
                    <p:blipFill>
                      <a:blip r:embed="rId6"/>
                      <a:stretch>
                        <a:fillRect/>
                      </a:stretch>
                    </p:blipFill>
                    <p:spPr>
                      <a:xfrm>
                        <a:off x="5257800" y="3073400"/>
                        <a:ext cx="114300" cy="1651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41350" y="1328737"/>
          <a:ext cx="3124200" cy="914400"/>
        </p:xfrm>
        <a:graphic>
          <a:graphicData uri="http://schemas.openxmlformats.org/presentationml/2006/ole">
            <mc:AlternateContent xmlns:mc="http://schemas.openxmlformats.org/markup-compatibility/2006">
              <mc:Choice xmlns:v="urn:schemas-microsoft-com:vml" Requires="v">
                <p:oleObj spid="_x0000_s157758" name="Equation" r:id="rId7" imgW="1041400" imgH="304800" progId="Equation.DSMT4">
                  <p:embed/>
                </p:oleObj>
              </mc:Choice>
              <mc:Fallback>
                <p:oleObj name="Equation" r:id="rId7" imgW="1041400" imgH="304800" progId="Equation.DSMT4">
                  <p:embed/>
                  <p:pic>
                    <p:nvPicPr>
                      <p:cNvPr id="8" name="Object 7"/>
                      <p:cNvPicPr/>
                      <p:nvPr/>
                    </p:nvPicPr>
                    <p:blipFill>
                      <a:blip r:embed="rId8"/>
                      <a:stretch>
                        <a:fillRect/>
                      </a:stretch>
                    </p:blipFill>
                    <p:spPr>
                      <a:xfrm>
                        <a:off x="641350" y="1328737"/>
                        <a:ext cx="3124200" cy="914400"/>
                      </a:xfrm>
                      <a:prstGeom prst="rect">
                        <a:avLst/>
                      </a:prstGeom>
                    </p:spPr>
                  </p:pic>
                </p:oleObj>
              </mc:Fallback>
            </mc:AlternateContent>
          </a:graphicData>
        </a:graphic>
      </p:graphicFrame>
      <p:sp>
        <p:nvSpPr>
          <p:cNvPr id="33" name="Donut 32"/>
          <p:cNvSpPr/>
          <p:nvPr/>
        </p:nvSpPr>
        <p:spPr bwMode="auto">
          <a:xfrm>
            <a:off x="7234393" y="1077650"/>
            <a:ext cx="505060" cy="577313"/>
          </a:xfrm>
          <a:prstGeom prst="donut">
            <a:avLst>
              <a:gd name="adj" fmla="val 0"/>
            </a:avLst>
          </a:prstGeom>
          <a:solidFill>
            <a:schemeClr val="accent2"/>
          </a:solid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Tree>
    <p:extLst>
      <p:ext uri="{BB962C8B-B14F-4D97-AF65-F5344CB8AC3E}">
        <p14:creationId xmlns:p14="http://schemas.microsoft.com/office/powerpoint/2010/main" val="507970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ChangeArrowheads="1"/>
          </p:cNvSpPr>
          <p:nvPr/>
        </p:nvSpPr>
        <p:spPr bwMode="auto">
          <a:xfrm>
            <a:off x="5257800" y="1752600"/>
            <a:ext cx="228600" cy="228600"/>
          </a:xfrm>
          <a:prstGeom prst="rect">
            <a:avLst/>
          </a:prstGeom>
          <a:solidFill>
            <a:schemeClr val="bg1"/>
          </a:solidFill>
          <a:ln w="25400">
            <a:solidFill>
              <a:schemeClr val="bg1"/>
            </a:solidFill>
            <a:miter lim="800000"/>
            <a:headEnd/>
            <a:tailEnd/>
          </a:ln>
        </p:spPr>
        <p:txBody>
          <a:bodyPr wrap="none" anchor="ctr"/>
          <a:lstStyle/>
          <a:p>
            <a:endParaRPr lang="en-US"/>
          </a:p>
        </p:txBody>
      </p:sp>
      <p:sp>
        <p:nvSpPr>
          <p:cNvPr id="49158" name="Rectangle 6"/>
          <p:cNvSpPr>
            <a:spLocks noChangeArrowheads="1"/>
          </p:cNvSpPr>
          <p:nvPr/>
        </p:nvSpPr>
        <p:spPr bwMode="auto">
          <a:xfrm>
            <a:off x="5040313" y="1676400"/>
            <a:ext cx="674687" cy="3810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4916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48" y="655089"/>
            <a:ext cx="39941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62" name="Picture 4" descr="dig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442" y="3810013"/>
            <a:ext cx="133350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3" name="TextBox 11"/>
          <p:cNvSpPr txBox="1">
            <a:spLocks noChangeArrowheads="1"/>
          </p:cNvSpPr>
          <p:nvPr/>
        </p:nvSpPr>
        <p:spPr bwMode="auto">
          <a:xfrm>
            <a:off x="5955780" y="5568963"/>
            <a:ext cx="111115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C. </a:t>
            </a:r>
            <a:r>
              <a:rPr lang="en-US" sz="2000" dirty="0" err="1"/>
              <a:t>Diget</a:t>
            </a:r>
            <a:endParaRPr lang="en-US" sz="2000" dirty="0"/>
          </a:p>
          <a:p>
            <a:r>
              <a:rPr lang="en-US" sz="2000" dirty="0"/>
              <a:t>(York)</a:t>
            </a:r>
          </a:p>
        </p:txBody>
      </p:sp>
      <p:sp>
        <p:nvSpPr>
          <p:cNvPr id="49165" name="Rectangle 14"/>
          <p:cNvSpPr>
            <a:spLocks noChangeArrowheads="1"/>
          </p:cNvSpPr>
          <p:nvPr/>
        </p:nvSpPr>
        <p:spPr bwMode="auto">
          <a:xfrm>
            <a:off x="7255942" y="5511813"/>
            <a:ext cx="136582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dirty="0" err="1"/>
              <a:t>Solveig</a:t>
            </a:r>
            <a:r>
              <a:rPr lang="en-US" sz="2000" dirty="0"/>
              <a:t> </a:t>
            </a:r>
          </a:p>
          <a:p>
            <a:r>
              <a:rPr lang="en-US" sz="2000" dirty="0" err="1"/>
              <a:t>Hyldegaard</a:t>
            </a:r>
            <a:endParaRPr lang="en-US" sz="2000" dirty="0"/>
          </a:p>
          <a:p>
            <a:r>
              <a:rPr lang="en-US" sz="2000" dirty="0"/>
              <a:t>(Industry)</a:t>
            </a:r>
          </a:p>
        </p:txBody>
      </p:sp>
      <p:pic>
        <p:nvPicPr>
          <p:cNvPr id="49166" name="Picture 9" descr="sg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70242" y="3810013"/>
            <a:ext cx="133350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7" name="Text Box 7"/>
          <p:cNvSpPr txBox="1">
            <a:spLocks noChangeArrowheads="1"/>
          </p:cNvSpPr>
          <p:nvPr/>
        </p:nvSpPr>
        <p:spPr bwMode="auto">
          <a:xfrm>
            <a:off x="1813969" y="5054613"/>
            <a:ext cx="11604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a-DK" b="1" baseline="30000" dirty="0"/>
              <a:t>12</a:t>
            </a:r>
            <a:r>
              <a:rPr lang="da-DK" b="1" dirty="0"/>
              <a:t>N/</a:t>
            </a:r>
            <a:r>
              <a:rPr lang="da-DK" b="1" baseline="30000" dirty="0"/>
              <a:t>12</a:t>
            </a:r>
            <a:r>
              <a:rPr lang="da-DK" b="1" dirty="0"/>
              <a:t>B</a:t>
            </a:r>
            <a:endParaRPr lang="en-GB" b="1" baseline="30000" dirty="0"/>
          </a:p>
        </p:txBody>
      </p:sp>
      <p:grpSp>
        <p:nvGrpSpPr>
          <p:cNvPr id="16" name="Group 23"/>
          <p:cNvGrpSpPr>
            <a:grpSpLocks noChangeAspect="1"/>
          </p:cNvGrpSpPr>
          <p:nvPr/>
        </p:nvGrpSpPr>
        <p:grpSpPr bwMode="auto">
          <a:xfrm>
            <a:off x="175460" y="1625600"/>
            <a:ext cx="1414388" cy="1620000"/>
            <a:chOff x="4516" y="2544"/>
            <a:chExt cx="464" cy="532"/>
          </a:xfrm>
        </p:grpSpPr>
        <p:pic>
          <p:nvPicPr>
            <p:cNvPr id="17" name="Picture 20" descr="lego_model_man"/>
            <p:cNvPicPr>
              <a:picLocks noChangeAspect="1" noChangeArrowheads="1"/>
            </p:cNvPicPr>
            <p:nvPr/>
          </p:nvPicPr>
          <p:blipFill>
            <a:blip r:embed="rId6">
              <a:extLst>
                <a:ext uri="{28A0092B-C50C-407E-A947-70E740481C1C}">
                  <a14:useLocalDpi xmlns:a14="http://schemas.microsoft.com/office/drawing/2010/main" val="0"/>
                </a:ext>
              </a:extLst>
            </a:blip>
            <a:srcRect l="33386" r="30193" b="15004"/>
            <a:stretch>
              <a:fillRect/>
            </a:stretch>
          </p:blipFill>
          <p:spPr bwMode="auto">
            <a:xfrm>
              <a:off x="4608" y="2544"/>
              <a:ext cx="273"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21"/>
            <p:cNvSpPr>
              <a:spLocks noChangeArrowheads="1"/>
            </p:cNvSpPr>
            <p:nvPr/>
          </p:nvSpPr>
          <p:spPr bwMode="auto">
            <a:xfrm>
              <a:off x="4516" y="2884"/>
              <a:ext cx="14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829452" eaLnBrk="0"/>
              <a:endParaRPr lang="da-DK" sz="2200">
                <a:latin typeface="Arial" charset="0"/>
                <a:cs typeface="ＭＳ Ｐゴシック" charset="0"/>
              </a:endParaRPr>
            </a:p>
          </p:txBody>
        </p:sp>
        <p:sp>
          <p:nvSpPr>
            <p:cNvPr id="19" name="Rectangle 22"/>
            <p:cNvSpPr>
              <a:spLocks noChangeArrowheads="1"/>
            </p:cNvSpPr>
            <p:nvPr/>
          </p:nvSpPr>
          <p:spPr bwMode="auto">
            <a:xfrm>
              <a:off x="4836" y="2880"/>
              <a:ext cx="14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829452" eaLnBrk="0"/>
              <a:endParaRPr lang="da-DK" sz="2200">
                <a:latin typeface="Arial" charset="0"/>
                <a:cs typeface="ＭＳ Ｐゴシック" charset="0"/>
              </a:endParaRPr>
            </a:p>
          </p:txBody>
        </p:sp>
      </p:grpSp>
      <p:sp>
        <p:nvSpPr>
          <p:cNvPr id="49155" name="Text Box 3"/>
          <p:cNvSpPr txBox="1">
            <a:spLocks noChangeArrowheads="1"/>
          </p:cNvSpPr>
          <p:nvPr/>
        </p:nvSpPr>
        <p:spPr bwMode="auto">
          <a:xfrm>
            <a:off x="6153585" y="63723"/>
            <a:ext cx="297484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solidFill>
                  <a:srgbClr val="000000"/>
                </a:solidFill>
                <a:latin typeface="Calibri (body)"/>
                <a:cs typeface="Calibri (body)"/>
              </a:rPr>
              <a:t>IGISOL/CERN</a:t>
            </a:r>
          </a:p>
          <a:p>
            <a:r>
              <a:rPr lang="en-US" sz="3200" dirty="0">
                <a:solidFill>
                  <a:srgbClr val="000000"/>
                </a:solidFill>
                <a:latin typeface="Calibri (body)"/>
                <a:cs typeface="Calibri (body)"/>
              </a:rPr>
              <a:t>Experiments</a:t>
            </a:r>
            <a:endParaRPr lang="en-GB" sz="4000" dirty="0">
              <a:solidFill>
                <a:srgbClr val="000000"/>
              </a:solidFill>
              <a:latin typeface="Calibri (body)"/>
              <a:cs typeface="Calibri (body)"/>
            </a:endParaRPr>
          </a:p>
        </p:txBody>
      </p:sp>
      <p:sp>
        <p:nvSpPr>
          <p:cNvPr id="20" name="Line 6"/>
          <p:cNvSpPr>
            <a:spLocks noChangeShapeType="1"/>
          </p:cNvSpPr>
          <p:nvPr/>
        </p:nvSpPr>
        <p:spPr bwMode="auto">
          <a:xfrm flipV="1">
            <a:off x="3657600" y="2057400"/>
            <a:ext cx="723900" cy="994846"/>
          </a:xfrm>
          <a:prstGeom prst="line">
            <a:avLst/>
          </a:prstGeom>
          <a:noFill/>
          <a:ln w="25400">
            <a:solidFill>
              <a:srgbClr val="FF6600"/>
            </a:solidFill>
            <a:round/>
            <a:headEnd/>
            <a:tailEnd type="arrow" w="med" len="med"/>
          </a:ln>
          <a:effectLst>
            <a:outerShdw blurRad="63500" dist="38099"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22" name="Line 6"/>
          <p:cNvSpPr>
            <a:spLocks noChangeShapeType="1"/>
          </p:cNvSpPr>
          <p:nvPr/>
        </p:nvSpPr>
        <p:spPr bwMode="auto">
          <a:xfrm>
            <a:off x="3657600" y="3052246"/>
            <a:ext cx="279400" cy="948254"/>
          </a:xfrm>
          <a:prstGeom prst="line">
            <a:avLst/>
          </a:prstGeom>
          <a:noFill/>
          <a:ln w="25400">
            <a:solidFill>
              <a:srgbClr val="FF6600"/>
            </a:solidFill>
            <a:round/>
            <a:headEnd/>
            <a:tailEnd type="arrow" w="med" len="med"/>
          </a:ln>
          <a:effectLst>
            <a:outerShdw blurRad="63500" dist="38099"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23" name="Line 6"/>
          <p:cNvSpPr>
            <a:spLocks noChangeShapeType="1"/>
          </p:cNvSpPr>
          <p:nvPr/>
        </p:nvSpPr>
        <p:spPr bwMode="auto">
          <a:xfrm flipH="1" flipV="1">
            <a:off x="2889250" y="2401337"/>
            <a:ext cx="508000" cy="438183"/>
          </a:xfrm>
          <a:prstGeom prst="line">
            <a:avLst/>
          </a:prstGeom>
          <a:noFill/>
          <a:ln w="25400">
            <a:solidFill>
              <a:srgbClr val="FF6600"/>
            </a:solidFill>
            <a:round/>
            <a:headEnd/>
            <a:tailEnd type="arrow" w="med" len="med"/>
          </a:ln>
          <a:effectLst>
            <a:outerShdw blurRad="63500" dist="38099"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anchor="ctr"/>
          <a:lstStyle/>
          <a:p>
            <a:endParaRPr lang="en-US"/>
          </a:p>
        </p:txBody>
      </p:sp>
      <p:cxnSp>
        <p:nvCxnSpPr>
          <p:cNvPr id="3" name="Straight Connector 2"/>
          <p:cNvCxnSpPr>
            <a:endCxn id="20" idx="0"/>
          </p:cNvCxnSpPr>
          <p:nvPr/>
        </p:nvCxnSpPr>
        <p:spPr bwMode="auto">
          <a:xfrm>
            <a:off x="3538537" y="2925246"/>
            <a:ext cx="119063" cy="127000"/>
          </a:xfrm>
          <a:prstGeom prst="line">
            <a:avLst/>
          </a:prstGeom>
          <a:solidFill>
            <a:schemeClr val="accent2"/>
          </a:solidFill>
          <a:ln w="28575" cap="flat" cmpd="sng" algn="ctr">
            <a:solidFill>
              <a:srgbClr val="FF6600"/>
            </a:solidFill>
            <a:prstDash val="solid"/>
            <a:round/>
            <a:headEnd type="none" w="med" len="med"/>
            <a:tailEnd type="none" w="med" len="med"/>
          </a:ln>
          <a:effectLst/>
        </p:spPr>
      </p:cxnSp>
      <p:sp>
        <p:nvSpPr>
          <p:cNvPr id="21" name="Rectangle 20">
            <a:extLst>
              <a:ext uri="{FF2B5EF4-FFF2-40B4-BE49-F238E27FC236}">
                <a16:creationId xmlns:a16="http://schemas.microsoft.com/office/drawing/2014/main" id="{21930F95-E158-7047-8AAB-C114D13BFEBD}"/>
              </a:ext>
            </a:extLst>
          </p:cNvPr>
          <p:cNvSpPr/>
          <p:nvPr/>
        </p:nvSpPr>
        <p:spPr>
          <a:xfrm>
            <a:off x="6215303" y="1625600"/>
            <a:ext cx="2311413" cy="1200329"/>
          </a:xfrm>
          <a:prstGeom prst="rect">
            <a:avLst/>
          </a:prstGeom>
        </p:spPr>
        <p:txBody>
          <a:bodyPr wrap="none">
            <a:spAutoFit/>
          </a:bodyPr>
          <a:lstStyle/>
          <a:p>
            <a:pPr lvl="0"/>
            <a:r>
              <a:rPr lang="en-US" dirty="0">
                <a:solidFill>
                  <a:srgbClr val="03428E"/>
                </a:solidFill>
              </a:rPr>
              <a:t>PL </a:t>
            </a:r>
            <a:r>
              <a:rPr lang="en-US" b="1" dirty="0">
                <a:solidFill>
                  <a:srgbClr val="03428E"/>
                </a:solidFill>
              </a:rPr>
              <a:t>B678, </a:t>
            </a:r>
            <a:r>
              <a:rPr lang="en-US" dirty="0">
                <a:solidFill>
                  <a:srgbClr val="03428E"/>
                </a:solidFill>
              </a:rPr>
              <a:t>459 (2009)</a:t>
            </a:r>
          </a:p>
          <a:p>
            <a:r>
              <a:rPr lang="en-US" dirty="0">
                <a:solidFill>
                  <a:srgbClr val="03428E"/>
                </a:solidFill>
              </a:rPr>
              <a:t>PR </a:t>
            </a:r>
            <a:r>
              <a:rPr lang="en-US" b="1" dirty="0">
                <a:solidFill>
                  <a:srgbClr val="03428E"/>
                </a:solidFill>
              </a:rPr>
              <a:t>C80</a:t>
            </a:r>
            <a:r>
              <a:rPr lang="en-US" dirty="0">
                <a:solidFill>
                  <a:srgbClr val="03428E"/>
                </a:solidFill>
              </a:rPr>
              <a:t>, 044304 (2009)</a:t>
            </a:r>
          </a:p>
          <a:p>
            <a:r>
              <a:rPr lang="en-US" dirty="0">
                <a:solidFill>
                  <a:srgbClr val="03428E"/>
                </a:solidFill>
              </a:rPr>
              <a:t>PR </a:t>
            </a:r>
            <a:r>
              <a:rPr lang="en-US" b="1" dirty="0">
                <a:solidFill>
                  <a:srgbClr val="03428E"/>
                </a:solidFill>
              </a:rPr>
              <a:t>C80</a:t>
            </a:r>
            <a:r>
              <a:rPr lang="en-US" dirty="0">
                <a:solidFill>
                  <a:srgbClr val="03428E"/>
                </a:solidFill>
              </a:rPr>
              <a:t>, 034316 (2009)</a:t>
            </a:r>
          </a:p>
          <a:p>
            <a:r>
              <a:rPr lang="en-US" dirty="0">
                <a:solidFill>
                  <a:srgbClr val="03428E"/>
                </a:solidFill>
              </a:rPr>
              <a:t>PR </a:t>
            </a:r>
            <a:r>
              <a:rPr lang="en-US" b="1" dirty="0">
                <a:solidFill>
                  <a:srgbClr val="03428E"/>
                </a:solidFill>
              </a:rPr>
              <a:t>C81, </a:t>
            </a:r>
            <a:r>
              <a:rPr lang="en-US" dirty="0">
                <a:solidFill>
                  <a:srgbClr val="03428E"/>
                </a:solidFill>
              </a:rPr>
              <a:t>024303 (2010)</a:t>
            </a:r>
          </a:p>
        </p:txBody>
      </p:sp>
      <p:sp>
        <p:nvSpPr>
          <p:cNvPr id="2" name="TextBox 1">
            <a:extLst>
              <a:ext uri="{FF2B5EF4-FFF2-40B4-BE49-F238E27FC236}">
                <a16:creationId xmlns:a16="http://schemas.microsoft.com/office/drawing/2014/main" id="{CF1F198B-5A02-F24F-AF8C-4AA874AEA51B}"/>
              </a:ext>
            </a:extLst>
          </p:cNvPr>
          <p:cNvSpPr txBox="1"/>
          <p:nvPr/>
        </p:nvSpPr>
        <p:spPr>
          <a:xfrm>
            <a:off x="1288071" y="5586369"/>
            <a:ext cx="1416734" cy="369332"/>
          </a:xfrm>
          <a:prstGeom prst="rect">
            <a:avLst/>
          </a:prstGeom>
          <a:noFill/>
        </p:spPr>
        <p:txBody>
          <a:bodyPr wrap="none" rtlCol="0">
            <a:spAutoFit/>
          </a:bodyPr>
          <a:lstStyle/>
          <a:p>
            <a:r>
              <a:rPr lang="en-US" dirty="0"/>
              <a:t>ISOL-beams</a:t>
            </a:r>
          </a:p>
        </p:txBody>
      </p:sp>
      <p:sp>
        <p:nvSpPr>
          <p:cNvPr id="24" name="Rectangle 2050">
            <a:extLst>
              <a:ext uri="{FF2B5EF4-FFF2-40B4-BE49-F238E27FC236}">
                <a16:creationId xmlns:a16="http://schemas.microsoft.com/office/drawing/2014/main" id="{56D953FA-4BAF-144C-908D-F72FECB1B0BD}"/>
              </a:ext>
            </a:extLst>
          </p:cNvPr>
          <p:cNvSpPr txBox="1">
            <a:spLocks noChangeArrowheads="1"/>
          </p:cNvSpPr>
          <p:nvPr/>
        </p:nvSpPr>
        <p:spPr bwMode="auto">
          <a:xfrm>
            <a:off x="-3043" y="64100"/>
            <a:ext cx="5958823" cy="685440"/>
          </a:xfrm>
          <a:prstGeom prst="rect">
            <a:avLst/>
          </a:prstGeom>
          <a:solidFill>
            <a:schemeClr val="accent1"/>
          </a:solidFill>
          <a:ln>
            <a:noFill/>
          </a:ln>
          <a:extLs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a:lstStyle>
          <a:p>
            <a:pPr defTabSz="914400"/>
            <a:r>
              <a:rPr lang="en-GB" altLang="en-US" sz="3628" kern="0" dirty="0">
                <a:latin typeface="Comic Sans MS" charset="0"/>
                <a:ea typeface="Comic Sans MS" charset="0"/>
                <a:cs typeface="Comic Sans MS" charset="0"/>
              </a:rPr>
              <a:t>”Historical” introduction I</a:t>
            </a:r>
          </a:p>
        </p:txBody>
      </p:sp>
    </p:spTree>
    <p:extLst>
      <p:ext uri="{BB962C8B-B14F-4D97-AF65-F5344CB8AC3E}">
        <p14:creationId xmlns:p14="http://schemas.microsoft.com/office/powerpoint/2010/main" val="1010412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13FF094-20C4-403D-864D-9E59AE1A2C16}" type="slidenum">
              <a:rPr lang="da-DK" smtClean="0">
                <a:solidFill>
                  <a:srgbClr val="03428E"/>
                </a:solidFill>
              </a:rPr>
              <a:pPr/>
              <a:t>8</a:t>
            </a:fld>
            <a:endParaRPr lang="da-DK">
              <a:solidFill>
                <a:srgbClr val="03428E"/>
              </a:solidFill>
            </a:endParaRPr>
          </a:p>
        </p:txBody>
      </p:sp>
      <p:pic>
        <p:nvPicPr>
          <p:cNvPr id="3" name="Picture 2" descr="igisol_n12_2"/>
          <p:cNvPicPr>
            <a:picLocks noChangeAspect="1" noChangeArrowheads="1"/>
          </p:cNvPicPr>
          <p:nvPr/>
        </p:nvPicPr>
        <p:blipFill>
          <a:blip r:embed="rId2">
            <a:extLst>
              <a:ext uri="{28A0092B-C50C-407E-A947-70E740481C1C}">
                <a14:useLocalDpi xmlns:a14="http://schemas.microsoft.com/office/drawing/2010/main" val="0"/>
              </a:ext>
            </a:extLst>
          </a:blip>
          <a:srcRect t="4002" r="6004" b="5942"/>
          <a:stretch>
            <a:fillRect/>
          </a:stretch>
        </p:blipFill>
        <p:spPr bwMode="auto">
          <a:xfrm>
            <a:off x="4763" y="0"/>
            <a:ext cx="7158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7561263" y="1236130"/>
            <a:ext cx="1643062" cy="4953000"/>
            <a:chOff x="3829" y="768"/>
            <a:chExt cx="1035" cy="3120"/>
          </a:xfrm>
        </p:grpSpPr>
        <p:sp>
          <p:nvSpPr>
            <p:cNvPr id="5" name="Text Box 5"/>
            <p:cNvSpPr txBox="1">
              <a:spLocks noChangeArrowheads="1"/>
            </p:cNvSpPr>
            <p:nvPr/>
          </p:nvSpPr>
          <p:spPr bwMode="auto">
            <a:xfrm>
              <a:off x="4104" y="3600"/>
              <a:ext cx="4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b="1" baseline="30000">
                  <a:solidFill>
                    <a:srgbClr val="000000"/>
                  </a:solidFill>
                </a:rPr>
                <a:t>12</a:t>
              </a:r>
              <a:r>
                <a:rPr lang="en-US" b="1">
                  <a:solidFill>
                    <a:srgbClr val="000000"/>
                  </a:solidFill>
                </a:rPr>
                <a:t>C</a:t>
              </a:r>
              <a:endParaRPr lang="en-US">
                <a:solidFill>
                  <a:srgbClr val="000000"/>
                </a:solidFill>
              </a:endParaRPr>
            </a:p>
          </p:txBody>
        </p:sp>
        <p:grpSp>
          <p:nvGrpSpPr>
            <p:cNvPr id="6" name="Group 6"/>
            <p:cNvGrpSpPr>
              <a:grpSpLocks/>
            </p:cNvGrpSpPr>
            <p:nvPr/>
          </p:nvGrpSpPr>
          <p:grpSpPr bwMode="auto">
            <a:xfrm>
              <a:off x="3939" y="875"/>
              <a:ext cx="925" cy="2664"/>
              <a:chOff x="4595" y="971"/>
              <a:chExt cx="925" cy="2664"/>
            </a:xfrm>
          </p:grpSpPr>
          <p:sp>
            <p:nvSpPr>
              <p:cNvPr id="9" name="Line 7"/>
              <p:cNvSpPr>
                <a:spLocks noChangeShapeType="1"/>
              </p:cNvSpPr>
              <p:nvPr/>
            </p:nvSpPr>
            <p:spPr bwMode="auto">
              <a:xfrm>
                <a:off x="4659" y="176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0" name="Line 8"/>
              <p:cNvSpPr>
                <a:spLocks noChangeShapeType="1"/>
              </p:cNvSpPr>
              <p:nvPr/>
            </p:nvSpPr>
            <p:spPr bwMode="auto">
              <a:xfrm>
                <a:off x="4659" y="322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1" name="Line 9"/>
              <p:cNvSpPr>
                <a:spLocks noChangeShapeType="1"/>
              </p:cNvSpPr>
              <p:nvPr/>
            </p:nvSpPr>
            <p:spPr bwMode="auto">
              <a:xfrm>
                <a:off x="4659" y="3611"/>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2" name="Text Box 10"/>
              <p:cNvSpPr txBox="1">
                <a:spLocks noChangeArrowheads="1"/>
              </p:cNvSpPr>
              <p:nvPr/>
            </p:nvSpPr>
            <p:spPr bwMode="auto">
              <a:xfrm>
                <a:off x="4595" y="1606"/>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12.71	          1</a:t>
                </a:r>
                <a:r>
                  <a:rPr lang="en-US" sz="1400" baseline="30000" dirty="0">
                    <a:solidFill>
                      <a:srgbClr val="000000"/>
                    </a:solidFill>
                  </a:rPr>
                  <a:t>+</a:t>
                </a:r>
                <a:endParaRPr lang="en-US" dirty="0">
                  <a:solidFill>
                    <a:srgbClr val="000000"/>
                  </a:solidFill>
                </a:endParaRPr>
              </a:p>
            </p:txBody>
          </p:sp>
          <p:sp>
            <p:nvSpPr>
              <p:cNvPr id="13" name="Rectangle 11"/>
              <p:cNvSpPr>
                <a:spLocks noChangeArrowheads="1"/>
              </p:cNvSpPr>
              <p:nvPr/>
            </p:nvSpPr>
            <p:spPr bwMode="auto">
              <a:xfrm>
                <a:off x="4668" y="2278"/>
                <a:ext cx="672" cy="310"/>
              </a:xfrm>
              <a:prstGeom prst="rect">
                <a:avLst/>
              </a:prstGeom>
              <a:solidFill>
                <a:srgbClr val="B9B9B9">
                  <a:alpha val="7882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4" name="Line 12"/>
              <p:cNvSpPr>
                <a:spLocks noChangeShapeType="1"/>
              </p:cNvSpPr>
              <p:nvPr/>
            </p:nvSpPr>
            <p:spPr bwMode="auto">
              <a:xfrm>
                <a:off x="4659" y="243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5" name="Text Box 13"/>
              <p:cNvSpPr txBox="1">
                <a:spLocks noChangeArrowheads="1"/>
              </p:cNvSpPr>
              <p:nvPr/>
            </p:nvSpPr>
            <p:spPr bwMode="auto">
              <a:xfrm>
                <a:off x="4624" y="2278"/>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≈10	</a:t>
                </a:r>
                <a:endParaRPr lang="en-US" dirty="0">
                  <a:solidFill>
                    <a:srgbClr val="000000"/>
                  </a:solidFill>
                </a:endParaRPr>
              </a:p>
            </p:txBody>
          </p:sp>
          <p:sp>
            <p:nvSpPr>
              <p:cNvPr id="16" name="Text Box 14"/>
              <p:cNvSpPr txBox="1">
                <a:spLocks noChangeArrowheads="1"/>
              </p:cNvSpPr>
              <p:nvPr/>
            </p:nvSpPr>
            <p:spPr bwMode="auto">
              <a:xfrm>
                <a:off x="4603" y="3059"/>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4.44   	2</a:t>
                </a:r>
                <a:r>
                  <a:rPr lang="en-US" sz="1400" baseline="30000" dirty="0">
                    <a:solidFill>
                      <a:srgbClr val="000000"/>
                    </a:solidFill>
                  </a:rPr>
                  <a:t>+</a:t>
                </a:r>
                <a:endParaRPr lang="en-US" dirty="0">
                  <a:solidFill>
                    <a:srgbClr val="000000"/>
                  </a:solidFill>
                </a:endParaRPr>
              </a:p>
            </p:txBody>
          </p:sp>
          <p:sp>
            <p:nvSpPr>
              <p:cNvPr id="17" name="Text Box 15"/>
              <p:cNvSpPr txBox="1">
                <a:spLocks noChangeArrowheads="1"/>
              </p:cNvSpPr>
              <p:nvPr/>
            </p:nvSpPr>
            <p:spPr bwMode="auto">
              <a:xfrm>
                <a:off x="4595" y="3443"/>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err="1">
                    <a:solidFill>
                      <a:srgbClr val="000000"/>
                    </a:solidFill>
                  </a:rPr>
                  <a:t>g.s</a:t>
                </a:r>
                <a:r>
                  <a:rPr lang="en-US" sz="1400" dirty="0">
                    <a:solidFill>
                      <a:srgbClr val="000000"/>
                    </a:solidFill>
                  </a:rPr>
                  <a:t>.    	0</a:t>
                </a:r>
                <a:r>
                  <a:rPr lang="en-US" sz="1400" baseline="30000" dirty="0">
                    <a:solidFill>
                      <a:srgbClr val="000000"/>
                    </a:solidFill>
                  </a:rPr>
                  <a:t>+</a:t>
                </a:r>
                <a:endParaRPr lang="en-US" dirty="0">
                  <a:solidFill>
                    <a:srgbClr val="000000"/>
                  </a:solidFill>
                </a:endParaRPr>
              </a:p>
            </p:txBody>
          </p:sp>
          <p:sp>
            <p:nvSpPr>
              <p:cNvPr id="18" name="Line 16"/>
              <p:cNvSpPr>
                <a:spLocks noChangeShapeType="1"/>
              </p:cNvSpPr>
              <p:nvPr/>
            </p:nvSpPr>
            <p:spPr bwMode="auto">
              <a:xfrm>
                <a:off x="4659" y="286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19" name="Text Box 17"/>
              <p:cNvSpPr txBox="1">
                <a:spLocks noChangeArrowheads="1"/>
              </p:cNvSpPr>
              <p:nvPr/>
            </p:nvSpPr>
            <p:spPr bwMode="auto">
              <a:xfrm>
                <a:off x="4603" y="2699"/>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7.65   	0</a:t>
                </a:r>
                <a:r>
                  <a:rPr lang="en-US" sz="1400" baseline="30000" dirty="0">
                    <a:solidFill>
                      <a:srgbClr val="000000"/>
                    </a:solidFill>
                  </a:rPr>
                  <a:t>+</a:t>
                </a:r>
                <a:endParaRPr lang="en-US" dirty="0">
                  <a:solidFill>
                    <a:srgbClr val="000000"/>
                  </a:solidFill>
                </a:endParaRPr>
              </a:p>
            </p:txBody>
          </p:sp>
          <p:sp>
            <p:nvSpPr>
              <p:cNvPr id="20" name="Line 28"/>
              <p:cNvSpPr>
                <a:spLocks noChangeShapeType="1"/>
              </p:cNvSpPr>
              <p:nvPr/>
            </p:nvSpPr>
            <p:spPr bwMode="auto">
              <a:xfrm>
                <a:off x="4667" y="1128"/>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21" name="Text Box 29"/>
              <p:cNvSpPr txBox="1">
                <a:spLocks noChangeArrowheads="1"/>
              </p:cNvSpPr>
              <p:nvPr/>
            </p:nvSpPr>
            <p:spPr bwMode="auto">
              <a:xfrm>
                <a:off x="4603" y="971"/>
                <a:ext cx="8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spcBef>
                    <a:spcPct val="50000"/>
                  </a:spcBef>
                  <a:buFontTx/>
                  <a:buNone/>
                </a:pPr>
                <a:r>
                  <a:rPr lang="en-US" sz="1400" dirty="0">
                    <a:solidFill>
                      <a:srgbClr val="000000"/>
                    </a:solidFill>
                  </a:rPr>
                  <a:t>15.11	          1</a:t>
                </a:r>
                <a:r>
                  <a:rPr lang="en-US" sz="1400" baseline="30000" dirty="0">
                    <a:solidFill>
                      <a:srgbClr val="000000"/>
                    </a:solidFill>
                  </a:rPr>
                  <a:t>+</a:t>
                </a:r>
                <a:endParaRPr lang="en-US" dirty="0">
                  <a:solidFill>
                    <a:srgbClr val="000000"/>
                  </a:solidFill>
                </a:endParaRPr>
              </a:p>
            </p:txBody>
          </p:sp>
        </p:grpSp>
        <p:sp>
          <p:nvSpPr>
            <p:cNvPr id="7" name="Line 32"/>
            <p:cNvSpPr>
              <a:spLocks noChangeShapeType="1"/>
            </p:cNvSpPr>
            <p:nvPr/>
          </p:nvSpPr>
          <p:spPr bwMode="auto">
            <a:xfrm>
              <a:off x="3829" y="2821"/>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sp>
          <p:nvSpPr>
            <p:cNvPr id="8" name="Line 35"/>
            <p:cNvSpPr>
              <a:spLocks noChangeShapeType="1"/>
            </p:cNvSpPr>
            <p:nvPr/>
          </p:nvSpPr>
          <p:spPr bwMode="auto">
            <a:xfrm>
              <a:off x="3829" y="768"/>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lnSpc>
                  <a:spcPct val="100000"/>
                </a:lnSpc>
                <a:buFontTx/>
                <a:buNone/>
              </a:pPr>
              <a:endParaRPr lang="en-US" sz="2400">
                <a:solidFill>
                  <a:srgbClr val="000000"/>
                </a:solidFill>
                <a:latin typeface="Arial" charset="0"/>
                <a:ea typeface="ＭＳ Ｐゴシック" charset="0"/>
                <a:cs typeface="ＭＳ Ｐゴシック" charset="0"/>
              </a:endParaRPr>
            </a:p>
          </p:txBody>
        </p:sp>
      </p:grpSp>
      <p:sp>
        <p:nvSpPr>
          <p:cNvPr id="22" name="TextBox 18"/>
          <p:cNvSpPr txBox="1">
            <a:spLocks noChangeArrowheads="1"/>
          </p:cNvSpPr>
          <p:nvPr/>
        </p:nvSpPr>
        <p:spPr bwMode="auto">
          <a:xfrm>
            <a:off x="7467600" y="855130"/>
            <a:ext cx="16017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ct val="100000"/>
              </a:lnSpc>
              <a:buFontTx/>
              <a:buNone/>
            </a:pPr>
            <a:r>
              <a:rPr lang="en-US" sz="1600" b="1" baseline="30000">
                <a:solidFill>
                  <a:srgbClr val="FF0000"/>
                </a:solidFill>
              </a:rPr>
              <a:t>12</a:t>
            </a:r>
            <a:r>
              <a:rPr lang="en-US" sz="1600" b="1">
                <a:solidFill>
                  <a:srgbClr val="FF0000"/>
                </a:solidFill>
              </a:rPr>
              <a:t>N </a:t>
            </a:r>
            <a:r>
              <a:rPr lang="en-US" sz="1600">
                <a:solidFill>
                  <a:srgbClr val="FF0000"/>
                </a:solidFill>
              </a:rPr>
              <a:t>Q</a:t>
            </a:r>
            <a:r>
              <a:rPr lang="en-US" sz="1600" baseline="-25000">
                <a:solidFill>
                  <a:srgbClr val="FF0000"/>
                </a:solidFill>
              </a:rPr>
              <a:t>beta</a:t>
            </a:r>
            <a:r>
              <a:rPr lang="en-US" sz="1600">
                <a:solidFill>
                  <a:srgbClr val="FF0000"/>
                </a:solidFill>
              </a:rPr>
              <a:t>=16.32</a:t>
            </a:r>
          </a:p>
        </p:txBody>
      </p:sp>
      <p:cxnSp>
        <p:nvCxnSpPr>
          <p:cNvPr id="23" name="Curved Connector 22"/>
          <p:cNvCxnSpPr>
            <a:cxnSpLocks noChangeShapeType="1"/>
          </p:cNvCxnSpPr>
          <p:nvPr/>
        </p:nvCxnSpPr>
        <p:spPr bwMode="auto">
          <a:xfrm rot="16200000" flipH="1">
            <a:off x="2303748" y="1736812"/>
            <a:ext cx="720080" cy="648072"/>
          </a:xfrm>
          <a:prstGeom prst="curvedConnector3">
            <a:avLst>
              <a:gd name="adj1" fmla="val 50000"/>
            </a:avLst>
          </a:prstGeom>
          <a:noFill/>
          <a:ln w="3175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24" name="TextBox 23"/>
          <p:cNvSpPr txBox="1"/>
          <p:nvPr/>
        </p:nvSpPr>
        <p:spPr>
          <a:xfrm>
            <a:off x="1547664" y="1172458"/>
            <a:ext cx="2441694" cy="528350"/>
          </a:xfrm>
          <a:prstGeom prst="rect">
            <a:avLst/>
          </a:prstGeom>
          <a:noFill/>
        </p:spPr>
        <p:txBody>
          <a:bodyPr wrap="none" rtlCol="0">
            <a:spAutoFit/>
          </a:bodyPr>
          <a:lstStyle/>
          <a:p>
            <a:r>
              <a:rPr lang="en-US" sz="2000" dirty="0">
                <a:solidFill>
                  <a:srgbClr val="FF0000"/>
                </a:solidFill>
              </a:rPr>
              <a:t>Natural parity states</a:t>
            </a:r>
          </a:p>
        </p:txBody>
      </p:sp>
    </p:spTree>
    <p:extLst>
      <p:ext uri="{BB962C8B-B14F-4D97-AF65-F5344CB8AC3E}">
        <p14:creationId xmlns:p14="http://schemas.microsoft.com/office/powerpoint/2010/main" val="4248745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13FF094-20C4-403D-864D-9E59AE1A2C16}" type="slidenum">
              <a:rPr lang="da-DK" smtClean="0">
                <a:solidFill>
                  <a:srgbClr val="03428E"/>
                </a:solidFill>
              </a:rPr>
              <a:pPr/>
              <a:t>9</a:t>
            </a:fld>
            <a:endParaRPr lang="da-DK">
              <a:solidFill>
                <a:srgbClr val="03428E"/>
              </a:solidFill>
            </a:endParaRPr>
          </a:p>
        </p:txBody>
      </p:sp>
      <p:grpSp>
        <p:nvGrpSpPr>
          <p:cNvPr id="3" name="Group 23"/>
          <p:cNvGrpSpPr>
            <a:grpSpLocks noChangeAspect="1"/>
          </p:cNvGrpSpPr>
          <p:nvPr/>
        </p:nvGrpSpPr>
        <p:grpSpPr bwMode="auto">
          <a:xfrm>
            <a:off x="8255000" y="4871950"/>
            <a:ext cx="1162941" cy="1332000"/>
            <a:chOff x="4516" y="2544"/>
            <a:chExt cx="464" cy="532"/>
          </a:xfrm>
        </p:grpSpPr>
        <p:pic>
          <p:nvPicPr>
            <p:cNvPr id="4" name="Picture 20" descr="lego_model_man"/>
            <p:cNvPicPr>
              <a:picLocks noChangeAspect="1" noChangeArrowheads="1"/>
            </p:cNvPicPr>
            <p:nvPr/>
          </p:nvPicPr>
          <p:blipFill>
            <a:blip r:embed="rId2">
              <a:extLst>
                <a:ext uri="{28A0092B-C50C-407E-A947-70E740481C1C}">
                  <a14:useLocalDpi xmlns:a14="http://schemas.microsoft.com/office/drawing/2010/main" val="0"/>
                </a:ext>
              </a:extLst>
            </a:blip>
            <a:srcRect l="33386" r="30193" b="15004"/>
            <a:stretch>
              <a:fillRect/>
            </a:stretch>
          </p:blipFill>
          <p:spPr bwMode="auto">
            <a:xfrm>
              <a:off x="4608" y="2544"/>
              <a:ext cx="273"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1"/>
            <p:cNvSpPr>
              <a:spLocks noChangeArrowheads="1"/>
            </p:cNvSpPr>
            <p:nvPr/>
          </p:nvSpPr>
          <p:spPr bwMode="auto">
            <a:xfrm>
              <a:off x="4516" y="2884"/>
              <a:ext cx="14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829452" eaLnBrk="0"/>
              <a:endParaRPr lang="da-DK" sz="2200">
                <a:latin typeface="Arial" charset="0"/>
                <a:cs typeface="ＭＳ Ｐゴシック" charset="0"/>
              </a:endParaRPr>
            </a:p>
          </p:txBody>
        </p:sp>
        <p:sp>
          <p:nvSpPr>
            <p:cNvPr id="6" name="Rectangle 22"/>
            <p:cNvSpPr>
              <a:spLocks noChangeArrowheads="1"/>
            </p:cNvSpPr>
            <p:nvPr/>
          </p:nvSpPr>
          <p:spPr bwMode="auto">
            <a:xfrm>
              <a:off x="4836" y="2880"/>
              <a:ext cx="14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829452" eaLnBrk="0"/>
              <a:endParaRPr lang="da-DK" sz="2200">
                <a:latin typeface="Arial" charset="0"/>
                <a:cs typeface="ＭＳ Ｐゴシック" charset="0"/>
              </a:endParaRPr>
            </a:p>
          </p:txBody>
        </p:sp>
      </p:grpSp>
      <p:sp>
        <p:nvSpPr>
          <p:cNvPr id="7" name="Rectangle 2"/>
          <p:cNvSpPr>
            <a:spLocks noChangeArrowheads="1"/>
          </p:cNvSpPr>
          <p:nvPr/>
        </p:nvSpPr>
        <p:spPr bwMode="auto">
          <a:xfrm>
            <a:off x="6910388" y="6400800"/>
            <a:ext cx="1471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sym typeface="Symbol" charset="0"/>
              </a:rPr>
              <a:t> R.Raabe</a:t>
            </a:r>
            <a:endParaRPr lang="en-US">
              <a:solidFill>
                <a:srgbClr val="FF0000"/>
              </a:solidFill>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058" r="994"/>
          <a:stretch/>
        </p:blipFill>
        <p:spPr bwMode="auto">
          <a:xfrm>
            <a:off x="215900" y="845640"/>
            <a:ext cx="8323813" cy="5580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0" y="4603750"/>
            <a:ext cx="1160463" cy="15557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da-DK" b="1" baseline="30000" dirty="0"/>
          </a:p>
          <a:p>
            <a:endParaRPr lang="da-DK" b="1" baseline="30000" dirty="0"/>
          </a:p>
          <a:p>
            <a:r>
              <a:rPr lang="da-DK" b="1" baseline="30000" dirty="0"/>
              <a:t>12</a:t>
            </a:r>
            <a:r>
              <a:rPr lang="da-DK" b="1" dirty="0"/>
              <a:t>N/</a:t>
            </a:r>
            <a:r>
              <a:rPr lang="da-DK" b="1" baseline="30000" dirty="0"/>
              <a:t>12</a:t>
            </a:r>
            <a:r>
              <a:rPr lang="da-DK" b="1" dirty="0"/>
              <a:t>B</a:t>
            </a:r>
          </a:p>
          <a:p>
            <a:endParaRPr lang="da-DK" b="1" dirty="0"/>
          </a:p>
          <a:p>
            <a:endParaRPr lang="en-GB" b="1" baseline="30000" dirty="0"/>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140" y="2125093"/>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2" name="Rectangle 7"/>
          <p:cNvSpPr>
            <a:spLocks noChangeArrowheads="1"/>
          </p:cNvSpPr>
          <p:nvPr/>
        </p:nvSpPr>
        <p:spPr bwMode="auto">
          <a:xfrm>
            <a:off x="7164388" y="1371600"/>
            <a:ext cx="197961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K. Jungmann</a:t>
            </a:r>
          </a:p>
          <a:p>
            <a:r>
              <a:rPr lang="en-US">
                <a:solidFill>
                  <a:srgbClr val="FF0000"/>
                </a:solidFill>
              </a:rPr>
              <a:t>H. Wilschut</a:t>
            </a:r>
            <a:endParaRPr lang="en-US"/>
          </a:p>
        </p:txBody>
      </p:sp>
      <p:sp>
        <p:nvSpPr>
          <p:cNvPr id="13" name="Rectangle 8"/>
          <p:cNvSpPr>
            <a:spLocks noChangeArrowheads="1"/>
          </p:cNvSpPr>
          <p:nvPr/>
        </p:nvSpPr>
        <p:spPr bwMode="auto">
          <a:xfrm>
            <a:off x="3670300" y="2209800"/>
            <a:ext cx="2425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TRI</a:t>
            </a:r>
            <a:r>
              <a:rPr lang="en-US">
                <a:solidFill>
                  <a:srgbClr val="FF0000"/>
                </a:solidFill>
                <a:latin typeface="Symbol" charset="0"/>
                <a:sym typeface="Symbol" charset="0"/>
              </a:rPr>
              <a:t></a:t>
            </a:r>
            <a:r>
              <a:rPr lang="en-US">
                <a:solidFill>
                  <a:srgbClr val="FF0000"/>
                </a:solidFill>
              </a:rPr>
              <a:t>P separator</a:t>
            </a:r>
          </a:p>
        </p:txBody>
      </p:sp>
      <p:sp>
        <p:nvSpPr>
          <p:cNvPr id="14" name="Rectangle 14"/>
          <p:cNvSpPr>
            <a:spLocks noChangeArrowheads="1"/>
          </p:cNvSpPr>
          <p:nvPr/>
        </p:nvSpPr>
        <p:spPr bwMode="auto">
          <a:xfrm>
            <a:off x="101600" y="2819378"/>
            <a:ext cx="14970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a:solidFill>
                  <a:srgbClr val="444444"/>
                </a:solidFill>
              </a:rPr>
              <a:t>Solveig </a:t>
            </a:r>
          </a:p>
          <a:p>
            <a:r>
              <a:rPr lang="en-US" sz="2000">
                <a:solidFill>
                  <a:srgbClr val="444444"/>
                </a:solidFill>
              </a:rPr>
              <a:t>Hyldegaard</a:t>
            </a:r>
          </a:p>
        </p:txBody>
      </p:sp>
      <p:pic>
        <p:nvPicPr>
          <p:cNvPr id="15" name="Picture 9" descr="sg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117578"/>
            <a:ext cx="133350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50FEFD58-C56E-1944-87DC-A052B9E1C81D}"/>
              </a:ext>
            </a:extLst>
          </p:cNvPr>
          <p:cNvSpPr/>
          <p:nvPr/>
        </p:nvSpPr>
        <p:spPr>
          <a:xfrm>
            <a:off x="6646863" y="122835"/>
            <a:ext cx="2311413" cy="1200329"/>
          </a:xfrm>
          <a:prstGeom prst="rect">
            <a:avLst/>
          </a:prstGeom>
        </p:spPr>
        <p:txBody>
          <a:bodyPr wrap="none">
            <a:spAutoFit/>
          </a:bodyPr>
          <a:lstStyle/>
          <a:p>
            <a:pPr lvl="0"/>
            <a:r>
              <a:rPr lang="en-US" dirty="0">
                <a:solidFill>
                  <a:srgbClr val="03428E"/>
                </a:solidFill>
              </a:rPr>
              <a:t>PL </a:t>
            </a:r>
            <a:r>
              <a:rPr lang="en-US" b="1" dirty="0">
                <a:solidFill>
                  <a:srgbClr val="03428E"/>
                </a:solidFill>
              </a:rPr>
              <a:t>B678, </a:t>
            </a:r>
            <a:r>
              <a:rPr lang="en-US" dirty="0">
                <a:solidFill>
                  <a:srgbClr val="03428E"/>
                </a:solidFill>
              </a:rPr>
              <a:t>459 (2009)</a:t>
            </a:r>
          </a:p>
          <a:p>
            <a:r>
              <a:rPr lang="en-US" dirty="0">
                <a:solidFill>
                  <a:srgbClr val="03428E"/>
                </a:solidFill>
              </a:rPr>
              <a:t>PR </a:t>
            </a:r>
            <a:r>
              <a:rPr lang="en-US" b="1" dirty="0">
                <a:solidFill>
                  <a:srgbClr val="03428E"/>
                </a:solidFill>
              </a:rPr>
              <a:t>C80</a:t>
            </a:r>
            <a:r>
              <a:rPr lang="en-US" dirty="0">
                <a:solidFill>
                  <a:srgbClr val="03428E"/>
                </a:solidFill>
              </a:rPr>
              <a:t>, 044304 (2009)</a:t>
            </a:r>
          </a:p>
          <a:p>
            <a:r>
              <a:rPr lang="en-US" dirty="0">
                <a:solidFill>
                  <a:srgbClr val="03428E"/>
                </a:solidFill>
              </a:rPr>
              <a:t>PR </a:t>
            </a:r>
            <a:r>
              <a:rPr lang="en-US" b="1" dirty="0">
                <a:solidFill>
                  <a:srgbClr val="03428E"/>
                </a:solidFill>
              </a:rPr>
              <a:t>C80</a:t>
            </a:r>
            <a:r>
              <a:rPr lang="en-US" dirty="0">
                <a:solidFill>
                  <a:srgbClr val="03428E"/>
                </a:solidFill>
              </a:rPr>
              <a:t>, 034316 (2009)</a:t>
            </a:r>
          </a:p>
          <a:p>
            <a:r>
              <a:rPr lang="en-US" dirty="0">
                <a:solidFill>
                  <a:srgbClr val="03428E"/>
                </a:solidFill>
              </a:rPr>
              <a:t>PR </a:t>
            </a:r>
            <a:r>
              <a:rPr lang="en-US" b="1" dirty="0">
                <a:solidFill>
                  <a:srgbClr val="03428E"/>
                </a:solidFill>
              </a:rPr>
              <a:t>C81, </a:t>
            </a:r>
            <a:r>
              <a:rPr lang="en-US" dirty="0">
                <a:solidFill>
                  <a:srgbClr val="03428E"/>
                </a:solidFill>
              </a:rPr>
              <a:t>024303 (2010)</a:t>
            </a:r>
          </a:p>
        </p:txBody>
      </p:sp>
      <p:sp>
        <p:nvSpPr>
          <p:cNvPr id="9" name="TextBox 8">
            <a:extLst>
              <a:ext uri="{FF2B5EF4-FFF2-40B4-BE49-F238E27FC236}">
                <a16:creationId xmlns:a16="http://schemas.microsoft.com/office/drawing/2014/main" id="{7D59AB6B-B84D-364E-9419-0EC7925616F6}"/>
              </a:ext>
            </a:extLst>
          </p:cNvPr>
          <p:cNvSpPr txBox="1"/>
          <p:nvPr/>
        </p:nvSpPr>
        <p:spPr>
          <a:xfrm>
            <a:off x="105117" y="5643028"/>
            <a:ext cx="1285929" cy="369332"/>
          </a:xfrm>
          <a:prstGeom prst="rect">
            <a:avLst/>
          </a:prstGeom>
          <a:noFill/>
        </p:spPr>
        <p:txBody>
          <a:bodyPr wrap="none" rtlCol="0">
            <a:spAutoFit/>
          </a:bodyPr>
          <a:lstStyle/>
          <a:p>
            <a:r>
              <a:rPr lang="en-US" dirty="0"/>
              <a:t>4-5 MeV/u</a:t>
            </a:r>
          </a:p>
        </p:txBody>
      </p:sp>
      <p:sp>
        <p:nvSpPr>
          <p:cNvPr id="19" name="Text Box 5">
            <a:extLst>
              <a:ext uri="{FF2B5EF4-FFF2-40B4-BE49-F238E27FC236}">
                <a16:creationId xmlns:a16="http://schemas.microsoft.com/office/drawing/2014/main" id="{F503F477-009F-E349-9320-48C8A99BB275}"/>
              </a:ext>
            </a:extLst>
          </p:cNvPr>
          <p:cNvSpPr txBox="1">
            <a:spLocks noChangeArrowheads="1"/>
          </p:cNvSpPr>
          <p:nvPr/>
        </p:nvSpPr>
        <p:spPr bwMode="auto">
          <a:xfrm>
            <a:off x="6893732" y="3336094"/>
            <a:ext cx="1160463"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a-DK" b="1" baseline="30000" dirty="0"/>
              <a:t>12</a:t>
            </a:r>
            <a:r>
              <a:rPr lang="da-DK" b="1" dirty="0"/>
              <a:t>C/</a:t>
            </a:r>
            <a:r>
              <a:rPr lang="da-DK" b="1" baseline="30000" dirty="0"/>
              <a:t>11</a:t>
            </a:r>
            <a:r>
              <a:rPr lang="da-DK" b="1" dirty="0"/>
              <a:t>B</a:t>
            </a:r>
          </a:p>
          <a:p>
            <a:r>
              <a:rPr lang="da-DK" b="1" dirty="0" err="1"/>
              <a:t>beam</a:t>
            </a:r>
            <a:endParaRPr lang="da-DK" b="1" dirty="0"/>
          </a:p>
        </p:txBody>
      </p:sp>
      <p:sp>
        <p:nvSpPr>
          <p:cNvPr id="20" name="Rectangle 2050">
            <a:extLst>
              <a:ext uri="{FF2B5EF4-FFF2-40B4-BE49-F238E27FC236}">
                <a16:creationId xmlns:a16="http://schemas.microsoft.com/office/drawing/2014/main" id="{ABAE980F-FAC5-5942-8B8C-CD32FA9B9A0A}"/>
              </a:ext>
            </a:extLst>
          </p:cNvPr>
          <p:cNvSpPr txBox="1">
            <a:spLocks noChangeArrowheads="1"/>
          </p:cNvSpPr>
          <p:nvPr/>
        </p:nvSpPr>
        <p:spPr bwMode="auto">
          <a:xfrm>
            <a:off x="-3043" y="64100"/>
            <a:ext cx="6200643" cy="685440"/>
          </a:xfrm>
          <a:prstGeom prst="rect">
            <a:avLst/>
          </a:prstGeom>
          <a:solidFill>
            <a:schemeClr val="accent1"/>
          </a:solidFill>
          <a:ln>
            <a:noFill/>
          </a:ln>
          <a:extLst>
            <a:ext uri="{FAA26D3D-D897-4be2-8F04-BA451C77F1D7}">
              <ma14:placeholderFlag xmlns:ma14="http://schemas.microsoft.com/office/mac/drawingml/2011/main" xmlns="" val="1"/>
            </a:ext>
          </a:extLst>
        </p:spPr>
        <p:txBody>
          <a:bodyPr vert="horz" wrap="square" lIns="100739" tIns="50372" rIns="100739" bIns="50372" numCol="1" anchor="ctr" anchorCtr="0" compatLnSpc="1">
            <a:prstTxWarp prst="textNoShape">
              <a:avLst/>
            </a:prstTxWarp>
          </a:bodyPr>
          <a:lst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a:lstStyle>
          <a:p>
            <a:pPr defTabSz="914400"/>
            <a:r>
              <a:rPr lang="en-GB" altLang="en-US" sz="3628" kern="0" dirty="0">
                <a:latin typeface="Comic Sans MS" charset="0"/>
                <a:ea typeface="Comic Sans MS" charset="0"/>
                <a:cs typeface="Comic Sans MS" charset="0"/>
              </a:rPr>
              <a:t>”Historical” introduction II</a:t>
            </a:r>
          </a:p>
        </p:txBody>
      </p:sp>
    </p:spTree>
    <p:extLst>
      <p:ext uri="{BB962C8B-B14F-4D97-AF65-F5344CB8AC3E}">
        <p14:creationId xmlns:p14="http://schemas.microsoft.com/office/powerpoint/2010/main" val="388071245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7" charset="0"/>
            <a:ea typeface="ＭＳ Ｐゴシック" pitchFamily="17" charset="-128"/>
            <a:cs typeface="ＭＳ Ｐゴシック" pitchFamily="1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7" charset="0"/>
            <a:ea typeface="ＭＳ Ｐゴシック" pitchFamily="17" charset="-128"/>
            <a:cs typeface="ＭＳ Ｐゴシック" pitchFamily="1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6000"/>
          </a:lnSpc>
          <a:spcBef>
            <a:spcPct val="0"/>
          </a:spcBef>
          <a:spcAft>
            <a:spcPct val="0"/>
          </a:spcAft>
          <a:buClr>
            <a:srgbClr val="000000"/>
          </a:buClr>
          <a:buSzPct val="100000"/>
          <a:buFont typeface="Times New Roman" charset="0"/>
          <a:buNone/>
          <a:tabLst/>
          <a:defRPr kumimoji="0" lang="en-GB" sz="2000" b="0" i="0" u="none" strike="noStrike" cap="none" normalizeH="0" baseline="0">
            <a:ln>
              <a:noFill/>
            </a:ln>
            <a:effectLst/>
            <a:latin typeface="Candar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6000"/>
          </a:lnSpc>
          <a:spcBef>
            <a:spcPct val="0"/>
          </a:spcBef>
          <a:spcAft>
            <a:spcPct val="0"/>
          </a:spcAft>
          <a:buClr>
            <a:srgbClr val="000000"/>
          </a:buClr>
          <a:buSzPct val="100000"/>
          <a:buFont typeface="Times New Roman" charset="0"/>
          <a:buNone/>
          <a:tabLst/>
          <a:defRPr kumimoji="0" lang="en-GB" sz="2000" b="0" i="0" u="none" strike="noStrike" cap="none" normalizeH="0" baseline="0">
            <a:ln>
              <a:noFill/>
            </a:ln>
            <a:effectLst/>
            <a:latin typeface="Candar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17478</TotalTime>
  <Words>1342</Words>
  <Application>Microsoft Office PowerPoint</Application>
  <PresentationFormat>Presentazione su schermo (4:3)</PresentationFormat>
  <Paragraphs>277</Paragraphs>
  <Slides>31</Slides>
  <Notes>9</Notes>
  <HiddenSlides>0</HiddenSlides>
  <MMClips>0</MMClips>
  <ScaleCrop>false</ScaleCrop>
  <HeadingPairs>
    <vt:vector size="8" baseType="variant">
      <vt:variant>
        <vt:lpstr>Caratteri utilizzati</vt:lpstr>
      </vt:variant>
      <vt:variant>
        <vt:i4>18</vt:i4>
      </vt:variant>
      <vt:variant>
        <vt:lpstr>Tema</vt:lpstr>
      </vt:variant>
      <vt:variant>
        <vt:i4>26</vt:i4>
      </vt:variant>
      <vt:variant>
        <vt:lpstr>Server OLE incorporati</vt:lpstr>
      </vt:variant>
      <vt:variant>
        <vt:i4>2</vt:i4>
      </vt:variant>
      <vt:variant>
        <vt:lpstr>Titoli diapositive</vt:lpstr>
      </vt:variant>
      <vt:variant>
        <vt:i4>31</vt:i4>
      </vt:variant>
    </vt:vector>
  </HeadingPairs>
  <TitlesOfParts>
    <vt:vector size="77" baseType="lpstr">
      <vt:lpstr>ＭＳ Ｐゴシック</vt:lpstr>
      <vt:lpstr>Arial</vt:lpstr>
      <vt:lpstr>Arial Unicode MS</vt:lpstr>
      <vt:lpstr>AU Passata</vt:lpstr>
      <vt:lpstr>AU Peto</vt:lpstr>
      <vt:lpstr>Calibri</vt:lpstr>
      <vt:lpstr>Calibri (body)</vt:lpstr>
      <vt:lpstr>Candara</vt:lpstr>
      <vt:lpstr>CMR10</vt:lpstr>
      <vt:lpstr>CMR7</vt:lpstr>
      <vt:lpstr>Comic Sans MS</vt:lpstr>
      <vt:lpstr>Gulliver</vt:lpstr>
      <vt:lpstr>Lucida Grande</vt:lpstr>
      <vt:lpstr>Source Sans Pro</vt:lpstr>
      <vt:lpstr>Symbol</vt:lpstr>
      <vt:lpstr>Times</vt:lpstr>
      <vt:lpstr>Times New Roman</vt:lpstr>
      <vt:lpstr>Wingdings</vt:lpstr>
      <vt:lpstr>Blank Presentation</vt:lpstr>
      <vt:lpstr>3_Blank Presentation</vt:lpstr>
      <vt:lpstr>Blank</vt:lpstr>
      <vt:lpstr>2_AU2007</vt:lpstr>
      <vt:lpstr>3_AU2007</vt:lpstr>
      <vt:lpstr>1_Blank</vt:lpstr>
      <vt:lpstr>2_Blank</vt:lpstr>
      <vt:lpstr>3_Blank</vt:lpstr>
      <vt:lpstr>4_Blank</vt:lpstr>
      <vt:lpstr>5_AU2007</vt:lpstr>
      <vt:lpstr>4_AU2007</vt:lpstr>
      <vt:lpstr>5_Blank</vt:lpstr>
      <vt:lpstr>6_AU2007</vt:lpstr>
      <vt:lpstr>6_Blank</vt:lpstr>
      <vt:lpstr>7_Blank</vt:lpstr>
      <vt:lpstr>7_AU2007</vt:lpstr>
      <vt:lpstr>9_AU2007</vt:lpstr>
      <vt:lpstr>8_Blank</vt:lpstr>
      <vt:lpstr>9_Blank</vt:lpstr>
      <vt:lpstr>12_Blank</vt:lpstr>
      <vt:lpstr>10_Blank</vt:lpstr>
      <vt:lpstr>13_Blank</vt:lpstr>
      <vt:lpstr>11_Blank</vt:lpstr>
      <vt:lpstr>11_AU2007</vt:lpstr>
      <vt:lpstr>14_Blank</vt:lpstr>
      <vt:lpstr>5_Default Design</vt:lpstr>
      <vt:lpstr>Clip</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 for your attention!</vt:lpstr>
    </vt:vector>
  </TitlesOfParts>
  <Company>University of Aarhus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Fynbo</dc:creator>
  <cp:lastModifiedBy>Susan Driessen</cp:lastModifiedBy>
  <cp:revision>475</cp:revision>
  <dcterms:created xsi:type="dcterms:W3CDTF">2015-03-14T09:33:36Z</dcterms:created>
  <dcterms:modified xsi:type="dcterms:W3CDTF">2021-06-30T12:30:52Z</dcterms:modified>
</cp:coreProperties>
</file>