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  <p:sldMasterId id="2147483691" r:id="rId3"/>
    <p:sldMasterId id="2147483703" r:id="rId4"/>
    <p:sldMasterId id="2147483719" r:id="rId5"/>
    <p:sldMasterId id="2147483721" r:id="rId6"/>
    <p:sldMasterId id="2147483733" r:id="rId7"/>
  </p:sldMasterIdLst>
  <p:notesMasterIdLst>
    <p:notesMasterId r:id="rId67"/>
  </p:notesMasterIdLst>
  <p:sldIdLst>
    <p:sldId id="256" r:id="rId8"/>
    <p:sldId id="419" r:id="rId9"/>
    <p:sldId id="272" r:id="rId10"/>
    <p:sldId id="413" r:id="rId11"/>
    <p:sldId id="274" r:id="rId12"/>
    <p:sldId id="275" r:id="rId13"/>
    <p:sldId id="416" r:id="rId14"/>
    <p:sldId id="276" r:id="rId15"/>
    <p:sldId id="277" r:id="rId16"/>
    <p:sldId id="364" r:id="rId17"/>
    <p:sldId id="365" r:id="rId18"/>
    <p:sldId id="367" r:id="rId19"/>
    <p:sldId id="368" r:id="rId20"/>
    <p:sldId id="397" r:id="rId21"/>
    <p:sldId id="398" r:id="rId22"/>
    <p:sldId id="394" r:id="rId23"/>
    <p:sldId id="395" r:id="rId24"/>
    <p:sldId id="396" r:id="rId25"/>
    <p:sldId id="399" r:id="rId26"/>
    <p:sldId id="400" r:id="rId27"/>
    <p:sldId id="369" r:id="rId28"/>
    <p:sldId id="422" r:id="rId29"/>
    <p:sldId id="414" r:id="rId30"/>
    <p:sldId id="415" r:id="rId31"/>
    <p:sldId id="417" r:id="rId32"/>
    <p:sldId id="401" r:id="rId33"/>
    <p:sldId id="402" r:id="rId34"/>
    <p:sldId id="288" r:id="rId35"/>
    <p:sldId id="378" r:id="rId36"/>
    <p:sldId id="379" r:id="rId37"/>
    <p:sldId id="380" r:id="rId38"/>
    <p:sldId id="381" r:id="rId39"/>
    <p:sldId id="382" r:id="rId40"/>
    <p:sldId id="383" r:id="rId41"/>
    <p:sldId id="384" r:id="rId42"/>
    <p:sldId id="385" r:id="rId43"/>
    <p:sldId id="387" r:id="rId44"/>
    <p:sldId id="390" r:id="rId45"/>
    <p:sldId id="392" r:id="rId46"/>
    <p:sldId id="393" r:id="rId47"/>
    <p:sldId id="371" r:id="rId48"/>
    <p:sldId id="403" r:id="rId49"/>
    <p:sldId id="404" r:id="rId50"/>
    <p:sldId id="408" r:id="rId51"/>
    <p:sldId id="410" r:id="rId52"/>
    <p:sldId id="411" r:id="rId53"/>
    <p:sldId id="412" r:id="rId54"/>
    <p:sldId id="290" r:id="rId55"/>
    <p:sldId id="291" r:id="rId56"/>
    <p:sldId id="313" r:id="rId57"/>
    <p:sldId id="295" r:id="rId58"/>
    <p:sldId id="316" r:id="rId59"/>
    <p:sldId id="323" r:id="rId60"/>
    <p:sldId id="418" r:id="rId61"/>
    <p:sldId id="348" r:id="rId62"/>
    <p:sldId id="360" r:id="rId63"/>
    <p:sldId id="361" r:id="rId64"/>
    <p:sldId id="420" r:id="rId65"/>
    <p:sldId id="421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5" autoAdjust="0"/>
    <p:restoredTop sz="95353" autoAdjust="0"/>
  </p:normalViewPr>
  <p:slideViewPr>
    <p:cSldViewPr snapToGrid="0" snapToObjects="1">
      <p:cViewPr>
        <p:scale>
          <a:sx n="87" d="100"/>
          <a:sy n="87" d="100"/>
        </p:scale>
        <p:origin x="1792" y="36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0BCD1953-DC1E-40DB-B485-433BA95E2136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0E11BD93-4079-4FAE-9892-E9FDF547726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0664AC8F-2561-446D-9DFD-A198FC87BCB6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3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C061A597-CFC8-4BC3-A457-B33F56E47BB5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FBAA0FF1-4C1C-4DF7-8878-C84074139D7C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3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AEF47D1-9368-440E-B2C2-B1169EAD08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55F8287-1B3F-4702-AC35-999321F854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31778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30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AEDB563-17C2-491D-A919-DD22D0AD269B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5F50F34D-BF20-4565-93BA-322DD456450E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9AE26486-AE23-4477-97AA-29A15BD14297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21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9FDBB24-C107-4347-8C71-BB6B4D971A5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98BCDE20-A144-46DD-BF97-FE9AC19D0EF2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21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2CE0036-FB17-4716-858A-C7F80186BB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114AC6D-4003-44C4-B488-E11C246332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96231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CE72AD4-F9E8-4275-AB53-BE8044267094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ECB878E6-8DEB-41FD-932C-DDC0867A4CE5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FED76225-34D2-465A-8633-628A52FD80A0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22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FEA24EB9-45E6-4A80-9D81-A06E4F9D5C5B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DFE42BFE-5772-44A2-AAC6-482B1B577EE4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22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419EF4D-E376-4940-9C14-E5D1750EA7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5E3CB74-DFED-4605-9819-CAC73DAEE1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086536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C81077C1-E062-4946-A575-54D3FCD24483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88D1C9E2-B462-44B0-BE86-C499D8AA6712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87142059-98A9-4270-98C4-C7CB8E68950C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53D58053-FB5E-4718-B768-F7CD16810866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708CA618-9AA9-4045-B0EB-847590835D81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42DCD99-93A0-41AD-B62D-6209C1B955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ACDEC01-E420-4590-A663-E249FC0718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21139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302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xfrm>
            <a:off x="3931753" y="8758900"/>
            <a:ext cx="2982513" cy="427831"/>
          </a:xfrm>
          <a:prstGeom prst="rect">
            <a:avLst/>
          </a:prstGeom>
          <a:ln/>
        </p:spPr>
        <p:txBody>
          <a:bodyPr lIns="82900" tIns="41450" rIns="82900" bIns="41450"/>
          <a:lstStyle/>
          <a:p>
            <a:fld id="{64A06E17-30FB-A54A-8B18-7C3A10C63FF4}" type="slidenum">
              <a:rPr lang="en-US"/>
              <a:pPr/>
              <a:t>32</a:t>
            </a:fld>
            <a:fld id="{0E90AB92-EE2D-A549-8DE0-044684BD6BDA}" type="slidenum">
              <a:rPr lang="en-US"/>
              <a:pPr/>
              <a:t>32</a:t>
            </a:fld>
            <a:endParaRPr lang="en-US"/>
          </a:p>
        </p:txBody>
      </p:sp>
      <p:sp>
        <p:nvSpPr>
          <p:cNvPr id="256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700088"/>
            <a:ext cx="4605337" cy="3455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5258" y="4378722"/>
            <a:ext cx="5556385" cy="414879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30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xfrm>
            <a:off x="3931753" y="8758900"/>
            <a:ext cx="2982513" cy="427831"/>
          </a:xfrm>
          <a:prstGeom prst="rect">
            <a:avLst/>
          </a:prstGeom>
          <a:ln/>
        </p:spPr>
        <p:txBody>
          <a:bodyPr lIns="82900" tIns="41450" rIns="82900" bIns="41450"/>
          <a:lstStyle/>
          <a:p>
            <a:fld id="{7D1A17A3-BBD1-4449-9689-75D26B132F2E}" type="slidenum">
              <a:rPr lang="en-US"/>
              <a:pPr/>
              <a:t>33</a:t>
            </a:fld>
            <a:fld id="{1FD70CFF-4225-3146-837C-D1BF0F7AE030}" type="slidenum">
              <a:rPr lang="en-US"/>
              <a:pPr/>
              <a:t>33</a:t>
            </a:fld>
            <a:endParaRPr lang="en-US"/>
          </a:p>
        </p:txBody>
      </p:sp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700088"/>
            <a:ext cx="4605337" cy="3455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5258" y="4378722"/>
            <a:ext cx="5556385" cy="414879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281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95313" y="0"/>
            <a:ext cx="4832351" cy="362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F2 and C12 scans good for acceptance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07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xfrm>
            <a:off x="3931753" y="8758900"/>
            <a:ext cx="2982513" cy="427831"/>
          </a:xfrm>
          <a:prstGeom prst="rect">
            <a:avLst/>
          </a:prstGeom>
          <a:ln/>
        </p:spPr>
        <p:txBody>
          <a:bodyPr lIns="82900" tIns="41450" rIns="82900" bIns="41450"/>
          <a:lstStyle/>
          <a:p>
            <a:fld id="{FE25F0B6-9E6E-5B4E-8AD1-80935F57A317}" type="slidenum">
              <a:rPr lang="en-US"/>
              <a:pPr/>
              <a:t>35</a:t>
            </a:fld>
            <a:fld id="{60338D8A-4D58-7741-A762-83C8A81F4AE2}" type="slidenum">
              <a:rPr lang="en-US"/>
              <a:pPr/>
              <a:t>35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700088"/>
            <a:ext cx="4605337" cy="3455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5258" y="4378722"/>
            <a:ext cx="5556385" cy="414879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0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xfrm>
            <a:off x="3931753" y="8758900"/>
            <a:ext cx="2982513" cy="427831"/>
          </a:xfrm>
          <a:prstGeom prst="rect">
            <a:avLst/>
          </a:prstGeom>
          <a:ln/>
        </p:spPr>
        <p:txBody>
          <a:bodyPr lIns="82900" tIns="41450" rIns="82900" bIns="41450"/>
          <a:lstStyle/>
          <a:p>
            <a:fld id="{FE25F0B6-9E6E-5B4E-8AD1-80935F57A317}" type="slidenum">
              <a:rPr lang="en-US"/>
              <a:pPr/>
              <a:t>36</a:t>
            </a:fld>
            <a:fld id="{60338D8A-4D58-7741-A762-83C8A81F4AE2}" type="slidenum">
              <a:rPr lang="en-US"/>
              <a:pPr/>
              <a:t>36</a:t>
            </a:fld>
            <a:endParaRPr lang="en-US"/>
          </a:p>
        </p:txBody>
      </p:sp>
      <p:sp>
        <p:nvSpPr>
          <p:cNvPr id="296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700088"/>
            <a:ext cx="4605337" cy="3455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96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5258" y="4378722"/>
            <a:ext cx="5556385" cy="414879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2FAC1BA2-717E-4458-9275-14E4EDFB50B9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EE0D5C16-B03B-4194-B05C-D2FBD0692C17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57C7EC05-F8D4-44F0-9DAB-2746D0A64A75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97954785-9C85-4906-B1E9-8697D5D392A7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A5D48FC8-6E63-4A43-AB0D-C4CE9B9DC1EC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C608BFC-10BC-497C-8592-BA56760FC4C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62237BE-C17F-4AA5-9494-96640962C5B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61952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8"/>
          <p:cNvSpPr>
            <a:spLocks noGrp="1" noChangeArrowheads="1"/>
          </p:cNvSpPr>
          <p:nvPr>
            <p:ph type="sldNum"/>
          </p:nvPr>
        </p:nvSpPr>
        <p:spPr>
          <a:xfrm>
            <a:off x="3931753" y="8758900"/>
            <a:ext cx="2982513" cy="427831"/>
          </a:xfrm>
          <a:prstGeom prst="rect">
            <a:avLst/>
          </a:prstGeom>
          <a:ln/>
        </p:spPr>
        <p:txBody>
          <a:bodyPr lIns="82900" tIns="41450" rIns="82900" bIns="41450"/>
          <a:lstStyle/>
          <a:p>
            <a:fld id="{8767FA9F-4B77-664D-8CEB-10FD5ECCFA36}" type="slidenum">
              <a:rPr lang="en-US"/>
              <a:pPr/>
              <a:t>37</a:t>
            </a:fld>
            <a:fld id="{4CDF1E47-EC62-8341-BA5A-55F8C3B3A6C5}" type="slidenum">
              <a:rPr lang="en-US"/>
              <a:pPr/>
              <a:t>37</a:t>
            </a:fld>
            <a:endParaRPr lang="en-US"/>
          </a:p>
        </p:txBody>
      </p:sp>
      <p:sp>
        <p:nvSpPr>
          <p:cNvPr id="32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9988" y="700088"/>
            <a:ext cx="4605337" cy="3455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2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5258" y="4378722"/>
            <a:ext cx="5556385" cy="414879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42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8500"/>
            <a:ext cx="4591050" cy="34448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1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C81077C1-E062-4946-A575-54D3FCD24483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88D1C9E2-B462-44B0-BE86-C499D8AA6712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87142059-98A9-4270-98C4-C7CB8E68950C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41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53D58053-FB5E-4718-B768-F7CD16810866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708CA618-9AA9-4045-B0EB-847590835D81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41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42DCD99-93A0-41AD-B62D-6209C1B955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ACDEC01-E420-4590-A663-E249FC0718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36431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0D3DE43D-E1A4-4BCF-BC44-2557C7978E0D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603BFCBF-9EA9-420B-B1BC-5227130DFFE2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06796537-6198-448D-A9A3-A45C9627C212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42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C35F3515-2C65-449B-B067-D3ACBA4823A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A6F39CF3-AF2F-48FC-87C8-3BBB5BDAA46B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42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3F87570-8D50-4FE0-BCBE-C2F74B39B8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F3D927D9-B27B-492E-8527-15D01DA994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0275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E982E4CF-16FA-4F0D-99B7-E57257932F3A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A4C18A43-1A09-4414-806A-72C980991175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6D819086-23E4-4EAF-B6AF-828BB4C0014F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43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0BBBCEB2-AE45-404A-AB12-5584603083E1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5FEB1C5B-A0C7-4C20-A3C9-1F06332BB624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43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1C2D9A6-81A3-4248-8041-7E76E93DED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A1C14D4-7657-4827-92E1-BA3AB9E7BA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792123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BA08BA34-5FAF-4AE8-B8C8-3D0DD6826EDA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1CDD37CF-9259-4527-965E-D520F77E8BD0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2068B471-273D-40C1-BB7E-987E80C5D28A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44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0B43F3C-1C63-49CD-B407-AD0098EF0680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2B8E73C8-416A-488F-B557-D0AE27DD7534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44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69FC043-792D-4DC9-ABBB-DF2FDBC63B8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6A557A2-3B00-4D7B-95BC-FA81E3116B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1187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9DF5B828-2C4B-4E82-9150-574931F62240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ED930177-C8EF-4D4A-81E5-53226F53D359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AB85E376-B09D-4D9A-ADFE-A598FD2EF67E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45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72EAFB5C-31D0-4952-A80C-9C34758703C4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FF826DED-D5F7-4B84-8D2E-7AB30C4198A7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45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3F4859F-AF9E-48B6-AC6D-76AABD4658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F978115-78B3-430E-AEAD-C8D1621061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13002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E830B62B-A87E-4CC4-A1E2-34B70F808F70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2A16E71A-D1A0-4035-86C0-62E8CB486C22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1D66FFFB-3477-42A5-A3C8-452E18EC218B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46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BE8EBF97-9DBD-4CAE-A54E-41959F9285C6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26CCFDF5-87DA-41DD-8B59-18CA51FAF651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46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AE4AD29-47AC-4FBC-A3D5-4EF7CA4A180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51E091B-59FA-44A5-9232-7240E64323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541134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E0085D4E-F52D-4734-BF5A-ACCBF8E413C2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314AAD30-1B42-40D4-A06C-9C56E19A3EFC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F6FCF0AD-2A01-455A-8F6A-96ADA2D36767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47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9F8D4B20-DE98-430C-8EB6-6499BAF9BF59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3C2FE0E1-2509-447F-96B6-19260EEEB689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47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F43C00F-CE97-4628-AFBA-A49A371D2C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09EBF71-E5FD-4266-A5B4-01B903F910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046276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0F1103C4-CB44-4F21-BE64-C6FDB791FCDF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F2F61DB7-B84A-4546-9968-E7678D67EC0C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6CB5D250-7807-43BC-9CF0-76BDD76161B3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275F7F28-46D4-4C97-81BE-6DA69DD1E646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AC100F72-714A-43DF-872E-C6425B7458C2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230192A-7BF1-4B69-9870-5944C6021EA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3689010-3F69-445B-AE22-0DC2AA22695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811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C555B2DE-DDA3-4D96-8FC6-0338D69F75A7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46533945-053E-4509-80E2-8CDBD5359D09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0F541AA5-2381-4CFB-82E3-08AAE75C3D47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6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5B739C0A-AE79-467E-8BF1-1D2E69D1689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1EBDC1AB-76BD-4E38-BC23-A00E31D69A91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6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609D13F-4660-4C22-A3E4-E04281A015E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F230501-37DE-4D37-9FD3-9124AE2AFC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73642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C7171E70-9B50-42F5-AE6B-804E5ED4907E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0C268C0E-E36B-42FA-8BE0-377DF97B7E11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671ED706-C80B-4C43-B323-E106745B40F4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49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2FFD7C5E-F53D-4D83-8BDC-990DB019D2B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69BBDE10-72AA-4F2F-BDDA-9C318F5E6248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49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DF64B3F4-EF7F-42BA-BBFE-84E24A9E7A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BE82112B-8E22-4B8D-AADE-59C934F2CE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9934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8DBB6686-4786-49A2-9B18-E7E154B4B9B1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FE-2010-4A5E-A653-401D06C141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2776A457-36D4-46E6-919C-26862E8EAF1E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72A9D-88D8-40E6-AFB7-792AE95B174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765B4AE3-FE81-486D-8281-4FB0D801D6B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D23C60-0CCD-4C33-AC5F-3FD5E04213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22BCBBF-FB99-4D0E-A1ED-799BB525BDB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043D69E-F787-4358-9920-68AFA28B98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86384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8228AF0-27AE-4C46-BC5F-0F8A9E015060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21E0EFFD-F82C-4261-9933-3BE716722BAE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F8328E52-EDFD-4A06-A581-F845FA9B8066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51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387A0E2D-E326-4593-A8FD-C75373D6C0B3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6482B506-C9D1-45B4-8B8E-4445A3F04719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51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F4DD9E50-DEF1-4404-806A-A1563232FF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1B4C4472-20EB-4056-B20E-C943526E0F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299832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92AA19A5-DBAF-40AA-9F30-380A81623C9B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FE-2010-4A5E-A653-401D06C141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CC91CA64-B683-4144-A995-F65F408C5562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69DD-713B-428F-9596-D288B138299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E6847147-C353-4726-9DFF-34F158541F34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131FA-0732-4A0A-9785-7597DC81EE3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176CF02-6938-43F6-B2EA-20E700D4F19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8F233E4-D9F7-4503-9380-C5BBDC881C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83955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2E5B5B5F-9603-4CCC-A6D0-932299E4ED76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FE-2010-4A5E-A653-401D06C141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937BD88F-7A54-43CD-97FB-B39A7B4D380F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0EC5EF-CABB-499E-B648-15C82EE6C4C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723A952-68F0-4D91-B82A-1F674E3AF5CB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B67AE-1A45-477C-B733-CB99A288371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E0FD097-0DE9-43BC-87BA-CCC09E74CFA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0548C311-CBC4-4C6C-BC5E-215015D057F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22382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13AA7E6-B9CD-4B16-8C98-9C4BACDA3C41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FE-2010-4A5E-A653-401D06C141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45779168-083D-488E-9F46-CC3D26D972BE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6DA199-DA36-413C-9D1C-4A8DE9911A6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5BFBFB7D-FA09-422D-9781-3C1591E0EEC0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85AC6-AAD1-460A-B0D7-E92A4DF096D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E880716-2CD0-4DDC-B433-0A88A81AE0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71B1CA3-C1BF-4790-96D8-0AADF47A2FB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4678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81F221F1-C9E2-456A-8143-BD78B1EC5533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FE-2010-4A5E-A653-401D06C141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34228A9E-FFB7-4D92-AC4E-C925A914CC63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6BEDB2-5790-42EA-BB70-E2BFB7F9A92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4D8C264F-4834-4F5C-8F64-FD491C794554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24F457-3D11-478F-A619-19F2D98FE39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9F7ED88-C541-48B3-A4C8-DDB3C8C8D1C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455A29E-1883-488E-A9CB-3D0FF5F925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02802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B918D386-2E87-481E-85AE-604C60CD0A1F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C55FE-2010-4A5E-A653-401D06C1413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4/16/18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656DBA37-3966-410D-8C37-D986870EC2A9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5A3C4-E633-4FA2-B468-7F690719D4F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976788AC-A427-4C7A-A0D6-4132B357556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12723B-5D92-4C4F-8710-1A8B326C820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lliard BT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A8D35A0-40CE-4BCA-9FFE-92380DC4E6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085D597-919C-493E-9226-EE734F61DA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623942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4D4AE406-021C-4FA4-B451-49E8248E20D2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EC8354A0-778A-46FA-A865-F219C150A4D0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0D7BEF95-5AF9-4445-B881-D4E531A1409F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D11CF353-57DC-4DEE-9CCF-C3CC7464E7FB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93C0A162-622D-4039-945C-7849525D7908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4231CC1-416E-4C54-B47F-B965A71F38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55E7EFB-745E-4CD5-87ED-013FFC3666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0192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CE72AD4-F9E8-4275-AB53-BE8044267094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ECB878E6-8DEB-41FD-932C-DDC0867A4CE5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FED76225-34D2-465A-8633-628A52FD80A0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FEA24EB9-45E6-4A80-9D81-A06E4F9D5C5B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DFE42BFE-5772-44A2-AAC6-482B1B577EE4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8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E419EF4D-E376-4940-9C14-E5D1750EA7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5E3CB74-DFED-4605-9819-CAC73DAEE15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/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01932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AEDB563-17C2-491D-A919-DD22D0AD269B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5F50F34D-BF20-4565-93BA-322DD456450E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9AE26486-AE23-4477-97AA-29A15BD14297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9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9FDBB24-C107-4347-8C71-BB6B4D971A5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98BCDE20-A144-46DD-BF97-FE9AC19D0EF2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9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2CE0036-FB17-4716-858A-C7F80186BB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114AC6D-4003-44C4-B488-E11C246332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30706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0413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6400" cy="41132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2058" tIns="41029" rIns="82058" bIns="41029"/>
          <a:lstStyle/>
          <a:p>
            <a:endParaRPr lang="x-none" altLang="x-none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80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="" xmlns:a16="http://schemas.microsoft.com/office/drawing/2014/main" id="{7AEDB563-17C2-491D-A919-DD22D0AD269B}"/>
              </a:ext>
            </a:extLst>
          </p:cNvPr>
          <p:cNvSpPr txBox="1">
            <a:spLocks noGrp="1"/>
          </p:cNvSpPr>
          <p:nvPr/>
        </p:nvSpPr>
        <p:spPr>
          <a:xfrm>
            <a:off x="4402138" y="0"/>
            <a:ext cx="3368675" cy="50482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algn="r">
              <a:defRPr/>
            </a:pPr>
            <a:fld id="{A12C55FE-2010-4A5E-A653-401D06C14137}" type="datetimeFigureOut">
              <a:rPr lang="en-US" sz="1200" smtClean="0">
                <a:solidFill>
                  <a:prstClr val="black"/>
                </a:solidFill>
              </a:rPr>
              <a:pPr algn="r">
                <a:defRPr/>
              </a:pPr>
              <a:t>4/16/18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12">
            <a:extLst>
              <a:ext uri="{FF2B5EF4-FFF2-40B4-BE49-F238E27FC236}">
                <a16:creationId xmlns="" xmlns:a16="http://schemas.microsoft.com/office/drawing/2014/main" id="{5F50F34D-BF20-4565-93BA-322DD456450E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algn="r" hangingPunct="0">
              <a:defRPr/>
            </a:pPr>
            <a:fld id="{9AE26486-AE23-4477-97AA-29A15BD14297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15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89FDBB24-C107-4347-8C71-BB6B4D971A5D}"/>
              </a:ext>
            </a:extLst>
          </p:cNvPr>
          <p:cNvSpPr txBox="1">
            <a:spLocks noGrp="1"/>
          </p:cNvSpPr>
          <p:nvPr/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algn="r" hangingPunct="0">
              <a:defRPr/>
            </a:pPr>
            <a:fld id="{98BCDE20-A144-46DD-BF97-FE9AC19D0EF2}" type="slidenum">
              <a:rPr lang="en-US" sz="1400" smtClean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15</a:t>
            </a:fld>
            <a:endParaRPr lang="en-US" sz="140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2CE0036-FB17-4716-858A-C7F80186BB4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C114AC6D-4003-44C4-B488-E11C246332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endParaRPr lang="en-US">
              <a:latin typeface="Arial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30912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32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571" tIns="45286" rIns="90571" bIns="4528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April 16, 2018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April 16, 2018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C83306A-F446-4492-A918-F615165A20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486EDA-5708-43A7-977D-27D1862CD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41D0B32-EF85-4F7A-8791-2BC67EECCE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1A4361-0528-455F-9688-2A26528E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527CB5-3D49-4E56-84DE-7F070D0D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5AF1DD2-CB99-418E-8B1B-C76DF704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37230C23-16BB-4F4D-9275-33DF342A112F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997A62-E3A8-4EE3-BDA7-48CB78AC270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C1DA8A-99B6-40B6-90C2-E738FCA9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010831-3C64-4D31-BF94-DC4C28B4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2" y="1600922"/>
            <a:ext cx="8941298" cy="490237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2B6D2E-DC51-4F85-A4CE-69C399359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10084C-F97D-41BC-9532-494201805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378E5B-D7F6-4021-9196-CFCA8788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47F8E9AA-82F2-49F5-9E93-E0B5535B791A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FBA5981-F475-480C-9969-968AA7FE235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46944-2C46-4155-A11C-5AFB7930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23DB2C-E783-4EA6-A139-61ABD51E8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63B7FC-0CA0-462A-A4BB-6F11ED73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C5F3621-0DBD-4DC3-8B52-284795EDB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170D8A-00AA-4ACA-A792-5F835170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DA598178-C87E-4B4B-BAEB-89BD0930DD78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171E1ED-3A8F-4758-8A5F-B031D4935E8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955D50-1EEF-4A2B-A869-CDCCF21C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B937CD-41BD-4B73-8AAA-8BE17510A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000" y="1601448"/>
            <a:ext cx="4400640" cy="4902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6941884-84F0-418B-8514-81A8B47D5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881" y="1601448"/>
            <a:ext cx="4402080" cy="49022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9EA6089-55AC-4213-AA1E-AD5A176E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90854A-F5DC-4050-AA3E-96205789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8DF5346-EB20-4BF6-9B1D-E2472321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1EEB412E-96B8-42BF-8662-3BFF839C2E03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6614CE7-6D29-49B1-B67D-5F2B2594E5A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5FDC37-3FBA-4E15-9A4F-744A9742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3183A-9A2D-4956-BD99-67BC943B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C238F3-20DF-4CE3-A231-F62C54638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9663E44-0DDA-4F05-9F3F-EE9EDF3885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F353B15-4AC1-427F-8C8E-0B8BF5E2A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1795787-0E97-4BFD-B4A1-796E86F67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66C0AA7-CB88-4ED9-A2C1-B189B80C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0792CC-1C20-46FF-B525-BE9D57DF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64E80489-BAD5-4DA8-BAD3-188235F13E67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327B97-A503-4B90-8E99-22AA1100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75201E-B1A9-4A43-80BC-2C059FED6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CDC3735-F073-4586-A683-234486CF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3E8859A-9C2F-404C-B339-EE391143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1219F0E8-5892-4957-BB68-28A52809046D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0F88530-FDF4-4531-ABEA-07AA3B363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20FD23-B445-4CB7-9927-47639FFAC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5F09137-ADBD-4AD5-AF5A-48097AF4E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E402F6B6-4080-40D2-BF48-50C35795B21A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43D6A9-A4AC-4065-9138-816E506BBE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206CCA-E19B-40B2-9E87-9B0A7D34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05F2D1-E35E-413E-8271-1FA400640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B23CFB8-CACC-4502-AC21-4EB83CCDE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9CF618-5D0A-447F-8DA4-59366B02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2C4385B-FE88-436A-8FC2-6DAC27A54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CC1FD7-48C1-43E4-BD23-585650CB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1CB3C7B4-6359-4B98-80CF-FF67D5C41809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E8FA028-B6CF-44F5-8F6B-5576968E6B4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9E1BD0-5BF2-4EFB-82D7-0E556FA5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C8CBDBA-4CD6-4811-9C69-F98FEBEE7D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FA006C6-C8D4-4DC1-AF36-F251F4B1B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11683BB-F90D-4872-A3A8-2251F2DD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F4EC2-F6D0-4F1E-87F5-25A5DC9D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3BE5C25-46ED-4A4D-902E-0C536C81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D6524279-65C3-4C97-8838-5BE2E47A0D1C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3FDD4FF-624D-4B1E-8D1D-95ECEED0EBE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53D6F7-3223-4C59-8EE8-ED0A32C0E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2813A1-7309-44C8-BA7B-6C22E63F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762" y="1600922"/>
            <a:ext cx="8941298" cy="4902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188936-A4EA-43CE-8F88-666911BF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127F8F-53B9-4A50-805B-37639B8F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46B245-E219-44BF-B685-E8AC37854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C4292104-75E9-4770-9C52-C9609F541551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EF7A39C-7DAD-4486-8688-517C0CFD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7880007" y="102221"/>
            <a:ext cx="1163828" cy="1163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F465BA-498D-4348-8CBC-2A5EA04BD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09760" y="0"/>
            <a:ext cx="2239200" cy="65037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C33A2F-142F-4566-BFD2-1C8996E45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0721" y="0"/>
            <a:ext cx="6580800" cy="65037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8CBAED-7165-4AB7-9449-50BCD95A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2" y="6503623"/>
            <a:ext cx="2131726" cy="215546"/>
          </a:xfrm>
        </p:spPr>
        <p:txBody>
          <a:bodyPr/>
          <a:lstStyle/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7EC0B5-9545-4150-A339-A5FED2327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5537" y="6503623"/>
            <a:ext cx="4412686" cy="215546"/>
          </a:xfrm>
        </p:spPr>
        <p:txBody>
          <a:bodyPr/>
          <a:lstStyle/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741E08-9890-46E9-B70C-15FF438C0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7334" y="6503297"/>
            <a:ext cx="2131726" cy="215546"/>
          </a:xfrm>
        </p:spPr>
        <p:txBody>
          <a:bodyPr/>
          <a:lstStyle/>
          <a:p>
            <a:fld id="{494AA6E8-BB77-4936-B3B2-6FDE196E658C}" type="slidenum">
              <a:rPr/>
              <a:pPr/>
              <a:t>‹#›</a:t>
            </a:fld>
            <a:r>
              <a:t>/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April 16,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92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5A86C267-C2A1-43E3-B621-C3CD76C0D4B0}"/>
              </a:ext>
            </a:extLst>
          </p:cNvPr>
          <p:cNvSpPr/>
          <p:nvPr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84767C87-EE92-43CD-86AB-34444DF1F80F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9C5D6C42-5DD0-4C8B-B7DE-63050365A2B2}"/>
              </a:ext>
            </a:extLst>
          </p:cNvPr>
          <p:cNvSpPr/>
          <p:nvPr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F219D-BD64-4F00-BA8E-A2C9EEA2F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60" y="1121879"/>
            <a:ext cx="6857280" cy="2387771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46151C4-5401-43B7-B0AA-13FCB0273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60" y="3601819"/>
            <a:ext cx="6857280" cy="1656174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0B9DE720-9E8F-4010-9255-BAD7FB0F6DFA}"/>
              </a:ext>
            </a:extLst>
          </p:cNvPr>
          <p:cNvSpPr/>
          <p:nvPr userDrawn="1"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9DAA8E4E-FCE7-4682-A41C-6A276B5F585F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4D777A9E-2FC4-427D-8BB3-A10E3A6C70B0}"/>
              </a:ext>
            </a:extLst>
          </p:cNvPr>
          <p:cNvSpPr/>
          <p:nvPr userDrawn="1"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E42B2-73B3-4B02-86A0-B3702847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3DF45C-78C3-4A28-AC4E-EFF1A66F0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71" y="1604841"/>
            <a:ext cx="8228763" cy="39778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28B20BF2-307D-419E-B5AA-F9238AE95444}"/>
              </a:ext>
            </a:extLst>
          </p:cNvPr>
          <p:cNvSpPr/>
          <p:nvPr userDrawn="1"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800F4D9D-1ECF-4A96-9FF4-3A10AC0DABC8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BD594D29-431E-47BC-9BA6-A350BCA59BD8}"/>
              </a:ext>
            </a:extLst>
          </p:cNvPr>
          <p:cNvSpPr/>
          <p:nvPr userDrawn="1"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84C7B8-6660-485A-8A1D-8756BC5A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21" y="1709460"/>
            <a:ext cx="7886880" cy="2852939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en-US" dirty="0"/>
              <a:t>Click to </a:t>
            </a:r>
            <a:r>
              <a:rPr lang="en-US" dirty="0" smtClean="0"/>
              <a:t>edit </a:t>
            </a:r>
            <a:r>
              <a:rPr lang="en-US" dirty="0"/>
              <a:t>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86A426-5E8D-4FBD-B2E3-74E41603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521" y="4589763"/>
            <a:ext cx="7886880" cy="1499197"/>
          </a:xfrm>
        </p:spPr>
        <p:txBody>
          <a:bodyPr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633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4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3847BDA0-6260-4FA2-8C9D-4E9068898D5B}"/>
              </a:ext>
            </a:extLst>
          </p:cNvPr>
          <p:cNvSpPr/>
          <p:nvPr userDrawn="1"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7B06997B-F074-4870-B33F-0C1AEAB8DCE9}"/>
              </a:ext>
            </a:extLst>
          </p:cNvPr>
          <p:cNvSpPr/>
          <p:nvPr userDrawn="1"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2A26EC46-CBB2-4FB3-BC04-F5717ABBAAC4}"/>
              </a:ext>
            </a:extLst>
          </p:cNvPr>
          <p:cNvSpPr/>
          <p:nvPr userDrawn="1"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9697ED-EF42-45FB-829B-588D7859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111D6B-047F-4B13-BF50-32864D20A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39776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A478D8-24CF-4D21-82C6-7843C8D13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39776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DABFD01C-D4BA-4622-AB2D-8E9A9CD6C33B}"/>
              </a:ext>
            </a:extLst>
          </p:cNvPr>
          <p:cNvSpPr/>
          <p:nvPr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BDF4B471-BEDA-4701-AD44-D0A8AA234DF8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3E49251D-2D9C-48C2-BEB8-7F599E3FCF8A}"/>
              </a:ext>
            </a:extLst>
          </p:cNvPr>
          <p:cNvSpPr/>
          <p:nvPr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333127-6571-45E1-972A-FE3D76E7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365798"/>
            <a:ext cx="7886880" cy="13249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A1166C-12C7-49EC-A737-7945D79E1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680657"/>
            <a:ext cx="386928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8008AB9-65C9-40A5-A99E-2FE159B18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280" y="2504424"/>
            <a:ext cx="386928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B191A21-CF19-4D2C-A073-D7E2B04F6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600" y="1680657"/>
            <a:ext cx="3886560" cy="823766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7C4885-9CEE-43FE-8BE2-7DA2516C1A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600" y="2504424"/>
            <a:ext cx="3886560" cy="36853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8B695114-41C5-4B3B-AE91-9B20D5F134E1}"/>
              </a:ext>
            </a:extLst>
          </p:cNvPr>
          <p:cNvSpPr/>
          <p:nvPr userDrawn="1"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2E88B670-8DA5-4DB9-BD58-F4EB3F3F60F6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62DE33B2-46E2-4AF3-B100-5B2C79184E88}"/>
              </a:ext>
            </a:extLst>
          </p:cNvPr>
          <p:cNvSpPr/>
          <p:nvPr userDrawn="1"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DF9E88-496E-4426-AA9C-D727C8C4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CA44BFAF-C992-46C8-9135-92B2FA532292}"/>
              </a:ext>
            </a:extLst>
          </p:cNvPr>
          <p:cNvSpPr/>
          <p:nvPr userDrawn="1"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508FB216-5D03-4784-A6FA-EB8444DA1649}"/>
              </a:ext>
            </a:extLst>
          </p:cNvPr>
          <p:cNvSpPr/>
          <p:nvPr userDrawn="1"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9011EB16-F06D-4C0E-91A2-F56C5B77A358}"/>
              </a:ext>
            </a:extLst>
          </p:cNvPr>
          <p:cNvSpPr/>
          <p:nvPr userDrawn="1"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</p:spTree>
    <p:extLst/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AA9877A-D39B-46A9-AF55-9F68E0374DC2}"/>
              </a:ext>
            </a:extLst>
          </p:cNvPr>
          <p:cNvSpPr/>
          <p:nvPr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F316CC52-A8E7-49D1-B179-5C3D311D3BFD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791BC576-77EC-4F2F-8AC8-90230AFBCFD5}"/>
              </a:ext>
            </a:extLst>
          </p:cNvPr>
          <p:cNvSpPr/>
          <p:nvPr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ED77CD-51F7-45F5-96E8-CB2EBA10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78ACDE2-1EC2-46EB-B005-518534CD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E52356E-187D-46B3-87F7-58052AFCD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0E58F2AC-C5BA-46F2-99CD-98E9D6976F16}"/>
              </a:ext>
            </a:extLst>
          </p:cNvPr>
          <p:cNvSpPr/>
          <p:nvPr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09DA57EA-139C-4EFB-AEF9-A880249B99DC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00416828-D9A3-4F17-A089-42B677A9E37B}"/>
              </a:ext>
            </a:extLst>
          </p:cNvPr>
          <p:cNvSpPr/>
          <p:nvPr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E2D795-C4D7-46A0-8F7D-61795281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456528"/>
            <a:ext cx="2949120" cy="1601448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D8D75D5-871E-4682-BD5B-7837E7C39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000" y="987944"/>
            <a:ext cx="4628160" cy="4873472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87BD7F1-2C86-4F16-9A6B-FBDD05E15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280" y="2057977"/>
            <a:ext cx="2949120" cy="3810640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507240A7-0692-460F-9580-52A1E7EB55A8}"/>
              </a:ext>
            </a:extLst>
          </p:cNvPr>
          <p:cNvSpPr/>
          <p:nvPr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56DEF74-2347-40FC-80AE-2D25CD06ACCD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E08ECD78-8C2E-491A-BCDE-7A0860D31E11}"/>
              </a:ext>
            </a:extLst>
          </p:cNvPr>
          <p:cNvSpPr/>
          <p:nvPr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7A331D-79E9-40DE-B16F-9FD2E5B4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9531AB-F481-414E-8A5A-61B5BEBEE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171" y="1604841"/>
            <a:ext cx="8228763" cy="397781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74E79628-FA51-4B88-AD84-E8F57B1669E0}"/>
              </a:ext>
            </a:extLst>
          </p:cNvPr>
          <p:cNvSpPr/>
          <p:nvPr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389CA1A2-DD7A-4041-AFED-D88A9588A41D}"/>
              </a:ext>
            </a:extLst>
          </p:cNvPr>
          <p:cNvSpPr/>
          <p:nvPr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6B16A5D2-425A-489E-8592-390818428D68}"/>
              </a:ext>
            </a:extLst>
          </p:cNvPr>
          <p:cNvSpPr/>
          <p:nvPr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E342A80-DDD3-489F-AC95-2F312C0EC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3083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3EE243-FC46-49BC-97FE-8C280FA03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30839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0"/>
            <a:ext cx="7848600" cy="624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9144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3657600"/>
            <a:ext cx="3810000" cy="259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223838"/>
            <a:ext cx="9144000" cy="387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5738" y="1223963"/>
            <a:ext cx="4291012" cy="2368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29150" y="1223963"/>
            <a:ext cx="4291013" cy="2368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5738" y="3744913"/>
            <a:ext cx="4291012" cy="2370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744913"/>
            <a:ext cx="4291013" cy="2370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7EDC8-3438-B14D-B9B4-E6BEB4953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4A63A-0C62-F448-AF3A-D9E5BAF7BB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2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6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69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631BB-B901-4348-B686-9480A4CB72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3A2A2-101B-854A-8D48-B13C0D1BA5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08141" indent="0">
              <a:buNone/>
              <a:defRPr sz="1800" b="1"/>
            </a:lvl2pPr>
            <a:lvl3pPr marL="816282" indent="0">
              <a:buNone/>
              <a:defRPr sz="1600" b="1"/>
            </a:lvl3pPr>
            <a:lvl4pPr marL="1224423" indent="0">
              <a:buNone/>
              <a:defRPr sz="1400" b="1"/>
            </a:lvl4pPr>
            <a:lvl5pPr marL="1632564" indent="0">
              <a:buNone/>
              <a:defRPr sz="1400" b="1"/>
            </a:lvl5pPr>
            <a:lvl6pPr marL="2040705" indent="0">
              <a:buNone/>
              <a:defRPr sz="1400" b="1"/>
            </a:lvl6pPr>
            <a:lvl7pPr marL="2448846" indent="0">
              <a:buNone/>
              <a:defRPr sz="1400" b="1"/>
            </a:lvl7pPr>
            <a:lvl8pPr marL="2856988" indent="0">
              <a:buNone/>
              <a:defRPr sz="1400" b="1"/>
            </a:lvl8pPr>
            <a:lvl9pPr marL="3265129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E2263-0558-0C4F-95D7-F9F8F483E0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4D850-F607-1F46-83E0-F36BFCAED2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68CA4-6626-6D47-9374-D3A1FB239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487AD-75AA-AC4E-AF8E-3FA19C7F26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41" indent="0">
              <a:buNone/>
              <a:defRPr sz="2500"/>
            </a:lvl2pPr>
            <a:lvl3pPr marL="816282" indent="0">
              <a:buNone/>
              <a:defRPr sz="2200"/>
            </a:lvl3pPr>
            <a:lvl4pPr marL="1224423" indent="0">
              <a:buNone/>
              <a:defRPr sz="1800"/>
            </a:lvl4pPr>
            <a:lvl5pPr marL="1632564" indent="0">
              <a:buNone/>
              <a:defRPr sz="1800"/>
            </a:lvl5pPr>
            <a:lvl6pPr marL="2040705" indent="0">
              <a:buNone/>
              <a:defRPr sz="1800"/>
            </a:lvl6pPr>
            <a:lvl7pPr marL="2448846" indent="0">
              <a:buNone/>
              <a:defRPr sz="1800"/>
            </a:lvl7pPr>
            <a:lvl8pPr marL="2856988" indent="0">
              <a:buNone/>
              <a:defRPr sz="1800"/>
            </a:lvl8pPr>
            <a:lvl9pPr marL="326512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300"/>
            </a:lvl1pPr>
            <a:lvl2pPr marL="408141" indent="0">
              <a:buNone/>
              <a:defRPr sz="1000"/>
            </a:lvl2pPr>
            <a:lvl3pPr marL="816282" indent="0">
              <a:buNone/>
              <a:defRPr sz="900"/>
            </a:lvl3pPr>
            <a:lvl4pPr marL="1224423" indent="0">
              <a:buNone/>
              <a:defRPr sz="800"/>
            </a:lvl4pPr>
            <a:lvl5pPr marL="1632564" indent="0">
              <a:buNone/>
              <a:defRPr sz="800"/>
            </a:lvl5pPr>
            <a:lvl6pPr marL="2040705" indent="0">
              <a:buNone/>
              <a:defRPr sz="800"/>
            </a:lvl6pPr>
            <a:lvl7pPr marL="2448846" indent="0">
              <a:buNone/>
              <a:defRPr sz="800"/>
            </a:lvl7pPr>
            <a:lvl8pPr marL="2856988" indent="0">
              <a:buNone/>
              <a:defRPr sz="800"/>
            </a:lvl8pPr>
            <a:lvl9pPr marL="326512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091-63F0-644A-95A0-A88243BCD1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D6E21-5FF1-5246-A609-91BB2E1774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845F3-26F2-C74A-9BA2-AB8BDE2779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7" Type="http://schemas.openxmlformats.org/officeDocument/2006/relationships/image" Target="../media/image7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April 16, 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FEA1AE8-41E8-4C89-BA4F-DEB63076CB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108" y="0"/>
            <a:ext cx="7730446" cy="14183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D4770D-22F7-4750-9E3D-2F8CAADA49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7762" y="1600922"/>
            <a:ext cx="8941298" cy="4902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E3D1E7-90D5-4D4E-97F6-382A42A9520D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07762" y="6503623"/>
            <a:ext cx="2131726" cy="2155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270" kern="12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defRPr>
            </a:lvl1pPr>
          </a:lstStyle>
          <a:p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BF91F4-08DA-4BA1-998F-5CA1FCA5F1B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2365537" y="6503623"/>
            <a:ext cx="4412686" cy="2155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270" kern="12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9A4979-594D-4210-9CDB-0F925DE7FF6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917334" y="6503297"/>
            <a:ext cx="2131726" cy="21554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US" sz="1270" kern="12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defRPr>
            </a:lvl1pPr>
          </a:lstStyle>
          <a:p>
            <a:fld id="{3B9B288F-DA05-4BB0-B459-A7EA492F82CD}" type="slidenum">
              <a:rPr/>
              <a:pPr/>
              <a:t>‹#›</a:t>
            </a:fld>
            <a: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95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45" r:id="rId12"/>
  </p:sldLayoutIdLst>
  <p:txStyles>
    <p:titleStyle>
      <a:lvl1pPr algn="ctr" rtl="0" hangingPunct="0">
        <a:tabLst/>
        <a:defRPr lang="en-US" sz="3991" b="0" i="0" u="none" strike="noStrike" kern="1200">
          <a:ln>
            <a:noFill/>
          </a:ln>
          <a:latin typeface="Galliard BT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75"/>
        </a:spcAft>
        <a:tabLst/>
        <a:defRPr lang="en-US" sz="2903" b="0" i="0" u="none" strike="noStrike" kern="1200">
          <a:ln>
            <a:noFill/>
          </a:ln>
          <a:solidFill>
            <a:srgbClr val="000000"/>
          </a:solidFill>
          <a:latin typeface="Galliard BT" pitchFamily="2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AF491554-0889-47DB-A548-75AB38F739E5}"/>
              </a:ext>
            </a:extLst>
          </p:cNvPr>
          <p:cNvSpPr/>
          <p:nvPr userDrawn="1"/>
        </p:nvSpPr>
        <p:spPr>
          <a:xfrm>
            <a:off x="0" y="2646322"/>
            <a:ext cx="9143433" cy="15659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354CA1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5531FA88-22F5-4D15-9A14-ADC8A6023951}"/>
              </a:ext>
            </a:extLst>
          </p:cNvPr>
          <p:cNvSpPr/>
          <p:nvPr userDrawn="1"/>
        </p:nvSpPr>
        <p:spPr>
          <a:xfrm>
            <a:off x="0" y="4134899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88BAC904-EA59-4B03-B952-FC7E74025B89}"/>
              </a:ext>
            </a:extLst>
          </p:cNvPr>
          <p:cNvSpPr/>
          <p:nvPr userDrawn="1"/>
        </p:nvSpPr>
        <p:spPr>
          <a:xfrm>
            <a:off x="0" y="2600274"/>
            <a:ext cx="9143433" cy="10940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0000"/>
          </a:solidFill>
          <a:ln>
            <a:noFill/>
            <a:prstDash val="solid"/>
          </a:ln>
        </p:spPr>
        <p:txBody>
          <a:bodyPr lIns="0" tIns="0" rIns="0" bIns="0" anchor="ctr" anchorCtr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="" xmlns:a16="http://schemas.microsoft.com/office/drawing/2014/main" id="{14537885-0923-4701-B2A6-BFC9F435D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71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2ABBE5A-FB41-4D4C-9A04-708CB1ACCB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8763" cy="39778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1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hangingPunct="0">
        <a:tabLst/>
        <a:defRPr lang="en-US" sz="3991" b="0" i="0" u="none" strike="noStrike" kern="1200">
          <a:ln>
            <a:noFill/>
          </a:ln>
          <a:latin typeface="Galliard BT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278"/>
        </a:spcAft>
        <a:tabLst/>
        <a:defRPr lang="en-US" sz="2903" b="0" i="0" u="none" strike="noStrike" kern="1200">
          <a:ln>
            <a:noFill/>
          </a:ln>
          <a:latin typeface="Galliard BT" pitchFamily="2"/>
        </a:defRPr>
      </a:lvl1pPr>
      <a:lvl2pPr marL="622089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15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ea typeface="ＭＳ Ｐゴシック" pitchFamily="84" charset="-128"/>
          <a:cs typeface="ＭＳ Ｐゴシック" pitchFamily="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22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B050"/>
          </a:solidFill>
          <a:latin typeface="Arial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B050"/>
          </a:solidFill>
          <a:latin typeface="Arial" pitchFamily="34" charset="0"/>
          <a:ea typeface="Arial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B050"/>
          </a:solidFill>
          <a:latin typeface="Arial" pitchFamily="34" charset="0"/>
          <a:ea typeface="Arial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B050"/>
          </a:solidFill>
          <a:latin typeface="Arial" pitchFamily="34" charset="0"/>
          <a:ea typeface="Arial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B050"/>
          </a:solidFill>
          <a:latin typeface="Arial" pitchFamily="34" charset="0"/>
          <a:ea typeface="Arial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400">
          <a:solidFill>
            <a:srgbClr val="002060"/>
          </a:solidFill>
          <a:latin typeface="Arial" pitchFamily="34" charset="0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2000">
          <a:solidFill>
            <a:srgbClr val="800080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>
          <a:solidFill>
            <a:srgbClr val="00B050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0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28" tIns="40814" rIns="81628" bIns="408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81628" tIns="40814" rIns="81628" bIns="408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141"/>
            <a:fld id="{51DCBF00-6F87-DC43-B110-2831E4FA89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141"/>
              <a:t>4/16/18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1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81628" tIns="40814" rIns="81628" bIns="40814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141"/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1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7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defTabSz="408141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06" indent="-306106" algn="l" defTabSz="408141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29" indent="-255088" algn="l" defTabSz="408141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53" indent="-204070" algn="l" defTabSz="408141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94" indent="-204070" algn="l" defTabSz="408141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35" indent="-204070" algn="l" defTabSz="408141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76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17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058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99" indent="-204070" algn="l" defTabSz="408141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1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82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23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64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05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46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88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29" algn="l" defTabSz="4081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tiff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2.png"/><Relationship Id="rId3" Type="http://schemas.openxmlformats.org/officeDocument/2006/relationships/image" Target="../media/image4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2.png"/><Relationship Id="rId3" Type="http://schemas.openxmlformats.org/officeDocument/2006/relationships/hyperlink" Target="http://inspirehep.net/record/139152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NULL" TargetMode="External"/><Relationship Id="rId9" Type="http://schemas.openxmlformats.org/officeDocument/2006/relationships/hyperlink" Target="NULL" TargetMode="Externa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NULL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75.tiff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hyperlink" Target="https://ncteq.hepforge.org/ncteq15/ncteq15.htm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file:///home/egodat/Documents/Thesis%20stuffs/Dissertation/defense/By%20Mets501%20-%20Own%20work,%20CC%20BY-SA%203.0,%20https:/commons.wikimedia.org/w/index.php?curid=20392149" TargetMode="Externa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428" y="302395"/>
            <a:ext cx="9390743" cy="617838"/>
          </a:xfrm>
        </p:spPr>
        <p:txBody>
          <a:bodyPr/>
          <a:lstStyle/>
          <a:p>
            <a:r>
              <a:rPr lang="en-US" dirty="0" smtClean="0"/>
              <a:t>Nuclear </a:t>
            </a:r>
            <a:r>
              <a:rPr lang="en-US" smtClean="0"/>
              <a:t>Parton Distributions </a:t>
            </a:r>
            <a:r>
              <a:rPr lang="en-US" dirty="0" smtClean="0"/>
              <a:t>from </a:t>
            </a:r>
            <a:r>
              <a:rPr lang="en-US" dirty="0" err="1" smtClean="0"/>
              <a:t>nCTEQ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01843" y="1901093"/>
            <a:ext cx="4051834" cy="420862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Cynthia Keppel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-145143" y="2537259"/>
            <a:ext cx="4506685" cy="1976683"/>
          </a:xfrm>
        </p:spPr>
        <p:txBody>
          <a:bodyPr/>
          <a:lstStyle/>
          <a:p>
            <a:pPr algn="r"/>
            <a:r>
              <a:rPr lang="en-US" sz="2000" dirty="0"/>
              <a:t>Exposing Novel Quark and Gluon Effects in </a:t>
            </a:r>
            <a:r>
              <a:rPr lang="en-US" sz="2000" dirty="0" smtClean="0"/>
              <a:t>Nuclei</a:t>
            </a:r>
          </a:p>
          <a:p>
            <a:pPr algn="r"/>
            <a:r>
              <a:rPr lang="en-US" sz="2000" dirty="0" smtClean="0"/>
              <a:t> </a:t>
            </a:r>
            <a:endParaRPr lang="en-US" sz="2000" dirty="0"/>
          </a:p>
          <a:p>
            <a:pPr algn="r"/>
            <a:r>
              <a:rPr lang="en-US" sz="2000" dirty="0"/>
              <a:t>ECT∗ </a:t>
            </a:r>
            <a:r>
              <a:rPr lang="en-US" sz="2000" dirty="0" smtClean="0"/>
              <a:t>Workshop</a:t>
            </a:r>
          </a:p>
          <a:p>
            <a:pPr algn="r"/>
            <a:r>
              <a:rPr lang="en-US" sz="2000" dirty="0" smtClean="0"/>
              <a:t>16</a:t>
            </a:r>
            <a:r>
              <a:rPr lang="en-US" sz="2000" dirty="0"/>
              <a:t>−20 April 201</a:t>
            </a:r>
            <a:r>
              <a:rPr lang="en-US" sz="1800" dirty="0"/>
              <a:t>8 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06686" y="1739819"/>
            <a:ext cx="4434113" cy="3876276"/>
            <a:chOff x="196113" y="914400"/>
            <a:chExt cx="5073320" cy="5423210"/>
          </a:xfrm>
        </p:grpSpPr>
        <p:pic>
          <p:nvPicPr>
            <p:cNvPr id="8" name="Picture 7" descr="aerialOverview2.jpg"/>
            <p:cNvPicPr>
              <a:picLocks noChangeAspect="1"/>
            </p:cNvPicPr>
            <p:nvPr/>
          </p:nvPicPr>
          <p:blipFill>
            <a:blip r:embed="rId2"/>
            <a:srcRect t="12344"/>
            <a:stretch>
              <a:fillRect/>
            </a:stretch>
          </p:blipFill>
          <p:spPr bwMode="auto">
            <a:xfrm>
              <a:off x="196113" y="914400"/>
              <a:ext cx="5073320" cy="5423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 flipH="1">
              <a:off x="1447800" y="914400"/>
              <a:ext cx="76200" cy="5760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8141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371600" y="1447800"/>
              <a:ext cx="76200" cy="76200"/>
            </a:xfrm>
            <a:prstGeom prst="rect">
              <a:avLst/>
            </a:prstGeom>
            <a:gradFill flip="none" rotWithShape="1">
              <a:gsLst>
                <a:gs pos="13000">
                  <a:srgbClr val="848351"/>
                </a:gs>
                <a:gs pos="100000">
                  <a:srgbClr val="FFFFFF"/>
                </a:gs>
                <a:gs pos="99000">
                  <a:srgbClr val="09100B"/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rgbClr val="84835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8141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>
                <a:solidFill>
                  <a:srgbClr val="000000"/>
                </a:solidFill>
                <a:latin typeface="Times" pitchFamily="18" charset="0"/>
                <a:ea typeface="ＭＳ Ｐゴシック"/>
                <a:cs typeface="ＭＳ Ｐゴシック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4807529"/>
            <a:ext cx="4405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2060"/>
                </a:solidFill>
              </a:rPr>
              <a:t>F. </a:t>
            </a:r>
            <a:r>
              <a:rPr lang="en-US" sz="2000" dirty="0" err="1" smtClean="0">
                <a:solidFill>
                  <a:srgbClr val="002060"/>
                </a:solidFill>
              </a:rPr>
              <a:t>Olness</a:t>
            </a:r>
            <a:r>
              <a:rPr lang="en-US" sz="2000" dirty="0" smtClean="0">
                <a:solidFill>
                  <a:srgbClr val="002060"/>
                </a:solidFill>
              </a:rPr>
              <a:t>, J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smtClean="0">
                <a:solidFill>
                  <a:srgbClr val="002060"/>
                </a:solidFill>
              </a:rPr>
              <a:t>Owens, D.B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smtClean="0">
                <a:solidFill>
                  <a:srgbClr val="002060"/>
                </a:solidFill>
              </a:rPr>
              <a:t>Clark, E. </a:t>
            </a:r>
            <a:r>
              <a:rPr lang="en-US" sz="2000" dirty="0" err="1">
                <a:solidFill>
                  <a:srgbClr val="002060"/>
                </a:solidFill>
              </a:rPr>
              <a:t>G</a:t>
            </a:r>
            <a:r>
              <a:rPr lang="en-US" sz="2000" dirty="0" err="1" smtClean="0">
                <a:solidFill>
                  <a:srgbClr val="002060"/>
                </a:solidFill>
              </a:rPr>
              <a:t>odat</a:t>
            </a:r>
            <a:r>
              <a:rPr lang="en-US" sz="2000" dirty="0" smtClean="0">
                <a:solidFill>
                  <a:srgbClr val="002060"/>
                </a:solidFill>
              </a:rPr>
              <a:t>,  </a:t>
            </a:r>
            <a:r>
              <a:rPr lang="en-US" sz="2000" dirty="0">
                <a:solidFill>
                  <a:srgbClr val="002060"/>
                </a:solidFill>
              </a:rPr>
              <a:t>T. </a:t>
            </a:r>
            <a:r>
              <a:rPr lang="en-US" sz="2000" dirty="0" err="1" smtClean="0">
                <a:solidFill>
                  <a:srgbClr val="002060"/>
                </a:solidFill>
              </a:rPr>
              <a:t>Jezo</a:t>
            </a:r>
            <a:r>
              <a:rPr lang="en-US" sz="2000" dirty="0" smtClean="0">
                <a:solidFill>
                  <a:srgbClr val="002060"/>
                </a:solidFill>
              </a:rPr>
              <a:t>, CK, K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dirty="0" err="1" smtClean="0">
                <a:solidFill>
                  <a:srgbClr val="002060"/>
                </a:solidFill>
              </a:rPr>
              <a:t>Kovarik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>
                <a:solidFill>
                  <a:srgbClr val="002060"/>
                </a:solidFill>
              </a:rPr>
              <a:t>A. </a:t>
            </a:r>
            <a:r>
              <a:rPr lang="en-US" sz="2000" dirty="0" err="1" smtClean="0">
                <a:solidFill>
                  <a:srgbClr val="002060"/>
                </a:solidFill>
              </a:rPr>
              <a:t>Kusina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>
                <a:solidFill>
                  <a:srgbClr val="002060"/>
                </a:solidFill>
              </a:rPr>
              <a:t>F. </a:t>
            </a:r>
            <a:r>
              <a:rPr lang="en-US" sz="2000" dirty="0" err="1" smtClean="0">
                <a:solidFill>
                  <a:srgbClr val="002060"/>
                </a:solidFill>
              </a:rPr>
              <a:t>Lyonnet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>
                <a:solidFill>
                  <a:srgbClr val="002060"/>
                </a:solidFill>
              </a:rPr>
              <a:t>J. </a:t>
            </a:r>
            <a:r>
              <a:rPr lang="en-US" sz="2000" dirty="0" err="1" smtClean="0">
                <a:solidFill>
                  <a:srgbClr val="002060"/>
                </a:solidFill>
              </a:rPr>
              <a:t>Morfin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>
                <a:solidFill>
                  <a:srgbClr val="002060"/>
                </a:solidFill>
              </a:rPr>
              <a:t>I. </a:t>
            </a:r>
            <a:r>
              <a:rPr lang="en-US" sz="2000" dirty="0" err="1" smtClean="0">
                <a:solidFill>
                  <a:srgbClr val="002060"/>
                </a:solidFill>
              </a:rPr>
              <a:t>Schienbein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>
                <a:solidFill>
                  <a:srgbClr val="002060"/>
                </a:solidFill>
              </a:rPr>
              <a:t>J.Y</a:t>
            </a:r>
            <a:r>
              <a:rPr lang="en-US" sz="2000" dirty="0" smtClean="0">
                <a:solidFill>
                  <a:srgbClr val="002060"/>
                </a:solidFill>
              </a:rPr>
              <a:t>. Yu </a:t>
            </a:r>
            <a:endParaRPr lang="en-US" sz="2000" dirty="0">
              <a:solidFill>
                <a:srgbClr val="002060"/>
              </a:solidFill>
            </a:endParaRPr>
          </a:p>
          <a:p>
            <a:pPr algn="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08199" y="5989844"/>
            <a:ext cx="4989287" cy="36933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ncteq.hepforge.org</a:t>
            </a:r>
            <a:r>
              <a:rPr lang="en-US" dirty="0"/>
              <a:t>/ncteq15/ncteq15.html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05000" y="1625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a typeface="ＭＳ Ｐゴシック" pitchFamily="84" charset="-128"/>
                <a:cs typeface="ＭＳ Ｐゴシック" pitchFamily="84" charset="-128"/>
              </a:rPr>
              <a:t>CTEQ-Jefferson Lab “CJ” PDF Fits</a:t>
            </a:r>
            <a:endParaRPr lang="en-US" sz="2800" dirty="0">
              <a:solidFill>
                <a:srgbClr val="0000FF"/>
              </a:solidFill>
              <a:latin typeface="Chalkboard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2993" y="762000"/>
            <a:ext cx="9108585" cy="543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0820" rIns="81639" bIns="40820">
            <a:spAutoFit/>
          </a:bodyPr>
          <a:lstStyle>
            <a:lvl1pPr marL="457200" indent="-4572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84225" indent="-4572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849313" indent="-4572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044575" indent="-4572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1239838" indent="-457200" defTabSz="41433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1697038" indent="-4572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154238" indent="-4572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2611438" indent="-4572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068638" indent="-4572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  <a:tab pos="8535988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2611438" lvl="8" indent="0" algn="ctr" eaLnBrk="1">
              <a:lnSpc>
                <a:spcPct val="50000"/>
              </a:lnSpc>
              <a:buClr>
                <a:srgbClr val="000000"/>
              </a:buClr>
              <a:buSzPct val="68000"/>
              <a:defRPr/>
            </a:pPr>
            <a:endParaRPr lang="en-GB" i="1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ＭＳ Ｐゴシック" pitchFamily="84" charset="-128"/>
              </a:rPr>
              <a:t>Phys</a:t>
            </a:r>
            <a:r>
              <a:rPr lang="en-US" sz="1400" dirty="0">
                <a:solidFill>
                  <a:srgbClr val="000000"/>
                </a:solidFill>
                <a:cs typeface="ＭＳ Ｐゴシック" pitchFamily="84" charset="-128"/>
              </a:rPr>
              <a:t>. Rev. </a:t>
            </a:r>
            <a:r>
              <a:rPr lang="en-US" sz="1400" dirty="0" smtClean="0">
                <a:solidFill>
                  <a:srgbClr val="000000"/>
                </a:solidFill>
                <a:cs typeface="ＭＳ Ｐゴシック" pitchFamily="84" charset="-128"/>
              </a:rPr>
              <a:t>D81:034016 </a:t>
            </a:r>
            <a:r>
              <a:rPr lang="en-US" sz="1400" dirty="0">
                <a:solidFill>
                  <a:srgbClr val="000000"/>
                </a:solidFill>
                <a:cs typeface="ＭＳ Ｐゴシック" pitchFamily="84" charset="-128"/>
              </a:rPr>
              <a:t>(2010</a:t>
            </a:r>
            <a:r>
              <a:rPr lang="en-US" sz="1400" dirty="0" smtClean="0">
                <a:solidFill>
                  <a:srgbClr val="000000"/>
                </a:solidFill>
                <a:cs typeface="ＭＳ Ｐゴシック" pitchFamily="84" charset="-128"/>
              </a:rPr>
              <a:t>)		</a:t>
            </a:r>
            <a:r>
              <a:rPr lang="en-US" sz="1400" i="1" dirty="0" smtClean="0">
                <a:solidFill>
                  <a:srgbClr val="000000"/>
                </a:solidFill>
                <a:cs typeface="ＭＳ Ｐゴシック" pitchFamily="84" charset="-128"/>
              </a:rPr>
              <a:t>	</a:t>
            </a: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Phys</a:t>
            </a:r>
            <a:r>
              <a:rPr lang="en-US" sz="1400" dirty="0">
                <a:solidFill>
                  <a:srgbClr val="000000"/>
                </a:solidFill>
                <a:latin typeface="Times"/>
                <a:cs typeface="Times"/>
              </a:rPr>
              <a:t>. Rev. D84:014008 (2011</a:t>
            </a: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)</a:t>
            </a:r>
            <a:endParaRPr lang="en-US" sz="1400" dirty="0" smtClean="0">
              <a:solidFill>
                <a:srgbClr val="000000"/>
              </a:solidFill>
              <a:cs typeface="ＭＳ Ｐゴシック" pitchFamily="84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Phys</a:t>
            </a:r>
            <a:r>
              <a:rPr lang="en-US" sz="1400" dirty="0">
                <a:solidFill>
                  <a:srgbClr val="000000"/>
                </a:solidFill>
                <a:latin typeface="Times"/>
                <a:cs typeface="Times"/>
              </a:rPr>
              <a:t>. Rev. D87:094012 (2013)</a:t>
            </a:r>
            <a:r>
              <a:rPr lang="en-US" sz="1400" dirty="0">
                <a:solidFill>
                  <a:srgbClr val="000000"/>
                </a:solidFill>
                <a:latin typeface="Times"/>
                <a:ea typeface="ＭＳ Ｐゴシック" pitchFamily="84" charset="-128"/>
                <a:cs typeface="ＭＳ Ｐゴシック" pitchFamily="84" charset="-128"/>
              </a:rPr>
              <a:t> 		</a:t>
            </a:r>
            <a:r>
              <a:rPr lang="en-US" sz="1400" dirty="0" smtClean="0">
                <a:solidFill>
                  <a:srgbClr val="000000"/>
                </a:solidFill>
                <a:latin typeface="Times"/>
                <a:ea typeface="ＭＳ Ｐゴシック" pitchFamily="84" charset="-128"/>
                <a:cs typeface="ＭＳ Ｐゴシック" pitchFamily="84" charset="-128"/>
              </a:rPr>
              <a:t>	</a:t>
            </a:r>
            <a:r>
              <a:rPr lang="en-US" sz="1400" dirty="0" smtClean="0">
                <a:solidFill>
                  <a:srgbClr val="000000"/>
                </a:solidFill>
              </a:rPr>
              <a:t>Phys. Rev</a:t>
            </a:r>
            <a:r>
              <a:rPr lang="en-US" sz="1400" dirty="0">
                <a:solidFill>
                  <a:srgbClr val="000000"/>
                </a:solidFill>
              </a:rPr>
              <a:t>. D93 </a:t>
            </a:r>
            <a:r>
              <a:rPr lang="en-US" sz="1400" dirty="0" smtClean="0">
                <a:solidFill>
                  <a:srgbClr val="000000"/>
                </a:solidFill>
              </a:rPr>
              <a:t>114017 (2016)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Times"/>
                <a:cs typeface="Times"/>
              </a:rPr>
              <a:t>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60066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 PDFs </a:t>
            </a:r>
            <a:r>
              <a:rPr lang="en-US" sz="1400" dirty="0">
                <a:solidFill>
                  <a:srgbClr val="660066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at http://</a:t>
            </a:r>
            <a:r>
              <a:rPr lang="en-US" sz="1400" dirty="0" err="1">
                <a:solidFill>
                  <a:srgbClr val="660066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lhapdf.hepforge.org</a:t>
            </a:r>
            <a:r>
              <a:rPr lang="en-US" sz="1400" dirty="0">
                <a:solidFill>
                  <a:srgbClr val="660066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/lhapdf5/</a:t>
            </a:r>
            <a:r>
              <a:rPr lang="en-US" sz="1400" dirty="0" err="1" smtClean="0">
                <a:solidFill>
                  <a:srgbClr val="660066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pdfsets</a:t>
            </a:r>
            <a:r>
              <a:rPr lang="en-US" sz="1400" dirty="0" smtClean="0">
                <a:solidFill>
                  <a:srgbClr val="660066"/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	             </a:t>
            </a:r>
            <a:r>
              <a:rPr lang="en-US" sz="1400" dirty="0" smtClean="0">
                <a:solidFill>
                  <a:srgbClr val="660066"/>
                </a:solidFill>
                <a:latin typeface="Times"/>
                <a:ea typeface="ＭＳ Ｐゴシック" pitchFamily="84" charset="-128"/>
                <a:cs typeface="ＭＳ Ｐゴシック" pitchFamily="84" charset="-128"/>
              </a:rPr>
              <a:t>CJ </a:t>
            </a:r>
            <a:r>
              <a:rPr lang="en-US" sz="1400" dirty="0">
                <a:solidFill>
                  <a:srgbClr val="660066"/>
                </a:solidFill>
                <a:latin typeface="Times"/>
                <a:ea typeface="ＭＳ Ｐゴシック" pitchFamily="84" charset="-128"/>
                <a:cs typeface="ＭＳ Ｐゴシック" pitchFamily="84" charset="-128"/>
              </a:rPr>
              <a:t>collaboration: http://</a:t>
            </a:r>
            <a:r>
              <a:rPr lang="en-US" sz="1400" dirty="0" err="1">
                <a:solidFill>
                  <a:srgbClr val="660066"/>
                </a:solidFill>
                <a:latin typeface="Times"/>
                <a:ea typeface="ＭＳ Ｐゴシック" pitchFamily="84" charset="-128"/>
                <a:cs typeface="ＭＳ Ｐゴシック" pitchFamily="84" charset="-128"/>
              </a:rPr>
              <a:t>www.jlab.org</a:t>
            </a:r>
            <a:r>
              <a:rPr lang="en-US" sz="1400" dirty="0">
                <a:solidFill>
                  <a:srgbClr val="660066"/>
                </a:solidFill>
                <a:latin typeface="Times"/>
                <a:ea typeface="ＭＳ Ｐゴシック" pitchFamily="84" charset="-128"/>
                <a:cs typeface="ＭＳ Ｐゴシック" pitchFamily="84" charset="-128"/>
              </a:rPr>
              <a:t>/CJ </a:t>
            </a:r>
            <a:endParaRPr lang="en-US" sz="1400" dirty="0" smtClean="0">
              <a:solidFill>
                <a:srgbClr val="660066"/>
              </a:solidFill>
              <a:latin typeface="Times"/>
              <a:ea typeface="ＭＳ Ｐゴシック" pitchFamily="84" charset="-128"/>
              <a:cs typeface="ＭＳ Ｐゴシック" pitchFamily="8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dirty="0" smtClean="0">
              <a:solidFill>
                <a:srgbClr val="660066"/>
              </a:solidFill>
              <a:latin typeface="Arial"/>
              <a:cs typeface="Arial"/>
            </a:endParaRPr>
          </a:p>
          <a:p>
            <a:pPr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5000"/>
              <a:buFont typeface="Times" charset="0"/>
              <a:buNone/>
              <a:defRPr/>
            </a:pPr>
            <a:r>
              <a:rPr lang="en-GB" dirty="0" smtClean="0">
                <a:solidFill>
                  <a:srgbClr val="FF0000"/>
                </a:solidFill>
                <a:latin typeface="Times"/>
                <a:cs typeface="Times"/>
              </a:rPr>
              <a:t>Goals:</a:t>
            </a:r>
            <a:br>
              <a:rPr lang="en-GB" dirty="0" smtClean="0">
                <a:solidFill>
                  <a:srgbClr val="FF0000"/>
                </a:solidFill>
                <a:latin typeface="Times"/>
                <a:cs typeface="Times"/>
              </a:rPr>
            </a:br>
            <a:r>
              <a:rPr lang="en-GB" sz="9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</a:p>
          <a:p>
            <a:pPr lvl="1"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Extend CTEQ </a:t>
            </a:r>
            <a:r>
              <a:rPr lang="en-GB" sz="2200" dirty="0" smtClean="0">
                <a:solidFill>
                  <a:srgbClr val="0070C0"/>
                </a:solidFill>
                <a:latin typeface="Times"/>
                <a:cs typeface="Times"/>
              </a:rPr>
              <a:t>(not yet </a:t>
            </a:r>
            <a:r>
              <a:rPr lang="en-GB" sz="2200" dirty="0" err="1" smtClean="0">
                <a:solidFill>
                  <a:srgbClr val="0070C0"/>
                </a:solidFill>
                <a:latin typeface="Times"/>
                <a:cs typeface="Times"/>
              </a:rPr>
              <a:t>nCTEQ</a:t>
            </a:r>
            <a:r>
              <a:rPr lang="en-GB" sz="2200" dirty="0" smtClean="0">
                <a:solidFill>
                  <a:srgbClr val="0070C0"/>
                </a:solidFill>
                <a:latin typeface="Times"/>
                <a:cs typeface="Times"/>
              </a:rPr>
              <a:t>!!) </a:t>
            </a: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fit to larger values of x and lower values of Q</a:t>
            </a:r>
            <a:r>
              <a:rPr lang="en-GB" sz="2200" baseline="30000" dirty="0" smtClean="0">
                <a:solidFill>
                  <a:srgbClr val="000000"/>
                </a:solidFill>
                <a:latin typeface="Times"/>
                <a:cs typeface="Times"/>
              </a:rPr>
              <a:t>2</a:t>
            </a:r>
          </a:p>
          <a:p>
            <a:pPr lvl="1"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Incorporate data previously subject to kinematic cuts </a:t>
            </a:r>
            <a:r>
              <a:rPr lang="en-GB" sz="2200" dirty="0">
                <a:solidFill>
                  <a:srgbClr val="000000"/>
                </a:solidFill>
                <a:latin typeface="Times"/>
                <a:cs typeface="Times"/>
              </a:rPr>
              <a:t>(</a:t>
            </a: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SLAC and </a:t>
            </a:r>
            <a:r>
              <a:rPr lang="en-GB" sz="2200" dirty="0" err="1" smtClean="0">
                <a:solidFill>
                  <a:srgbClr val="000000"/>
                </a:solidFill>
                <a:latin typeface="Times"/>
                <a:cs typeface="Times"/>
              </a:rPr>
              <a:t>JLab</a:t>
            </a: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 largely) </a:t>
            </a:r>
          </a:p>
          <a:p>
            <a:pPr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defRPr/>
            </a:pPr>
            <a:r>
              <a:rPr lang="en-GB" sz="2200" dirty="0" smtClean="0">
                <a:solidFill>
                  <a:srgbClr val="FF0000"/>
                </a:solidFill>
                <a:latin typeface="Times"/>
                <a:cs typeface="Times"/>
              </a:rPr>
              <a:t>To accomplish this:</a:t>
            </a:r>
          </a:p>
          <a:p>
            <a:pPr lvl="1"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Need to relax conventional cuts defining “safe” region for issues such as higher twist, target mass - now need to take these into account</a:t>
            </a:r>
          </a:p>
          <a:p>
            <a:pPr lvl="1"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buFont typeface="Arial"/>
              <a:buChar char="•"/>
              <a:defRPr/>
            </a:pP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Allow d/u to go to a constant (not just (1-x)</a:t>
            </a:r>
            <a:r>
              <a:rPr lang="en-GB" sz="2200" baseline="30000" dirty="0">
                <a:solidFill>
                  <a:srgbClr val="000000"/>
                </a:solidFill>
                <a:latin typeface="Times"/>
                <a:cs typeface="Times"/>
              </a:rPr>
              <a:t>a</a:t>
            </a:r>
            <a:r>
              <a:rPr lang="en-GB" sz="2200" dirty="0" smtClean="0">
                <a:solidFill>
                  <a:srgbClr val="000000"/>
                </a:solidFill>
                <a:latin typeface="Times"/>
                <a:cs typeface="Times"/>
              </a:rPr>
              <a:t> type form)</a:t>
            </a:r>
          </a:p>
          <a:p>
            <a:pPr lvl="1"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buFont typeface="Arial"/>
              <a:buChar char="•"/>
              <a:defRPr/>
            </a:pPr>
            <a:r>
              <a:rPr lang="en-GB" sz="2200" b="1" i="1" dirty="0">
                <a:solidFill>
                  <a:srgbClr val="800080"/>
                </a:solidFill>
                <a:latin typeface="Times"/>
                <a:cs typeface="Times"/>
              </a:rPr>
              <a:t>N</a:t>
            </a:r>
            <a:r>
              <a:rPr lang="en-GB" sz="2200" b="1" i="1" dirty="0" smtClean="0">
                <a:solidFill>
                  <a:srgbClr val="800080"/>
                </a:solidFill>
                <a:latin typeface="Times"/>
                <a:cs typeface="Times"/>
              </a:rPr>
              <a:t>eed accurate deuteron nuclear corrections</a:t>
            </a:r>
            <a:endParaRPr lang="en-GB" sz="2200" b="1" dirty="0" smtClean="0">
              <a:solidFill>
                <a:srgbClr val="0033CC"/>
              </a:solidFill>
              <a:latin typeface="Times"/>
              <a:cs typeface="Times"/>
            </a:endParaRPr>
          </a:p>
          <a:p>
            <a:pPr lvl="1" eaLnBrk="1" fontAlgn="base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68000"/>
              <a:buFont typeface="Wingdings" charset="0"/>
              <a:buNone/>
              <a:defRPr/>
            </a:pPr>
            <a:endParaRPr lang="en-GB" sz="2200" dirty="0" smtClean="0">
              <a:solidFill>
                <a:srgbClr val="0033CC"/>
              </a:solidFill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559" y="5736899"/>
            <a:ext cx="3107895" cy="6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44475"/>
            <a:ext cx="7772400" cy="1143000"/>
          </a:xfrm>
        </p:spPr>
        <p:txBody>
          <a:bodyPr/>
          <a:lstStyle/>
          <a:p>
            <a:r>
              <a:rPr lang="en-US" altLang="x-none" sz="2800" b="0" dirty="0">
                <a:solidFill>
                  <a:srgbClr val="800080"/>
                </a:solidFill>
                <a:latin typeface="Calibri" charset="0"/>
                <a:ea typeface="Calibri" charset="0"/>
                <a:cs typeface="Calibri" charset="0"/>
              </a:rPr>
              <a:t>Typical W, Q cuts are </a:t>
            </a:r>
            <a:r>
              <a:rPr lang="en-US" altLang="x-none" sz="2800" b="0" dirty="0" smtClean="0">
                <a:solidFill>
                  <a:srgbClr val="800080"/>
                </a:solidFill>
                <a:latin typeface="Calibri" charset="0"/>
                <a:ea typeface="Calibri" charset="0"/>
                <a:cs typeface="Calibri" charset="0"/>
              </a:rPr>
              <a:t>restrictive</a:t>
            </a:r>
            <a:r>
              <a:rPr lang="en-US" altLang="x-none" sz="2800" b="0" dirty="0">
                <a:solidFill>
                  <a:srgbClr val="800080"/>
                </a:solidFill>
                <a:latin typeface="Calibri" charset="0"/>
                <a:ea typeface="Calibri" charset="0"/>
                <a:cs typeface="Calibri" charset="0"/>
              </a:rPr>
              <a:t>….</a:t>
            </a:r>
            <a:endParaRPr lang="en-US" altLang="x-none" dirty="0">
              <a:solidFill>
                <a:schemeClr val="accent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4091" name="Picture 11" descr="F2_rel_p_30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3400"/>
            <a:ext cx="533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093" name="Picture 13" descr="Snapshot 2010-02-04 00-07-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38338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304800" y="762000"/>
            <a:ext cx="3505200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defRPr sz="2400">
                <a:solidFill>
                  <a:schemeClr val="tx1"/>
                </a:solidFill>
                <a:latin typeface="Times" charset="0"/>
              </a:defRPr>
            </a:lvl1pPr>
            <a:lvl2pPr marL="414338" defTabSz="828675" eaLnBrk="0" hangingPunct="0">
              <a:defRPr sz="2400">
                <a:solidFill>
                  <a:schemeClr val="tx1"/>
                </a:solidFill>
                <a:latin typeface="Times" charset="0"/>
              </a:defRPr>
            </a:lvl2pPr>
            <a:lvl3pPr marL="828675" defTabSz="828675" eaLnBrk="0" hangingPunct="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244600" defTabSz="828675" eaLnBrk="0" hangingPunct="0">
              <a:defRPr sz="2400">
                <a:solidFill>
                  <a:schemeClr val="tx1"/>
                </a:solidFill>
                <a:latin typeface="Times" charset="0"/>
              </a:defRPr>
            </a:lvl4pPr>
            <a:lvl5pPr marL="1658938" defTabSz="828675" eaLnBrk="0" hangingPunct="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1161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5733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0305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487738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fontAlgn="base">
              <a:lnSpc>
                <a:spcPct val="104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en-US" altLang="x-none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Current </a:t>
            </a:r>
            <a:r>
              <a:rPr lang="en-GB" altLang="x-none" sz="1800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</a:t>
            </a:r>
            <a:r>
              <a:rPr lang="en-GB" altLang="x-none" sz="1800" baseline="33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altLang="x-none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&gt; 4 GeV</a:t>
            </a:r>
            <a:r>
              <a:rPr lang="en-GB" altLang="x-none" sz="1800" baseline="33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altLang="x-none" sz="1800" i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GB" altLang="x-none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GB" altLang="x-none" sz="1800" baseline="33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GB" altLang="x-none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&gt; 12.25 GeV</a:t>
            </a:r>
            <a:r>
              <a:rPr lang="en-GB" altLang="x-none" sz="1800" baseline="330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altLang="x-none" sz="18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, cuts</a:t>
            </a:r>
          </a:p>
        </p:txBody>
      </p:sp>
      <p:sp>
        <p:nvSpPr>
          <p:cNvPr id="174086" name="Line 6"/>
          <p:cNvSpPr>
            <a:spLocks noChangeShapeType="1"/>
          </p:cNvSpPr>
          <p:nvPr/>
        </p:nvSpPr>
        <p:spPr bwMode="auto">
          <a:xfrm>
            <a:off x="2209800" y="1219200"/>
            <a:ext cx="9906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7239000" y="5715000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x-none" sz="1600" dirty="0" smtClean="0">
                <a:solidFill>
                  <a:srgbClr val="FF0000"/>
                </a:solidFill>
                <a:latin typeface="Chalkboard" charset="0"/>
              </a:rPr>
              <a:t>(</a:t>
            </a:r>
            <a:r>
              <a:rPr lang="en-US" altLang="x-none" sz="1600" i="1" dirty="0" smtClean="0">
                <a:solidFill>
                  <a:srgbClr val="FF0000"/>
                </a:solidFill>
                <a:latin typeface="Chalkboard" charset="0"/>
              </a:rPr>
              <a:t>Ignore </a:t>
            </a:r>
            <a:r>
              <a:rPr lang="en-US" altLang="x-none" sz="1600" i="1" dirty="0" smtClean="0">
                <a:solidFill>
                  <a:srgbClr val="FF0000"/>
                </a:solidFill>
                <a:latin typeface="Chalkboard" charset="0"/>
              </a:rPr>
              <a:t>red, projected </a:t>
            </a:r>
            <a:r>
              <a:rPr lang="en-US" altLang="x-none" sz="1600" i="1" dirty="0" err="1" smtClean="0">
                <a:solidFill>
                  <a:srgbClr val="FF0000"/>
                </a:solidFill>
                <a:latin typeface="Chalkboard" charset="0"/>
              </a:rPr>
              <a:t>mEIC</a:t>
            </a:r>
            <a:r>
              <a:rPr lang="en-US" altLang="x-none" sz="1600" i="1" dirty="0" smtClean="0">
                <a:solidFill>
                  <a:srgbClr val="FF0000"/>
                </a:solidFill>
                <a:latin typeface="Chalkboard" charset="0"/>
              </a:rPr>
              <a:t> data points.)</a:t>
            </a:r>
          </a:p>
        </p:txBody>
      </p:sp>
      <p:sp>
        <p:nvSpPr>
          <p:cNvPr id="174095" name="Text Box 15"/>
          <p:cNvSpPr txBox="1">
            <a:spLocks noChangeArrowheads="1"/>
          </p:cNvSpPr>
          <p:nvPr/>
        </p:nvSpPr>
        <p:spPr bwMode="auto">
          <a:xfrm>
            <a:off x="266700" y="5770789"/>
            <a:ext cx="6477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x-none" sz="2000" smtClean="0">
                <a:solidFill>
                  <a:srgbClr val="800080"/>
                </a:solidFill>
                <a:latin typeface="Calibri" charset="0"/>
                <a:ea typeface="Calibri" charset="0"/>
                <a:cs typeface="Calibri" charset="0"/>
              </a:rPr>
              <a:t>Typical cuts essentially </a:t>
            </a:r>
            <a:r>
              <a:rPr lang="en-US" altLang="x-none" sz="2000" dirty="0" smtClean="0">
                <a:solidFill>
                  <a:srgbClr val="800080"/>
                </a:solidFill>
                <a:latin typeface="Calibri" charset="0"/>
                <a:ea typeface="Calibri" charset="0"/>
                <a:cs typeface="Calibri" charset="0"/>
              </a:rPr>
              <a:t>leave no data below x~0.75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x-none" sz="2000" i="1" u="sng" dirty="0" smtClean="0">
                <a:solidFill>
                  <a:srgbClr val="800080"/>
                </a:solidFill>
                <a:latin typeface="Calibri" charset="0"/>
                <a:ea typeface="Calibri" charset="0"/>
                <a:cs typeface="Calibri" charset="0"/>
              </a:rPr>
              <a:t>What large x data there is has large uncertainty</a:t>
            </a:r>
            <a:endParaRPr lang="en-US" altLang="x-none" sz="2400" i="1" dirty="0" smtClean="0">
              <a:solidFill>
                <a:srgbClr val="80008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4096" name="Text Box 16"/>
          <p:cNvSpPr txBox="1">
            <a:spLocks noChangeArrowheads="1"/>
          </p:cNvSpPr>
          <p:nvPr/>
        </p:nvSpPr>
        <p:spPr bwMode="auto">
          <a:xfrm>
            <a:off x="1066800" y="51816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x-none" sz="2000" smtClean="0">
                <a:solidFill>
                  <a:srgbClr val="000000"/>
                </a:solidFill>
                <a:latin typeface="Chalkboard" charset="0"/>
              </a:rPr>
              <a:t>Reduced CJ cuts</a:t>
            </a:r>
            <a:endParaRPr lang="en-US" altLang="x-none" sz="2400" smtClean="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174097" name="Line 17"/>
          <p:cNvSpPr>
            <a:spLocks noChangeShapeType="1"/>
          </p:cNvSpPr>
          <p:nvPr/>
        </p:nvSpPr>
        <p:spPr bwMode="auto">
          <a:xfrm flipH="1" flipV="1">
            <a:off x="2286000" y="4018384"/>
            <a:ext cx="3810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2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JBON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935143" cy="37496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ECCC7-4E52-CA49-858C-2BC2C365B8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BONU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32" y="3386005"/>
            <a:ext cx="5721068" cy="3446595"/>
          </a:xfrm>
          <a:prstGeom prst="rect">
            <a:avLst/>
          </a:prstGeom>
        </p:spPr>
      </p:pic>
      <p:pic>
        <p:nvPicPr>
          <p:cNvPr id="2" name="Picture 1" descr="BONU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34" y="-100621"/>
            <a:ext cx="4425667" cy="36459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7800" y="3873501"/>
            <a:ext cx="3499132" cy="223686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81628" tIns="40814" rIns="81628" bIns="40814" rtlCol="0">
            <a:spAutoFit/>
          </a:bodyPr>
          <a:lstStyle/>
          <a:p>
            <a:pPr marL="255088" indent="-255088" defTabSz="408141">
              <a:buFont typeface="Arial"/>
              <a:buChar char="•"/>
            </a:pPr>
            <a:r>
              <a:rPr lang="en-US" sz="2000" dirty="0" err="1" smtClean="0">
                <a:solidFill>
                  <a:prstClr val="black"/>
                </a:solidFill>
              </a:rPr>
              <a:t>BONuS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data well fit by </a:t>
            </a:r>
            <a:r>
              <a:rPr lang="en-US" sz="2000" dirty="0" smtClean="0">
                <a:solidFill>
                  <a:prstClr val="black"/>
                </a:solidFill>
              </a:rPr>
              <a:t>CJ</a:t>
            </a:r>
          </a:p>
          <a:p>
            <a:pPr marL="255088" indent="-255088" defTabSz="408141">
              <a:buFont typeface="Arial"/>
              <a:buChar char="•"/>
            </a:pPr>
            <a:endParaRPr lang="en-US" sz="2000" dirty="0">
              <a:solidFill>
                <a:prstClr val="black"/>
              </a:solidFill>
            </a:endParaRPr>
          </a:p>
          <a:p>
            <a:pPr marL="255088" indent="-255088" defTabSz="408141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Effect of adding BONUS (also W, l asymmetries from D0)</a:t>
            </a:r>
          </a:p>
          <a:p>
            <a:pPr marL="255088" indent="-255088" defTabSz="408141">
              <a:buFont typeface="Arial"/>
              <a:buChar char="•"/>
            </a:pPr>
            <a:endParaRPr lang="en-US" sz="2000" b="1" dirty="0" smtClean="0">
              <a:solidFill>
                <a:srgbClr val="008000"/>
              </a:solidFill>
            </a:endParaRPr>
          </a:p>
          <a:p>
            <a:pPr marL="255088" indent="-255088" defTabSz="408141">
              <a:buFont typeface="Arial"/>
              <a:buChar char="•"/>
            </a:pPr>
            <a:r>
              <a:rPr lang="en-US" sz="2000" b="1" dirty="0" smtClean="0">
                <a:solidFill>
                  <a:srgbClr val="008000"/>
                </a:solidFill>
              </a:rPr>
              <a:t>Substantial </a:t>
            </a:r>
            <a:r>
              <a:rPr lang="en-US" sz="2000" b="1" dirty="0">
                <a:solidFill>
                  <a:srgbClr val="008000"/>
                </a:solidFill>
              </a:rPr>
              <a:t>reduction in d/u uncertainty at large x</a:t>
            </a:r>
            <a:r>
              <a:rPr lang="en-US" sz="2000" b="1" dirty="0" smtClean="0">
                <a:solidFill>
                  <a:srgbClr val="008000"/>
                </a:solidFill>
              </a:rPr>
              <a:t>!</a:t>
            </a:r>
            <a:endParaRPr lang="en-US" sz="2000" b="1" dirty="0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987824" y="3356992"/>
            <a:ext cx="0" cy="57639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14700" y="2311400"/>
            <a:ext cx="2768600" cy="22225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03600" y="5397500"/>
            <a:ext cx="2019300" cy="3810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8000" y="6356349"/>
            <a:ext cx="4711700" cy="328646"/>
          </a:xfrm>
          <a:prstGeom prst="rect">
            <a:avLst/>
          </a:prstGeom>
          <a:noFill/>
        </p:spPr>
        <p:txBody>
          <a:bodyPr wrap="square" lIns="81628" tIns="40814" rIns="81628" bIns="40814" rtlCol="0">
            <a:spAutoFit/>
          </a:bodyPr>
          <a:lstStyle/>
          <a:p>
            <a:pPr defTabSz="408141"/>
            <a:r>
              <a:rPr lang="en-US" sz="1600" dirty="0" err="1" smtClean="0">
                <a:solidFill>
                  <a:prstClr val="black"/>
                </a:solidFill>
              </a:rPr>
              <a:t>www.jlab.org</a:t>
            </a:r>
            <a:r>
              <a:rPr lang="en-US" sz="1600" dirty="0" smtClean="0">
                <a:solidFill>
                  <a:prstClr val="black"/>
                </a:solidFill>
              </a:rPr>
              <a:t>/</a:t>
            </a:r>
            <a:r>
              <a:rPr lang="en-US" sz="1600" dirty="0">
                <a:solidFill>
                  <a:prstClr val="black"/>
                </a:solidFill>
              </a:rPr>
              <a:t>theory/</a:t>
            </a:r>
            <a:r>
              <a:rPr lang="en-US" sz="1600" dirty="0" err="1">
                <a:solidFill>
                  <a:prstClr val="black"/>
                </a:solidFill>
              </a:rPr>
              <a:t>cj</a:t>
            </a:r>
            <a:r>
              <a:rPr lang="en-US" sz="1600" dirty="0">
                <a:solidFill>
                  <a:prstClr val="black"/>
                </a:solidFill>
              </a:rPr>
              <a:t>/</a:t>
            </a:r>
            <a:r>
              <a:rPr lang="en-US" sz="1600" dirty="0" err="1">
                <a:solidFill>
                  <a:prstClr val="black"/>
                </a:solidFill>
              </a:rPr>
              <a:t>index.html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4632" y="988142"/>
            <a:ext cx="1270819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CJ15</a:t>
            </a:r>
          </a:p>
          <a:p>
            <a:r>
              <a:rPr lang="en-US" sz="2800" dirty="0" smtClean="0">
                <a:solidFill>
                  <a:srgbClr val="002060"/>
                </a:solidFill>
              </a:rPr>
              <a:t>Results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34633" y="2197510"/>
            <a:ext cx="1209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i="1" dirty="0">
                <a:solidFill>
                  <a:srgbClr val="0B9D1B"/>
                </a:solidFill>
                <a:latin typeface="Arial"/>
                <a:ea typeface="ＭＳ Ｐゴシック" charset="0"/>
                <a:cs typeface="Arial"/>
              </a:rPr>
              <a:t>Dedicted </a:t>
            </a:r>
            <a:r>
              <a:rPr lang="is-IS" b="1" i="1" u="sng" dirty="0">
                <a:solidFill>
                  <a:srgbClr val="0B9D1B"/>
                </a:solidFill>
                <a:latin typeface="Arial"/>
                <a:ea typeface="ＭＳ Ｐゴシック" charset="0"/>
                <a:cs typeface="Arial"/>
              </a:rPr>
              <a:t>neutron</a:t>
            </a:r>
            <a:r>
              <a:rPr lang="is-IS" b="1" i="1" dirty="0">
                <a:solidFill>
                  <a:srgbClr val="0B9D1B"/>
                </a:solidFill>
                <a:latin typeface="Arial"/>
                <a:ea typeface="ＭＳ Ｐゴシック" charset="0"/>
                <a:cs typeface="Arial"/>
              </a:rPr>
              <a:t> paper in draft</a:t>
            </a:r>
            <a:endParaRPr lang="en-US" b="1" i="1" dirty="0">
              <a:solidFill>
                <a:srgbClr val="0B9D1B"/>
              </a:solidFill>
              <a:latin typeface="Arial"/>
              <a:ea typeface="ＭＳ Ｐゴシック" charset="0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"/>
            <a:ext cx="5791200" cy="651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428" y="360634"/>
            <a:ext cx="309154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7030A0"/>
                </a:solidFill>
                <a:latin typeface="Arial"/>
                <a:ea typeface="ＭＳ Ｐゴシック" charset="0"/>
                <a:cs typeface="Arial"/>
              </a:rPr>
              <a:t>CJ15 Global Fit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Phys</a:t>
            </a:r>
            <a:r>
              <a:rPr lang="en-US" sz="2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. Rev. D93 114017 (2016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State-of-the-art in large x PDFs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&gt; 50% uncertainty on d(x) above x ~ 0.6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&gt; 50</a:t>
            </a:r>
            <a:r>
              <a:rPr lang="en-US" sz="2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% uncertainty on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g(</a:t>
            </a:r>
            <a:r>
              <a:rPr lang="en-US" sz="20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x) above x ~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0.2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More experiments still </a:t>
            </a:r>
            <a:r>
              <a:rPr lang="en-US" i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needed at large x</a:t>
            </a:r>
            <a:r>
              <a:rPr lang="is-IS" i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… </a:t>
            </a:r>
            <a:r>
              <a:rPr lang="is-IS" i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JLab MARATHON </a:t>
            </a:r>
            <a:r>
              <a:rPr lang="is-IS" b="1" i="1" dirty="0" smtClean="0">
                <a:solidFill>
                  <a:srgbClr val="7030A0"/>
                </a:solidFill>
                <a:latin typeface="Arial"/>
                <a:ea typeface="ＭＳ Ｐゴシック" charset="0"/>
                <a:cs typeface="Arial"/>
              </a:rPr>
              <a:t>(just completed!), </a:t>
            </a:r>
            <a:r>
              <a:rPr lang="is-IS" i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BONUS12 (Fall 2019 run), SoLID PVDIS,...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s-IS" sz="2000" i="1" dirty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lang="en-US" sz="2000" dirty="0" smtClean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</a:pPr>
            <a:endParaRPr lang="en-US" sz="2000" dirty="0">
              <a:solidFill>
                <a:prstClr val="black"/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7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66485" y="0"/>
            <a:ext cx="8278688" cy="914400"/>
          </a:xfrm>
        </p:spPr>
        <p:txBody>
          <a:bodyPr>
            <a:normAutofit fontScale="90000"/>
          </a:bodyPr>
          <a:lstStyle/>
          <a:p>
            <a:r>
              <a:rPr lang="en-US" b="0" dirty="0">
                <a:solidFill>
                  <a:srgbClr val="002060"/>
                </a:solidFill>
                <a:latin typeface="Calibri"/>
                <a:cs typeface="Calibri"/>
              </a:rPr>
              <a:t>Probing the Valence </a:t>
            </a:r>
            <a:r>
              <a:rPr lang="en-US" b="0" dirty="0" smtClean="0">
                <a:solidFill>
                  <a:srgbClr val="002060"/>
                </a:solidFill>
                <a:latin typeface="Calibri"/>
                <a:cs typeface="Calibri"/>
              </a:rPr>
              <a:t>Regime </a:t>
            </a:r>
            <a:r>
              <a:rPr lang="en-US" b="0" smtClean="0">
                <a:solidFill>
                  <a:srgbClr val="002060"/>
                </a:solidFill>
                <a:latin typeface="Calibri"/>
                <a:cs typeface="Calibri"/>
              </a:rPr>
              <a:t>at JLab12</a:t>
            </a:r>
            <a:endParaRPr lang="en-US" b="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3284984"/>
            <a:ext cx="8712968" cy="5260449"/>
          </a:xfrm>
          <a:noFill/>
        </p:spPr>
        <p:txBody>
          <a:bodyPr/>
          <a:lstStyle/>
          <a:p>
            <a:pPr marL="342539" indent="-342539">
              <a:lnSpc>
                <a:spcPct val="80000"/>
              </a:lnSpc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New generation of experiments at </a:t>
            </a:r>
            <a:r>
              <a:rPr lang="en-US" sz="2000" dirty="0" err="1" smtClean="0">
                <a:latin typeface="Calibri"/>
                <a:cs typeface="Calibri"/>
              </a:rPr>
              <a:t>JLab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dirty="0">
                <a:latin typeface="Calibri"/>
                <a:cs typeface="Calibri"/>
              </a:rPr>
              <a:t>at 12 GeV will access the regime where valence quarks </a:t>
            </a:r>
            <a:r>
              <a:rPr lang="en-US" sz="2000" dirty="0" smtClean="0">
                <a:latin typeface="Calibri"/>
                <a:cs typeface="Calibri"/>
              </a:rPr>
              <a:t>dominate</a:t>
            </a:r>
            <a:endParaRPr lang="en-US" sz="2000" dirty="0">
              <a:latin typeface="Calibri"/>
              <a:cs typeface="Calibri"/>
            </a:endParaRPr>
          </a:p>
          <a:p>
            <a:pPr marL="342539" indent="-342539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First experiments </a:t>
            </a:r>
            <a:r>
              <a:rPr lang="en-US" sz="2000" i="1" u="sng" dirty="0" smtClean="0">
                <a:solidFill>
                  <a:srgbClr val="9900CC"/>
                </a:solidFill>
                <a:latin typeface="Calibri"/>
                <a:cs typeface="Calibri"/>
              </a:rPr>
              <a:t>COMPLETED!</a:t>
            </a:r>
            <a:endParaRPr lang="en-US" sz="2000" i="1" u="sng" dirty="0">
              <a:solidFill>
                <a:srgbClr val="9900CC"/>
              </a:solidFill>
              <a:latin typeface="Calibri"/>
              <a:cs typeface="Calibri"/>
            </a:endParaRPr>
          </a:p>
          <a:p>
            <a:pPr marL="799620" lvl="1" indent="-342900">
              <a:lnSpc>
                <a:spcPct val="70000"/>
              </a:lnSpc>
              <a:buClr>
                <a:srgbClr val="0B9D1B"/>
              </a:buClr>
              <a:buFont typeface="Wingdings" charset="2"/>
              <a:buChar char="ü"/>
            </a:pPr>
            <a:r>
              <a:rPr lang="en-US" sz="2000" dirty="0">
                <a:latin typeface="Calibri"/>
                <a:cs typeface="Calibri"/>
              </a:rPr>
              <a:t>Hall C F2p,d</a:t>
            </a:r>
          </a:p>
          <a:p>
            <a:pPr marL="799620" lvl="1" indent="-342900">
              <a:lnSpc>
                <a:spcPct val="70000"/>
              </a:lnSpc>
              <a:buClr>
                <a:srgbClr val="0B9D1B"/>
              </a:buClr>
              <a:buFont typeface="Wingdings" charset="2"/>
              <a:buChar char="ü"/>
            </a:pPr>
            <a:r>
              <a:rPr lang="en-US" sz="2000" dirty="0">
                <a:latin typeface="Calibri"/>
                <a:cs typeface="Calibri"/>
              </a:rPr>
              <a:t>Hall A 3H/3He</a:t>
            </a:r>
          </a:p>
          <a:p>
            <a:pPr marL="342539" indent="-342539">
              <a:lnSpc>
                <a:spcPct val="70000"/>
              </a:lnSpc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Dedicated effort to extract valence PDFs</a:t>
            </a:r>
            <a:endParaRPr lang="en-US" sz="2000" dirty="0">
              <a:latin typeface="Calibri"/>
              <a:cs typeface="Calibri"/>
            </a:endParaRPr>
          </a:p>
          <a:p>
            <a:pPr marL="799259" lvl="1" indent="-342539">
              <a:lnSpc>
                <a:spcPct val="70000"/>
              </a:lnSpc>
              <a:buFont typeface="Arial"/>
              <a:buChar char="•"/>
            </a:pPr>
            <a:r>
              <a:rPr lang="en-US" sz="2000" dirty="0">
                <a:latin typeface="Calibri"/>
                <a:cs typeface="Calibri"/>
              </a:rPr>
              <a:t>“CJ”, (CTEQ-Jefferson Lab) </a:t>
            </a:r>
            <a:r>
              <a:rPr lang="en-US" sz="2000" dirty="0" smtClean="0">
                <a:latin typeface="Calibri"/>
                <a:cs typeface="Calibri"/>
              </a:rPr>
              <a:t>– and also </a:t>
            </a:r>
            <a:r>
              <a:rPr lang="en-US" sz="2000" dirty="0">
                <a:latin typeface="Calibri"/>
                <a:cs typeface="Calibri"/>
              </a:rPr>
              <a:t>“JAM” </a:t>
            </a:r>
            <a:r>
              <a:rPr lang="en-US" sz="2000" dirty="0" smtClean="0">
                <a:latin typeface="Calibri"/>
                <a:cs typeface="Calibri"/>
              </a:rPr>
              <a:t>(polarized </a:t>
            </a:r>
            <a:r>
              <a:rPr lang="en-US" sz="2000" dirty="0">
                <a:latin typeface="Calibri"/>
                <a:cs typeface="Calibri"/>
              </a:rPr>
              <a:t>p</a:t>
            </a:r>
            <a:r>
              <a:rPr lang="en-US" sz="2000" dirty="0" smtClean="0">
                <a:latin typeface="Calibri"/>
                <a:cs typeface="Calibri"/>
              </a:rPr>
              <a:t>df) collaborations</a:t>
            </a:r>
            <a:endParaRPr lang="en-US" sz="2000" dirty="0">
              <a:latin typeface="Calibri"/>
              <a:cs typeface="Calibri"/>
            </a:endParaRPr>
          </a:p>
          <a:p>
            <a:pPr marL="342543" indent="-342539">
              <a:lnSpc>
                <a:spcPct val="70000"/>
              </a:lnSpc>
              <a:buFont typeface="Arial"/>
              <a:buChar char="•"/>
            </a:pPr>
            <a:r>
              <a:rPr lang="en-US" sz="2000" dirty="0" smtClean="0">
                <a:latin typeface="Calibri" charset="0"/>
              </a:rPr>
              <a:t>Also </a:t>
            </a:r>
            <a:r>
              <a:rPr lang="en-US" sz="2000" dirty="0" err="1" smtClean="0">
                <a:latin typeface="Calibri" charset="0"/>
              </a:rPr>
              <a:t>SeaQuest</a:t>
            </a:r>
            <a:r>
              <a:rPr lang="en-US" sz="2000" dirty="0" smtClean="0">
                <a:latin typeface="Calibri" charset="0"/>
              </a:rPr>
              <a:t> </a:t>
            </a:r>
            <a:r>
              <a:rPr lang="en-US" sz="2000" dirty="0" err="1">
                <a:latin typeface="Calibri" charset="0"/>
              </a:rPr>
              <a:t>Drell</a:t>
            </a:r>
            <a:r>
              <a:rPr lang="en-US" sz="2000" dirty="0">
                <a:latin typeface="Calibri" charset="0"/>
              </a:rPr>
              <a:t>-Yan experiment E906 at FNAL focused on high x </a:t>
            </a:r>
            <a:r>
              <a:rPr lang="en-US" sz="2000" dirty="0" smtClean="0">
                <a:latin typeface="Calibri" charset="0"/>
              </a:rPr>
              <a:t>sea</a:t>
            </a:r>
            <a:endParaRPr lang="en-US" sz="20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342539" indent="-342539">
              <a:lnSpc>
                <a:spcPct val="70000"/>
              </a:lnSpc>
              <a:buFont typeface="Arial"/>
              <a:buChar char="•"/>
            </a:pPr>
            <a:endParaRPr lang="en-US" i="1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2800" i="1" dirty="0" smtClean="0">
                <a:solidFill>
                  <a:srgbClr val="FF0000"/>
                </a:solidFill>
                <a:latin typeface="Calibri"/>
                <a:cs typeface="Calibri"/>
              </a:rPr>
              <a:t>Expect </a:t>
            </a:r>
            <a:r>
              <a:rPr lang="en-US" sz="2800" i="1" dirty="0">
                <a:solidFill>
                  <a:srgbClr val="FF0000"/>
                </a:solidFill>
                <a:latin typeface="Calibri"/>
                <a:cs typeface="Calibri"/>
              </a:rPr>
              <a:t>large improvements in our understanding of the valence 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  <a:cs typeface="Calibri"/>
              </a:rPr>
              <a:t>regime in </a:t>
            </a:r>
            <a:r>
              <a:rPr lang="en-US" sz="2800" i="1" dirty="0">
                <a:solidFill>
                  <a:srgbClr val="FF0000"/>
                </a:solidFill>
                <a:latin typeface="Calibri"/>
                <a:cs typeface="Calibri"/>
              </a:rPr>
              <a:t>the next 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  <a:cs typeface="Calibri"/>
              </a:rPr>
              <a:t>1-2 </a:t>
            </a:r>
            <a:r>
              <a:rPr lang="en-US" sz="2800" i="1" dirty="0">
                <a:solidFill>
                  <a:srgbClr val="FF0000"/>
                </a:solidFill>
                <a:latin typeface="Calibri"/>
                <a:cs typeface="Calibri"/>
              </a:rPr>
              <a:t>years</a:t>
            </a:r>
            <a:r>
              <a:rPr lang="en-US" sz="2800" i="1" dirty="0" smtClean="0">
                <a:solidFill>
                  <a:srgbClr val="FF0000"/>
                </a:solidFill>
                <a:latin typeface="Calibri"/>
                <a:cs typeface="Calibri"/>
              </a:rPr>
              <a:t>!</a:t>
            </a:r>
            <a:endParaRPr lang="en-US" sz="28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62" y="836712"/>
            <a:ext cx="5607558" cy="25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4D6F9C6C-BFED-41B2-93D9-39618CD2849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696693"/>
            <a:ext cx="9143433" cy="1429968"/>
          </a:xfrm>
        </p:spPr>
        <p:txBody>
          <a:bodyPr anchor="ctr"/>
          <a:lstStyle/>
          <a:p>
            <a:pPr lvl="0" algn="ctr"/>
            <a:r>
              <a:rPr lang="en-US" i="1" dirty="0" smtClean="0">
                <a:solidFill>
                  <a:srgbClr val="FFFFFF"/>
                </a:solidFill>
              </a:rPr>
              <a:t>A little further off the ranch</a:t>
            </a:r>
            <a:r>
              <a:rPr lang="is-IS" i="1" dirty="0" smtClean="0">
                <a:solidFill>
                  <a:srgbClr val="FFFFFF"/>
                </a:solidFill>
              </a:rPr>
              <a:t>…. (but I think a nice point for this meeting)....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085" y="4365172"/>
            <a:ext cx="4198258" cy="2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12" descr="Snapshot 2013-04-22 17-05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844551"/>
            <a:ext cx="1989668" cy="230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152400" y="1524000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prstTxWarp prst="textNoShape">
              <a:avLst/>
            </a:prstTxWarp>
          </a:bodyPr>
          <a:lstStyle/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" pitchFamily="84" charset="0"/>
              </a:rPr>
              <a:t>Mirror symmetry of A=3 nuclei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" pitchFamily="84" charset="0"/>
              </a:rPr>
              <a:t>Extract F</a:t>
            </a:r>
            <a:r>
              <a:rPr lang="en-US" sz="2000" baseline="-25000" dirty="0">
                <a:latin typeface="Times" pitchFamily="84" charset="0"/>
              </a:rPr>
              <a:t>2</a:t>
            </a:r>
            <a:r>
              <a:rPr lang="en-US" sz="2000" baseline="40000" dirty="0">
                <a:latin typeface="Times" pitchFamily="84" charset="0"/>
              </a:rPr>
              <a:t>n</a:t>
            </a:r>
            <a:r>
              <a:rPr lang="en-US" sz="2000" dirty="0">
                <a:latin typeface="Times" pitchFamily="84" charset="0"/>
              </a:rPr>
              <a:t>/F</a:t>
            </a:r>
            <a:r>
              <a:rPr lang="en-US" sz="2000" baseline="-25000" dirty="0">
                <a:latin typeface="Times" pitchFamily="84" charset="0"/>
              </a:rPr>
              <a:t>2</a:t>
            </a:r>
            <a:r>
              <a:rPr lang="en-US" sz="2000" baseline="30000" dirty="0">
                <a:latin typeface="Times" pitchFamily="84" charset="0"/>
              </a:rPr>
              <a:t>p</a:t>
            </a:r>
            <a:r>
              <a:rPr lang="en-US" sz="2000" dirty="0">
                <a:latin typeface="Times" pitchFamily="84" charset="0"/>
              </a:rPr>
              <a:t> from </a:t>
            </a:r>
            <a:r>
              <a:rPr lang="en-US" sz="2000" dirty="0">
                <a:solidFill>
                  <a:srgbClr val="0000FF"/>
                </a:solidFill>
                <a:latin typeface="Times" pitchFamily="84" charset="0"/>
              </a:rPr>
              <a:t>ratio</a:t>
            </a:r>
            <a:r>
              <a:rPr lang="en-US" sz="2000" dirty="0">
                <a:latin typeface="Times" pitchFamily="84" charset="0"/>
              </a:rPr>
              <a:t> of measured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He/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 structure functions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FF0000"/>
              </a:solidFill>
              <a:latin typeface="Times" pitchFamily="84" charset="0"/>
            </a:endParaRP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latin typeface="Times" pitchFamily="84" charset="0"/>
            </a:endParaRPr>
          </a:p>
          <a:p>
            <a:pPr marL="742167" lvl="1" indent="-28544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  <a:latin typeface="Mistral" pitchFamily="84" charset="0"/>
              </a:rPr>
              <a:t>  R</a:t>
            </a:r>
            <a:r>
              <a:rPr lang="en-US" sz="2000" dirty="0">
                <a:solidFill>
                  <a:srgbClr val="FF0000"/>
                </a:solidFill>
                <a:latin typeface="Times" pitchFamily="84" charset="0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= SUPER ratio of ”EMC ratios” for </a:t>
            </a:r>
            <a:r>
              <a:rPr lang="en-US" sz="2000" baseline="30000" dirty="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He and </a:t>
            </a:r>
            <a:r>
              <a:rPr lang="en-US" sz="2000" baseline="30000" dirty="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H</a:t>
            </a:r>
            <a:r>
              <a:rPr lang="en-US" sz="2000" dirty="0">
                <a:latin typeface="Times" pitchFamily="84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Relies only on </a:t>
            </a:r>
            <a:r>
              <a:rPr lang="en-US" sz="2000" i="1" u="sng" dirty="0">
                <a:latin typeface="Times" pitchFamily="84" charset="0"/>
              </a:rPr>
              <a:t>difference</a:t>
            </a:r>
            <a:r>
              <a:rPr lang="en-US" sz="2000" dirty="0">
                <a:latin typeface="Times" pitchFamily="84" charset="0"/>
              </a:rPr>
              <a:t> in nuclear effects in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H,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He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Calculated </a:t>
            </a:r>
            <a:r>
              <a:rPr lang="en-US" sz="2000" dirty="0" smtClean="0">
                <a:latin typeface="Times" pitchFamily="84" charset="0"/>
              </a:rPr>
              <a:t>to </a:t>
            </a:r>
            <a:r>
              <a:rPr lang="en-US" sz="2000" dirty="0">
                <a:latin typeface="Times" pitchFamily="84" charset="0"/>
              </a:rPr>
              <a:t>within 1%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Most systematic and theoretical uncertainties cancel</a:t>
            </a:r>
            <a:r>
              <a:rPr lang="en-US" sz="1800" dirty="0"/>
              <a:t> 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b="1" dirty="0"/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001972"/>
            <a:ext cx="2667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727082" y="163049"/>
            <a:ext cx="8147036" cy="5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MARATHON: Deep Inelastic Scattering </a:t>
            </a:r>
            <a:r>
              <a:rPr 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from A=3 </a:t>
            </a:r>
            <a:r>
              <a:rPr lang="en-US" sz="28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Nuclei</a:t>
            </a:r>
            <a:endParaRPr lang="en-US" sz="20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2886" name="Picture 6" descr="Snapshot 2013-04-23 17-10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34469" y="3001972"/>
            <a:ext cx="4648200" cy="3629025"/>
          </a:xfrm>
          <a:prstGeom prst="rect">
            <a:avLst/>
          </a:prstGeom>
          <a:noFill/>
        </p:spPr>
      </p:pic>
      <p:pic>
        <p:nvPicPr>
          <p:cNvPr id="122887" name="Picture 7" descr="Snapshot 2013-04-23 17-13-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30717" y="890323"/>
            <a:ext cx="5291061" cy="876981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452321" y="2187258"/>
            <a:ext cx="16916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i="1" dirty="0">
                <a:latin typeface="Arial" charset="0"/>
                <a:cs typeface="Arial Unicode MS" charset="0"/>
              </a:rPr>
              <a:t>I. </a:t>
            </a:r>
            <a:r>
              <a:rPr lang="en-US" sz="1600" i="1" dirty="0" err="1">
                <a:latin typeface="Arial" charset="0"/>
                <a:cs typeface="Arial Unicode MS" charset="0"/>
              </a:rPr>
              <a:t>Afnan</a:t>
            </a:r>
            <a:r>
              <a:rPr lang="en-US" sz="1600" i="1" dirty="0">
                <a:latin typeface="Arial" charset="0"/>
                <a:cs typeface="Arial Unicode MS" charset="0"/>
              </a:rPr>
              <a:t> et al, PRC 68 (2003)</a:t>
            </a:r>
          </a:p>
        </p:txBody>
      </p:sp>
    </p:spTree>
    <p:extLst>
      <p:ext uri="{BB962C8B-B14F-4D97-AF65-F5344CB8AC3E}">
        <p14:creationId xmlns:p14="http://schemas.microsoft.com/office/powerpoint/2010/main" val="173051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60" name="Text Box 6"/>
          <p:cNvSpPr txBox="1">
            <a:spLocks noChangeArrowheads="1"/>
          </p:cNvSpPr>
          <p:nvPr/>
        </p:nvSpPr>
        <p:spPr bwMode="auto">
          <a:xfrm>
            <a:off x="-842491" y="231949"/>
            <a:ext cx="9144000" cy="95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44" tIns="45672" rIns="91344" bIns="45672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Hall A Tritium Target is first in over 3 decades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!!</a:t>
            </a:r>
          </a:p>
          <a:p>
            <a:pPr algn="ctr" eaLnBrk="0" hangingPunct="0"/>
            <a:r>
              <a:rPr lang="en-US" sz="2800" b="1" i="1" dirty="0" smtClean="0">
                <a:latin typeface="Calibri" charset="0"/>
                <a:ea typeface="Calibri" charset="0"/>
                <a:cs typeface="Calibri" charset="0"/>
              </a:rPr>
              <a:t>Running Now </a:t>
            </a:r>
            <a:endParaRPr lang="en-US" sz="2000" b="1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0" y="4573313"/>
            <a:ext cx="3526904" cy="1782212"/>
          </a:xfrm>
          <a:prstGeom prst="rect">
            <a:avLst/>
          </a:prstGeom>
        </p:spPr>
      </p:pic>
      <p:pic>
        <p:nvPicPr>
          <p:cNvPr id="9" name="Picture 7" descr="Snapshot 2013-04-23 17-25-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88" y="4268796"/>
            <a:ext cx="3505200" cy="2349500"/>
          </a:xfrm>
          <a:prstGeom prst="rect">
            <a:avLst/>
          </a:prstGeom>
          <a:noFill/>
        </p:spPr>
      </p:pic>
      <p:graphicFrame>
        <p:nvGraphicFramePr>
          <p:cNvPr id="10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1572076"/>
              </p:ext>
            </p:extLst>
          </p:nvPr>
        </p:nvGraphicFramePr>
        <p:xfrm>
          <a:off x="52671" y="1548580"/>
          <a:ext cx="6463545" cy="2564833"/>
        </p:xfrm>
        <a:graphic>
          <a:graphicData uri="http://schemas.openxmlformats.org/drawingml/2006/table">
            <a:tbl>
              <a:tblPr/>
              <a:tblGrid>
                <a:gridCol w="12069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8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9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38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97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753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302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Lab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Year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Quantity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kCi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Thickness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(g/cm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Current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Current  </a:t>
                      </a:r>
                      <a:r>
                        <a:rPr kumimoji="0" 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 thickness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A-g/cm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0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Stanford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1963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0.8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19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MIT-Bates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1982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180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6.0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19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Saskatoon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1985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0.6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03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JLab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2017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0.08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" charset="0"/>
                        </a:rPr>
                        <a:t>1.6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7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92628" y="1586447"/>
            <a:ext cx="1949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JLab Luminosity ~ 2.0 x 10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36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tritons/cm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/s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75" y="3323150"/>
            <a:ext cx="2594245" cy="34589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440" y="36014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9" name="Picture 12" descr="Snapshot 2013-04-22 17-05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844551"/>
            <a:ext cx="1989668" cy="230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152400" y="1524000"/>
            <a:ext cx="4724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4" tIns="45672" rIns="91344" bIns="45672">
            <a:prstTxWarp prst="textNoShape">
              <a:avLst/>
            </a:prstTxWarp>
          </a:bodyPr>
          <a:lstStyle/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342539" indent="-342539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>
                <a:latin typeface="Times" pitchFamily="84" charset="0"/>
              </a:rPr>
              <a:t>Mirror symmetry of A=3 nuclei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Times" pitchFamily="84" charset="0"/>
              </a:rPr>
              <a:t>Extract F</a:t>
            </a:r>
            <a:r>
              <a:rPr lang="en-US" sz="2000" baseline="-25000" dirty="0">
                <a:latin typeface="Times" pitchFamily="84" charset="0"/>
              </a:rPr>
              <a:t>2</a:t>
            </a:r>
            <a:r>
              <a:rPr lang="en-US" sz="2000" baseline="40000" dirty="0">
                <a:latin typeface="Times" pitchFamily="84" charset="0"/>
              </a:rPr>
              <a:t>n</a:t>
            </a:r>
            <a:r>
              <a:rPr lang="en-US" sz="2000" dirty="0">
                <a:latin typeface="Times" pitchFamily="84" charset="0"/>
              </a:rPr>
              <a:t>/F</a:t>
            </a:r>
            <a:r>
              <a:rPr lang="en-US" sz="2000" baseline="-25000" dirty="0">
                <a:latin typeface="Times" pitchFamily="84" charset="0"/>
              </a:rPr>
              <a:t>2</a:t>
            </a:r>
            <a:r>
              <a:rPr lang="en-US" sz="2000" baseline="30000" dirty="0">
                <a:latin typeface="Times" pitchFamily="84" charset="0"/>
              </a:rPr>
              <a:t>p</a:t>
            </a:r>
            <a:r>
              <a:rPr lang="en-US" sz="2000" dirty="0">
                <a:latin typeface="Times" pitchFamily="84" charset="0"/>
              </a:rPr>
              <a:t> from </a:t>
            </a:r>
            <a:r>
              <a:rPr lang="en-US" sz="2000" dirty="0">
                <a:solidFill>
                  <a:srgbClr val="0000FF"/>
                </a:solidFill>
                <a:latin typeface="Times" pitchFamily="84" charset="0"/>
              </a:rPr>
              <a:t>ratio</a:t>
            </a:r>
            <a:r>
              <a:rPr lang="en-US" sz="2000" dirty="0">
                <a:latin typeface="Times" pitchFamily="84" charset="0"/>
              </a:rPr>
              <a:t> of measured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He/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 structure functions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solidFill>
                <a:srgbClr val="FF0000"/>
              </a:solidFill>
              <a:latin typeface="Times" pitchFamily="84" charset="0"/>
            </a:endParaRP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dirty="0">
              <a:latin typeface="Times" pitchFamily="84" charset="0"/>
            </a:endParaRPr>
          </a:p>
          <a:p>
            <a:pPr marL="742167" lvl="1" indent="-28544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i="1" dirty="0">
                <a:solidFill>
                  <a:srgbClr val="FF0000"/>
                </a:solidFill>
                <a:latin typeface="Mistral" pitchFamily="84" charset="0"/>
              </a:rPr>
              <a:t>  R</a:t>
            </a:r>
            <a:r>
              <a:rPr lang="en-US" sz="2000" dirty="0">
                <a:solidFill>
                  <a:srgbClr val="FF0000"/>
                </a:solidFill>
                <a:latin typeface="Times" pitchFamily="84" charset="0"/>
              </a:rPr>
              <a:t> 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= SUPER ratio of ”EMC ratios” for </a:t>
            </a:r>
            <a:r>
              <a:rPr lang="en-US" sz="2000" baseline="30000" dirty="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He and </a:t>
            </a:r>
            <a:r>
              <a:rPr lang="en-US" sz="2000" baseline="30000" dirty="0">
                <a:solidFill>
                  <a:srgbClr val="006600"/>
                </a:solidFill>
                <a:latin typeface="Times" pitchFamily="84" charset="0"/>
              </a:rPr>
              <a:t>3</a:t>
            </a:r>
            <a:r>
              <a:rPr lang="en-US" sz="2000" dirty="0">
                <a:solidFill>
                  <a:srgbClr val="006600"/>
                </a:solidFill>
                <a:latin typeface="Times" pitchFamily="84" charset="0"/>
              </a:rPr>
              <a:t>H</a:t>
            </a:r>
            <a:r>
              <a:rPr lang="en-US" sz="2000" dirty="0">
                <a:latin typeface="Times" pitchFamily="84" charset="0"/>
              </a:rPr>
              <a:t> 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Relies only on </a:t>
            </a:r>
            <a:r>
              <a:rPr lang="en-US" sz="2000" i="1" u="sng" dirty="0">
                <a:latin typeface="Times" pitchFamily="84" charset="0"/>
              </a:rPr>
              <a:t>difference</a:t>
            </a:r>
            <a:r>
              <a:rPr lang="en-US" sz="2000" dirty="0">
                <a:latin typeface="Times" pitchFamily="84" charset="0"/>
              </a:rPr>
              <a:t> in nuclear effects in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H, </a:t>
            </a:r>
            <a:r>
              <a:rPr lang="en-US" sz="2000" baseline="30000" dirty="0">
                <a:latin typeface="Times" pitchFamily="84" charset="0"/>
              </a:rPr>
              <a:t>3</a:t>
            </a:r>
            <a:r>
              <a:rPr lang="en-US" sz="2000" dirty="0">
                <a:latin typeface="Times" pitchFamily="84" charset="0"/>
              </a:rPr>
              <a:t>He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</a:t>
            </a:r>
            <a:r>
              <a:rPr lang="en-US" sz="2000" b="1" dirty="0">
                <a:solidFill>
                  <a:srgbClr val="C00000"/>
                </a:solidFill>
                <a:latin typeface="Times" pitchFamily="84" charset="0"/>
              </a:rPr>
              <a:t>Calculated </a:t>
            </a:r>
            <a:r>
              <a:rPr lang="en-US" sz="2000" b="1" dirty="0" smtClean="0">
                <a:solidFill>
                  <a:srgbClr val="C00000"/>
                </a:solidFill>
                <a:latin typeface="Times" pitchFamily="84" charset="0"/>
              </a:rPr>
              <a:t>to </a:t>
            </a:r>
            <a:r>
              <a:rPr lang="en-US" sz="2000" b="1" dirty="0">
                <a:solidFill>
                  <a:srgbClr val="C00000"/>
                </a:solidFill>
                <a:latin typeface="Times" pitchFamily="84" charset="0"/>
              </a:rPr>
              <a:t>within 1%</a:t>
            </a:r>
          </a:p>
          <a:p>
            <a:pPr marL="342539" indent="-342539" eaLnBrk="0" hangingPunct="0">
              <a:spcBef>
                <a:spcPct val="20000"/>
              </a:spcBef>
            </a:pPr>
            <a:r>
              <a:rPr lang="en-US" sz="2000" dirty="0">
                <a:latin typeface="Times" pitchFamily="84" charset="0"/>
              </a:rPr>
              <a:t>- Most systematic and theoretical uncertainties cancel</a:t>
            </a:r>
            <a:r>
              <a:rPr lang="en-US" sz="1800" dirty="0"/>
              <a:t> </a:t>
            </a:r>
          </a:p>
          <a:p>
            <a:pPr marL="742167" lvl="1" indent="-285449" eaLnBrk="0" hangingPunct="0">
              <a:spcBef>
                <a:spcPct val="20000"/>
              </a:spcBef>
              <a:buFontTx/>
              <a:buChar char="–"/>
            </a:pPr>
            <a:endParaRPr lang="en-US" sz="2000" b="1" dirty="0"/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800" y="3001972"/>
            <a:ext cx="2667000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5" name="Text Box 6"/>
          <p:cNvSpPr txBox="1">
            <a:spLocks noChangeArrowheads="1"/>
          </p:cNvSpPr>
          <p:nvPr/>
        </p:nvSpPr>
        <p:spPr bwMode="auto">
          <a:xfrm>
            <a:off x="1238306" y="226489"/>
            <a:ext cx="7119256" cy="5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4" tIns="45672" rIns="91344" bIns="45672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MARATHON Just Completed Running </a:t>
            </a:r>
            <a:r>
              <a:rPr lang="en-US" sz="2800" i="1" u="sng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Last Week</a:t>
            </a:r>
            <a:endParaRPr lang="en-US" sz="2000" b="1" i="1" u="sng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22886" name="Picture 6" descr="Snapshot 2013-04-23 17-10-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7057" y="2875091"/>
            <a:ext cx="4648200" cy="3629025"/>
          </a:xfrm>
          <a:prstGeom prst="rect">
            <a:avLst/>
          </a:prstGeom>
          <a:noFill/>
        </p:spPr>
      </p:pic>
      <p:pic>
        <p:nvPicPr>
          <p:cNvPr id="122887" name="Picture 7" descr="Snapshot 2013-04-23 17-13-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04800" y="990600"/>
            <a:ext cx="5181600" cy="858838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452321" y="2187258"/>
            <a:ext cx="16916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i="1" dirty="0">
                <a:latin typeface="Arial" charset="0"/>
                <a:cs typeface="Arial Unicode MS" charset="0"/>
              </a:rPr>
              <a:t>I. </a:t>
            </a:r>
            <a:r>
              <a:rPr lang="en-US" sz="1600" i="1" dirty="0" err="1">
                <a:latin typeface="Arial" charset="0"/>
                <a:cs typeface="Arial Unicode MS" charset="0"/>
              </a:rPr>
              <a:t>Afnan</a:t>
            </a:r>
            <a:r>
              <a:rPr lang="en-US" sz="1600" i="1" dirty="0">
                <a:latin typeface="Arial" charset="0"/>
                <a:cs typeface="Arial Unicode MS" charset="0"/>
              </a:rPr>
              <a:t> et al, PRC 68 (2003)</a:t>
            </a:r>
          </a:p>
        </p:txBody>
      </p:sp>
    </p:spTree>
    <p:extLst>
      <p:ext uri="{BB962C8B-B14F-4D97-AF65-F5344CB8AC3E}">
        <p14:creationId xmlns:p14="http://schemas.microsoft.com/office/powerpoint/2010/main" val="126013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0912"/>
            <a:ext cx="9144000" cy="38265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5830" y="5802352"/>
            <a:ext cx="5413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B9D1B"/>
                </a:solidFill>
              </a:rPr>
              <a:t>G</a:t>
            </a:r>
            <a:r>
              <a:rPr lang="en-US" sz="2400" dirty="0" smtClean="0">
                <a:solidFill>
                  <a:srgbClr val="0B9D1B"/>
                </a:solidFill>
              </a:rPr>
              <a:t>lobal </a:t>
            </a:r>
            <a:r>
              <a:rPr lang="en-US" sz="2400" dirty="0">
                <a:solidFill>
                  <a:srgbClr val="0B9D1B"/>
                </a:solidFill>
              </a:rPr>
              <a:t>QCD analysis of proton, deuteron and </a:t>
            </a:r>
            <a:r>
              <a:rPr lang="en-US" sz="2400" i="1" dirty="0">
                <a:solidFill>
                  <a:srgbClr val="0B9D1B"/>
                </a:solidFill>
              </a:rPr>
              <a:t>A</a:t>
            </a:r>
            <a:r>
              <a:rPr lang="en-US" sz="2400" dirty="0">
                <a:solidFill>
                  <a:srgbClr val="0B9D1B"/>
                </a:solidFill>
              </a:rPr>
              <a:t>=3 data </a:t>
            </a:r>
            <a:r>
              <a:rPr lang="en-US" sz="2400" dirty="0" smtClean="0">
                <a:solidFill>
                  <a:srgbClr val="0B9D1B"/>
                </a:solidFill>
              </a:rPr>
              <a:t>on the CJ to do list!</a:t>
            </a:r>
            <a:endParaRPr lang="en-US" sz="2400" dirty="0">
              <a:solidFill>
                <a:srgbClr val="0B9D1B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743" y="121007"/>
            <a:ext cx="814251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Newest calculations from J. </a:t>
            </a:r>
            <a:r>
              <a:rPr lang="en-US" sz="2400" dirty="0" err="1" smtClean="0">
                <a:solidFill>
                  <a:srgbClr val="002060"/>
                </a:solidFill>
              </a:rPr>
              <a:t>Ethier</a:t>
            </a:r>
            <a:r>
              <a:rPr lang="en-US" sz="2400" dirty="0" smtClean="0">
                <a:solidFill>
                  <a:srgbClr val="002060"/>
                </a:solidFill>
              </a:rPr>
              <a:t>, W. </a:t>
            </a:r>
            <a:r>
              <a:rPr lang="en-US" sz="2400" dirty="0" err="1" smtClean="0">
                <a:solidFill>
                  <a:srgbClr val="002060"/>
                </a:solidFill>
              </a:rPr>
              <a:t>Melnitchouk</a:t>
            </a:r>
            <a:r>
              <a:rPr lang="en-US" sz="2400" dirty="0" smtClean="0">
                <a:solidFill>
                  <a:srgbClr val="002060"/>
                </a:solidFill>
              </a:rPr>
              <a:t>, N. Sato, A. </a:t>
            </a:r>
            <a:r>
              <a:rPr lang="en-US" sz="2400" dirty="0" err="1" smtClean="0">
                <a:solidFill>
                  <a:srgbClr val="002060"/>
                </a:solidFill>
              </a:rPr>
              <a:t>Tropiano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(2018)</a:t>
            </a:r>
            <a:r>
              <a:rPr lang="is-IS" sz="2400" dirty="0" smtClean="0">
                <a:solidFill>
                  <a:srgbClr val="002060"/>
                </a:solidFill>
              </a:rPr>
              <a:t>….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Look at Hall C E03-103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He/d data,</a:t>
            </a:r>
            <a:r>
              <a:rPr lang="is-IS" sz="2400" dirty="0" smtClean="0"/>
              <a:t> </a:t>
            </a:r>
            <a:r>
              <a:rPr lang="is-IS" sz="2400" dirty="0" smtClean="0"/>
              <a:t>favors...</a:t>
            </a:r>
            <a:r>
              <a:rPr lang="is-IS" sz="2400" dirty="0" smtClean="0"/>
              <a:t> </a:t>
            </a:r>
            <a:endParaRPr lang="is-IS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is-IS" sz="2400" dirty="0"/>
              <a:t>I</a:t>
            </a:r>
            <a:r>
              <a:rPr lang="is-IS" sz="2400" dirty="0" smtClean="0"/>
              <a:t>sospin-dependent off-shell functions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is-IS" sz="2400" baseline="30000" dirty="0" smtClean="0"/>
              <a:t>p,n</a:t>
            </a:r>
            <a:r>
              <a:rPr lang="is-IS" sz="2400" dirty="0" smtClean="0"/>
              <a:t> = off-shell correction</a:t>
            </a:r>
          </a:p>
          <a:p>
            <a:pPr marL="285750" indent="-285750">
              <a:buFont typeface="Arial" charset="0"/>
              <a:buChar char="•"/>
            </a:pPr>
            <a:r>
              <a:rPr lang="is-IS" sz="3200" dirty="0" smtClean="0">
                <a:solidFill>
                  <a:srgbClr val="7030A0"/>
                </a:solidFill>
              </a:rPr>
              <a:t>LARGE </a:t>
            </a:r>
            <a:r>
              <a:rPr lang="is-IS" sz="2400" dirty="0" smtClean="0">
                <a:solidFill>
                  <a:srgbClr val="7030A0"/>
                </a:solidFill>
              </a:rPr>
              <a:t>corrections </a:t>
            </a:r>
            <a:r>
              <a:rPr lang="is-IS" sz="2400" dirty="0" smtClean="0">
                <a:solidFill>
                  <a:srgbClr val="7030A0"/>
                </a:solidFill>
              </a:rPr>
              <a:t>(~</a:t>
            </a:r>
            <a:r>
              <a:rPr lang="is-IS" sz="2400" dirty="0" smtClean="0">
                <a:solidFill>
                  <a:srgbClr val="7030A0"/>
                </a:solidFill>
              </a:rPr>
              <a:t>15</a:t>
            </a:r>
            <a:r>
              <a:rPr lang="is-IS" sz="2400" dirty="0" smtClean="0">
                <a:solidFill>
                  <a:srgbClr val="7030A0"/>
                </a:solidFill>
              </a:rPr>
              <a:t>%!)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88" y="5624098"/>
            <a:ext cx="1086758" cy="10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255" y="0"/>
            <a:ext cx="1992142" cy="2256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0968" y="294968"/>
            <a:ext cx="430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Why </a:t>
            </a:r>
            <a:r>
              <a:rPr lang="en-US" sz="3200" i="1" u="sng" dirty="0" smtClean="0">
                <a:solidFill>
                  <a:srgbClr val="002060"/>
                </a:solidFill>
              </a:rPr>
              <a:t>Nuclear</a:t>
            </a:r>
            <a:r>
              <a:rPr lang="en-US" sz="3200" dirty="0" smtClean="0">
                <a:solidFill>
                  <a:srgbClr val="002060"/>
                </a:solidFill>
              </a:rPr>
              <a:t> PDFs???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736" y="1273100"/>
            <a:ext cx="867205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PDFs broadly serve two purposes</a:t>
            </a:r>
            <a:r>
              <a:rPr lang="is-IS" sz="2200" dirty="0" smtClean="0"/>
              <a:t>…</a:t>
            </a:r>
          </a:p>
          <a:p>
            <a:r>
              <a:rPr lang="is-IS" sz="2200" dirty="0"/>
              <a:t>	</a:t>
            </a:r>
            <a:r>
              <a:rPr lang="is-IS" sz="2200" dirty="0" smtClean="0"/>
              <a:t>A </a:t>
            </a:r>
            <a:r>
              <a:rPr lang="is-IS" sz="2200" i="1" u="sng" dirty="0" smtClean="0"/>
              <a:t>tool</a:t>
            </a:r>
            <a:r>
              <a:rPr lang="is-IS" sz="2200" dirty="0" smtClean="0"/>
              <a:t> for interpreting collider physics </a:t>
            </a:r>
          </a:p>
          <a:p>
            <a:r>
              <a:rPr lang="is-IS" sz="2200" dirty="0"/>
              <a:t>	</a:t>
            </a:r>
            <a:r>
              <a:rPr lang="is-IS" sz="2200" dirty="0" smtClean="0"/>
              <a:t>A </a:t>
            </a:r>
            <a:r>
              <a:rPr lang="is-IS" sz="2200" i="1" u="sng" dirty="0" smtClean="0"/>
              <a:t>way to understand </a:t>
            </a:r>
            <a:r>
              <a:rPr lang="is-IS" sz="2200" dirty="0" smtClean="0"/>
              <a:t>the </a:t>
            </a:r>
            <a:r>
              <a:rPr lang="is-IS" sz="2200" dirty="0" smtClean="0"/>
              <a:t>partonic </a:t>
            </a:r>
            <a:r>
              <a:rPr lang="is-IS" sz="2200" dirty="0" smtClean="0"/>
              <a:t>struture of nucleons</a:t>
            </a:r>
          </a:p>
          <a:p>
            <a:endParaRPr lang="is-IS" sz="2200" dirty="0"/>
          </a:p>
          <a:p>
            <a:r>
              <a:rPr lang="en-US" sz="2200" dirty="0" err="1" smtClean="0"/>
              <a:t>nPDFs</a:t>
            </a:r>
            <a:r>
              <a:rPr lang="en-US" sz="2200" dirty="0" smtClean="0"/>
              <a:t> the same</a:t>
            </a:r>
            <a:r>
              <a:rPr lang="is-IS" sz="2200" dirty="0" smtClean="0"/>
              <a:t>…</a:t>
            </a:r>
          </a:p>
          <a:p>
            <a:r>
              <a:rPr lang="is-IS" sz="2200" dirty="0"/>
              <a:t>	</a:t>
            </a:r>
            <a:r>
              <a:rPr lang="is-IS" sz="2200" dirty="0" smtClean="0"/>
              <a:t>A tool for interpreting heavy ion collisions (LHC, RHIC)</a:t>
            </a:r>
          </a:p>
          <a:p>
            <a:r>
              <a:rPr lang="is-IS" sz="2200" dirty="0"/>
              <a:t>	</a:t>
            </a:r>
            <a:r>
              <a:rPr lang="is-IS" sz="2200" dirty="0" smtClean="0"/>
              <a:t>A tool for interpreting neutrino experiments (use nuclear targets) </a:t>
            </a:r>
          </a:p>
          <a:p>
            <a:r>
              <a:rPr lang="is-IS" sz="2200" dirty="0"/>
              <a:t>	</a:t>
            </a:r>
            <a:r>
              <a:rPr lang="is-IS" sz="2200" dirty="0" smtClean="0"/>
              <a:t>A way to look at medium modifications to nucleon PDFs </a:t>
            </a:r>
          </a:p>
          <a:p>
            <a:r>
              <a:rPr lang="is-IS" sz="2200" dirty="0"/>
              <a:t>		</a:t>
            </a:r>
            <a:r>
              <a:rPr lang="is-IS" sz="2200" dirty="0" smtClean="0"/>
              <a:t>DIS e-A, mu-A (J</a:t>
            </a:r>
            <a:r>
              <a:rPr lang="en-US" sz="2200" dirty="0" smtClean="0"/>
              <a:t>Lab, SLAC, CERN NMC, EMC, </a:t>
            </a:r>
            <a:r>
              <a:rPr lang="is-IS" sz="2200" dirty="0" smtClean="0"/>
              <a:t>EIC</a:t>
            </a:r>
            <a:r>
              <a:rPr lang="is-IS" sz="2200" dirty="0" smtClean="0"/>
              <a:t>,....)</a:t>
            </a:r>
          </a:p>
          <a:p>
            <a:r>
              <a:rPr lang="is-IS" sz="2200" dirty="0"/>
              <a:t>	</a:t>
            </a:r>
            <a:r>
              <a:rPr lang="is-IS" sz="2200" dirty="0" smtClean="0"/>
              <a:t>A way to look at nuclear structure from a partonic point of view</a:t>
            </a:r>
            <a:endParaRPr lang="is-IS" sz="2200" dirty="0"/>
          </a:p>
          <a:p>
            <a:endParaRPr lang="is-IS" sz="2200" dirty="0" smtClean="0"/>
          </a:p>
          <a:p>
            <a:r>
              <a:rPr lang="is-IS" sz="2200" dirty="0"/>
              <a:t>	</a:t>
            </a:r>
            <a:endParaRPr lang="is-IS" sz="2200" dirty="0" smtClean="0"/>
          </a:p>
          <a:p>
            <a:endParaRPr lang="is-I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081" y="5168628"/>
            <a:ext cx="4381500" cy="113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72" y="4830375"/>
            <a:ext cx="2412180" cy="180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0606" y="420917"/>
            <a:ext cx="8475920" cy="914400"/>
          </a:xfrm>
        </p:spPr>
        <p:txBody>
          <a:bodyPr>
            <a:noAutofit/>
          </a:bodyPr>
          <a:lstStyle/>
          <a:p>
            <a:pPr algn="l"/>
            <a:r>
              <a:rPr lang="en-US" sz="2800" b="0" i="1" dirty="0" smtClean="0">
                <a:solidFill>
                  <a:srgbClr val="002060"/>
                </a:solidFill>
                <a:latin typeface="Calibri"/>
                <a:cs typeface="Calibri"/>
              </a:rPr>
              <a:t>Comparison with BONuS12, </a:t>
            </a:r>
            <a:r>
              <a:rPr lang="en-US" sz="2800" b="0" i="1" dirty="0" err="1" smtClean="0">
                <a:solidFill>
                  <a:srgbClr val="002060"/>
                </a:solidFill>
                <a:latin typeface="Calibri"/>
                <a:cs typeface="Calibri"/>
              </a:rPr>
              <a:t>SoLID</a:t>
            </a:r>
            <a:r>
              <a:rPr lang="en-US" sz="2800" b="0" i="1" dirty="0" smtClean="0">
                <a:solidFill>
                  <a:srgbClr val="002060"/>
                </a:solidFill>
                <a:latin typeface="Calibri"/>
                <a:cs typeface="Calibri"/>
              </a:rPr>
              <a:t> could </a:t>
            </a:r>
            <a:r>
              <a:rPr lang="en-US" sz="2800" i="1" dirty="0" smtClean="0">
                <a:solidFill>
                  <a:srgbClr val="002060"/>
                </a:solidFill>
                <a:latin typeface="Calibri"/>
                <a:cs typeface="Calibri"/>
              </a:rPr>
              <a:t>answer isospin-dependence question</a:t>
            </a:r>
            <a:r>
              <a:rPr lang="is-IS" sz="2800" i="1" dirty="0" smtClean="0">
                <a:solidFill>
                  <a:srgbClr val="002060"/>
                </a:solidFill>
                <a:latin typeface="Calibri"/>
                <a:cs typeface="Calibri"/>
              </a:rPr>
              <a:t>….</a:t>
            </a:r>
            <a:r>
              <a:rPr lang="en-US" sz="2800" i="1" dirty="0">
                <a:solidFill>
                  <a:srgbClr val="002060"/>
                </a:solidFill>
                <a:latin typeface="Calibri"/>
                <a:cs typeface="Calibri"/>
              </a:rPr>
              <a:t/>
            </a:r>
            <a:br>
              <a:rPr lang="en-US" sz="2800" i="1" dirty="0">
                <a:solidFill>
                  <a:srgbClr val="002060"/>
                </a:solidFill>
                <a:latin typeface="Calibri"/>
                <a:cs typeface="Calibri"/>
              </a:rPr>
            </a:br>
            <a:endParaRPr lang="en-US" sz="2800" b="0" i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33" y="2867440"/>
            <a:ext cx="8890867" cy="3990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251" y="1408881"/>
            <a:ext cx="79764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cs typeface="Calibri"/>
              </a:rPr>
              <a:t>Different techniques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en-US" sz="2800" dirty="0" err="1" smtClean="0">
                <a:cs typeface="Calibri"/>
              </a:rPr>
              <a:t>BONuS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>
                <a:cs typeface="Calibri"/>
              </a:rPr>
              <a:t>different (and </a:t>
            </a:r>
            <a:r>
              <a:rPr lang="en-US" sz="2800" dirty="0" err="1">
                <a:cs typeface="Calibri"/>
              </a:rPr>
              <a:t>isoscalar</a:t>
            </a:r>
            <a:r>
              <a:rPr lang="en-US" sz="2800" dirty="0">
                <a:cs typeface="Calibri"/>
              </a:rPr>
              <a:t>) </a:t>
            </a:r>
            <a:r>
              <a:rPr lang="en-US" sz="2800" dirty="0" smtClean="0">
                <a:cs typeface="Calibri"/>
              </a:rPr>
              <a:t>corrections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en-US" sz="2800" dirty="0" err="1" smtClean="0">
                <a:cs typeface="Calibri"/>
              </a:rPr>
              <a:t>SoLID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smtClean="0">
                <a:cs typeface="Calibri"/>
              </a:rPr>
              <a:t>p PVDIS no </a:t>
            </a:r>
            <a:r>
              <a:rPr lang="en-US" sz="2800" dirty="0">
                <a:cs typeface="Calibri"/>
              </a:rPr>
              <a:t>nuclear dependence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843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4D6F9C6C-BFED-41B2-93D9-39618CD2849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696693"/>
            <a:ext cx="9143433" cy="1429968"/>
          </a:xfrm>
        </p:spPr>
        <p:txBody>
          <a:bodyPr anchor="ctr"/>
          <a:lstStyle/>
          <a:p>
            <a:pPr lvl="0" algn="ctr"/>
            <a:r>
              <a:rPr lang="en-US" i="1" dirty="0" smtClean="0">
                <a:solidFill>
                  <a:srgbClr val="FFFFFF"/>
                </a:solidFill>
              </a:rPr>
              <a:t>End digression</a:t>
            </a:r>
            <a:r>
              <a:rPr lang="is-IS" i="1" dirty="0" smtClean="0">
                <a:solidFill>
                  <a:srgbClr val="FFFFFF"/>
                </a:solidFill>
              </a:rPr>
              <a:t>….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565" y="4310464"/>
            <a:ext cx="3711405" cy="2492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2399" y="6174921"/>
            <a:ext cx="361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nPDF</a:t>
            </a:r>
            <a:r>
              <a:rPr lang="en-US" sz="2800" b="1" dirty="0" smtClean="0">
                <a:solidFill>
                  <a:schemeClr val="bg1"/>
                </a:solidFill>
              </a:rPr>
              <a:t> Pen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B54135-9DA8-4A41-A822-4981E8DA30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266" y="1274885"/>
            <a:ext cx="6655202" cy="4978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D6FC56CE-8AC9-48DB-8885-F35522E2B7F1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BAB9439B-CB57-461A-BAA8-279A2866452B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22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6FBBA3-0BB9-4FD2-8C17-C3741DB422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6935" y="209473"/>
            <a:ext cx="7730446" cy="141821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nCTEQ15 PDF 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D8101F-847E-4EFF-BA0E-60F8A8F76DA9}"/>
              </a:ext>
            </a:extLst>
          </p:cNvPr>
          <p:cNvSpPr txBox="1"/>
          <p:nvPr/>
        </p:nvSpPr>
        <p:spPr>
          <a:xfrm>
            <a:off x="3489027" y="1961534"/>
            <a:ext cx="1767681" cy="37732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Included Points</a:t>
            </a:r>
          </a:p>
        </p:txBody>
      </p:sp>
      <p:sp>
        <p:nvSpPr>
          <p:cNvPr id="8" name="Left Brace 7"/>
          <p:cNvSpPr/>
          <p:nvPr/>
        </p:nvSpPr>
        <p:spPr>
          <a:xfrm rot="10800000">
            <a:off x="6510900" y="1627685"/>
            <a:ext cx="590542" cy="228635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5702" y="1961534"/>
            <a:ext cx="1763358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</a:rPr>
              <a:t>Typical W</a:t>
            </a:r>
            <a:r>
              <a:rPr lang="en-US" sz="2000" i="1" baseline="30000" dirty="0" smtClean="0">
                <a:solidFill>
                  <a:srgbClr val="002060"/>
                </a:solidFill>
              </a:rPr>
              <a:t>2</a:t>
            </a:r>
            <a:r>
              <a:rPr lang="en-US" sz="2000" i="1" dirty="0" smtClean="0">
                <a:solidFill>
                  <a:srgbClr val="002060"/>
                </a:solidFill>
              </a:rPr>
              <a:t> = 12.25, Q</a:t>
            </a:r>
            <a:r>
              <a:rPr lang="en-US" sz="2000" i="1" baseline="30000" dirty="0" smtClean="0">
                <a:solidFill>
                  <a:srgbClr val="002060"/>
                </a:solidFill>
              </a:rPr>
              <a:t>2</a:t>
            </a:r>
            <a:r>
              <a:rPr lang="en-US" sz="2000" i="1" dirty="0" smtClean="0">
                <a:solidFill>
                  <a:srgbClr val="002060"/>
                </a:solidFill>
              </a:rPr>
              <a:t> = 4 GeV</a:t>
            </a:r>
            <a:r>
              <a:rPr lang="en-US" sz="2000" i="1" baseline="30000" dirty="0" smtClean="0">
                <a:solidFill>
                  <a:srgbClr val="002060"/>
                </a:solidFill>
              </a:rPr>
              <a:t>2</a:t>
            </a:r>
            <a:r>
              <a:rPr lang="en-US" sz="2000" i="1" dirty="0" smtClean="0">
                <a:solidFill>
                  <a:srgbClr val="002060"/>
                </a:solidFill>
              </a:rPr>
              <a:t> cuts remove large amount of large x data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3957" y="4216615"/>
            <a:ext cx="1778597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2060"/>
                </a:solidFill>
              </a:rPr>
              <a:t>Large amount of EMC data (SLAC, </a:t>
            </a:r>
            <a:r>
              <a:rPr lang="en-US" sz="2000" i="1" dirty="0" err="1" smtClean="0">
                <a:solidFill>
                  <a:srgbClr val="002060"/>
                </a:solidFill>
              </a:rPr>
              <a:t>JLab</a:t>
            </a:r>
            <a:r>
              <a:rPr lang="en-US" sz="2000" i="1" dirty="0" smtClean="0">
                <a:solidFill>
                  <a:srgbClr val="002060"/>
                </a:solidFill>
              </a:rPr>
              <a:t>) NOT </a:t>
            </a:r>
            <a:r>
              <a:rPr lang="en-US" sz="2000" i="1" dirty="0" smtClean="0">
                <a:solidFill>
                  <a:srgbClr val="002060"/>
                </a:solidFill>
              </a:rPr>
              <a:t>YET utilized</a:t>
            </a:r>
            <a:r>
              <a:rPr lang="en-US" sz="2000" i="1" dirty="0" smtClean="0">
                <a:solidFill>
                  <a:srgbClr val="002060"/>
                </a:solidFill>
              </a:rPr>
              <a:t>!</a:t>
            </a:r>
            <a:endParaRPr lang="en-US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04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43538"/>
            <a:ext cx="9144000" cy="3595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8" y="3537894"/>
            <a:ext cx="9202057" cy="33575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05" y="-87442"/>
            <a:ext cx="1965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hangingPunct="0">
              <a:spcAft>
                <a:spcPts val="1275"/>
              </a:spcAft>
              <a:buSzPct val="45000"/>
            </a:pPr>
            <a:r>
              <a:rPr lang="en-US" sz="280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 </a:t>
            </a:r>
            <a:r>
              <a:rPr lang="en-US" sz="2800" smtClean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by dataset</a:t>
            </a:r>
            <a:endParaRPr lang="en-US" sz="2800" dirty="0">
              <a:solidFill>
                <a:srgbClr val="000000"/>
              </a:solidFill>
              <a:latin typeface="Galliard BT" pitchFamily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261772"/>
            <a:ext cx="2066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hangingPunct="0">
              <a:spcAft>
                <a:spcPts val="1275"/>
              </a:spcAft>
              <a:buSzPct val="45000"/>
            </a:pPr>
            <a:r>
              <a:rPr lang="en-US" sz="28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 </a:t>
            </a:r>
            <a:r>
              <a:rPr lang="en-US" sz="2800" dirty="0" smtClean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by nucleus</a:t>
            </a:r>
            <a:endParaRPr lang="en-US" sz="2800" dirty="0">
              <a:solidFill>
                <a:srgbClr val="000000"/>
              </a:solidFill>
              <a:latin typeface="Galliard BT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077" y="6272952"/>
            <a:ext cx="841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 -&gt;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98206" y="1710813"/>
            <a:ext cx="678426" cy="6194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2451" y="4957731"/>
            <a:ext cx="678426" cy="6194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7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" y="0"/>
            <a:ext cx="481752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252" y="232498"/>
            <a:ext cx="458674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</a:rPr>
              <a:t>nCTEQ</a:t>
            </a:r>
            <a:r>
              <a:rPr lang="en-US" sz="2400" b="1" dirty="0" smtClean="0">
                <a:solidFill>
                  <a:srgbClr val="002060"/>
                </a:solidFill>
              </a:rPr>
              <a:t> Results: Bound </a:t>
            </a:r>
            <a:r>
              <a:rPr lang="en-US" sz="2400" b="1" dirty="0">
                <a:solidFill>
                  <a:srgbClr val="002060"/>
                </a:solidFill>
              </a:rPr>
              <a:t>P</a:t>
            </a:r>
            <a:r>
              <a:rPr lang="en-US" sz="2400" b="1" dirty="0" smtClean="0">
                <a:solidFill>
                  <a:srgbClr val="002060"/>
                </a:solidFill>
              </a:rPr>
              <a:t>roton </a:t>
            </a:r>
            <a:r>
              <a:rPr lang="en-US" sz="2400" b="1" dirty="0">
                <a:solidFill>
                  <a:srgbClr val="002060"/>
                </a:solidFill>
              </a:rPr>
              <a:t>PDFs </a:t>
            </a: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r>
              <a:rPr lang="en-US" sz="2000" dirty="0"/>
              <a:t>R</a:t>
            </a:r>
            <a:r>
              <a:rPr lang="en-US" sz="2000" dirty="0" smtClean="0"/>
              <a:t>ange </a:t>
            </a:r>
            <a:r>
              <a:rPr lang="en-US" sz="2000" dirty="0"/>
              <a:t>of nuclei from the free proton (A = 1) to lead (A = 208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Q = 10 GeV</a:t>
            </a:r>
          </a:p>
          <a:p>
            <a:endParaRPr lang="en-US" sz="2000" dirty="0"/>
          </a:p>
          <a:p>
            <a:r>
              <a:rPr lang="en-US" sz="2000" dirty="0"/>
              <a:t>T</a:t>
            </a:r>
            <a:r>
              <a:rPr lang="en-US" sz="2000" dirty="0" smtClean="0"/>
              <a:t>he </a:t>
            </a:r>
            <a:r>
              <a:rPr lang="en-US" sz="2000" dirty="0"/>
              <a:t>gluon and sea-distributions </a:t>
            </a:r>
            <a:r>
              <a:rPr lang="en-US" sz="2000" dirty="0" smtClean="0"/>
              <a:t>decrease </a:t>
            </a:r>
            <a:r>
              <a:rPr lang="en-US" sz="2000" dirty="0"/>
              <a:t>at small x </a:t>
            </a:r>
            <a:r>
              <a:rPr lang="en-US" sz="2000" dirty="0" smtClean="0"/>
              <a:t>values</a:t>
            </a:r>
            <a:r>
              <a:rPr lang="en-US" sz="2000" dirty="0"/>
              <a:t> </a:t>
            </a:r>
            <a:r>
              <a:rPr lang="en-US" sz="2000" dirty="0" smtClean="0"/>
              <a:t>with increasing A</a:t>
            </a:r>
          </a:p>
          <a:p>
            <a:endParaRPr lang="en-US" sz="2000" dirty="0" smtClean="0"/>
          </a:p>
          <a:p>
            <a:r>
              <a:rPr lang="en-US" sz="2000" i="1" dirty="0" err="1" smtClean="0">
                <a:solidFill>
                  <a:srgbClr val="7030A0"/>
                </a:solidFill>
              </a:rPr>
              <a:t>nPDF</a:t>
            </a:r>
            <a:r>
              <a:rPr lang="en-US" sz="2000" i="1" dirty="0" smtClean="0">
                <a:solidFill>
                  <a:srgbClr val="7030A0"/>
                </a:solidFill>
              </a:rPr>
              <a:t> nuclear </a:t>
            </a:r>
            <a:r>
              <a:rPr lang="en-US" sz="2000" i="1" dirty="0">
                <a:solidFill>
                  <a:srgbClr val="7030A0"/>
                </a:solidFill>
              </a:rPr>
              <a:t>correction factors for </a:t>
            </a:r>
            <a:r>
              <a:rPr lang="en-US" sz="2000" i="1" dirty="0" err="1" smtClean="0">
                <a:solidFill>
                  <a:srgbClr val="7030A0"/>
                </a:solidFill>
              </a:rPr>
              <a:t>u</a:t>
            </a:r>
            <a:r>
              <a:rPr lang="en-US" sz="2000" i="1" baseline="-25000" dirty="0" err="1" smtClean="0">
                <a:solidFill>
                  <a:srgbClr val="7030A0"/>
                </a:solidFill>
              </a:rPr>
              <a:t>v</a:t>
            </a:r>
            <a:r>
              <a:rPr lang="en-US" sz="2000" i="1" dirty="0" smtClean="0">
                <a:solidFill>
                  <a:srgbClr val="7030A0"/>
                </a:solidFill>
              </a:rPr>
              <a:t> </a:t>
            </a:r>
            <a:r>
              <a:rPr lang="en-US" sz="2000" i="1" dirty="0">
                <a:solidFill>
                  <a:srgbClr val="7030A0"/>
                </a:solidFill>
              </a:rPr>
              <a:t>and d</a:t>
            </a:r>
            <a:r>
              <a:rPr lang="en-US" sz="2000" i="1" baseline="-25000" dirty="0">
                <a:solidFill>
                  <a:srgbClr val="7030A0"/>
                </a:solidFill>
              </a:rPr>
              <a:t>v</a:t>
            </a:r>
            <a:r>
              <a:rPr lang="en-US" sz="2000" i="1" dirty="0">
                <a:solidFill>
                  <a:srgbClr val="7030A0"/>
                </a:solidFill>
              </a:rPr>
              <a:t> </a:t>
            </a:r>
            <a:r>
              <a:rPr lang="en-US" sz="2000" i="1" dirty="0" smtClean="0">
                <a:solidFill>
                  <a:srgbClr val="7030A0"/>
                </a:solidFill>
              </a:rPr>
              <a:t>treated as independent</a:t>
            </a:r>
            <a:endParaRPr lang="en-US" sz="2000" i="1" dirty="0">
              <a:solidFill>
                <a:srgbClr val="7030A0"/>
              </a:solidFill>
            </a:endParaRPr>
          </a:p>
          <a:p>
            <a:pPr marL="0" lvl="1" indent="-342900">
              <a:buFont typeface="Arial" charset="0"/>
              <a:buChar char="•"/>
            </a:pPr>
            <a:r>
              <a:rPr lang="en-US" sz="2000" dirty="0" err="1" smtClean="0"/>
              <a:t>u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 </a:t>
            </a:r>
            <a:r>
              <a:rPr lang="en-US" sz="2000" dirty="0"/>
              <a:t>is suppressed and d</a:t>
            </a:r>
            <a:r>
              <a:rPr lang="en-US" sz="2000" baseline="-25000" dirty="0"/>
              <a:t>v</a:t>
            </a:r>
            <a:r>
              <a:rPr lang="en-US" sz="2000" dirty="0"/>
              <a:t> is enhanced in the EMC region. </a:t>
            </a:r>
            <a:endParaRPr lang="en-US" sz="2000" dirty="0" smtClean="0"/>
          </a:p>
          <a:p>
            <a:pPr marL="0" lvl="1" indent="-342900">
              <a:buFont typeface="Arial" charset="0"/>
              <a:buChar char="•"/>
            </a:pPr>
            <a:r>
              <a:rPr lang="en-US" sz="2000" dirty="0"/>
              <a:t>F</a:t>
            </a:r>
            <a:r>
              <a:rPr lang="en-US" sz="2000" dirty="0" smtClean="0"/>
              <a:t>lavor </a:t>
            </a:r>
            <a:r>
              <a:rPr lang="en-US" sz="2000" dirty="0"/>
              <a:t>dependence for the EMC </a:t>
            </a:r>
            <a:r>
              <a:rPr lang="en-US" sz="2000" dirty="0" smtClean="0"/>
              <a:t>effect?</a:t>
            </a:r>
          </a:p>
          <a:p>
            <a:pPr marL="0" lvl="1" indent="-342900">
              <a:buFont typeface="Arial" charset="0"/>
              <a:buChar char="•"/>
            </a:pPr>
            <a:endParaRPr lang="en-US" sz="2000" dirty="0" smtClean="0"/>
          </a:p>
          <a:p>
            <a:r>
              <a:rPr lang="en-US" sz="1400" dirty="0"/>
              <a:t>I. C. </a:t>
            </a:r>
            <a:r>
              <a:rPr lang="en-US" sz="1400" dirty="0" err="1"/>
              <a:t>Cloet</a:t>
            </a:r>
            <a:r>
              <a:rPr lang="en-US" sz="1400" dirty="0"/>
              <a:t>, W. </a:t>
            </a:r>
            <a:r>
              <a:rPr lang="en-US" sz="1400" dirty="0" err="1"/>
              <a:t>Bentz</a:t>
            </a:r>
            <a:r>
              <a:rPr lang="en-US" sz="1400" dirty="0"/>
              <a:t>, and A. W. </a:t>
            </a:r>
            <a:r>
              <a:rPr lang="en-US" sz="1400" dirty="0" smtClean="0"/>
              <a:t>Thomas (Phys</a:t>
            </a:r>
            <a:r>
              <a:rPr lang="en-US" sz="1400" dirty="0"/>
              <a:t>. Rev. </a:t>
            </a:r>
          </a:p>
          <a:p>
            <a:r>
              <a:rPr lang="en-US" sz="1400" dirty="0"/>
              <a:t>Lett. 102 (2009) </a:t>
            </a:r>
            <a:r>
              <a:rPr lang="en-US" sz="1400" dirty="0" smtClean="0"/>
              <a:t>252301) </a:t>
            </a:r>
          </a:p>
          <a:p>
            <a:r>
              <a:rPr lang="en-US" sz="1400" dirty="0" smtClean="0"/>
              <a:t>D</a:t>
            </a:r>
            <a:r>
              <a:rPr lang="en-US" sz="1400" dirty="0"/>
              <a:t>. Dutta, J. C. Peng, I. C. </a:t>
            </a:r>
            <a:r>
              <a:rPr lang="en-US" sz="1400" dirty="0" err="1"/>
              <a:t>Cloet</a:t>
            </a:r>
            <a:r>
              <a:rPr lang="en-US" sz="1400" dirty="0"/>
              <a:t>, and D. Gaskell, </a:t>
            </a:r>
            <a:r>
              <a:rPr lang="en-US" sz="1400" dirty="0" smtClean="0"/>
              <a:t>Phys</a:t>
            </a:r>
            <a:r>
              <a:rPr lang="en-US" sz="1400" dirty="0"/>
              <a:t>. Rev. C83 (2011) </a:t>
            </a:r>
            <a:r>
              <a:rPr lang="en-US" sz="1400" dirty="0" smtClean="0"/>
              <a:t>042201</a:t>
            </a:r>
            <a:r>
              <a:rPr lang="en-US" sz="1400" dirty="0"/>
              <a:t/>
            </a:r>
            <a:br>
              <a:rPr lang="en-US" sz="1400" dirty="0"/>
            </a:br>
            <a:endParaRPr lang="en-US" sz="1600" dirty="0"/>
          </a:p>
          <a:p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67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14" y="703534"/>
            <a:ext cx="7721786" cy="5417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253" y="980680"/>
            <a:ext cx="135872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chemeClr val="accent1"/>
                </a:solidFill>
              </a:rPr>
              <a:t>Blue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/>
              <a:t>and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Gray </a:t>
            </a:r>
            <a:r>
              <a:rPr lang="en-US" sz="2000" b="1" dirty="0" smtClean="0"/>
              <a:t>are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</a:rPr>
              <a:t>with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/>
              <a:t>and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without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/>
              <a:t>pion data</a:t>
            </a:r>
          </a:p>
          <a:p>
            <a:endParaRPr lang="en-US" sz="2000" b="1" dirty="0"/>
          </a:p>
          <a:p>
            <a:r>
              <a:rPr lang="en-US" sz="2000" dirty="0" smtClean="0"/>
              <a:t>Gluon anti-shadowing</a:t>
            </a:r>
          </a:p>
          <a:p>
            <a:endParaRPr lang="en-US" sz="2000" dirty="0"/>
          </a:p>
          <a:p>
            <a:r>
              <a:rPr lang="en-US" sz="2000" dirty="0" err="1"/>
              <a:t>u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, d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 differ in </a:t>
            </a:r>
            <a:r>
              <a:rPr lang="en-US" sz="2000" dirty="0" smtClean="0"/>
              <a:t>valence </a:t>
            </a:r>
            <a:r>
              <a:rPr lang="en-US" sz="2000" dirty="0" smtClean="0"/>
              <a:t>regime </a:t>
            </a:r>
          </a:p>
          <a:p>
            <a:endParaRPr lang="en-US" sz="2000" b="1" dirty="0"/>
          </a:p>
          <a:p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283109" y="180461"/>
            <a:ext cx="65630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nCTEQ</a:t>
            </a:r>
            <a:r>
              <a:rPr lang="en-US" sz="2800" b="1" dirty="0">
                <a:solidFill>
                  <a:srgbClr val="002060"/>
                </a:solidFill>
              </a:rPr>
              <a:t> Results: </a:t>
            </a:r>
            <a:r>
              <a:rPr lang="en-US" sz="2800" dirty="0">
                <a:solidFill>
                  <a:srgbClr val="002060"/>
                </a:solidFill>
              </a:rPr>
              <a:t>Medium </a:t>
            </a:r>
            <a:r>
              <a:rPr lang="en-US" sz="2800" dirty="0" smtClean="0">
                <a:solidFill>
                  <a:srgbClr val="002060"/>
                </a:solidFill>
              </a:rPr>
              <a:t>Modifications in </a:t>
            </a:r>
            <a:r>
              <a:rPr lang="en-US" sz="2800" dirty="0" err="1" smtClean="0">
                <a:solidFill>
                  <a:srgbClr val="002060"/>
                </a:solidFill>
              </a:rPr>
              <a:t>Pb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32036" y="6150077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Ratios of bound (</a:t>
            </a:r>
            <a:r>
              <a:rPr lang="en-US" dirty="0" err="1"/>
              <a:t>Pb</a:t>
            </a:r>
            <a:r>
              <a:rPr lang="en-US" dirty="0"/>
              <a:t>) proton PDFs to free proton </a:t>
            </a:r>
            <a:r>
              <a:rPr lang="en-US" dirty="0" smtClean="0"/>
              <a:t>PDFs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42653" y="6292080"/>
            <a:ext cx="3100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Bound </a:t>
            </a:r>
            <a:r>
              <a:rPr lang="en-US" dirty="0"/>
              <a:t>proton PDFs for </a:t>
            </a:r>
            <a:r>
              <a:rPr lang="en-US" dirty="0" smtClean="0"/>
              <a:t>lead</a:t>
            </a: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3030794" y="4736125"/>
            <a:ext cx="494071" cy="2617839"/>
          </a:xfrm>
          <a:prstGeom prst="leftBrace">
            <a:avLst>
              <a:gd name="adj1" fmla="val 8333"/>
              <a:gd name="adj2" fmla="val 491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6560104" y="4811661"/>
            <a:ext cx="494071" cy="2617839"/>
          </a:xfrm>
          <a:prstGeom prst="leftBrace">
            <a:avLst>
              <a:gd name="adj1" fmla="val 8333"/>
              <a:gd name="adj2" fmla="val 491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62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5029" y="6081486"/>
            <a:ext cx="7663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The W</a:t>
            </a:r>
            <a:r>
              <a:rPr lang="en-US" sz="2400" baseline="30000" dirty="0" smtClean="0">
                <a:solidFill>
                  <a:srgbClr val="7030A0"/>
                </a:solidFill>
              </a:rPr>
              <a:t>2</a:t>
            </a:r>
            <a:r>
              <a:rPr lang="en-US" sz="2400" dirty="0" smtClean="0">
                <a:solidFill>
                  <a:srgbClr val="7030A0"/>
                </a:solidFill>
              </a:rPr>
              <a:t> cut limits </a:t>
            </a:r>
            <a:r>
              <a:rPr lang="en-US" sz="2400" dirty="0" err="1" smtClean="0">
                <a:solidFill>
                  <a:srgbClr val="7030A0"/>
                </a:solidFill>
              </a:rPr>
              <a:t>nCTEQ</a:t>
            </a:r>
            <a:r>
              <a:rPr lang="en-US" sz="2400" dirty="0" smtClean="0">
                <a:solidFill>
                  <a:srgbClr val="7030A0"/>
                </a:solidFill>
              </a:rPr>
              <a:t>, but still the </a:t>
            </a:r>
            <a:r>
              <a:rPr lang="en-US" sz="2400" dirty="0" err="1" smtClean="0">
                <a:solidFill>
                  <a:srgbClr val="7030A0"/>
                </a:solidFill>
              </a:rPr>
              <a:t>nPDFs</a:t>
            </a:r>
            <a:r>
              <a:rPr lang="en-US" sz="2400" dirty="0" smtClean="0">
                <a:solidFill>
                  <a:srgbClr val="7030A0"/>
                </a:solidFill>
              </a:rPr>
              <a:t> lack for data</a:t>
            </a:r>
            <a:r>
              <a:rPr lang="is-IS" sz="2400" dirty="0" smtClean="0">
                <a:solidFill>
                  <a:srgbClr val="7030A0"/>
                </a:solidFill>
              </a:rPr>
              <a:t>….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54628" y="172780"/>
            <a:ext cx="782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Comparison of Available </a:t>
            </a:r>
            <a:r>
              <a:rPr lang="en-US" sz="3200" dirty="0" err="1" smtClean="0">
                <a:solidFill>
                  <a:srgbClr val="002060"/>
                </a:solidFill>
              </a:rPr>
              <a:t>nPDFs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4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357"/>
            <a:ext cx="9144000" cy="3617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3312" y="83588"/>
            <a:ext cx="662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Differences with Free Proton PDFs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5" y="723508"/>
            <a:ext cx="8055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Theoretical status of </a:t>
            </a:r>
            <a:r>
              <a:rPr lang="en-US" sz="2400" dirty="0" smtClean="0"/>
              <a:t>Factorization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Parametrization </a:t>
            </a:r>
            <a:r>
              <a:rPr lang="en-US" sz="2400" dirty="0"/>
              <a:t>– more parameters to model A-dependence 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Different </a:t>
            </a:r>
            <a:r>
              <a:rPr lang="en-US" sz="2400" dirty="0"/>
              <a:t>data sets – much less data: </a:t>
            </a:r>
          </a:p>
          <a:p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90286" y="5694859"/>
            <a:ext cx="8853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Less data → less constraining power → more </a:t>
            </a:r>
            <a:r>
              <a:rPr lang="en-US" sz="2400" dirty="0" smtClean="0">
                <a:solidFill>
                  <a:srgbClr val="7030A0"/>
                </a:solidFill>
              </a:rPr>
              <a:t>assumptions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Even using neutrino, large x/low Q data </a:t>
            </a:r>
            <a:endParaRPr lang="en-US" sz="24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503F5800-865F-46E5-90D3-5B974370E29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696693"/>
            <a:ext cx="9143433" cy="1429968"/>
          </a:xfrm>
        </p:spPr>
        <p:txBody>
          <a:bodyPr anchor="ctr"/>
          <a:lstStyle/>
          <a:p>
            <a:pPr lvl="0" algn="ctr"/>
            <a:r>
              <a:rPr lang="en-US" sz="3628" i="1" dirty="0" smtClean="0">
                <a:solidFill>
                  <a:srgbClr val="FFFFFF"/>
                </a:solidFill>
              </a:rPr>
              <a:t>Another digression....</a:t>
            </a:r>
            <a:endParaRPr lang="en-US" sz="3628" i="1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399" y="4267198"/>
            <a:ext cx="2853950" cy="2431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8971" y="5744234"/>
            <a:ext cx="3309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  <a:r>
              <a:rPr lang="en-US" sz="2800" dirty="0" smtClean="0"/>
              <a:t>eutrino data discussion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743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stomShape 1"/>
          <p:cNvSpPr/>
          <p:nvPr/>
        </p:nvSpPr>
        <p:spPr>
          <a:xfrm>
            <a:off x="6852959" y="6263218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29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6894" y="65992"/>
            <a:ext cx="3476065" cy="528651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nCTEQ15 </a:t>
            </a:r>
            <a:r>
              <a:rPr lang="en-US" sz="2800" dirty="0">
                <a:solidFill>
                  <a:srgbClr val="0000FF"/>
                </a:solidFill>
              </a:rPr>
              <a:t>PDFs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80" y="1828801"/>
            <a:ext cx="4716215" cy="447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8941" y="672353"/>
            <a:ext cx="4101353" cy="6018056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marL="302575" indent="-302575" defTabSz="439100">
              <a:buFont typeface="Arial"/>
              <a:buChar char="•"/>
            </a:pPr>
            <a:endParaRPr lang="en-US" sz="1500" dirty="0">
              <a:solidFill>
                <a:srgbClr val="660066"/>
              </a:solidFill>
            </a:endParaRPr>
          </a:p>
          <a:p>
            <a:pPr marL="302575" indent="-302575" defTabSz="439100">
              <a:buFont typeface="Arial"/>
              <a:buChar char="•"/>
            </a:pPr>
            <a:endParaRPr lang="en-US" sz="1500" dirty="0">
              <a:solidFill>
                <a:srgbClr val="660066"/>
              </a:solidFill>
            </a:endParaRPr>
          </a:p>
          <a:p>
            <a:pPr marL="302575" indent="-302575" defTabSz="439100">
              <a:buFont typeface="Arial"/>
              <a:buChar char="•"/>
            </a:pPr>
            <a:endParaRPr lang="en-US" sz="1500" dirty="0">
              <a:solidFill>
                <a:srgbClr val="660066"/>
              </a:solidFill>
            </a:endParaRPr>
          </a:p>
          <a:p>
            <a:pPr defTabSz="439100">
              <a:lnSpc>
                <a:spcPct val="93000"/>
              </a:lnSpc>
            </a:pPr>
            <a:endParaRPr lang="hu-HU" sz="1500" dirty="0">
              <a:solidFill>
                <a:srgbClr val="0000FF"/>
              </a:solidFill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hu-HU" sz="1765" dirty="0">
                <a:solidFill>
                  <a:srgbClr val="0000FF"/>
                </a:solidFill>
                <a:ea typeface="ＭＳ Ｐゴシック" charset="0"/>
                <a:cs typeface="DejaVu Sans" charset="0"/>
              </a:rPr>
              <a:t>nCTEQ</a:t>
            </a:r>
            <a:r>
              <a:rPr lang="hu-HU" sz="1500" dirty="0">
                <a:solidFill>
                  <a:srgbClr val="0000FF"/>
                </a:solidFill>
                <a:ea typeface="ＭＳ Ｐゴシック" charset="0"/>
                <a:cs typeface="DejaVu Sans" charset="0"/>
              </a:rPr>
              <a:t>:</a:t>
            </a:r>
          </a:p>
          <a:p>
            <a:r>
              <a:rPr lang="en-US" sz="1500" dirty="0"/>
              <a:t>Phys. Rev. D </a:t>
            </a:r>
            <a:r>
              <a:rPr lang="en-US" sz="1500" b="1" dirty="0"/>
              <a:t>77</a:t>
            </a:r>
            <a:r>
              <a:rPr lang="en-US" sz="1500" dirty="0"/>
              <a:t>, 054013 (2008)</a:t>
            </a:r>
          </a:p>
          <a:p>
            <a:r>
              <a:rPr lang="en-US" sz="1500" dirty="0"/>
              <a:t>Phys. Rev. D </a:t>
            </a:r>
            <a:r>
              <a:rPr lang="en-US" sz="1500" b="1" dirty="0"/>
              <a:t>80</a:t>
            </a:r>
            <a:r>
              <a:rPr lang="en-US" sz="1500" dirty="0"/>
              <a:t>, 094004 (2009)</a:t>
            </a:r>
          </a:p>
          <a:p>
            <a:r>
              <a:rPr lang="hu-HU" sz="1500" dirty="0"/>
              <a:t>Phys. Rev. Lett. </a:t>
            </a:r>
            <a:r>
              <a:rPr lang="hu-HU" sz="1500" b="1" dirty="0"/>
              <a:t>106</a:t>
            </a:r>
            <a:r>
              <a:rPr lang="hu-HU" sz="1500" dirty="0"/>
              <a:t>, 122301 (2011)</a:t>
            </a:r>
          </a:p>
          <a:p>
            <a:pPr defTabSz="439100">
              <a:lnSpc>
                <a:spcPct val="93000"/>
              </a:lnSpc>
            </a:pPr>
            <a:r>
              <a:rPr lang="en-US" sz="1500" dirty="0"/>
              <a:t>K. </a:t>
            </a:r>
            <a:r>
              <a:rPr lang="en-US" sz="1500" dirty="0" err="1" smtClean="0"/>
              <a:t>Kovarik</a:t>
            </a:r>
            <a:r>
              <a:rPr lang="en-US" sz="1500" i="1" dirty="0">
                <a:hlinkClick r:id="rId3"/>
              </a:rPr>
              <a:t> et al.</a:t>
            </a:r>
            <a:r>
              <a:rPr lang="en-US" sz="1500" dirty="0"/>
              <a:t>. </a:t>
            </a:r>
            <a:r>
              <a:rPr lang="en-US" sz="1500" dirty="0" err="1" smtClean="0"/>
              <a:t>Phys.Rev</a:t>
            </a:r>
            <a:r>
              <a:rPr lang="en-US" sz="1500" dirty="0"/>
              <a:t>. </a:t>
            </a:r>
            <a:r>
              <a:rPr lang="en-US" sz="1500" dirty="0" smtClean="0"/>
              <a:t>D </a:t>
            </a:r>
            <a:r>
              <a:rPr lang="en-US" sz="1500" b="1" dirty="0" smtClean="0"/>
              <a:t>93 </a:t>
            </a:r>
            <a:r>
              <a:rPr lang="en-US" sz="1500" dirty="0" smtClean="0"/>
              <a:t>8</a:t>
            </a:r>
            <a:r>
              <a:rPr lang="en-US" sz="1500" dirty="0"/>
              <a:t>, 085037 </a:t>
            </a:r>
            <a:r>
              <a:rPr lang="en-US" sz="1500" dirty="0" smtClean="0"/>
              <a:t>(</a:t>
            </a:r>
            <a:r>
              <a:rPr lang="en-US" sz="1500" dirty="0"/>
              <a:t>2016) </a:t>
            </a: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defTabSz="968139"/>
            <a:endParaRPr lang="en-US" sz="15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68139"/>
            <a:r>
              <a:rPr lang="en-US" sz="1500" dirty="0" smtClean="0">
                <a:solidFill>
                  <a:srgbClr val="000000"/>
                </a:solidFill>
                <a:ea typeface="ＭＳ Ｐゴシック" charset="0"/>
              </a:rPr>
              <a:t>Q </a:t>
            </a:r>
            <a:r>
              <a:rPr lang="en-US" sz="1500" dirty="0">
                <a:solidFill>
                  <a:srgbClr val="000000"/>
                </a:solidFill>
                <a:ea typeface="ＭＳ Ｐゴシック" charset="0"/>
              </a:rPr>
              <a:t>&gt; 2.0 GeV, W &gt; 3.5 GeV </a:t>
            </a:r>
          </a:p>
          <a:p>
            <a:pPr defTabSz="968139"/>
            <a:r>
              <a:rPr lang="en-US" sz="1500" dirty="0">
                <a:solidFill>
                  <a:srgbClr val="000000"/>
                </a:solidFill>
                <a:ea typeface="ＭＳ Ｐゴシック" charset="0"/>
              </a:rPr>
              <a:t>(standard CTEQ cuts)</a:t>
            </a:r>
          </a:p>
          <a:p>
            <a:pPr defTabSz="968139"/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defTabSz="968139"/>
            <a:r>
              <a:rPr lang="en-US" sz="1500" dirty="0">
                <a:solidFill>
                  <a:srgbClr val="000000"/>
                </a:solidFill>
                <a:ea typeface="ＭＳ Ｐゴシック" charset="0"/>
              </a:rPr>
              <a:t>A-dependence introduced directly into distributions at input scale Q = 1.3 </a:t>
            </a:r>
            <a:r>
              <a:rPr lang="en-US" sz="1500" dirty="0" err="1">
                <a:solidFill>
                  <a:srgbClr val="000000"/>
                </a:solidFill>
                <a:ea typeface="ＭＳ Ｐゴシック" charset="0"/>
              </a:rPr>
              <a:t>GeV</a:t>
            </a:r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defTabSz="439100">
              <a:lnSpc>
                <a:spcPct val="93000"/>
              </a:lnSpc>
            </a:pPr>
            <a:endParaRPr lang="hu-HU" sz="1500" dirty="0">
              <a:solidFill>
                <a:srgbClr val="800000"/>
              </a:solidFill>
              <a:ea typeface="ＭＳ Ｐゴシック" charset="0"/>
              <a:cs typeface="DejaVu Sans" charset="0"/>
            </a:endParaRPr>
          </a:p>
          <a:p>
            <a:pPr defTabSz="968139"/>
            <a:r>
              <a:rPr lang="en-US" sz="1500" dirty="0">
                <a:solidFill>
                  <a:srgbClr val="000000"/>
                </a:solidFill>
                <a:ea typeface="ＭＳ Ｐゴシック" charset="0"/>
              </a:rPr>
              <a:t>Use ACOT - heavy quark mass</a:t>
            </a:r>
          </a:p>
          <a:p>
            <a:pPr defTabSz="968139"/>
            <a:r>
              <a:rPr lang="en-US" sz="1500" dirty="0">
                <a:solidFill>
                  <a:srgbClr val="000000"/>
                </a:solidFill>
                <a:ea typeface="ＭＳ Ｐゴシック" charset="0"/>
              </a:rPr>
              <a:t>effects - in NLO QCD</a:t>
            </a:r>
          </a:p>
          <a:p>
            <a:pPr defTabSz="968139"/>
            <a:endParaRPr lang="en-US" sz="1500" dirty="0">
              <a:solidFill>
                <a:srgbClr val="000000"/>
              </a:solidFill>
              <a:ea typeface="ＭＳ Ｐゴシック" charset="0"/>
            </a:endParaRPr>
          </a:p>
          <a:p>
            <a:pPr defTabSz="968139"/>
            <a:r>
              <a:rPr lang="en-US" sz="1588" dirty="0">
                <a:solidFill>
                  <a:srgbClr val="008000"/>
                </a:solidFill>
                <a:ea typeface="ＭＳ Ｐゴシック" charset="0"/>
              </a:rPr>
              <a:t>Charged lepton data</a:t>
            </a:r>
          </a:p>
          <a:p>
            <a:pPr defTabSz="439100">
              <a:lnSpc>
                <a:spcPct val="93000"/>
              </a:lnSpc>
            </a:pPr>
            <a:endParaRPr lang="en-US" sz="1500" dirty="0">
              <a:solidFill>
                <a:srgbClr val="800000"/>
              </a:solidFill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1588" dirty="0">
                <a:solidFill>
                  <a:srgbClr val="FF6600"/>
                </a:solidFill>
                <a:ea typeface="ＭＳ Ｐゴシック" charset="0"/>
                <a:cs typeface="DejaVu Sans" charset="0"/>
              </a:rPr>
              <a:t>Neutrino data</a:t>
            </a:r>
          </a:p>
          <a:p>
            <a:pPr defTabSz="439100">
              <a:lnSpc>
                <a:spcPct val="93000"/>
              </a:lnSpc>
            </a:pPr>
            <a:endParaRPr lang="en-US" sz="1500" dirty="0">
              <a:solidFill>
                <a:srgbClr val="800000"/>
              </a:solidFill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1677" dirty="0">
                <a:solidFill>
                  <a:srgbClr val="660066"/>
                </a:solidFill>
                <a:ea typeface="ＭＳ Ｐゴシック" charset="0"/>
                <a:cs typeface="DejaVu Sans" charset="0"/>
              </a:rPr>
              <a:t>Fits with different weighting of neutrino data </a:t>
            </a:r>
          </a:p>
          <a:p>
            <a:pPr defTabSz="439100">
              <a:lnSpc>
                <a:spcPct val="93000"/>
              </a:lnSpc>
            </a:pPr>
            <a:endParaRPr lang="en-US" sz="1500" dirty="0">
              <a:solidFill>
                <a:srgbClr val="800000"/>
              </a:solidFill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endParaRPr lang="en-US" sz="1500" i="1" dirty="0">
              <a:solidFill>
                <a:srgbClr val="800000"/>
              </a:solidFill>
              <a:ea typeface="ＭＳ Ｐゴシック" charset="0"/>
              <a:cs typeface="Symbol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7218" y="457200"/>
            <a:ext cx="3254188" cy="342126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endParaRPr lang="en-US" sz="1588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1447800"/>
            <a:ext cx="1553135" cy="355847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1677" dirty="0">
                <a:solidFill>
                  <a:srgbClr val="000090"/>
                </a:solidFill>
              </a:rPr>
              <a:t>Q</a:t>
            </a:r>
            <a:r>
              <a:rPr lang="en-US" sz="1677" baseline="30000" dirty="0">
                <a:solidFill>
                  <a:srgbClr val="000090"/>
                </a:solidFill>
              </a:rPr>
              <a:t>2</a:t>
            </a:r>
            <a:r>
              <a:rPr lang="en-US" sz="1677" dirty="0">
                <a:solidFill>
                  <a:srgbClr val="000090"/>
                </a:solidFill>
              </a:rPr>
              <a:t> = 5 GeV</a:t>
            </a:r>
            <a:r>
              <a:rPr lang="en-US" sz="1677" baseline="30000" dirty="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000" y="647126"/>
            <a:ext cx="8342895" cy="957679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The compatibility of neutrino and charged lepton nuclear DIS data </a:t>
            </a:r>
            <a:r>
              <a:rPr lang="en-US" sz="2000" dirty="0" smtClean="0">
                <a:solidFill>
                  <a:srgbClr val="660066"/>
                </a:solidFill>
              </a:rPr>
              <a:t>has </a:t>
            </a:r>
            <a:r>
              <a:rPr lang="en-US" sz="2000" dirty="0">
                <a:solidFill>
                  <a:srgbClr val="660066"/>
                </a:solidFill>
              </a:rPr>
              <a:t>been studied independently by several </a:t>
            </a:r>
            <a:r>
              <a:rPr lang="en-US" sz="2000" dirty="0" err="1" smtClean="0">
                <a:solidFill>
                  <a:srgbClr val="660066"/>
                </a:solidFill>
              </a:rPr>
              <a:t>nPDF</a:t>
            </a:r>
            <a:r>
              <a:rPr lang="en-US" sz="2000" dirty="0" smtClean="0">
                <a:solidFill>
                  <a:srgbClr val="660066"/>
                </a:solidFill>
              </a:rPr>
              <a:t> groups</a:t>
            </a:r>
            <a:r>
              <a:rPr lang="en-US" sz="1765" dirty="0">
                <a:solidFill>
                  <a:srgbClr val="660066"/>
                </a:solidFill>
              </a:rPr>
              <a:t>. </a:t>
            </a:r>
            <a:endParaRPr lang="hu-HU" sz="1765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endParaRPr lang="en-US" sz="1588" dirty="0"/>
          </a:p>
        </p:txBody>
      </p:sp>
      <p:sp>
        <p:nvSpPr>
          <p:cNvPr id="16" name="TextBox 15"/>
          <p:cNvSpPr txBox="1"/>
          <p:nvPr/>
        </p:nvSpPr>
        <p:spPr>
          <a:xfrm>
            <a:off x="4491318" y="6432815"/>
            <a:ext cx="3845859" cy="586487"/>
          </a:xfrm>
          <a:prstGeom prst="rect">
            <a:avLst/>
          </a:prstGeom>
          <a:solidFill>
            <a:srgbClr val="FFFF00"/>
          </a:solidFill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1588" i="1" dirty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1588" i="1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-A </a:t>
            </a:r>
            <a:r>
              <a:rPr lang="en-US" sz="1588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dependence different from </a:t>
            </a:r>
            <a:r>
              <a:rPr lang="en-US" sz="1588" i="1" dirty="0">
                <a:solidFill>
                  <a:srgbClr val="000090"/>
                </a:solidFill>
                <a:ea typeface="ＭＳ Ｐゴシック" charset="0"/>
                <a:cs typeface="Symbol" charset="2"/>
              </a:rPr>
              <a:t>e/</a:t>
            </a:r>
            <a:r>
              <a:rPr lang="en-US" sz="1588" i="1" dirty="0">
                <a:solidFill>
                  <a:srgbClr val="00009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1588" i="1" dirty="0">
                <a:solidFill>
                  <a:srgbClr val="000090"/>
                </a:solidFill>
                <a:ea typeface="ＭＳ Ｐゴシック" charset="0"/>
                <a:cs typeface="Symbol" charset="2"/>
              </a:rPr>
              <a:t>-A</a:t>
            </a:r>
            <a:r>
              <a:rPr lang="en-US" sz="1588" i="1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 </a:t>
            </a:r>
          </a:p>
          <a:p>
            <a:endParaRPr lang="en-US" sz="1588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2061029" y="2420473"/>
            <a:ext cx="4393559" cy="279681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1582057" y="4975414"/>
            <a:ext cx="3326119" cy="65579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50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="" xmlns:a16="http://schemas.microsoft.com/office/drawing/2014/main" id="{A50F3528-A76F-4407-99D3-25728D044587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C78726D4-9D5A-4977-862B-B558186A18AF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3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="" xmlns:a16="http://schemas.microsoft.com/office/drawing/2014/main" id="{9ABC2C5A-0D67-4B2E-A0B9-30F3C3EB7B1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29" y="895237"/>
            <a:ext cx="5001458" cy="3218162"/>
          </a:xfr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322F877F-8663-4497-AC15-65E71377AB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813112" y="132957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002060"/>
                </a:solidFill>
                <a:latin typeface="+mn-lt"/>
              </a:rPr>
              <a:t>Nuclear PDFs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35CC60-C081-4D0D-801B-E66D6C9F9CA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082337" y="264639"/>
            <a:ext cx="3840637" cy="5750971"/>
          </a:xfrm>
        </p:spPr>
        <p:txBody>
          <a:bodyPr/>
          <a:lstStyle/>
          <a:p>
            <a:pPr marL="342900" lvl="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Parton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momentum distributions </a:t>
            </a: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modified by nuclea</a:t>
            </a:r>
            <a:r>
              <a:rPr lang="en-US" sz="2800" dirty="0" smtClean="0">
                <a:latin typeface="+mn-lt"/>
              </a:rPr>
              <a:t>r environment</a:t>
            </a:r>
            <a:endParaRPr lang="en-US" sz="2800" dirty="0" smtClean="0">
              <a:solidFill>
                <a:srgbClr val="000000"/>
              </a:solidFill>
              <a:latin typeface="+mn-lt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+mn-lt"/>
              </a:rPr>
              <a:t>Historically </a:t>
            </a:r>
            <a:r>
              <a:rPr lang="en-US" sz="2800" dirty="0">
                <a:solidFill>
                  <a:srgbClr val="000000"/>
                </a:solidFill>
                <a:latin typeface="+mn-lt"/>
              </a:rPr>
              <a:t>nuclear effects are described in regions of x</a:t>
            </a:r>
          </a:p>
          <a:p>
            <a:pPr marL="414726" lvl="3" indent="0" hangingPunct="0">
              <a:spcBef>
                <a:spcPts val="0"/>
              </a:spcBef>
              <a:spcAft>
                <a:spcPts val="1275"/>
              </a:spcAft>
              <a:buSzPct val="100000"/>
              <a:buAutoNum type="arabicParenBoth"/>
            </a:pP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FF"/>
                </a:solidFill>
              </a:rPr>
              <a:t>Shadowing</a:t>
            </a:r>
          </a:p>
          <a:p>
            <a:pPr marL="414726" lvl="3" indent="0" hangingPunct="0">
              <a:spcBef>
                <a:spcPts val="0"/>
              </a:spcBef>
              <a:spcAft>
                <a:spcPts val="1275"/>
              </a:spcAft>
              <a:buSzPct val="100000"/>
              <a:buAutoNum type="arabicParenBoth"/>
            </a:pPr>
            <a:r>
              <a:rPr lang="en-US" sz="2400" dirty="0">
                <a:solidFill>
                  <a:srgbClr val="000000"/>
                </a:solidFill>
              </a:rPr>
              <a:t> Anti-Shadowing</a:t>
            </a:r>
          </a:p>
          <a:p>
            <a:pPr marL="414726" lvl="3" indent="0" hangingPunct="0">
              <a:spcBef>
                <a:spcPts val="0"/>
              </a:spcBef>
              <a:spcAft>
                <a:spcPts val="1275"/>
              </a:spcAft>
              <a:buSzPct val="100000"/>
              <a:buAutoNum type="arabicParenBoth"/>
            </a:pPr>
            <a:r>
              <a:rPr lang="en-US" sz="2400" dirty="0">
                <a:solidFill>
                  <a:srgbClr val="00FF00"/>
                </a:solidFill>
              </a:rPr>
              <a:t> EMC Effect</a:t>
            </a:r>
          </a:p>
          <a:p>
            <a:pPr marL="414726" lvl="3" indent="0" hangingPunct="0">
              <a:spcBef>
                <a:spcPts val="0"/>
              </a:spcBef>
              <a:spcAft>
                <a:spcPts val="1275"/>
              </a:spcAft>
              <a:buSzPct val="100000"/>
              <a:buAutoNum type="arabicParenBoth"/>
            </a:pPr>
            <a:r>
              <a:rPr lang="en-US" sz="2400" dirty="0">
                <a:solidFill>
                  <a:srgbClr val="9966CC"/>
                </a:solidFill>
              </a:rPr>
              <a:t> Fermi </a:t>
            </a:r>
            <a:r>
              <a:rPr lang="en-US" sz="2400" dirty="0" smtClean="0">
                <a:solidFill>
                  <a:srgbClr val="9966CC"/>
                </a:solidFill>
              </a:rPr>
              <a:t>Motion</a:t>
            </a:r>
          </a:p>
          <a:p>
            <a:pPr marL="457200" lvl="2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Arial" charset="0"/>
              <a:buChar char="•"/>
            </a:pPr>
            <a:endParaRPr lang="en-US" sz="2762" dirty="0" smtClean="0"/>
          </a:p>
          <a:p>
            <a:pPr marL="457200" lvl="2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Arial" charset="0"/>
              <a:buChar char="•"/>
            </a:pPr>
            <a:r>
              <a:rPr lang="en-US" sz="2762" dirty="0" smtClean="0"/>
              <a:t>Nuclear corrections are needed for A&gt;</a:t>
            </a:r>
            <a:r>
              <a:rPr lang="en-US" sz="2762" dirty="0" smtClean="0">
                <a:solidFill>
                  <a:srgbClr val="0070C0"/>
                </a:solidFill>
              </a:rPr>
              <a:t>1</a:t>
            </a:r>
            <a:r>
              <a:rPr lang="en-US" sz="2762" dirty="0" smtClean="0"/>
              <a:t>!</a:t>
            </a:r>
            <a:endParaRPr lang="en-US" sz="2762" dirty="0"/>
          </a:p>
        </p:txBody>
      </p:sp>
      <p:grpSp>
        <p:nvGrpSpPr>
          <p:cNvPr id="12" name="Group 11"/>
          <p:cNvGrpSpPr/>
          <p:nvPr/>
        </p:nvGrpSpPr>
        <p:grpSpPr>
          <a:xfrm>
            <a:off x="777882" y="1656545"/>
            <a:ext cx="4070723" cy="1205875"/>
            <a:chOff x="4884259" y="3100311"/>
            <a:chExt cx="4070723" cy="120587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4C6FA4DC-8622-4FB8-9CAE-DE77CF86B94C}"/>
                </a:ext>
              </a:extLst>
            </p:cNvPr>
            <p:cNvSpPr txBox="1"/>
            <p:nvPr/>
          </p:nvSpPr>
          <p:spPr>
            <a:xfrm>
              <a:off x="4884259" y="3982979"/>
              <a:ext cx="409105" cy="3232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compatLnSpc="0">
              <a:spAutoFit/>
            </a:bodyPr>
            <a:lstStyle/>
            <a:p>
              <a:pPr algn="ctr" hangingPunct="0">
                <a:defRPr>
                  <a:solidFill>
                    <a:srgbClr val="0000FF"/>
                  </a:solidFill>
                </a:defRPr>
              </a:pPr>
              <a:r>
                <a:rPr lang="en-US" sz="1633">
                  <a:solidFill>
                    <a:srgbClr val="0000FF"/>
                  </a:solidFill>
                  <a:latin typeface="Galliard BT" pitchFamily="2"/>
                  <a:ea typeface="DejaVu Sans" pitchFamily="2"/>
                  <a:cs typeface="DejaVu Sans" pitchFamily="2"/>
                </a:rPr>
                <a:t>(1)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DB2FAD3-769C-4F85-B502-670F3B819DBA}"/>
                </a:ext>
              </a:extLst>
            </p:cNvPr>
            <p:cNvSpPr txBox="1"/>
            <p:nvPr/>
          </p:nvSpPr>
          <p:spPr>
            <a:xfrm>
              <a:off x="5386495" y="3100311"/>
              <a:ext cx="409105" cy="3232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compatLnSpc="0">
              <a:spAutoFit/>
            </a:bodyPr>
            <a:lstStyle/>
            <a:p>
              <a:pPr algn="ctr" hangingPunct="0"/>
              <a:r>
                <a:rPr lang="en-US" sz="1633" dirty="0">
                  <a:solidFill>
                    <a:srgbClr val="FF0000"/>
                  </a:solidFill>
                  <a:latin typeface="Galliard BT" pitchFamily="2"/>
                  <a:ea typeface="DejaVu Sans" pitchFamily="2"/>
                  <a:cs typeface="DejaVu Sans" pitchFamily="2"/>
                </a:rPr>
                <a:t>(2)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B5B8884-6DCA-45D3-9F96-747994280839}"/>
                </a:ext>
              </a:extLst>
            </p:cNvPr>
            <p:cNvSpPr txBox="1"/>
            <p:nvPr/>
          </p:nvSpPr>
          <p:spPr>
            <a:xfrm>
              <a:off x="7337638" y="3852685"/>
              <a:ext cx="409105" cy="3232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compatLnSpc="0">
              <a:spAutoFit/>
            </a:bodyPr>
            <a:lstStyle/>
            <a:p>
              <a:pPr algn="ctr" hangingPunct="0">
                <a:defRPr>
                  <a:solidFill>
                    <a:srgbClr val="00FF00"/>
                  </a:solidFill>
                </a:defRPr>
              </a:pPr>
              <a:r>
                <a:rPr lang="en-US" sz="1633">
                  <a:solidFill>
                    <a:srgbClr val="00FF00"/>
                  </a:solidFill>
                  <a:latin typeface="Galliard BT" pitchFamily="2"/>
                  <a:ea typeface="DejaVu Sans" pitchFamily="2"/>
                  <a:cs typeface="DejaVu Sans" pitchFamily="2"/>
                </a:rPr>
                <a:t>(3)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52C94BF-7010-47D4-8261-023739C9BA6F}"/>
                </a:ext>
              </a:extLst>
            </p:cNvPr>
            <p:cNvSpPr txBox="1"/>
            <p:nvPr/>
          </p:nvSpPr>
          <p:spPr>
            <a:xfrm>
              <a:off x="8545877" y="3286119"/>
              <a:ext cx="409105" cy="3232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38" tIns="40819" rIns="81638" bIns="40819" compatLnSpc="0">
              <a:spAutoFit/>
            </a:bodyPr>
            <a:lstStyle/>
            <a:p>
              <a:pPr algn="ctr" hangingPunct="0">
                <a:defRPr>
                  <a:solidFill>
                    <a:srgbClr val="9966CC"/>
                  </a:solidFill>
                </a:defRPr>
              </a:pPr>
              <a:r>
                <a:rPr lang="en-US" sz="1633" dirty="0">
                  <a:solidFill>
                    <a:srgbClr val="9966CC"/>
                  </a:solidFill>
                  <a:latin typeface="Galliard BT" pitchFamily="2"/>
                  <a:ea typeface="DejaVu Sans" pitchFamily="2"/>
                  <a:cs typeface="DejaVu Sans" pitchFamily="2"/>
                </a:rPr>
                <a:t>(4)</a:t>
              </a:r>
            </a:p>
          </p:txBody>
        </p:sp>
      </p:grpSp>
      <p:pic>
        <p:nvPicPr>
          <p:cNvPr id="13" name="Picture 2" descr="Snapshot 2009-11-21 12-38-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87" y="4062058"/>
            <a:ext cx="4167369" cy="279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-949318" y="4275563"/>
            <a:ext cx="345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dirty="0">
                <a:solidFill>
                  <a:srgbClr val="580C30"/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lang="en-US" altLang="x-none" sz="2400" baseline="-25000" dirty="0">
                <a:solidFill>
                  <a:srgbClr val="580C3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altLang="x-none" sz="2400" baseline="30000" dirty="0">
                <a:solidFill>
                  <a:srgbClr val="580C30"/>
                </a:solidFill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altLang="x-none" sz="2400" dirty="0">
                <a:solidFill>
                  <a:srgbClr val="580C30"/>
                </a:solidFill>
                <a:latin typeface="Arial" charset="0"/>
                <a:ea typeface="Arial" charset="0"/>
                <a:cs typeface="Arial" charset="0"/>
              </a:rPr>
              <a:t>/F</a:t>
            </a:r>
            <a:r>
              <a:rPr lang="en-US" altLang="x-none" sz="2400" baseline="-25000" dirty="0">
                <a:solidFill>
                  <a:srgbClr val="580C3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altLang="x-none" sz="2400" baseline="30000" dirty="0">
                <a:solidFill>
                  <a:srgbClr val="580C3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endParaRPr lang="en-US" altLang="x-none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390" y="5610929"/>
            <a:ext cx="13809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 invalidUrl="http://inspirehep.net/author/profile/Arrington%2C J.?recid=786289&amp;ln=en"/>
              </a:rPr>
              <a:t>J. Arrington</a:t>
            </a:r>
            <a:r>
              <a:rPr lang="en-US" sz="1400" dirty="0"/>
              <a:t>, </a:t>
            </a:r>
            <a:r>
              <a:rPr lang="en-US" sz="1400" dirty="0">
                <a:hlinkClick r:id="rId6" invalidUrl="http://inspirehep.net/author/profile/Coester%2C F.?recid=786289&amp;ln=en"/>
              </a:rPr>
              <a:t>F. Coester</a:t>
            </a:r>
            <a:r>
              <a:rPr lang="en-US" sz="1400" dirty="0"/>
              <a:t>, </a:t>
            </a:r>
            <a:r>
              <a:rPr lang="en-US" sz="1400" dirty="0">
                <a:hlinkClick r:id="rId7" invalidUrl="http://inspirehep.net/author/profile/Holt%2C R.J.?recid=786289&amp;ln=en"/>
              </a:rPr>
              <a:t>R.J. Holt</a:t>
            </a:r>
            <a:r>
              <a:rPr lang="en-US" sz="1400" dirty="0"/>
              <a:t>, </a:t>
            </a:r>
            <a:r>
              <a:rPr lang="en-US" sz="1400" dirty="0">
                <a:hlinkClick r:id="rId8" invalidUrl="http://inspirehep.net/author/profile/Lee%2C T.-S.H.?recid=786289&amp;ln=en"/>
              </a:rPr>
              <a:t>T.-S.H. </a:t>
            </a:r>
            <a:r>
              <a:rPr lang="en-US" sz="1400" dirty="0" smtClean="0">
                <a:hlinkClick r:id="rId9" invalidUrl="http://inspirehep.net/author/profile/Lee%2C T.-S.H.?recid=786289&amp;ln=en"/>
              </a:rPr>
              <a:t>Lee</a:t>
            </a:r>
            <a:r>
              <a:rPr lang="en-US" sz="1400" dirty="0"/>
              <a:t>, </a:t>
            </a:r>
            <a:r>
              <a:rPr lang="en-US" sz="1400" dirty="0" err="1"/>
              <a:t>J.Phys</a:t>
            </a:r>
            <a:r>
              <a:rPr lang="en-US" sz="1400" dirty="0"/>
              <a:t>. G36 (2009) 025005 </a:t>
            </a:r>
          </a:p>
        </p:txBody>
      </p:sp>
    </p:spTree>
    <p:extLst>
      <p:ext uri="{BB962C8B-B14F-4D97-AF65-F5344CB8AC3E}">
        <p14:creationId xmlns:p14="http://schemas.microsoft.com/office/powerpoint/2010/main" val="97660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58" y="1075765"/>
            <a:ext cx="4613607" cy="5740400"/>
          </a:xfrm>
          <a:prstGeom prst="rect">
            <a:avLst/>
          </a:prstGeom>
        </p:spPr>
      </p:pic>
      <p:sp>
        <p:nvSpPr>
          <p:cNvPr id="13" name="CustomShape 1"/>
          <p:cNvSpPr/>
          <p:nvPr/>
        </p:nvSpPr>
        <p:spPr>
          <a:xfrm>
            <a:off x="6728208" y="6393026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30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5341" y="533402"/>
            <a:ext cx="2884394" cy="328596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endParaRPr lang="en-US" sz="15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06" y="1014140"/>
            <a:ext cx="4141694" cy="5885968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marL="302575" indent="-302575" defTabSz="439100">
              <a:buFont typeface="Arial"/>
              <a:buChar char="•"/>
            </a:pPr>
            <a:endParaRPr lang="en-US" sz="1500" dirty="0">
              <a:solidFill>
                <a:srgbClr val="660066"/>
              </a:solidFill>
            </a:endParaRPr>
          </a:p>
          <a:p>
            <a:pPr marL="302575" indent="-302575" defTabSz="439100">
              <a:buFont typeface="Arial"/>
              <a:buChar char="•"/>
            </a:pPr>
            <a:endParaRPr lang="en-US" sz="1500" dirty="0">
              <a:solidFill>
                <a:srgbClr val="660066"/>
              </a:solidFill>
            </a:endParaRPr>
          </a:p>
          <a:p>
            <a:endParaRPr lang="en-US" sz="1677" dirty="0"/>
          </a:p>
          <a:p>
            <a:r>
              <a:rPr lang="en-US" sz="2000" i="1" u="sng" dirty="0">
                <a:solidFill>
                  <a:schemeClr val="tx2"/>
                </a:solidFill>
              </a:rPr>
              <a:t>Example: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H. </a:t>
            </a:r>
            <a:r>
              <a:rPr lang="en-US" sz="2000" dirty="0" err="1">
                <a:solidFill>
                  <a:schemeClr val="tx2"/>
                </a:solidFill>
              </a:rPr>
              <a:t>Paukkunen</a:t>
            </a:r>
            <a:r>
              <a:rPr lang="en-US" sz="2000" dirty="0">
                <a:solidFill>
                  <a:schemeClr val="tx2"/>
                </a:solidFill>
              </a:rPr>
              <a:t>, C. Salgado, </a:t>
            </a:r>
            <a:r>
              <a:rPr lang="hu-HU" sz="2000" dirty="0" err="1">
                <a:solidFill>
                  <a:schemeClr val="tx2"/>
                </a:solidFill>
              </a:rPr>
              <a:t>Phys</a:t>
            </a:r>
            <a:r>
              <a:rPr lang="hu-HU" sz="2000" dirty="0" smtClean="0">
                <a:solidFill>
                  <a:schemeClr val="tx2"/>
                </a:solidFill>
              </a:rPr>
              <a:t>. </a:t>
            </a:r>
            <a:r>
              <a:rPr lang="hu-HU" sz="2000" dirty="0" err="1" smtClean="0">
                <a:solidFill>
                  <a:schemeClr val="tx2"/>
                </a:solidFill>
              </a:rPr>
              <a:t>Rev</a:t>
            </a:r>
            <a:r>
              <a:rPr lang="hu-HU" sz="2000" dirty="0" smtClean="0">
                <a:solidFill>
                  <a:schemeClr val="tx2"/>
                </a:solidFill>
              </a:rPr>
              <a:t>. Lett. 110:212301 </a:t>
            </a:r>
            <a:r>
              <a:rPr lang="hu-HU" sz="2000" dirty="0">
                <a:solidFill>
                  <a:schemeClr val="tx2"/>
                </a:solidFill>
              </a:rPr>
              <a:t>(2013)</a:t>
            </a:r>
            <a:endParaRPr lang="en-US" sz="2000" dirty="0">
              <a:solidFill>
                <a:schemeClr val="tx2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Consider non-negligible differences in the absolute normalization between different neutrino data sets… procedure to accommodate this.</a:t>
            </a:r>
          </a:p>
          <a:p>
            <a:endParaRPr lang="en-US" sz="2000" dirty="0"/>
          </a:p>
          <a:p>
            <a:r>
              <a:rPr lang="en-US" sz="2000" dirty="0"/>
              <a:t>With the normalization procedure, the </a:t>
            </a:r>
            <a:r>
              <a:rPr lang="en-US" sz="2000" dirty="0" err="1"/>
              <a:t>NuTeV</a:t>
            </a:r>
            <a:r>
              <a:rPr lang="en-US" sz="2000" dirty="0"/>
              <a:t> data seem to display tension with the other neutrino data. </a:t>
            </a:r>
          </a:p>
          <a:p>
            <a:endParaRPr lang="en-US" sz="2000" dirty="0"/>
          </a:p>
          <a:p>
            <a:r>
              <a:rPr lang="en-US" sz="2000" i="1" dirty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-A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dependence </a:t>
            </a:r>
            <a:r>
              <a:rPr lang="en-US" sz="2000" b="1" u="sng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compatible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 with </a:t>
            </a:r>
            <a:r>
              <a:rPr lang="en-US" sz="2000" i="1" dirty="0">
                <a:solidFill>
                  <a:srgbClr val="000090"/>
                </a:solidFill>
                <a:ea typeface="ＭＳ Ｐゴシック" charset="0"/>
                <a:cs typeface="Symbol" charset="2"/>
              </a:rPr>
              <a:t>e/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2000" i="1" dirty="0">
                <a:solidFill>
                  <a:srgbClr val="000090"/>
                </a:solidFill>
                <a:ea typeface="ＭＳ Ｐゴシック" charset="0"/>
                <a:cs typeface="Symbol" charset="2"/>
              </a:rPr>
              <a:t>-A</a:t>
            </a:r>
            <a:r>
              <a:rPr lang="en-US" sz="2000" i="1" dirty="0">
                <a:solidFill>
                  <a:srgbClr val="FF0000"/>
                </a:solidFill>
                <a:ea typeface="ＭＳ Ｐゴシック" charset="0"/>
                <a:cs typeface="Symbol" charset="2"/>
              </a:rPr>
              <a:t> </a:t>
            </a:r>
            <a:endParaRPr lang="en-US" sz="2000" dirty="0">
              <a:latin typeface="Arial" charset="0"/>
              <a:ea typeface="ＭＳ Ｐゴシック" charset="0"/>
              <a:cs typeface="DejaVu Sans" charset="0"/>
            </a:endParaRPr>
          </a:p>
          <a:p>
            <a:endParaRPr lang="hu-HU" dirty="0"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endParaRPr lang="en-US" sz="1500" i="1" dirty="0">
              <a:solidFill>
                <a:srgbClr val="800000"/>
              </a:solidFill>
              <a:latin typeface="Arial"/>
              <a:ea typeface="ＭＳ Ｐゴシック" charset="0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290" y="98016"/>
            <a:ext cx="8061512" cy="1527963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pPr marL="302575" indent="-302575" defTabSz="439100">
              <a:buFont typeface="Arial"/>
              <a:buChar char="•"/>
            </a:pPr>
            <a:endParaRPr lang="en-US" sz="1588" dirty="0">
              <a:solidFill>
                <a:srgbClr val="FF0000"/>
              </a:solidFill>
            </a:endParaRPr>
          </a:p>
          <a:p>
            <a:pPr defTabSz="439100"/>
            <a:r>
              <a:rPr lang="en-US" sz="2118" b="1" dirty="0">
                <a:solidFill>
                  <a:srgbClr val="FF0000"/>
                </a:solidFill>
              </a:rPr>
              <a:t>BUT…</a:t>
            </a:r>
          </a:p>
          <a:p>
            <a:pPr marL="302575" indent="-302575" defTabSz="439100">
              <a:buFont typeface="Arial"/>
              <a:buChar char="•"/>
            </a:pPr>
            <a:r>
              <a:rPr lang="en-US" sz="2000" dirty="0">
                <a:solidFill>
                  <a:srgbClr val="660066"/>
                </a:solidFill>
              </a:rPr>
              <a:t>Conclusions from different groups are contradictory, ranging from a violation of the universality up to a good agreement</a:t>
            </a:r>
            <a:endParaRPr lang="hu-HU" sz="3200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5679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018" y="1905000"/>
            <a:ext cx="7543800" cy="3810000"/>
          </a:xfrm>
        </p:spPr>
        <p:txBody>
          <a:bodyPr/>
          <a:lstStyle/>
          <a:p>
            <a:pPr algn="l"/>
            <a:r>
              <a:rPr lang="en-US" sz="2559" dirty="0"/>
              <a:t>The </a:t>
            </a:r>
            <a:r>
              <a:rPr lang="en-US" sz="2559" dirty="0" err="1"/>
              <a:t>nPDF</a:t>
            </a:r>
            <a:r>
              <a:rPr lang="en-US" sz="2559" dirty="0"/>
              <a:t> efforts fit nuclear effects using the canonical </a:t>
            </a:r>
            <a:r>
              <a:rPr lang="en-US" sz="2559" dirty="0">
                <a:solidFill>
                  <a:srgbClr val="660066"/>
                </a:solidFill>
              </a:rPr>
              <a:t>F</a:t>
            </a:r>
            <a:r>
              <a:rPr lang="en-US" sz="2559" baseline="-25000" dirty="0">
                <a:solidFill>
                  <a:srgbClr val="660066"/>
                </a:solidFill>
              </a:rPr>
              <a:t>2</a:t>
            </a:r>
            <a:r>
              <a:rPr lang="en-US" sz="2559" baseline="30000" dirty="0">
                <a:solidFill>
                  <a:srgbClr val="660066"/>
                </a:solidFill>
              </a:rPr>
              <a:t>A</a:t>
            </a:r>
            <a:r>
              <a:rPr lang="en-US" sz="2559" dirty="0">
                <a:solidFill>
                  <a:srgbClr val="660066"/>
                </a:solidFill>
              </a:rPr>
              <a:t>/F</a:t>
            </a:r>
            <a:r>
              <a:rPr lang="en-US" sz="2559" baseline="-25000" dirty="0">
                <a:solidFill>
                  <a:srgbClr val="660066"/>
                </a:solidFill>
              </a:rPr>
              <a:t>2</a:t>
            </a:r>
            <a:r>
              <a:rPr lang="en-US" sz="2559" baseline="30000" dirty="0">
                <a:solidFill>
                  <a:srgbClr val="660066"/>
                </a:solidFill>
              </a:rPr>
              <a:t>D</a:t>
            </a:r>
            <a:r>
              <a:rPr lang="en-US" sz="2559" dirty="0">
                <a:solidFill>
                  <a:srgbClr val="660066"/>
                </a:solidFill>
              </a:rPr>
              <a:t> ratios </a:t>
            </a:r>
            <a:r>
              <a:rPr lang="en-US" sz="2559" dirty="0"/>
              <a:t>as a function of x</a:t>
            </a:r>
            <a:br>
              <a:rPr lang="en-US" sz="2559" dirty="0"/>
            </a:br>
            <a:r>
              <a:rPr lang="en-US" sz="2559" dirty="0"/>
              <a:t/>
            </a:r>
            <a:br>
              <a:rPr lang="en-US" sz="2559" dirty="0"/>
            </a:br>
            <a:r>
              <a:rPr lang="en-US" sz="2559" dirty="0"/>
              <a:t>However, there are essentially </a:t>
            </a:r>
            <a:r>
              <a:rPr lang="en-US" sz="2559" dirty="0">
                <a:solidFill>
                  <a:srgbClr val="660066"/>
                </a:solidFill>
              </a:rPr>
              <a:t>NO neutrino F</a:t>
            </a:r>
            <a:r>
              <a:rPr lang="en-US" sz="2559" baseline="-25000" dirty="0">
                <a:solidFill>
                  <a:srgbClr val="660066"/>
                </a:solidFill>
              </a:rPr>
              <a:t>2</a:t>
            </a:r>
            <a:r>
              <a:rPr lang="en-US" sz="2559" baseline="30000" dirty="0">
                <a:solidFill>
                  <a:srgbClr val="660066"/>
                </a:solidFill>
              </a:rPr>
              <a:t>D</a:t>
            </a:r>
            <a:r>
              <a:rPr lang="en-US" sz="2559" dirty="0">
                <a:solidFill>
                  <a:srgbClr val="660066"/>
                </a:solidFill>
              </a:rPr>
              <a:t> data!</a:t>
            </a:r>
            <a:br>
              <a:rPr lang="en-US" sz="2559" dirty="0">
                <a:solidFill>
                  <a:srgbClr val="660066"/>
                </a:solidFill>
              </a:rPr>
            </a:br>
            <a:r>
              <a:rPr lang="en-US" sz="2559" dirty="0">
                <a:solidFill>
                  <a:srgbClr val="660066"/>
                </a:solidFill>
              </a:rPr>
              <a:t/>
            </a:r>
            <a:br>
              <a:rPr lang="en-US" sz="2559" dirty="0">
                <a:solidFill>
                  <a:srgbClr val="660066"/>
                </a:solidFill>
              </a:rPr>
            </a:br>
            <a:r>
              <a:rPr lang="en-US" sz="2559" dirty="0"/>
              <a:t>Comparisons are necessarily to </a:t>
            </a:r>
            <a:r>
              <a:rPr lang="en-US" sz="2559" i="1" dirty="0">
                <a:solidFill>
                  <a:srgbClr val="660066"/>
                </a:solidFill>
              </a:rPr>
              <a:t>modeled</a:t>
            </a:r>
            <a:r>
              <a:rPr lang="en-US" sz="2559" dirty="0"/>
              <a:t> deuterium data</a:t>
            </a:r>
            <a:br>
              <a:rPr lang="en-US" sz="2559" dirty="0"/>
            </a:br>
            <a:r>
              <a:rPr lang="en-US" sz="2559" dirty="0"/>
              <a:t/>
            </a:r>
            <a:br>
              <a:rPr lang="en-US" sz="2559" dirty="0"/>
            </a:br>
            <a:r>
              <a:rPr lang="en-US" sz="2559" i="1" dirty="0">
                <a:solidFill>
                  <a:srgbClr val="000090"/>
                </a:solidFill>
              </a:rPr>
              <a:t>We decided to try and compare </a:t>
            </a:r>
            <a:r>
              <a:rPr lang="en-US" sz="2559" i="1" u="sng" dirty="0">
                <a:solidFill>
                  <a:srgbClr val="000090"/>
                </a:solidFill>
              </a:rPr>
              <a:t>only</a:t>
            </a:r>
            <a:r>
              <a:rPr lang="en-US" sz="2559" i="1" dirty="0">
                <a:solidFill>
                  <a:srgbClr val="000090"/>
                </a:solidFill>
              </a:rPr>
              <a:t> F</a:t>
            </a:r>
            <a:r>
              <a:rPr lang="en-US" sz="2559" i="1" baseline="-25000" dirty="0">
                <a:solidFill>
                  <a:srgbClr val="000090"/>
                </a:solidFill>
              </a:rPr>
              <a:t>2</a:t>
            </a:r>
            <a:r>
              <a:rPr lang="en-US" sz="2559" i="1" baseline="30000" dirty="0">
                <a:solidFill>
                  <a:srgbClr val="000090"/>
                </a:solidFill>
              </a:rPr>
              <a:t>A</a:t>
            </a:r>
            <a:r>
              <a:rPr lang="en-US" sz="2559" i="1" dirty="0">
                <a:solidFill>
                  <a:srgbClr val="000090"/>
                </a:solidFill>
              </a:rPr>
              <a:t> data</a:t>
            </a:r>
            <a:br>
              <a:rPr lang="en-US" sz="2559" i="1" dirty="0">
                <a:solidFill>
                  <a:srgbClr val="000090"/>
                </a:solidFill>
              </a:rPr>
            </a:br>
            <a:r>
              <a:rPr lang="en-US" sz="2559" i="1" dirty="0">
                <a:solidFill>
                  <a:srgbClr val="000090"/>
                </a:solidFill>
              </a:rPr>
              <a:t> </a:t>
            </a:r>
            <a:r>
              <a:rPr lang="en-US" sz="2559" i="1" dirty="0" smtClean="0">
                <a:solidFill>
                  <a:srgbClr val="000090"/>
                </a:solidFill>
              </a:rPr>
              <a:t>- start </a:t>
            </a:r>
            <a:r>
              <a:rPr lang="en-US" sz="2559" i="1" dirty="0">
                <a:solidFill>
                  <a:srgbClr val="000090"/>
                </a:solidFill>
              </a:rPr>
              <a:t>with Fe, largest data set covering both charged lepton and neutrino data over a range of </a:t>
            </a:r>
            <a:r>
              <a:rPr lang="en-US" sz="2559" i="1" dirty="0" err="1">
                <a:solidFill>
                  <a:srgbClr val="000090"/>
                </a:solidFill>
              </a:rPr>
              <a:t>x,Q</a:t>
            </a:r>
            <a:r>
              <a:rPr lang="en-US" sz="2559" i="1" dirty="0">
                <a:solidFill>
                  <a:srgbClr val="000090"/>
                </a:solidFill>
              </a:rPr>
              <a:t>….</a:t>
            </a:r>
            <a:br>
              <a:rPr lang="en-US" sz="2559" i="1" dirty="0">
                <a:solidFill>
                  <a:srgbClr val="000090"/>
                </a:solidFill>
              </a:rPr>
            </a:br>
            <a:endParaRPr lang="en-US" sz="2559" i="1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2899" y="348343"/>
            <a:ext cx="4955241" cy="559428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3000" smtClean="0"/>
              <a:t>What’s </a:t>
            </a:r>
            <a:r>
              <a:rPr lang="en-US" sz="3000" dirty="0"/>
              <a:t>going on?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900" y="0"/>
            <a:ext cx="132615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FedataQ2vsxcom8gt2w2gt4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1" y="1411941"/>
            <a:ext cx="5378824" cy="4034118"/>
          </a:xfrm>
          <a:prstGeom prst="rect">
            <a:avLst/>
          </a:prstGeom>
        </p:spPr>
      </p:pic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-866103" y="-126558"/>
            <a:ext cx="6262856" cy="1156441"/>
          </a:xfrm>
          <a:ln/>
        </p:spPr>
        <p:txBody>
          <a:bodyPr/>
          <a:lstStyle/>
          <a:p>
            <a:pPr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b="0" dirty="0" smtClean="0"/>
              <a:t>World F</a:t>
            </a:r>
            <a:r>
              <a:rPr lang="en-US" b="0" baseline="30000" dirty="0" smtClean="0"/>
              <a:t>Fe</a:t>
            </a:r>
            <a:r>
              <a:rPr lang="en-US" b="0" baseline="-25000" dirty="0" smtClean="0"/>
              <a:t>2</a:t>
            </a:r>
            <a:r>
              <a:rPr lang="en-US" b="0" dirty="0" smtClean="0"/>
              <a:t> Data</a:t>
            </a:r>
            <a:endParaRPr lang="en-US" b="0" dirty="0"/>
          </a:p>
        </p:txBody>
      </p:sp>
      <p:sp>
        <p:nvSpPr>
          <p:cNvPr id="14" name="CustomShape 1"/>
          <p:cNvSpPr/>
          <p:nvPr/>
        </p:nvSpPr>
        <p:spPr>
          <a:xfrm>
            <a:off x="5715000" y="6393026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32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470" y="3510644"/>
            <a:ext cx="404585" cy="975137"/>
          </a:xfrm>
          <a:prstGeom prst="rect">
            <a:avLst/>
          </a:prstGeom>
          <a:noFill/>
        </p:spPr>
        <p:txBody>
          <a:bodyPr vert="vert270" wrap="non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15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Q</a:t>
            </a:r>
            <a:r>
              <a:rPr lang="en-US" sz="1588" i="1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2</a:t>
            </a:r>
            <a:r>
              <a:rPr lang="en-US" sz="1588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[ GeV</a:t>
            </a:r>
            <a:r>
              <a:rPr lang="en-US" sz="1588" baseline="30000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2</a:t>
            </a:r>
            <a:r>
              <a:rPr lang="en-US" sz="1588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]</a:t>
            </a:r>
            <a:endParaRPr lang="en-US" sz="1588" i="1" dirty="0">
              <a:solidFill>
                <a:srgbClr val="0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3506150" y="6287795"/>
            <a:ext cx="404585" cy="519550"/>
          </a:xfrm>
          <a:prstGeom prst="rect">
            <a:avLst/>
          </a:prstGeom>
          <a:noFill/>
        </p:spPr>
        <p:txBody>
          <a:bodyPr vert="vert270" wrap="squar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15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7194" y="4953000"/>
            <a:ext cx="517712" cy="559428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774" y="1546412"/>
            <a:ext cx="820520" cy="559428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</a:rPr>
              <a:t>Q</a:t>
            </a:r>
            <a:r>
              <a:rPr lang="en-US" sz="3000" baseline="30000" dirty="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9999" y="80251"/>
            <a:ext cx="3929529" cy="6860786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Neutrino </a:t>
            </a:r>
            <a:r>
              <a:rPr lang="en-US" sz="2000" dirty="0" err="1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Expts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 </a:t>
            </a:r>
            <a:r>
              <a:rPr lang="en-US" sz="2000" b="1" i="1" u="sng" dirty="0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(open symbols)</a:t>
            </a:r>
            <a:r>
              <a:rPr lang="en-US" sz="2000" dirty="0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:</a:t>
            </a: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CCFR, CDHSW, </a:t>
            </a:r>
            <a:r>
              <a:rPr lang="en-US" sz="2000" dirty="0" err="1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NuTeV</a:t>
            </a:r>
            <a:endParaRPr lang="en-US" sz="2000" dirty="0">
              <a:solidFill>
                <a:srgbClr val="008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endParaRPr lang="en-US" sz="2000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Charged Lepton (</a:t>
            </a: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e/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) </a:t>
            </a:r>
            <a:r>
              <a:rPr lang="en-US" sz="2000" dirty="0" err="1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Expts</a:t>
            </a: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:</a:t>
            </a: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000090"/>
                </a:solidFill>
                <a:latin typeface="Arial" charset="0"/>
                <a:ea typeface="ＭＳ Ｐゴシック" charset="0"/>
                <a:cs typeface="DejaVu Sans" charset="0"/>
              </a:rPr>
              <a:t>BCDMS, EMC, E140, E139,NMC</a:t>
            </a:r>
          </a:p>
          <a:p>
            <a:pPr defTabSz="439100">
              <a:lnSpc>
                <a:spcPct val="93000"/>
              </a:lnSpc>
            </a:pPr>
            <a:endParaRPr lang="en-US" sz="2000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spcBef>
                <a:spcPts val="385"/>
              </a:spcBef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sz="2000" dirty="0">
                <a:latin typeface="Arial"/>
                <a:ea typeface="ＭＳ Ｐゴシック" charset="0"/>
                <a:cs typeface="Arial"/>
              </a:rPr>
              <a:t>Most available at Durham data base: </a:t>
            </a:r>
          </a:p>
          <a:p>
            <a:pPr defTabSz="439100">
              <a:spcBef>
                <a:spcPts val="385"/>
              </a:spcBef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sz="2000" dirty="0">
                <a:latin typeface="Arial"/>
                <a:ea typeface="ＭＳ Ｐゴシック" charset="0"/>
                <a:cs typeface="Arial"/>
              </a:rPr>
              <a:t>http://</a:t>
            </a:r>
            <a:r>
              <a:rPr lang="en-US" sz="2000" dirty="0" err="1">
                <a:latin typeface="Arial"/>
                <a:ea typeface="ＭＳ Ｐゴシック" charset="0"/>
                <a:cs typeface="Arial"/>
              </a:rPr>
              <a:t>hepdata.cedar.ac.uk</a:t>
            </a:r>
            <a:r>
              <a:rPr lang="en-US" sz="2000" dirty="0">
                <a:latin typeface="Arial"/>
                <a:ea typeface="ＭＳ Ｐゴシック" charset="0"/>
                <a:cs typeface="Arial"/>
              </a:rPr>
              <a:t>/review/f2/</a:t>
            </a:r>
          </a:p>
          <a:p>
            <a:pPr defTabSz="439100">
              <a:lnSpc>
                <a:spcPct val="93000"/>
              </a:lnSpc>
            </a:pPr>
            <a:endParaRPr lang="en-US" sz="2000" dirty="0">
              <a:solidFill>
                <a:srgbClr val="800000"/>
              </a:solidFill>
              <a:latin typeface="Arial"/>
              <a:ea typeface="ＭＳ Ｐゴシック" charset="0"/>
              <a:cs typeface="Arial"/>
            </a:endParaRP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E139 cross sections available at: </a:t>
            </a:r>
          </a:p>
          <a:p>
            <a:pPr defTabSz="439100">
              <a:lnSpc>
                <a:spcPct val="93000"/>
              </a:lnSpc>
            </a:pPr>
            <a:r>
              <a:rPr lang="en-US" sz="2000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slac</a:t>
            </a: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/</a:t>
            </a:r>
            <a:r>
              <a:rPr lang="en-US" sz="2000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stanford.edu</a:t>
            </a: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/</a:t>
            </a:r>
            <a:r>
              <a:rPr lang="en-US" sz="2000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exp</a:t>
            </a: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/e139/ </a:t>
            </a: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 - used parameterization of R to get F</a:t>
            </a:r>
            <a:r>
              <a:rPr lang="en-US" sz="2000" baseline="-25000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2</a:t>
            </a:r>
          </a:p>
          <a:p>
            <a:pPr defTabSz="439100">
              <a:lnSpc>
                <a:spcPct val="93000"/>
              </a:lnSpc>
            </a:pPr>
            <a:endParaRPr lang="en-US" sz="2000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BCDMS and NMC were available in ratios of Fe to D</a:t>
            </a:r>
          </a:p>
          <a:p>
            <a:pPr defTabSz="439100">
              <a:lnSpc>
                <a:spcPct val="93000"/>
              </a:lnSpc>
            </a:pP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 - used fit of F</a:t>
            </a:r>
            <a:r>
              <a:rPr lang="en-US" sz="2000" baseline="-25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2</a:t>
            </a:r>
            <a:r>
              <a:rPr lang="en-US" sz="2000" baseline="30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D</a:t>
            </a: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 from NMC to obtain 	F</a:t>
            </a:r>
            <a:r>
              <a:rPr lang="en-US" sz="2000" baseline="-25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2</a:t>
            </a:r>
            <a:r>
              <a:rPr lang="en-US" sz="2000" baseline="30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Fe</a:t>
            </a:r>
            <a:r>
              <a:rPr lang="en-US" sz="2000" dirty="0">
                <a:solidFill>
                  <a:srgbClr val="660066"/>
                </a:solidFill>
                <a:latin typeface="Arial" charset="0"/>
                <a:ea typeface="ＭＳ Ｐゴシック" charset="0"/>
                <a:cs typeface="DejaVu Sans" charset="0"/>
              </a:rPr>
              <a:t>  </a:t>
            </a:r>
          </a:p>
          <a:p>
            <a:pPr defTabSz="439100">
              <a:lnSpc>
                <a:spcPct val="93000"/>
              </a:lnSpc>
            </a:pPr>
            <a:endParaRPr lang="en-US" sz="2000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defTabSz="439100">
              <a:lnSpc>
                <a:spcPct val="93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DejaVu Sans" charset="0"/>
              </a:rPr>
              <a:t>Evaluated model dependence of the above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9894" y="5671268"/>
            <a:ext cx="3697941" cy="423687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118" dirty="0"/>
              <a:t>Wide range in x, Q</a:t>
            </a:r>
            <a:r>
              <a:rPr lang="en-US" sz="2118" baseline="30000" dirty="0"/>
              <a:t>2</a:t>
            </a:r>
            <a:r>
              <a:rPr lang="en-US" sz="2118" dirty="0"/>
              <a:t>! </a:t>
            </a:r>
            <a:endParaRPr lang="en-US" sz="2118" baseline="30000" dirty="0"/>
          </a:p>
        </p:txBody>
      </p:sp>
    </p:spTree>
    <p:extLst>
      <p:ext uri="{BB962C8B-B14F-4D97-AF65-F5344CB8AC3E}">
        <p14:creationId xmlns:p14="http://schemas.microsoft.com/office/powerpoint/2010/main" val="16677493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050303" y="-58992"/>
            <a:ext cx="6262856" cy="1156441"/>
          </a:xfrm>
          <a:ln/>
        </p:spPr>
        <p:txBody>
          <a:bodyPr/>
          <a:lstStyle/>
          <a:p>
            <a:pPr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b="0" dirty="0"/>
              <a:t>Analysis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0306" y="1219201"/>
            <a:ext cx="8343953" cy="4241246"/>
          </a:xfrm>
          <a:ln/>
        </p:spPr>
        <p:txBody>
          <a:bodyPr/>
          <a:lstStyle/>
          <a:p>
            <a:pPr marL="297308" indent="-297308">
              <a:buSzPct val="45000"/>
              <a:buFont typeface="StarSymbol" charset="0"/>
              <a:buChar char="●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294" dirty="0"/>
              <a:t>All data used were </a:t>
            </a:r>
            <a:r>
              <a:rPr lang="en-US" sz="2294" dirty="0" err="1" smtClean="0"/>
              <a:t>isoscalar</a:t>
            </a:r>
            <a:r>
              <a:rPr lang="en-US" sz="2294" dirty="0" smtClean="0"/>
              <a:t> </a:t>
            </a:r>
            <a:r>
              <a:rPr lang="en-US" sz="2294" dirty="0"/>
              <a:t>corrected when published. We did not alter these corrections, used data as presented. </a:t>
            </a:r>
            <a:endParaRPr lang="en-US" sz="2118" dirty="0">
              <a:latin typeface="Arial" charset="0"/>
              <a:ea typeface="ＭＳ Ｐゴシック" charset="0"/>
              <a:cs typeface="DejaVu Sans" charset="0"/>
            </a:endParaRPr>
          </a:p>
          <a:p>
            <a:pPr lvl="1">
              <a:buSzPct val="100000"/>
              <a:buFont typeface="Lucida Grande"/>
              <a:buChar char="-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118" dirty="0">
                <a:latin typeface="Arial" charset="0"/>
                <a:ea typeface="ＭＳ Ｐゴシック" charset="0"/>
                <a:cs typeface="DejaVu Sans" charset="0"/>
              </a:rPr>
              <a:t>Large at small </a:t>
            </a:r>
            <a:r>
              <a:rPr lang="en-US" sz="2118" i="1" dirty="0">
                <a:latin typeface="Arial" charset="0"/>
                <a:ea typeface="ＭＳ Ｐゴシック" charset="0"/>
                <a:cs typeface="DejaVu Sans" charset="0"/>
              </a:rPr>
              <a:t>x </a:t>
            </a:r>
            <a:r>
              <a:rPr lang="en-US" sz="2118" dirty="0">
                <a:latin typeface="Arial" charset="0"/>
                <a:ea typeface="ＭＳ Ｐゴシック" charset="0"/>
                <a:cs typeface="DejaVu Sans" charset="0"/>
              </a:rPr>
              <a:t>for neutrino, and large x for charged leptons</a:t>
            </a:r>
          </a:p>
          <a:p>
            <a:pPr lvl="1">
              <a:lnSpc>
                <a:spcPct val="100000"/>
              </a:lnSpc>
              <a:buSzPct val="100000"/>
              <a:buFont typeface="Lucida Grande"/>
              <a:buChar char="-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118" dirty="0">
                <a:latin typeface="Arial" charset="0"/>
                <a:ea typeface="ＭＳ Ｐゴシック" charset="0"/>
                <a:cs typeface="DejaVu Sans" charset="0"/>
              </a:rPr>
              <a:t>Correction is SMALL for </a:t>
            </a:r>
            <a:r>
              <a:rPr lang="en-US" sz="2118" dirty="0" smtClean="0">
                <a:latin typeface="Arial" charset="0"/>
                <a:ea typeface="ＭＳ Ｐゴシック" charset="0"/>
                <a:cs typeface="DejaVu Sans" charset="0"/>
              </a:rPr>
              <a:t>Fe</a:t>
            </a:r>
          </a:p>
          <a:p>
            <a:pPr lvl="1">
              <a:lnSpc>
                <a:spcPct val="100000"/>
              </a:lnSpc>
              <a:buSzPct val="100000"/>
              <a:buFont typeface="Lucida Grande"/>
              <a:buChar char="-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endParaRPr lang="en-US" sz="2294" dirty="0"/>
          </a:p>
          <a:p>
            <a:pPr marL="297308" indent="-297308">
              <a:buSzPct val="45000"/>
              <a:buFont typeface="StarSymbol" charset="0"/>
              <a:buChar char="●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294" dirty="0" smtClean="0"/>
              <a:t>Applied </a:t>
            </a:r>
            <a:r>
              <a:rPr lang="en-US" sz="2294" dirty="0"/>
              <a:t>“DIS” cuts; </a:t>
            </a:r>
            <a:r>
              <a:rPr lang="en-US" sz="2294" i="1" dirty="0"/>
              <a:t>Q</a:t>
            </a:r>
            <a:r>
              <a:rPr lang="en-US" sz="2294" i="1" baseline="30000" dirty="0"/>
              <a:t>2</a:t>
            </a:r>
            <a:r>
              <a:rPr lang="en-US" sz="2294" dirty="0"/>
              <a:t> &gt; 2, W</a:t>
            </a:r>
            <a:r>
              <a:rPr lang="en-US" sz="2294" baseline="30000" dirty="0"/>
              <a:t>2</a:t>
            </a:r>
            <a:r>
              <a:rPr lang="en-US" sz="2294" dirty="0"/>
              <a:t> &gt; 4 GeV</a:t>
            </a:r>
            <a:r>
              <a:rPr lang="en-US" sz="2294" baseline="30000" dirty="0"/>
              <a:t>2</a:t>
            </a:r>
            <a:endParaRPr lang="en-US" sz="2294" dirty="0"/>
          </a:p>
          <a:p>
            <a:pPr marL="297308" indent="-297308">
              <a:buSzPct val="45000"/>
              <a:buFont typeface="StarSymbol" charset="0"/>
              <a:buChar char="●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294" dirty="0"/>
              <a:t>Set F</a:t>
            </a:r>
            <a:r>
              <a:rPr lang="en-US" sz="2294" baseline="30000" dirty="0"/>
              <a:t>Fe</a:t>
            </a:r>
            <a:r>
              <a:rPr lang="en-US" sz="2294" baseline="-25000" dirty="0"/>
              <a:t>2</a:t>
            </a:r>
            <a:r>
              <a:rPr lang="en-US" sz="2294" dirty="0"/>
              <a:t> data to a common </a:t>
            </a:r>
            <a:r>
              <a:rPr lang="en-US" sz="2294" i="1" dirty="0"/>
              <a:t>Q</a:t>
            </a:r>
            <a:r>
              <a:rPr lang="en-US" sz="2294" i="1" baseline="30000" dirty="0"/>
              <a:t>2</a:t>
            </a:r>
            <a:r>
              <a:rPr lang="en-US" sz="2294" dirty="0"/>
              <a:t> (bin-centering) using NMC fit*, checked for dependence on this fit  </a:t>
            </a:r>
          </a:p>
          <a:p>
            <a:pPr marL="297308" indent="-297308">
              <a:buSzPct val="45000"/>
              <a:buFont typeface="StarSymbol" charset="0"/>
              <a:buChar char="●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294" dirty="0"/>
              <a:t>Neutrino data are a flux-weighted average of nu, </a:t>
            </a:r>
            <a:r>
              <a:rPr lang="en-US" sz="2294" dirty="0" err="1" smtClean="0"/>
              <a:t>nu_bar</a:t>
            </a:r>
            <a:r>
              <a:rPr lang="en-US" sz="2294" dirty="0" smtClean="0"/>
              <a:t> </a:t>
            </a:r>
            <a:r>
              <a:rPr lang="en-US" sz="2294" dirty="0"/>
              <a:t>data</a:t>
            </a:r>
          </a:p>
          <a:p>
            <a:pPr marL="297308" indent="-297308">
              <a:buSzPct val="45000"/>
              <a:buFont typeface="StarSymbol" charset="0"/>
              <a:buChar char="●"/>
              <a:tabLst>
                <a:tab pos="297308" algn="l"/>
                <a:tab pos="405558" algn="l"/>
                <a:tab pos="844657" algn="l"/>
                <a:tab pos="1283758" algn="l"/>
                <a:tab pos="1722856" algn="l"/>
                <a:tab pos="2161956" algn="l"/>
                <a:tab pos="2601055" algn="l"/>
                <a:tab pos="3040155" algn="l"/>
                <a:tab pos="3479254" algn="l"/>
                <a:tab pos="3918355" algn="l"/>
                <a:tab pos="4357454" algn="l"/>
                <a:tab pos="4796553" algn="l"/>
                <a:tab pos="5235653" algn="l"/>
                <a:tab pos="5674753" algn="l"/>
                <a:tab pos="6113853" algn="l"/>
                <a:tab pos="6552952" algn="l"/>
                <a:tab pos="6992053" algn="l"/>
                <a:tab pos="7431152" algn="l"/>
                <a:tab pos="7870253" algn="l"/>
                <a:tab pos="8309351" algn="l"/>
                <a:tab pos="8748452" algn="l"/>
              </a:tabLst>
            </a:pPr>
            <a:r>
              <a:rPr lang="en-US" sz="2294" dirty="0">
                <a:solidFill>
                  <a:srgbClr val="660066"/>
                </a:solidFill>
              </a:rPr>
              <a:t>Multiply neutrino data by 5/18 to account for quark charges.</a:t>
            </a:r>
            <a:endParaRPr lang="en-US" sz="2294" dirty="0"/>
          </a:p>
        </p:txBody>
      </p:sp>
      <p:sp>
        <p:nvSpPr>
          <p:cNvPr id="5" name="CustomShape 1"/>
          <p:cNvSpPr/>
          <p:nvPr/>
        </p:nvSpPr>
        <p:spPr>
          <a:xfrm>
            <a:off x="5719678" y="6387353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33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9513" y="5947456"/>
            <a:ext cx="4093415" cy="770401"/>
          </a:xfrm>
          <a:prstGeom prst="rect">
            <a:avLst/>
          </a:prstGeom>
          <a:noFill/>
        </p:spPr>
        <p:txBody>
          <a:bodyPr wrap="non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1588" dirty="0"/>
              <a:t>*</a:t>
            </a:r>
            <a:r>
              <a:rPr lang="en-US" sz="1588" dirty="0" err="1"/>
              <a:t>H.Abramowicz</a:t>
            </a:r>
            <a:r>
              <a:rPr lang="en-US" sz="1588" dirty="0"/>
              <a:t>, </a:t>
            </a:r>
            <a:r>
              <a:rPr lang="en-US" sz="1588" dirty="0" err="1"/>
              <a:t>A.Levy</a:t>
            </a:r>
            <a:r>
              <a:rPr lang="en-US" sz="1588" dirty="0"/>
              <a:t>, </a:t>
            </a:r>
            <a:r>
              <a:rPr lang="en-US" sz="1588" dirty="0" err="1"/>
              <a:t>hep-ph</a:t>
            </a:r>
            <a:r>
              <a:rPr lang="en-US" sz="1588" dirty="0"/>
              <a:t>/9712415, </a:t>
            </a:r>
          </a:p>
          <a:p>
            <a:pPr defTabSz="439100">
              <a:lnSpc>
                <a:spcPct val="93000"/>
              </a:lnSpc>
            </a:pPr>
            <a:r>
              <a:rPr lang="en-US" sz="1588" dirty="0"/>
              <a:t>Q</a:t>
            </a:r>
            <a:r>
              <a:rPr lang="en-US" sz="1588" baseline="30000" dirty="0"/>
              <a:t>2</a:t>
            </a:r>
            <a:r>
              <a:rPr lang="en-US" sz="1588" dirty="0"/>
              <a:t> dependent, with F2n/F2p added by A. </a:t>
            </a:r>
            <a:r>
              <a:rPr lang="en-US" sz="1588" dirty="0" err="1"/>
              <a:t>Bruell</a:t>
            </a:r>
            <a:r>
              <a:rPr lang="en-US" sz="1588" dirty="0"/>
              <a:t/>
            </a:r>
            <a:br>
              <a:rPr lang="en-US" sz="1588" dirty="0"/>
            </a:br>
            <a:endParaRPr lang="en-US" sz="1588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16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2FevsxQ2com8gt2lt20w2gt4CJ12minMaGHiCICfitsv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" b="2865"/>
          <a:stretch>
            <a:fillRect/>
          </a:stretch>
        </p:blipFill>
        <p:spPr>
          <a:xfrm>
            <a:off x="-133509" y="1008529"/>
            <a:ext cx="6117451" cy="432547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76200"/>
            <a:ext cx="8875059" cy="914400"/>
          </a:xfrm>
        </p:spPr>
        <p:txBody>
          <a:bodyPr/>
          <a:lstStyle/>
          <a:p>
            <a:r>
              <a:rPr lang="en-US" sz="3000" dirty="0"/>
              <a:t>Results: </a:t>
            </a:r>
            <a:r>
              <a:rPr lang="en-US" sz="3000" dirty="0">
                <a:solidFill>
                  <a:schemeClr val="tx1"/>
                </a:solidFill>
              </a:rPr>
              <a:t>F</a:t>
            </a:r>
            <a:r>
              <a:rPr lang="en-US" sz="3000" baseline="-25000" dirty="0">
                <a:solidFill>
                  <a:schemeClr val="tx1"/>
                </a:solidFill>
              </a:rPr>
              <a:t>2</a:t>
            </a:r>
            <a:r>
              <a:rPr lang="en-US" sz="3000" baseline="30000" dirty="0">
                <a:solidFill>
                  <a:schemeClr val="tx1"/>
                </a:solidFill>
              </a:rPr>
              <a:t>Fe</a:t>
            </a:r>
            <a:r>
              <a:rPr lang="en-US" sz="3000" dirty="0">
                <a:solidFill>
                  <a:schemeClr val="tx1"/>
                </a:solidFill>
              </a:rPr>
              <a:t> Data – NOT a ratio to deuterium!</a:t>
            </a:r>
            <a:br>
              <a:rPr lang="en-US" sz="3000" dirty="0">
                <a:solidFill>
                  <a:schemeClr val="tx1"/>
                </a:solidFill>
              </a:rPr>
            </a:br>
            <a:endParaRPr lang="en-US" sz="3000" dirty="0"/>
          </a:p>
        </p:txBody>
      </p:sp>
      <p:sp>
        <p:nvSpPr>
          <p:cNvPr id="9" name="TextBox 8"/>
          <p:cNvSpPr txBox="1"/>
          <p:nvPr/>
        </p:nvSpPr>
        <p:spPr>
          <a:xfrm>
            <a:off x="719418" y="1411941"/>
            <a:ext cx="2440641" cy="559428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</a:rPr>
              <a:t>F</a:t>
            </a:r>
            <a:r>
              <a:rPr lang="en-US" sz="3000" baseline="-25000" dirty="0">
                <a:solidFill>
                  <a:srgbClr val="000090"/>
                </a:solidFill>
              </a:rPr>
              <a:t>2</a:t>
            </a:r>
            <a:r>
              <a:rPr lang="en-US" sz="3000" baseline="30000" dirty="0">
                <a:solidFill>
                  <a:srgbClr val="000090"/>
                </a:solidFill>
              </a:rPr>
              <a:t>Fe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359" y="806824"/>
            <a:ext cx="2440641" cy="423687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118" dirty="0">
                <a:solidFill>
                  <a:srgbClr val="000090"/>
                </a:solidFill>
              </a:rPr>
              <a:t>Q</a:t>
            </a:r>
            <a:r>
              <a:rPr lang="en-US" sz="2118" baseline="30000" dirty="0">
                <a:solidFill>
                  <a:srgbClr val="000090"/>
                </a:solidFill>
              </a:rPr>
              <a:t>2 </a:t>
            </a:r>
            <a:r>
              <a:rPr lang="en-US" sz="2118" dirty="0">
                <a:solidFill>
                  <a:srgbClr val="000090"/>
                </a:solidFill>
              </a:rPr>
              <a:t>= 8 GeV</a:t>
            </a:r>
            <a:r>
              <a:rPr lang="en-US" sz="2118" baseline="30000" dirty="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96988" y="4953002"/>
            <a:ext cx="2440641" cy="423687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118" dirty="0">
                <a:solidFill>
                  <a:srgbClr val="000090"/>
                </a:solidFill>
              </a:rPr>
              <a:t>x</a:t>
            </a:r>
            <a:endParaRPr lang="en-US" sz="2118" baseline="300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223" y="5556172"/>
            <a:ext cx="4437529" cy="957679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</a:t>
            </a:r>
            <a:r>
              <a:rPr lang="en-US" sz="2000" dirty="0" smtClean="0">
                <a:solidFill>
                  <a:srgbClr val="FF0000"/>
                </a:solidFill>
              </a:rPr>
              <a:t>iscrepancy </a:t>
            </a:r>
            <a:r>
              <a:rPr lang="en-US" sz="2000" dirty="0">
                <a:solidFill>
                  <a:srgbClr val="FF0000"/>
                </a:solidFill>
              </a:rPr>
              <a:t>at small x between neutrino and charged lepton data</a:t>
            </a:r>
          </a:p>
          <a:p>
            <a:endParaRPr lang="en-US" sz="1588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941294" y="3294529"/>
            <a:ext cx="1116106" cy="21918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799045" y="674088"/>
            <a:ext cx="3180229" cy="6653404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Neutrino data open symbols, charged lepton closed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2 &lt; Q</a:t>
            </a:r>
            <a:r>
              <a:rPr lang="en-US" baseline="30000" dirty="0"/>
              <a:t>2</a:t>
            </a:r>
            <a:r>
              <a:rPr lang="en-US" dirty="0"/>
              <a:t> &lt; 20 GeV</a:t>
            </a:r>
            <a:r>
              <a:rPr lang="en-US" baseline="30000" dirty="0"/>
              <a:t>2</a:t>
            </a:r>
            <a:r>
              <a:rPr lang="en-US" dirty="0"/>
              <a:t>, </a:t>
            </a:r>
          </a:p>
          <a:p>
            <a:pPr>
              <a:lnSpc>
                <a:spcPct val="100000"/>
              </a:lnSpc>
            </a:pPr>
            <a:r>
              <a:rPr lang="en-US" dirty="0"/>
              <a:t>bin-centered to 8 GeV</a:t>
            </a:r>
            <a:r>
              <a:rPr lang="en-US" baseline="30000" dirty="0"/>
              <a:t>2</a:t>
            </a:r>
          </a:p>
          <a:p>
            <a:pPr>
              <a:lnSpc>
                <a:spcPct val="100000"/>
              </a:lnSpc>
            </a:pPr>
            <a:endParaRPr lang="en-US" baseline="30000" dirty="0"/>
          </a:p>
          <a:p>
            <a:pPr>
              <a:lnSpc>
                <a:spcPct val="100000"/>
              </a:lnSpc>
            </a:pPr>
            <a:r>
              <a:rPr lang="en-US" dirty="0" err="1"/>
              <a:t>MaGHiC</a:t>
            </a:r>
            <a:r>
              <a:rPr lang="en-US" dirty="0"/>
              <a:t> fit is to charged lepton data (</a:t>
            </a:r>
            <a:r>
              <a:rPr lang="en-US" dirty="0" err="1"/>
              <a:t>Malace</a:t>
            </a:r>
            <a:r>
              <a:rPr lang="en-US" dirty="0"/>
              <a:t>, Gaskell, </a:t>
            </a:r>
            <a:r>
              <a:rPr lang="en-US" dirty="0" err="1"/>
              <a:t>Higinboham</a:t>
            </a:r>
            <a:r>
              <a:rPr lang="en-US" dirty="0"/>
              <a:t>, </a:t>
            </a:r>
            <a:r>
              <a:rPr lang="en-US" dirty="0" err="1"/>
              <a:t>Cloet</a:t>
            </a:r>
            <a:r>
              <a:rPr lang="en-US" dirty="0"/>
              <a:t>, Int. J. Mod. Phys. E 23 (2014) 1430013)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Cloet</a:t>
            </a:r>
            <a:r>
              <a:rPr lang="en-US" dirty="0"/>
              <a:t> fit is valence only</a:t>
            </a:r>
          </a:p>
          <a:p>
            <a:pPr>
              <a:lnSpc>
                <a:spcPct val="100000"/>
              </a:lnSpc>
            </a:pPr>
            <a:r>
              <a:rPr lang="en-US" dirty="0"/>
              <a:t> - good agreement!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Charged lepton data agree with charged lepton and neutrino data with </a:t>
            </a:r>
            <a:r>
              <a:rPr lang="en-US" dirty="0" smtClean="0"/>
              <a:t>neutrino, no </a:t>
            </a:r>
            <a:r>
              <a:rPr lang="en-US" dirty="0" err="1" smtClean="0"/>
              <a:t>normalizaions</a:t>
            </a:r>
            <a:r>
              <a:rPr lang="en-US" dirty="0" smtClean="0"/>
              <a:t> applied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660066"/>
                </a:solidFill>
              </a:rPr>
              <a:t>Remarkable agreement of all data at x &gt; 0.1, 18/5 works within ~5%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5380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2FevsxQ2com8gt6lt10w2gt4CJ12minMaGHiCICfitsv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823" y="772372"/>
            <a:ext cx="4773706" cy="3580279"/>
          </a:xfrm>
          <a:prstGeom prst="rect">
            <a:avLst/>
          </a:prstGeom>
        </p:spPr>
      </p:pic>
      <p:pic>
        <p:nvPicPr>
          <p:cNvPr id="8" name="Picture 7" descr="F2FevsxQ2com6gt4lt8w2gt4CJ12minMaGHiCICfitsv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" y="758784"/>
            <a:ext cx="4751294" cy="3563471"/>
          </a:xfrm>
          <a:prstGeom prst="rect">
            <a:avLst/>
          </a:prstGeom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15414" y="-242041"/>
            <a:ext cx="6262856" cy="1156441"/>
          </a:xfrm>
          <a:ln/>
        </p:spPr>
        <p:txBody>
          <a:bodyPr/>
          <a:lstStyle/>
          <a:p>
            <a:pPr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b="0" dirty="0" smtClean="0"/>
              <a:t>Smaller bins in Q</a:t>
            </a:r>
            <a:r>
              <a:rPr lang="en-US" b="0" baseline="30000" dirty="0" smtClean="0"/>
              <a:t>2</a:t>
            </a:r>
            <a:endParaRPr lang="en-US" b="0" baseline="30000" dirty="0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56347" y="4235824"/>
            <a:ext cx="8431306" cy="48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6433" tIns="43217" rIns="86433" bIns="43217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Same observations: </a:t>
            </a:r>
          </a:p>
          <a:p>
            <a:pPr marL="1115939" lvl="1" indent="-329326" defTabSz="439100">
              <a:lnSpc>
                <a:spcPct val="93000"/>
              </a:lnSpc>
              <a:buFont typeface="Lucida Grande"/>
              <a:buChar char="-"/>
            </a:pPr>
            <a:r>
              <a:rPr lang="en-US" sz="1600" dirty="0">
                <a:solidFill>
                  <a:schemeClr val="tx1"/>
                </a:solidFill>
              </a:rPr>
              <a:t>remarkably good agreement of neutrino, charged lepton at large x</a:t>
            </a:r>
          </a:p>
          <a:p>
            <a:pPr marL="1115939" lvl="1" indent="-329326" defTabSz="439100">
              <a:lnSpc>
                <a:spcPct val="93000"/>
              </a:lnSpc>
              <a:buFont typeface="Lucida Grande"/>
              <a:buChar char="-"/>
            </a:pPr>
            <a:r>
              <a:rPr lang="en-US" sz="1600" dirty="0">
                <a:solidFill>
                  <a:schemeClr val="tx1"/>
                </a:solidFill>
              </a:rPr>
              <a:t>surprisingly bad at small x</a:t>
            </a: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Both CJ and </a:t>
            </a:r>
            <a:r>
              <a:rPr lang="en-US" sz="1600" dirty="0" err="1">
                <a:solidFill>
                  <a:schemeClr val="tx1"/>
                </a:solidFill>
              </a:rPr>
              <a:t>Cloet</a:t>
            </a:r>
            <a:r>
              <a:rPr lang="en-US" sz="1600" dirty="0">
                <a:solidFill>
                  <a:schemeClr val="tx1"/>
                </a:solidFill>
              </a:rPr>
              <a:t> theory curves are shown with both electron and CC</a:t>
            </a:r>
          </a:p>
          <a:p>
            <a:pPr marL="1115939" lvl="1" indent="-329326" defTabSz="439100">
              <a:lnSpc>
                <a:spcPct val="93000"/>
              </a:lnSpc>
              <a:buFont typeface="Lucida Grande"/>
              <a:buChar char="-"/>
            </a:pPr>
            <a:r>
              <a:rPr lang="en-US" sz="1600" dirty="0">
                <a:solidFill>
                  <a:schemeClr val="tx1"/>
                </a:solidFill>
              </a:rPr>
              <a:t>Should depict size of strangeness difference</a:t>
            </a:r>
          </a:p>
          <a:p>
            <a:pPr marL="1115939" lvl="1" indent="-329326" defTabSz="439100">
              <a:lnSpc>
                <a:spcPct val="93000"/>
              </a:lnSpc>
              <a:buFont typeface="Lucida Grande"/>
              <a:buChar char="-"/>
            </a:pPr>
            <a:r>
              <a:rPr lang="en-US" sz="1600" dirty="0">
                <a:solidFill>
                  <a:srgbClr val="660066"/>
                </a:solidFill>
              </a:rPr>
              <a:t>Does not account for large discrepancy at low x</a:t>
            </a:r>
          </a:p>
          <a:p>
            <a:pPr marL="329325" indent="-329326" defTabSz="439100">
              <a:lnSpc>
                <a:spcPct val="93000"/>
              </a:lnSpc>
              <a:buFont typeface="Arial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Charged lepton data agree with </a:t>
            </a:r>
            <a:r>
              <a:rPr lang="en-US" sz="1600" dirty="0" err="1">
                <a:solidFill>
                  <a:schemeClr val="tx1"/>
                </a:solidFill>
              </a:rPr>
              <a:t>MaGHiC</a:t>
            </a:r>
            <a:r>
              <a:rPr lang="en-US" sz="1600" dirty="0">
                <a:solidFill>
                  <a:schemeClr val="tx1"/>
                </a:solidFill>
              </a:rPr>
              <a:t> fit – not surprising</a:t>
            </a: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Neutrino data seem to be in agreement with CJ12min fit </a:t>
            </a:r>
            <a:r>
              <a:rPr lang="en-US" sz="1600" dirty="0">
                <a:solidFill>
                  <a:schemeClr val="tx1"/>
                </a:solidFill>
              </a:rPr>
              <a:t>(Phys. Rev. D </a:t>
            </a:r>
            <a:r>
              <a:rPr lang="en-US" sz="1600" b="1" dirty="0">
                <a:solidFill>
                  <a:schemeClr val="tx1"/>
                </a:solidFill>
              </a:rPr>
              <a:t>87 </a:t>
            </a:r>
            <a:r>
              <a:rPr lang="en-US" sz="1600" dirty="0">
                <a:solidFill>
                  <a:schemeClr val="tx1"/>
                </a:solidFill>
              </a:rPr>
              <a:t>094012 (2013))</a:t>
            </a:r>
            <a:endParaRPr lang="en-US" sz="1600" dirty="0">
              <a:solidFill>
                <a:srgbClr val="FF0000"/>
              </a:solidFill>
            </a:endParaRPr>
          </a:p>
          <a:p>
            <a:pPr marL="1115939" lvl="1" indent="-329326" defTabSz="439100">
              <a:lnSpc>
                <a:spcPct val="93000"/>
              </a:lnSpc>
              <a:buFont typeface="Lucida Grande"/>
              <a:buChar char="-"/>
            </a:pPr>
            <a:r>
              <a:rPr lang="en-US" sz="1600" dirty="0">
                <a:solidFill>
                  <a:srgbClr val="FF0000"/>
                </a:solidFill>
              </a:rPr>
              <a:t>no nuclear effects taken in to account, just add free neutrons and protons</a:t>
            </a: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600" dirty="0">
              <a:solidFill>
                <a:srgbClr val="FF0000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FF0000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marL="329326" indent="-329326" defTabSz="439100">
              <a:lnSpc>
                <a:spcPct val="93000"/>
              </a:lnSpc>
              <a:buFont typeface="Arial"/>
              <a:buChar char="•"/>
            </a:pPr>
            <a:endParaRPr lang="en-US" sz="1588" dirty="0">
              <a:solidFill>
                <a:srgbClr val="660066"/>
              </a:solidFill>
            </a:endParaRPr>
          </a:p>
          <a:p>
            <a:pPr defTabSz="439100">
              <a:lnSpc>
                <a:spcPct val="93000"/>
              </a:lnSpc>
            </a:pPr>
            <a:r>
              <a:rPr lang="en-US" sz="1588" dirty="0">
                <a:solidFill>
                  <a:srgbClr val="660066"/>
                </a:solidFill>
              </a:rPr>
              <a:t> </a:t>
            </a:r>
          </a:p>
          <a:p>
            <a:pPr marL="329326" indent="-329326" defTabSz="439100">
              <a:lnSpc>
                <a:spcPct val="93000"/>
              </a:lnSpc>
              <a:buSzPct val="45000"/>
              <a:buFont typeface="Arial"/>
              <a:buChar char="•"/>
            </a:pPr>
            <a:endParaRPr lang="en-US" sz="1588" dirty="0">
              <a:solidFill>
                <a:srgbClr val="FF0000"/>
              </a:solidFill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5719678" y="6393026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35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720" y="402528"/>
            <a:ext cx="2622176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4 &lt; Q</a:t>
            </a:r>
            <a:r>
              <a:rPr lang="en-US" sz="1588" baseline="30000" dirty="0"/>
              <a:t>2</a:t>
            </a:r>
            <a:r>
              <a:rPr lang="en-US" sz="1588" dirty="0"/>
              <a:t> &lt; 8 </a:t>
            </a:r>
          </a:p>
          <a:p>
            <a:r>
              <a:rPr lang="en-US" sz="1588" dirty="0"/>
              <a:t>centered at Q</a:t>
            </a:r>
            <a:r>
              <a:rPr lang="en-US" sz="1588" baseline="30000" dirty="0"/>
              <a:t>2 </a:t>
            </a:r>
            <a:r>
              <a:rPr lang="en-US" sz="1588" dirty="0"/>
              <a:t>= 6 GeV</a:t>
            </a:r>
            <a:r>
              <a:rPr lang="en-US" sz="1588" baseline="30000" dirty="0"/>
              <a:t>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11585" y="280346"/>
            <a:ext cx="2125518" cy="8254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88" dirty="0"/>
              <a:t>6 &lt; Q</a:t>
            </a:r>
            <a:r>
              <a:rPr lang="en-US" sz="1588" baseline="30000" dirty="0"/>
              <a:t>2</a:t>
            </a:r>
            <a:r>
              <a:rPr lang="en-US" sz="1588" dirty="0"/>
              <a:t> &lt; 10</a:t>
            </a:r>
          </a:p>
          <a:p>
            <a:r>
              <a:rPr lang="en-US" sz="1588" dirty="0"/>
              <a:t>centered at Q</a:t>
            </a:r>
            <a:r>
              <a:rPr lang="en-US" sz="1588" baseline="30000" dirty="0"/>
              <a:t>2 </a:t>
            </a:r>
            <a:r>
              <a:rPr lang="en-US" sz="1588" dirty="0"/>
              <a:t>= 8 GeV</a:t>
            </a:r>
            <a:r>
              <a:rPr lang="en-US" sz="1588" baseline="30000" dirty="0"/>
              <a:t>2</a:t>
            </a:r>
          </a:p>
          <a:p>
            <a:endParaRPr lang="en-US" sz="1588" dirty="0"/>
          </a:p>
        </p:txBody>
      </p:sp>
      <p:sp>
        <p:nvSpPr>
          <p:cNvPr id="12" name="TextBox 11"/>
          <p:cNvSpPr txBox="1"/>
          <p:nvPr/>
        </p:nvSpPr>
        <p:spPr>
          <a:xfrm>
            <a:off x="201706" y="1676943"/>
            <a:ext cx="672353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/>
              <a:t>F</a:t>
            </a:r>
            <a:r>
              <a:rPr lang="en-US" sz="1765" baseline="-25000" dirty="0"/>
              <a:t>2</a:t>
            </a:r>
            <a:r>
              <a:rPr lang="en-US" sz="1765" baseline="30000" dirty="0"/>
              <a:t>Fe</a:t>
            </a:r>
            <a:endParaRPr lang="en-US" sz="1765" baseline="-25000" dirty="0"/>
          </a:p>
        </p:txBody>
      </p:sp>
    </p:spTree>
    <p:extLst>
      <p:ext uri="{BB962C8B-B14F-4D97-AF65-F5344CB8AC3E}">
        <p14:creationId xmlns:p14="http://schemas.microsoft.com/office/powerpoint/2010/main" val="1983261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1415414" y="-242041"/>
            <a:ext cx="6262856" cy="1156441"/>
          </a:xfrm>
          <a:ln/>
        </p:spPr>
        <p:txBody>
          <a:bodyPr/>
          <a:lstStyle/>
          <a:p>
            <a:pPr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b="0" dirty="0" smtClean="0"/>
              <a:t>Look closer</a:t>
            </a:r>
            <a:endParaRPr lang="en-US" b="0" baseline="30000" dirty="0"/>
          </a:p>
        </p:txBody>
      </p:sp>
      <p:sp>
        <p:nvSpPr>
          <p:cNvPr id="7" name="CustomShape 1"/>
          <p:cNvSpPr/>
          <p:nvPr/>
        </p:nvSpPr>
        <p:spPr>
          <a:xfrm>
            <a:off x="5647765" y="6393026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36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760" y="67235"/>
            <a:ext cx="1134617" cy="14566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706" y="4448603"/>
            <a:ext cx="2447364" cy="405540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Note relatively </a:t>
            </a:r>
            <a:r>
              <a:rPr lang="en-US" sz="2000" dirty="0" smtClean="0">
                <a:solidFill>
                  <a:srgbClr val="660066"/>
                </a:solidFill>
              </a:rPr>
              <a:t>good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477" y="739588"/>
            <a:ext cx="2440641" cy="559428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</a:rPr>
              <a:t>F</a:t>
            </a:r>
            <a:r>
              <a:rPr lang="en-US" sz="3000" baseline="-25000" dirty="0">
                <a:solidFill>
                  <a:srgbClr val="000090"/>
                </a:solidFill>
              </a:rPr>
              <a:t>2</a:t>
            </a:r>
            <a:r>
              <a:rPr lang="en-US" sz="3000" baseline="30000" dirty="0">
                <a:solidFill>
                  <a:srgbClr val="000090"/>
                </a:solidFill>
              </a:rPr>
              <a:t>Fe </a:t>
            </a:r>
            <a:r>
              <a:rPr lang="en-US" sz="2471" b="1" dirty="0">
                <a:solidFill>
                  <a:srgbClr val="000090"/>
                </a:solidFill>
              </a:rPr>
              <a:t>zoom</a:t>
            </a:r>
            <a:endParaRPr lang="en-US" sz="2471" baseline="30000" dirty="0">
              <a:solidFill>
                <a:srgbClr val="000090"/>
              </a:solidFill>
            </a:endParaRPr>
          </a:p>
        </p:txBody>
      </p:sp>
      <p:pic>
        <p:nvPicPr>
          <p:cNvPr id="4" name="Picture 3" descr="F2datCJminCCQ2com8gt2lt20w2gt4v3zo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30" y="2593463"/>
            <a:ext cx="4699931" cy="35249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2824" y="4953638"/>
            <a:ext cx="1479176" cy="157509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96819" tIns="48409" rIns="96819" bIns="48409" rtlCol="0">
            <a:spAutoFit/>
          </a:bodyPr>
          <a:lstStyle/>
          <a:p>
            <a:pPr algn="r"/>
            <a:r>
              <a:rPr lang="en-US" sz="2400" i="1" dirty="0"/>
              <a:t>Looks to be ~10-15% effect 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7933765" y="5508812"/>
            <a:ext cx="665629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19" tIns="48409" rIns="96819" bIns="48409" numCol="1" rtlCol="0" anchor="t" anchorCtr="0" compatLnSpc="1">
            <a:prstTxWarp prst="textNoShape">
              <a:avLst/>
            </a:prstTxWarp>
          </a:bodyPr>
          <a:lstStyle/>
          <a:p>
            <a:pPr defTabSz="968240"/>
            <a:endParaRPr lang="en-US" sz="2559">
              <a:latin typeface="Times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73706" y="1523844"/>
            <a:ext cx="3402106" cy="966719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471" b="1" dirty="0">
                <a:solidFill>
                  <a:srgbClr val="000090"/>
                </a:solidFill>
              </a:rPr>
              <a:t>Ratio</a:t>
            </a:r>
            <a:r>
              <a:rPr lang="en-US" sz="1588" dirty="0">
                <a:solidFill>
                  <a:srgbClr val="000090"/>
                </a:solidFill>
              </a:rPr>
              <a:t> to CJ electron, at lowest x:</a:t>
            </a:r>
          </a:p>
          <a:p>
            <a:r>
              <a:rPr lang="en-US" sz="1588" dirty="0">
                <a:solidFill>
                  <a:srgbClr val="000090"/>
                </a:solidFill>
              </a:rPr>
              <a:t>	- Neutrino data ratio ~1</a:t>
            </a:r>
          </a:p>
          <a:p>
            <a:r>
              <a:rPr lang="en-US" sz="1588" dirty="0">
                <a:solidFill>
                  <a:srgbClr val="000090"/>
                </a:solidFill>
              </a:rPr>
              <a:t>	- Charged lepton ratio &lt; 0.9</a:t>
            </a:r>
          </a:p>
        </p:txBody>
      </p:sp>
      <p:pic>
        <p:nvPicPr>
          <p:cNvPr id="13" name="Picture 12" descr="F2FevsxQ2com8gt2lt20w2gt4CJ12minMaGHiCfitszoomv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" y="1401916"/>
            <a:ext cx="4406752" cy="340521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3327829" y="4182298"/>
            <a:ext cx="665629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819" tIns="48409" rIns="96819" bIns="48409" numCol="1" rtlCol="0" anchor="t" anchorCtr="0" compatLnSpc="1">
            <a:prstTxWarp prst="textNoShape">
              <a:avLst/>
            </a:prstTxWarp>
          </a:bodyPr>
          <a:lstStyle/>
          <a:p>
            <a:pPr defTabSz="968240"/>
            <a:endParaRPr lang="en-US" sz="2559">
              <a:latin typeface="Times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2824" y="1206275"/>
            <a:ext cx="1847886" cy="405540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Q</a:t>
            </a:r>
            <a:r>
              <a:rPr lang="en-US" sz="2000" baseline="30000" dirty="0">
                <a:solidFill>
                  <a:srgbClr val="000090"/>
                </a:solidFill>
              </a:rPr>
              <a:t>2</a:t>
            </a:r>
            <a:r>
              <a:rPr lang="en-US" sz="2000" dirty="0">
                <a:solidFill>
                  <a:srgbClr val="000090"/>
                </a:solidFill>
              </a:rPr>
              <a:t> = 8 GeV</a:t>
            </a:r>
            <a:r>
              <a:rPr lang="en-US" sz="2000" baseline="30000" dirty="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650" y="5002774"/>
            <a:ext cx="2295997" cy="174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 invalidUrl="http://inspirehep.net/author/profile/Kalantarians%2C Narbe?recid=1603101&amp;ln=en"/>
              </a:rPr>
              <a:t>N. </a:t>
            </a:r>
            <a:r>
              <a:rPr lang="en-US" dirty="0">
                <a:solidFill>
                  <a:srgbClr val="0070C0"/>
                </a:solidFill>
                <a:hlinkClick r:id="rId7" invalidUrl="http://inspirehep.net/author/profile/Kalantarians%2C Narbe?recid=1603101&amp;ln=en"/>
              </a:rPr>
              <a:t>Kalantarians</a:t>
            </a:r>
            <a:r>
              <a:rPr lang="en-US" dirty="0">
                <a:solidFill>
                  <a:srgbClr val="0070C0"/>
                </a:solidFill>
              </a:rPr>
              <a:t>, CK, </a:t>
            </a:r>
            <a:r>
              <a:rPr lang="en-US" dirty="0" smtClean="0">
                <a:hlinkClick r:id="rId8" invalidUrl="http://inspirehep.net/author/profile/Christy%2C M. Eric?recid=1603101&amp;ln=en"/>
              </a:rPr>
              <a:t>M.E. Christy</a:t>
            </a:r>
            <a:r>
              <a:rPr lang="en-US" dirty="0"/>
              <a:t> </a:t>
            </a:r>
            <a:r>
              <a:rPr lang="en-US" dirty="0" err="1"/>
              <a:t>Phys.Rev</a:t>
            </a:r>
            <a:r>
              <a:rPr lang="en-US" dirty="0"/>
              <a:t>. C96 (2017) no.3, 032201 </a:t>
            </a:r>
          </a:p>
          <a:p>
            <a:pPr marL="302575" indent="-302575">
              <a:buFont typeface="Arial"/>
              <a:buChar char="•"/>
            </a:pPr>
            <a:endParaRPr lang="en-US" sz="1765" b="1" u="sng" dirty="0">
              <a:solidFill>
                <a:srgbClr val="00009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59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2datCJminCCQ2com8gt2lt20w2gt4v3zo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7" y="874059"/>
            <a:ext cx="4699931" cy="3524949"/>
          </a:xfrm>
          <a:prstGeom prst="rect">
            <a:avLst/>
          </a:prstGeom>
        </p:spPr>
      </p:pic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397289" y="-69370"/>
            <a:ext cx="6262856" cy="1156441"/>
          </a:xfrm>
          <a:ln/>
        </p:spPr>
        <p:txBody>
          <a:bodyPr/>
          <a:lstStyle/>
          <a:p>
            <a:pPr>
              <a:tabLst>
                <a:tab pos="0" algn="l"/>
                <a:tab pos="439100" algn="l"/>
                <a:tab pos="878199" algn="l"/>
                <a:tab pos="1317299" algn="l"/>
                <a:tab pos="1756398" algn="l"/>
                <a:tab pos="2195499" algn="l"/>
                <a:tab pos="2634598" algn="l"/>
                <a:tab pos="3073697" algn="l"/>
                <a:tab pos="3512797" algn="l"/>
                <a:tab pos="3951897" algn="l"/>
                <a:tab pos="4390996" algn="l"/>
                <a:tab pos="4830096" algn="l"/>
                <a:tab pos="5269195" algn="l"/>
                <a:tab pos="5708296" algn="l"/>
                <a:tab pos="6147396" algn="l"/>
                <a:tab pos="6586495" algn="l"/>
                <a:tab pos="7025595" algn="l"/>
                <a:tab pos="7464695" algn="l"/>
                <a:tab pos="7903794" algn="l"/>
                <a:tab pos="8342893" algn="l"/>
                <a:tab pos="8781992" algn="l"/>
              </a:tabLst>
            </a:pPr>
            <a:r>
              <a:rPr lang="en-US" sz="3600" b="0" dirty="0" smtClean="0">
                <a:solidFill>
                  <a:srgbClr val="002060"/>
                </a:solidFill>
              </a:rPr>
              <a:t>Compare with </a:t>
            </a:r>
            <a:r>
              <a:rPr lang="en-US" sz="3600" b="0" dirty="0" err="1" smtClean="0">
                <a:solidFill>
                  <a:srgbClr val="002060"/>
                </a:solidFill>
              </a:rPr>
              <a:t>nCTEQ</a:t>
            </a:r>
            <a:endParaRPr lang="en-US" sz="3600" b="0" dirty="0">
              <a:solidFill>
                <a:srgbClr val="002060"/>
              </a:solidFill>
            </a:endParaRPr>
          </a:p>
        </p:txBody>
      </p:sp>
      <p:sp>
        <p:nvSpPr>
          <p:cNvPr id="18" name="CustomShape 1"/>
          <p:cNvSpPr/>
          <p:nvPr/>
        </p:nvSpPr>
        <p:spPr>
          <a:xfrm>
            <a:off x="5782235" y="6393026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37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0386" y="4570649"/>
            <a:ext cx="8731101" cy="2382958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r>
              <a:rPr lang="en-US" sz="2118" i="1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Same trend</a:t>
            </a:r>
            <a:r>
              <a:rPr lang="en-US" sz="211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, perhaps somewhat larger effect in </a:t>
            </a:r>
            <a:r>
              <a:rPr lang="en-US" sz="2118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data</a:t>
            </a:r>
            <a:endParaRPr lang="en-US" sz="2118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r>
              <a:rPr lang="en-US" sz="211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Deuteron model in </a:t>
            </a:r>
            <a:r>
              <a:rPr lang="en-US" sz="2118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nCTEQ</a:t>
            </a:r>
            <a:r>
              <a:rPr lang="en-US" sz="211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 could make some </a:t>
            </a:r>
            <a:r>
              <a:rPr lang="en-US" sz="2118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difference</a:t>
            </a:r>
            <a:endParaRPr lang="en-US" sz="2118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Not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completely new.. 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  <a:r>
              <a:rPr lang="en-US" dirty="0" err="1"/>
              <a:t>Boros</a:t>
            </a:r>
            <a:r>
              <a:rPr lang="en-US" dirty="0"/>
              <a:t>, J.T. </a:t>
            </a:r>
            <a:r>
              <a:rPr lang="en-US" dirty="0" err="1"/>
              <a:t>Londergan</a:t>
            </a:r>
            <a:r>
              <a:rPr lang="en-US" dirty="0"/>
              <a:t>, A.W. Thomas, </a:t>
            </a:r>
            <a:r>
              <a:rPr lang="hu-HU" dirty="0" err="1"/>
              <a:t>Phys.Rev.Lett</a:t>
            </a:r>
            <a:r>
              <a:rPr lang="hu-HU" dirty="0"/>
              <a:t>. 81 4075 </a:t>
            </a:r>
            <a:r>
              <a:rPr lang="hu-HU" i="1" u="sng" dirty="0">
                <a:solidFill>
                  <a:srgbClr val="660066"/>
                </a:solidFill>
              </a:rPr>
              <a:t>(1998!)</a:t>
            </a:r>
            <a:r>
              <a:rPr lang="hu-HU" dirty="0"/>
              <a:t>	</a:t>
            </a:r>
            <a:r>
              <a:rPr lang="en-US" dirty="0"/>
              <a:t>	</a:t>
            </a:r>
            <a:endParaRPr lang="en-US" dirty="0" smtClean="0"/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dirty="0" smtClean="0"/>
              <a:t>CCFR </a:t>
            </a:r>
            <a:r>
              <a:rPr lang="en-US" dirty="0"/>
              <a:t>and NMC only, smaller data set </a:t>
            </a:r>
            <a:r>
              <a:rPr lang="en-US" dirty="0" smtClean="0"/>
              <a:t>available</a:t>
            </a: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Ascribed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discrepancy to CSV</a:t>
            </a:r>
          </a:p>
          <a:p>
            <a:pPr marL="274439" indent="-274439" defTabSz="439100">
              <a:lnSpc>
                <a:spcPct val="93000"/>
              </a:lnSpc>
              <a:buFont typeface="Arial"/>
              <a:buChar char="•"/>
            </a:pPr>
            <a:endParaRPr lang="en-US" sz="2118" dirty="0">
              <a:solidFill>
                <a:srgbClr val="800000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79176" y="1219202"/>
            <a:ext cx="7530353" cy="3219316"/>
            <a:chOff x="1385454" y="1219200"/>
            <a:chExt cx="7758546" cy="321931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240" y="1219200"/>
              <a:ext cx="4433760" cy="3219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 bwMode="auto">
            <a:xfrm flipV="1">
              <a:off x="1385454" y="1613645"/>
              <a:ext cx="0" cy="248858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/>
            <p:cNvCxnSpPr/>
            <p:nvPr/>
          </p:nvCxnSpPr>
          <p:spPr bwMode="auto">
            <a:xfrm flipV="1">
              <a:off x="6026727" y="1600200"/>
              <a:ext cx="0" cy="248858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 rot="5400000">
            <a:off x="2632596" y="3916791"/>
            <a:ext cx="404585" cy="519550"/>
          </a:xfrm>
          <a:prstGeom prst="rect">
            <a:avLst/>
          </a:prstGeom>
          <a:noFill/>
        </p:spPr>
        <p:txBody>
          <a:bodyPr vert="vert270" wrap="squar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15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99075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CTEQpd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59" y="762002"/>
            <a:ext cx="3888528" cy="5896154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716806" y="6399215"/>
            <a:ext cx="1848971" cy="458786"/>
          </a:xfrm>
          <a:prstGeom prst="rect">
            <a:avLst/>
          </a:prstGeom>
        </p:spPr>
        <p:txBody>
          <a:bodyPr/>
          <a:lstStyle/>
          <a:p>
            <a:fld id="{4E937B3B-02EB-2C48-AC85-0207760669E4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75842" name="Rectangle 1026"/>
          <p:cNvSpPr>
            <a:spLocks noChangeArrowheads="1"/>
          </p:cNvSpPr>
          <p:nvPr/>
        </p:nvSpPr>
        <p:spPr bwMode="auto">
          <a:xfrm>
            <a:off x="-87406" y="887189"/>
            <a:ext cx="4733365" cy="623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5801" tIns="47059" rIns="95801" bIns="47059"/>
          <a:lstStyle/>
          <a:p>
            <a:pPr marL="363053" indent="-363053" defTabSz="968139">
              <a:spcBef>
                <a:spcPct val="20000"/>
              </a:spcBef>
              <a:buClr>
                <a:srgbClr val="063DE8"/>
              </a:buClr>
              <a:buSzPct val="75000"/>
            </a:pPr>
            <a:endParaRPr lang="en-US" sz="1235" b="1" i="1" u="sng" dirty="0">
              <a:solidFill>
                <a:srgbClr val="FC0128"/>
              </a:solidFill>
              <a:latin typeface="Symbol" charset="0"/>
              <a:ea typeface="ＭＳ Ｐゴシック" charset="0"/>
            </a:endParaRPr>
          </a:p>
          <a:p>
            <a:pPr lvl="1" defTabSz="968139">
              <a:spcBef>
                <a:spcPct val="20000"/>
              </a:spcBef>
              <a:buClr>
                <a:schemeClr val="accent1"/>
              </a:buClr>
              <a:buSzPct val="75000"/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Shadowing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effects ~similar in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Drell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-Yan and DIS for x &lt; 0.1, </a:t>
            </a:r>
            <a:r>
              <a:rPr lang="en-US" i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BU</a:t>
            </a:r>
            <a:r>
              <a:rPr lang="en-US" i="1" dirty="0">
                <a:solidFill>
                  <a:srgbClr val="FC0128"/>
                </a:solidFill>
                <a:latin typeface="Arial"/>
                <a:ea typeface="ＭＳ Ｐゴシック" charset="0"/>
                <a:cs typeface="Arial"/>
              </a:rPr>
              <a:t>T,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no </a:t>
            </a:r>
            <a:r>
              <a:rPr lang="en-US" altLang="ja-JP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nti-Shadowing in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Drell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-Yan (in DIS 5-8% effect) </a:t>
            </a:r>
          </a:p>
          <a:p>
            <a:pPr lvl="1" defTabSz="968139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Different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probes sensitive to different </a:t>
            </a:r>
            <a:r>
              <a:rPr lang="en-US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partons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1270714" lvl="2" indent="-302575" defTabSz="968139">
              <a:spcBef>
                <a:spcPct val="20000"/>
              </a:spcBef>
              <a:buClr>
                <a:schemeClr val="accent1"/>
              </a:buClr>
              <a:buFont typeface="Lucida Grande"/>
              <a:buChar char="-"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Global nuclear PDF fits suggest different nuclear effects for valence and sea </a:t>
            </a:r>
          </a:p>
          <a:p>
            <a:pPr marL="1270714" lvl="2" indent="-302575" defTabSz="968139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-"/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L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dominance in low Q neutrino, vanishes for charged lepton</a:t>
            </a:r>
          </a:p>
          <a:p>
            <a:pPr marL="1270714" lvl="2" indent="-302575" defTabSz="968139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-"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Presence of axial-vector current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1270714" lvl="2" indent="-302575" defTabSz="968139">
              <a:spcBef>
                <a:spcPct val="20000"/>
              </a:spcBef>
              <a:buClr>
                <a:schemeClr val="accent1"/>
              </a:buClr>
              <a:buSzPct val="75000"/>
              <a:buFont typeface="Lucida Grande"/>
              <a:buChar char="-"/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Coherence length differences for vector, axial vector masses</a:t>
            </a:r>
          </a:p>
          <a:p>
            <a:pPr marL="484071" lvl="1" defTabSz="968139">
              <a:spcBef>
                <a:spcPct val="20000"/>
              </a:spcBef>
              <a:buClr>
                <a:schemeClr val="accent1"/>
              </a:buClr>
              <a:buSzPct val="75000"/>
            </a:pPr>
            <a:endParaRPr lang="en-US" sz="2400" i="1" u="sng" dirty="0" smtClean="0">
              <a:solidFill>
                <a:srgbClr val="660066"/>
              </a:solidFill>
              <a:latin typeface="Arial"/>
              <a:ea typeface="ＭＳ Ｐゴシック" charset="0"/>
              <a:cs typeface="Arial"/>
            </a:endParaRPr>
          </a:p>
          <a:p>
            <a:pPr marL="484071" lvl="1" defTabSz="968139">
              <a:spcBef>
                <a:spcPct val="20000"/>
              </a:spcBef>
              <a:buClr>
                <a:schemeClr val="accent1"/>
              </a:buClr>
              <a:buSzPct val="75000"/>
            </a:pPr>
            <a:r>
              <a:rPr lang="en-US" sz="2400" i="1" u="sng" dirty="0" smtClean="0">
                <a:solidFill>
                  <a:srgbClr val="660066"/>
                </a:solidFill>
                <a:latin typeface="Arial"/>
                <a:ea typeface="ＭＳ Ｐゴシック" charset="0"/>
                <a:cs typeface="Arial"/>
              </a:rPr>
              <a:t>A </a:t>
            </a:r>
            <a:r>
              <a:rPr lang="en-US" sz="2400" i="1" u="sng" dirty="0">
                <a:solidFill>
                  <a:srgbClr val="660066"/>
                </a:solidFill>
                <a:latin typeface="Arial"/>
                <a:ea typeface="ＭＳ Ｐゴシック" charset="0"/>
                <a:cs typeface="Arial"/>
              </a:rPr>
              <a:t>variety </a:t>
            </a:r>
            <a:r>
              <a:rPr lang="en-US" sz="2400" dirty="0">
                <a:solidFill>
                  <a:srgbClr val="660066"/>
                </a:solidFill>
                <a:latin typeface="Arial"/>
                <a:ea typeface="ＭＳ Ｐゴシック" charset="0"/>
                <a:cs typeface="Arial"/>
              </a:rPr>
              <a:t>of theory predictions... </a:t>
            </a:r>
          </a:p>
          <a:p>
            <a:pPr lvl="1" defTabSz="968139">
              <a:spcBef>
                <a:spcPct val="20000"/>
              </a:spcBef>
              <a:buClr>
                <a:srgbClr val="FC0128"/>
              </a:buClr>
              <a:buSzPct val="75000"/>
              <a:buFont typeface="Times" charset="0"/>
              <a:buChar char="•"/>
            </a:pPr>
            <a:endParaRPr lang="en-US" sz="1600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lvl="1" defTabSz="968139">
              <a:spcBef>
                <a:spcPct val="20000"/>
              </a:spcBef>
              <a:buClr>
                <a:srgbClr val="FC0128"/>
              </a:buClr>
              <a:buSzPct val="75000"/>
              <a:buFont typeface="Times" charset="0"/>
              <a:buChar char="•"/>
            </a:pPr>
            <a:endParaRPr lang="en-US" sz="1588" baseline="-25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5935" y="76201"/>
            <a:ext cx="6656294" cy="876300"/>
          </a:xfrm>
        </p:spPr>
        <p:txBody>
          <a:bodyPr/>
          <a:lstStyle/>
          <a:p>
            <a:pPr defTabSz="968139">
              <a:spcBef>
                <a:spcPct val="20000"/>
              </a:spcBef>
            </a:pPr>
            <a:r>
              <a:rPr lang="en-US" sz="3000" dirty="0">
                <a:solidFill>
                  <a:srgbClr val="400080"/>
                </a:solidFill>
                <a:latin typeface="Arial"/>
                <a:ea typeface="ＭＳ Ｐゴシック" charset="0"/>
                <a:cs typeface="Arial"/>
              </a:rPr>
              <a:t>Good reasons to consider nuclear effects may be DIFFERENT in </a:t>
            </a:r>
            <a:r>
              <a:rPr lang="en-US" sz="3000" dirty="0">
                <a:solidFill>
                  <a:srgbClr val="400080"/>
                </a:solidFill>
                <a:latin typeface="Arial"/>
                <a:ea typeface="ＭＳ Ｐゴシック" charset="0"/>
                <a:cs typeface="Arial"/>
                <a:sym typeface="Symbol" charset="0"/>
              </a:rPr>
              <a:t></a:t>
            </a:r>
            <a:r>
              <a:rPr lang="en-US" sz="3000" dirty="0">
                <a:solidFill>
                  <a:srgbClr val="400080"/>
                </a:solidFill>
                <a:latin typeface="Arial"/>
                <a:ea typeface="ＭＳ Ｐゴシック" charset="0"/>
                <a:cs typeface="Arial"/>
              </a:rPr>
              <a:t> - A:</a:t>
            </a:r>
            <a:endParaRPr lang="en-US" sz="3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1793" y="6479347"/>
            <a:ext cx="5620871" cy="342126"/>
          </a:xfrm>
          <a:prstGeom prst="rect">
            <a:avLst/>
          </a:prstGeom>
          <a:noFill/>
        </p:spPr>
        <p:txBody>
          <a:bodyPr wrap="square" lIns="96819" tIns="48409" rIns="96819" bIns="48409" rtlCol="0">
            <a:spAutoFit/>
          </a:bodyPr>
          <a:lstStyle/>
          <a:p>
            <a:r>
              <a:rPr lang="en-US" sz="1588" i="1" dirty="0">
                <a:solidFill>
                  <a:srgbClr val="000090"/>
                </a:solidFill>
              </a:rPr>
              <a:t>nCTEQ15 PDFs</a:t>
            </a:r>
          </a:p>
        </p:txBody>
      </p:sp>
    </p:spTree>
    <p:extLst>
      <p:ext uri="{BB962C8B-B14F-4D97-AF65-F5344CB8AC3E}">
        <p14:creationId xmlns:p14="http://schemas.microsoft.com/office/powerpoint/2010/main" val="10312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0918" y="192315"/>
            <a:ext cx="4424082" cy="7545910"/>
          </a:xfrm>
          <a:prstGeom prst="rect">
            <a:avLst/>
          </a:prstGeom>
          <a:noFill/>
        </p:spPr>
        <p:txBody>
          <a:bodyPr wrap="square" lIns="87814" tIns="43909" rIns="87814" bIns="43909" rtlCol="0">
            <a:spAutoFit/>
          </a:bodyPr>
          <a:lstStyle/>
          <a:p>
            <a:pPr marL="302575" indent="-302575" defTabSz="439100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  <a:ea typeface="ＭＳ Ｐゴシック" charset="0"/>
                <a:cs typeface="DejaVu Sans" charset="0"/>
              </a:rPr>
              <a:t>Sizeable, A-dependent effects in shadowing region (</a:t>
            </a:r>
            <a:r>
              <a:rPr lang="en-US" dirty="0"/>
              <a:t>Frankfurt, V. </a:t>
            </a:r>
            <a:r>
              <a:rPr lang="en-US" dirty="0" err="1"/>
              <a:t>Guzey</a:t>
            </a:r>
            <a:r>
              <a:rPr lang="en-US" dirty="0"/>
              <a:t>, M. </a:t>
            </a:r>
            <a:r>
              <a:rPr lang="en-US" dirty="0" err="1"/>
              <a:t>Strikman</a:t>
            </a:r>
            <a:r>
              <a:rPr lang="en-US" dirty="0"/>
              <a:t>, Phys. Rept. 512, 255 (2012</a:t>
            </a:r>
            <a:r>
              <a:rPr lang="en-US" dirty="0" smtClean="0"/>
              <a:t>))</a:t>
            </a:r>
          </a:p>
          <a:p>
            <a:pPr marL="302575" lvl="2" indent="-302575" defTabSz="439100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ea typeface="ＭＳ Ｐゴシック" charset="0"/>
              <a:cs typeface="Arial"/>
            </a:endParaRPr>
          </a:p>
          <a:p>
            <a:pPr marL="302575" lvl="2" indent="-302575" defTabSz="439100">
              <a:buFont typeface="Arial"/>
              <a:buChar char="•"/>
            </a:pPr>
            <a:r>
              <a:rPr lang="en-US" dirty="0" smtClean="0">
                <a:solidFill>
                  <a:srgbClr val="7030A0"/>
                </a:solidFill>
                <a:ea typeface="ＭＳ Ｐゴシック" charset="0"/>
                <a:cs typeface="Arial"/>
              </a:rPr>
              <a:t>Isospin-dependent </a:t>
            </a:r>
            <a:r>
              <a:rPr lang="en-US" dirty="0">
                <a:solidFill>
                  <a:srgbClr val="7030A0"/>
                </a:solidFill>
                <a:ea typeface="ＭＳ Ｐゴシック" charset="0"/>
                <a:cs typeface="Arial"/>
              </a:rPr>
              <a:t>nuclear forces lead to flavor-dependence of nuclear PDFs  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Arial"/>
              </a:rPr>
              <a:t>(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Arial"/>
              </a:rPr>
              <a:t>Cloet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Arial"/>
              </a:rPr>
              <a:t>, </a:t>
            </a:r>
            <a:r>
              <a:rPr lang="en-US" dirty="0" err="1">
                <a:solidFill>
                  <a:srgbClr val="000000"/>
                </a:solidFill>
                <a:ea typeface="ＭＳ Ｐゴシック" charset="0"/>
                <a:cs typeface="Arial"/>
              </a:rPr>
              <a:t>Bentz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cs typeface="Arial"/>
              </a:rPr>
              <a:t>, Thomas, </a:t>
            </a:r>
            <a:r>
              <a:rPr lang="hu-HU" dirty="0" err="1"/>
              <a:t>Phys.Rev.Lett</a:t>
            </a:r>
            <a:r>
              <a:rPr lang="hu-HU" dirty="0"/>
              <a:t>. 109 (2012) 182301</a:t>
            </a:r>
            <a:r>
              <a:rPr lang="hu-HU" dirty="0" smtClean="0"/>
              <a:t>)</a:t>
            </a:r>
            <a:endParaRPr lang="en-US" dirty="0"/>
          </a:p>
          <a:p>
            <a:pPr marL="302575" indent="-302575" defTabSz="439100">
              <a:buFont typeface="Arial"/>
              <a:buChar char="•"/>
            </a:pPr>
            <a:endParaRPr lang="en-US" dirty="0">
              <a:solidFill>
                <a:srgbClr val="660066"/>
              </a:solidFill>
              <a:ea typeface="ＭＳ Ｐゴシック" charset="0"/>
              <a:cs typeface="DejaVu Sans" charset="0"/>
            </a:endParaRPr>
          </a:p>
          <a:p>
            <a:pPr marL="302575" indent="-302575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  <a:ea typeface="ＭＳ Ｐゴシック" charset="0"/>
                <a:cs typeface="DejaVu Sans" charset="0"/>
              </a:rPr>
              <a:t>Nuclear medium effects important, meson cloud contributions </a:t>
            </a:r>
            <a:r>
              <a:rPr lang="en-US" dirty="0">
                <a:ea typeface="ＭＳ Ｐゴシック" charset="0"/>
                <a:cs typeface="DejaVu Sans" charset="0"/>
              </a:rPr>
              <a:t>(</a:t>
            </a:r>
            <a:r>
              <a:rPr lang="en-US" dirty="0" err="1"/>
              <a:t>Haider</a:t>
            </a:r>
            <a:r>
              <a:rPr lang="en-US" dirty="0"/>
              <a:t>, </a:t>
            </a:r>
            <a:r>
              <a:rPr lang="en-US" dirty="0" err="1"/>
              <a:t>Simo</a:t>
            </a:r>
            <a:r>
              <a:rPr lang="en-US" dirty="0"/>
              <a:t>, </a:t>
            </a:r>
            <a:r>
              <a:rPr lang="en-US" dirty="0" err="1"/>
              <a:t>Athar</a:t>
            </a:r>
            <a:r>
              <a:rPr lang="en-US" dirty="0"/>
              <a:t>, and </a:t>
            </a:r>
            <a:r>
              <a:rPr lang="en-US" dirty="0" err="1"/>
              <a:t>Vacas</a:t>
            </a:r>
            <a:r>
              <a:rPr lang="en-US" dirty="0"/>
              <a:t>, Phys. Rev. C 84, 054610 </a:t>
            </a:r>
            <a:r>
              <a:rPr lang="en-US" dirty="0">
                <a:ea typeface="ＭＳ Ｐゴシック" charset="0"/>
                <a:cs typeface="DejaVu Sans" charset="0"/>
              </a:rPr>
              <a:t>Phys. Rev. C </a:t>
            </a:r>
            <a:r>
              <a:rPr lang="en-US" b="1" dirty="0">
                <a:ea typeface="ＭＳ Ｐゴシック" charset="0"/>
                <a:cs typeface="DejaVu Sans" charset="0"/>
              </a:rPr>
              <a:t>84</a:t>
            </a:r>
            <a:r>
              <a:rPr lang="en-US" dirty="0">
                <a:ea typeface="ＭＳ Ｐゴシック" charset="0"/>
                <a:cs typeface="DejaVu Sans" charset="0"/>
              </a:rPr>
              <a:t> 054610 (2011))</a:t>
            </a:r>
          </a:p>
          <a:p>
            <a:pPr marL="302575" indent="-302575">
              <a:buFont typeface="Arial"/>
              <a:buChar char="•"/>
            </a:pPr>
            <a:endParaRPr lang="en-US" dirty="0">
              <a:ea typeface="ＭＳ Ｐゴシック" charset="0"/>
              <a:cs typeface="DejaVu Sans" charset="0"/>
            </a:endParaRPr>
          </a:p>
          <a:p>
            <a:pPr marL="302575" indent="-302575">
              <a:buFont typeface="Arial"/>
              <a:buChar char="•"/>
            </a:pPr>
            <a:r>
              <a:rPr lang="en-US" dirty="0">
                <a:solidFill>
                  <a:srgbClr val="660066"/>
                </a:solidFill>
                <a:ea typeface="ＭＳ Ｐゴシック" charset="0"/>
                <a:cs typeface="DejaVu Sans" charset="0"/>
              </a:rPr>
              <a:t>Global analysis including </a:t>
            </a:r>
            <a:r>
              <a:rPr lang="en-US" dirty="0">
                <a:solidFill>
                  <a:srgbClr val="660066"/>
                </a:solidFill>
                <a:ea typeface="ＭＳ Ｐゴシック" charset="0"/>
                <a:cs typeface="Arial"/>
              </a:rPr>
              <a:t>nucleon binding, Fermi motion, off-shell effects,.. </a:t>
            </a:r>
            <a:r>
              <a:rPr lang="en-US" dirty="0">
                <a:ea typeface="ＭＳ Ｐゴシック" charset="0"/>
                <a:cs typeface="Arial"/>
              </a:rPr>
              <a:t>(</a:t>
            </a:r>
            <a:r>
              <a:rPr lang="en-US" dirty="0" err="1">
                <a:ea typeface="ＭＳ Ｐゴシック" charset="0"/>
                <a:cs typeface="Arial"/>
              </a:rPr>
              <a:t>Kulagin</a:t>
            </a:r>
            <a:r>
              <a:rPr lang="en-US" dirty="0">
                <a:ea typeface="ＭＳ Ｐゴシック" charset="0"/>
                <a:cs typeface="Arial"/>
              </a:rPr>
              <a:t> and Petti, Phys. Rev. </a:t>
            </a:r>
            <a:r>
              <a:rPr lang="en-US" dirty="0" smtClean="0">
                <a:ea typeface="ＭＳ Ｐゴシック" charset="0"/>
                <a:cs typeface="Arial"/>
              </a:rPr>
              <a:t>D76:094023, </a:t>
            </a:r>
            <a:r>
              <a:rPr lang="en-US" dirty="0" smtClean="0">
                <a:cs typeface="Arial"/>
              </a:rPr>
              <a:t>Phys</a:t>
            </a:r>
            <a:r>
              <a:rPr lang="en-US" dirty="0">
                <a:cs typeface="Arial"/>
              </a:rPr>
              <a:t>. Rev. C 90, </a:t>
            </a:r>
            <a:r>
              <a:rPr lang="en-US" dirty="0" smtClean="0">
                <a:cs typeface="Arial"/>
              </a:rPr>
              <a:t>045204 2007</a:t>
            </a:r>
            <a:r>
              <a:rPr lang="en-US" dirty="0" smtClean="0">
                <a:ea typeface="ＭＳ Ｐゴシック" charset="0"/>
                <a:cs typeface="Arial"/>
              </a:rPr>
              <a:t>) </a:t>
            </a:r>
          </a:p>
          <a:p>
            <a:pPr marL="302575" indent="-302575">
              <a:buFont typeface="Arial"/>
              <a:buChar char="•"/>
            </a:pPr>
            <a:endParaRPr lang="en-US" dirty="0">
              <a:ea typeface="ＭＳ Ｐゴシック" charset="0"/>
              <a:cs typeface="Arial"/>
            </a:endParaRPr>
          </a:p>
          <a:p>
            <a:pPr marL="302575" indent="-302575">
              <a:buFont typeface="Arial"/>
              <a:buChar char="•"/>
            </a:pPr>
            <a:r>
              <a:rPr lang="en-US" dirty="0">
                <a:solidFill>
                  <a:srgbClr val="400080"/>
                </a:solidFill>
                <a:ea typeface="ＭＳ Ｐゴシック" charset="0"/>
              </a:rPr>
              <a:t>The axial-vector current allows shadowing </a:t>
            </a:r>
            <a:r>
              <a:rPr lang="en-US" i="1" dirty="0">
                <a:solidFill>
                  <a:srgbClr val="400080"/>
                </a:solidFill>
                <a:ea typeface="ＭＳ Ｐゴシック" charset="0"/>
              </a:rPr>
              <a:t>at lower n</a:t>
            </a:r>
            <a:r>
              <a:rPr lang="en-US" dirty="0">
                <a:solidFill>
                  <a:srgbClr val="400080"/>
                </a:solidFill>
                <a:ea typeface="ＭＳ Ｐゴシック" charset="0"/>
              </a:rPr>
              <a:t> than the vector current </a:t>
            </a:r>
            <a:r>
              <a:rPr lang="en-US" dirty="0">
                <a:ea typeface="ＭＳ Ｐゴシック" charset="0"/>
              </a:rPr>
              <a:t>(B. </a:t>
            </a:r>
            <a:r>
              <a:rPr lang="en-US" dirty="0" err="1">
                <a:ea typeface="ＭＳ Ｐゴシック" charset="0"/>
              </a:rPr>
              <a:t>Kopeliovich</a:t>
            </a:r>
            <a:r>
              <a:rPr lang="en-US" dirty="0">
                <a:ea typeface="ＭＳ Ｐゴシック" charset="0"/>
              </a:rPr>
              <a:t>, </a:t>
            </a:r>
            <a:r>
              <a:rPr lang="en-US" dirty="0" err="1">
                <a:ea typeface="ＭＳ Ｐゴシック" charset="0"/>
              </a:rPr>
              <a:t>Nucl</a:t>
            </a:r>
            <a:r>
              <a:rPr lang="en-US" dirty="0">
                <a:ea typeface="ＭＳ Ｐゴシック" charset="0"/>
              </a:rPr>
              <a:t>. Phys. Proc. Suppl. 139</a:t>
            </a:r>
            <a:r>
              <a:rPr lang="en-US" dirty="0" smtClean="0">
                <a:ea typeface="ＭＳ Ｐゴシック" charset="0"/>
              </a:rPr>
              <a:t>: 219-225</a:t>
            </a:r>
            <a:r>
              <a:rPr lang="en-US" dirty="0">
                <a:ea typeface="ＭＳ Ｐゴシック" charset="0"/>
              </a:rPr>
              <a:t>, 2005</a:t>
            </a:r>
            <a:r>
              <a:rPr lang="en-US" dirty="0" smtClean="0">
                <a:ea typeface="ＭＳ Ｐゴシック" charset="0"/>
              </a:rPr>
              <a:t>)</a:t>
            </a:r>
            <a:endParaRPr lang="en-US" dirty="0">
              <a:ea typeface="ＭＳ Ｐゴシック" charset="0"/>
            </a:endParaRPr>
          </a:p>
          <a:p>
            <a:pPr marL="302575" indent="-302575">
              <a:buFont typeface="Arial"/>
              <a:buChar char="•"/>
            </a:pPr>
            <a:endParaRPr lang="en-US" sz="1941" dirty="0" smtClean="0">
              <a:latin typeface="Arial"/>
              <a:ea typeface="ＭＳ Ｐゴシック" charset="0"/>
              <a:cs typeface="Arial"/>
            </a:endParaRPr>
          </a:p>
          <a:p>
            <a:pPr marL="302575" indent="-302575">
              <a:buFont typeface="Arial"/>
              <a:buChar char="•"/>
            </a:pPr>
            <a:endParaRPr lang="en-US" sz="1941" dirty="0">
              <a:latin typeface="Arial" charset="0"/>
              <a:ea typeface="ＭＳ Ｐゴシック" charset="0"/>
              <a:cs typeface="DejaVu Sans" charset="0"/>
            </a:endParaRPr>
          </a:p>
          <a:p>
            <a:pPr marL="302575" indent="-302575" defTabSz="439100">
              <a:buFont typeface="Arial"/>
              <a:buChar char="•"/>
            </a:pPr>
            <a:endParaRPr lang="en-US" sz="1765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  <a:p>
            <a:pPr marL="302575" indent="-302575" defTabSz="439100">
              <a:buFont typeface="Arial"/>
              <a:buChar char="•"/>
            </a:pPr>
            <a:endParaRPr lang="en-US" sz="1412" dirty="0">
              <a:solidFill>
                <a:srgbClr val="660066"/>
              </a:solidFill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53853" cy="1447800"/>
          </a:xfrm>
        </p:spPr>
        <p:txBody>
          <a:bodyPr/>
          <a:lstStyle/>
          <a:p>
            <a:r>
              <a:rPr lang="en-US" sz="3600" dirty="0" smtClean="0">
                <a:solidFill>
                  <a:srgbClr val="002060"/>
                </a:solidFill>
              </a:rPr>
              <a:t>Many Theory Predictions…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6852959" y="6325791"/>
            <a:ext cx="1877910" cy="330504"/>
          </a:xfrm>
          <a:prstGeom prst="rect">
            <a:avLst/>
          </a:prstGeom>
        </p:spPr>
        <p:txBody>
          <a:bodyPr lIns="86433" tIns="43217" rIns="86433" bIns="43217" anchor="ctr"/>
          <a:lstStyle/>
          <a:p>
            <a:pPr algn="r" defTabSz="439100"/>
            <a:fld id="{F5669CB6-2A28-4D51-897D-F65C5EEE848E}" type="slidenum">
              <a:rPr lang="en-US" sz="1588">
                <a:latin typeface="Calibri"/>
                <a:ea typeface="ＭＳ Ｐゴシック" charset="0"/>
                <a:cs typeface="DejaVu Sans" charset="0"/>
              </a:rPr>
              <a:pPr algn="r" defTabSz="439100"/>
              <a:t>39</a:t>
            </a:fld>
            <a:endParaRPr sz="1588" dirty="0">
              <a:latin typeface="Arial" charset="0"/>
              <a:ea typeface="ＭＳ Ｐゴシック" charset="0"/>
              <a:cs typeface="DejaVu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128" y="1652624"/>
            <a:ext cx="4034681" cy="315917"/>
          </a:xfrm>
          <a:prstGeom prst="rect">
            <a:avLst/>
          </a:prstGeom>
          <a:noFill/>
        </p:spPr>
        <p:txBody>
          <a:bodyPr wrap="none" lIns="87814" tIns="43909" rIns="87814" bIns="43909" rtlCol="0">
            <a:spAutoFit/>
          </a:bodyPr>
          <a:lstStyle/>
          <a:p>
            <a:pPr defTabSz="439100">
              <a:lnSpc>
                <a:spcPct val="93000"/>
              </a:lnSpc>
            </a:pPr>
            <a:r>
              <a:rPr lang="en-US" sz="1588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Qiu</a:t>
            </a:r>
            <a:r>
              <a:rPr lang="en-US" sz="158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 and </a:t>
            </a:r>
            <a:r>
              <a:rPr lang="en-US" sz="1588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Vitev</a:t>
            </a:r>
            <a:r>
              <a:rPr lang="en-US" sz="158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, Phys. </a:t>
            </a:r>
            <a:r>
              <a:rPr lang="en-US" sz="1588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Lett</a:t>
            </a:r>
            <a:r>
              <a:rPr lang="en-US" sz="158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. B </a:t>
            </a:r>
            <a:r>
              <a:rPr lang="en-US" sz="1588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587</a:t>
            </a:r>
            <a:r>
              <a:rPr lang="en-US" sz="1588" dirty="0">
                <a:solidFill>
                  <a:srgbClr val="800000"/>
                </a:solidFill>
                <a:latin typeface="Arial" charset="0"/>
                <a:ea typeface="ＭＳ Ｐゴシック" charset="0"/>
                <a:cs typeface="DejaVu Sans" charset="0"/>
              </a:rPr>
              <a:t>, 52 (2004)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57" y="2011429"/>
            <a:ext cx="4386571" cy="3932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86" y="6029378"/>
            <a:ext cx="39914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charset="0"/>
                <a:ea typeface="ＭＳ Ｐゴシック" charset="0"/>
                <a:cs typeface="DejaVu Sans" charset="0"/>
              </a:rPr>
              <a:t>And More</a:t>
            </a:r>
            <a:r>
              <a:rPr lang="en-US" sz="2000" dirty="0">
                <a:latin typeface="Arial" charset="0"/>
                <a:ea typeface="ＭＳ Ｐゴシック" charset="0"/>
                <a:cs typeface="DejaVu Sans" charset="0"/>
              </a:rPr>
              <a:t>… </a:t>
            </a:r>
            <a:r>
              <a:rPr lang="en-US" sz="2000" i="1" dirty="0">
                <a:solidFill>
                  <a:srgbClr val="008000"/>
                </a:solidFill>
                <a:latin typeface="Arial" charset="0"/>
                <a:ea typeface="ＭＳ Ｐゴシック" charset="0"/>
                <a:cs typeface="DejaVu Sans" charset="0"/>
              </a:rPr>
              <a:t>please accept my apologies for not mentioning all!</a:t>
            </a:r>
            <a:endParaRPr lang="en-US" sz="2000" dirty="0">
              <a:latin typeface="Arial" charset="0"/>
              <a:ea typeface="ＭＳ Ｐゴシック" charset="0"/>
              <a:cs typeface="DejaVu Sans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2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747485"/>
            <a:ext cx="8763874" cy="5885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38400" y="79828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Available Nuclear PDFs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2"/>
          <p:cNvSpPr>
            <a:spLocks noGrp="1"/>
          </p:cNvSpPr>
          <p:nvPr>
            <p:ph idx="1"/>
          </p:nvPr>
        </p:nvSpPr>
        <p:spPr>
          <a:xfrm>
            <a:off x="578223" y="653144"/>
            <a:ext cx="8061512" cy="5334000"/>
          </a:xfrm>
        </p:spPr>
        <p:txBody>
          <a:bodyPr/>
          <a:lstStyle/>
          <a:p>
            <a:r>
              <a:rPr lang="en-US" dirty="0"/>
              <a:t>Although nuclear effects in neutrino and charged lepton scattering are </a:t>
            </a:r>
            <a:r>
              <a:rPr lang="en-US" dirty="0" smtClean="0"/>
              <a:t>observed </a:t>
            </a:r>
            <a:r>
              <a:rPr lang="en-US" dirty="0"/>
              <a:t>to be different, </a:t>
            </a:r>
            <a:r>
              <a:rPr lang="en-US" dirty="0" smtClean="0"/>
              <a:t>the </a:t>
            </a:r>
            <a:r>
              <a:rPr lang="en-US" dirty="0"/>
              <a:t>effects </a:t>
            </a:r>
            <a:r>
              <a:rPr lang="en-US" i="1" u="sng" dirty="0">
                <a:solidFill>
                  <a:srgbClr val="660066"/>
                </a:solidFill>
              </a:rPr>
              <a:t>observed in charged lepton scattering</a:t>
            </a:r>
            <a:r>
              <a:rPr lang="en-US" dirty="0"/>
              <a:t> are applied directly </a:t>
            </a:r>
            <a:r>
              <a:rPr lang="en-US" dirty="0" smtClean="0"/>
              <a:t>to: </a:t>
            </a:r>
          </a:p>
          <a:p>
            <a:pPr>
              <a:buFont typeface="Arial"/>
              <a:buChar char="•"/>
            </a:pPr>
            <a:r>
              <a:rPr lang="en-US" dirty="0" smtClean="0"/>
              <a:t> Neutrino </a:t>
            </a:r>
            <a:r>
              <a:rPr lang="en-US" dirty="0"/>
              <a:t>interaction </a:t>
            </a:r>
            <a:r>
              <a:rPr lang="en-US" dirty="0" smtClean="0"/>
              <a:t>models and Monte Carlos.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Can effect neutrino oscillation experiments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 Neutrino data as used in many </a:t>
            </a:r>
            <a:r>
              <a:rPr lang="en-US" dirty="0" err="1" smtClean="0"/>
              <a:t>nPDF</a:t>
            </a:r>
            <a:r>
              <a:rPr lang="en-US" dirty="0" smtClean="0"/>
              <a:t> fits. The </a:t>
            </a:r>
            <a:r>
              <a:rPr lang="en-US" dirty="0" err="1" smtClean="0"/>
              <a:t>nPDFs</a:t>
            </a:r>
            <a:r>
              <a:rPr lang="en-US" dirty="0" smtClean="0"/>
              <a:t> are: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Sometimes input for the above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Employed regularly for numerous studies, such as p-A benchmarking [H</a:t>
            </a:r>
            <a:r>
              <a:rPr lang="en-US" dirty="0"/>
              <a:t>. </a:t>
            </a:r>
            <a:r>
              <a:rPr lang="en-US" dirty="0" err="1"/>
              <a:t>Honkanen</a:t>
            </a:r>
            <a:r>
              <a:rPr lang="en-US" dirty="0"/>
              <a:t>, M. </a:t>
            </a:r>
            <a:r>
              <a:rPr lang="en-US" dirty="0" err="1"/>
              <a:t>Strikman</a:t>
            </a:r>
            <a:r>
              <a:rPr lang="en-US" dirty="0"/>
              <a:t>, V. </a:t>
            </a:r>
            <a:r>
              <a:rPr lang="en-US" dirty="0" err="1" smtClean="0"/>
              <a:t>Guzey</a:t>
            </a:r>
            <a:r>
              <a:rPr lang="en-US" dirty="0" smtClean="0"/>
              <a:t>]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Critical tool for studying nuclear medium modifications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i="1" dirty="0" smtClean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94929" y="6248400"/>
            <a:ext cx="1848971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808" tIns="48404" rIns="96808" bIns="48404"/>
          <a:lstStyle>
            <a:lvl1pPr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86614" indent="-302543"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10175" indent="-242035"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94244" indent="-242035"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8314" indent="-242035"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62384" indent="-242035" eaLnBrk="0" fontAlgn="base" hangingPunct="0">
              <a:spcBef>
                <a:spcPct val="0"/>
              </a:spcBef>
              <a:spcAft>
                <a:spcPct val="0"/>
              </a:spcAft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6453" indent="-242035" eaLnBrk="0" fontAlgn="base" hangingPunct="0">
              <a:spcBef>
                <a:spcPct val="0"/>
              </a:spcBef>
              <a:spcAft>
                <a:spcPct val="0"/>
              </a:spcAft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30524" indent="-242035" eaLnBrk="0" fontAlgn="base" hangingPunct="0">
              <a:spcBef>
                <a:spcPct val="0"/>
              </a:spcBef>
              <a:spcAft>
                <a:spcPct val="0"/>
              </a:spcAft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592" indent="-242035" eaLnBrk="0" fontAlgn="base" hangingPunct="0">
              <a:spcBef>
                <a:spcPct val="0"/>
              </a:spcBef>
              <a:spcAft>
                <a:spcPct val="0"/>
              </a:spcAft>
              <a:defRPr sz="2559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68139"/>
            <a:fld id="{1118FAC6-82C8-3F45-8265-A94CB6B8E84B}" type="slidenum">
              <a:rPr lang="en-US" sz="1500">
                <a:solidFill>
                  <a:srgbClr val="000000"/>
                </a:solidFill>
              </a:rPr>
              <a:pPr defTabSz="968139"/>
              <a:t>40</a:t>
            </a:fld>
            <a:endParaRPr lang="en-US" sz="15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503F5800-865F-46E5-90D3-5B974370E298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696693"/>
            <a:ext cx="9143433" cy="1429968"/>
          </a:xfrm>
        </p:spPr>
        <p:txBody>
          <a:bodyPr anchor="ctr"/>
          <a:lstStyle/>
          <a:p>
            <a:pPr lvl="0" algn="ctr"/>
            <a:r>
              <a:rPr lang="en-US" sz="3628" dirty="0" smtClean="0">
                <a:solidFill>
                  <a:srgbClr val="FFFFFF"/>
                </a:solidFill>
              </a:rPr>
              <a:t>Back to </a:t>
            </a:r>
            <a:r>
              <a:rPr lang="en-US" sz="3628" dirty="0" err="1" smtClean="0">
                <a:solidFill>
                  <a:srgbClr val="FFFFFF"/>
                </a:solidFill>
              </a:rPr>
              <a:t>nCTEQ</a:t>
            </a:r>
            <a:r>
              <a:rPr lang="en-US" sz="3628" dirty="0" smtClean="0">
                <a:solidFill>
                  <a:srgbClr val="FFFFFF"/>
                </a:solidFill>
              </a:rPr>
              <a:t> – reweighting and rewriting!</a:t>
            </a:r>
            <a:endParaRPr lang="en-US" sz="3628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286" y="4271801"/>
            <a:ext cx="4242403" cy="2545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9372" y="4731722"/>
            <a:ext cx="8399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nPDFs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001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="" xmlns:a16="http://schemas.microsoft.com/office/drawing/2014/main" id="{708DD108-25D0-4C75-80A5-DD50312339C6}"/>
              </a:ext>
            </a:extLst>
          </p:cNvPr>
          <p:cNvSpPr txBox="1">
            <a:spLocks noGrp="1"/>
          </p:cNvSpPr>
          <p:nvPr/>
        </p:nvSpPr>
        <p:spPr>
          <a:xfrm>
            <a:off x="2365537" y="6503301"/>
            <a:ext cx="441268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ctr" hangingPunct="0">
              <a:defRPr/>
            </a:pPr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Eric Godat - SMU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="" xmlns:a16="http://schemas.microsoft.com/office/drawing/2014/main" id="{30B7991C-03F7-4EA7-9452-8F69ACC24DAB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C846F905-3A54-478A-BB99-BE21F55375B7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42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9BB98-70BC-49F7-AFD8-97C6CA2393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19667" y="413121"/>
            <a:ext cx="7730446" cy="1418212"/>
          </a:xfrm>
        </p:spPr>
        <p:txBody>
          <a:bodyPr/>
          <a:lstStyle/>
          <a:p>
            <a:pPr lvl="0"/>
            <a:r>
              <a:rPr lang="en-US" dirty="0" err="1">
                <a:solidFill>
                  <a:srgbClr val="002060"/>
                </a:solidFill>
              </a:rPr>
              <a:t>nCTEQ</a:t>
            </a:r>
            <a:r>
              <a:rPr lang="en-US" dirty="0">
                <a:solidFill>
                  <a:srgbClr val="002060"/>
                </a:solidFill>
              </a:rPr>
              <a:t> PDFs at the </a:t>
            </a:r>
            <a:r>
              <a:rPr lang="en-US" dirty="0" smtClean="0">
                <a:solidFill>
                  <a:srgbClr val="002060"/>
                </a:solidFill>
              </a:rPr>
              <a:t>LHC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i="1" dirty="0" smtClean="0"/>
              <a:t>– extend low x range</a:t>
            </a:r>
            <a:endParaRPr lang="en-US" sz="3600" i="1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854C28D3-44E8-4DFF-8210-02C2AEE9B8B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0224" y="1759165"/>
            <a:ext cx="6311908" cy="442934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3A0E8E5-C3B4-4F1B-8421-09B1510B789E}"/>
              </a:ext>
            </a:extLst>
          </p:cNvPr>
          <p:cNvSpPr txBox="1"/>
          <p:nvPr/>
        </p:nvSpPr>
        <p:spPr>
          <a:xfrm>
            <a:off x="285540" y="5892073"/>
            <a:ext cx="1950962" cy="90817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compatLnSpc="0">
            <a:spAutoFit/>
          </a:bodyPr>
          <a:lstStyle/>
          <a:p>
            <a:pPr algn="ctr" hangingPunct="0"/>
            <a:r>
              <a:rPr lang="en-US" sz="2800" dirty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x</a:t>
            </a:r>
            <a:r>
              <a:rPr lang="en-US" sz="2800" baseline="-25000" dirty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 is the Lead PDF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FAD9A933-B194-47CF-BA8F-C28730E6910E}"/>
              </a:ext>
            </a:extLst>
          </p:cNvPr>
          <p:cNvSpPr/>
          <p:nvPr/>
        </p:nvSpPr>
        <p:spPr>
          <a:xfrm rot="5400000">
            <a:off x="5978010" y="4683268"/>
            <a:ext cx="241648" cy="2599674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0800"/>
              <a:gd name="f13" fmla="val 162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8 f15 1"/>
              <a:gd name="f28" fmla="*/ f18 f16 1"/>
              <a:gd name="f29" fmla="*/ 0 f15 1"/>
              <a:gd name="f30" fmla="*/ 7800 f15 1"/>
              <a:gd name="f31" fmla="*/ 0 f16 1"/>
              <a:gd name="f32" fmla="*/ f19 1 f4"/>
              <a:gd name="f33" fmla="*/ 21600 f16 1"/>
              <a:gd name="f34" fmla="*/ 21600 f15 1"/>
              <a:gd name="f35" fmla="*/ 108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29" y="f31"/>
              </a:cxn>
              <a:cxn ang="f42">
                <a:pos x="f29" y="f33"/>
              </a:cxn>
              <a:cxn ang="f42">
                <a:pos x="f34" y="f35"/>
              </a:cxn>
            </a:cxnLst>
            <a:rect l="f29" t="f44" r="f30" b="f45"/>
            <a:pathLst>
              <a:path w="21600" h="21600">
                <a:moveTo>
                  <a:pt x="f7" y="f7"/>
                </a:moveTo>
                <a:cubicBezTo>
                  <a:pt x="f11" y="f7"/>
                  <a:pt x="f12" y="f20"/>
                  <a:pt x="f12" y="f21"/>
                </a:cubicBezTo>
                <a:lnTo>
                  <a:pt x="f12" y="f36"/>
                </a:lnTo>
                <a:cubicBezTo>
                  <a:pt x="f12" y="f37"/>
                  <a:pt x="f13" y="f22"/>
                  <a:pt x="f8" y="f22"/>
                </a:cubicBezTo>
                <a:cubicBezTo>
                  <a:pt x="f13" y="f22"/>
                  <a:pt x="f12" y="f38"/>
                  <a:pt x="f12" y="f39"/>
                </a:cubicBezTo>
                <a:lnTo>
                  <a:pt x="f12" y="f23"/>
                </a:lnTo>
                <a:cubicBezTo>
                  <a:pt x="f12" y="f40"/>
                  <a:pt x="f11" y="f8"/>
                  <a:pt x="f7" y="f8"/>
                </a:cubicBezTo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wrap="none" lIns="98292" tIns="57473" rIns="98292" bIns="57473" anchor="ctr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832916-9153-4E3A-B0E1-D7A1D5E9AA4F}"/>
              </a:ext>
            </a:extLst>
          </p:cNvPr>
          <p:cNvSpPr txBox="1"/>
          <p:nvPr/>
        </p:nvSpPr>
        <p:spPr>
          <a:xfrm>
            <a:off x="5070974" y="6071614"/>
            <a:ext cx="3879285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/>
            <a:r>
              <a:rPr lang="en-US" sz="2177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x</a:t>
            </a:r>
            <a:r>
              <a:rPr lang="en-US" sz="2177" baseline="-2500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2</a:t>
            </a:r>
            <a:r>
              <a:rPr lang="en-US" sz="2177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 Covered by Existing DIS Data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8720C570-B16C-4BBC-90B5-54882F77DD94}"/>
              </a:ext>
            </a:extLst>
          </p:cNvPr>
          <p:cNvSpPr/>
          <p:nvPr/>
        </p:nvSpPr>
        <p:spPr>
          <a:xfrm rot="5400000">
            <a:off x="5244740" y="3358403"/>
            <a:ext cx="241648" cy="4376112"/>
          </a:xfrm>
          <a:custGeom>
            <a:avLst>
              <a:gd name="f0" fmla="val 994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0800"/>
              <a:gd name="f13" fmla="val 162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8 f15 1"/>
              <a:gd name="f28" fmla="*/ f18 f16 1"/>
              <a:gd name="f29" fmla="*/ 0 f15 1"/>
              <a:gd name="f30" fmla="*/ 7800 f15 1"/>
              <a:gd name="f31" fmla="*/ 0 f16 1"/>
              <a:gd name="f32" fmla="*/ f19 1 f4"/>
              <a:gd name="f33" fmla="*/ 21600 f16 1"/>
              <a:gd name="f34" fmla="*/ 21600 f15 1"/>
              <a:gd name="f35" fmla="*/ 108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29" y="f31"/>
              </a:cxn>
              <a:cxn ang="f42">
                <a:pos x="f29" y="f33"/>
              </a:cxn>
              <a:cxn ang="f42">
                <a:pos x="f34" y="f35"/>
              </a:cxn>
            </a:cxnLst>
            <a:rect l="f29" t="f44" r="f30" b="f45"/>
            <a:pathLst>
              <a:path w="21600" h="21600">
                <a:moveTo>
                  <a:pt x="f7" y="f7"/>
                </a:moveTo>
                <a:cubicBezTo>
                  <a:pt x="f11" y="f7"/>
                  <a:pt x="f12" y="f20"/>
                  <a:pt x="f12" y="f21"/>
                </a:cubicBezTo>
                <a:lnTo>
                  <a:pt x="f12" y="f36"/>
                </a:lnTo>
                <a:cubicBezTo>
                  <a:pt x="f12" y="f37"/>
                  <a:pt x="f13" y="f22"/>
                  <a:pt x="f8" y="f22"/>
                </a:cubicBezTo>
                <a:cubicBezTo>
                  <a:pt x="f13" y="f22"/>
                  <a:pt x="f12" y="f38"/>
                  <a:pt x="f12" y="f39"/>
                </a:cubicBezTo>
                <a:lnTo>
                  <a:pt x="f12" y="f23"/>
                </a:lnTo>
                <a:cubicBezTo>
                  <a:pt x="f12" y="f40"/>
                  <a:pt x="f11" y="f8"/>
                  <a:pt x="f7" y="f8"/>
                </a:cubicBezTo>
              </a:path>
            </a:pathLst>
          </a:custGeom>
          <a:noFill/>
          <a:ln w="36720">
            <a:solidFill>
              <a:srgbClr val="0000FF"/>
            </a:solidFill>
            <a:prstDash val="solid"/>
          </a:ln>
          <a:scene3d>
            <a:camera prst="orthographicFront">
              <a:rot lat="10800000" lon="0" rev="0"/>
            </a:camera>
            <a:lightRig rig="threePt" dir="t"/>
          </a:scene3d>
        </p:spPr>
        <p:txBody>
          <a:bodyPr vert="horz" wrap="none" lIns="98292" tIns="57473" rIns="98292" bIns="57473" anchor="ctr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A8DA6A-45E0-4EC4-9B5C-80E3263D7B33}"/>
              </a:ext>
            </a:extLst>
          </p:cNvPr>
          <p:cNvSpPr txBox="1"/>
          <p:nvPr/>
        </p:nvSpPr>
        <p:spPr>
          <a:xfrm>
            <a:off x="3617795" y="4953516"/>
            <a:ext cx="3501553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/>
            <a:r>
              <a:rPr lang="en-US" sz="2177">
                <a:solidFill>
                  <a:srgbClr val="0000FF"/>
                </a:solidFill>
                <a:latin typeface="Galliard BT" pitchFamily="2"/>
                <a:ea typeface="DejaVu Sans" pitchFamily="2"/>
                <a:cs typeface="DejaVu Sans" pitchFamily="2"/>
              </a:rPr>
              <a:t>x</a:t>
            </a:r>
            <a:r>
              <a:rPr lang="en-US" sz="2177" baseline="-25000">
                <a:solidFill>
                  <a:srgbClr val="0000FF"/>
                </a:solidFill>
                <a:latin typeface="Galliard BT" pitchFamily="2"/>
                <a:ea typeface="DejaVu Sans" pitchFamily="2"/>
                <a:cs typeface="DejaVu Sans" pitchFamily="2"/>
              </a:rPr>
              <a:t>2</a:t>
            </a:r>
            <a:r>
              <a:rPr lang="en-US" sz="2177">
                <a:solidFill>
                  <a:srgbClr val="0000FF"/>
                </a:solidFill>
                <a:latin typeface="Galliard BT" pitchFamily="2"/>
                <a:ea typeface="DejaVu Sans" pitchFamily="2"/>
                <a:cs typeface="DejaVu Sans" pitchFamily="2"/>
              </a:rPr>
              <a:t> covered by LHC W/Z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59CDF42-BBD0-4494-BB5B-6A55DCCAA505}"/>
              </a:ext>
            </a:extLst>
          </p:cNvPr>
          <p:cNvSpPr txBox="1"/>
          <p:nvPr/>
        </p:nvSpPr>
        <p:spPr>
          <a:xfrm>
            <a:off x="6050200" y="2516469"/>
            <a:ext cx="1503420" cy="1687683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compatLnSpc="0">
            <a:spAutoFit/>
          </a:bodyPr>
          <a:lstStyle/>
          <a:p>
            <a:pPr hangingPunct="0"/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Smaller x range corresponds to larger </a:t>
            </a:r>
            <a:r>
              <a:rPr lang="en-US" sz="2177" dirty="0" err="1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rapidities</a:t>
            </a:r>
            <a:endParaRPr lang="en-US" sz="2177" dirty="0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E24A089-EDCA-497C-A678-21A6F91FC524}"/>
              </a:ext>
            </a:extLst>
          </p:cNvPr>
          <p:cNvSpPr/>
          <p:nvPr/>
        </p:nvSpPr>
        <p:spPr>
          <a:xfrm>
            <a:off x="1931224" y="2653915"/>
            <a:ext cx="241648" cy="2622206"/>
          </a:xfrm>
          <a:custGeom>
            <a:avLst>
              <a:gd name="f0" fmla="val 994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0800"/>
              <a:gd name="f13" fmla="val 162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8 f15 1"/>
              <a:gd name="f28" fmla="*/ f18 f16 1"/>
              <a:gd name="f29" fmla="*/ 0 f15 1"/>
              <a:gd name="f30" fmla="*/ 7800 f15 1"/>
              <a:gd name="f31" fmla="*/ 0 f16 1"/>
              <a:gd name="f32" fmla="*/ f19 1 f4"/>
              <a:gd name="f33" fmla="*/ 21600 f16 1"/>
              <a:gd name="f34" fmla="*/ 21600 f15 1"/>
              <a:gd name="f35" fmla="*/ 108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29" y="f31"/>
              </a:cxn>
              <a:cxn ang="f42">
                <a:pos x="f29" y="f33"/>
              </a:cxn>
              <a:cxn ang="f42">
                <a:pos x="f34" y="f35"/>
              </a:cxn>
            </a:cxnLst>
            <a:rect l="f29" t="f44" r="f30" b="f45"/>
            <a:pathLst>
              <a:path w="21600" h="21600">
                <a:moveTo>
                  <a:pt x="f7" y="f7"/>
                </a:moveTo>
                <a:cubicBezTo>
                  <a:pt x="f11" y="f7"/>
                  <a:pt x="f12" y="f20"/>
                  <a:pt x="f12" y="f21"/>
                </a:cubicBezTo>
                <a:lnTo>
                  <a:pt x="f12" y="f36"/>
                </a:lnTo>
                <a:cubicBezTo>
                  <a:pt x="f12" y="f37"/>
                  <a:pt x="f13" y="f22"/>
                  <a:pt x="f8" y="f22"/>
                </a:cubicBezTo>
                <a:cubicBezTo>
                  <a:pt x="f13" y="f22"/>
                  <a:pt x="f12" y="f38"/>
                  <a:pt x="f12" y="f39"/>
                </a:cubicBezTo>
                <a:lnTo>
                  <a:pt x="f12" y="f23"/>
                </a:lnTo>
                <a:cubicBezTo>
                  <a:pt x="f12" y="f40"/>
                  <a:pt x="f11" y="f8"/>
                  <a:pt x="f7" y="f8"/>
                </a:cubicBezTo>
              </a:path>
            </a:pathLst>
          </a:custGeom>
          <a:noFill/>
          <a:ln w="36720">
            <a:solidFill>
              <a:srgbClr val="0000FF"/>
            </a:solidFill>
            <a:prstDash val="solid"/>
          </a:ln>
        </p:spPr>
        <p:txBody>
          <a:bodyPr vert="horz" wrap="none" lIns="98292" tIns="57473" rIns="98292" bIns="57473" anchor="ctr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4192032C-41E4-41D6-86A1-F094F789A41E}"/>
              </a:ext>
            </a:extLst>
          </p:cNvPr>
          <p:cNvSpPr/>
          <p:nvPr/>
        </p:nvSpPr>
        <p:spPr>
          <a:xfrm rot="10800000">
            <a:off x="1459684" y="3562054"/>
            <a:ext cx="241648" cy="1701658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0800"/>
              <a:gd name="f13" fmla="val 162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8 f15 1"/>
              <a:gd name="f28" fmla="*/ f18 f16 1"/>
              <a:gd name="f29" fmla="*/ 0 f15 1"/>
              <a:gd name="f30" fmla="*/ 7800 f15 1"/>
              <a:gd name="f31" fmla="*/ 0 f16 1"/>
              <a:gd name="f32" fmla="*/ f19 1 f4"/>
              <a:gd name="f33" fmla="*/ 21600 f16 1"/>
              <a:gd name="f34" fmla="*/ 21600 f15 1"/>
              <a:gd name="f35" fmla="*/ 108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29" y="f31"/>
              </a:cxn>
              <a:cxn ang="f42">
                <a:pos x="f29" y="f33"/>
              </a:cxn>
              <a:cxn ang="f42">
                <a:pos x="f34" y="f35"/>
              </a:cxn>
            </a:cxnLst>
            <a:rect l="f29" t="f44" r="f30" b="f45"/>
            <a:pathLst>
              <a:path w="21600" h="21600">
                <a:moveTo>
                  <a:pt x="f7" y="f7"/>
                </a:moveTo>
                <a:cubicBezTo>
                  <a:pt x="f11" y="f7"/>
                  <a:pt x="f12" y="f20"/>
                  <a:pt x="f12" y="f21"/>
                </a:cubicBezTo>
                <a:lnTo>
                  <a:pt x="f12" y="f36"/>
                </a:lnTo>
                <a:cubicBezTo>
                  <a:pt x="f12" y="f37"/>
                  <a:pt x="f13" y="f22"/>
                  <a:pt x="f8" y="f22"/>
                </a:cubicBezTo>
                <a:cubicBezTo>
                  <a:pt x="f13" y="f22"/>
                  <a:pt x="f12" y="f38"/>
                  <a:pt x="f12" y="f39"/>
                </a:cubicBezTo>
                <a:lnTo>
                  <a:pt x="f12" y="f23"/>
                </a:lnTo>
                <a:cubicBezTo>
                  <a:pt x="f12" y="f40"/>
                  <a:pt x="f11" y="f8"/>
                  <a:pt x="f7" y="f8"/>
                </a:cubicBezTo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wrap="none" lIns="98292" tIns="57473" rIns="98292" bIns="57473" anchor="ctr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AEBA4AA-127A-4BAF-8C3C-DEDE8AA7CC78}"/>
              </a:ext>
            </a:extLst>
          </p:cNvPr>
          <p:cNvSpPr txBox="1"/>
          <p:nvPr/>
        </p:nvSpPr>
        <p:spPr>
          <a:xfrm>
            <a:off x="719667" y="4181522"/>
            <a:ext cx="614674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/>
            <a:r>
              <a:rPr lang="en-US" sz="2177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DIS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A14CF91-0E95-4C17-9C95-5A906AC82E0A}"/>
              </a:ext>
            </a:extLst>
          </p:cNvPr>
          <p:cNvSpPr txBox="1"/>
          <p:nvPr/>
        </p:nvSpPr>
        <p:spPr>
          <a:xfrm>
            <a:off x="2280347" y="3749495"/>
            <a:ext cx="723229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>
                <a:solidFill>
                  <a:srgbClr val="0000FF"/>
                </a:solidFill>
              </a:defRPr>
            </a:pPr>
            <a:r>
              <a:rPr lang="en-US" sz="2177">
                <a:solidFill>
                  <a:srgbClr val="0000FF"/>
                </a:solidFill>
                <a:latin typeface="Galliard BT" pitchFamily="2"/>
                <a:ea typeface="DejaVu Sans" pitchFamily="2"/>
                <a:cs typeface="DejaVu Sans" pitchFamily="2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19489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lide Number Placeholder 3">
            <a:extLst>
              <a:ext uri="{FF2B5EF4-FFF2-40B4-BE49-F238E27FC236}">
                <a16:creationId xmlns="" xmlns:a16="http://schemas.microsoft.com/office/drawing/2014/main" id="{309DB18B-3B2A-4B30-8A71-F6B8D52F4258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F242D111-0CF2-4258-BFD3-F1EC468E1F81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43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085090-CFD5-4DF1-8945-30FD8D25C3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21021"/>
            <a:ext cx="9143999" cy="553998"/>
          </a:xfrm>
        </p:spPr>
        <p:txBody>
          <a:bodyPr wrap="square">
            <a:spAutoFit/>
          </a:bodyPr>
          <a:lstStyle/>
          <a:p>
            <a:pPr lvl="0"/>
            <a:r>
              <a:rPr lang="en-US" sz="3600" dirty="0" smtClean="0">
                <a:solidFill>
                  <a:srgbClr val="002060"/>
                </a:solidFill>
              </a:rPr>
              <a:t>LHC Run 1 Data in </a:t>
            </a:r>
            <a:r>
              <a:rPr lang="en-US" sz="3600" dirty="0" err="1" smtClean="0">
                <a:solidFill>
                  <a:srgbClr val="002060"/>
                </a:solidFill>
              </a:rPr>
              <a:t>nCTEQ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732FDE7D-986C-4047-BAC9-4A17B01AF6B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516" y="1565194"/>
            <a:ext cx="4586738" cy="3566592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BAA933C-DADB-45E4-81EA-7E9C88EB17F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02984" y="1364343"/>
            <a:ext cx="4217409" cy="4881308"/>
          </a:xfrm>
        </p:spPr>
        <p:txBody>
          <a:bodyPr/>
          <a:lstStyle/>
          <a:p>
            <a:pPr lvl="0"/>
            <a:r>
              <a:rPr lang="en-US" dirty="0" err="1"/>
              <a:t>pPb</a:t>
            </a:r>
            <a:r>
              <a:rPr lang="en-US" dirty="0"/>
              <a:t> and </a:t>
            </a:r>
            <a:r>
              <a:rPr lang="en-US" dirty="0" err="1"/>
              <a:t>PbPb</a:t>
            </a:r>
            <a:r>
              <a:rPr lang="en-US" dirty="0"/>
              <a:t> collisions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 </a:t>
            </a:r>
            <a:r>
              <a:rPr lang="en-US" sz="2903" dirty="0" err="1" smtClean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LHCb</a:t>
            </a:r>
            <a:r>
              <a:rPr lang="en-US" sz="2903" dirty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 ALICE</a:t>
            </a:r>
            <a:r>
              <a:rPr lang="en-US" sz="2903" dirty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 ATLAS:</a:t>
            </a:r>
            <a:endParaRPr lang="en-US" sz="2903" dirty="0">
              <a:solidFill>
                <a:schemeClr val="accent1">
                  <a:lumMod val="50000"/>
                </a:schemeClr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 dirty="0">
              <a:solidFill>
                <a:schemeClr val="accent1">
                  <a:lumMod val="50000"/>
                </a:schemeClr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 dirty="0">
              <a:solidFill>
                <a:schemeClr val="accent1">
                  <a:lumMod val="50000"/>
                </a:schemeClr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 CMS</a:t>
            </a:r>
            <a:r>
              <a:rPr lang="en-US" sz="2903" dirty="0">
                <a:solidFill>
                  <a:schemeClr val="accent1">
                    <a:lumMod val="50000"/>
                  </a:schemeClr>
                </a:solidFill>
                <a:latin typeface="Galliard BT" pitchFamily="2"/>
              </a:rPr>
              <a:t>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 dirty="0">
              <a:solidFill>
                <a:srgbClr val="000000"/>
              </a:solidFill>
              <a:latin typeface="Galliard BT" pitchFamily="2"/>
            </a:endParaRPr>
          </a:p>
        </p:txBody>
      </p:sp>
      <p:grpSp>
        <p:nvGrpSpPr>
          <p:cNvPr id="5" name="Group 4" descr="28§display§\sigma(Z \rightarrow \ell^+\ell^-)§svg§600§FALSE§" title="TexMaths">
            <a:extLst>
              <a:ext uri="{FF2B5EF4-FFF2-40B4-BE49-F238E27FC236}">
                <a16:creationId xmlns="" xmlns:a16="http://schemas.microsoft.com/office/drawing/2014/main" id="{715F0B4A-B1E7-4C97-B757-E5DC58C6EA1B}"/>
              </a:ext>
            </a:extLst>
          </p:cNvPr>
          <p:cNvGrpSpPr/>
          <p:nvPr/>
        </p:nvGrpSpPr>
        <p:grpSpPr>
          <a:xfrm>
            <a:off x="6265538" y="2015508"/>
            <a:ext cx="1885833" cy="352675"/>
            <a:chOff x="6907320" y="2221560"/>
            <a:chExt cx="2079000" cy="388800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B1D7985C-04BC-4278-B4CE-5663A1D7488D}"/>
                </a:ext>
              </a:extLst>
            </p:cNvPr>
            <p:cNvSpPr/>
            <p:nvPr/>
          </p:nvSpPr>
          <p:spPr>
            <a:xfrm>
              <a:off x="6907320" y="2221560"/>
              <a:ext cx="2079000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776" h="1081">
                  <a:moveTo>
                    <a:pt x="2889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5776" y="0"/>
                  </a:lnTo>
                  <a:lnTo>
                    <a:pt x="5776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BD745BE3-C18C-4F5A-BD5C-B5A229140ACC}"/>
                </a:ext>
              </a:extLst>
            </p:cNvPr>
            <p:cNvSpPr/>
            <p:nvPr/>
          </p:nvSpPr>
          <p:spPr>
            <a:xfrm>
              <a:off x="6920280" y="236880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FAD867DF-C60F-4620-8652-E87BEF666464}"/>
                </a:ext>
              </a:extLst>
            </p:cNvPr>
            <p:cNvSpPr/>
            <p:nvPr/>
          </p:nvSpPr>
          <p:spPr>
            <a:xfrm>
              <a:off x="7157160" y="225576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3C096076-4828-4354-9A98-B5DFF87FB751}"/>
                </a:ext>
              </a:extLst>
            </p:cNvPr>
            <p:cNvSpPr/>
            <p:nvPr/>
          </p:nvSpPr>
          <p:spPr>
            <a:xfrm>
              <a:off x="7281360" y="2279160"/>
              <a:ext cx="236520" cy="24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75">
                  <a:moveTo>
                    <a:pt x="655" y="22"/>
                  </a:moveTo>
                  <a:cubicBezTo>
                    <a:pt x="655" y="20"/>
                    <a:pt x="658" y="14"/>
                    <a:pt x="658" y="8"/>
                  </a:cubicBezTo>
                  <a:cubicBezTo>
                    <a:pt x="658" y="0"/>
                    <a:pt x="652" y="0"/>
                    <a:pt x="633" y="0"/>
                  </a:cubicBezTo>
                  <a:lnTo>
                    <a:pt x="216" y="0"/>
                  </a:lnTo>
                  <a:cubicBezTo>
                    <a:pt x="190" y="0"/>
                    <a:pt x="190" y="0"/>
                    <a:pt x="185" y="20"/>
                  </a:cubicBezTo>
                  <a:lnTo>
                    <a:pt x="132" y="199"/>
                  </a:lnTo>
                  <a:cubicBezTo>
                    <a:pt x="129" y="202"/>
                    <a:pt x="129" y="210"/>
                    <a:pt x="129" y="213"/>
                  </a:cubicBezTo>
                  <a:cubicBezTo>
                    <a:pt x="129" y="213"/>
                    <a:pt x="129" y="221"/>
                    <a:pt x="140" y="221"/>
                  </a:cubicBezTo>
                  <a:cubicBezTo>
                    <a:pt x="148" y="221"/>
                    <a:pt x="151" y="216"/>
                    <a:pt x="151" y="213"/>
                  </a:cubicBezTo>
                  <a:cubicBezTo>
                    <a:pt x="190" y="95"/>
                    <a:pt x="241" y="31"/>
                    <a:pt x="395" y="31"/>
                  </a:cubicBezTo>
                  <a:lnTo>
                    <a:pt x="557" y="31"/>
                  </a:lnTo>
                  <a:lnTo>
                    <a:pt x="3" y="650"/>
                  </a:lnTo>
                  <a:cubicBezTo>
                    <a:pt x="3" y="650"/>
                    <a:pt x="0" y="664"/>
                    <a:pt x="0" y="667"/>
                  </a:cubicBezTo>
                  <a:cubicBezTo>
                    <a:pt x="0" y="675"/>
                    <a:pt x="6" y="675"/>
                    <a:pt x="25" y="675"/>
                  </a:cubicBezTo>
                  <a:lnTo>
                    <a:pt x="454" y="675"/>
                  </a:lnTo>
                  <a:cubicBezTo>
                    <a:pt x="479" y="675"/>
                    <a:pt x="479" y="675"/>
                    <a:pt x="484" y="655"/>
                  </a:cubicBezTo>
                  <a:lnTo>
                    <a:pt x="554" y="437"/>
                  </a:lnTo>
                  <a:cubicBezTo>
                    <a:pt x="557" y="434"/>
                    <a:pt x="560" y="426"/>
                    <a:pt x="560" y="423"/>
                  </a:cubicBezTo>
                  <a:cubicBezTo>
                    <a:pt x="560" y="417"/>
                    <a:pt x="554" y="412"/>
                    <a:pt x="546" y="412"/>
                  </a:cubicBezTo>
                  <a:cubicBezTo>
                    <a:pt x="538" y="412"/>
                    <a:pt x="538" y="414"/>
                    <a:pt x="529" y="437"/>
                  </a:cubicBezTo>
                  <a:cubicBezTo>
                    <a:pt x="487" y="571"/>
                    <a:pt x="440" y="641"/>
                    <a:pt x="272" y="641"/>
                  </a:cubicBezTo>
                  <a:lnTo>
                    <a:pt x="101" y="6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3706115D-1D18-452A-9E0C-BB01058E21E2}"/>
                </a:ext>
              </a:extLst>
            </p:cNvPr>
            <p:cNvSpPr/>
            <p:nvPr/>
          </p:nvSpPr>
          <p:spPr>
            <a:xfrm>
              <a:off x="7644960" y="234036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5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FDB65928-E05A-480C-A1A7-96A7D650C23F}"/>
                </a:ext>
              </a:extLst>
            </p:cNvPr>
            <p:cNvSpPr/>
            <p:nvPr/>
          </p:nvSpPr>
          <p:spPr>
            <a:xfrm>
              <a:off x="8082719" y="227196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3110EE69-4830-4D83-ACEA-F4425C7B3B7C}"/>
                </a:ext>
              </a:extLst>
            </p:cNvPr>
            <p:cNvSpPr/>
            <p:nvPr/>
          </p:nvSpPr>
          <p:spPr>
            <a:xfrm>
              <a:off x="8243999" y="222156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94FAFEEA-B815-4D50-A335-102E26A62386}"/>
                </a:ext>
              </a:extLst>
            </p:cNvPr>
            <p:cNvSpPr/>
            <p:nvPr/>
          </p:nvSpPr>
          <p:spPr>
            <a:xfrm>
              <a:off x="8465760" y="227196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269A9A70-7F77-4D58-B24C-9FFC391B5791}"/>
                </a:ext>
              </a:extLst>
            </p:cNvPr>
            <p:cNvSpPr/>
            <p:nvPr/>
          </p:nvSpPr>
          <p:spPr>
            <a:xfrm>
              <a:off x="8636039" y="230724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995E3A53-8A77-4E75-A9F5-065D5DAEB2A1}"/>
                </a:ext>
              </a:extLst>
            </p:cNvPr>
            <p:cNvSpPr/>
            <p:nvPr/>
          </p:nvSpPr>
          <p:spPr>
            <a:xfrm>
              <a:off x="8867880" y="225576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16" name="Group 15" descr="28§display§\sigma(W^{\pm} \rightarrow \ell^{\pm}\nu)§svg§600§FALSE§" title="TexMaths">
            <a:extLst>
              <a:ext uri="{FF2B5EF4-FFF2-40B4-BE49-F238E27FC236}">
                <a16:creationId xmlns="" xmlns:a16="http://schemas.microsoft.com/office/drawing/2014/main" id="{3E03B0CB-73C2-4B30-9028-8CEAA8EBFF8F}"/>
              </a:ext>
            </a:extLst>
          </p:cNvPr>
          <p:cNvGrpSpPr/>
          <p:nvPr/>
        </p:nvGrpSpPr>
        <p:grpSpPr>
          <a:xfrm>
            <a:off x="6369708" y="2550398"/>
            <a:ext cx="2040618" cy="373575"/>
            <a:chOff x="7022160" y="2811240"/>
            <a:chExt cx="2249640" cy="411840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E0AC633F-2082-4A60-9E6C-4303F65924D8}"/>
                </a:ext>
              </a:extLst>
            </p:cNvPr>
            <p:cNvSpPr/>
            <p:nvPr/>
          </p:nvSpPr>
          <p:spPr>
            <a:xfrm>
              <a:off x="7022160" y="2834280"/>
              <a:ext cx="2249640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50" h="1081">
                  <a:moveTo>
                    <a:pt x="3125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6250" y="0"/>
                  </a:lnTo>
                  <a:lnTo>
                    <a:pt x="6250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9585BE3F-DB7B-407A-8BD4-CF0CDCD21DB2}"/>
                </a:ext>
              </a:extLst>
            </p:cNvPr>
            <p:cNvSpPr/>
            <p:nvPr/>
          </p:nvSpPr>
          <p:spPr>
            <a:xfrm>
              <a:off x="7035119" y="298152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1C1F019-8BFC-41CC-9409-A8B89AF976AF}"/>
                </a:ext>
              </a:extLst>
            </p:cNvPr>
            <p:cNvSpPr/>
            <p:nvPr/>
          </p:nvSpPr>
          <p:spPr>
            <a:xfrm>
              <a:off x="7272000" y="28688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D782C93A-C180-4473-8EDE-E623BE0C23E0}"/>
                </a:ext>
              </a:extLst>
            </p:cNvPr>
            <p:cNvSpPr/>
            <p:nvPr/>
          </p:nvSpPr>
          <p:spPr>
            <a:xfrm>
              <a:off x="7394040" y="2891880"/>
              <a:ext cx="3524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0" h="697">
                  <a:moveTo>
                    <a:pt x="851" y="115"/>
                  </a:moveTo>
                  <a:cubicBezTo>
                    <a:pt x="876" y="70"/>
                    <a:pt x="899" y="36"/>
                    <a:pt x="960" y="31"/>
                  </a:cubicBezTo>
                  <a:cubicBezTo>
                    <a:pt x="969" y="31"/>
                    <a:pt x="980" y="31"/>
                    <a:pt x="980" y="11"/>
                  </a:cubicBezTo>
                  <a:cubicBezTo>
                    <a:pt x="980" y="6"/>
                    <a:pt x="977" y="0"/>
                    <a:pt x="969" y="0"/>
                  </a:cubicBezTo>
                  <a:cubicBezTo>
                    <a:pt x="944" y="0"/>
                    <a:pt x="916" y="3"/>
                    <a:pt x="893" y="3"/>
                  </a:cubicBezTo>
                  <a:cubicBezTo>
                    <a:pt x="860" y="3"/>
                    <a:pt x="823" y="0"/>
                    <a:pt x="790" y="0"/>
                  </a:cubicBezTo>
                  <a:cubicBezTo>
                    <a:pt x="784" y="0"/>
                    <a:pt x="770" y="0"/>
                    <a:pt x="770" y="20"/>
                  </a:cubicBezTo>
                  <a:cubicBezTo>
                    <a:pt x="770" y="31"/>
                    <a:pt x="778" y="31"/>
                    <a:pt x="787" y="31"/>
                  </a:cubicBezTo>
                  <a:cubicBezTo>
                    <a:pt x="809" y="31"/>
                    <a:pt x="843" y="39"/>
                    <a:pt x="843" y="70"/>
                  </a:cubicBezTo>
                  <a:cubicBezTo>
                    <a:pt x="843" y="81"/>
                    <a:pt x="840" y="87"/>
                    <a:pt x="832" y="101"/>
                  </a:cubicBezTo>
                  <a:lnTo>
                    <a:pt x="566" y="568"/>
                  </a:lnTo>
                  <a:lnTo>
                    <a:pt x="529" y="78"/>
                  </a:lnTo>
                  <a:cubicBezTo>
                    <a:pt x="526" y="56"/>
                    <a:pt x="526" y="31"/>
                    <a:pt x="596" y="31"/>
                  </a:cubicBezTo>
                  <a:cubicBezTo>
                    <a:pt x="613" y="31"/>
                    <a:pt x="624" y="31"/>
                    <a:pt x="624" y="11"/>
                  </a:cubicBezTo>
                  <a:cubicBezTo>
                    <a:pt x="624" y="0"/>
                    <a:pt x="613" y="0"/>
                    <a:pt x="608" y="0"/>
                  </a:cubicBezTo>
                  <a:cubicBezTo>
                    <a:pt x="568" y="0"/>
                    <a:pt x="529" y="3"/>
                    <a:pt x="487" y="3"/>
                  </a:cubicBezTo>
                  <a:cubicBezTo>
                    <a:pt x="465" y="3"/>
                    <a:pt x="409" y="0"/>
                    <a:pt x="384" y="0"/>
                  </a:cubicBezTo>
                  <a:cubicBezTo>
                    <a:pt x="378" y="0"/>
                    <a:pt x="367" y="0"/>
                    <a:pt x="367" y="20"/>
                  </a:cubicBezTo>
                  <a:cubicBezTo>
                    <a:pt x="367" y="31"/>
                    <a:pt x="375" y="31"/>
                    <a:pt x="389" y="31"/>
                  </a:cubicBezTo>
                  <a:cubicBezTo>
                    <a:pt x="434" y="31"/>
                    <a:pt x="440" y="36"/>
                    <a:pt x="442" y="56"/>
                  </a:cubicBezTo>
                  <a:lnTo>
                    <a:pt x="448" y="132"/>
                  </a:lnTo>
                  <a:lnTo>
                    <a:pt x="199" y="568"/>
                  </a:lnTo>
                  <a:lnTo>
                    <a:pt x="160" y="67"/>
                  </a:lnTo>
                  <a:cubicBezTo>
                    <a:pt x="160" y="53"/>
                    <a:pt x="160" y="31"/>
                    <a:pt x="235" y="31"/>
                  </a:cubicBezTo>
                  <a:cubicBezTo>
                    <a:pt x="246" y="31"/>
                    <a:pt x="258" y="31"/>
                    <a:pt x="258" y="11"/>
                  </a:cubicBezTo>
                  <a:cubicBezTo>
                    <a:pt x="258" y="0"/>
                    <a:pt x="244" y="0"/>
                    <a:pt x="244" y="0"/>
                  </a:cubicBezTo>
                  <a:cubicBezTo>
                    <a:pt x="204" y="0"/>
                    <a:pt x="162" y="3"/>
                    <a:pt x="120" y="3"/>
                  </a:cubicBezTo>
                  <a:cubicBezTo>
                    <a:pt x="87" y="3"/>
                    <a:pt x="50" y="0"/>
                    <a:pt x="17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8" y="31"/>
                    <a:pt x="25" y="31"/>
                  </a:cubicBezTo>
                  <a:cubicBezTo>
                    <a:pt x="73" y="31"/>
                    <a:pt x="76" y="39"/>
                    <a:pt x="76" y="67"/>
                  </a:cubicBezTo>
                  <a:lnTo>
                    <a:pt x="120" y="672"/>
                  </a:lnTo>
                  <a:cubicBezTo>
                    <a:pt x="123" y="689"/>
                    <a:pt x="123" y="697"/>
                    <a:pt x="137" y="697"/>
                  </a:cubicBezTo>
                  <a:cubicBezTo>
                    <a:pt x="148" y="697"/>
                    <a:pt x="151" y="691"/>
                    <a:pt x="160" y="675"/>
                  </a:cubicBezTo>
                  <a:lnTo>
                    <a:pt x="451" y="171"/>
                  </a:lnTo>
                  <a:lnTo>
                    <a:pt x="487" y="672"/>
                  </a:lnTo>
                  <a:cubicBezTo>
                    <a:pt x="490" y="691"/>
                    <a:pt x="493" y="697"/>
                    <a:pt x="504" y="697"/>
                  </a:cubicBezTo>
                  <a:cubicBezTo>
                    <a:pt x="515" y="697"/>
                    <a:pt x="521" y="686"/>
                    <a:pt x="526" y="6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2381611F-A8A4-4720-974C-3B2D3028EE12}"/>
                </a:ext>
              </a:extLst>
            </p:cNvPr>
            <p:cNvSpPr/>
            <p:nvPr/>
          </p:nvSpPr>
          <p:spPr>
            <a:xfrm>
              <a:off x="7778160" y="2811240"/>
              <a:ext cx="18396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2" h="510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8E192997-4981-4420-A74F-310F63FF6751}"/>
                </a:ext>
              </a:extLst>
            </p:cNvPr>
            <p:cNvSpPr/>
            <p:nvPr/>
          </p:nvSpPr>
          <p:spPr>
            <a:xfrm>
              <a:off x="8115840" y="2953439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D971EE14-6049-421E-84CA-28A16CD3B89A}"/>
                </a:ext>
              </a:extLst>
            </p:cNvPr>
            <p:cNvSpPr/>
            <p:nvPr/>
          </p:nvSpPr>
          <p:spPr>
            <a:xfrm>
              <a:off x="8553240" y="2884680"/>
              <a:ext cx="13788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8">
                  <a:moveTo>
                    <a:pt x="6" y="599"/>
                  </a:moveTo>
                  <a:cubicBezTo>
                    <a:pt x="3" y="602"/>
                    <a:pt x="0" y="605"/>
                    <a:pt x="0" y="607"/>
                  </a:cubicBezTo>
                  <a:cubicBezTo>
                    <a:pt x="0" y="613"/>
                    <a:pt x="6" y="621"/>
                    <a:pt x="11" y="621"/>
                  </a:cubicBezTo>
                  <a:cubicBezTo>
                    <a:pt x="17" y="621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5"/>
                    <a:pt x="123" y="708"/>
                    <a:pt x="193" y="708"/>
                  </a:cubicBezTo>
                  <a:cubicBezTo>
                    <a:pt x="235" y="708"/>
                    <a:pt x="269" y="686"/>
                    <a:pt x="288" y="672"/>
                  </a:cubicBezTo>
                  <a:cubicBezTo>
                    <a:pt x="302" y="661"/>
                    <a:pt x="350" y="621"/>
                    <a:pt x="350" y="613"/>
                  </a:cubicBezTo>
                  <a:cubicBezTo>
                    <a:pt x="350" y="610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0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5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642C537-FB98-4660-9302-BE4E5C3DE308}"/>
                </a:ext>
              </a:extLst>
            </p:cNvPr>
            <p:cNvSpPr/>
            <p:nvPr/>
          </p:nvSpPr>
          <p:spPr>
            <a:xfrm>
              <a:off x="8715600" y="2811240"/>
              <a:ext cx="18396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2" h="510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A681CA4-D5D9-4C8F-8686-7DA708BF6790}"/>
                </a:ext>
              </a:extLst>
            </p:cNvPr>
            <p:cNvSpPr/>
            <p:nvPr/>
          </p:nvSpPr>
          <p:spPr>
            <a:xfrm>
              <a:off x="8954640" y="2977559"/>
              <a:ext cx="1681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437">
                  <a:moveTo>
                    <a:pt x="168" y="11"/>
                  </a:moveTo>
                  <a:cubicBezTo>
                    <a:pt x="168" y="11"/>
                    <a:pt x="168" y="0"/>
                    <a:pt x="157" y="0"/>
                  </a:cubicBezTo>
                  <a:cubicBezTo>
                    <a:pt x="134" y="0"/>
                    <a:pt x="62" y="8"/>
                    <a:pt x="36" y="11"/>
                  </a:cubicBezTo>
                  <a:cubicBezTo>
                    <a:pt x="28" y="11"/>
                    <a:pt x="17" y="11"/>
                    <a:pt x="17" y="31"/>
                  </a:cubicBezTo>
                  <a:cubicBezTo>
                    <a:pt x="17" y="42"/>
                    <a:pt x="25" y="42"/>
                    <a:pt x="39" y="42"/>
                  </a:cubicBezTo>
                  <a:cubicBezTo>
                    <a:pt x="87" y="42"/>
                    <a:pt x="90" y="48"/>
                    <a:pt x="90" y="59"/>
                  </a:cubicBezTo>
                  <a:cubicBezTo>
                    <a:pt x="90" y="64"/>
                    <a:pt x="78" y="112"/>
                    <a:pt x="70" y="140"/>
                  </a:cubicBezTo>
                  <a:lnTo>
                    <a:pt x="11" y="381"/>
                  </a:lnTo>
                  <a:cubicBezTo>
                    <a:pt x="6" y="395"/>
                    <a:pt x="0" y="423"/>
                    <a:pt x="0" y="426"/>
                  </a:cubicBezTo>
                  <a:cubicBezTo>
                    <a:pt x="0" y="437"/>
                    <a:pt x="11" y="437"/>
                    <a:pt x="17" y="437"/>
                  </a:cubicBezTo>
                  <a:lnTo>
                    <a:pt x="31" y="437"/>
                  </a:lnTo>
                  <a:cubicBezTo>
                    <a:pt x="98" y="426"/>
                    <a:pt x="207" y="386"/>
                    <a:pt x="308" y="291"/>
                  </a:cubicBezTo>
                  <a:cubicBezTo>
                    <a:pt x="440" y="171"/>
                    <a:pt x="468" y="36"/>
                    <a:pt x="468" y="28"/>
                  </a:cubicBezTo>
                  <a:cubicBezTo>
                    <a:pt x="468" y="11"/>
                    <a:pt x="454" y="0"/>
                    <a:pt x="437" y="0"/>
                  </a:cubicBezTo>
                  <a:cubicBezTo>
                    <a:pt x="428" y="0"/>
                    <a:pt x="406" y="3"/>
                    <a:pt x="398" y="34"/>
                  </a:cubicBezTo>
                  <a:cubicBezTo>
                    <a:pt x="336" y="258"/>
                    <a:pt x="185" y="370"/>
                    <a:pt x="73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AFAA4D6-473E-4B60-97D2-2187CB64A05E}"/>
                </a:ext>
              </a:extLst>
            </p:cNvPr>
            <p:cNvSpPr/>
            <p:nvPr/>
          </p:nvSpPr>
          <p:spPr>
            <a:xfrm>
              <a:off x="9154079" y="28688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27" name="Group 26" descr="28§display§d\sigma(W^{\pm} \rightarrow \ell^{\pm}\nu)/dy§svg§600§FALSE§" title="TexMaths">
            <a:extLst>
              <a:ext uri="{FF2B5EF4-FFF2-40B4-BE49-F238E27FC236}">
                <a16:creationId xmlns="" xmlns:a16="http://schemas.microsoft.com/office/drawing/2014/main" id="{CC9D9C9B-E323-4BD0-B5BB-39AFFF3E3FE1}"/>
              </a:ext>
            </a:extLst>
          </p:cNvPr>
          <p:cNvGrpSpPr/>
          <p:nvPr/>
        </p:nvGrpSpPr>
        <p:grpSpPr>
          <a:xfrm>
            <a:off x="6327583" y="3171825"/>
            <a:ext cx="2705149" cy="373575"/>
            <a:chOff x="6975720" y="3496320"/>
            <a:chExt cx="2982239" cy="411840"/>
          </a:xfrm>
        </p:grpSpPr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19CB9DF6-D429-4A9F-BD95-7406404D7E66}"/>
                </a:ext>
              </a:extLst>
            </p:cNvPr>
            <p:cNvSpPr/>
            <p:nvPr/>
          </p:nvSpPr>
          <p:spPr>
            <a:xfrm>
              <a:off x="6975720" y="3519360"/>
              <a:ext cx="2982239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85" h="1081">
                  <a:moveTo>
                    <a:pt x="4141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8285" y="0"/>
                  </a:lnTo>
                  <a:lnTo>
                    <a:pt x="8285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66C09F9A-D8C5-42FA-8F19-A522B522D9E8}"/>
                </a:ext>
              </a:extLst>
            </p:cNvPr>
            <p:cNvSpPr/>
            <p:nvPr/>
          </p:nvSpPr>
          <p:spPr>
            <a:xfrm>
              <a:off x="6989760" y="357407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1"/>
                    <a:pt x="260" y="621"/>
                  </a:cubicBezTo>
                  <a:cubicBezTo>
                    <a:pt x="269" y="663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7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49"/>
                    <a:pt x="322" y="630"/>
                  </a:cubicBezTo>
                  <a:cubicBezTo>
                    <a:pt x="322" y="605"/>
                    <a:pt x="325" y="599"/>
                    <a:pt x="328" y="582"/>
                  </a:cubicBezTo>
                  <a:close/>
                  <a:moveTo>
                    <a:pt x="266" y="568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1"/>
                    <a:pt x="70" y="582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B05418BF-E20F-47C6-9C23-F48F40C04D3A}"/>
                </a:ext>
              </a:extLst>
            </p:cNvPr>
            <p:cNvSpPr/>
            <p:nvPr/>
          </p:nvSpPr>
          <p:spPr>
            <a:xfrm>
              <a:off x="7173359" y="366660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9AE1D10-7099-487E-BB6D-B4C07FC9077B}"/>
                </a:ext>
              </a:extLst>
            </p:cNvPr>
            <p:cNvSpPr/>
            <p:nvPr/>
          </p:nvSpPr>
          <p:spPr>
            <a:xfrm>
              <a:off x="7410240" y="355392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D2AC2AF6-04B1-4BC4-A5FD-CE819579333D}"/>
                </a:ext>
              </a:extLst>
            </p:cNvPr>
            <p:cNvSpPr/>
            <p:nvPr/>
          </p:nvSpPr>
          <p:spPr>
            <a:xfrm>
              <a:off x="7532279" y="3576960"/>
              <a:ext cx="3524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0" h="697">
                  <a:moveTo>
                    <a:pt x="851" y="115"/>
                  </a:moveTo>
                  <a:cubicBezTo>
                    <a:pt x="876" y="70"/>
                    <a:pt x="899" y="36"/>
                    <a:pt x="960" y="31"/>
                  </a:cubicBezTo>
                  <a:cubicBezTo>
                    <a:pt x="969" y="31"/>
                    <a:pt x="980" y="31"/>
                    <a:pt x="980" y="11"/>
                  </a:cubicBezTo>
                  <a:cubicBezTo>
                    <a:pt x="980" y="6"/>
                    <a:pt x="977" y="0"/>
                    <a:pt x="969" y="0"/>
                  </a:cubicBezTo>
                  <a:cubicBezTo>
                    <a:pt x="944" y="0"/>
                    <a:pt x="916" y="3"/>
                    <a:pt x="893" y="3"/>
                  </a:cubicBezTo>
                  <a:cubicBezTo>
                    <a:pt x="860" y="3"/>
                    <a:pt x="823" y="0"/>
                    <a:pt x="790" y="0"/>
                  </a:cubicBezTo>
                  <a:cubicBezTo>
                    <a:pt x="784" y="0"/>
                    <a:pt x="770" y="0"/>
                    <a:pt x="770" y="20"/>
                  </a:cubicBezTo>
                  <a:cubicBezTo>
                    <a:pt x="770" y="31"/>
                    <a:pt x="778" y="31"/>
                    <a:pt x="787" y="31"/>
                  </a:cubicBezTo>
                  <a:cubicBezTo>
                    <a:pt x="809" y="31"/>
                    <a:pt x="843" y="39"/>
                    <a:pt x="843" y="70"/>
                  </a:cubicBezTo>
                  <a:cubicBezTo>
                    <a:pt x="843" y="81"/>
                    <a:pt x="840" y="87"/>
                    <a:pt x="832" y="101"/>
                  </a:cubicBezTo>
                  <a:lnTo>
                    <a:pt x="566" y="568"/>
                  </a:lnTo>
                  <a:lnTo>
                    <a:pt x="529" y="78"/>
                  </a:lnTo>
                  <a:cubicBezTo>
                    <a:pt x="526" y="56"/>
                    <a:pt x="526" y="31"/>
                    <a:pt x="596" y="31"/>
                  </a:cubicBezTo>
                  <a:cubicBezTo>
                    <a:pt x="613" y="31"/>
                    <a:pt x="624" y="31"/>
                    <a:pt x="624" y="11"/>
                  </a:cubicBezTo>
                  <a:cubicBezTo>
                    <a:pt x="624" y="0"/>
                    <a:pt x="613" y="0"/>
                    <a:pt x="608" y="0"/>
                  </a:cubicBezTo>
                  <a:cubicBezTo>
                    <a:pt x="568" y="0"/>
                    <a:pt x="529" y="3"/>
                    <a:pt x="487" y="3"/>
                  </a:cubicBezTo>
                  <a:cubicBezTo>
                    <a:pt x="465" y="3"/>
                    <a:pt x="409" y="0"/>
                    <a:pt x="384" y="0"/>
                  </a:cubicBezTo>
                  <a:cubicBezTo>
                    <a:pt x="378" y="0"/>
                    <a:pt x="367" y="0"/>
                    <a:pt x="367" y="20"/>
                  </a:cubicBezTo>
                  <a:cubicBezTo>
                    <a:pt x="367" y="31"/>
                    <a:pt x="375" y="31"/>
                    <a:pt x="389" y="31"/>
                  </a:cubicBezTo>
                  <a:cubicBezTo>
                    <a:pt x="434" y="31"/>
                    <a:pt x="440" y="36"/>
                    <a:pt x="442" y="56"/>
                  </a:cubicBezTo>
                  <a:lnTo>
                    <a:pt x="448" y="132"/>
                  </a:lnTo>
                  <a:lnTo>
                    <a:pt x="199" y="568"/>
                  </a:lnTo>
                  <a:lnTo>
                    <a:pt x="160" y="67"/>
                  </a:lnTo>
                  <a:cubicBezTo>
                    <a:pt x="160" y="53"/>
                    <a:pt x="160" y="31"/>
                    <a:pt x="235" y="31"/>
                  </a:cubicBezTo>
                  <a:cubicBezTo>
                    <a:pt x="246" y="31"/>
                    <a:pt x="258" y="31"/>
                    <a:pt x="258" y="11"/>
                  </a:cubicBezTo>
                  <a:cubicBezTo>
                    <a:pt x="258" y="0"/>
                    <a:pt x="244" y="0"/>
                    <a:pt x="244" y="0"/>
                  </a:cubicBezTo>
                  <a:cubicBezTo>
                    <a:pt x="204" y="0"/>
                    <a:pt x="162" y="3"/>
                    <a:pt x="120" y="3"/>
                  </a:cubicBezTo>
                  <a:cubicBezTo>
                    <a:pt x="87" y="3"/>
                    <a:pt x="50" y="0"/>
                    <a:pt x="17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8" y="31"/>
                    <a:pt x="25" y="31"/>
                  </a:cubicBezTo>
                  <a:cubicBezTo>
                    <a:pt x="73" y="31"/>
                    <a:pt x="76" y="39"/>
                    <a:pt x="76" y="67"/>
                  </a:cubicBezTo>
                  <a:lnTo>
                    <a:pt x="120" y="672"/>
                  </a:lnTo>
                  <a:cubicBezTo>
                    <a:pt x="123" y="689"/>
                    <a:pt x="123" y="697"/>
                    <a:pt x="137" y="697"/>
                  </a:cubicBezTo>
                  <a:cubicBezTo>
                    <a:pt x="148" y="697"/>
                    <a:pt x="151" y="691"/>
                    <a:pt x="160" y="675"/>
                  </a:cubicBezTo>
                  <a:lnTo>
                    <a:pt x="451" y="171"/>
                  </a:lnTo>
                  <a:lnTo>
                    <a:pt x="487" y="672"/>
                  </a:lnTo>
                  <a:cubicBezTo>
                    <a:pt x="490" y="691"/>
                    <a:pt x="493" y="697"/>
                    <a:pt x="504" y="697"/>
                  </a:cubicBezTo>
                  <a:cubicBezTo>
                    <a:pt x="515" y="697"/>
                    <a:pt x="521" y="686"/>
                    <a:pt x="526" y="6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9B5DA217-2995-4CA8-B0E4-0110C9096BAF}"/>
                </a:ext>
              </a:extLst>
            </p:cNvPr>
            <p:cNvSpPr/>
            <p:nvPr/>
          </p:nvSpPr>
          <p:spPr>
            <a:xfrm>
              <a:off x="7916039" y="3496320"/>
              <a:ext cx="18396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2" h="510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831C5B2A-B049-4CF7-BD8D-C8B8D590F90D}"/>
                </a:ext>
              </a:extLst>
            </p:cNvPr>
            <p:cNvSpPr/>
            <p:nvPr/>
          </p:nvSpPr>
          <p:spPr>
            <a:xfrm>
              <a:off x="8253720" y="3638519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5095F969-929F-4A05-A4DF-48855A8EDAA5}"/>
                </a:ext>
              </a:extLst>
            </p:cNvPr>
            <p:cNvSpPr/>
            <p:nvPr/>
          </p:nvSpPr>
          <p:spPr>
            <a:xfrm>
              <a:off x="8691120" y="3569760"/>
              <a:ext cx="13788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8">
                  <a:moveTo>
                    <a:pt x="6" y="599"/>
                  </a:moveTo>
                  <a:cubicBezTo>
                    <a:pt x="3" y="602"/>
                    <a:pt x="0" y="605"/>
                    <a:pt x="0" y="607"/>
                  </a:cubicBezTo>
                  <a:cubicBezTo>
                    <a:pt x="0" y="613"/>
                    <a:pt x="6" y="621"/>
                    <a:pt x="11" y="621"/>
                  </a:cubicBezTo>
                  <a:cubicBezTo>
                    <a:pt x="17" y="621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5"/>
                    <a:pt x="123" y="708"/>
                    <a:pt x="193" y="708"/>
                  </a:cubicBezTo>
                  <a:cubicBezTo>
                    <a:pt x="235" y="708"/>
                    <a:pt x="269" y="686"/>
                    <a:pt x="288" y="672"/>
                  </a:cubicBezTo>
                  <a:cubicBezTo>
                    <a:pt x="302" y="661"/>
                    <a:pt x="350" y="621"/>
                    <a:pt x="350" y="613"/>
                  </a:cubicBezTo>
                  <a:cubicBezTo>
                    <a:pt x="350" y="610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0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5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D639C48A-ED09-4C45-B40F-A67473328045}"/>
                </a:ext>
              </a:extLst>
            </p:cNvPr>
            <p:cNvSpPr/>
            <p:nvPr/>
          </p:nvSpPr>
          <p:spPr>
            <a:xfrm>
              <a:off x="8853480" y="3496320"/>
              <a:ext cx="18396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2" h="510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0DA3064D-3F67-49AC-A42C-B6D95E6F848B}"/>
                </a:ext>
              </a:extLst>
            </p:cNvPr>
            <p:cNvSpPr/>
            <p:nvPr/>
          </p:nvSpPr>
          <p:spPr>
            <a:xfrm>
              <a:off x="9092520" y="3662640"/>
              <a:ext cx="1681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437">
                  <a:moveTo>
                    <a:pt x="168" y="11"/>
                  </a:moveTo>
                  <a:cubicBezTo>
                    <a:pt x="168" y="11"/>
                    <a:pt x="168" y="0"/>
                    <a:pt x="157" y="0"/>
                  </a:cubicBezTo>
                  <a:cubicBezTo>
                    <a:pt x="134" y="0"/>
                    <a:pt x="62" y="8"/>
                    <a:pt x="36" y="11"/>
                  </a:cubicBezTo>
                  <a:cubicBezTo>
                    <a:pt x="28" y="11"/>
                    <a:pt x="17" y="11"/>
                    <a:pt x="17" y="31"/>
                  </a:cubicBezTo>
                  <a:cubicBezTo>
                    <a:pt x="17" y="42"/>
                    <a:pt x="25" y="42"/>
                    <a:pt x="39" y="42"/>
                  </a:cubicBezTo>
                  <a:cubicBezTo>
                    <a:pt x="87" y="42"/>
                    <a:pt x="90" y="48"/>
                    <a:pt x="90" y="59"/>
                  </a:cubicBezTo>
                  <a:cubicBezTo>
                    <a:pt x="90" y="64"/>
                    <a:pt x="78" y="112"/>
                    <a:pt x="70" y="140"/>
                  </a:cubicBezTo>
                  <a:lnTo>
                    <a:pt x="11" y="381"/>
                  </a:lnTo>
                  <a:cubicBezTo>
                    <a:pt x="6" y="395"/>
                    <a:pt x="0" y="423"/>
                    <a:pt x="0" y="426"/>
                  </a:cubicBezTo>
                  <a:cubicBezTo>
                    <a:pt x="0" y="437"/>
                    <a:pt x="11" y="437"/>
                    <a:pt x="17" y="437"/>
                  </a:cubicBezTo>
                  <a:lnTo>
                    <a:pt x="31" y="437"/>
                  </a:lnTo>
                  <a:cubicBezTo>
                    <a:pt x="98" y="426"/>
                    <a:pt x="207" y="386"/>
                    <a:pt x="308" y="291"/>
                  </a:cubicBezTo>
                  <a:cubicBezTo>
                    <a:pt x="440" y="171"/>
                    <a:pt x="468" y="36"/>
                    <a:pt x="468" y="28"/>
                  </a:cubicBezTo>
                  <a:cubicBezTo>
                    <a:pt x="468" y="11"/>
                    <a:pt x="454" y="0"/>
                    <a:pt x="437" y="0"/>
                  </a:cubicBezTo>
                  <a:cubicBezTo>
                    <a:pt x="428" y="0"/>
                    <a:pt x="406" y="3"/>
                    <a:pt x="398" y="34"/>
                  </a:cubicBezTo>
                  <a:cubicBezTo>
                    <a:pt x="336" y="258"/>
                    <a:pt x="185" y="370"/>
                    <a:pt x="73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D20BB820-F63B-484C-BF1F-71E8829C223C}"/>
                </a:ext>
              </a:extLst>
            </p:cNvPr>
            <p:cNvSpPr/>
            <p:nvPr/>
          </p:nvSpPr>
          <p:spPr>
            <a:xfrm>
              <a:off x="9290880" y="355392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82D8E03-A95B-4830-8E64-2E427E358667}"/>
                </a:ext>
              </a:extLst>
            </p:cNvPr>
            <p:cNvSpPr/>
            <p:nvPr/>
          </p:nvSpPr>
          <p:spPr>
            <a:xfrm>
              <a:off x="9428040" y="3553920"/>
              <a:ext cx="13860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5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5"/>
                    <a:pt x="20" y="985"/>
                  </a:cubicBezTo>
                  <a:cubicBezTo>
                    <a:pt x="34" y="985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40740A6F-CD3F-4D9C-9059-3743D9FCF092}"/>
                </a:ext>
              </a:extLst>
            </p:cNvPr>
            <p:cNvSpPr/>
            <p:nvPr/>
          </p:nvSpPr>
          <p:spPr>
            <a:xfrm>
              <a:off x="9600480" y="357407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1"/>
                    <a:pt x="260" y="621"/>
                  </a:cubicBezTo>
                  <a:cubicBezTo>
                    <a:pt x="269" y="663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7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49"/>
                    <a:pt x="322" y="630"/>
                  </a:cubicBezTo>
                  <a:cubicBezTo>
                    <a:pt x="322" y="605"/>
                    <a:pt x="325" y="599"/>
                    <a:pt x="328" y="582"/>
                  </a:cubicBezTo>
                  <a:close/>
                  <a:moveTo>
                    <a:pt x="266" y="568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1"/>
                    <a:pt x="70" y="582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83E6129E-1DDE-4501-BB0C-EE8D1CAE0620}"/>
                </a:ext>
              </a:extLst>
            </p:cNvPr>
            <p:cNvSpPr/>
            <p:nvPr/>
          </p:nvSpPr>
          <p:spPr>
            <a:xfrm>
              <a:off x="9780840" y="3662640"/>
              <a:ext cx="163800" cy="22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8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4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4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4"/>
                  </a:cubicBezTo>
                  <a:cubicBezTo>
                    <a:pt x="20" y="602"/>
                    <a:pt x="64" y="638"/>
                    <a:pt x="126" y="638"/>
                  </a:cubicBezTo>
                  <a:cubicBezTo>
                    <a:pt x="227" y="638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42" name="Group 41" descr="28§display§d\sigma(Z \rightarrow \ell^+\ell^-)/dy§svg§600§FALSE§" title="TexMaths">
            <a:extLst>
              <a:ext uri="{FF2B5EF4-FFF2-40B4-BE49-F238E27FC236}">
                <a16:creationId xmlns="" xmlns:a16="http://schemas.microsoft.com/office/drawing/2014/main" id="{1BBB79A9-C8EA-401E-86A1-1B8D8DE2E464}"/>
              </a:ext>
            </a:extLst>
          </p:cNvPr>
          <p:cNvGrpSpPr/>
          <p:nvPr/>
        </p:nvGrpSpPr>
        <p:grpSpPr>
          <a:xfrm>
            <a:off x="6323663" y="3708349"/>
            <a:ext cx="2550691" cy="352675"/>
            <a:chOff x="6971399" y="4087800"/>
            <a:chExt cx="2811960" cy="388800"/>
          </a:xfrm>
        </p:grpSpPr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32FB2148-2FF1-4BAB-B311-F1716891A4EF}"/>
                </a:ext>
              </a:extLst>
            </p:cNvPr>
            <p:cNvSpPr/>
            <p:nvPr/>
          </p:nvSpPr>
          <p:spPr>
            <a:xfrm>
              <a:off x="6971399" y="4087800"/>
              <a:ext cx="2811960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12" h="1081">
                  <a:moveTo>
                    <a:pt x="3906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7812" y="0"/>
                  </a:lnTo>
                  <a:lnTo>
                    <a:pt x="7812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9786907-8067-49D8-8BDA-0D2DEE190ACA}"/>
                </a:ext>
              </a:extLst>
            </p:cNvPr>
            <p:cNvSpPr/>
            <p:nvPr/>
          </p:nvSpPr>
          <p:spPr>
            <a:xfrm>
              <a:off x="6985440" y="414216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9DCFE9E9-9650-4934-8E9D-00000C033EAA}"/>
                </a:ext>
              </a:extLst>
            </p:cNvPr>
            <p:cNvSpPr/>
            <p:nvPr/>
          </p:nvSpPr>
          <p:spPr>
            <a:xfrm>
              <a:off x="7169040" y="423504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ECB0B6DC-F633-4DBE-8F92-52828277F0F0}"/>
                </a:ext>
              </a:extLst>
            </p:cNvPr>
            <p:cNvSpPr/>
            <p:nvPr/>
          </p:nvSpPr>
          <p:spPr>
            <a:xfrm>
              <a:off x="7405920" y="412200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E0C454E9-0549-41EE-AE10-D2F7163F3E3B}"/>
                </a:ext>
              </a:extLst>
            </p:cNvPr>
            <p:cNvSpPr/>
            <p:nvPr/>
          </p:nvSpPr>
          <p:spPr>
            <a:xfrm>
              <a:off x="7528680" y="4145400"/>
              <a:ext cx="236520" cy="24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75">
                  <a:moveTo>
                    <a:pt x="655" y="22"/>
                  </a:moveTo>
                  <a:cubicBezTo>
                    <a:pt x="655" y="20"/>
                    <a:pt x="658" y="14"/>
                    <a:pt x="658" y="8"/>
                  </a:cubicBezTo>
                  <a:cubicBezTo>
                    <a:pt x="658" y="0"/>
                    <a:pt x="652" y="0"/>
                    <a:pt x="633" y="0"/>
                  </a:cubicBezTo>
                  <a:lnTo>
                    <a:pt x="216" y="0"/>
                  </a:lnTo>
                  <a:cubicBezTo>
                    <a:pt x="190" y="0"/>
                    <a:pt x="190" y="0"/>
                    <a:pt x="185" y="20"/>
                  </a:cubicBezTo>
                  <a:lnTo>
                    <a:pt x="132" y="199"/>
                  </a:lnTo>
                  <a:cubicBezTo>
                    <a:pt x="129" y="202"/>
                    <a:pt x="129" y="210"/>
                    <a:pt x="129" y="213"/>
                  </a:cubicBezTo>
                  <a:cubicBezTo>
                    <a:pt x="129" y="213"/>
                    <a:pt x="129" y="221"/>
                    <a:pt x="140" y="221"/>
                  </a:cubicBezTo>
                  <a:cubicBezTo>
                    <a:pt x="148" y="221"/>
                    <a:pt x="151" y="216"/>
                    <a:pt x="151" y="213"/>
                  </a:cubicBezTo>
                  <a:cubicBezTo>
                    <a:pt x="190" y="95"/>
                    <a:pt x="241" y="31"/>
                    <a:pt x="395" y="31"/>
                  </a:cubicBezTo>
                  <a:lnTo>
                    <a:pt x="557" y="31"/>
                  </a:lnTo>
                  <a:lnTo>
                    <a:pt x="3" y="650"/>
                  </a:lnTo>
                  <a:cubicBezTo>
                    <a:pt x="3" y="650"/>
                    <a:pt x="0" y="664"/>
                    <a:pt x="0" y="667"/>
                  </a:cubicBezTo>
                  <a:cubicBezTo>
                    <a:pt x="0" y="675"/>
                    <a:pt x="6" y="675"/>
                    <a:pt x="25" y="675"/>
                  </a:cubicBezTo>
                  <a:lnTo>
                    <a:pt x="454" y="675"/>
                  </a:lnTo>
                  <a:cubicBezTo>
                    <a:pt x="479" y="675"/>
                    <a:pt x="479" y="675"/>
                    <a:pt x="484" y="655"/>
                  </a:cubicBezTo>
                  <a:lnTo>
                    <a:pt x="554" y="437"/>
                  </a:lnTo>
                  <a:cubicBezTo>
                    <a:pt x="557" y="434"/>
                    <a:pt x="560" y="426"/>
                    <a:pt x="560" y="423"/>
                  </a:cubicBezTo>
                  <a:cubicBezTo>
                    <a:pt x="560" y="417"/>
                    <a:pt x="554" y="412"/>
                    <a:pt x="546" y="412"/>
                  </a:cubicBezTo>
                  <a:cubicBezTo>
                    <a:pt x="538" y="412"/>
                    <a:pt x="538" y="414"/>
                    <a:pt x="529" y="437"/>
                  </a:cubicBezTo>
                  <a:cubicBezTo>
                    <a:pt x="487" y="571"/>
                    <a:pt x="440" y="641"/>
                    <a:pt x="272" y="641"/>
                  </a:cubicBezTo>
                  <a:lnTo>
                    <a:pt x="101" y="6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4A505334-5732-42E1-A408-FC99D6BA5559}"/>
                </a:ext>
              </a:extLst>
            </p:cNvPr>
            <p:cNvSpPr/>
            <p:nvPr/>
          </p:nvSpPr>
          <p:spPr>
            <a:xfrm>
              <a:off x="7893720" y="420660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19147793-C219-459E-AC5D-8D5F53378C9F}"/>
                </a:ext>
              </a:extLst>
            </p:cNvPr>
            <p:cNvSpPr/>
            <p:nvPr/>
          </p:nvSpPr>
          <p:spPr>
            <a:xfrm>
              <a:off x="8331120" y="413820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BBE0ACDD-3ABF-4E8A-97C1-FF910A7517D9}"/>
                </a:ext>
              </a:extLst>
            </p:cNvPr>
            <p:cNvSpPr/>
            <p:nvPr/>
          </p:nvSpPr>
          <p:spPr>
            <a:xfrm>
              <a:off x="8492400" y="408780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111C03A6-BEA4-4E69-A7DF-2D107C115F04}"/>
                </a:ext>
              </a:extLst>
            </p:cNvPr>
            <p:cNvSpPr/>
            <p:nvPr/>
          </p:nvSpPr>
          <p:spPr>
            <a:xfrm>
              <a:off x="8713080" y="413820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0475A32-516B-4A5C-A919-26C433274301}"/>
                </a:ext>
              </a:extLst>
            </p:cNvPr>
            <p:cNvSpPr/>
            <p:nvPr/>
          </p:nvSpPr>
          <p:spPr>
            <a:xfrm>
              <a:off x="8884440" y="417348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D0F4DA39-E2B7-412C-8A04-76A8A89B2574}"/>
                </a:ext>
              </a:extLst>
            </p:cNvPr>
            <p:cNvSpPr/>
            <p:nvPr/>
          </p:nvSpPr>
          <p:spPr>
            <a:xfrm>
              <a:off x="9116280" y="412200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78FCEA26-AC31-42E3-A7CA-5D326DCFEBDC}"/>
                </a:ext>
              </a:extLst>
            </p:cNvPr>
            <p:cNvSpPr/>
            <p:nvPr/>
          </p:nvSpPr>
          <p:spPr>
            <a:xfrm>
              <a:off x="9253440" y="4122000"/>
              <a:ext cx="13860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6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2EEEAD77-0D8C-4C7D-9538-3336F888D555}"/>
                </a:ext>
              </a:extLst>
            </p:cNvPr>
            <p:cNvSpPr/>
            <p:nvPr/>
          </p:nvSpPr>
          <p:spPr>
            <a:xfrm>
              <a:off x="9425880" y="414216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AA1AF4BE-7889-4621-B2E9-11B692BA944A}"/>
                </a:ext>
              </a:extLst>
            </p:cNvPr>
            <p:cNvSpPr/>
            <p:nvPr/>
          </p:nvSpPr>
          <p:spPr>
            <a:xfrm>
              <a:off x="9606240" y="4231080"/>
              <a:ext cx="163800" cy="22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9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5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5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5"/>
                  </a:cubicBezTo>
                  <a:cubicBezTo>
                    <a:pt x="20" y="602"/>
                    <a:pt x="64" y="639"/>
                    <a:pt x="126" y="639"/>
                  </a:cubicBezTo>
                  <a:cubicBezTo>
                    <a:pt x="227" y="639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57" name="Group 56" descr="28§display§A_\ell§svg§600§FALSE§" title="TexMaths">
            <a:extLst>
              <a:ext uri="{FF2B5EF4-FFF2-40B4-BE49-F238E27FC236}">
                <a16:creationId xmlns="" xmlns:a16="http://schemas.microsoft.com/office/drawing/2014/main" id="{D9D02E49-BE3F-4B26-84B0-0C193EF8857C}"/>
              </a:ext>
            </a:extLst>
          </p:cNvPr>
          <p:cNvGrpSpPr/>
          <p:nvPr/>
        </p:nvGrpSpPr>
        <p:grpSpPr>
          <a:xfrm>
            <a:off x="6310602" y="4226259"/>
            <a:ext cx="349083" cy="281161"/>
            <a:chOff x="6957000" y="4658760"/>
            <a:chExt cx="384840" cy="30996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BB3D0926-5A5B-4EDC-A64E-787B71861AE8}"/>
                </a:ext>
              </a:extLst>
            </p:cNvPr>
            <p:cNvSpPr/>
            <p:nvPr/>
          </p:nvSpPr>
          <p:spPr>
            <a:xfrm>
              <a:off x="6957000" y="4669920"/>
              <a:ext cx="384840" cy="295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0" h="823">
                  <a:moveTo>
                    <a:pt x="535" y="823"/>
                  </a:moveTo>
                  <a:lnTo>
                    <a:pt x="0" y="823"/>
                  </a:lnTo>
                  <a:lnTo>
                    <a:pt x="0" y="0"/>
                  </a:lnTo>
                  <a:lnTo>
                    <a:pt x="1070" y="0"/>
                  </a:lnTo>
                  <a:lnTo>
                    <a:pt x="1070" y="8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DFF335-2E49-4D7C-A51A-E61188A218BD}"/>
                </a:ext>
              </a:extLst>
            </p:cNvPr>
            <p:cNvSpPr/>
            <p:nvPr/>
          </p:nvSpPr>
          <p:spPr>
            <a:xfrm>
              <a:off x="6969240" y="4658760"/>
              <a:ext cx="24372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8" h="708">
                  <a:moveTo>
                    <a:pt x="143" y="593"/>
                  </a:moveTo>
                  <a:cubicBezTo>
                    <a:pt x="104" y="660"/>
                    <a:pt x="64" y="674"/>
                    <a:pt x="20" y="677"/>
                  </a:cubicBezTo>
                  <a:cubicBezTo>
                    <a:pt x="8" y="677"/>
                    <a:pt x="0" y="677"/>
                    <a:pt x="0" y="697"/>
                  </a:cubicBezTo>
                  <a:cubicBezTo>
                    <a:pt x="0" y="702"/>
                    <a:pt x="6" y="708"/>
                    <a:pt x="14" y="708"/>
                  </a:cubicBezTo>
                  <a:cubicBezTo>
                    <a:pt x="39" y="708"/>
                    <a:pt x="70" y="705"/>
                    <a:pt x="98" y="705"/>
                  </a:cubicBezTo>
                  <a:cubicBezTo>
                    <a:pt x="132" y="705"/>
                    <a:pt x="165" y="708"/>
                    <a:pt x="196" y="708"/>
                  </a:cubicBezTo>
                  <a:cubicBezTo>
                    <a:pt x="202" y="708"/>
                    <a:pt x="216" y="708"/>
                    <a:pt x="216" y="688"/>
                  </a:cubicBezTo>
                  <a:cubicBezTo>
                    <a:pt x="216" y="677"/>
                    <a:pt x="207" y="677"/>
                    <a:pt x="199" y="677"/>
                  </a:cubicBezTo>
                  <a:cubicBezTo>
                    <a:pt x="176" y="674"/>
                    <a:pt x="154" y="666"/>
                    <a:pt x="154" y="641"/>
                  </a:cubicBezTo>
                  <a:cubicBezTo>
                    <a:pt x="154" y="630"/>
                    <a:pt x="160" y="619"/>
                    <a:pt x="168" y="605"/>
                  </a:cubicBezTo>
                  <a:lnTo>
                    <a:pt x="241" y="479"/>
                  </a:lnTo>
                  <a:lnTo>
                    <a:pt x="490" y="479"/>
                  </a:lnTo>
                  <a:cubicBezTo>
                    <a:pt x="493" y="501"/>
                    <a:pt x="507" y="635"/>
                    <a:pt x="507" y="644"/>
                  </a:cubicBezTo>
                  <a:cubicBezTo>
                    <a:pt x="507" y="674"/>
                    <a:pt x="454" y="677"/>
                    <a:pt x="434" y="677"/>
                  </a:cubicBezTo>
                  <a:cubicBezTo>
                    <a:pt x="420" y="677"/>
                    <a:pt x="412" y="677"/>
                    <a:pt x="412" y="697"/>
                  </a:cubicBezTo>
                  <a:cubicBezTo>
                    <a:pt x="412" y="708"/>
                    <a:pt x="423" y="708"/>
                    <a:pt x="426" y="708"/>
                  </a:cubicBezTo>
                  <a:cubicBezTo>
                    <a:pt x="465" y="708"/>
                    <a:pt x="507" y="705"/>
                    <a:pt x="549" y="705"/>
                  </a:cubicBezTo>
                  <a:cubicBezTo>
                    <a:pt x="574" y="705"/>
                    <a:pt x="636" y="708"/>
                    <a:pt x="661" y="708"/>
                  </a:cubicBezTo>
                  <a:cubicBezTo>
                    <a:pt x="667" y="708"/>
                    <a:pt x="678" y="708"/>
                    <a:pt x="678" y="688"/>
                  </a:cubicBezTo>
                  <a:cubicBezTo>
                    <a:pt x="678" y="677"/>
                    <a:pt x="669" y="677"/>
                    <a:pt x="655" y="677"/>
                  </a:cubicBezTo>
                  <a:cubicBezTo>
                    <a:pt x="594" y="677"/>
                    <a:pt x="594" y="669"/>
                    <a:pt x="591" y="641"/>
                  </a:cubicBezTo>
                  <a:lnTo>
                    <a:pt x="532" y="22"/>
                  </a:lnTo>
                  <a:cubicBezTo>
                    <a:pt x="529" y="3"/>
                    <a:pt x="529" y="0"/>
                    <a:pt x="513" y="0"/>
                  </a:cubicBezTo>
                  <a:cubicBezTo>
                    <a:pt x="496" y="0"/>
                    <a:pt x="493" y="6"/>
                    <a:pt x="487" y="17"/>
                  </a:cubicBezTo>
                  <a:close/>
                  <a:moveTo>
                    <a:pt x="260" y="448"/>
                  </a:moveTo>
                  <a:lnTo>
                    <a:pt x="457" y="123"/>
                  </a:lnTo>
                  <a:lnTo>
                    <a:pt x="487" y="4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D8B1A00C-7F17-436C-AF3A-30C6C2E309FE}"/>
                </a:ext>
              </a:extLst>
            </p:cNvPr>
            <p:cNvSpPr/>
            <p:nvPr/>
          </p:nvSpPr>
          <p:spPr>
            <a:xfrm>
              <a:off x="7228080" y="4790880"/>
              <a:ext cx="103680" cy="177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9" h="495">
                  <a:moveTo>
                    <a:pt x="67" y="392"/>
                  </a:moveTo>
                  <a:cubicBezTo>
                    <a:pt x="73" y="437"/>
                    <a:pt x="98" y="495"/>
                    <a:pt x="157" y="495"/>
                  </a:cubicBezTo>
                  <a:cubicBezTo>
                    <a:pt x="179" y="495"/>
                    <a:pt x="204" y="487"/>
                    <a:pt x="227" y="470"/>
                  </a:cubicBezTo>
                  <a:cubicBezTo>
                    <a:pt x="241" y="465"/>
                    <a:pt x="277" y="439"/>
                    <a:pt x="277" y="431"/>
                  </a:cubicBezTo>
                  <a:cubicBezTo>
                    <a:pt x="277" y="425"/>
                    <a:pt x="272" y="417"/>
                    <a:pt x="266" y="417"/>
                  </a:cubicBezTo>
                  <a:cubicBezTo>
                    <a:pt x="260" y="417"/>
                    <a:pt x="260" y="417"/>
                    <a:pt x="249" y="428"/>
                  </a:cubicBezTo>
                  <a:cubicBezTo>
                    <a:pt x="221" y="453"/>
                    <a:pt x="188" y="476"/>
                    <a:pt x="157" y="476"/>
                  </a:cubicBezTo>
                  <a:cubicBezTo>
                    <a:pt x="109" y="476"/>
                    <a:pt x="109" y="395"/>
                    <a:pt x="109" y="383"/>
                  </a:cubicBezTo>
                  <a:cubicBezTo>
                    <a:pt x="109" y="372"/>
                    <a:pt x="109" y="372"/>
                    <a:pt x="112" y="358"/>
                  </a:cubicBezTo>
                  <a:cubicBezTo>
                    <a:pt x="112" y="353"/>
                    <a:pt x="112" y="350"/>
                    <a:pt x="120" y="341"/>
                  </a:cubicBezTo>
                  <a:cubicBezTo>
                    <a:pt x="157" y="308"/>
                    <a:pt x="289" y="182"/>
                    <a:pt x="289" y="62"/>
                  </a:cubicBezTo>
                  <a:cubicBezTo>
                    <a:pt x="289" y="50"/>
                    <a:pt x="289" y="0"/>
                    <a:pt x="244" y="0"/>
                  </a:cubicBezTo>
                  <a:cubicBezTo>
                    <a:pt x="185" y="0"/>
                    <a:pt x="140" y="90"/>
                    <a:pt x="129" y="109"/>
                  </a:cubicBezTo>
                  <a:cubicBezTo>
                    <a:pt x="98" y="168"/>
                    <a:pt x="81" y="227"/>
                    <a:pt x="73" y="260"/>
                  </a:cubicBezTo>
                  <a:cubicBezTo>
                    <a:pt x="64" y="308"/>
                    <a:pt x="64" y="330"/>
                    <a:pt x="64" y="364"/>
                  </a:cubicBezTo>
                  <a:cubicBezTo>
                    <a:pt x="59" y="369"/>
                    <a:pt x="20" y="406"/>
                    <a:pt x="11" y="411"/>
                  </a:cubicBezTo>
                  <a:cubicBezTo>
                    <a:pt x="0" y="420"/>
                    <a:pt x="0" y="420"/>
                    <a:pt x="0" y="425"/>
                  </a:cubicBezTo>
                  <a:cubicBezTo>
                    <a:pt x="0" y="431"/>
                    <a:pt x="6" y="437"/>
                    <a:pt x="11" y="437"/>
                  </a:cubicBezTo>
                  <a:cubicBezTo>
                    <a:pt x="17" y="437"/>
                    <a:pt x="36" y="420"/>
                    <a:pt x="39" y="414"/>
                  </a:cubicBezTo>
                  <a:close/>
                  <a:moveTo>
                    <a:pt x="118" y="313"/>
                  </a:moveTo>
                  <a:cubicBezTo>
                    <a:pt x="129" y="243"/>
                    <a:pt x="185" y="20"/>
                    <a:pt x="244" y="20"/>
                  </a:cubicBezTo>
                  <a:cubicBezTo>
                    <a:pt x="258" y="20"/>
                    <a:pt x="266" y="31"/>
                    <a:pt x="266" y="56"/>
                  </a:cubicBezTo>
                  <a:cubicBezTo>
                    <a:pt x="266" y="64"/>
                    <a:pt x="266" y="126"/>
                    <a:pt x="207" y="210"/>
                  </a:cubicBezTo>
                  <a:cubicBezTo>
                    <a:pt x="171" y="260"/>
                    <a:pt x="134" y="297"/>
                    <a:pt x="118" y="3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61" name="Group 60" descr="28§display§A_\ell§svg§600§FALSE§" title="TexMaths">
            <a:extLst>
              <a:ext uri="{FF2B5EF4-FFF2-40B4-BE49-F238E27FC236}">
                <a16:creationId xmlns="" xmlns:a16="http://schemas.microsoft.com/office/drawing/2014/main" id="{ABBA9273-578C-4696-969F-2DDBEE46ECB4}"/>
              </a:ext>
            </a:extLst>
          </p:cNvPr>
          <p:cNvGrpSpPr/>
          <p:nvPr/>
        </p:nvGrpSpPr>
        <p:grpSpPr>
          <a:xfrm>
            <a:off x="6053280" y="5743089"/>
            <a:ext cx="349083" cy="281161"/>
            <a:chOff x="6673320" y="6330959"/>
            <a:chExt cx="384840" cy="309961"/>
          </a:xfrm>
        </p:grpSpPr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FD18321D-B033-4DF6-9F4F-62553E9BF090}"/>
                </a:ext>
              </a:extLst>
            </p:cNvPr>
            <p:cNvSpPr/>
            <p:nvPr/>
          </p:nvSpPr>
          <p:spPr>
            <a:xfrm>
              <a:off x="6673320" y="6342120"/>
              <a:ext cx="384840" cy="295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070" h="823">
                  <a:moveTo>
                    <a:pt x="535" y="823"/>
                  </a:moveTo>
                  <a:lnTo>
                    <a:pt x="0" y="823"/>
                  </a:lnTo>
                  <a:lnTo>
                    <a:pt x="0" y="0"/>
                  </a:lnTo>
                  <a:lnTo>
                    <a:pt x="1070" y="0"/>
                  </a:lnTo>
                  <a:lnTo>
                    <a:pt x="1070" y="8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CA1012AA-85A6-4EF5-AB12-B882EAC997E3}"/>
                </a:ext>
              </a:extLst>
            </p:cNvPr>
            <p:cNvSpPr/>
            <p:nvPr/>
          </p:nvSpPr>
          <p:spPr>
            <a:xfrm>
              <a:off x="6685560" y="6330959"/>
              <a:ext cx="24372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8" h="708">
                  <a:moveTo>
                    <a:pt x="143" y="593"/>
                  </a:moveTo>
                  <a:cubicBezTo>
                    <a:pt x="104" y="660"/>
                    <a:pt x="64" y="674"/>
                    <a:pt x="20" y="677"/>
                  </a:cubicBezTo>
                  <a:cubicBezTo>
                    <a:pt x="8" y="677"/>
                    <a:pt x="0" y="677"/>
                    <a:pt x="0" y="697"/>
                  </a:cubicBezTo>
                  <a:cubicBezTo>
                    <a:pt x="0" y="702"/>
                    <a:pt x="6" y="708"/>
                    <a:pt x="14" y="708"/>
                  </a:cubicBezTo>
                  <a:cubicBezTo>
                    <a:pt x="39" y="708"/>
                    <a:pt x="70" y="705"/>
                    <a:pt x="98" y="705"/>
                  </a:cubicBezTo>
                  <a:cubicBezTo>
                    <a:pt x="132" y="705"/>
                    <a:pt x="165" y="708"/>
                    <a:pt x="196" y="708"/>
                  </a:cubicBezTo>
                  <a:cubicBezTo>
                    <a:pt x="202" y="708"/>
                    <a:pt x="216" y="708"/>
                    <a:pt x="216" y="688"/>
                  </a:cubicBezTo>
                  <a:cubicBezTo>
                    <a:pt x="216" y="677"/>
                    <a:pt x="207" y="677"/>
                    <a:pt x="199" y="677"/>
                  </a:cubicBezTo>
                  <a:cubicBezTo>
                    <a:pt x="176" y="674"/>
                    <a:pt x="154" y="666"/>
                    <a:pt x="154" y="641"/>
                  </a:cubicBezTo>
                  <a:cubicBezTo>
                    <a:pt x="154" y="630"/>
                    <a:pt x="160" y="619"/>
                    <a:pt x="168" y="605"/>
                  </a:cubicBezTo>
                  <a:lnTo>
                    <a:pt x="241" y="479"/>
                  </a:lnTo>
                  <a:lnTo>
                    <a:pt x="490" y="479"/>
                  </a:lnTo>
                  <a:cubicBezTo>
                    <a:pt x="493" y="501"/>
                    <a:pt x="507" y="635"/>
                    <a:pt x="507" y="644"/>
                  </a:cubicBezTo>
                  <a:cubicBezTo>
                    <a:pt x="507" y="674"/>
                    <a:pt x="454" y="677"/>
                    <a:pt x="434" y="677"/>
                  </a:cubicBezTo>
                  <a:cubicBezTo>
                    <a:pt x="420" y="677"/>
                    <a:pt x="412" y="677"/>
                    <a:pt x="412" y="697"/>
                  </a:cubicBezTo>
                  <a:cubicBezTo>
                    <a:pt x="412" y="708"/>
                    <a:pt x="423" y="708"/>
                    <a:pt x="426" y="708"/>
                  </a:cubicBezTo>
                  <a:cubicBezTo>
                    <a:pt x="465" y="708"/>
                    <a:pt x="507" y="705"/>
                    <a:pt x="549" y="705"/>
                  </a:cubicBezTo>
                  <a:cubicBezTo>
                    <a:pt x="574" y="705"/>
                    <a:pt x="636" y="708"/>
                    <a:pt x="661" y="708"/>
                  </a:cubicBezTo>
                  <a:cubicBezTo>
                    <a:pt x="667" y="708"/>
                    <a:pt x="678" y="708"/>
                    <a:pt x="678" y="688"/>
                  </a:cubicBezTo>
                  <a:cubicBezTo>
                    <a:pt x="678" y="677"/>
                    <a:pt x="669" y="677"/>
                    <a:pt x="655" y="677"/>
                  </a:cubicBezTo>
                  <a:cubicBezTo>
                    <a:pt x="594" y="677"/>
                    <a:pt x="594" y="669"/>
                    <a:pt x="591" y="641"/>
                  </a:cubicBezTo>
                  <a:lnTo>
                    <a:pt x="532" y="22"/>
                  </a:lnTo>
                  <a:cubicBezTo>
                    <a:pt x="529" y="3"/>
                    <a:pt x="529" y="0"/>
                    <a:pt x="513" y="0"/>
                  </a:cubicBezTo>
                  <a:cubicBezTo>
                    <a:pt x="496" y="0"/>
                    <a:pt x="493" y="6"/>
                    <a:pt x="487" y="17"/>
                  </a:cubicBezTo>
                  <a:close/>
                  <a:moveTo>
                    <a:pt x="260" y="448"/>
                  </a:moveTo>
                  <a:lnTo>
                    <a:pt x="457" y="123"/>
                  </a:lnTo>
                  <a:lnTo>
                    <a:pt x="487" y="4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67C41A61-B770-4682-A78B-4CA57489BA3F}"/>
                </a:ext>
              </a:extLst>
            </p:cNvPr>
            <p:cNvSpPr/>
            <p:nvPr/>
          </p:nvSpPr>
          <p:spPr>
            <a:xfrm>
              <a:off x="6944400" y="6463080"/>
              <a:ext cx="103680" cy="177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9" h="495">
                  <a:moveTo>
                    <a:pt x="67" y="392"/>
                  </a:moveTo>
                  <a:cubicBezTo>
                    <a:pt x="73" y="437"/>
                    <a:pt x="98" y="495"/>
                    <a:pt x="157" y="495"/>
                  </a:cubicBezTo>
                  <a:cubicBezTo>
                    <a:pt x="179" y="495"/>
                    <a:pt x="204" y="487"/>
                    <a:pt x="227" y="470"/>
                  </a:cubicBezTo>
                  <a:cubicBezTo>
                    <a:pt x="241" y="465"/>
                    <a:pt x="277" y="439"/>
                    <a:pt x="277" y="431"/>
                  </a:cubicBezTo>
                  <a:cubicBezTo>
                    <a:pt x="277" y="425"/>
                    <a:pt x="272" y="417"/>
                    <a:pt x="266" y="417"/>
                  </a:cubicBezTo>
                  <a:cubicBezTo>
                    <a:pt x="260" y="417"/>
                    <a:pt x="260" y="417"/>
                    <a:pt x="249" y="428"/>
                  </a:cubicBezTo>
                  <a:cubicBezTo>
                    <a:pt x="221" y="453"/>
                    <a:pt x="188" y="476"/>
                    <a:pt x="157" y="476"/>
                  </a:cubicBezTo>
                  <a:cubicBezTo>
                    <a:pt x="109" y="476"/>
                    <a:pt x="109" y="395"/>
                    <a:pt x="109" y="383"/>
                  </a:cubicBezTo>
                  <a:cubicBezTo>
                    <a:pt x="109" y="372"/>
                    <a:pt x="109" y="372"/>
                    <a:pt x="112" y="358"/>
                  </a:cubicBezTo>
                  <a:cubicBezTo>
                    <a:pt x="112" y="353"/>
                    <a:pt x="112" y="350"/>
                    <a:pt x="120" y="341"/>
                  </a:cubicBezTo>
                  <a:cubicBezTo>
                    <a:pt x="157" y="308"/>
                    <a:pt x="289" y="182"/>
                    <a:pt x="289" y="62"/>
                  </a:cubicBezTo>
                  <a:cubicBezTo>
                    <a:pt x="289" y="50"/>
                    <a:pt x="289" y="0"/>
                    <a:pt x="244" y="0"/>
                  </a:cubicBezTo>
                  <a:cubicBezTo>
                    <a:pt x="185" y="0"/>
                    <a:pt x="140" y="90"/>
                    <a:pt x="129" y="109"/>
                  </a:cubicBezTo>
                  <a:cubicBezTo>
                    <a:pt x="98" y="168"/>
                    <a:pt x="81" y="227"/>
                    <a:pt x="73" y="260"/>
                  </a:cubicBezTo>
                  <a:cubicBezTo>
                    <a:pt x="64" y="308"/>
                    <a:pt x="64" y="330"/>
                    <a:pt x="64" y="364"/>
                  </a:cubicBezTo>
                  <a:cubicBezTo>
                    <a:pt x="59" y="369"/>
                    <a:pt x="20" y="406"/>
                    <a:pt x="11" y="411"/>
                  </a:cubicBezTo>
                  <a:cubicBezTo>
                    <a:pt x="0" y="420"/>
                    <a:pt x="0" y="420"/>
                    <a:pt x="0" y="425"/>
                  </a:cubicBezTo>
                  <a:cubicBezTo>
                    <a:pt x="0" y="431"/>
                    <a:pt x="6" y="437"/>
                    <a:pt x="11" y="437"/>
                  </a:cubicBezTo>
                  <a:cubicBezTo>
                    <a:pt x="17" y="437"/>
                    <a:pt x="36" y="420"/>
                    <a:pt x="39" y="414"/>
                  </a:cubicBezTo>
                  <a:close/>
                  <a:moveTo>
                    <a:pt x="118" y="313"/>
                  </a:moveTo>
                  <a:cubicBezTo>
                    <a:pt x="129" y="243"/>
                    <a:pt x="185" y="20"/>
                    <a:pt x="244" y="20"/>
                  </a:cubicBezTo>
                  <a:cubicBezTo>
                    <a:pt x="258" y="20"/>
                    <a:pt x="266" y="31"/>
                    <a:pt x="266" y="56"/>
                  </a:cubicBezTo>
                  <a:cubicBezTo>
                    <a:pt x="266" y="64"/>
                    <a:pt x="266" y="126"/>
                    <a:pt x="207" y="210"/>
                  </a:cubicBezTo>
                  <a:cubicBezTo>
                    <a:pt x="171" y="260"/>
                    <a:pt x="134" y="297"/>
                    <a:pt x="118" y="3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65" name="Group 64" descr="28§display§A_{FB}§svg§600§FALSE§" title="TexMaths">
            <a:extLst>
              <a:ext uri="{FF2B5EF4-FFF2-40B4-BE49-F238E27FC236}">
                <a16:creationId xmlns="" xmlns:a16="http://schemas.microsoft.com/office/drawing/2014/main" id="{BD473E33-0564-42C1-B25A-7941A096D513}"/>
              </a:ext>
            </a:extLst>
          </p:cNvPr>
          <p:cNvGrpSpPr/>
          <p:nvPr/>
        </p:nvGrpSpPr>
        <p:grpSpPr>
          <a:xfrm>
            <a:off x="6030094" y="6167933"/>
            <a:ext cx="644285" cy="278548"/>
            <a:chOff x="6647759" y="6799320"/>
            <a:chExt cx="710280" cy="307080"/>
          </a:xfrm>
        </p:grpSpPr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F73C2643-DCA2-4171-86BC-00EF5D2F389E}"/>
                </a:ext>
              </a:extLst>
            </p:cNvPr>
            <p:cNvSpPr/>
            <p:nvPr/>
          </p:nvSpPr>
          <p:spPr>
            <a:xfrm>
              <a:off x="6647759" y="6810480"/>
              <a:ext cx="710280" cy="295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74" h="823">
                  <a:moveTo>
                    <a:pt x="988" y="823"/>
                  </a:moveTo>
                  <a:lnTo>
                    <a:pt x="0" y="823"/>
                  </a:lnTo>
                  <a:lnTo>
                    <a:pt x="0" y="0"/>
                  </a:lnTo>
                  <a:lnTo>
                    <a:pt x="1974" y="0"/>
                  </a:lnTo>
                  <a:lnTo>
                    <a:pt x="1974" y="8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9A82F9C0-6174-4BC7-9719-80FF422E94E5}"/>
                </a:ext>
              </a:extLst>
            </p:cNvPr>
            <p:cNvSpPr/>
            <p:nvPr/>
          </p:nvSpPr>
          <p:spPr>
            <a:xfrm>
              <a:off x="6660000" y="6799320"/>
              <a:ext cx="24372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8" h="708">
                  <a:moveTo>
                    <a:pt x="143" y="594"/>
                  </a:moveTo>
                  <a:cubicBezTo>
                    <a:pt x="104" y="661"/>
                    <a:pt x="64" y="675"/>
                    <a:pt x="20" y="678"/>
                  </a:cubicBezTo>
                  <a:cubicBezTo>
                    <a:pt x="8" y="678"/>
                    <a:pt x="0" y="678"/>
                    <a:pt x="0" y="697"/>
                  </a:cubicBezTo>
                  <a:cubicBezTo>
                    <a:pt x="0" y="703"/>
                    <a:pt x="6" y="708"/>
                    <a:pt x="14" y="708"/>
                  </a:cubicBezTo>
                  <a:cubicBezTo>
                    <a:pt x="39" y="708"/>
                    <a:pt x="70" y="706"/>
                    <a:pt x="98" y="706"/>
                  </a:cubicBezTo>
                  <a:cubicBezTo>
                    <a:pt x="132" y="706"/>
                    <a:pt x="165" y="708"/>
                    <a:pt x="196" y="708"/>
                  </a:cubicBezTo>
                  <a:cubicBezTo>
                    <a:pt x="202" y="708"/>
                    <a:pt x="216" y="708"/>
                    <a:pt x="216" y="689"/>
                  </a:cubicBezTo>
                  <a:cubicBezTo>
                    <a:pt x="216" y="678"/>
                    <a:pt x="207" y="678"/>
                    <a:pt x="199" y="678"/>
                  </a:cubicBezTo>
                  <a:cubicBezTo>
                    <a:pt x="176" y="675"/>
                    <a:pt x="154" y="666"/>
                    <a:pt x="154" y="641"/>
                  </a:cubicBezTo>
                  <a:cubicBezTo>
                    <a:pt x="154" y="630"/>
                    <a:pt x="160" y="619"/>
                    <a:pt x="168" y="605"/>
                  </a:cubicBezTo>
                  <a:lnTo>
                    <a:pt x="241" y="479"/>
                  </a:lnTo>
                  <a:lnTo>
                    <a:pt x="490" y="479"/>
                  </a:lnTo>
                  <a:cubicBezTo>
                    <a:pt x="493" y="501"/>
                    <a:pt x="507" y="636"/>
                    <a:pt x="507" y="644"/>
                  </a:cubicBezTo>
                  <a:cubicBezTo>
                    <a:pt x="507" y="675"/>
                    <a:pt x="454" y="678"/>
                    <a:pt x="434" y="678"/>
                  </a:cubicBezTo>
                  <a:cubicBezTo>
                    <a:pt x="420" y="678"/>
                    <a:pt x="412" y="678"/>
                    <a:pt x="412" y="697"/>
                  </a:cubicBezTo>
                  <a:cubicBezTo>
                    <a:pt x="412" y="708"/>
                    <a:pt x="423" y="708"/>
                    <a:pt x="426" y="708"/>
                  </a:cubicBezTo>
                  <a:cubicBezTo>
                    <a:pt x="465" y="708"/>
                    <a:pt x="507" y="706"/>
                    <a:pt x="549" y="706"/>
                  </a:cubicBezTo>
                  <a:cubicBezTo>
                    <a:pt x="574" y="706"/>
                    <a:pt x="636" y="708"/>
                    <a:pt x="661" y="708"/>
                  </a:cubicBezTo>
                  <a:cubicBezTo>
                    <a:pt x="666" y="708"/>
                    <a:pt x="678" y="708"/>
                    <a:pt x="678" y="689"/>
                  </a:cubicBezTo>
                  <a:cubicBezTo>
                    <a:pt x="678" y="678"/>
                    <a:pt x="669" y="678"/>
                    <a:pt x="655" y="678"/>
                  </a:cubicBezTo>
                  <a:cubicBezTo>
                    <a:pt x="594" y="678"/>
                    <a:pt x="594" y="669"/>
                    <a:pt x="591" y="641"/>
                  </a:cubicBezTo>
                  <a:lnTo>
                    <a:pt x="532" y="22"/>
                  </a:lnTo>
                  <a:cubicBezTo>
                    <a:pt x="529" y="3"/>
                    <a:pt x="529" y="0"/>
                    <a:pt x="512" y="0"/>
                  </a:cubicBezTo>
                  <a:cubicBezTo>
                    <a:pt x="496" y="0"/>
                    <a:pt x="493" y="6"/>
                    <a:pt x="487" y="17"/>
                  </a:cubicBezTo>
                  <a:close/>
                  <a:moveTo>
                    <a:pt x="260" y="448"/>
                  </a:moveTo>
                  <a:lnTo>
                    <a:pt x="456" y="123"/>
                  </a:lnTo>
                  <a:lnTo>
                    <a:pt x="487" y="4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5549B940-DD15-4B7B-8379-50715AD19388}"/>
                </a:ext>
              </a:extLst>
            </p:cNvPr>
            <p:cNvSpPr/>
            <p:nvPr/>
          </p:nvSpPr>
          <p:spPr>
            <a:xfrm>
              <a:off x="6931080" y="6937560"/>
              <a:ext cx="188280" cy="16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70">
                  <a:moveTo>
                    <a:pt x="190" y="246"/>
                  </a:moveTo>
                  <a:lnTo>
                    <a:pt x="263" y="246"/>
                  </a:lnTo>
                  <a:cubicBezTo>
                    <a:pt x="316" y="246"/>
                    <a:pt x="325" y="255"/>
                    <a:pt x="325" y="277"/>
                  </a:cubicBezTo>
                  <a:cubicBezTo>
                    <a:pt x="325" y="288"/>
                    <a:pt x="325" y="291"/>
                    <a:pt x="319" y="311"/>
                  </a:cubicBezTo>
                  <a:cubicBezTo>
                    <a:pt x="319" y="314"/>
                    <a:pt x="319" y="316"/>
                    <a:pt x="319" y="319"/>
                  </a:cubicBezTo>
                  <a:cubicBezTo>
                    <a:pt x="319" y="325"/>
                    <a:pt x="322" y="328"/>
                    <a:pt x="330" y="328"/>
                  </a:cubicBezTo>
                  <a:cubicBezTo>
                    <a:pt x="339" y="328"/>
                    <a:pt x="339" y="325"/>
                    <a:pt x="342" y="314"/>
                  </a:cubicBezTo>
                  <a:lnTo>
                    <a:pt x="381" y="165"/>
                  </a:lnTo>
                  <a:cubicBezTo>
                    <a:pt x="381" y="162"/>
                    <a:pt x="384" y="154"/>
                    <a:pt x="384" y="151"/>
                  </a:cubicBezTo>
                  <a:cubicBezTo>
                    <a:pt x="384" y="146"/>
                    <a:pt x="378" y="140"/>
                    <a:pt x="372" y="140"/>
                  </a:cubicBezTo>
                  <a:cubicBezTo>
                    <a:pt x="361" y="140"/>
                    <a:pt x="361" y="146"/>
                    <a:pt x="358" y="157"/>
                  </a:cubicBezTo>
                  <a:cubicBezTo>
                    <a:pt x="344" y="213"/>
                    <a:pt x="325" y="221"/>
                    <a:pt x="263" y="221"/>
                  </a:cubicBezTo>
                  <a:lnTo>
                    <a:pt x="196" y="221"/>
                  </a:lnTo>
                  <a:lnTo>
                    <a:pt x="238" y="48"/>
                  </a:lnTo>
                  <a:cubicBezTo>
                    <a:pt x="244" y="28"/>
                    <a:pt x="246" y="25"/>
                    <a:pt x="274" y="25"/>
                  </a:cubicBezTo>
                  <a:lnTo>
                    <a:pt x="381" y="25"/>
                  </a:lnTo>
                  <a:cubicBezTo>
                    <a:pt x="473" y="25"/>
                    <a:pt x="490" y="48"/>
                    <a:pt x="490" y="104"/>
                  </a:cubicBezTo>
                  <a:cubicBezTo>
                    <a:pt x="490" y="129"/>
                    <a:pt x="487" y="143"/>
                    <a:pt x="487" y="148"/>
                  </a:cubicBezTo>
                  <a:cubicBezTo>
                    <a:pt x="487" y="154"/>
                    <a:pt x="490" y="160"/>
                    <a:pt x="498" y="160"/>
                  </a:cubicBezTo>
                  <a:cubicBezTo>
                    <a:pt x="510" y="160"/>
                    <a:pt x="510" y="154"/>
                    <a:pt x="512" y="140"/>
                  </a:cubicBezTo>
                  <a:lnTo>
                    <a:pt x="524" y="20"/>
                  </a:lnTo>
                  <a:cubicBezTo>
                    <a:pt x="526" y="0"/>
                    <a:pt x="521" y="0"/>
                    <a:pt x="504" y="0"/>
                  </a:cubicBezTo>
                  <a:lnTo>
                    <a:pt x="134" y="0"/>
                  </a:lnTo>
                  <a:cubicBezTo>
                    <a:pt x="120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34" y="25"/>
                    <a:pt x="148" y="25"/>
                    <a:pt x="160" y="25"/>
                  </a:cubicBezTo>
                  <a:cubicBezTo>
                    <a:pt x="174" y="28"/>
                    <a:pt x="176" y="28"/>
                    <a:pt x="176" y="36"/>
                  </a:cubicBezTo>
                  <a:cubicBezTo>
                    <a:pt x="176" y="42"/>
                    <a:pt x="174" y="48"/>
                    <a:pt x="174" y="50"/>
                  </a:cubicBezTo>
                  <a:lnTo>
                    <a:pt x="81" y="414"/>
                  </a:lnTo>
                  <a:cubicBezTo>
                    <a:pt x="76" y="440"/>
                    <a:pt x="76" y="445"/>
                    <a:pt x="20" y="445"/>
                  </a:cubicBezTo>
                  <a:cubicBezTo>
                    <a:pt x="8" y="445"/>
                    <a:pt x="0" y="445"/>
                    <a:pt x="0" y="459"/>
                  </a:cubicBezTo>
                  <a:cubicBezTo>
                    <a:pt x="0" y="468"/>
                    <a:pt x="6" y="470"/>
                    <a:pt x="11" y="470"/>
                  </a:cubicBezTo>
                  <a:cubicBezTo>
                    <a:pt x="31" y="470"/>
                    <a:pt x="81" y="468"/>
                    <a:pt x="104" y="468"/>
                  </a:cubicBezTo>
                  <a:lnTo>
                    <a:pt x="157" y="468"/>
                  </a:lnTo>
                  <a:cubicBezTo>
                    <a:pt x="174" y="468"/>
                    <a:pt x="193" y="470"/>
                    <a:pt x="210" y="470"/>
                  </a:cubicBezTo>
                  <a:cubicBezTo>
                    <a:pt x="216" y="470"/>
                    <a:pt x="227" y="470"/>
                    <a:pt x="227" y="456"/>
                  </a:cubicBezTo>
                  <a:cubicBezTo>
                    <a:pt x="227" y="445"/>
                    <a:pt x="218" y="445"/>
                    <a:pt x="202" y="445"/>
                  </a:cubicBezTo>
                  <a:cubicBezTo>
                    <a:pt x="199" y="445"/>
                    <a:pt x="182" y="445"/>
                    <a:pt x="165" y="445"/>
                  </a:cubicBezTo>
                  <a:cubicBezTo>
                    <a:pt x="151" y="442"/>
                    <a:pt x="143" y="442"/>
                    <a:pt x="143" y="431"/>
                  </a:cubicBezTo>
                  <a:cubicBezTo>
                    <a:pt x="143" y="428"/>
                    <a:pt x="143" y="428"/>
                    <a:pt x="146" y="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E8035233-A830-4E8C-B140-2B29F1FE32AE}"/>
                </a:ext>
              </a:extLst>
            </p:cNvPr>
            <p:cNvSpPr/>
            <p:nvPr/>
          </p:nvSpPr>
          <p:spPr>
            <a:xfrm>
              <a:off x="7148880" y="6936479"/>
              <a:ext cx="19008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9" h="473">
                  <a:moveTo>
                    <a:pt x="81" y="420"/>
                  </a:moveTo>
                  <a:cubicBezTo>
                    <a:pt x="76" y="442"/>
                    <a:pt x="73" y="448"/>
                    <a:pt x="20" y="448"/>
                  </a:cubicBezTo>
                  <a:cubicBezTo>
                    <a:pt x="8" y="448"/>
                    <a:pt x="0" y="448"/>
                    <a:pt x="0" y="462"/>
                  </a:cubicBezTo>
                  <a:cubicBezTo>
                    <a:pt x="0" y="473"/>
                    <a:pt x="8" y="473"/>
                    <a:pt x="20" y="473"/>
                  </a:cubicBezTo>
                  <a:lnTo>
                    <a:pt x="288" y="473"/>
                  </a:lnTo>
                  <a:cubicBezTo>
                    <a:pt x="406" y="473"/>
                    <a:pt x="496" y="395"/>
                    <a:pt x="496" y="325"/>
                  </a:cubicBezTo>
                  <a:cubicBezTo>
                    <a:pt x="496" y="274"/>
                    <a:pt x="451" y="232"/>
                    <a:pt x="375" y="227"/>
                  </a:cubicBezTo>
                  <a:cubicBezTo>
                    <a:pt x="459" y="210"/>
                    <a:pt x="529" y="157"/>
                    <a:pt x="529" y="98"/>
                  </a:cubicBezTo>
                  <a:cubicBezTo>
                    <a:pt x="529" y="45"/>
                    <a:pt x="476" y="0"/>
                    <a:pt x="386" y="0"/>
                  </a:cubicBezTo>
                  <a:lnTo>
                    <a:pt x="134" y="0"/>
                  </a:lnTo>
                  <a:cubicBezTo>
                    <a:pt x="120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34" y="25"/>
                    <a:pt x="148" y="25"/>
                    <a:pt x="160" y="25"/>
                  </a:cubicBezTo>
                  <a:cubicBezTo>
                    <a:pt x="176" y="28"/>
                    <a:pt x="176" y="28"/>
                    <a:pt x="176" y="36"/>
                  </a:cubicBezTo>
                  <a:cubicBezTo>
                    <a:pt x="176" y="36"/>
                    <a:pt x="176" y="42"/>
                    <a:pt x="174" y="50"/>
                  </a:cubicBezTo>
                  <a:close/>
                  <a:moveTo>
                    <a:pt x="193" y="218"/>
                  </a:moveTo>
                  <a:lnTo>
                    <a:pt x="235" y="48"/>
                  </a:lnTo>
                  <a:cubicBezTo>
                    <a:pt x="241" y="28"/>
                    <a:pt x="241" y="25"/>
                    <a:pt x="269" y="25"/>
                  </a:cubicBezTo>
                  <a:lnTo>
                    <a:pt x="375" y="25"/>
                  </a:lnTo>
                  <a:cubicBezTo>
                    <a:pt x="445" y="25"/>
                    <a:pt x="462" y="70"/>
                    <a:pt x="462" y="98"/>
                  </a:cubicBezTo>
                  <a:cubicBezTo>
                    <a:pt x="462" y="154"/>
                    <a:pt x="398" y="218"/>
                    <a:pt x="305" y="218"/>
                  </a:cubicBezTo>
                  <a:close/>
                  <a:moveTo>
                    <a:pt x="160" y="448"/>
                  </a:moveTo>
                  <a:cubicBezTo>
                    <a:pt x="137" y="448"/>
                    <a:pt x="137" y="448"/>
                    <a:pt x="137" y="442"/>
                  </a:cubicBezTo>
                  <a:cubicBezTo>
                    <a:pt x="137" y="440"/>
                    <a:pt x="137" y="437"/>
                    <a:pt x="140" y="426"/>
                  </a:cubicBezTo>
                  <a:lnTo>
                    <a:pt x="188" y="238"/>
                  </a:lnTo>
                  <a:lnTo>
                    <a:pt x="333" y="238"/>
                  </a:lnTo>
                  <a:cubicBezTo>
                    <a:pt x="400" y="238"/>
                    <a:pt x="426" y="280"/>
                    <a:pt x="426" y="319"/>
                  </a:cubicBezTo>
                  <a:cubicBezTo>
                    <a:pt x="426" y="389"/>
                    <a:pt x="356" y="448"/>
                    <a:pt x="272" y="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70" name="Group 69" descr="28§display§d\sigma(W^{\pm} \rightarrow \ell^{\pm}\nu)/dy§svg§600§FALSE§" title="TexMaths">
            <a:extLst>
              <a:ext uri="{FF2B5EF4-FFF2-40B4-BE49-F238E27FC236}">
                <a16:creationId xmlns="" xmlns:a16="http://schemas.microsoft.com/office/drawing/2014/main" id="{16037793-1D70-4C1A-AAA8-BC1B084A547B}"/>
              </a:ext>
            </a:extLst>
          </p:cNvPr>
          <p:cNvGrpSpPr/>
          <p:nvPr/>
        </p:nvGrpSpPr>
        <p:grpSpPr>
          <a:xfrm>
            <a:off x="6091160" y="4772906"/>
            <a:ext cx="2705149" cy="373575"/>
            <a:chOff x="6715080" y="5261400"/>
            <a:chExt cx="2982239" cy="411840"/>
          </a:xfrm>
        </p:grpSpPr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F61E0BD4-11B5-4237-A1B9-A1C55C70A305}"/>
                </a:ext>
              </a:extLst>
            </p:cNvPr>
            <p:cNvSpPr/>
            <p:nvPr/>
          </p:nvSpPr>
          <p:spPr>
            <a:xfrm>
              <a:off x="6715080" y="5284440"/>
              <a:ext cx="2982239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85" h="1081">
                  <a:moveTo>
                    <a:pt x="4141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8285" y="0"/>
                  </a:lnTo>
                  <a:lnTo>
                    <a:pt x="8285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21D11BA0-4ED4-4F30-98BD-3EB6B44F3D9F}"/>
                </a:ext>
              </a:extLst>
            </p:cNvPr>
            <p:cNvSpPr/>
            <p:nvPr/>
          </p:nvSpPr>
          <p:spPr>
            <a:xfrm>
              <a:off x="6729120" y="533916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1"/>
                    <a:pt x="260" y="621"/>
                  </a:cubicBezTo>
                  <a:cubicBezTo>
                    <a:pt x="269" y="663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7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49"/>
                    <a:pt x="322" y="630"/>
                  </a:cubicBezTo>
                  <a:cubicBezTo>
                    <a:pt x="322" y="605"/>
                    <a:pt x="325" y="599"/>
                    <a:pt x="328" y="582"/>
                  </a:cubicBezTo>
                  <a:close/>
                  <a:moveTo>
                    <a:pt x="266" y="568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1"/>
                    <a:pt x="70" y="582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9BE1B3F4-C41D-4623-981D-8145F9DB31CE}"/>
                </a:ext>
              </a:extLst>
            </p:cNvPr>
            <p:cNvSpPr/>
            <p:nvPr/>
          </p:nvSpPr>
          <p:spPr>
            <a:xfrm>
              <a:off x="6912719" y="543168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24D3BAA9-890E-4D51-B51B-7C8686CA240C}"/>
                </a:ext>
              </a:extLst>
            </p:cNvPr>
            <p:cNvSpPr/>
            <p:nvPr/>
          </p:nvSpPr>
          <p:spPr>
            <a:xfrm>
              <a:off x="7149600" y="531900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182FC0B1-751F-4306-BF93-1BF384E282EC}"/>
                </a:ext>
              </a:extLst>
            </p:cNvPr>
            <p:cNvSpPr/>
            <p:nvPr/>
          </p:nvSpPr>
          <p:spPr>
            <a:xfrm>
              <a:off x="7271640" y="5342040"/>
              <a:ext cx="3524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0" h="697">
                  <a:moveTo>
                    <a:pt x="851" y="115"/>
                  </a:moveTo>
                  <a:cubicBezTo>
                    <a:pt x="876" y="70"/>
                    <a:pt x="899" y="36"/>
                    <a:pt x="960" y="31"/>
                  </a:cubicBezTo>
                  <a:cubicBezTo>
                    <a:pt x="969" y="31"/>
                    <a:pt x="980" y="31"/>
                    <a:pt x="980" y="11"/>
                  </a:cubicBezTo>
                  <a:cubicBezTo>
                    <a:pt x="980" y="6"/>
                    <a:pt x="977" y="0"/>
                    <a:pt x="969" y="0"/>
                  </a:cubicBezTo>
                  <a:cubicBezTo>
                    <a:pt x="944" y="0"/>
                    <a:pt x="916" y="3"/>
                    <a:pt x="893" y="3"/>
                  </a:cubicBezTo>
                  <a:cubicBezTo>
                    <a:pt x="860" y="3"/>
                    <a:pt x="823" y="0"/>
                    <a:pt x="790" y="0"/>
                  </a:cubicBezTo>
                  <a:cubicBezTo>
                    <a:pt x="784" y="0"/>
                    <a:pt x="770" y="0"/>
                    <a:pt x="770" y="20"/>
                  </a:cubicBezTo>
                  <a:cubicBezTo>
                    <a:pt x="770" y="31"/>
                    <a:pt x="778" y="31"/>
                    <a:pt x="787" y="31"/>
                  </a:cubicBezTo>
                  <a:cubicBezTo>
                    <a:pt x="809" y="31"/>
                    <a:pt x="843" y="39"/>
                    <a:pt x="843" y="70"/>
                  </a:cubicBezTo>
                  <a:cubicBezTo>
                    <a:pt x="843" y="81"/>
                    <a:pt x="840" y="87"/>
                    <a:pt x="832" y="101"/>
                  </a:cubicBezTo>
                  <a:lnTo>
                    <a:pt x="566" y="568"/>
                  </a:lnTo>
                  <a:lnTo>
                    <a:pt x="529" y="78"/>
                  </a:lnTo>
                  <a:cubicBezTo>
                    <a:pt x="526" y="56"/>
                    <a:pt x="526" y="31"/>
                    <a:pt x="596" y="31"/>
                  </a:cubicBezTo>
                  <a:cubicBezTo>
                    <a:pt x="613" y="31"/>
                    <a:pt x="624" y="31"/>
                    <a:pt x="624" y="11"/>
                  </a:cubicBezTo>
                  <a:cubicBezTo>
                    <a:pt x="624" y="0"/>
                    <a:pt x="613" y="0"/>
                    <a:pt x="608" y="0"/>
                  </a:cubicBezTo>
                  <a:cubicBezTo>
                    <a:pt x="568" y="0"/>
                    <a:pt x="529" y="3"/>
                    <a:pt x="487" y="3"/>
                  </a:cubicBezTo>
                  <a:cubicBezTo>
                    <a:pt x="465" y="3"/>
                    <a:pt x="409" y="0"/>
                    <a:pt x="384" y="0"/>
                  </a:cubicBezTo>
                  <a:cubicBezTo>
                    <a:pt x="378" y="0"/>
                    <a:pt x="367" y="0"/>
                    <a:pt x="367" y="20"/>
                  </a:cubicBezTo>
                  <a:cubicBezTo>
                    <a:pt x="367" y="31"/>
                    <a:pt x="375" y="31"/>
                    <a:pt x="389" y="31"/>
                  </a:cubicBezTo>
                  <a:cubicBezTo>
                    <a:pt x="434" y="31"/>
                    <a:pt x="440" y="36"/>
                    <a:pt x="442" y="56"/>
                  </a:cubicBezTo>
                  <a:lnTo>
                    <a:pt x="448" y="132"/>
                  </a:lnTo>
                  <a:lnTo>
                    <a:pt x="199" y="568"/>
                  </a:lnTo>
                  <a:lnTo>
                    <a:pt x="160" y="67"/>
                  </a:lnTo>
                  <a:cubicBezTo>
                    <a:pt x="160" y="53"/>
                    <a:pt x="160" y="31"/>
                    <a:pt x="235" y="31"/>
                  </a:cubicBezTo>
                  <a:cubicBezTo>
                    <a:pt x="246" y="31"/>
                    <a:pt x="258" y="31"/>
                    <a:pt x="258" y="11"/>
                  </a:cubicBezTo>
                  <a:cubicBezTo>
                    <a:pt x="258" y="0"/>
                    <a:pt x="244" y="0"/>
                    <a:pt x="244" y="0"/>
                  </a:cubicBezTo>
                  <a:cubicBezTo>
                    <a:pt x="204" y="0"/>
                    <a:pt x="162" y="3"/>
                    <a:pt x="120" y="3"/>
                  </a:cubicBezTo>
                  <a:cubicBezTo>
                    <a:pt x="87" y="3"/>
                    <a:pt x="50" y="0"/>
                    <a:pt x="17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8" y="31"/>
                    <a:pt x="25" y="31"/>
                  </a:cubicBezTo>
                  <a:cubicBezTo>
                    <a:pt x="73" y="31"/>
                    <a:pt x="76" y="39"/>
                    <a:pt x="76" y="67"/>
                  </a:cubicBezTo>
                  <a:lnTo>
                    <a:pt x="120" y="672"/>
                  </a:lnTo>
                  <a:cubicBezTo>
                    <a:pt x="123" y="689"/>
                    <a:pt x="123" y="697"/>
                    <a:pt x="137" y="697"/>
                  </a:cubicBezTo>
                  <a:cubicBezTo>
                    <a:pt x="148" y="697"/>
                    <a:pt x="151" y="691"/>
                    <a:pt x="160" y="675"/>
                  </a:cubicBezTo>
                  <a:lnTo>
                    <a:pt x="451" y="171"/>
                  </a:lnTo>
                  <a:lnTo>
                    <a:pt x="487" y="672"/>
                  </a:lnTo>
                  <a:cubicBezTo>
                    <a:pt x="490" y="691"/>
                    <a:pt x="493" y="697"/>
                    <a:pt x="504" y="697"/>
                  </a:cubicBezTo>
                  <a:cubicBezTo>
                    <a:pt x="515" y="697"/>
                    <a:pt x="521" y="686"/>
                    <a:pt x="526" y="6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D554DFF5-BA27-4C2B-BE85-E6ECD37383CB}"/>
                </a:ext>
              </a:extLst>
            </p:cNvPr>
            <p:cNvSpPr/>
            <p:nvPr/>
          </p:nvSpPr>
          <p:spPr>
            <a:xfrm>
              <a:off x="7655399" y="5261400"/>
              <a:ext cx="18396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2" h="510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4C63F4E9-257D-42FA-9846-612120C005C5}"/>
                </a:ext>
              </a:extLst>
            </p:cNvPr>
            <p:cNvSpPr/>
            <p:nvPr/>
          </p:nvSpPr>
          <p:spPr>
            <a:xfrm>
              <a:off x="7993080" y="540360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FF042C40-3FA3-4D1E-BD40-FD2A0B02E385}"/>
                </a:ext>
              </a:extLst>
            </p:cNvPr>
            <p:cNvSpPr/>
            <p:nvPr/>
          </p:nvSpPr>
          <p:spPr>
            <a:xfrm>
              <a:off x="8430480" y="5334840"/>
              <a:ext cx="13788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8">
                  <a:moveTo>
                    <a:pt x="6" y="599"/>
                  </a:moveTo>
                  <a:cubicBezTo>
                    <a:pt x="3" y="602"/>
                    <a:pt x="0" y="605"/>
                    <a:pt x="0" y="607"/>
                  </a:cubicBezTo>
                  <a:cubicBezTo>
                    <a:pt x="0" y="613"/>
                    <a:pt x="6" y="621"/>
                    <a:pt x="11" y="621"/>
                  </a:cubicBezTo>
                  <a:cubicBezTo>
                    <a:pt x="17" y="621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5"/>
                    <a:pt x="123" y="708"/>
                    <a:pt x="193" y="708"/>
                  </a:cubicBezTo>
                  <a:cubicBezTo>
                    <a:pt x="235" y="708"/>
                    <a:pt x="269" y="686"/>
                    <a:pt x="288" y="672"/>
                  </a:cubicBezTo>
                  <a:cubicBezTo>
                    <a:pt x="302" y="661"/>
                    <a:pt x="350" y="621"/>
                    <a:pt x="350" y="613"/>
                  </a:cubicBezTo>
                  <a:cubicBezTo>
                    <a:pt x="350" y="610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0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5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2CDE3ECA-7B6D-4258-BAC7-83637CAE9D08}"/>
                </a:ext>
              </a:extLst>
            </p:cNvPr>
            <p:cNvSpPr/>
            <p:nvPr/>
          </p:nvSpPr>
          <p:spPr>
            <a:xfrm>
              <a:off x="8592840" y="5261400"/>
              <a:ext cx="18396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2" h="510">
                  <a:moveTo>
                    <a:pt x="272" y="272"/>
                  </a:moveTo>
                  <a:lnTo>
                    <a:pt x="484" y="272"/>
                  </a:lnTo>
                  <a:cubicBezTo>
                    <a:pt x="496" y="272"/>
                    <a:pt x="512" y="272"/>
                    <a:pt x="512" y="255"/>
                  </a:cubicBezTo>
                  <a:cubicBezTo>
                    <a:pt x="512" y="238"/>
                    <a:pt x="496" y="238"/>
                    <a:pt x="484" y="238"/>
                  </a:cubicBezTo>
                  <a:lnTo>
                    <a:pt x="272" y="238"/>
                  </a:lnTo>
                  <a:lnTo>
                    <a:pt x="272" y="31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8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8" y="272"/>
                  </a:cubicBezTo>
                  <a:lnTo>
                    <a:pt x="238" y="272"/>
                  </a:lnTo>
                  <a:lnTo>
                    <a:pt x="238" y="476"/>
                  </a:lnTo>
                  <a:lnTo>
                    <a:pt x="28" y="476"/>
                  </a:lnTo>
                  <a:cubicBezTo>
                    <a:pt x="17" y="476"/>
                    <a:pt x="0" y="476"/>
                    <a:pt x="0" y="493"/>
                  </a:cubicBezTo>
                  <a:cubicBezTo>
                    <a:pt x="0" y="510"/>
                    <a:pt x="17" y="510"/>
                    <a:pt x="28" y="510"/>
                  </a:cubicBezTo>
                  <a:lnTo>
                    <a:pt x="484" y="510"/>
                  </a:lnTo>
                  <a:cubicBezTo>
                    <a:pt x="496" y="510"/>
                    <a:pt x="512" y="510"/>
                    <a:pt x="512" y="493"/>
                  </a:cubicBezTo>
                  <a:cubicBezTo>
                    <a:pt x="512" y="476"/>
                    <a:pt x="496" y="476"/>
                    <a:pt x="484" y="476"/>
                  </a:cubicBezTo>
                  <a:lnTo>
                    <a:pt x="272" y="4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C7E75F69-3176-4895-894E-255CE924DE01}"/>
                </a:ext>
              </a:extLst>
            </p:cNvPr>
            <p:cNvSpPr/>
            <p:nvPr/>
          </p:nvSpPr>
          <p:spPr>
            <a:xfrm>
              <a:off x="8831880" y="5427720"/>
              <a:ext cx="1681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437">
                  <a:moveTo>
                    <a:pt x="168" y="11"/>
                  </a:moveTo>
                  <a:cubicBezTo>
                    <a:pt x="168" y="11"/>
                    <a:pt x="168" y="0"/>
                    <a:pt x="157" y="0"/>
                  </a:cubicBezTo>
                  <a:cubicBezTo>
                    <a:pt x="134" y="0"/>
                    <a:pt x="62" y="8"/>
                    <a:pt x="36" y="11"/>
                  </a:cubicBezTo>
                  <a:cubicBezTo>
                    <a:pt x="28" y="11"/>
                    <a:pt x="17" y="11"/>
                    <a:pt x="17" y="31"/>
                  </a:cubicBezTo>
                  <a:cubicBezTo>
                    <a:pt x="17" y="42"/>
                    <a:pt x="25" y="42"/>
                    <a:pt x="39" y="42"/>
                  </a:cubicBezTo>
                  <a:cubicBezTo>
                    <a:pt x="87" y="42"/>
                    <a:pt x="90" y="48"/>
                    <a:pt x="90" y="59"/>
                  </a:cubicBezTo>
                  <a:cubicBezTo>
                    <a:pt x="90" y="64"/>
                    <a:pt x="78" y="112"/>
                    <a:pt x="70" y="140"/>
                  </a:cubicBezTo>
                  <a:lnTo>
                    <a:pt x="11" y="381"/>
                  </a:lnTo>
                  <a:cubicBezTo>
                    <a:pt x="6" y="395"/>
                    <a:pt x="0" y="423"/>
                    <a:pt x="0" y="426"/>
                  </a:cubicBezTo>
                  <a:cubicBezTo>
                    <a:pt x="0" y="437"/>
                    <a:pt x="11" y="437"/>
                    <a:pt x="17" y="437"/>
                  </a:cubicBezTo>
                  <a:lnTo>
                    <a:pt x="31" y="437"/>
                  </a:lnTo>
                  <a:cubicBezTo>
                    <a:pt x="98" y="426"/>
                    <a:pt x="207" y="386"/>
                    <a:pt x="308" y="291"/>
                  </a:cubicBezTo>
                  <a:cubicBezTo>
                    <a:pt x="440" y="171"/>
                    <a:pt x="468" y="36"/>
                    <a:pt x="468" y="28"/>
                  </a:cubicBezTo>
                  <a:cubicBezTo>
                    <a:pt x="468" y="11"/>
                    <a:pt x="454" y="0"/>
                    <a:pt x="437" y="0"/>
                  </a:cubicBezTo>
                  <a:cubicBezTo>
                    <a:pt x="428" y="0"/>
                    <a:pt x="406" y="3"/>
                    <a:pt x="398" y="34"/>
                  </a:cubicBezTo>
                  <a:cubicBezTo>
                    <a:pt x="336" y="258"/>
                    <a:pt x="185" y="370"/>
                    <a:pt x="73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5AAA019E-1764-45E1-AF7A-9ADB66CF0A38}"/>
                </a:ext>
              </a:extLst>
            </p:cNvPr>
            <p:cNvSpPr/>
            <p:nvPr/>
          </p:nvSpPr>
          <p:spPr>
            <a:xfrm>
              <a:off x="9030240" y="531900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B239E354-83DB-4E29-9BC2-35F3529ED72B}"/>
                </a:ext>
              </a:extLst>
            </p:cNvPr>
            <p:cNvSpPr/>
            <p:nvPr/>
          </p:nvSpPr>
          <p:spPr>
            <a:xfrm>
              <a:off x="9167399" y="5319000"/>
              <a:ext cx="13860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5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5"/>
                    <a:pt x="20" y="985"/>
                  </a:cubicBezTo>
                  <a:cubicBezTo>
                    <a:pt x="34" y="985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="" xmlns:a16="http://schemas.microsoft.com/office/drawing/2014/main" id="{55C1B3C1-AC89-4B38-955B-006B3DA07340}"/>
                </a:ext>
              </a:extLst>
            </p:cNvPr>
            <p:cNvSpPr/>
            <p:nvPr/>
          </p:nvSpPr>
          <p:spPr>
            <a:xfrm>
              <a:off x="9339840" y="533916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1"/>
                    <a:pt x="260" y="621"/>
                  </a:cubicBezTo>
                  <a:cubicBezTo>
                    <a:pt x="269" y="663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7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49"/>
                    <a:pt x="322" y="630"/>
                  </a:cubicBezTo>
                  <a:cubicBezTo>
                    <a:pt x="322" y="605"/>
                    <a:pt x="325" y="599"/>
                    <a:pt x="328" y="582"/>
                  </a:cubicBezTo>
                  <a:close/>
                  <a:moveTo>
                    <a:pt x="266" y="568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1"/>
                    <a:pt x="70" y="582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763E6CE2-A94B-42C1-ACA0-CC971B4F3B7F}"/>
                </a:ext>
              </a:extLst>
            </p:cNvPr>
            <p:cNvSpPr/>
            <p:nvPr/>
          </p:nvSpPr>
          <p:spPr>
            <a:xfrm>
              <a:off x="9520199" y="5427720"/>
              <a:ext cx="163800" cy="22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8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4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4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4"/>
                  </a:cubicBezTo>
                  <a:cubicBezTo>
                    <a:pt x="20" y="602"/>
                    <a:pt x="64" y="638"/>
                    <a:pt x="126" y="638"/>
                  </a:cubicBezTo>
                  <a:cubicBezTo>
                    <a:pt x="227" y="638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85" name="Group 84" descr="28§display§d\sigma(Z \rightarrow \ell^+\ell^-)/dy§svg§600§FALSE§" title="TexMaths">
            <a:extLst>
              <a:ext uri="{FF2B5EF4-FFF2-40B4-BE49-F238E27FC236}">
                <a16:creationId xmlns="" xmlns:a16="http://schemas.microsoft.com/office/drawing/2014/main" id="{5BC06928-10BA-4C14-BDC8-D6F54F09F568}"/>
              </a:ext>
            </a:extLst>
          </p:cNvPr>
          <p:cNvGrpSpPr/>
          <p:nvPr/>
        </p:nvGrpSpPr>
        <p:grpSpPr>
          <a:xfrm>
            <a:off x="6064056" y="5273183"/>
            <a:ext cx="2550691" cy="352675"/>
            <a:chOff x="6685200" y="5812920"/>
            <a:chExt cx="2811960" cy="388800"/>
          </a:xfrm>
        </p:grpSpPr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94022068-0D36-43A6-B193-A859E0B52BD9}"/>
                </a:ext>
              </a:extLst>
            </p:cNvPr>
            <p:cNvSpPr/>
            <p:nvPr/>
          </p:nvSpPr>
          <p:spPr>
            <a:xfrm>
              <a:off x="6685200" y="5812920"/>
              <a:ext cx="2811960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12" h="1081">
                  <a:moveTo>
                    <a:pt x="3906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7812" y="0"/>
                  </a:lnTo>
                  <a:lnTo>
                    <a:pt x="7812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5BA3771A-02B9-419E-9961-1720C1CDA50E}"/>
                </a:ext>
              </a:extLst>
            </p:cNvPr>
            <p:cNvSpPr/>
            <p:nvPr/>
          </p:nvSpPr>
          <p:spPr>
            <a:xfrm>
              <a:off x="6699240" y="586727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0BBECEB4-FDFF-4C05-9D0B-868C4C545026}"/>
                </a:ext>
              </a:extLst>
            </p:cNvPr>
            <p:cNvSpPr/>
            <p:nvPr/>
          </p:nvSpPr>
          <p:spPr>
            <a:xfrm>
              <a:off x="6882840" y="596016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C50D78E7-5224-487E-9C24-ABAFEE2A9FBD}"/>
                </a:ext>
              </a:extLst>
            </p:cNvPr>
            <p:cNvSpPr/>
            <p:nvPr/>
          </p:nvSpPr>
          <p:spPr>
            <a:xfrm>
              <a:off x="7119720" y="5847119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71AF2413-603F-4C24-96E9-3EF9FF05E821}"/>
                </a:ext>
              </a:extLst>
            </p:cNvPr>
            <p:cNvSpPr/>
            <p:nvPr/>
          </p:nvSpPr>
          <p:spPr>
            <a:xfrm>
              <a:off x="7242480" y="5870520"/>
              <a:ext cx="236520" cy="24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75">
                  <a:moveTo>
                    <a:pt x="655" y="22"/>
                  </a:moveTo>
                  <a:cubicBezTo>
                    <a:pt x="655" y="20"/>
                    <a:pt x="658" y="14"/>
                    <a:pt x="658" y="8"/>
                  </a:cubicBezTo>
                  <a:cubicBezTo>
                    <a:pt x="658" y="0"/>
                    <a:pt x="652" y="0"/>
                    <a:pt x="633" y="0"/>
                  </a:cubicBezTo>
                  <a:lnTo>
                    <a:pt x="216" y="0"/>
                  </a:lnTo>
                  <a:cubicBezTo>
                    <a:pt x="190" y="0"/>
                    <a:pt x="190" y="0"/>
                    <a:pt x="185" y="20"/>
                  </a:cubicBezTo>
                  <a:lnTo>
                    <a:pt x="132" y="199"/>
                  </a:lnTo>
                  <a:cubicBezTo>
                    <a:pt x="129" y="202"/>
                    <a:pt x="129" y="210"/>
                    <a:pt x="129" y="213"/>
                  </a:cubicBezTo>
                  <a:cubicBezTo>
                    <a:pt x="129" y="213"/>
                    <a:pt x="129" y="221"/>
                    <a:pt x="140" y="221"/>
                  </a:cubicBezTo>
                  <a:cubicBezTo>
                    <a:pt x="148" y="221"/>
                    <a:pt x="151" y="216"/>
                    <a:pt x="151" y="213"/>
                  </a:cubicBezTo>
                  <a:cubicBezTo>
                    <a:pt x="190" y="95"/>
                    <a:pt x="241" y="31"/>
                    <a:pt x="395" y="31"/>
                  </a:cubicBezTo>
                  <a:lnTo>
                    <a:pt x="557" y="31"/>
                  </a:lnTo>
                  <a:lnTo>
                    <a:pt x="3" y="650"/>
                  </a:lnTo>
                  <a:cubicBezTo>
                    <a:pt x="3" y="650"/>
                    <a:pt x="0" y="664"/>
                    <a:pt x="0" y="667"/>
                  </a:cubicBezTo>
                  <a:cubicBezTo>
                    <a:pt x="0" y="675"/>
                    <a:pt x="6" y="675"/>
                    <a:pt x="25" y="675"/>
                  </a:cubicBezTo>
                  <a:lnTo>
                    <a:pt x="454" y="675"/>
                  </a:lnTo>
                  <a:cubicBezTo>
                    <a:pt x="479" y="675"/>
                    <a:pt x="479" y="675"/>
                    <a:pt x="484" y="655"/>
                  </a:cubicBezTo>
                  <a:lnTo>
                    <a:pt x="554" y="437"/>
                  </a:lnTo>
                  <a:cubicBezTo>
                    <a:pt x="557" y="434"/>
                    <a:pt x="560" y="426"/>
                    <a:pt x="560" y="423"/>
                  </a:cubicBezTo>
                  <a:cubicBezTo>
                    <a:pt x="560" y="417"/>
                    <a:pt x="554" y="412"/>
                    <a:pt x="546" y="412"/>
                  </a:cubicBezTo>
                  <a:cubicBezTo>
                    <a:pt x="538" y="412"/>
                    <a:pt x="538" y="414"/>
                    <a:pt x="529" y="437"/>
                  </a:cubicBezTo>
                  <a:cubicBezTo>
                    <a:pt x="487" y="571"/>
                    <a:pt x="440" y="641"/>
                    <a:pt x="272" y="641"/>
                  </a:cubicBezTo>
                  <a:lnTo>
                    <a:pt x="101" y="6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69DEB334-4048-49E5-BA9D-2EDD45F7A880}"/>
                </a:ext>
              </a:extLst>
            </p:cNvPr>
            <p:cNvSpPr/>
            <p:nvPr/>
          </p:nvSpPr>
          <p:spPr>
            <a:xfrm>
              <a:off x="7607520" y="593172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58D55DFB-17F3-49E4-8B22-F3E5C5B5C590}"/>
                </a:ext>
              </a:extLst>
            </p:cNvPr>
            <p:cNvSpPr/>
            <p:nvPr/>
          </p:nvSpPr>
          <p:spPr>
            <a:xfrm>
              <a:off x="8044920" y="586332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D278FFCC-0EF2-4B4B-BDE6-C5AA219E4844}"/>
                </a:ext>
              </a:extLst>
            </p:cNvPr>
            <p:cNvSpPr/>
            <p:nvPr/>
          </p:nvSpPr>
          <p:spPr>
            <a:xfrm>
              <a:off x="8206199" y="581292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5602DA5E-83EC-4BAB-820C-693AAF88D6DE}"/>
                </a:ext>
              </a:extLst>
            </p:cNvPr>
            <p:cNvSpPr/>
            <p:nvPr/>
          </p:nvSpPr>
          <p:spPr>
            <a:xfrm>
              <a:off x="8426880" y="586332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824D2C1A-9762-4B05-81AA-0E139AA08BE5}"/>
                </a:ext>
              </a:extLst>
            </p:cNvPr>
            <p:cNvSpPr/>
            <p:nvPr/>
          </p:nvSpPr>
          <p:spPr>
            <a:xfrm>
              <a:off x="8598240" y="5898599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94144726-5A37-4228-9D46-1D06FCB07655}"/>
                </a:ext>
              </a:extLst>
            </p:cNvPr>
            <p:cNvSpPr/>
            <p:nvPr/>
          </p:nvSpPr>
          <p:spPr>
            <a:xfrm>
              <a:off x="8830080" y="5847119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1C921587-7850-4298-ACA5-3AAC2B51DE7A}"/>
                </a:ext>
              </a:extLst>
            </p:cNvPr>
            <p:cNvSpPr/>
            <p:nvPr/>
          </p:nvSpPr>
          <p:spPr>
            <a:xfrm>
              <a:off x="8967240" y="5847119"/>
              <a:ext cx="13860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6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0732E9E1-A391-4AD9-ABBB-4374E4BB03A9}"/>
                </a:ext>
              </a:extLst>
            </p:cNvPr>
            <p:cNvSpPr/>
            <p:nvPr/>
          </p:nvSpPr>
          <p:spPr>
            <a:xfrm>
              <a:off x="9139680" y="586727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3F5699FB-ED8E-428B-B293-BCF58B86314D}"/>
                </a:ext>
              </a:extLst>
            </p:cNvPr>
            <p:cNvSpPr/>
            <p:nvPr/>
          </p:nvSpPr>
          <p:spPr>
            <a:xfrm>
              <a:off x="9320040" y="5956199"/>
              <a:ext cx="163800" cy="22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9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5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5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5"/>
                  </a:cubicBezTo>
                  <a:cubicBezTo>
                    <a:pt x="20" y="602"/>
                    <a:pt x="64" y="639"/>
                    <a:pt x="126" y="639"/>
                  </a:cubicBezTo>
                  <a:cubicBezTo>
                    <a:pt x="227" y="639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160CD4AB-B488-4E87-BEE0-216C73777C6B}"/>
              </a:ext>
            </a:extLst>
          </p:cNvPr>
          <p:cNvSpPr txBox="1"/>
          <p:nvPr/>
        </p:nvSpPr>
        <p:spPr>
          <a:xfrm>
            <a:off x="622080" y="5023045"/>
            <a:ext cx="164935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grpSp>
        <p:nvGrpSpPr>
          <p:cNvPr id="101" name="Group 100" descr="28§display§\sqrt{s_{pp}}=7~TeV \rightarrow \sqrt{s_{PbPb}}=2.76~TeV§svg§600§FALSE§" title="TexMaths">
            <a:extLst>
              <a:ext uri="{FF2B5EF4-FFF2-40B4-BE49-F238E27FC236}">
                <a16:creationId xmlns="" xmlns:a16="http://schemas.microsoft.com/office/drawing/2014/main" id="{509DCA9D-FBB4-4D26-B06A-BEE99EF83A97}"/>
              </a:ext>
            </a:extLst>
          </p:cNvPr>
          <p:cNvGrpSpPr/>
          <p:nvPr/>
        </p:nvGrpSpPr>
        <p:grpSpPr>
          <a:xfrm>
            <a:off x="222708" y="5617368"/>
            <a:ext cx="4511958" cy="289977"/>
            <a:chOff x="245520" y="6192360"/>
            <a:chExt cx="4974120" cy="319680"/>
          </a:xfrm>
        </p:grpSpPr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BCF1C0E9-3E53-4715-91ED-D5058389CA78}"/>
                </a:ext>
              </a:extLst>
            </p:cNvPr>
            <p:cNvSpPr/>
            <p:nvPr/>
          </p:nvSpPr>
          <p:spPr>
            <a:xfrm>
              <a:off x="245520" y="6192360"/>
              <a:ext cx="4974120" cy="31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818" h="889">
                  <a:moveTo>
                    <a:pt x="6908" y="889"/>
                  </a:moveTo>
                  <a:lnTo>
                    <a:pt x="0" y="889"/>
                  </a:lnTo>
                  <a:lnTo>
                    <a:pt x="0" y="0"/>
                  </a:lnTo>
                  <a:lnTo>
                    <a:pt x="13818" y="0"/>
                  </a:lnTo>
                  <a:lnTo>
                    <a:pt x="13818" y="8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37A779CB-7FAE-4529-800E-8A10BC8EEEE6}"/>
                </a:ext>
              </a:extLst>
            </p:cNvPr>
            <p:cNvSpPr/>
            <p:nvPr/>
          </p:nvSpPr>
          <p:spPr>
            <a:xfrm>
              <a:off x="267480" y="6212880"/>
              <a:ext cx="233640" cy="29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0" h="832">
                  <a:moveTo>
                    <a:pt x="263" y="745"/>
                  </a:moveTo>
                  <a:lnTo>
                    <a:pt x="116" y="421"/>
                  </a:lnTo>
                  <a:cubicBezTo>
                    <a:pt x="111" y="409"/>
                    <a:pt x="106" y="409"/>
                    <a:pt x="104" y="409"/>
                  </a:cubicBezTo>
                  <a:cubicBezTo>
                    <a:pt x="104" y="409"/>
                    <a:pt x="99" y="409"/>
                    <a:pt x="90" y="416"/>
                  </a:cubicBezTo>
                  <a:lnTo>
                    <a:pt x="12" y="475"/>
                  </a:lnTo>
                  <a:cubicBezTo>
                    <a:pt x="0" y="482"/>
                    <a:pt x="0" y="485"/>
                    <a:pt x="0" y="489"/>
                  </a:cubicBezTo>
                  <a:cubicBezTo>
                    <a:pt x="0" y="492"/>
                    <a:pt x="2" y="497"/>
                    <a:pt x="9" y="497"/>
                  </a:cubicBezTo>
                  <a:cubicBezTo>
                    <a:pt x="14" y="497"/>
                    <a:pt x="28" y="485"/>
                    <a:pt x="38" y="480"/>
                  </a:cubicBezTo>
                  <a:cubicBezTo>
                    <a:pt x="43" y="475"/>
                    <a:pt x="54" y="466"/>
                    <a:pt x="64" y="459"/>
                  </a:cubicBezTo>
                  <a:lnTo>
                    <a:pt x="227" y="820"/>
                  </a:lnTo>
                  <a:cubicBezTo>
                    <a:pt x="234" y="832"/>
                    <a:pt x="239" y="832"/>
                    <a:pt x="246" y="832"/>
                  </a:cubicBezTo>
                  <a:cubicBezTo>
                    <a:pt x="258" y="832"/>
                    <a:pt x="260" y="828"/>
                    <a:pt x="267" y="816"/>
                  </a:cubicBezTo>
                  <a:lnTo>
                    <a:pt x="646" y="33"/>
                  </a:lnTo>
                  <a:cubicBezTo>
                    <a:pt x="650" y="21"/>
                    <a:pt x="650" y="19"/>
                    <a:pt x="650" y="17"/>
                  </a:cubicBezTo>
                  <a:cubicBezTo>
                    <a:pt x="650" y="9"/>
                    <a:pt x="643" y="0"/>
                    <a:pt x="634" y="0"/>
                  </a:cubicBezTo>
                  <a:cubicBezTo>
                    <a:pt x="627" y="0"/>
                    <a:pt x="622" y="5"/>
                    <a:pt x="615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C8A6EA4E-C146-4898-B9AE-54D82E1F491B}"/>
                </a:ext>
              </a:extLst>
            </p:cNvPr>
            <p:cNvSpPr/>
            <p:nvPr/>
          </p:nvSpPr>
          <p:spPr>
            <a:xfrm>
              <a:off x="495000" y="6212880"/>
              <a:ext cx="402480" cy="1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9" h="35">
                  <a:moveTo>
                    <a:pt x="560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19" y="0"/>
                  </a:lnTo>
                  <a:lnTo>
                    <a:pt x="1119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04450B85-1181-47F0-AEC0-ACB8215214A8}"/>
                </a:ext>
              </a:extLst>
            </p:cNvPr>
            <p:cNvSpPr/>
            <p:nvPr/>
          </p:nvSpPr>
          <p:spPr>
            <a:xfrm>
              <a:off x="510119" y="6280199"/>
              <a:ext cx="110160" cy="135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378">
                  <a:moveTo>
                    <a:pt x="284" y="57"/>
                  </a:moveTo>
                  <a:cubicBezTo>
                    <a:pt x="260" y="57"/>
                    <a:pt x="244" y="76"/>
                    <a:pt x="244" y="95"/>
                  </a:cubicBezTo>
                  <a:cubicBezTo>
                    <a:pt x="244" y="106"/>
                    <a:pt x="251" y="118"/>
                    <a:pt x="270" y="118"/>
                  </a:cubicBezTo>
                  <a:cubicBezTo>
                    <a:pt x="289" y="118"/>
                    <a:pt x="307" y="104"/>
                    <a:pt x="307" y="71"/>
                  </a:cubicBezTo>
                  <a:cubicBezTo>
                    <a:pt x="307" y="35"/>
                    <a:pt x="272" y="0"/>
                    <a:pt x="208" y="0"/>
                  </a:cubicBezTo>
                  <a:cubicBezTo>
                    <a:pt x="97" y="0"/>
                    <a:pt x="66" y="85"/>
                    <a:pt x="66" y="123"/>
                  </a:cubicBezTo>
                  <a:cubicBezTo>
                    <a:pt x="66" y="187"/>
                    <a:pt x="130" y="201"/>
                    <a:pt x="154" y="206"/>
                  </a:cubicBezTo>
                  <a:cubicBezTo>
                    <a:pt x="196" y="213"/>
                    <a:pt x="241" y="222"/>
                    <a:pt x="241" y="270"/>
                  </a:cubicBezTo>
                  <a:cubicBezTo>
                    <a:pt x="241" y="291"/>
                    <a:pt x="222" y="359"/>
                    <a:pt x="121" y="359"/>
                  </a:cubicBezTo>
                  <a:cubicBezTo>
                    <a:pt x="109" y="359"/>
                    <a:pt x="45" y="359"/>
                    <a:pt x="26" y="317"/>
                  </a:cubicBezTo>
                  <a:cubicBezTo>
                    <a:pt x="57" y="319"/>
                    <a:pt x="78" y="296"/>
                    <a:pt x="78" y="272"/>
                  </a:cubicBezTo>
                  <a:cubicBezTo>
                    <a:pt x="78" y="253"/>
                    <a:pt x="64" y="244"/>
                    <a:pt x="47" y="244"/>
                  </a:cubicBezTo>
                  <a:cubicBezTo>
                    <a:pt x="26" y="244"/>
                    <a:pt x="0" y="260"/>
                    <a:pt x="0" y="298"/>
                  </a:cubicBezTo>
                  <a:cubicBezTo>
                    <a:pt x="0" y="345"/>
                    <a:pt x="47" y="378"/>
                    <a:pt x="121" y="378"/>
                  </a:cubicBezTo>
                  <a:cubicBezTo>
                    <a:pt x="255" y="378"/>
                    <a:pt x="289" y="277"/>
                    <a:pt x="289" y="241"/>
                  </a:cubicBezTo>
                  <a:cubicBezTo>
                    <a:pt x="289" y="210"/>
                    <a:pt x="272" y="189"/>
                    <a:pt x="263" y="180"/>
                  </a:cubicBezTo>
                  <a:cubicBezTo>
                    <a:pt x="239" y="156"/>
                    <a:pt x="215" y="151"/>
                    <a:pt x="177" y="144"/>
                  </a:cubicBezTo>
                  <a:cubicBezTo>
                    <a:pt x="149" y="137"/>
                    <a:pt x="116" y="132"/>
                    <a:pt x="116" y="95"/>
                  </a:cubicBezTo>
                  <a:cubicBezTo>
                    <a:pt x="116" y="69"/>
                    <a:pt x="135" y="19"/>
                    <a:pt x="208" y="19"/>
                  </a:cubicBezTo>
                  <a:cubicBezTo>
                    <a:pt x="229" y="19"/>
                    <a:pt x="272" y="24"/>
                    <a:pt x="284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2EF25021-BD25-4ACA-81E6-EB314C7C9DF5}"/>
                </a:ext>
              </a:extLst>
            </p:cNvPr>
            <p:cNvSpPr/>
            <p:nvPr/>
          </p:nvSpPr>
          <p:spPr>
            <a:xfrm>
              <a:off x="634680" y="6364440"/>
              <a:ext cx="117000" cy="133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6" h="371">
                  <a:moveTo>
                    <a:pt x="45" y="329"/>
                  </a:moveTo>
                  <a:cubicBezTo>
                    <a:pt x="40" y="345"/>
                    <a:pt x="40" y="350"/>
                    <a:pt x="17" y="350"/>
                  </a:cubicBezTo>
                  <a:cubicBezTo>
                    <a:pt x="7" y="350"/>
                    <a:pt x="0" y="350"/>
                    <a:pt x="0" y="364"/>
                  </a:cubicBezTo>
                  <a:cubicBezTo>
                    <a:pt x="0" y="369"/>
                    <a:pt x="5" y="371"/>
                    <a:pt x="7" y="371"/>
                  </a:cubicBezTo>
                  <a:cubicBezTo>
                    <a:pt x="24" y="371"/>
                    <a:pt x="43" y="369"/>
                    <a:pt x="59" y="369"/>
                  </a:cubicBezTo>
                  <a:cubicBezTo>
                    <a:pt x="78" y="369"/>
                    <a:pt x="102" y="371"/>
                    <a:pt x="121" y="371"/>
                  </a:cubicBezTo>
                  <a:cubicBezTo>
                    <a:pt x="125" y="371"/>
                    <a:pt x="132" y="369"/>
                    <a:pt x="132" y="359"/>
                  </a:cubicBezTo>
                  <a:cubicBezTo>
                    <a:pt x="132" y="350"/>
                    <a:pt x="123" y="350"/>
                    <a:pt x="116" y="350"/>
                  </a:cubicBezTo>
                  <a:cubicBezTo>
                    <a:pt x="104" y="350"/>
                    <a:pt x="88" y="350"/>
                    <a:pt x="88" y="343"/>
                  </a:cubicBezTo>
                  <a:cubicBezTo>
                    <a:pt x="88" y="340"/>
                    <a:pt x="92" y="326"/>
                    <a:pt x="95" y="317"/>
                  </a:cubicBezTo>
                  <a:cubicBezTo>
                    <a:pt x="102" y="286"/>
                    <a:pt x="109" y="253"/>
                    <a:pt x="116" y="229"/>
                  </a:cubicBezTo>
                  <a:cubicBezTo>
                    <a:pt x="123" y="241"/>
                    <a:pt x="142" y="265"/>
                    <a:pt x="177" y="265"/>
                  </a:cubicBezTo>
                  <a:cubicBezTo>
                    <a:pt x="248" y="265"/>
                    <a:pt x="326" y="184"/>
                    <a:pt x="326" y="97"/>
                  </a:cubicBezTo>
                  <a:cubicBezTo>
                    <a:pt x="326" y="28"/>
                    <a:pt x="279" y="0"/>
                    <a:pt x="239" y="0"/>
                  </a:cubicBezTo>
                  <a:cubicBezTo>
                    <a:pt x="203" y="0"/>
                    <a:pt x="173" y="24"/>
                    <a:pt x="156" y="40"/>
                  </a:cubicBezTo>
                  <a:cubicBezTo>
                    <a:pt x="147" y="7"/>
                    <a:pt x="114" y="0"/>
                    <a:pt x="95" y="0"/>
                  </a:cubicBezTo>
                  <a:cubicBezTo>
                    <a:pt x="73" y="0"/>
                    <a:pt x="59" y="14"/>
                    <a:pt x="50" y="31"/>
                  </a:cubicBezTo>
                  <a:cubicBezTo>
                    <a:pt x="38" y="52"/>
                    <a:pt x="28" y="85"/>
                    <a:pt x="28" y="90"/>
                  </a:cubicBezTo>
                  <a:cubicBezTo>
                    <a:pt x="28" y="97"/>
                    <a:pt x="35" y="97"/>
                    <a:pt x="38" y="97"/>
                  </a:cubicBezTo>
                  <a:cubicBezTo>
                    <a:pt x="47" y="97"/>
                    <a:pt x="47" y="95"/>
                    <a:pt x="52" y="80"/>
                  </a:cubicBezTo>
                  <a:cubicBezTo>
                    <a:pt x="59" y="45"/>
                    <a:pt x="71" y="17"/>
                    <a:pt x="95" y="17"/>
                  </a:cubicBezTo>
                  <a:cubicBezTo>
                    <a:pt x="109" y="17"/>
                    <a:pt x="114" y="28"/>
                    <a:pt x="114" y="45"/>
                  </a:cubicBezTo>
                  <a:cubicBezTo>
                    <a:pt x="114" y="52"/>
                    <a:pt x="111" y="59"/>
                    <a:pt x="111" y="61"/>
                  </a:cubicBezTo>
                  <a:close/>
                  <a:moveTo>
                    <a:pt x="156" y="71"/>
                  </a:moveTo>
                  <a:cubicBezTo>
                    <a:pt x="189" y="26"/>
                    <a:pt x="218" y="17"/>
                    <a:pt x="236" y="17"/>
                  </a:cubicBezTo>
                  <a:cubicBezTo>
                    <a:pt x="260" y="17"/>
                    <a:pt x="279" y="33"/>
                    <a:pt x="279" y="73"/>
                  </a:cubicBezTo>
                  <a:cubicBezTo>
                    <a:pt x="279" y="97"/>
                    <a:pt x="267" y="156"/>
                    <a:pt x="251" y="192"/>
                  </a:cubicBezTo>
                  <a:cubicBezTo>
                    <a:pt x="234" y="220"/>
                    <a:pt x="206" y="248"/>
                    <a:pt x="177" y="248"/>
                  </a:cubicBezTo>
                  <a:cubicBezTo>
                    <a:pt x="135" y="248"/>
                    <a:pt x="125" y="203"/>
                    <a:pt x="125" y="196"/>
                  </a:cubicBezTo>
                  <a:cubicBezTo>
                    <a:pt x="125" y="194"/>
                    <a:pt x="125" y="189"/>
                    <a:pt x="125" y="1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0EA800C2-558C-4602-BDFC-9D433D0981A7}"/>
                </a:ext>
              </a:extLst>
            </p:cNvPr>
            <p:cNvSpPr/>
            <p:nvPr/>
          </p:nvSpPr>
          <p:spPr>
            <a:xfrm>
              <a:off x="758160" y="6364440"/>
              <a:ext cx="117000" cy="133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6" h="371">
                  <a:moveTo>
                    <a:pt x="45" y="329"/>
                  </a:moveTo>
                  <a:cubicBezTo>
                    <a:pt x="40" y="345"/>
                    <a:pt x="40" y="350"/>
                    <a:pt x="17" y="350"/>
                  </a:cubicBezTo>
                  <a:cubicBezTo>
                    <a:pt x="7" y="350"/>
                    <a:pt x="0" y="350"/>
                    <a:pt x="0" y="364"/>
                  </a:cubicBezTo>
                  <a:cubicBezTo>
                    <a:pt x="0" y="369"/>
                    <a:pt x="5" y="371"/>
                    <a:pt x="7" y="371"/>
                  </a:cubicBezTo>
                  <a:cubicBezTo>
                    <a:pt x="24" y="371"/>
                    <a:pt x="43" y="369"/>
                    <a:pt x="59" y="369"/>
                  </a:cubicBezTo>
                  <a:cubicBezTo>
                    <a:pt x="78" y="369"/>
                    <a:pt x="102" y="371"/>
                    <a:pt x="121" y="371"/>
                  </a:cubicBezTo>
                  <a:cubicBezTo>
                    <a:pt x="125" y="371"/>
                    <a:pt x="132" y="369"/>
                    <a:pt x="132" y="359"/>
                  </a:cubicBezTo>
                  <a:cubicBezTo>
                    <a:pt x="132" y="350"/>
                    <a:pt x="123" y="350"/>
                    <a:pt x="116" y="350"/>
                  </a:cubicBezTo>
                  <a:cubicBezTo>
                    <a:pt x="104" y="350"/>
                    <a:pt x="88" y="350"/>
                    <a:pt x="88" y="343"/>
                  </a:cubicBezTo>
                  <a:cubicBezTo>
                    <a:pt x="88" y="340"/>
                    <a:pt x="92" y="326"/>
                    <a:pt x="95" y="317"/>
                  </a:cubicBezTo>
                  <a:cubicBezTo>
                    <a:pt x="102" y="286"/>
                    <a:pt x="109" y="253"/>
                    <a:pt x="116" y="229"/>
                  </a:cubicBezTo>
                  <a:cubicBezTo>
                    <a:pt x="123" y="241"/>
                    <a:pt x="142" y="265"/>
                    <a:pt x="177" y="265"/>
                  </a:cubicBezTo>
                  <a:cubicBezTo>
                    <a:pt x="248" y="265"/>
                    <a:pt x="326" y="184"/>
                    <a:pt x="326" y="97"/>
                  </a:cubicBezTo>
                  <a:cubicBezTo>
                    <a:pt x="326" y="28"/>
                    <a:pt x="279" y="0"/>
                    <a:pt x="239" y="0"/>
                  </a:cubicBezTo>
                  <a:cubicBezTo>
                    <a:pt x="203" y="0"/>
                    <a:pt x="173" y="24"/>
                    <a:pt x="156" y="40"/>
                  </a:cubicBezTo>
                  <a:cubicBezTo>
                    <a:pt x="147" y="7"/>
                    <a:pt x="114" y="0"/>
                    <a:pt x="95" y="0"/>
                  </a:cubicBezTo>
                  <a:cubicBezTo>
                    <a:pt x="73" y="0"/>
                    <a:pt x="59" y="14"/>
                    <a:pt x="50" y="31"/>
                  </a:cubicBezTo>
                  <a:cubicBezTo>
                    <a:pt x="38" y="52"/>
                    <a:pt x="28" y="85"/>
                    <a:pt x="28" y="90"/>
                  </a:cubicBezTo>
                  <a:cubicBezTo>
                    <a:pt x="28" y="97"/>
                    <a:pt x="35" y="97"/>
                    <a:pt x="38" y="97"/>
                  </a:cubicBezTo>
                  <a:cubicBezTo>
                    <a:pt x="47" y="97"/>
                    <a:pt x="47" y="95"/>
                    <a:pt x="52" y="80"/>
                  </a:cubicBezTo>
                  <a:cubicBezTo>
                    <a:pt x="59" y="45"/>
                    <a:pt x="71" y="17"/>
                    <a:pt x="95" y="17"/>
                  </a:cubicBezTo>
                  <a:cubicBezTo>
                    <a:pt x="109" y="17"/>
                    <a:pt x="114" y="28"/>
                    <a:pt x="114" y="45"/>
                  </a:cubicBezTo>
                  <a:cubicBezTo>
                    <a:pt x="114" y="52"/>
                    <a:pt x="111" y="59"/>
                    <a:pt x="111" y="61"/>
                  </a:cubicBezTo>
                  <a:close/>
                  <a:moveTo>
                    <a:pt x="156" y="71"/>
                  </a:moveTo>
                  <a:cubicBezTo>
                    <a:pt x="189" y="26"/>
                    <a:pt x="218" y="17"/>
                    <a:pt x="236" y="17"/>
                  </a:cubicBezTo>
                  <a:cubicBezTo>
                    <a:pt x="260" y="17"/>
                    <a:pt x="279" y="33"/>
                    <a:pt x="279" y="73"/>
                  </a:cubicBezTo>
                  <a:cubicBezTo>
                    <a:pt x="279" y="97"/>
                    <a:pt x="267" y="156"/>
                    <a:pt x="251" y="192"/>
                  </a:cubicBezTo>
                  <a:cubicBezTo>
                    <a:pt x="234" y="220"/>
                    <a:pt x="206" y="248"/>
                    <a:pt x="177" y="248"/>
                  </a:cubicBezTo>
                  <a:cubicBezTo>
                    <a:pt x="135" y="248"/>
                    <a:pt x="125" y="203"/>
                    <a:pt x="125" y="196"/>
                  </a:cubicBezTo>
                  <a:cubicBezTo>
                    <a:pt x="125" y="194"/>
                    <a:pt x="125" y="189"/>
                    <a:pt x="125" y="1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C522C2A1-F167-4291-82BB-E852F9E73503}"/>
                </a:ext>
              </a:extLst>
            </p:cNvPr>
            <p:cNvSpPr/>
            <p:nvPr/>
          </p:nvSpPr>
          <p:spPr>
            <a:xfrm>
              <a:off x="996480" y="6302160"/>
              <a:ext cx="199800" cy="70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6" h="196">
                  <a:moveTo>
                    <a:pt x="527" y="33"/>
                  </a:moveTo>
                  <a:cubicBezTo>
                    <a:pt x="539" y="33"/>
                    <a:pt x="556" y="33"/>
                    <a:pt x="556" y="17"/>
                  </a:cubicBezTo>
                  <a:cubicBezTo>
                    <a:pt x="556" y="0"/>
                    <a:pt x="539" y="0"/>
                    <a:pt x="527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3"/>
                    <a:pt x="17" y="33"/>
                    <a:pt x="28" y="33"/>
                  </a:cubicBezTo>
                  <a:close/>
                  <a:moveTo>
                    <a:pt x="527" y="196"/>
                  </a:moveTo>
                  <a:cubicBezTo>
                    <a:pt x="539" y="196"/>
                    <a:pt x="556" y="196"/>
                    <a:pt x="556" y="180"/>
                  </a:cubicBezTo>
                  <a:cubicBezTo>
                    <a:pt x="556" y="163"/>
                    <a:pt x="539" y="163"/>
                    <a:pt x="527" y="163"/>
                  </a:cubicBezTo>
                  <a:lnTo>
                    <a:pt x="28" y="163"/>
                  </a:lnTo>
                  <a:cubicBezTo>
                    <a:pt x="17" y="163"/>
                    <a:pt x="0" y="163"/>
                    <a:pt x="0" y="180"/>
                  </a:cubicBezTo>
                  <a:cubicBezTo>
                    <a:pt x="0" y="196"/>
                    <a:pt x="17" y="196"/>
                    <a:pt x="28" y="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363C3C95-9104-46CA-9C5A-3EDC44A45999}"/>
                </a:ext>
              </a:extLst>
            </p:cNvPr>
            <p:cNvSpPr/>
            <p:nvPr/>
          </p:nvSpPr>
          <p:spPr>
            <a:xfrm>
              <a:off x="1312200" y="6209279"/>
              <a:ext cx="128880" cy="20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9" h="582">
                  <a:moveTo>
                    <a:pt x="352" y="57"/>
                  </a:moveTo>
                  <a:cubicBezTo>
                    <a:pt x="359" y="45"/>
                    <a:pt x="359" y="45"/>
                    <a:pt x="359" y="26"/>
                  </a:cubicBezTo>
                  <a:lnTo>
                    <a:pt x="156" y="26"/>
                  </a:lnTo>
                  <a:cubicBezTo>
                    <a:pt x="54" y="26"/>
                    <a:pt x="52" y="17"/>
                    <a:pt x="50" y="0"/>
                  </a:cubicBezTo>
                  <a:lnTo>
                    <a:pt x="28" y="0"/>
                  </a:lnTo>
                  <a:lnTo>
                    <a:pt x="0" y="173"/>
                  </a:lnTo>
                  <a:lnTo>
                    <a:pt x="21" y="173"/>
                  </a:lnTo>
                  <a:cubicBezTo>
                    <a:pt x="24" y="158"/>
                    <a:pt x="31" y="106"/>
                    <a:pt x="43" y="97"/>
                  </a:cubicBezTo>
                  <a:cubicBezTo>
                    <a:pt x="47" y="90"/>
                    <a:pt x="114" y="90"/>
                    <a:pt x="123" y="90"/>
                  </a:cubicBezTo>
                  <a:lnTo>
                    <a:pt x="298" y="90"/>
                  </a:lnTo>
                  <a:cubicBezTo>
                    <a:pt x="289" y="104"/>
                    <a:pt x="222" y="196"/>
                    <a:pt x="203" y="222"/>
                  </a:cubicBezTo>
                  <a:cubicBezTo>
                    <a:pt x="128" y="336"/>
                    <a:pt x="99" y="452"/>
                    <a:pt x="99" y="537"/>
                  </a:cubicBezTo>
                  <a:cubicBezTo>
                    <a:pt x="99" y="544"/>
                    <a:pt x="99" y="582"/>
                    <a:pt x="140" y="582"/>
                  </a:cubicBezTo>
                  <a:cubicBezTo>
                    <a:pt x="177" y="582"/>
                    <a:pt x="177" y="544"/>
                    <a:pt x="177" y="537"/>
                  </a:cubicBezTo>
                  <a:lnTo>
                    <a:pt x="177" y="494"/>
                  </a:lnTo>
                  <a:cubicBezTo>
                    <a:pt x="177" y="449"/>
                    <a:pt x="180" y="402"/>
                    <a:pt x="187" y="357"/>
                  </a:cubicBezTo>
                  <a:cubicBezTo>
                    <a:pt x="189" y="338"/>
                    <a:pt x="201" y="267"/>
                    <a:pt x="239" y="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FBD59A77-868C-41D9-A716-95A193F61E78}"/>
                </a:ext>
              </a:extLst>
            </p:cNvPr>
            <p:cNvSpPr/>
            <p:nvPr/>
          </p:nvSpPr>
          <p:spPr>
            <a:xfrm>
              <a:off x="1552319" y="6209279"/>
              <a:ext cx="204120" cy="20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8" h="565">
                  <a:moveTo>
                    <a:pt x="336" y="59"/>
                  </a:moveTo>
                  <a:cubicBezTo>
                    <a:pt x="343" y="35"/>
                    <a:pt x="345" y="31"/>
                    <a:pt x="355" y="28"/>
                  </a:cubicBezTo>
                  <a:cubicBezTo>
                    <a:pt x="364" y="26"/>
                    <a:pt x="390" y="26"/>
                    <a:pt x="409" y="26"/>
                  </a:cubicBezTo>
                  <a:cubicBezTo>
                    <a:pt x="492" y="26"/>
                    <a:pt x="530" y="28"/>
                    <a:pt x="530" y="95"/>
                  </a:cubicBezTo>
                  <a:cubicBezTo>
                    <a:pt x="530" y="106"/>
                    <a:pt x="527" y="139"/>
                    <a:pt x="523" y="161"/>
                  </a:cubicBezTo>
                  <a:cubicBezTo>
                    <a:pt x="523" y="166"/>
                    <a:pt x="520" y="175"/>
                    <a:pt x="520" y="177"/>
                  </a:cubicBezTo>
                  <a:cubicBezTo>
                    <a:pt x="520" y="182"/>
                    <a:pt x="523" y="187"/>
                    <a:pt x="530" y="187"/>
                  </a:cubicBezTo>
                  <a:cubicBezTo>
                    <a:pt x="539" y="187"/>
                    <a:pt x="542" y="182"/>
                    <a:pt x="544" y="168"/>
                  </a:cubicBezTo>
                  <a:lnTo>
                    <a:pt x="565" y="24"/>
                  </a:lnTo>
                  <a:cubicBezTo>
                    <a:pt x="568" y="19"/>
                    <a:pt x="568" y="12"/>
                    <a:pt x="568" y="9"/>
                  </a:cubicBezTo>
                  <a:cubicBezTo>
                    <a:pt x="568" y="0"/>
                    <a:pt x="558" y="0"/>
                    <a:pt x="544" y="0"/>
                  </a:cubicBezTo>
                  <a:lnTo>
                    <a:pt x="83" y="0"/>
                  </a:lnTo>
                  <a:cubicBezTo>
                    <a:pt x="61" y="0"/>
                    <a:pt x="61" y="0"/>
                    <a:pt x="54" y="17"/>
                  </a:cubicBezTo>
                  <a:lnTo>
                    <a:pt x="5" y="163"/>
                  </a:lnTo>
                  <a:cubicBezTo>
                    <a:pt x="5" y="166"/>
                    <a:pt x="0" y="177"/>
                    <a:pt x="0" y="180"/>
                  </a:cubicBezTo>
                  <a:cubicBezTo>
                    <a:pt x="0" y="184"/>
                    <a:pt x="5" y="187"/>
                    <a:pt x="9" y="187"/>
                  </a:cubicBezTo>
                  <a:cubicBezTo>
                    <a:pt x="19" y="187"/>
                    <a:pt x="19" y="184"/>
                    <a:pt x="24" y="170"/>
                  </a:cubicBezTo>
                  <a:cubicBezTo>
                    <a:pt x="69" y="40"/>
                    <a:pt x="90" y="26"/>
                    <a:pt x="215" y="26"/>
                  </a:cubicBezTo>
                  <a:lnTo>
                    <a:pt x="246" y="26"/>
                  </a:lnTo>
                  <a:cubicBezTo>
                    <a:pt x="270" y="26"/>
                    <a:pt x="270" y="28"/>
                    <a:pt x="270" y="35"/>
                  </a:cubicBezTo>
                  <a:cubicBezTo>
                    <a:pt x="270" y="40"/>
                    <a:pt x="267" y="52"/>
                    <a:pt x="267" y="54"/>
                  </a:cubicBezTo>
                  <a:lnTo>
                    <a:pt x="156" y="499"/>
                  </a:lnTo>
                  <a:cubicBezTo>
                    <a:pt x="147" y="530"/>
                    <a:pt x="144" y="539"/>
                    <a:pt x="57" y="539"/>
                  </a:cubicBezTo>
                  <a:cubicBezTo>
                    <a:pt x="26" y="539"/>
                    <a:pt x="21" y="539"/>
                    <a:pt x="21" y="556"/>
                  </a:cubicBezTo>
                  <a:cubicBezTo>
                    <a:pt x="21" y="565"/>
                    <a:pt x="31" y="565"/>
                    <a:pt x="35" y="565"/>
                  </a:cubicBezTo>
                  <a:cubicBezTo>
                    <a:pt x="57" y="565"/>
                    <a:pt x="80" y="563"/>
                    <a:pt x="104" y="563"/>
                  </a:cubicBezTo>
                  <a:cubicBezTo>
                    <a:pt x="128" y="563"/>
                    <a:pt x="151" y="563"/>
                    <a:pt x="175" y="563"/>
                  </a:cubicBezTo>
                  <a:cubicBezTo>
                    <a:pt x="199" y="563"/>
                    <a:pt x="222" y="563"/>
                    <a:pt x="244" y="563"/>
                  </a:cubicBezTo>
                  <a:cubicBezTo>
                    <a:pt x="267" y="563"/>
                    <a:pt x="293" y="565"/>
                    <a:pt x="317" y="565"/>
                  </a:cubicBezTo>
                  <a:cubicBezTo>
                    <a:pt x="324" y="565"/>
                    <a:pt x="336" y="565"/>
                    <a:pt x="336" y="549"/>
                  </a:cubicBezTo>
                  <a:cubicBezTo>
                    <a:pt x="336" y="539"/>
                    <a:pt x="329" y="539"/>
                    <a:pt x="307" y="539"/>
                  </a:cubicBezTo>
                  <a:cubicBezTo>
                    <a:pt x="286" y="539"/>
                    <a:pt x="274" y="539"/>
                    <a:pt x="253" y="537"/>
                  </a:cubicBezTo>
                  <a:cubicBezTo>
                    <a:pt x="229" y="534"/>
                    <a:pt x="222" y="532"/>
                    <a:pt x="222" y="520"/>
                  </a:cubicBezTo>
                  <a:cubicBezTo>
                    <a:pt x="222" y="518"/>
                    <a:pt x="222" y="513"/>
                    <a:pt x="225" y="5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3A2D8963-BCC8-47DC-998C-81BB9F09E43A}"/>
                </a:ext>
              </a:extLst>
            </p:cNvPr>
            <p:cNvSpPr/>
            <p:nvPr/>
          </p:nvSpPr>
          <p:spPr>
            <a:xfrm>
              <a:off x="1775520" y="6280199"/>
              <a:ext cx="115560" cy="135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378">
                  <a:moveTo>
                    <a:pt x="118" y="177"/>
                  </a:moveTo>
                  <a:cubicBezTo>
                    <a:pt x="142" y="177"/>
                    <a:pt x="203" y="175"/>
                    <a:pt x="246" y="156"/>
                  </a:cubicBezTo>
                  <a:cubicBezTo>
                    <a:pt x="305" y="132"/>
                    <a:pt x="310" y="83"/>
                    <a:pt x="310" y="71"/>
                  </a:cubicBezTo>
                  <a:cubicBezTo>
                    <a:pt x="310" y="35"/>
                    <a:pt x="277" y="0"/>
                    <a:pt x="220" y="0"/>
                  </a:cubicBezTo>
                  <a:cubicBezTo>
                    <a:pt x="125" y="0"/>
                    <a:pt x="0" y="80"/>
                    <a:pt x="0" y="227"/>
                  </a:cubicBezTo>
                  <a:cubicBezTo>
                    <a:pt x="0" y="312"/>
                    <a:pt x="50" y="378"/>
                    <a:pt x="132" y="378"/>
                  </a:cubicBezTo>
                  <a:cubicBezTo>
                    <a:pt x="251" y="378"/>
                    <a:pt x="322" y="291"/>
                    <a:pt x="322" y="279"/>
                  </a:cubicBezTo>
                  <a:cubicBezTo>
                    <a:pt x="322" y="274"/>
                    <a:pt x="317" y="270"/>
                    <a:pt x="312" y="270"/>
                  </a:cubicBezTo>
                  <a:cubicBezTo>
                    <a:pt x="307" y="270"/>
                    <a:pt x="305" y="272"/>
                    <a:pt x="300" y="277"/>
                  </a:cubicBezTo>
                  <a:cubicBezTo>
                    <a:pt x="234" y="359"/>
                    <a:pt x="144" y="359"/>
                    <a:pt x="132" y="359"/>
                  </a:cubicBezTo>
                  <a:cubicBezTo>
                    <a:pt x="69" y="359"/>
                    <a:pt x="59" y="291"/>
                    <a:pt x="59" y="262"/>
                  </a:cubicBezTo>
                  <a:cubicBezTo>
                    <a:pt x="59" y="253"/>
                    <a:pt x="61" y="227"/>
                    <a:pt x="73" y="177"/>
                  </a:cubicBezTo>
                  <a:close/>
                  <a:moveTo>
                    <a:pt x="78" y="158"/>
                  </a:moveTo>
                  <a:cubicBezTo>
                    <a:pt x="111" y="31"/>
                    <a:pt x="199" y="19"/>
                    <a:pt x="220" y="19"/>
                  </a:cubicBezTo>
                  <a:cubicBezTo>
                    <a:pt x="258" y="19"/>
                    <a:pt x="281" y="43"/>
                    <a:pt x="281" y="71"/>
                  </a:cubicBezTo>
                  <a:cubicBezTo>
                    <a:pt x="281" y="158"/>
                    <a:pt x="147" y="158"/>
                    <a:pt x="114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1DB469FE-D7BA-4D44-9F16-9E850C55F5AD}"/>
                </a:ext>
              </a:extLst>
            </p:cNvPr>
            <p:cNvSpPr/>
            <p:nvPr/>
          </p:nvSpPr>
          <p:spPr>
            <a:xfrm>
              <a:off x="1917719" y="6207840"/>
              <a:ext cx="214200" cy="21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6" h="589">
                  <a:moveTo>
                    <a:pt x="478" y="95"/>
                  </a:moveTo>
                  <a:cubicBezTo>
                    <a:pt x="518" y="31"/>
                    <a:pt x="553" y="28"/>
                    <a:pt x="584" y="26"/>
                  </a:cubicBezTo>
                  <a:cubicBezTo>
                    <a:pt x="594" y="26"/>
                    <a:pt x="596" y="12"/>
                    <a:pt x="596" y="9"/>
                  </a:cubicBezTo>
                  <a:cubicBezTo>
                    <a:pt x="596" y="2"/>
                    <a:pt x="591" y="0"/>
                    <a:pt x="584" y="0"/>
                  </a:cubicBezTo>
                  <a:cubicBezTo>
                    <a:pt x="563" y="0"/>
                    <a:pt x="539" y="2"/>
                    <a:pt x="516" y="2"/>
                  </a:cubicBezTo>
                  <a:cubicBezTo>
                    <a:pt x="487" y="2"/>
                    <a:pt x="459" y="0"/>
                    <a:pt x="433" y="0"/>
                  </a:cubicBezTo>
                  <a:cubicBezTo>
                    <a:pt x="428" y="0"/>
                    <a:pt x="416" y="0"/>
                    <a:pt x="416" y="17"/>
                  </a:cubicBezTo>
                  <a:cubicBezTo>
                    <a:pt x="416" y="26"/>
                    <a:pt x="426" y="26"/>
                    <a:pt x="430" y="26"/>
                  </a:cubicBezTo>
                  <a:cubicBezTo>
                    <a:pt x="454" y="28"/>
                    <a:pt x="468" y="35"/>
                    <a:pt x="468" y="54"/>
                  </a:cubicBezTo>
                  <a:cubicBezTo>
                    <a:pt x="468" y="66"/>
                    <a:pt x="456" y="85"/>
                    <a:pt x="456" y="85"/>
                  </a:cubicBezTo>
                  <a:lnTo>
                    <a:pt x="201" y="492"/>
                  </a:lnTo>
                  <a:lnTo>
                    <a:pt x="144" y="52"/>
                  </a:lnTo>
                  <a:cubicBezTo>
                    <a:pt x="144" y="38"/>
                    <a:pt x="163" y="26"/>
                    <a:pt x="201" y="26"/>
                  </a:cubicBezTo>
                  <a:cubicBezTo>
                    <a:pt x="213" y="26"/>
                    <a:pt x="222" y="26"/>
                    <a:pt x="222" y="9"/>
                  </a:cubicBezTo>
                  <a:cubicBezTo>
                    <a:pt x="222" y="2"/>
                    <a:pt x="215" y="0"/>
                    <a:pt x="210" y="0"/>
                  </a:cubicBezTo>
                  <a:cubicBezTo>
                    <a:pt x="177" y="0"/>
                    <a:pt x="142" y="2"/>
                    <a:pt x="106" y="2"/>
                  </a:cubicBezTo>
                  <a:cubicBezTo>
                    <a:pt x="92" y="2"/>
                    <a:pt x="76" y="2"/>
                    <a:pt x="61" y="2"/>
                  </a:cubicBezTo>
                  <a:cubicBezTo>
                    <a:pt x="45" y="2"/>
                    <a:pt x="31" y="0"/>
                    <a:pt x="17" y="0"/>
                  </a:cubicBezTo>
                  <a:cubicBezTo>
                    <a:pt x="9" y="0"/>
                    <a:pt x="0" y="0"/>
                    <a:pt x="0" y="17"/>
                  </a:cubicBezTo>
                  <a:cubicBezTo>
                    <a:pt x="0" y="26"/>
                    <a:pt x="7" y="26"/>
                    <a:pt x="21" y="26"/>
                  </a:cubicBezTo>
                  <a:cubicBezTo>
                    <a:pt x="69" y="26"/>
                    <a:pt x="69" y="33"/>
                    <a:pt x="71" y="54"/>
                  </a:cubicBezTo>
                  <a:lnTo>
                    <a:pt x="137" y="570"/>
                  </a:lnTo>
                  <a:cubicBezTo>
                    <a:pt x="140" y="586"/>
                    <a:pt x="142" y="589"/>
                    <a:pt x="154" y="589"/>
                  </a:cubicBezTo>
                  <a:cubicBezTo>
                    <a:pt x="168" y="589"/>
                    <a:pt x="170" y="584"/>
                    <a:pt x="177" y="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B7264E46-375D-437B-BB94-166170CE1942}"/>
                </a:ext>
              </a:extLst>
            </p:cNvPr>
            <p:cNvSpPr/>
            <p:nvPr/>
          </p:nvSpPr>
          <p:spPr>
            <a:xfrm>
              <a:off x="2241000" y="6258599"/>
              <a:ext cx="266040" cy="156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0" h="435">
                  <a:moveTo>
                    <a:pt x="650" y="234"/>
                  </a:moveTo>
                  <a:cubicBezTo>
                    <a:pt x="603" y="270"/>
                    <a:pt x="582" y="305"/>
                    <a:pt x="575" y="314"/>
                  </a:cubicBezTo>
                  <a:cubicBezTo>
                    <a:pt x="537" y="374"/>
                    <a:pt x="530" y="426"/>
                    <a:pt x="530" y="426"/>
                  </a:cubicBezTo>
                  <a:cubicBezTo>
                    <a:pt x="530" y="435"/>
                    <a:pt x="539" y="435"/>
                    <a:pt x="546" y="435"/>
                  </a:cubicBezTo>
                  <a:cubicBezTo>
                    <a:pt x="560" y="435"/>
                    <a:pt x="563" y="435"/>
                    <a:pt x="565" y="418"/>
                  </a:cubicBezTo>
                  <a:cubicBezTo>
                    <a:pt x="584" y="338"/>
                    <a:pt x="634" y="267"/>
                    <a:pt x="728" y="229"/>
                  </a:cubicBezTo>
                  <a:cubicBezTo>
                    <a:pt x="738" y="225"/>
                    <a:pt x="740" y="225"/>
                    <a:pt x="740" y="218"/>
                  </a:cubicBezTo>
                  <a:cubicBezTo>
                    <a:pt x="740" y="213"/>
                    <a:pt x="735" y="210"/>
                    <a:pt x="733" y="208"/>
                  </a:cubicBezTo>
                  <a:cubicBezTo>
                    <a:pt x="698" y="194"/>
                    <a:pt x="596" y="154"/>
                    <a:pt x="565" y="12"/>
                  </a:cubicBezTo>
                  <a:cubicBezTo>
                    <a:pt x="563" y="2"/>
                    <a:pt x="560" y="0"/>
                    <a:pt x="546" y="0"/>
                  </a:cubicBezTo>
                  <a:cubicBezTo>
                    <a:pt x="539" y="0"/>
                    <a:pt x="530" y="0"/>
                    <a:pt x="530" y="9"/>
                  </a:cubicBezTo>
                  <a:cubicBezTo>
                    <a:pt x="530" y="12"/>
                    <a:pt x="537" y="64"/>
                    <a:pt x="572" y="121"/>
                  </a:cubicBezTo>
                  <a:cubicBezTo>
                    <a:pt x="589" y="144"/>
                    <a:pt x="615" y="175"/>
                    <a:pt x="650" y="201"/>
                  </a:cubicBezTo>
                  <a:lnTo>
                    <a:pt x="31" y="201"/>
                  </a:lnTo>
                  <a:cubicBezTo>
                    <a:pt x="14" y="201"/>
                    <a:pt x="0" y="201"/>
                    <a:pt x="0" y="218"/>
                  </a:cubicBezTo>
                  <a:cubicBezTo>
                    <a:pt x="0" y="234"/>
                    <a:pt x="14" y="234"/>
                    <a:pt x="31" y="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="" xmlns:a16="http://schemas.microsoft.com/office/drawing/2014/main" id="{4FF323B3-1CD5-4C02-B2DD-F13AA9775BBF}"/>
                </a:ext>
              </a:extLst>
            </p:cNvPr>
            <p:cNvSpPr/>
            <p:nvPr/>
          </p:nvSpPr>
          <p:spPr>
            <a:xfrm>
              <a:off x="2629440" y="6192360"/>
              <a:ext cx="233640" cy="29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0" h="832">
                  <a:moveTo>
                    <a:pt x="263" y="745"/>
                  </a:moveTo>
                  <a:lnTo>
                    <a:pt x="116" y="421"/>
                  </a:lnTo>
                  <a:cubicBezTo>
                    <a:pt x="111" y="409"/>
                    <a:pt x="106" y="409"/>
                    <a:pt x="104" y="409"/>
                  </a:cubicBezTo>
                  <a:cubicBezTo>
                    <a:pt x="104" y="409"/>
                    <a:pt x="99" y="409"/>
                    <a:pt x="90" y="416"/>
                  </a:cubicBezTo>
                  <a:lnTo>
                    <a:pt x="12" y="475"/>
                  </a:lnTo>
                  <a:cubicBezTo>
                    <a:pt x="0" y="482"/>
                    <a:pt x="0" y="485"/>
                    <a:pt x="0" y="489"/>
                  </a:cubicBezTo>
                  <a:cubicBezTo>
                    <a:pt x="0" y="492"/>
                    <a:pt x="2" y="497"/>
                    <a:pt x="9" y="497"/>
                  </a:cubicBezTo>
                  <a:cubicBezTo>
                    <a:pt x="14" y="497"/>
                    <a:pt x="28" y="485"/>
                    <a:pt x="38" y="480"/>
                  </a:cubicBezTo>
                  <a:cubicBezTo>
                    <a:pt x="43" y="475"/>
                    <a:pt x="54" y="466"/>
                    <a:pt x="64" y="459"/>
                  </a:cubicBezTo>
                  <a:lnTo>
                    <a:pt x="227" y="820"/>
                  </a:lnTo>
                  <a:cubicBezTo>
                    <a:pt x="234" y="832"/>
                    <a:pt x="239" y="832"/>
                    <a:pt x="246" y="832"/>
                  </a:cubicBezTo>
                  <a:cubicBezTo>
                    <a:pt x="258" y="832"/>
                    <a:pt x="260" y="828"/>
                    <a:pt x="267" y="816"/>
                  </a:cubicBezTo>
                  <a:lnTo>
                    <a:pt x="646" y="33"/>
                  </a:lnTo>
                  <a:cubicBezTo>
                    <a:pt x="650" y="21"/>
                    <a:pt x="650" y="19"/>
                    <a:pt x="650" y="17"/>
                  </a:cubicBezTo>
                  <a:cubicBezTo>
                    <a:pt x="650" y="9"/>
                    <a:pt x="643" y="0"/>
                    <a:pt x="634" y="0"/>
                  </a:cubicBezTo>
                  <a:cubicBezTo>
                    <a:pt x="627" y="0"/>
                    <a:pt x="622" y="5"/>
                    <a:pt x="615" y="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21BEA578-B812-426B-95F3-5B7241C6687F}"/>
                </a:ext>
              </a:extLst>
            </p:cNvPr>
            <p:cNvSpPr/>
            <p:nvPr/>
          </p:nvSpPr>
          <p:spPr>
            <a:xfrm>
              <a:off x="2856600" y="6192360"/>
              <a:ext cx="735119" cy="1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3" h="35">
                  <a:moveTo>
                    <a:pt x="1022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2043" y="0"/>
                  </a:lnTo>
                  <a:lnTo>
                    <a:pt x="2043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19576841-8FC5-4C3D-9BF3-CE5E1FB5068E}"/>
                </a:ext>
              </a:extLst>
            </p:cNvPr>
            <p:cNvSpPr/>
            <p:nvPr/>
          </p:nvSpPr>
          <p:spPr>
            <a:xfrm>
              <a:off x="2872080" y="6280199"/>
              <a:ext cx="110160" cy="135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7" h="378">
                  <a:moveTo>
                    <a:pt x="284" y="57"/>
                  </a:moveTo>
                  <a:cubicBezTo>
                    <a:pt x="260" y="57"/>
                    <a:pt x="244" y="76"/>
                    <a:pt x="244" y="95"/>
                  </a:cubicBezTo>
                  <a:cubicBezTo>
                    <a:pt x="244" y="106"/>
                    <a:pt x="251" y="118"/>
                    <a:pt x="270" y="118"/>
                  </a:cubicBezTo>
                  <a:cubicBezTo>
                    <a:pt x="289" y="118"/>
                    <a:pt x="307" y="104"/>
                    <a:pt x="307" y="71"/>
                  </a:cubicBezTo>
                  <a:cubicBezTo>
                    <a:pt x="307" y="35"/>
                    <a:pt x="272" y="0"/>
                    <a:pt x="208" y="0"/>
                  </a:cubicBezTo>
                  <a:cubicBezTo>
                    <a:pt x="97" y="0"/>
                    <a:pt x="66" y="85"/>
                    <a:pt x="66" y="123"/>
                  </a:cubicBezTo>
                  <a:cubicBezTo>
                    <a:pt x="66" y="187"/>
                    <a:pt x="130" y="201"/>
                    <a:pt x="154" y="206"/>
                  </a:cubicBezTo>
                  <a:cubicBezTo>
                    <a:pt x="196" y="213"/>
                    <a:pt x="241" y="222"/>
                    <a:pt x="241" y="270"/>
                  </a:cubicBezTo>
                  <a:cubicBezTo>
                    <a:pt x="241" y="291"/>
                    <a:pt x="222" y="359"/>
                    <a:pt x="121" y="359"/>
                  </a:cubicBezTo>
                  <a:cubicBezTo>
                    <a:pt x="109" y="359"/>
                    <a:pt x="45" y="359"/>
                    <a:pt x="26" y="317"/>
                  </a:cubicBezTo>
                  <a:cubicBezTo>
                    <a:pt x="57" y="319"/>
                    <a:pt x="78" y="296"/>
                    <a:pt x="78" y="272"/>
                  </a:cubicBezTo>
                  <a:cubicBezTo>
                    <a:pt x="78" y="253"/>
                    <a:pt x="64" y="244"/>
                    <a:pt x="47" y="244"/>
                  </a:cubicBezTo>
                  <a:cubicBezTo>
                    <a:pt x="26" y="244"/>
                    <a:pt x="0" y="260"/>
                    <a:pt x="0" y="298"/>
                  </a:cubicBezTo>
                  <a:cubicBezTo>
                    <a:pt x="0" y="345"/>
                    <a:pt x="47" y="378"/>
                    <a:pt x="121" y="378"/>
                  </a:cubicBezTo>
                  <a:cubicBezTo>
                    <a:pt x="255" y="378"/>
                    <a:pt x="289" y="277"/>
                    <a:pt x="289" y="241"/>
                  </a:cubicBezTo>
                  <a:cubicBezTo>
                    <a:pt x="289" y="210"/>
                    <a:pt x="272" y="189"/>
                    <a:pt x="263" y="180"/>
                  </a:cubicBezTo>
                  <a:cubicBezTo>
                    <a:pt x="239" y="156"/>
                    <a:pt x="215" y="151"/>
                    <a:pt x="177" y="144"/>
                  </a:cubicBezTo>
                  <a:cubicBezTo>
                    <a:pt x="149" y="137"/>
                    <a:pt x="116" y="132"/>
                    <a:pt x="116" y="95"/>
                  </a:cubicBezTo>
                  <a:cubicBezTo>
                    <a:pt x="116" y="69"/>
                    <a:pt x="135" y="19"/>
                    <a:pt x="208" y="19"/>
                  </a:cubicBezTo>
                  <a:cubicBezTo>
                    <a:pt x="229" y="19"/>
                    <a:pt x="272" y="24"/>
                    <a:pt x="284" y="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D0617687-203B-4718-BA3F-9B9E1B8FDF4A}"/>
                </a:ext>
              </a:extLst>
            </p:cNvPr>
            <p:cNvSpPr/>
            <p:nvPr/>
          </p:nvSpPr>
          <p:spPr>
            <a:xfrm>
              <a:off x="3011400" y="6314040"/>
              <a:ext cx="160560" cy="14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7" h="400">
                  <a:moveTo>
                    <a:pt x="158" y="218"/>
                  </a:moveTo>
                  <a:lnTo>
                    <a:pt x="265" y="218"/>
                  </a:lnTo>
                  <a:cubicBezTo>
                    <a:pt x="362" y="218"/>
                    <a:pt x="447" y="156"/>
                    <a:pt x="447" y="92"/>
                  </a:cubicBezTo>
                  <a:cubicBezTo>
                    <a:pt x="447" y="43"/>
                    <a:pt x="397" y="0"/>
                    <a:pt x="319" y="0"/>
                  </a:cubicBezTo>
                  <a:lnTo>
                    <a:pt x="114" y="0"/>
                  </a:lnTo>
                  <a:cubicBezTo>
                    <a:pt x="102" y="0"/>
                    <a:pt x="95" y="0"/>
                    <a:pt x="95" y="12"/>
                  </a:cubicBezTo>
                  <a:cubicBezTo>
                    <a:pt x="95" y="21"/>
                    <a:pt x="102" y="21"/>
                    <a:pt x="114" y="21"/>
                  </a:cubicBezTo>
                  <a:cubicBezTo>
                    <a:pt x="123" y="21"/>
                    <a:pt x="125" y="21"/>
                    <a:pt x="137" y="21"/>
                  </a:cubicBezTo>
                  <a:cubicBezTo>
                    <a:pt x="149" y="24"/>
                    <a:pt x="149" y="24"/>
                    <a:pt x="149" y="31"/>
                  </a:cubicBezTo>
                  <a:cubicBezTo>
                    <a:pt x="149" y="31"/>
                    <a:pt x="149" y="35"/>
                    <a:pt x="147" y="43"/>
                  </a:cubicBezTo>
                  <a:lnTo>
                    <a:pt x="69" y="352"/>
                  </a:lnTo>
                  <a:cubicBezTo>
                    <a:pt x="64" y="374"/>
                    <a:pt x="64" y="378"/>
                    <a:pt x="17" y="378"/>
                  </a:cubicBezTo>
                  <a:cubicBezTo>
                    <a:pt x="7" y="378"/>
                    <a:pt x="0" y="378"/>
                    <a:pt x="0" y="392"/>
                  </a:cubicBezTo>
                  <a:cubicBezTo>
                    <a:pt x="0" y="392"/>
                    <a:pt x="0" y="400"/>
                    <a:pt x="9" y="400"/>
                  </a:cubicBezTo>
                  <a:cubicBezTo>
                    <a:pt x="26" y="400"/>
                    <a:pt x="69" y="397"/>
                    <a:pt x="85" y="397"/>
                  </a:cubicBezTo>
                  <a:cubicBezTo>
                    <a:pt x="95" y="397"/>
                    <a:pt x="116" y="397"/>
                    <a:pt x="125" y="397"/>
                  </a:cubicBezTo>
                  <a:cubicBezTo>
                    <a:pt x="137" y="400"/>
                    <a:pt x="151" y="400"/>
                    <a:pt x="163" y="400"/>
                  </a:cubicBezTo>
                  <a:cubicBezTo>
                    <a:pt x="166" y="400"/>
                    <a:pt x="175" y="400"/>
                    <a:pt x="175" y="388"/>
                  </a:cubicBezTo>
                  <a:cubicBezTo>
                    <a:pt x="175" y="378"/>
                    <a:pt x="168" y="378"/>
                    <a:pt x="156" y="378"/>
                  </a:cubicBezTo>
                  <a:cubicBezTo>
                    <a:pt x="156" y="378"/>
                    <a:pt x="144" y="378"/>
                    <a:pt x="135" y="378"/>
                  </a:cubicBezTo>
                  <a:cubicBezTo>
                    <a:pt x="121" y="376"/>
                    <a:pt x="121" y="374"/>
                    <a:pt x="121" y="369"/>
                  </a:cubicBezTo>
                  <a:cubicBezTo>
                    <a:pt x="121" y="369"/>
                    <a:pt x="121" y="364"/>
                    <a:pt x="123" y="355"/>
                  </a:cubicBezTo>
                  <a:close/>
                  <a:moveTo>
                    <a:pt x="201" y="40"/>
                  </a:moveTo>
                  <a:cubicBezTo>
                    <a:pt x="206" y="24"/>
                    <a:pt x="206" y="21"/>
                    <a:pt x="229" y="21"/>
                  </a:cubicBezTo>
                  <a:lnTo>
                    <a:pt x="298" y="21"/>
                  </a:lnTo>
                  <a:cubicBezTo>
                    <a:pt x="352" y="21"/>
                    <a:pt x="385" y="38"/>
                    <a:pt x="385" y="78"/>
                  </a:cubicBezTo>
                  <a:cubicBezTo>
                    <a:pt x="385" y="97"/>
                    <a:pt x="381" y="144"/>
                    <a:pt x="350" y="170"/>
                  </a:cubicBezTo>
                  <a:cubicBezTo>
                    <a:pt x="329" y="189"/>
                    <a:pt x="296" y="199"/>
                    <a:pt x="253" y="199"/>
                  </a:cubicBezTo>
                  <a:lnTo>
                    <a:pt x="161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67615AC1-0D79-4E51-8773-252E7E1C3D22}"/>
                </a:ext>
              </a:extLst>
            </p:cNvPr>
            <p:cNvSpPr/>
            <p:nvPr/>
          </p:nvSpPr>
          <p:spPr>
            <a:xfrm>
              <a:off x="3195360" y="6311520"/>
              <a:ext cx="85680" cy="14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9" h="411">
                  <a:moveTo>
                    <a:pt x="116" y="17"/>
                  </a:moveTo>
                  <a:cubicBezTo>
                    <a:pt x="116" y="17"/>
                    <a:pt x="118" y="9"/>
                    <a:pt x="118" y="7"/>
                  </a:cubicBezTo>
                  <a:cubicBezTo>
                    <a:pt x="118" y="5"/>
                    <a:pt x="116" y="0"/>
                    <a:pt x="109" y="0"/>
                  </a:cubicBezTo>
                  <a:cubicBezTo>
                    <a:pt x="97" y="0"/>
                    <a:pt x="50" y="5"/>
                    <a:pt x="33" y="5"/>
                  </a:cubicBezTo>
                  <a:cubicBezTo>
                    <a:pt x="28" y="7"/>
                    <a:pt x="21" y="7"/>
                    <a:pt x="21" y="19"/>
                  </a:cubicBezTo>
                  <a:cubicBezTo>
                    <a:pt x="21" y="28"/>
                    <a:pt x="28" y="28"/>
                    <a:pt x="35" y="28"/>
                  </a:cubicBezTo>
                  <a:cubicBezTo>
                    <a:pt x="64" y="28"/>
                    <a:pt x="64" y="31"/>
                    <a:pt x="64" y="35"/>
                  </a:cubicBezTo>
                  <a:cubicBezTo>
                    <a:pt x="64" y="40"/>
                    <a:pt x="59" y="64"/>
                    <a:pt x="54" y="78"/>
                  </a:cubicBezTo>
                  <a:lnTo>
                    <a:pt x="43" y="130"/>
                  </a:lnTo>
                  <a:cubicBezTo>
                    <a:pt x="35" y="151"/>
                    <a:pt x="5" y="279"/>
                    <a:pt x="2" y="286"/>
                  </a:cubicBezTo>
                  <a:cubicBezTo>
                    <a:pt x="0" y="300"/>
                    <a:pt x="0" y="307"/>
                    <a:pt x="0" y="314"/>
                  </a:cubicBezTo>
                  <a:cubicBezTo>
                    <a:pt x="0" y="374"/>
                    <a:pt x="38" y="411"/>
                    <a:pt x="88" y="411"/>
                  </a:cubicBezTo>
                  <a:cubicBezTo>
                    <a:pt x="161" y="411"/>
                    <a:pt x="239" y="333"/>
                    <a:pt x="239" y="246"/>
                  </a:cubicBezTo>
                  <a:cubicBezTo>
                    <a:pt x="239" y="177"/>
                    <a:pt x="192" y="149"/>
                    <a:pt x="149" y="149"/>
                  </a:cubicBezTo>
                  <a:cubicBezTo>
                    <a:pt x="118" y="149"/>
                    <a:pt x="95" y="166"/>
                    <a:pt x="76" y="180"/>
                  </a:cubicBezTo>
                  <a:close/>
                  <a:moveTo>
                    <a:pt x="88" y="395"/>
                  </a:moveTo>
                  <a:cubicBezTo>
                    <a:pt x="59" y="395"/>
                    <a:pt x="43" y="371"/>
                    <a:pt x="43" y="336"/>
                  </a:cubicBezTo>
                  <a:cubicBezTo>
                    <a:pt x="43" y="314"/>
                    <a:pt x="47" y="293"/>
                    <a:pt x="64" y="229"/>
                  </a:cubicBezTo>
                  <a:cubicBezTo>
                    <a:pt x="66" y="218"/>
                    <a:pt x="66" y="215"/>
                    <a:pt x="78" y="203"/>
                  </a:cubicBezTo>
                  <a:cubicBezTo>
                    <a:pt x="99" y="177"/>
                    <a:pt x="128" y="166"/>
                    <a:pt x="149" y="166"/>
                  </a:cubicBezTo>
                  <a:cubicBezTo>
                    <a:pt x="170" y="166"/>
                    <a:pt x="192" y="182"/>
                    <a:pt x="192" y="222"/>
                  </a:cubicBezTo>
                  <a:cubicBezTo>
                    <a:pt x="192" y="246"/>
                    <a:pt x="177" y="305"/>
                    <a:pt x="161" y="338"/>
                  </a:cubicBezTo>
                  <a:cubicBezTo>
                    <a:pt x="147" y="366"/>
                    <a:pt x="116" y="395"/>
                    <a:pt x="88" y="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21DF90B7-4265-47B6-BD7B-876CB58E172C}"/>
                </a:ext>
              </a:extLst>
            </p:cNvPr>
            <p:cNvSpPr/>
            <p:nvPr/>
          </p:nvSpPr>
          <p:spPr>
            <a:xfrm>
              <a:off x="3301920" y="6314040"/>
              <a:ext cx="160560" cy="14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7" h="400">
                  <a:moveTo>
                    <a:pt x="158" y="218"/>
                  </a:moveTo>
                  <a:lnTo>
                    <a:pt x="265" y="218"/>
                  </a:lnTo>
                  <a:cubicBezTo>
                    <a:pt x="362" y="218"/>
                    <a:pt x="447" y="156"/>
                    <a:pt x="447" y="92"/>
                  </a:cubicBezTo>
                  <a:cubicBezTo>
                    <a:pt x="447" y="43"/>
                    <a:pt x="397" y="0"/>
                    <a:pt x="319" y="0"/>
                  </a:cubicBezTo>
                  <a:lnTo>
                    <a:pt x="114" y="0"/>
                  </a:lnTo>
                  <a:cubicBezTo>
                    <a:pt x="102" y="0"/>
                    <a:pt x="95" y="0"/>
                    <a:pt x="95" y="12"/>
                  </a:cubicBezTo>
                  <a:cubicBezTo>
                    <a:pt x="95" y="21"/>
                    <a:pt x="102" y="21"/>
                    <a:pt x="114" y="21"/>
                  </a:cubicBezTo>
                  <a:cubicBezTo>
                    <a:pt x="123" y="21"/>
                    <a:pt x="125" y="21"/>
                    <a:pt x="137" y="21"/>
                  </a:cubicBezTo>
                  <a:cubicBezTo>
                    <a:pt x="149" y="24"/>
                    <a:pt x="149" y="24"/>
                    <a:pt x="149" y="31"/>
                  </a:cubicBezTo>
                  <a:cubicBezTo>
                    <a:pt x="149" y="31"/>
                    <a:pt x="149" y="35"/>
                    <a:pt x="147" y="43"/>
                  </a:cubicBezTo>
                  <a:lnTo>
                    <a:pt x="69" y="352"/>
                  </a:lnTo>
                  <a:cubicBezTo>
                    <a:pt x="64" y="374"/>
                    <a:pt x="64" y="378"/>
                    <a:pt x="17" y="378"/>
                  </a:cubicBezTo>
                  <a:cubicBezTo>
                    <a:pt x="7" y="378"/>
                    <a:pt x="0" y="378"/>
                    <a:pt x="0" y="392"/>
                  </a:cubicBezTo>
                  <a:cubicBezTo>
                    <a:pt x="0" y="392"/>
                    <a:pt x="0" y="400"/>
                    <a:pt x="9" y="400"/>
                  </a:cubicBezTo>
                  <a:cubicBezTo>
                    <a:pt x="26" y="400"/>
                    <a:pt x="69" y="397"/>
                    <a:pt x="85" y="397"/>
                  </a:cubicBezTo>
                  <a:cubicBezTo>
                    <a:pt x="95" y="397"/>
                    <a:pt x="116" y="397"/>
                    <a:pt x="125" y="397"/>
                  </a:cubicBezTo>
                  <a:cubicBezTo>
                    <a:pt x="137" y="400"/>
                    <a:pt x="151" y="400"/>
                    <a:pt x="163" y="400"/>
                  </a:cubicBezTo>
                  <a:cubicBezTo>
                    <a:pt x="166" y="400"/>
                    <a:pt x="175" y="400"/>
                    <a:pt x="175" y="388"/>
                  </a:cubicBezTo>
                  <a:cubicBezTo>
                    <a:pt x="175" y="378"/>
                    <a:pt x="168" y="378"/>
                    <a:pt x="156" y="378"/>
                  </a:cubicBezTo>
                  <a:cubicBezTo>
                    <a:pt x="156" y="378"/>
                    <a:pt x="144" y="378"/>
                    <a:pt x="135" y="378"/>
                  </a:cubicBezTo>
                  <a:cubicBezTo>
                    <a:pt x="121" y="376"/>
                    <a:pt x="121" y="374"/>
                    <a:pt x="121" y="369"/>
                  </a:cubicBezTo>
                  <a:cubicBezTo>
                    <a:pt x="121" y="369"/>
                    <a:pt x="121" y="364"/>
                    <a:pt x="123" y="355"/>
                  </a:cubicBezTo>
                  <a:close/>
                  <a:moveTo>
                    <a:pt x="201" y="40"/>
                  </a:moveTo>
                  <a:cubicBezTo>
                    <a:pt x="206" y="24"/>
                    <a:pt x="206" y="21"/>
                    <a:pt x="229" y="21"/>
                  </a:cubicBezTo>
                  <a:lnTo>
                    <a:pt x="298" y="21"/>
                  </a:lnTo>
                  <a:cubicBezTo>
                    <a:pt x="352" y="21"/>
                    <a:pt x="385" y="38"/>
                    <a:pt x="385" y="78"/>
                  </a:cubicBezTo>
                  <a:cubicBezTo>
                    <a:pt x="385" y="97"/>
                    <a:pt x="381" y="144"/>
                    <a:pt x="350" y="170"/>
                  </a:cubicBezTo>
                  <a:cubicBezTo>
                    <a:pt x="329" y="189"/>
                    <a:pt x="296" y="199"/>
                    <a:pt x="253" y="199"/>
                  </a:cubicBezTo>
                  <a:lnTo>
                    <a:pt x="161" y="1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D0748E44-5AA5-4C05-9A7D-6EAB904388A2}"/>
                </a:ext>
              </a:extLst>
            </p:cNvPr>
            <p:cNvSpPr/>
            <p:nvPr/>
          </p:nvSpPr>
          <p:spPr>
            <a:xfrm>
              <a:off x="3484800" y="6311520"/>
              <a:ext cx="85680" cy="147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9" h="411">
                  <a:moveTo>
                    <a:pt x="116" y="17"/>
                  </a:moveTo>
                  <a:cubicBezTo>
                    <a:pt x="116" y="17"/>
                    <a:pt x="118" y="9"/>
                    <a:pt x="118" y="7"/>
                  </a:cubicBezTo>
                  <a:cubicBezTo>
                    <a:pt x="118" y="5"/>
                    <a:pt x="116" y="0"/>
                    <a:pt x="109" y="0"/>
                  </a:cubicBezTo>
                  <a:cubicBezTo>
                    <a:pt x="97" y="0"/>
                    <a:pt x="50" y="5"/>
                    <a:pt x="33" y="5"/>
                  </a:cubicBezTo>
                  <a:cubicBezTo>
                    <a:pt x="28" y="7"/>
                    <a:pt x="21" y="7"/>
                    <a:pt x="21" y="19"/>
                  </a:cubicBezTo>
                  <a:cubicBezTo>
                    <a:pt x="21" y="28"/>
                    <a:pt x="28" y="28"/>
                    <a:pt x="35" y="28"/>
                  </a:cubicBezTo>
                  <a:cubicBezTo>
                    <a:pt x="64" y="28"/>
                    <a:pt x="64" y="31"/>
                    <a:pt x="64" y="35"/>
                  </a:cubicBezTo>
                  <a:cubicBezTo>
                    <a:pt x="64" y="40"/>
                    <a:pt x="59" y="64"/>
                    <a:pt x="54" y="78"/>
                  </a:cubicBezTo>
                  <a:lnTo>
                    <a:pt x="43" y="130"/>
                  </a:lnTo>
                  <a:cubicBezTo>
                    <a:pt x="35" y="151"/>
                    <a:pt x="5" y="279"/>
                    <a:pt x="2" y="286"/>
                  </a:cubicBezTo>
                  <a:cubicBezTo>
                    <a:pt x="0" y="300"/>
                    <a:pt x="0" y="307"/>
                    <a:pt x="0" y="314"/>
                  </a:cubicBezTo>
                  <a:cubicBezTo>
                    <a:pt x="0" y="374"/>
                    <a:pt x="38" y="411"/>
                    <a:pt x="88" y="411"/>
                  </a:cubicBezTo>
                  <a:cubicBezTo>
                    <a:pt x="161" y="411"/>
                    <a:pt x="239" y="333"/>
                    <a:pt x="239" y="246"/>
                  </a:cubicBezTo>
                  <a:cubicBezTo>
                    <a:pt x="239" y="177"/>
                    <a:pt x="192" y="149"/>
                    <a:pt x="149" y="149"/>
                  </a:cubicBezTo>
                  <a:cubicBezTo>
                    <a:pt x="118" y="149"/>
                    <a:pt x="95" y="166"/>
                    <a:pt x="76" y="180"/>
                  </a:cubicBezTo>
                  <a:close/>
                  <a:moveTo>
                    <a:pt x="88" y="395"/>
                  </a:moveTo>
                  <a:cubicBezTo>
                    <a:pt x="59" y="395"/>
                    <a:pt x="43" y="371"/>
                    <a:pt x="43" y="336"/>
                  </a:cubicBezTo>
                  <a:cubicBezTo>
                    <a:pt x="43" y="314"/>
                    <a:pt x="47" y="293"/>
                    <a:pt x="64" y="229"/>
                  </a:cubicBezTo>
                  <a:cubicBezTo>
                    <a:pt x="66" y="218"/>
                    <a:pt x="66" y="215"/>
                    <a:pt x="78" y="203"/>
                  </a:cubicBezTo>
                  <a:cubicBezTo>
                    <a:pt x="99" y="177"/>
                    <a:pt x="128" y="166"/>
                    <a:pt x="149" y="166"/>
                  </a:cubicBezTo>
                  <a:cubicBezTo>
                    <a:pt x="170" y="166"/>
                    <a:pt x="192" y="182"/>
                    <a:pt x="192" y="222"/>
                  </a:cubicBezTo>
                  <a:cubicBezTo>
                    <a:pt x="192" y="246"/>
                    <a:pt x="177" y="305"/>
                    <a:pt x="161" y="338"/>
                  </a:cubicBezTo>
                  <a:cubicBezTo>
                    <a:pt x="147" y="366"/>
                    <a:pt x="116" y="395"/>
                    <a:pt x="88" y="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5D991C08-4524-4CDB-AA47-90DA9C0FC9D1}"/>
                </a:ext>
              </a:extLst>
            </p:cNvPr>
            <p:cNvSpPr/>
            <p:nvPr/>
          </p:nvSpPr>
          <p:spPr>
            <a:xfrm>
              <a:off x="3691080" y="6302160"/>
              <a:ext cx="199800" cy="70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6" h="196">
                  <a:moveTo>
                    <a:pt x="527" y="33"/>
                  </a:moveTo>
                  <a:cubicBezTo>
                    <a:pt x="539" y="33"/>
                    <a:pt x="556" y="33"/>
                    <a:pt x="556" y="17"/>
                  </a:cubicBezTo>
                  <a:cubicBezTo>
                    <a:pt x="556" y="0"/>
                    <a:pt x="539" y="0"/>
                    <a:pt x="527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3"/>
                    <a:pt x="17" y="33"/>
                    <a:pt x="28" y="33"/>
                  </a:cubicBezTo>
                  <a:close/>
                  <a:moveTo>
                    <a:pt x="527" y="196"/>
                  </a:moveTo>
                  <a:cubicBezTo>
                    <a:pt x="539" y="196"/>
                    <a:pt x="556" y="196"/>
                    <a:pt x="556" y="180"/>
                  </a:cubicBezTo>
                  <a:cubicBezTo>
                    <a:pt x="556" y="163"/>
                    <a:pt x="539" y="163"/>
                    <a:pt x="527" y="163"/>
                  </a:cubicBezTo>
                  <a:lnTo>
                    <a:pt x="28" y="163"/>
                  </a:lnTo>
                  <a:cubicBezTo>
                    <a:pt x="17" y="163"/>
                    <a:pt x="0" y="163"/>
                    <a:pt x="0" y="180"/>
                  </a:cubicBezTo>
                  <a:cubicBezTo>
                    <a:pt x="0" y="196"/>
                    <a:pt x="17" y="196"/>
                    <a:pt x="28" y="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="" xmlns:a16="http://schemas.microsoft.com/office/drawing/2014/main" id="{2F58D4D2-AB47-425F-B194-509A7608D76D}"/>
                </a:ext>
              </a:extLst>
            </p:cNvPr>
            <p:cNvSpPr/>
            <p:nvPr/>
          </p:nvSpPr>
          <p:spPr>
            <a:xfrm>
              <a:off x="4005000" y="6212880"/>
              <a:ext cx="119520" cy="199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3" h="556">
                  <a:moveTo>
                    <a:pt x="64" y="492"/>
                  </a:moveTo>
                  <a:lnTo>
                    <a:pt x="154" y="407"/>
                  </a:lnTo>
                  <a:cubicBezTo>
                    <a:pt x="284" y="291"/>
                    <a:pt x="333" y="246"/>
                    <a:pt x="333" y="161"/>
                  </a:cubicBezTo>
                  <a:cubicBezTo>
                    <a:pt x="333" y="66"/>
                    <a:pt x="258" y="0"/>
                    <a:pt x="156" y="0"/>
                  </a:cubicBezTo>
                  <a:cubicBezTo>
                    <a:pt x="61" y="0"/>
                    <a:pt x="0" y="76"/>
                    <a:pt x="0" y="151"/>
                  </a:cubicBezTo>
                  <a:cubicBezTo>
                    <a:pt x="0" y="199"/>
                    <a:pt x="43" y="199"/>
                    <a:pt x="45" y="199"/>
                  </a:cubicBezTo>
                  <a:cubicBezTo>
                    <a:pt x="59" y="199"/>
                    <a:pt x="88" y="187"/>
                    <a:pt x="88" y="154"/>
                  </a:cubicBezTo>
                  <a:cubicBezTo>
                    <a:pt x="88" y="132"/>
                    <a:pt x="73" y="111"/>
                    <a:pt x="43" y="111"/>
                  </a:cubicBezTo>
                  <a:cubicBezTo>
                    <a:pt x="38" y="111"/>
                    <a:pt x="35" y="111"/>
                    <a:pt x="33" y="111"/>
                  </a:cubicBezTo>
                  <a:cubicBezTo>
                    <a:pt x="52" y="57"/>
                    <a:pt x="97" y="26"/>
                    <a:pt x="147" y="26"/>
                  </a:cubicBezTo>
                  <a:cubicBezTo>
                    <a:pt x="222" y="26"/>
                    <a:pt x="258" y="95"/>
                    <a:pt x="258" y="161"/>
                  </a:cubicBezTo>
                  <a:cubicBezTo>
                    <a:pt x="258" y="229"/>
                    <a:pt x="215" y="296"/>
                    <a:pt x="170" y="345"/>
                  </a:cubicBezTo>
                  <a:lnTo>
                    <a:pt x="9" y="525"/>
                  </a:lnTo>
                  <a:cubicBezTo>
                    <a:pt x="0" y="534"/>
                    <a:pt x="0" y="537"/>
                    <a:pt x="0" y="556"/>
                  </a:cubicBezTo>
                  <a:lnTo>
                    <a:pt x="310" y="556"/>
                  </a:lnTo>
                  <a:lnTo>
                    <a:pt x="333" y="411"/>
                  </a:lnTo>
                  <a:lnTo>
                    <a:pt x="312" y="411"/>
                  </a:lnTo>
                  <a:cubicBezTo>
                    <a:pt x="310" y="435"/>
                    <a:pt x="303" y="473"/>
                    <a:pt x="296" y="485"/>
                  </a:cubicBezTo>
                  <a:cubicBezTo>
                    <a:pt x="289" y="492"/>
                    <a:pt x="234" y="492"/>
                    <a:pt x="215" y="4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D8C55AB1-DFF4-4FF9-85C0-B0C24FF05E61}"/>
                </a:ext>
              </a:extLst>
            </p:cNvPr>
            <p:cNvSpPr/>
            <p:nvPr/>
          </p:nvSpPr>
          <p:spPr>
            <a:xfrm>
              <a:off x="4165920" y="6380640"/>
              <a:ext cx="32040" cy="32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90">
                  <a:moveTo>
                    <a:pt x="90" y="45"/>
                  </a:moveTo>
                  <a:cubicBezTo>
                    <a:pt x="90" y="21"/>
                    <a:pt x="71" y="0"/>
                    <a:pt x="45" y="0"/>
                  </a:cubicBezTo>
                  <a:cubicBezTo>
                    <a:pt x="21" y="0"/>
                    <a:pt x="0" y="21"/>
                    <a:pt x="0" y="45"/>
                  </a:cubicBezTo>
                  <a:cubicBezTo>
                    <a:pt x="0" y="71"/>
                    <a:pt x="21" y="90"/>
                    <a:pt x="45" y="90"/>
                  </a:cubicBezTo>
                  <a:cubicBezTo>
                    <a:pt x="71" y="90"/>
                    <a:pt x="90" y="71"/>
                    <a:pt x="90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2C325D9F-916A-4439-B3E6-FF1F8D7C80E9}"/>
                </a:ext>
              </a:extLst>
            </p:cNvPr>
            <p:cNvSpPr/>
            <p:nvPr/>
          </p:nvSpPr>
          <p:spPr>
            <a:xfrm>
              <a:off x="4240079" y="6209279"/>
              <a:ext cx="128880" cy="209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9" h="582">
                  <a:moveTo>
                    <a:pt x="352" y="57"/>
                  </a:moveTo>
                  <a:cubicBezTo>
                    <a:pt x="359" y="45"/>
                    <a:pt x="359" y="45"/>
                    <a:pt x="359" y="26"/>
                  </a:cubicBezTo>
                  <a:lnTo>
                    <a:pt x="156" y="26"/>
                  </a:lnTo>
                  <a:cubicBezTo>
                    <a:pt x="54" y="26"/>
                    <a:pt x="52" y="17"/>
                    <a:pt x="50" y="0"/>
                  </a:cubicBezTo>
                  <a:lnTo>
                    <a:pt x="28" y="0"/>
                  </a:lnTo>
                  <a:lnTo>
                    <a:pt x="0" y="173"/>
                  </a:lnTo>
                  <a:lnTo>
                    <a:pt x="21" y="173"/>
                  </a:lnTo>
                  <a:cubicBezTo>
                    <a:pt x="24" y="158"/>
                    <a:pt x="31" y="106"/>
                    <a:pt x="43" y="97"/>
                  </a:cubicBezTo>
                  <a:cubicBezTo>
                    <a:pt x="47" y="90"/>
                    <a:pt x="114" y="90"/>
                    <a:pt x="123" y="90"/>
                  </a:cubicBezTo>
                  <a:lnTo>
                    <a:pt x="298" y="90"/>
                  </a:lnTo>
                  <a:cubicBezTo>
                    <a:pt x="289" y="104"/>
                    <a:pt x="222" y="196"/>
                    <a:pt x="203" y="222"/>
                  </a:cubicBezTo>
                  <a:cubicBezTo>
                    <a:pt x="128" y="336"/>
                    <a:pt x="99" y="452"/>
                    <a:pt x="99" y="537"/>
                  </a:cubicBezTo>
                  <a:cubicBezTo>
                    <a:pt x="99" y="544"/>
                    <a:pt x="99" y="582"/>
                    <a:pt x="140" y="582"/>
                  </a:cubicBezTo>
                  <a:cubicBezTo>
                    <a:pt x="177" y="582"/>
                    <a:pt x="177" y="544"/>
                    <a:pt x="177" y="537"/>
                  </a:cubicBezTo>
                  <a:lnTo>
                    <a:pt x="177" y="494"/>
                  </a:lnTo>
                  <a:cubicBezTo>
                    <a:pt x="177" y="449"/>
                    <a:pt x="180" y="402"/>
                    <a:pt x="187" y="357"/>
                  </a:cubicBezTo>
                  <a:cubicBezTo>
                    <a:pt x="189" y="338"/>
                    <a:pt x="201" y="267"/>
                    <a:pt x="239" y="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DE597F64-4837-4AFF-91F6-C11194A04CA5}"/>
                </a:ext>
              </a:extLst>
            </p:cNvPr>
            <p:cNvSpPr/>
            <p:nvPr/>
          </p:nvSpPr>
          <p:spPr>
            <a:xfrm>
              <a:off x="4385520" y="6212880"/>
              <a:ext cx="124920" cy="206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8" h="575">
                  <a:moveTo>
                    <a:pt x="76" y="281"/>
                  </a:moveTo>
                  <a:lnTo>
                    <a:pt x="76" y="262"/>
                  </a:lnTo>
                  <a:cubicBezTo>
                    <a:pt x="76" y="52"/>
                    <a:pt x="180" y="21"/>
                    <a:pt x="222" y="21"/>
                  </a:cubicBezTo>
                  <a:cubicBezTo>
                    <a:pt x="241" y="21"/>
                    <a:pt x="277" y="26"/>
                    <a:pt x="296" y="54"/>
                  </a:cubicBezTo>
                  <a:cubicBezTo>
                    <a:pt x="284" y="54"/>
                    <a:pt x="248" y="54"/>
                    <a:pt x="248" y="92"/>
                  </a:cubicBezTo>
                  <a:cubicBezTo>
                    <a:pt x="248" y="118"/>
                    <a:pt x="270" y="130"/>
                    <a:pt x="289" y="130"/>
                  </a:cubicBezTo>
                  <a:cubicBezTo>
                    <a:pt x="300" y="130"/>
                    <a:pt x="326" y="123"/>
                    <a:pt x="326" y="90"/>
                  </a:cubicBezTo>
                  <a:cubicBezTo>
                    <a:pt x="326" y="40"/>
                    <a:pt x="289" y="0"/>
                    <a:pt x="220" y="0"/>
                  </a:cubicBezTo>
                  <a:cubicBezTo>
                    <a:pt x="114" y="0"/>
                    <a:pt x="0" y="109"/>
                    <a:pt x="0" y="293"/>
                  </a:cubicBezTo>
                  <a:cubicBezTo>
                    <a:pt x="0" y="515"/>
                    <a:pt x="97" y="575"/>
                    <a:pt x="175" y="575"/>
                  </a:cubicBezTo>
                  <a:cubicBezTo>
                    <a:pt x="267" y="575"/>
                    <a:pt x="348" y="497"/>
                    <a:pt x="348" y="385"/>
                  </a:cubicBezTo>
                  <a:cubicBezTo>
                    <a:pt x="348" y="279"/>
                    <a:pt x="272" y="199"/>
                    <a:pt x="180" y="199"/>
                  </a:cubicBezTo>
                  <a:cubicBezTo>
                    <a:pt x="123" y="199"/>
                    <a:pt x="92" y="241"/>
                    <a:pt x="76" y="281"/>
                  </a:cubicBezTo>
                  <a:close/>
                  <a:moveTo>
                    <a:pt x="175" y="551"/>
                  </a:moveTo>
                  <a:cubicBezTo>
                    <a:pt x="123" y="551"/>
                    <a:pt x="97" y="501"/>
                    <a:pt x="92" y="487"/>
                  </a:cubicBezTo>
                  <a:cubicBezTo>
                    <a:pt x="78" y="449"/>
                    <a:pt x="78" y="383"/>
                    <a:pt x="78" y="366"/>
                  </a:cubicBezTo>
                  <a:cubicBezTo>
                    <a:pt x="78" y="303"/>
                    <a:pt x="104" y="218"/>
                    <a:pt x="180" y="218"/>
                  </a:cubicBezTo>
                  <a:cubicBezTo>
                    <a:pt x="192" y="218"/>
                    <a:pt x="232" y="218"/>
                    <a:pt x="258" y="270"/>
                  </a:cubicBezTo>
                  <a:cubicBezTo>
                    <a:pt x="272" y="300"/>
                    <a:pt x="272" y="343"/>
                    <a:pt x="272" y="385"/>
                  </a:cubicBezTo>
                  <a:cubicBezTo>
                    <a:pt x="272" y="426"/>
                    <a:pt x="272" y="466"/>
                    <a:pt x="258" y="497"/>
                  </a:cubicBezTo>
                  <a:cubicBezTo>
                    <a:pt x="232" y="546"/>
                    <a:pt x="194" y="551"/>
                    <a:pt x="175" y="5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13FB2485-398E-499F-AC89-4687CFD09004}"/>
                </a:ext>
              </a:extLst>
            </p:cNvPr>
            <p:cNvSpPr/>
            <p:nvPr/>
          </p:nvSpPr>
          <p:spPr>
            <a:xfrm>
              <a:off x="4629240" y="6209279"/>
              <a:ext cx="204120" cy="203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8" h="565">
                  <a:moveTo>
                    <a:pt x="336" y="59"/>
                  </a:moveTo>
                  <a:cubicBezTo>
                    <a:pt x="343" y="35"/>
                    <a:pt x="345" y="31"/>
                    <a:pt x="355" y="28"/>
                  </a:cubicBezTo>
                  <a:cubicBezTo>
                    <a:pt x="364" y="26"/>
                    <a:pt x="390" y="26"/>
                    <a:pt x="409" y="26"/>
                  </a:cubicBezTo>
                  <a:cubicBezTo>
                    <a:pt x="492" y="26"/>
                    <a:pt x="530" y="28"/>
                    <a:pt x="530" y="95"/>
                  </a:cubicBezTo>
                  <a:cubicBezTo>
                    <a:pt x="530" y="106"/>
                    <a:pt x="527" y="139"/>
                    <a:pt x="523" y="161"/>
                  </a:cubicBezTo>
                  <a:cubicBezTo>
                    <a:pt x="523" y="166"/>
                    <a:pt x="520" y="175"/>
                    <a:pt x="520" y="177"/>
                  </a:cubicBezTo>
                  <a:cubicBezTo>
                    <a:pt x="520" y="182"/>
                    <a:pt x="523" y="187"/>
                    <a:pt x="530" y="187"/>
                  </a:cubicBezTo>
                  <a:cubicBezTo>
                    <a:pt x="539" y="187"/>
                    <a:pt x="542" y="182"/>
                    <a:pt x="544" y="168"/>
                  </a:cubicBezTo>
                  <a:lnTo>
                    <a:pt x="565" y="24"/>
                  </a:lnTo>
                  <a:cubicBezTo>
                    <a:pt x="568" y="19"/>
                    <a:pt x="568" y="12"/>
                    <a:pt x="568" y="9"/>
                  </a:cubicBezTo>
                  <a:cubicBezTo>
                    <a:pt x="568" y="0"/>
                    <a:pt x="558" y="0"/>
                    <a:pt x="544" y="0"/>
                  </a:cubicBezTo>
                  <a:lnTo>
                    <a:pt x="83" y="0"/>
                  </a:lnTo>
                  <a:cubicBezTo>
                    <a:pt x="61" y="0"/>
                    <a:pt x="61" y="0"/>
                    <a:pt x="54" y="17"/>
                  </a:cubicBezTo>
                  <a:lnTo>
                    <a:pt x="5" y="163"/>
                  </a:lnTo>
                  <a:cubicBezTo>
                    <a:pt x="5" y="166"/>
                    <a:pt x="0" y="177"/>
                    <a:pt x="0" y="180"/>
                  </a:cubicBezTo>
                  <a:cubicBezTo>
                    <a:pt x="0" y="184"/>
                    <a:pt x="5" y="187"/>
                    <a:pt x="9" y="187"/>
                  </a:cubicBezTo>
                  <a:cubicBezTo>
                    <a:pt x="19" y="187"/>
                    <a:pt x="19" y="184"/>
                    <a:pt x="24" y="170"/>
                  </a:cubicBezTo>
                  <a:cubicBezTo>
                    <a:pt x="69" y="40"/>
                    <a:pt x="90" y="26"/>
                    <a:pt x="215" y="26"/>
                  </a:cubicBezTo>
                  <a:lnTo>
                    <a:pt x="246" y="26"/>
                  </a:lnTo>
                  <a:cubicBezTo>
                    <a:pt x="270" y="26"/>
                    <a:pt x="270" y="28"/>
                    <a:pt x="270" y="35"/>
                  </a:cubicBezTo>
                  <a:cubicBezTo>
                    <a:pt x="270" y="40"/>
                    <a:pt x="267" y="52"/>
                    <a:pt x="267" y="54"/>
                  </a:cubicBezTo>
                  <a:lnTo>
                    <a:pt x="156" y="499"/>
                  </a:lnTo>
                  <a:cubicBezTo>
                    <a:pt x="147" y="530"/>
                    <a:pt x="144" y="539"/>
                    <a:pt x="57" y="539"/>
                  </a:cubicBezTo>
                  <a:cubicBezTo>
                    <a:pt x="26" y="539"/>
                    <a:pt x="21" y="539"/>
                    <a:pt x="21" y="556"/>
                  </a:cubicBezTo>
                  <a:cubicBezTo>
                    <a:pt x="21" y="565"/>
                    <a:pt x="31" y="565"/>
                    <a:pt x="35" y="565"/>
                  </a:cubicBezTo>
                  <a:cubicBezTo>
                    <a:pt x="57" y="565"/>
                    <a:pt x="80" y="563"/>
                    <a:pt x="104" y="563"/>
                  </a:cubicBezTo>
                  <a:cubicBezTo>
                    <a:pt x="128" y="563"/>
                    <a:pt x="151" y="563"/>
                    <a:pt x="175" y="563"/>
                  </a:cubicBezTo>
                  <a:cubicBezTo>
                    <a:pt x="199" y="563"/>
                    <a:pt x="222" y="563"/>
                    <a:pt x="244" y="563"/>
                  </a:cubicBezTo>
                  <a:cubicBezTo>
                    <a:pt x="267" y="563"/>
                    <a:pt x="293" y="565"/>
                    <a:pt x="317" y="565"/>
                  </a:cubicBezTo>
                  <a:cubicBezTo>
                    <a:pt x="324" y="565"/>
                    <a:pt x="336" y="565"/>
                    <a:pt x="336" y="549"/>
                  </a:cubicBezTo>
                  <a:cubicBezTo>
                    <a:pt x="336" y="539"/>
                    <a:pt x="329" y="539"/>
                    <a:pt x="307" y="539"/>
                  </a:cubicBezTo>
                  <a:cubicBezTo>
                    <a:pt x="286" y="539"/>
                    <a:pt x="274" y="539"/>
                    <a:pt x="253" y="537"/>
                  </a:cubicBezTo>
                  <a:cubicBezTo>
                    <a:pt x="229" y="534"/>
                    <a:pt x="222" y="532"/>
                    <a:pt x="222" y="520"/>
                  </a:cubicBezTo>
                  <a:cubicBezTo>
                    <a:pt x="222" y="518"/>
                    <a:pt x="222" y="513"/>
                    <a:pt x="225" y="5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="" xmlns:a16="http://schemas.microsoft.com/office/drawing/2014/main" id="{18B9BDCD-6A00-4FC5-B85B-97FBFF92635D}"/>
                </a:ext>
              </a:extLst>
            </p:cNvPr>
            <p:cNvSpPr/>
            <p:nvPr/>
          </p:nvSpPr>
          <p:spPr>
            <a:xfrm>
              <a:off x="4852080" y="6280199"/>
              <a:ext cx="115560" cy="1357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378">
                  <a:moveTo>
                    <a:pt x="118" y="177"/>
                  </a:moveTo>
                  <a:cubicBezTo>
                    <a:pt x="142" y="177"/>
                    <a:pt x="203" y="175"/>
                    <a:pt x="246" y="156"/>
                  </a:cubicBezTo>
                  <a:cubicBezTo>
                    <a:pt x="305" y="132"/>
                    <a:pt x="310" y="83"/>
                    <a:pt x="310" y="71"/>
                  </a:cubicBezTo>
                  <a:cubicBezTo>
                    <a:pt x="310" y="35"/>
                    <a:pt x="277" y="0"/>
                    <a:pt x="220" y="0"/>
                  </a:cubicBezTo>
                  <a:cubicBezTo>
                    <a:pt x="125" y="0"/>
                    <a:pt x="0" y="80"/>
                    <a:pt x="0" y="227"/>
                  </a:cubicBezTo>
                  <a:cubicBezTo>
                    <a:pt x="0" y="312"/>
                    <a:pt x="50" y="378"/>
                    <a:pt x="132" y="378"/>
                  </a:cubicBezTo>
                  <a:cubicBezTo>
                    <a:pt x="251" y="378"/>
                    <a:pt x="322" y="291"/>
                    <a:pt x="322" y="279"/>
                  </a:cubicBezTo>
                  <a:cubicBezTo>
                    <a:pt x="322" y="274"/>
                    <a:pt x="317" y="270"/>
                    <a:pt x="312" y="270"/>
                  </a:cubicBezTo>
                  <a:cubicBezTo>
                    <a:pt x="307" y="270"/>
                    <a:pt x="305" y="272"/>
                    <a:pt x="300" y="277"/>
                  </a:cubicBezTo>
                  <a:cubicBezTo>
                    <a:pt x="234" y="359"/>
                    <a:pt x="144" y="359"/>
                    <a:pt x="132" y="359"/>
                  </a:cubicBezTo>
                  <a:cubicBezTo>
                    <a:pt x="69" y="359"/>
                    <a:pt x="59" y="291"/>
                    <a:pt x="59" y="262"/>
                  </a:cubicBezTo>
                  <a:cubicBezTo>
                    <a:pt x="59" y="253"/>
                    <a:pt x="61" y="227"/>
                    <a:pt x="73" y="177"/>
                  </a:cubicBezTo>
                  <a:close/>
                  <a:moveTo>
                    <a:pt x="78" y="158"/>
                  </a:moveTo>
                  <a:cubicBezTo>
                    <a:pt x="111" y="31"/>
                    <a:pt x="199" y="19"/>
                    <a:pt x="220" y="19"/>
                  </a:cubicBezTo>
                  <a:cubicBezTo>
                    <a:pt x="258" y="19"/>
                    <a:pt x="281" y="43"/>
                    <a:pt x="281" y="71"/>
                  </a:cubicBezTo>
                  <a:cubicBezTo>
                    <a:pt x="281" y="158"/>
                    <a:pt x="147" y="158"/>
                    <a:pt x="114" y="1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="" xmlns:a16="http://schemas.microsoft.com/office/drawing/2014/main" id="{49441357-718F-48A6-A655-76B33FD3D803}"/>
                </a:ext>
              </a:extLst>
            </p:cNvPr>
            <p:cNvSpPr/>
            <p:nvPr/>
          </p:nvSpPr>
          <p:spPr>
            <a:xfrm>
              <a:off x="4994280" y="6207840"/>
              <a:ext cx="214200" cy="21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6" h="589">
                  <a:moveTo>
                    <a:pt x="478" y="95"/>
                  </a:moveTo>
                  <a:cubicBezTo>
                    <a:pt x="518" y="31"/>
                    <a:pt x="553" y="28"/>
                    <a:pt x="584" y="26"/>
                  </a:cubicBezTo>
                  <a:cubicBezTo>
                    <a:pt x="594" y="26"/>
                    <a:pt x="596" y="12"/>
                    <a:pt x="596" y="9"/>
                  </a:cubicBezTo>
                  <a:cubicBezTo>
                    <a:pt x="596" y="2"/>
                    <a:pt x="591" y="0"/>
                    <a:pt x="584" y="0"/>
                  </a:cubicBezTo>
                  <a:cubicBezTo>
                    <a:pt x="563" y="0"/>
                    <a:pt x="539" y="2"/>
                    <a:pt x="516" y="2"/>
                  </a:cubicBezTo>
                  <a:cubicBezTo>
                    <a:pt x="487" y="2"/>
                    <a:pt x="459" y="0"/>
                    <a:pt x="433" y="0"/>
                  </a:cubicBezTo>
                  <a:cubicBezTo>
                    <a:pt x="428" y="0"/>
                    <a:pt x="416" y="0"/>
                    <a:pt x="416" y="17"/>
                  </a:cubicBezTo>
                  <a:cubicBezTo>
                    <a:pt x="416" y="26"/>
                    <a:pt x="426" y="26"/>
                    <a:pt x="430" y="26"/>
                  </a:cubicBezTo>
                  <a:cubicBezTo>
                    <a:pt x="454" y="28"/>
                    <a:pt x="468" y="35"/>
                    <a:pt x="468" y="54"/>
                  </a:cubicBezTo>
                  <a:cubicBezTo>
                    <a:pt x="468" y="66"/>
                    <a:pt x="456" y="85"/>
                    <a:pt x="456" y="85"/>
                  </a:cubicBezTo>
                  <a:lnTo>
                    <a:pt x="201" y="492"/>
                  </a:lnTo>
                  <a:lnTo>
                    <a:pt x="144" y="52"/>
                  </a:lnTo>
                  <a:cubicBezTo>
                    <a:pt x="144" y="38"/>
                    <a:pt x="163" y="26"/>
                    <a:pt x="201" y="26"/>
                  </a:cubicBezTo>
                  <a:cubicBezTo>
                    <a:pt x="213" y="26"/>
                    <a:pt x="222" y="26"/>
                    <a:pt x="222" y="9"/>
                  </a:cubicBezTo>
                  <a:cubicBezTo>
                    <a:pt x="222" y="2"/>
                    <a:pt x="215" y="0"/>
                    <a:pt x="210" y="0"/>
                  </a:cubicBezTo>
                  <a:cubicBezTo>
                    <a:pt x="177" y="0"/>
                    <a:pt x="142" y="2"/>
                    <a:pt x="106" y="2"/>
                  </a:cubicBezTo>
                  <a:cubicBezTo>
                    <a:pt x="92" y="2"/>
                    <a:pt x="76" y="2"/>
                    <a:pt x="61" y="2"/>
                  </a:cubicBezTo>
                  <a:cubicBezTo>
                    <a:pt x="45" y="2"/>
                    <a:pt x="31" y="0"/>
                    <a:pt x="17" y="0"/>
                  </a:cubicBezTo>
                  <a:cubicBezTo>
                    <a:pt x="9" y="0"/>
                    <a:pt x="0" y="0"/>
                    <a:pt x="0" y="17"/>
                  </a:cubicBezTo>
                  <a:cubicBezTo>
                    <a:pt x="0" y="26"/>
                    <a:pt x="7" y="26"/>
                    <a:pt x="21" y="26"/>
                  </a:cubicBezTo>
                  <a:cubicBezTo>
                    <a:pt x="69" y="26"/>
                    <a:pt x="69" y="33"/>
                    <a:pt x="71" y="54"/>
                  </a:cubicBezTo>
                  <a:lnTo>
                    <a:pt x="137" y="570"/>
                  </a:lnTo>
                  <a:cubicBezTo>
                    <a:pt x="140" y="586"/>
                    <a:pt x="142" y="589"/>
                    <a:pt x="154" y="589"/>
                  </a:cubicBezTo>
                  <a:cubicBezTo>
                    <a:pt x="168" y="589"/>
                    <a:pt x="170" y="584"/>
                    <a:pt x="177" y="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129" name="Group 128" descr="28§display§\sqrt{s_{pp}}=8~TeV \rightarrow \sqrt{s_{pPb}}=5.02~TeV §svg§600§FALSE§" title="TexMaths">
            <a:extLst>
              <a:ext uri="{FF2B5EF4-FFF2-40B4-BE49-F238E27FC236}">
                <a16:creationId xmlns="" xmlns:a16="http://schemas.microsoft.com/office/drawing/2014/main" id="{D6D8C1AD-41D8-447E-AB1D-51A5F3BB8E6C}"/>
              </a:ext>
            </a:extLst>
          </p:cNvPr>
          <p:cNvGrpSpPr/>
          <p:nvPr/>
        </p:nvGrpSpPr>
        <p:grpSpPr>
          <a:xfrm>
            <a:off x="222709" y="6059191"/>
            <a:ext cx="4337579" cy="273323"/>
            <a:chOff x="245520" y="6679440"/>
            <a:chExt cx="4781880" cy="301320"/>
          </a:xfrm>
        </p:grpSpPr>
        <p:sp>
          <p:nvSpPr>
            <p:cNvPr id="130" name="Freeform: Shape 129">
              <a:extLst>
                <a:ext uri="{FF2B5EF4-FFF2-40B4-BE49-F238E27FC236}">
                  <a16:creationId xmlns="" xmlns:a16="http://schemas.microsoft.com/office/drawing/2014/main" id="{DBD9A662-F29F-42A7-A826-14CEFE5775A0}"/>
                </a:ext>
              </a:extLst>
            </p:cNvPr>
            <p:cNvSpPr/>
            <p:nvPr/>
          </p:nvSpPr>
          <p:spPr>
            <a:xfrm>
              <a:off x="245520" y="6679440"/>
              <a:ext cx="4781880" cy="301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84" h="838">
                  <a:moveTo>
                    <a:pt x="6643" y="838"/>
                  </a:moveTo>
                  <a:lnTo>
                    <a:pt x="0" y="838"/>
                  </a:lnTo>
                  <a:lnTo>
                    <a:pt x="0" y="0"/>
                  </a:lnTo>
                  <a:lnTo>
                    <a:pt x="13284" y="0"/>
                  </a:lnTo>
                  <a:lnTo>
                    <a:pt x="13284" y="8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40023740-5EF3-4705-A149-A3BE1ADAD924}"/>
                </a:ext>
              </a:extLst>
            </p:cNvPr>
            <p:cNvSpPr/>
            <p:nvPr/>
          </p:nvSpPr>
          <p:spPr>
            <a:xfrm>
              <a:off x="267480" y="6684479"/>
              <a:ext cx="232560" cy="295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7" h="822">
                  <a:moveTo>
                    <a:pt x="261" y="735"/>
                  </a:moveTo>
                  <a:lnTo>
                    <a:pt x="115" y="415"/>
                  </a:lnTo>
                  <a:cubicBezTo>
                    <a:pt x="111" y="404"/>
                    <a:pt x="106" y="404"/>
                    <a:pt x="104" y="404"/>
                  </a:cubicBezTo>
                  <a:cubicBezTo>
                    <a:pt x="104" y="404"/>
                    <a:pt x="99" y="404"/>
                    <a:pt x="89" y="411"/>
                  </a:cubicBezTo>
                  <a:lnTo>
                    <a:pt x="12" y="469"/>
                  </a:lnTo>
                  <a:cubicBezTo>
                    <a:pt x="0" y="476"/>
                    <a:pt x="0" y="479"/>
                    <a:pt x="0" y="483"/>
                  </a:cubicBezTo>
                  <a:cubicBezTo>
                    <a:pt x="0" y="486"/>
                    <a:pt x="2" y="490"/>
                    <a:pt x="9" y="490"/>
                  </a:cubicBezTo>
                  <a:cubicBezTo>
                    <a:pt x="14" y="490"/>
                    <a:pt x="28" y="479"/>
                    <a:pt x="38" y="474"/>
                  </a:cubicBezTo>
                  <a:cubicBezTo>
                    <a:pt x="42" y="469"/>
                    <a:pt x="54" y="460"/>
                    <a:pt x="64" y="453"/>
                  </a:cubicBezTo>
                  <a:lnTo>
                    <a:pt x="226" y="810"/>
                  </a:lnTo>
                  <a:cubicBezTo>
                    <a:pt x="233" y="822"/>
                    <a:pt x="238" y="822"/>
                    <a:pt x="245" y="822"/>
                  </a:cubicBezTo>
                  <a:cubicBezTo>
                    <a:pt x="256" y="822"/>
                    <a:pt x="259" y="817"/>
                    <a:pt x="266" y="805"/>
                  </a:cubicBezTo>
                  <a:lnTo>
                    <a:pt x="642" y="33"/>
                  </a:lnTo>
                  <a:cubicBezTo>
                    <a:pt x="647" y="21"/>
                    <a:pt x="647" y="19"/>
                    <a:pt x="647" y="16"/>
                  </a:cubicBezTo>
                  <a:cubicBezTo>
                    <a:pt x="647" y="9"/>
                    <a:pt x="640" y="0"/>
                    <a:pt x="630" y="0"/>
                  </a:cubicBezTo>
                  <a:cubicBezTo>
                    <a:pt x="623" y="0"/>
                    <a:pt x="619" y="5"/>
                    <a:pt x="61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="" xmlns:a16="http://schemas.microsoft.com/office/drawing/2014/main" id="{7CBDFB94-AF53-4758-BFB6-3442F85113D4}"/>
                </a:ext>
              </a:extLst>
            </p:cNvPr>
            <p:cNvSpPr/>
            <p:nvPr/>
          </p:nvSpPr>
          <p:spPr>
            <a:xfrm>
              <a:off x="493560" y="6684479"/>
              <a:ext cx="400320" cy="1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13" h="35">
                  <a:moveTo>
                    <a:pt x="558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113" y="0"/>
                  </a:lnTo>
                  <a:lnTo>
                    <a:pt x="1113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="" xmlns:a16="http://schemas.microsoft.com/office/drawing/2014/main" id="{2B9FAF90-B273-430E-97CD-DBA17E197D4E}"/>
                </a:ext>
              </a:extLst>
            </p:cNvPr>
            <p:cNvSpPr/>
            <p:nvPr/>
          </p:nvSpPr>
          <p:spPr>
            <a:xfrm>
              <a:off x="509040" y="6750720"/>
              <a:ext cx="109800" cy="13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6" h="373">
                  <a:moveTo>
                    <a:pt x="282" y="56"/>
                  </a:moveTo>
                  <a:cubicBezTo>
                    <a:pt x="259" y="56"/>
                    <a:pt x="242" y="75"/>
                    <a:pt x="242" y="93"/>
                  </a:cubicBezTo>
                  <a:cubicBezTo>
                    <a:pt x="242" y="105"/>
                    <a:pt x="249" y="117"/>
                    <a:pt x="268" y="117"/>
                  </a:cubicBezTo>
                  <a:cubicBezTo>
                    <a:pt x="287" y="117"/>
                    <a:pt x="306" y="103"/>
                    <a:pt x="306" y="70"/>
                  </a:cubicBezTo>
                  <a:cubicBezTo>
                    <a:pt x="306" y="35"/>
                    <a:pt x="271" y="0"/>
                    <a:pt x="207" y="0"/>
                  </a:cubicBezTo>
                  <a:cubicBezTo>
                    <a:pt x="96" y="0"/>
                    <a:pt x="66" y="84"/>
                    <a:pt x="66" y="121"/>
                  </a:cubicBezTo>
                  <a:cubicBezTo>
                    <a:pt x="66" y="184"/>
                    <a:pt x="129" y="198"/>
                    <a:pt x="153" y="203"/>
                  </a:cubicBezTo>
                  <a:cubicBezTo>
                    <a:pt x="195" y="210"/>
                    <a:pt x="240" y="219"/>
                    <a:pt x="240" y="266"/>
                  </a:cubicBezTo>
                  <a:cubicBezTo>
                    <a:pt x="240" y="287"/>
                    <a:pt x="221" y="355"/>
                    <a:pt x="120" y="355"/>
                  </a:cubicBezTo>
                  <a:cubicBezTo>
                    <a:pt x="108" y="355"/>
                    <a:pt x="45" y="355"/>
                    <a:pt x="26" y="313"/>
                  </a:cubicBezTo>
                  <a:cubicBezTo>
                    <a:pt x="56" y="315"/>
                    <a:pt x="78" y="292"/>
                    <a:pt x="78" y="268"/>
                  </a:cubicBezTo>
                  <a:cubicBezTo>
                    <a:pt x="78" y="250"/>
                    <a:pt x="64" y="240"/>
                    <a:pt x="47" y="240"/>
                  </a:cubicBezTo>
                  <a:cubicBezTo>
                    <a:pt x="26" y="240"/>
                    <a:pt x="0" y="257"/>
                    <a:pt x="0" y="294"/>
                  </a:cubicBezTo>
                  <a:cubicBezTo>
                    <a:pt x="0" y="341"/>
                    <a:pt x="47" y="373"/>
                    <a:pt x="120" y="373"/>
                  </a:cubicBezTo>
                  <a:cubicBezTo>
                    <a:pt x="254" y="373"/>
                    <a:pt x="287" y="273"/>
                    <a:pt x="287" y="238"/>
                  </a:cubicBezTo>
                  <a:cubicBezTo>
                    <a:pt x="287" y="208"/>
                    <a:pt x="271" y="187"/>
                    <a:pt x="261" y="177"/>
                  </a:cubicBezTo>
                  <a:cubicBezTo>
                    <a:pt x="238" y="154"/>
                    <a:pt x="214" y="149"/>
                    <a:pt x="176" y="142"/>
                  </a:cubicBezTo>
                  <a:cubicBezTo>
                    <a:pt x="148" y="135"/>
                    <a:pt x="115" y="131"/>
                    <a:pt x="115" y="93"/>
                  </a:cubicBezTo>
                  <a:cubicBezTo>
                    <a:pt x="115" y="68"/>
                    <a:pt x="134" y="19"/>
                    <a:pt x="207" y="19"/>
                  </a:cubicBezTo>
                  <a:cubicBezTo>
                    <a:pt x="228" y="19"/>
                    <a:pt x="271" y="23"/>
                    <a:pt x="282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="" xmlns:a16="http://schemas.microsoft.com/office/drawing/2014/main" id="{91B78C74-EABC-4662-9C3F-E9C6248E6364}"/>
                </a:ext>
              </a:extLst>
            </p:cNvPr>
            <p:cNvSpPr/>
            <p:nvPr/>
          </p:nvSpPr>
          <p:spPr>
            <a:xfrm>
              <a:off x="632520" y="6834239"/>
              <a:ext cx="116640" cy="131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5" h="366">
                  <a:moveTo>
                    <a:pt x="45" y="324"/>
                  </a:moveTo>
                  <a:cubicBezTo>
                    <a:pt x="40" y="341"/>
                    <a:pt x="40" y="345"/>
                    <a:pt x="16" y="345"/>
                  </a:cubicBezTo>
                  <a:cubicBezTo>
                    <a:pt x="7" y="345"/>
                    <a:pt x="0" y="345"/>
                    <a:pt x="0" y="359"/>
                  </a:cubicBezTo>
                  <a:cubicBezTo>
                    <a:pt x="0" y="364"/>
                    <a:pt x="5" y="366"/>
                    <a:pt x="7" y="366"/>
                  </a:cubicBezTo>
                  <a:cubicBezTo>
                    <a:pt x="24" y="366"/>
                    <a:pt x="42" y="364"/>
                    <a:pt x="59" y="364"/>
                  </a:cubicBezTo>
                  <a:cubicBezTo>
                    <a:pt x="78" y="364"/>
                    <a:pt x="101" y="366"/>
                    <a:pt x="120" y="366"/>
                  </a:cubicBezTo>
                  <a:cubicBezTo>
                    <a:pt x="125" y="366"/>
                    <a:pt x="132" y="364"/>
                    <a:pt x="132" y="355"/>
                  </a:cubicBezTo>
                  <a:cubicBezTo>
                    <a:pt x="132" y="345"/>
                    <a:pt x="122" y="345"/>
                    <a:pt x="115" y="345"/>
                  </a:cubicBezTo>
                  <a:cubicBezTo>
                    <a:pt x="104" y="345"/>
                    <a:pt x="87" y="345"/>
                    <a:pt x="87" y="338"/>
                  </a:cubicBezTo>
                  <a:cubicBezTo>
                    <a:pt x="87" y="336"/>
                    <a:pt x="92" y="322"/>
                    <a:pt x="94" y="313"/>
                  </a:cubicBezTo>
                  <a:cubicBezTo>
                    <a:pt x="101" y="282"/>
                    <a:pt x="108" y="250"/>
                    <a:pt x="115" y="226"/>
                  </a:cubicBezTo>
                  <a:cubicBezTo>
                    <a:pt x="122" y="238"/>
                    <a:pt x="141" y="261"/>
                    <a:pt x="176" y="261"/>
                  </a:cubicBezTo>
                  <a:cubicBezTo>
                    <a:pt x="247" y="261"/>
                    <a:pt x="325" y="182"/>
                    <a:pt x="325" y="96"/>
                  </a:cubicBezTo>
                  <a:cubicBezTo>
                    <a:pt x="325" y="28"/>
                    <a:pt x="278" y="0"/>
                    <a:pt x="238" y="0"/>
                  </a:cubicBezTo>
                  <a:cubicBezTo>
                    <a:pt x="202" y="0"/>
                    <a:pt x="172" y="23"/>
                    <a:pt x="155" y="40"/>
                  </a:cubicBezTo>
                  <a:cubicBezTo>
                    <a:pt x="146" y="7"/>
                    <a:pt x="113" y="0"/>
                    <a:pt x="94" y="0"/>
                  </a:cubicBezTo>
                  <a:cubicBezTo>
                    <a:pt x="73" y="0"/>
                    <a:pt x="59" y="14"/>
                    <a:pt x="49" y="30"/>
                  </a:cubicBezTo>
                  <a:cubicBezTo>
                    <a:pt x="38" y="51"/>
                    <a:pt x="28" y="84"/>
                    <a:pt x="28" y="89"/>
                  </a:cubicBezTo>
                  <a:cubicBezTo>
                    <a:pt x="28" y="96"/>
                    <a:pt x="35" y="96"/>
                    <a:pt x="38" y="96"/>
                  </a:cubicBezTo>
                  <a:cubicBezTo>
                    <a:pt x="47" y="96"/>
                    <a:pt x="47" y="93"/>
                    <a:pt x="52" y="79"/>
                  </a:cubicBezTo>
                  <a:cubicBezTo>
                    <a:pt x="59" y="44"/>
                    <a:pt x="71" y="16"/>
                    <a:pt x="94" y="16"/>
                  </a:cubicBezTo>
                  <a:cubicBezTo>
                    <a:pt x="108" y="16"/>
                    <a:pt x="113" y="28"/>
                    <a:pt x="113" y="44"/>
                  </a:cubicBezTo>
                  <a:cubicBezTo>
                    <a:pt x="113" y="51"/>
                    <a:pt x="111" y="58"/>
                    <a:pt x="111" y="61"/>
                  </a:cubicBezTo>
                  <a:close/>
                  <a:moveTo>
                    <a:pt x="155" y="70"/>
                  </a:moveTo>
                  <a:cubicBezTo>
                    <a:pt x="188" y="26"/>
                    <a:pt x="216" y="16"/>
                    <a:pt x="235" y="16"/>
                  </a:cubicBezTo>
                  <a:cubicBezTo>
                    <a:pt x="259" y="16"/>
                    <a:pt x="278" y="33"/>
                    <a:pt x="278" y="72"/>
                  </a:cubicBezTo>
                  <a:cubicBezTo>
                    <a:pt x="278" y="96"/>
                    <a:pt x="266" y="154"/>
                    <a:pt x="249" y="189"/>
                  </a:cubicBezTo>
                  <a:cubicBezTo>
                    <a:pt x="233" y="217"/>
                    <a:pt x="205" y="245"/>
                    <a:pt x="176" y="245"/>
                  </a:cubicBezTo>
                  <a:cubicBezTo>
                    <a:pt x="134" y="245"/>
                    <a:pt x="125" y="201"/>
                    <a:pt x="125" y="194"/>
                  </a:cubicBezTo>
                  <a:cubicBezTo>
                    <a:pt x="125" y="191"/>
                    <a:pt x="125" y="187"/>
                    <a:pt x="125" y="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="" xmlns:a16="http://schemas.microsoft.com/office/drawing/2014/main" id="{D07D1970-8CE0-46E5-A5CE-09CA398FD088}"/>
                </a:ext>
              </a:extLst>
            </p:cNvPr>
            <p:cNvSpPr/>
            <p:nvPr/>
          </p:nvSpPr>
          <p:spPr>
            <a:xfrm>
              <a:off x="755280" y="6834239"/>
              <a:ext cx="116640" cy="131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5" h="366">
                  <a:moveTo>
                    <a:pt x="45" y="324"/>
                  </a:moveTo>
                  <a:cubicBezTo>
                    <a:pt x="40" y="341"/>
                    <a:pt x="40" y="345"/>
                    <a:pt x="16" y="345"/>
                  </a:cubicBezTo>
                  <a:cubicBezTo>
                    <a:pt x="7" y="345"/>
                    <a:pt x="0" y="345"/>
                    <a:pt x="0" y="359"/>
                  </a:cubicBezTo>
                  <a:cubicBezTo>
                    <a:pt x="0" y="364"/>
                    <a:pt x="5" y="366"/>
                    <a:pt x="7" y="366"/>
                  </a:cubicBezTo>
                  <a:cubicBezTo>
                    <a:pt x="24" y="366"/>
                    <a:pt x="42" y="364"/>
                    <a:pt x="59" y="364"/>
                  </a:cubicBezTo>
                  <a:cubicBezTo>
                    <a:pt x="78" y="364"/>
                    <a:pt x="101" y="366"/>
                    <a:pt x="120" y="366"/>
                  </a:cubicBezTo>
                  <a:cubicBezTo>
                    <a:pt x="125" y="366"/>
                    <a:pt x="132" y="364"/>
                    <a:pt x="132" y="355"/>
                  </a:cubicBezTo>
                  <a:cubicBezTo>
                    <a:pt x="132" y="345"/>
                    <a:pt x="122" y="345"/>
                    <a:pt x="115" y="345"/>
                  </a:cubicBezTo>
                  <a:cubicBezTo>
                    <a:pt x="104" y="345"/>
                    <a:pt x="87" y="345"/>
                    <a:pt x="87" y="338"/>
                  </a:cubicBezTo>
                  <a:cubicBezTo>
                    <a:pt x="87" y="336"/>
                    <a:pt x="92" y="322"/>
                    <a:pt x="94" y="313"/>
                  </a:cubicBezTo>
                  <a:cubicBezTo>
                    <a:pt x="101" y="282"/>
                    <a:pt x="108" y="250"/>
                    <a:pt x="115" y="226"/>
                  </a:cubicBezTo>
                  <a:cubicBezTo>
                    <a:pt x="122" y="238"/>
                    <a:pt x="141" y="261"/>
                    <a:pt x="176" y="261"/>
                  </a:cubicBezTo>
                  <a:cubicBezTo>
                    <a:pt x="247" y="261"/>
                    <a:pt x="325" y="182"/>
                    <a:pt x="325" y="96"/>
                  </a:cubicBezTo>
                  <a:cubicBezTo>
                    <a:pt x="325" y="28"/>
                    <a:pt x="278" y="0"/>
                    <a:pt x="238" y="0"/>
                  </a:cubicBezTo>
                  <a:cubicBezTo>
                    <a:pt x="202" y="0"/>
                    <a:pt x="172" y="23"/>
                    <a:pt x="155" y="40"/>
                  </a:cubicBezTo>
                  <a:cubicBezTo>
                    <a:pt x="146" y="7"/>
                    <a:pt x="113" y="0"/>
                    <a:pt x="94" y="0"/>
                  </a:cubicBezTo>
                  <a:cubicBezTo>
                    <a:pt x="73" y="0"/>
                    <a:pt x="59" y="14"/>
                    <a:pt x="49" y="30"/>
                  </a:cubicBezTo>
                  <a:cubicBezTo>
                    <a:pt x="38" y="51"/>
                    <a:pt x="28" y="84"/>
                    <a:pt x="28" y="89"/>
                  </a:cubicBezTo>
                  <a:cubicBezTo>
                    <a:pt x="28" y="96"/>
                    <a:pt x="35" y="96"/>
                    <a:pt x="38" y="96"/>
                  </a:cubicBezTo>
                  <a:cubicBezTo>
                    <a:pt x="47" y="96"/>
                    <a:pt x="47" y="93"/>
                    <a:pt x="52" y="79"/>
                  </a:cubicBezTo>
                  <a:cubicBezTo>
                    <a:pt x="59" y="44"/>
                    <a:pt x="71" y="16"/>
                    <a:pt x="94" y="16"/>
                  </a:cubicBezTo>
                  <a:cubicBezTo>
                    <a:pt x="108" y="16"/>
                    <a:pt x="113" y="28"/>
                    <a:pt x="113" y="44"/>
                  </a:cubicBezTo>
                  <a:cubicBezTo>
                    <a:pt x="113" y="51"/>
                    <a:pt x="111" y="58"/>
                    <a:pt x="111" y="61"/>
                  </a:cubicBezTo>
                  <a:close/>
                  <a:moveTo>
                    <a:pt x="155" y="70"/>
                  </a:moveTo>
                  <a:cubicBezTo>
                    <a:pt x="188" y="26"/>
                    <a:pt x="216" y="16"/>
                    <a:pt x="235" y="16"/>
                  </a:cubicBezTo>
                  <a:cubicBezTo>
                    <a:pt x="259" y="16"/>
                    <a:pt x="278" y="33"/>
                    <a:pt x="278" y="72"/>
                  </a:cubicBezTo>
                  <a:cubicBezTo>
                    <a:pt x="278" y="96"/>
                    <a:pt x="266" y="154"/>
                    <a:pt x="249" y="189"/>
                  </a:cubicBezTo>
                  <a:cubicBezTo>
                    <a:pt x="233" y="217"/>
                    <a:pt x="205" y="245"/>
                    <a:pt x="176" y="245"/>
                  </a:cubicBezTo>
                  <a:cubicBezTo>
                    <a:pt x="134" y="245"/>
                    <a:pt x="125" y="201"/>
                    <a:pt x="125" y="194"/>
                  </a:cubicBezTo>
                  <a:cubicBezTo>
                    <a:pt x="125" y="191"/>
                    <a:pt x="125" y="187"/>
                    <a:pt x="125" y="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="" xmlns:a16="http://schemas.microsoft.com/office/drawing/2014/main" id="{0F1D6938-AAA7-4205-B240-94B551508144}"/>
                </a:ext>
              </a:extLst>
            </p:cNvPr>
            <p:cNvSpPr/>
            <p:nvPr/>
          </p:nvSpPr>
          <p:spPr>
            <a:xfrm>
              <a:off x="992520" y="6772680"/>
              <a:ext cx="198720" cy="69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3" h="194">
                  <a:moveTo>
                    <a:pt x="525" y="33"/>
                  </a:moveTo>
                  <a:cubicBezTo>
                    <a:pt x="536" y="33"/>
                    <a:pt x="553" y="33"/>
                    <a:pt x="553" y="16"/>
                  </a:cubicBezTo>
                  <a:cubicBezTo>
                    <a:pt x="553" y="0"/>
                    <a:pt x="536" y="0"/>
                    <a:pt x="525" y="0"/>
                  </a:cubicBezTo>
                  <a:lnTo>
                    <a:pt x="28" y="0"/>
                  </a:lnTo>
                  <a:cubicBezTo>
                    <a:pt x="16" y="0"/>
                    <a:pt x="0" y="0"/>
                    <a:pt x="0" y="16"/>
                  </a:cubicBezTo>
                  <a:cubicBezTo>
                    <a:pt x="0" y="33"/>
                    <a:pt x="16" y="33"/>
                    <a:pt x="28" y="33"/>
                  </a:cubicBezTo>
                  <a:close/>
                  <a:moveTo>
                    <a:pt x="525" y="194"/>
                  </a:moveTo>
                  <a:cubicBezTo>
                    <a:pt x="536" y="194"/>
                    <a:pt x="553" y="194"/>
                    <a:pt x="553" y="177"/>
                  </a:cubicBezTo>
                  <a:cubicBezTo>
                    <a:pt x="553" y="161"/>
                    <a:pt x="536" y="161"/>
                    <a:pt x="525" y="161"/>
                  </a:cubicBezTo>
                  <a:lnTo>
                    <a:pt x="28" y="161"/>
                  </a:lnTo>
                  <a:cubicBezTo>
                    <a:pt x="16" y="161"/>
                    <a:pt x="0" y="161"/>
                    <a:pt x="0" y="177"/>
                  </a:cubicBezTo>
                  <a:cubicBezTo>
                    <a:pt x="0" y="194"/>
                    <a:pt x="16" y="194"/>
                    <a:pt x="28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1707CC40-F143-4A48-992A-71E0F669E84D}"/>
                </a:ext>
              </a:extLst>
            </p:cNvPr>
            <p:cNvSpPr/>
            <p:nvPr/>
          </p:nvSpPr>
          <p:spPr>
            <a:xfrm>
              <a:off x="1302480" y="6684479"/>
              <a:ext cx="124200" cy="20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6" h="567">
                  <a:moveTo>
                    <a:pt x="101" y="173"/>
                  </a:moveTo>
                  <a:cubicBezTo>
                    <a:pt x="64" y="147"/>
                    <a:pt x="59" y="119"/>
                    <a:pt x="59" y="105"/>
                  </a:cubicBezTo>
                  <a:cubicBezTo>
                    <a:pt x="59" y="56"/>
                    <a:pt x="113" y="21"/>
                    <a:pt x="172" y="21"/>
                  </a:cubicBezTo>
                  <a:cubicBezTo>
                    <a:pt x="233" y="21"/>
                    <a:pt x="287" y="63"/>
                    <a:pt x="287" y="124"/>
                  </a:cubicBezTo>
                  <a:cubicBezTo>
                    <a:pt x="287" y="170"/>
                    <a:pt x="254" y="210"/>
                    <a:pt x="205" y="238"/>
                  </a:cubicBezTo>
                  <a:close/>
                  <a:moveTo>
                    <a:pt x="221" y="250"/>
                  </a:moveTo>
                  <a:cubicBezTo>
                    <a:pt x="282" y="219"/>
                    <a:pt x="322" y="177"/>
                    <a:pt x="322" y="124"/>
                  </a:cubicBezTo>
                  <a:cubicBezTo>
                    <a:pt x="322" y="47"/>
                    <a:pt x="249" y="0"/>
                    <a:pt x="174" y="0"/>
                  </a:cubicBezTo>
                  <a:cubicBezTo>
                    <a:pt x="89" y="0"/>
                    <a:pt x="24" y="61"/>
                    <a:pt x="24" y="138"/>
                  </a:cubicBezTo>
                  <a:cubicBezTo>
                    <a:pt x="24" y="152"/>
                    <a:pt x="24" y="189"/>
                    <a:pt x="59" y="229"/>
                  </a:cubicBezTo>
                  <a:cubicBezTo>
                    <a:pt x="68" y="238"/>
                    <a:pt x="99" y="259"/>
                    <a:pt x="120" y="273"/>
                  </a:cubicBezTo>
                  <a:cubicBezTo>
                    <a:pt x="71" y="296"/>
                    <a:pt x="0" y="343"/>
                    <a:pt x="0" y="425"/>
                  </a:cubicBezTo>
                  <a:cubicBezTo>
                    <a:pt x="0" y="511"/>
                    <a:pt x="85" y="567"/>
                    <a:pt x="172" y="567"/>
                  </a:cubicBezTo>
                  <a:cubicBezTo>
                    <a:pt x="266" y="567"/>
                    <a:pt x="346" y="500"/>
                    <a:pt x="346" y="411"/>
                  </a:cubicBezTo>
                  <a:cubicBezTo>
                    <a:pt x="346" y="380"/>
                    <a:pt x="336" y="343"/>
                    <a:pt x="306" y="308"/>
                  </a:cubicBezTo>
                  <a:cubicBezTo>
                    <a:pt x="289" y="292"/>
                    <a:pt x="275" y="282"/>
                    <a:pt x="221" y="250"/>
                  </a:cubicBezTo>
                  <a:close/>
                  <a:moveTo>
                    <a:pt x="139" y="285"/>
                  </a:moveTo>
                  <a:lnTo>
                    <a:pt x="242" y="350"/>
                  </a:lnTo>
                  <a:cubicBezTo>
                    <a:pt x="266" y="364"/>
                    <a:pt x="303" y="390"/>
                    <a:pt x="303" y="439"/>
                  </a:cubicBezTo>
                  <a:cubicBezTo>
                    <a:pt x="303" y="502"/>
                    <a:pt x="242" y="544"/>
                    <a:pt x="174" y="544"/>
                  </a:cubicBezTo>
                  <a:cubicBezTo>
                    <a:pt x="101" y="544"/>
                    <a:pt x="42" y="493"/>
                    <a:pt x="42" y="425"/>
                  </a:cubicBezTo>
                  <a:cubicBezTo>
                    <a:pt x="42" y="376"/>
                    <a:pt x="68" y="324"/>
                    <a:pt x="139" y="2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6F36BD40-6CE3-449F-B611-75D0142F8FA5}"/>
                </a:ext>
              </a:extLst>
            </p:cNvPr>
            <p:cNvSpPr/>
            <p:nvPr/>
          </p:nvSpPr>
          <p:spPr>
            <a:xfrm>
              <a:off x="1545480" y="6681240"/>
              <a:ext cx="203040" cy="20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5" h="558">
                  <a:moveTo>
                    <a:pt x="334" y="58"/>
                  </a:moveTo>
                  <a:cubicBezTo>
                    <a:pt x="341" y="35"/>
                    <a:pt x="343" y="30"/>
                    <a:pt x="353" y="28"/>
                  </a:cubicBezTo>
                  <a:cubicBezTo>
                    <a:pt x="362" y="26"/>
                    <a:pt x="388" y="26"/>
                    <a:pt x="407" y="26"/>
                  </a:cubicBezTo>
                  <a:cubicBezTo>
                    <a:pt x="489" y="26"/>
                    <a:pt x="527" y="28"/>
                    <a:pt x="527" y="93"/>
                  </a:cubicBezTo>
                  <a:cubicBezTo>
                    <a:pt x="527" y="105"/>
                    <a:pt x="525" y="138"/>
                    <a:pt x="520" y="159"/>
                  </a:cubicBezTo>
                  <a:cubicBezTo>
                    <a:pt x="520" y="163"/>
                    <a:pt x="518" y="173"/>
                    <a:pt x="518" y="175"/>
                  </a:cubicBezTo>
                  <a:cubicBezTo>
                    <a:pt x="518" y="180"/>
                    <a:pt x="520" y="184"/>
                    <a:pt x="527" y="184"/>
                  </a:cubicBezTo>
                  <a:cubicBezTo>
                    <a:pt x="536" y="184"/>
                    <a:pt x="539" y="180"/>
                    <a:pt x="541" y="166"/>
                  </a:cubicBezTo>
                  <a:lnTo>
                    <a:pt x="562" y="23"/>
                  </a:lnTo>
                  <a:cubicBezTo>
                    <a:pt x="565" y="19"/>
                    <a:pt x="565" y="12"/>
                    <a:pt x="565" y="9"/>
                  </a:cubicBezTo>
                  <a:cubicBezTo>
                    <a:pt x="565" y="0"/>
                    <a:pt x="555" y="0"/>
                    <a:pt x="541" y="0"/>
                  </a:cubicBezTo>
                  <a:lnTo>
                    <a:pt x="82" y="0"/>
                  </a:lnTo>
                  <a:cubicBezTo>
                    <a:pt x="61" y="0"/>
                    <a:pt x="61" y="0"/>
                    <a:pt x="54" y="16"/>
                  </a:cubicBezTo>
                  <a:lnTo>
                    <a:pt x="5" y="161"/>
                  </a:lnTo>
                  <a:cubicBezTo>
                    <a:pt x="5" y="163"/>
                    <a:pt x="0" y="175"/>
                    <a:pt x="0" y="177"/>
                  </a:cubicBezTo>
                  <a:cubicBezTo>
                    <a:pt x="0" y="182"/>
                    <a:pt x="5" y="184"/>
                    <a:pt x="9" y="184"/>
                  </a:cubicBezTo>
                  <a:cubicBezTo>
                    <a:pt x="19" y="184"/>
                    <a:pt x="19" y="182"/>
                    <a:pt x="24" y="168"/>
                  </a:cubicBezTo>
                  <a:cubicBezTo>
                    <a:pt x="68" y="40"/>
                    <a:pt x="89" y="26"/>
                    <a:pt x="214" y="26"/>
                  </a:cubicBezTo>
                  <a:lnTo>
                    <a:pt x="245" y="26"/>
                  </a:lnTo>
                  <a:cubicBezTo>
                    <a:pt x="268" y="26"/>
                    <a:pt x="268" y="28"/>
                    <a:pt x="268" y="35"/>
                  </a:cubicBezTo>
                  <a:cubicBezTo>
                    <a:pt x="268" y="40"/>
                    <a:pt x="266" y="51"/>
                    <a:pt x="266" y="54"/>
                  </a:cubicBezTo>
                  <a:lnTo>
                    <a:pt x="155" y="493"/>
                  </a:lnTo>
                  <a:cubicBezTo>
                    <a:pt x="146" y="523"/>
                    <a:pt x="143" y="532"/>
                    <a:pt x="56" y="532"/>
                  </a:cubicBezTo>
                  <a:cubicBezTo>
                    <a:pt x="26" y="532"/>
                    <a:pt x="21" y="532"/>
                    <a:pt x="21" y="549"/>
                  </a:cubicBezTo>
                  <a:cubicBezTo>
                    <a:pt x="21" y="558"/>
                    <a:pt x="31" y="558"/>
                    <a:pt x="35" y="558"/>
                  </a:cubicBezTo>
                  <a:cubicBezTo>
                    <a:pt x="56" y="558"/>
                    <a:pt x="80" y="556"/>
                    <a:pt x="104" y="556"/>
                  </a:cubicBezTo>
                  <a:cubicBezTo>
                    <a:pt x="127" y="556"/>
                    <a:pt x="151" y="556"/>
                    <a:pt x="174" y="556"/>
                  </a:cubicBezTo>
                  <a:cubicBezTo>
                    <a:pt x="198" y="556"/>
                    <a:pt x="221" y="556"/>
                    <a:pt x="242" y="556"/>
                  </a:cubicBezTo>
                  <a:cubicBezTo>
                    <a:pt x="266" y="556"/>
                    <a:pt x="292" y="558"/>
                    <a:pt x="315" y="558"/>
                  </a:cubicBezTo>
                  <a:cubicBezTo>
                    <a:pt x="322" y="558"/>
                    <a:pt x="334" y="558"/>
                    <a:pt x="334" y="542"/>
                  </a:cubicBezTo>
                  <a:cubicBezTo>
                    <a:pt x="334" y="532"/>
                    <a:pt x="327" y="532"/>
                    <a:pt x="306" y="532"/>
                  </a:cubicBezTo>
                  <a:cubicBezTo>
                    <a:pt x="285" y="532"/>
                    <a:pt x="273" y="532"/>
                    <a:pt x="252" y="530"/>
                  </a:cubicBezTo>
                  <a:cubicBezTo>
                    <a:pt x="228" y="528"/>
                    <a:pt x="221" y="525"/>
                    <a:pt x="221" y="514"/>
                  </a:cubicBezTo>
                  <a:cubicBezTo>
                    <a:pt x="221" y="511"/>
                    <a:pt x="221" y="507"/>
                    <a:pt x="223" y="4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D3F4E30B-A696-4135-9265-236D331D80B6}"/>
                </a:ext>
              </a:extLst>
            </p:cNvPr>
            <p:cNvSpPr/>
            <p:nvPr/>
          </p:nvSpPr>
          <p:spPr>
            <a:xfrm>
              <a:off x="1767240" y="6750720"/>
              <a:ext cx="114840" cy="13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0" h="373">
                  <a:moveTo>
                    <a:pt x="118" y="175"/>
                  </a:moveTo>
                  <a:cubicBezTo>
                    <a:pt x="141" y="175"/>
                    <a:pt x="202" y="173"/>
                    <a:pt x="245" y="154"/>
                  </a:cubicBezTo>
                  <a:cubicBezTo>
                    <a:pt x="303" y="131"/>
                    <a:pt x="308" y="82"/>
                    <a:pt x="308" y="70"/>
                  </a:cubicBezTo>
                  <a:cubicBezTo>
                    <a:pt x="308" y="35"/>
                    <a:pt x="275" y="0"/>
                    <a:pt x="219" y="0"/>
                  </a:cubicBezTo>
                  <a:cubicBezTo>
                    <a:pt x="125" y="0"/>
                    <a:pt x="0" y="79"/>
                    <a:pt x="0" y="224"/>
                  </a:cubicBezTo>
                  <a:cubicBezTo>
                    <a:pt x="0" y="308"/>
                    <a:pt x="49" y="373"/>
                    <a:pt x="132" y="373"/>
                  </a:cubicBezTo>
                  <a:cubicBezTo>
                    <a:pt x="249" y="373"/>
                    <a:pt x="320" y="287"/>
                    <a:pt x="320" y="275"/>
                  </a:cubicBezTo>
                  <a:cubicBezTo>
                    <a:pt x="320" y="271"/>
                    <a:pt x="315" y="266"/>
                    <a:pt x="311" y="266"/>
                  </a:cubicBezTo>
                  <a:cubicBezTo>
                    <a:pt x="306" y="266"/>
                    <a:pt x="303" y="268"/>
                    <a:pt x="299" y="273"/>
                  </a:cubicBezTo>
                  <a:cubicBezTo>
                    <a:pt x="233" y="355"/>
                    <a:pt x="143" y="355"/>
                    <a:pt x="132" y="355"/>
                  </a:cubicBezTo>
                  <a:cubicBezTo>
                    <a:pt x="68" y="355"/>
                    <a:pt x="59" y="287"/>
                    <a:pt x="59" y="259"/>
                  </a:cubicBezTo>
                  <a:cubicBezTo>
                    <a:pt x="59" y="250"/>
                    <a:pt x="61" y="224"/>
                    <a:pt x="73" y="175"/>
                  </a:cubicBezTo>
                  <a:close/>
                  <a:moveTo>
                    <a:pt x="78" y="156"/>
                  </a:moveTo>
                  <a:cubicBezTo>
                    <a:pt x="111" y="30"/>
                    <a:pt x="198" y="19"/>
                    <a:pt x="219" y="19"/>
                  </a:cubicBezTo>
                  <a:cubicBezTo>
                    <a:pt x="256" y="19"/>
                    <a:pt x="280" y="42"/>
                    <a:pt x="280" y="70"/>
                  </a:cubicBezTo>
                  <a:cubicBezTo>
                    <a:pt x="280" y="156"/>
                    <a:pt x="146" y="156"/>
                    <a:pt x="113" y="1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6BB4B10B-65AD-4A90-9EC5-37F2E590853D}"/>
                </a:ext>
              </a:extLst>
            </p:cNvPr>
            <p:cNvSpPr/>
            <p:nvPr/>
          </p:nvSpPr>
          <p:spPr>
            <a:xfrm>
              <a:off x="1908719" y="6679440"/>
              <a:ext cx="213120" cy="20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3" h="581">
                  <a:moveTo>
                    <a:pt x="475" y="93"/>
                  </a:moveTo>
                  <a:cubicBezTo>
                    <a:pt x="515" y="30"/>
                    <a:pt x="550" y="28"/>
                    <a:pt x="581" y="26"/>
                  </a:cubicBezTo>
                  <a:cubicBezTo>
                    <a:pt x="590" y="26"/>
                    <a:pt x="593" y="12"/>
                    <a:pt x="593" y="9"/>
                  </a:cubicBezTo>
                  <a:cubicBezTo>
                    <a:pt x="593" y="2"/>
                    <a:pt x="588" y="0"/>
                    <a:pt x="581" y="0"/>
                  </a:cubicBezTo>
                  <a:cubicBezTo>
                    <a:pt x="560" y="0"/>
                    <a:pt x="536" y="2"/>
                    <a:pt x="513" y="2"/>
                  </a:cubicBezTo>
                  <a:cubicBezTo>
                    <a:pt x="485" y="2"/>
                    <a:pt x="456" y="0"/>
                    <a:pt x="430" y="0"/>
                  </a:cubicBezTo>
                  <a:cubicBezTo>
                    <a:pt x="426" y="0"/>
                    <a:pt x="414" y="0"/>
                    <a:pt x="414" y="16"/>
                  </a:cubicBezTo>
                  <a:cubicBezTo>
                    <a:pt x="414" y="26"/>
                    <a:pt x="423" y="26"/>
                    <a:pt x="428" y="26"/>
                  </a:cubicBezTo>
                  <a:cubicBezTo>
                    <a:pt x="452" y="28"/>
                    <a:pt x="466" y="35"/>
                    <a:pt x="466" y="54"/>
                  </a:cubicBezTo>
                  <a:cubicBezTo>
                    <a:pt x="466" y="65"/>
                    <a:pt x="454" y="84"/>
                    <a:pt x="454" y="84"/>
                  </a:cubicBezTo>
                  <a:lnTo>
                    <a:pt x="200" y="486"/>
                  </a:lnTo>
                  <a:lnTo>
                    <a:pt x="143" y="51"/>
                  </a:lnTo>
                  <a:cubicBezTo>
                    <a:pt x="143" y="37"/>
                    <a:pt x="162" y="26"/>
                    <a:pt x="200" y="26"/>
                  </a:cubicBezTo>
                  <a:cubicBezTo>
                    <a:pt x="212" y="26"/>
                    <a:pt x="221" y="26"/>
                    <a:pt x="221" y="9"/>
                  </a:cubicBezTo>
                  <a:cubicBezTo>
                    <a:pt x="221" y="2"/>
                    <a:pt x="214" y="0"/>
                    <a:pt x="209" y="0"/>
                  </a:cubicBezTo>
                  <a:cubicBezTo>
                    <a:pt x="176" y="0"/>
                    <a:pt x="141" y="2"/>
                    <a:pt x="106" y="2"/>
                  </a:cubicBezTo>
                  <a:cubicBezTo>
                    <a:pt x="92" y="2"/>
                    <a:pt x="75" y="2"/>
                    <a:pt x="61" y="2"/>
                  </a:cubicBezTo>
                  <a:cubicBezTo>
                    <a:pt x="45" y="2"/>
                    <a:pt x="31" y="0"/>
                    <a:pt x="16" y="0"/>
                  </a:cubicBezTo>
                  <a:cubicBezTo>
                    <a:pt x="9" y="0"/>
                    <a:pt x="0" y="0"/>
                    <a:pt x="0" y="16"/>
                  </a:cubicBezTo>
                  <a:cubicBezTo>
                    <a:pt x="0" y="26"/>
                    <a:pt x="7" y="26"/>
                    <a:pt x="21" y="26"/>
                  </a:cubicBezTo>
                  <a:cubicBezTo>
                    <a:pt x="68" y="26"/>
                    <a:pt x="68" y="33"/>
                    <a:pt x="71" y="54"/>
                  </a:cubicBezTo>
                  <a:lnTo>
                    <a:pt x="136" y="563"/>
                  </a:lnTo>
                  <a:cubicBezTo>
                    <a:pt x="139" y="579"/>
                    <a:pt x="141" y="581"/>
                    <a:pt x="153" y="581"/>
                  </a:cubicBezTo>
                  <a:cubicBezTo>
                    <a:pt x="167" y="581"/>
                    <a:pt x="169" y="577"/>
                    <a:pt x="176" y="5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="" xmlns:a16="http://schemas.microsoft.com/office/drawing/2014/main" id="{B09F33CD-D5AC-4B4F-9AEA-62E564FDB59D}"/>
                </a:ext>
              </a:extLst>
            </p:cNvPr>
            <p:cNvSpPr/>
            <p:nvPr/>
          </p:nvSpPr>
          <p:spPr>
            <a:xfrm>
              <a:off x="2230560" y="6730560"/>
              <a:ext cx="264600" cy="154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36" h="430">
                  <a:moveTo>
                    <a:pt x="647" y="231"/>
                  </a:moveTo>
                  <a:cubicBezTo>
                    <a:pt x="600" y="266"/>
                    <a:pt x="579" y="301"/>
                    <a:pt x="572" y="310"/>
                  </a:cubicBezTo>
                  <a:cubicBezTo>
                    <a:pt x="534" y="369"/>
                    <a:pt x="527" y="420"/>
                    <a:pt x="527" y="420"/>
                  </a:cubicBezTo>
                  <a:cubicBezTo>
                    <a:pt x="527" y="430"/>
                    <a:pt x="536" y="430"/>
                    <a:pt x="543" y="430"/>
                  </a:cubicBezTo>
                  <a:cubicBezTo>
                    <a:pt x="558" y="430"/>
                    <a:pt x="560" y="430"/>
                    <a:pt x="562" y="413"/>
                  </a:cubicBezTo>
                  <a:cubicBezTo>
                    <a:pt x="581" y="334"/>
                    <a:pt x="630" y="264"/>
                    <a:pt x="725" y="226"/>
                  </a:cubicBezTo>
                  <a:cubicBezTo>
                    <a:pt x="734" y="222"/>
                    <a:pt x="736" y="222"/>
                    <a:pt x="736" y="215"/>
                  </a:cubicBezTo>
                  <a:cubicBezTo>
                    <a:pt x="736" y="210"/>
                    <a:pt x="732" y="208"/>
                    <a:pt x="729" y="205"/>
                  </a:cubicBezTo>
                  <a:cubicBezTo>
                    <a:pt x="694" y="191"/>
                    <a:pt x="593" y="152"/>
                    <a:pt x="562" y="12"/>
                  </a:cubicBezTo>
                  <a:cubicBezTo>
                    <a:pt x="560" y="2"/>
                    <a:pt x="558" y="0"/>
                    <a:pt x="543" y="0"/>
                  </a:cubicBezTo>
                  <a:cubicBezTo>
                    <a:pt x="536" y="0"/>
                    <a:pt x="527" y="0"/>
                    <a:pt x="527" y="9"/>
                  </a:cubicBezTo>
                  <a:cubicBezTo>
                    <a:pt x="527" y="12"/>
                    <a:pt x="534" y="63"/>
                    <a:pt x="569" y="119"/>
                  </a:cubicBezTo>
                  <a:cubicBezTo>
                    <a:pt x="586" y="142"/>
                    <a:pt x="612" y="173"/>
                    <a:pt x="647" y="198"/>
                  </a:cubicBezTo>
                  <a:lnTo>
                    <a:pt x="31" y="198"/>
                  </a:lnTo>
                  <a:cubicBezTo>
                    <a:pt x="14" y="198"/>
                    <a:pt x="0" y="198"/>
                    <a:pt x="0" y="215"/>
                  </a:cubicBezTo>
                  <a:cubicBezTo>
                    <a:pt x="0" y="231"/>
                    <a:pt x="14" y="231"/>
                    <a:pt x="31" y="2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="" xmlns:a16="http://schemas.microsoft.com/office/drawing/2014/main" id="{8A438C06-18E0-4503-BEBA-DCCBC48B8A23}"/>
                </a:ext>
              </a:extLst>
            </p:cNvPr>
            <p:cNvSpPr/>
            <p:nvPr/>
          </p:nvSpPr>
          <p:spPr>
            <a:xfrm>
              <a:off x="2616840" y="6684479"/>
              <a:ext cx="232560" cy="295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7" h="822">
                  <a:moveTo>
                    <a:pt x="261" y="735"/>
                  </a:moveTo>
                  <a:lnTo>
                    <a:pt x="115" y="415"/>
                  </a:lnTo>
                  <a:cubicBezTo>
                    <a:pt x="111" y="404"/>
                    <a:pt x="106" y="404"/>
                    <a:pt x="104" y="404"/>
                  </a:cubicBezTo>
                  <a:cubicBezTo>
                    <a:pt x="104" y="404"/>
                    <a:pt x="99" y="404"/>
                    <a:pt x="89" y="411"/>
                  </a:cubicBezTo>
                  <a:lnTo>
                    <a:pt x="12" y="469"/>
                  </a:lnTo>
                  <a:cubicBezTo>
                    <a:pt x="0" y="476"/>
                    <a:pt x="0" y="479"/>
                    <a:pt x="0" y="483"/>
                  </a:cubicBezTo>
                  <a:cubicBezTo>
                    <a:pt x="0" y="486"/>
                    <a:pt x="2" y="490"/>
                    <a:pt x="9" y="490"/>
                  </a:cubicBezTo>
                  <a:cubicBezTo>
                    <a:pt x="14" y="490"/>
                    <a:pt x="28" y="479"/>
                    <a:pt x="38" y="474"/>
                  </a:cubicBezTo>
                  <a:cubicBezTo>
                    <a:pt x="42" y="469"/>
                    <a:pt x="54" y="460"/>
                    <a:pt x="64" y="453"/>
                  </a:cubicBezTo>
                  <a:lnTo>
                    <a:pt x="226" y="810"/>
                  </a:lnTo>
                  <a:cubicBezTo>
                    <a:pt x="233" y="822"/>
                    <a:pt x="238" y="822"/>
                    <a:pt x="245" y="822"/>
                  </a:cubicBezTo>
                  <a:cubicBezTo>
                    <a:pt x="256" y="822"/>
                    <a:pt x="259" y="817"/>
                    <a:pt x="266" y="805"/>
                  </a:cubicBezTo>
                  <a:lnTo>
                    <a:pt x="642" y="33"/>
                  </a:lnTo>
                  <a:cubicBezTo>
                    <a:pt x="647" y="21"/>
                    <a:pt x="647" y="19"/>
                    <a:pt x="647" y="16"/>
                  </a:cubicBezTo>
                  <a:cubicBezTo>
                    <a:pt x="647" y="9"/>
                    <a:pt x="640" y="0"/>
                    <a:pt x="630" y="0"/>
                  </a:cubicBezTo>
                  <a:cubicBezTo>
                    <a:pt x="623" y="0"/>
                    <a:pt x="619" y="5"/>
                    <a:pt x="612" y="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9C7F36CA-D3C1-4DC3-AB33-B246ECD41988}"/>
                </a:ext>
              </a:extLst>
            </p:cNvPr>
            <p:cNvSpPr/>
            <p:nvPr/>
          </p:nvSpPr>
          <p:spPr>
            <a:xfrm>
              <a:off x="2842920" y="6684479"/>
              <a:ext cx="566280" cy="12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74" h="35">
                  <a:moveTo>
                    <a:pt x="786" y="35"/>
                  </a:moveTo>
                  <a:lnTo>
                    <a:pt x="0" y="35"/>
                  </a:lnTo>
                  <a:lnTo>
                    <a:pt x="0" y="0"/>
                  </a:lnTo>
                  <a:lnTo>
                    <a:pt x="1574" y="0"/>
                  </a:lnTo>
                  <a:lnTo>
                    <a:pt x="1574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13BA390E-ABD1-4F9E-9205-C339B3ADECB4}"/>
                </a:ext>
              </a:extLst>
            </p:cNvPr>
            <p:cNvSpPr/>
            <p:nvPr/>
          </p:nvSpPr>
          <p:spPr>
            <a:xfrm>
              <a:off x="2858040" y="6750720"/>
              <a:ext cx="109800" cy="13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6" h="373">
                  <a:moveTo>
                    <a:pt x="282" y="56"/>
                  </a:moveTo>
                  <a:cubicBezTo>
                    <a:pt x="259" y="56"/>
                    <a:pt x="242" y="75"/>
                    <a:pt x="242" y="93"/>
                  </a:cubicBezTo>
                  <a:cubicBezTo>
                    <a:pt x="242" y="105"/>
                    <a:pt x="249" y="117"/>
                    <a:pt x="268" y="117"/>
                  </a:cubicBezTo>
                  <a:cubicBezTo>
                    <a:pt x="287" y="117"/>
                    <a:pt x="306" y="103"/>
                    <a:pt x="306" y="70"/>
                  </a:cubicBezTo>
                  <a:cubicBezTo>
                    <a:pt x="306" y="35"/>
                    <a:pt x="271" y="0"/>
                    <a:pt x="207" y="0"/>
                  </a:cubicBezTo>
                  <a:cubicBezTo>
                    <a:pt x="96" y="0"/>
                    <a:pt x="66" y="84"/>
                    <a:pt x="66" y="121"/>
                  </a:cubicBezTo>
                  <a:cubicBezTo>
                    <a:pt x="66" y="184"/>
                    <a:pt x="129" y="198"/>
                    <a:pt x="153" y="203"/>
                  </a:cubicBezTo>
                  <a:cubicBezTo>
                    <a:pt x="195" y="210"/>
                    <a:pt x="240" y="219"/>
                    <a:pt x="240" y="266"/>
                  </a:cubicBezTo>
                  <a:cubicBezTo>
                    <a:pt x="240" y="287"/>
                    <a:pt x="221" y="355"/>
                    <a:pt x="120" y="355"/>
                  </a:cubicBezTo>
                  <a:cubicBezTo>
                    <a:pt x="108" y="355"/>
                    <a:pt x="45" y="355"/>
                    <a:pt x="26" y="313"/>
                  </a:cubicBezTo>
                  <a:cubicBezTo>
                    <a:pt x="56" y="315"/>
                    <a:pt x="78" y="292"/>
                    <a:pt x="78" y="268"/>
                  </a:cubicBezTo>
                  <a:cubicBezTo>
                    <a:pt x="78" y="250"/>
                    <a:pt x="64" y="240"/>
                    <a:pt x="47" y="240"/>
                  </a:cubicBezTo>
                  <a:cubicBezTo>
                    <a:pt x="26" y="240"/>
                    <a:pt x="0" y="257"/>
                    <a:pt x="0" y="294"/>
                  </a:cubicBezTo>
                  <a:cubicBezTo>
                    <a:pt x="0" y="341"/>
                    <a:pt x="47" y="373"/>
                    <a:pt x="120" y="373"/>
                  </a:cubicBezTo>
                  <a:cubicBezTo>
                    <a:pt x="254" y="373"/>
                    <a:pt x="287" y="273"/>
                    <a:pt x="287" y="238"/>
                  </a:cubicBezTo>
                  <a:cubicBezTo>
                    <a:pt x="287" y="208"/>
                    <a:pt x="271" y="187"/>
                    <a:pt x="261" y="177"/>
                  </a:cubicBezTo>
                  <a:cubicBezTo>
                    <a:pt x="238" y="154"/>
                    <a:pt x="214" y="149"/>
                    <a:pt x="176" y="142"/>
                  </a:cubicBezTo>
                  <a:cubicBezTo>
                    <a:pt x="148" y="135"/>
                    <a:pt x="115" y="131"/>
                    <a:pt x="115" y="93"/>
                  </a:cubicBezTo>
                  <a:cubicBezTo>
                    <a:pt x="115" y="68"/>
                    <a:pt x="134" y="19"/>
                    <a:pt x="207" y="19"/>
                  </a:cubicBezTo>
                  <a:cubicBezTo>
                    <a:pt x="228" y="19"/>
                    <a:pt x="271" y="23"/>
                    <a:pt x="282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39213B24-E9D1-43CD-85EF-54C08C2A7EDB}"/>
                </a:ext>
              </a:extLst>
            </p:cNvPr>
            <p:cNvSpPr/>
            <p:nvPr/>
          </p:nvSpPr>
          <p:spPr>
            <a:xfrm>
              <a:off x="2982600" y="6834239"/>
              <a:ext cx="116640" cy="131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5" h="366">
                  <a:moveTo>
                    <a:pt x="45" y="324"/>
                  </a:moveTo>
                  <a:cubicBezTo>
                    <a:pt x="40" y="341"/>
                    <a:pt x="40" y="345"/>
                    <a:pt x="16" y="345"/>
                  </a:cubicBezTo>
                  <a:cubicBezTo>
                    <a:pt x="7" y="345"/>
                    <a:pt x="0" y="345"/>
                    <a:pt x="0" y="359"/>
                  </a:cubicBezTo>
                  <a:cubicBezTo>
                    <a:pt x="0" y="364"/>
                    <a:pt x="5" y="366"/>
                    <a:pt x="7" y="366"/>
                  </a:cubicBezTo>
                  <a:cubicBezTo>
                    <a:pt x="24" y="366"/>
                    <a:pt x="42" y="364"/>
                    <a:pt x="59" y="364"/>
                  </a:cubicBezTo>
                  <a:cubicBezTo>
                    <a:pt x="78" y="364"/>
                    <a:pt x="101" y="366"/>
                    <a:pt x="120" y="366"/>
                  </a:cubicBezTo>
                  <a:cubicBezTo>
                    <a:pt x="125" y="366"/>
                    <a:pt x="132" y="364"/>
                    <a:pt x="132" y="355"/>
                  </a:cubicBezTo>
                  <a:cubicBezTo>
                    <a:pt x="132" y="345"/>
                    <a:pt x="122" y="345"/>
                    <a:pt x="115" y="345"/>
                  </a:cubicBezTo>
                  <a:cubicBezTo>
                    <a:pt x="104" y="345"/>
                    <a:pt x="87" y="345"/>
                    <a:pt x="87" y="338"/>
                  </a:cubicBezTo>
                  <a:cubicBezTo>
                    <a:pt x="87" y="336"/>
                    <a:pt x="92" y="322"/>
                    <a:pt x="94" y="313"/>
                  </a:cubicBezTo>
                  <a:cubicBezTo>
                    <a:pt x="101" y="282"/>
                    <a:pt x="108" y="250"/>
                    <a:pt x="115" y="226"/>
                  </a:cubicBezTo>
                  <a:cubicBezTo>
                    <a:pt x="122" y="238"/>
                    <a:pt x="141" y="261"/>
                    <a:pt x="176" y="261"/>
                  </a:cubicBezTo>
                  <a:cubicBezTo>
                    <a:pt x="247" y="261"/>
                    <a:pt x="325" y="182"/>
                    <a:pt x="325" y="96"/>
                  </a:cubicBezTo>
                  <a:cubicBezTo>
                    <a:pt x="325" y="28"/>
                    <a:pt x="278" y="0"/>
                    <a:pt x="238" y="0"/>
                  </a:cubicBezTo>
                  <a:cubicBezTo>
                    <a:pt x="202" y="0"/>
                    <a:pt x="172" y="23"/>
                    <a:pt x="155" y="40"/>
                  </a:cubicBezTo>
                  <a:cubicBezTo>
                    <a:pt x="146" y="7"/>
                    <a:pt x="113" y="0"/>
                    <a:pt x="94" y="0"/>
                  </a:cubicBezTo>
                  <a:cubicBezTo>
                    <a:pt x="73" y="0"/>
                    <a:pt x="59" y="14"/>
                    <a:pt x="49" y="30"/>
                  </a:cubicBezTo>
                  <a:cubicBezTo>
                    <a:pt x="38" y="51"/>
                    <a:pt x="28" y="84"/>
                    <a:pt x="28" y="89"/>
                  </a:cubicBezTo>
                  <a:cubicBezTo>
                    <a:pt x="28" y="96"/>
                    <a:pt x="35" y="96"/>
                    <a:pt x="38" y="96"/>
                  </a:cubicBezTo>
                  <a:cubicBezTo>
                    <a:pt x="47" y="96"/>
                    <a:pt x="47" y="93"/>
                    <a:pt x="52" y="79"/>
                  </a:cubicBezTo>
                  <a:cubicBezTo>
                    <a:pt x="59" y="44"/>
                    <a:pt x="71" y="16"/>
                    <a:pt x="94" y="16"/>
                  </a:cubicBezTo>
                  <a:cubicBezTo>
                    <a:pt x="108" y="16"/>
                    <a:pt x="113" y="28"/>
                    <a:pt x="113" y="44"/>
                  </a:cubicBezTo>
                  <a:cubicBezTo>
                    <a:pt x="113" y="51"/>
                    <a:pt x="111" y="58"/>
                    <a:pt x="111" y="61"/>
                  </a:cubicBezTo>
                  <a:close/>
                  <a:moveTo>
                    <a:pt x="155" y="70"/>
                  </a:moveTo>
                  <a:cubicBezTo>
                    <a:pt x="188" y="26"/>
                    <a:pt x="216" y="16"/>
                    <a:pt x="235" y="16"/>
                  </a:cubicBezTo>
                  <a:cubicBezTo>
                    <a:pt x="259" y="16"/>
                    <a:pt x="278" y="33"/>
                    <a:pt x="278" y="72"/>
                  </a:cubicBezTo>
                  <a:cubicBezTo>
                    <a:pt x="278" y="96"/>
                    <a:pt x="266" y="154"/>
                    <a:pt x="249" y="189"/>
                  </a:cubicBezTo>
                  <a:cubicBezTo>
                    <a:pt x="233" y="217"/>
                    <a:pt x="205" y="245"/>
                    <a:pt x="176" y="245"/>
                  </a:cubicBezTo>
                  <a:cubicBezTo>
                    <a:pt x="134" y="245"/>
                    <a:pt x="125" y="201"/>
                    <a:pt x="125" y="194"/>
                  </a:cubicBezTo>
                  <a:cubicBezTo>
                    <a:pt x="125" y="191"/>
                    <a:pt x="125" y="187"/>
                    <a:pt x="125" y="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="" xmlns:a16="http://schemas.microsoft.com/office/drawing/2014/main" id="{EB264635-483D-48B4-8998-88910C1F06BF}"/>
                </a:ext>
              </a:extLst>
            </p:cNvPr>
            <p:cNvSpPr/>
            <p:nvPr/>
          </p:nvSpPr>
          <p:spPr>
            <a:xfrm>
              <a:off x="3119760" y="6784560"/>
              <a:ext cx="159840" cy="141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5" h="394">
                  <a:moveTo>
                    <a:pt x="158" y="215"/>
                  </a:moveTo>
                  <a:lnTo>
                    <a:pt x="263" y="215"/>
                  </a:lnTo>
                  <a:cubicBezTo>
                    <a:pt x="360" y="215"/>
                    <a:pt x="445" y="154"/>
                    <a:pt x="445" y="91"/>
                  </a:cubicBezTo>
                  <a:cubicBezTo>
                    <a:pt x="445" y="42"/>
                    <a:pt x="395" y="0"/>
                    <a:pt x="318" y="0"/>
                  </a:cubicBezTo>
                  <a:lnTo>
                    <a:pt x="113" y="0"/>
                  </a:lnTo>
                  <a:cubicBezTo>
                    <a:pt x="101" y="0"/>
                    <a:pt x="94" y="0"/>
                    <a:pt x="94" y="12"/>
                  </a:cubicBezTo>
                  <a:cubicBezTo>
                    <a:pt x="94" y="21"/>
                    <a:pt x="101" y="21"/>
                    <a:pt x="113" y="21"/>
                  </a:cubicBezTo>
                  <a:cubicBezTo>
                    <a:pt x="122" y="21"/>
                    <a:pt x="125" y="21"/>
                    <a:pt x="136" y="21"/>
                  </a:cubicBezTo>
                  <a:cubicBezTo>
                    <a:pt x="148" y="23"/>
                    <a:pt x="148" y="23"/>
                    <a:pt x="148" y="30"/>
                  </a:cubicBezTo>
                  <a:cubicBezTo>
                    <a:pt x="148" y="30"/>
                    <a:pt x="148" y="35"/>
                    <a:pt x="146" y="42"/>
                  </a:cubicBezTo>
                  <a:lnTo>
                    <a:pt x="68" y="348"/>
                  </a:lnTo>
                  <a:cubicBezTo>
                    <a:pt x="64" y="369"/>
                    <a:pt x="64" y="373"/>
                    <a:pt x="16" y="373"/>
                  </a:cubicBezTo>
                  <a:cubicBezTo>
                    <a:pt x="7" y="373"/>
                    <a:pt x="0" y="373"/>
                    <a:pt x="0" y="387"/>
                  </a:cubicBezTo>
                  <a:cubicBezTo>
                    <a:pt x="0" y="387"/>
                    <a:pt x="0" y="394"/>
                    <a:pt x="9" y="394"/>
                  </a:cubicBezTo>
                  <a:cubicBezTo>
                    <a:pt x="26" y="394"/>
                    <a:pt x="68" y="392"/>
                    <a:pt x="85" y="392"/>
                  </a:cubicBezTo>
                  <a:cubicBezTo>
                    <a:pt x="94" y="392"/>
                    <a:pt x="115" y="392"/>
                    <a:pt x="125" y="392"/>
                  </a:cubicBezTo>
                  <a:cubicBezTo>
                    <a:pt x="136" y="394"/>
                    <a:pt x="151" y="394"/>
                    <a:pt x="162" y="394"/>
                  </a:cubicBezTo>
                  <a:cubicBezTo>
                    <a:pt x="165" y="394"/>
                    <a:pt x="174" y="394"/>
                    <a:pt x="174" y="383"/>
                  </a:cubicBezTo>
                  <a:cubicBezTo>
                    <a:pt x="174" y="373"/>
                    <a:pt x="167" y="373"/>
                    <a:pt x="155" y="373"/>
                  </a:cubicBezTo>
                  <a:cubicBezTo>
                    <a:pt x="155" y="373"/>
                    <a:pt x="143" y="373"/>
                    <a:pt x="134" y="373"/>
                  </a:cubicBezTo>
                  <a:cubicBezTo>
                    <a:pt x="120" y="371"/>
                    <a:pt x="120" y="369"/>
                    <a:pt x="120" y="364"/>
                  </a:cubicBezTo>
                  <a:cubicBezTo>
                    <a:pt x="120" y="364"/>
                    <a:pt x="120" y="359"/>
                    <a:pt x="122" y="350"/>
                  </a:cubicBezTo>
                  <a:close/>
                  <a:moveTo>
                    <a:pt x="200" y="40"/>
                  </a:moveTo>
                  <a:cubicBezTo>
                    <a:pt x="205" y="23"/>
                    <a:pt x="205" y="21"/>
                    <a:pt x="228" y="21"/>
                  </a:cubicBezTo>
                  <a:lnTo>
                    <a:pt x="296" y="21"/>
                  </a:lnTo>
                  <a:cubicBezTo>
                    <a:pt x="351" y="21"/>
                    <a:pt x="383" y="37"/>
                    <a:pt x="383" y="77"/>
                  </a:cubicBezTo>
                  <a:cubicBezTo>
                    <a:pt x="383" y="96"/>
                    <a:pt x="379" y="142"/>
                    <a:pt x="348" y="168"/>
                  </a:cubicBezTo>
                  <a:cubicBezTo>
                    <a:pt x="327" y="187"/>
                    <a:pt x="294" y="196"/>
                    <a:pt x="252" y="196"/>
                  </a:cubicBezTo>
                  <a:lnTo>
                    <a:pt x="160" y="1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="" xmlns:a16="http://schemas.microsoft.com/office/drawing/2014/main" id="{ED0DB071-A6DA-4053-BFC9-BC57AAD98793}"/>
                </a:ext>
              </a:extLst>
            </p:cNvPr>
            <p:cNvSpPr/>
            <p:nvPr/>
          </p:nvSpPr>
          <p:spPr>
            <a:xfrm>
              <a:off x="3302640" y="6782040"/>
              <a:ext cx="85320" cy="145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8" h="406">
                  <a:moveTo>
                    <a:pt x="115" y="16"/>
                  </a:moveTo>
                  <a:cubicBezTo>
                    <a:pt x="115" y="16"/>
                    <a:pt x="118" y="9"/>
                    <a:pt x="118" y="7"/>
                  </a:cubicBezTo>
                  <a:cubicBezTo>
                    <a:pt x="118" y="5"/>
                    <a:pt x="115" y="0"/>
                    <a:pt x="108" y="0"/>
                  </a:cubicBezTo>
                  <a:cubicBezTo>
                    <a:pt x="96" y="0"/>
                    <a:pt x="49" y="5"/>
                    <a:pt x="33" y="5"/>
                  </a:cubicBezTo>
                  <a:cubicBezTo>
                    <a:pt x="28" y="7"/>
                    <a:pt x="21" y="7"/>
                    <a:pt x="21" y="19"/>
                  </a:cubicBezTo>
                  <a:cubicBezTo>
                    <a:pt x="21" y="28"/>
                    <a:pt x="28" y="28"/>
                    <a:pt x="35" y="28"/>
                  </a:cubicBezTo>
                  <a:cubicBezTo>
                    <a:pt x="64" y="28"/>
                    <a:pt x="64" y="30"/>
                    <a:pt x="64" y="35"/>
                  </a:cubicBezTo>
                  <a:cubicBezTo>
                    <a:pt x="64" y="40"/>
                    <a:pt x="59" y="63"/>
                    <a:pt x="54" y="77"/>
                  </a:cubicBezTo>
                  <a:lnTo>
                    <a:pt x="42" y="128"/>
                  </a:lnTo>
                  <a:cubicBezTo>
                    <a:pt x="35" y="149"/>
                    <a:pt x="5" y="275"/>
                    <a:pt x="2" y="282"/>
                  </a:cubicBezTo>
                  <a:cubicBezTo>
                    <a:pt x="0" y="296"/>
                    <a:pt x="0" y="303"/>
                    <a:pt x="0" y="310"/>
                  </a:cubicBezTo>
                  <a:cubicBezTo>
                    <a:pt x="0" y="369"/>
                    <a:pt x="38" y="406"/>
                    <a:pt x="87" y="406"/>
                  </a:cubicBezTo>
                  <a:cubicBezTo>
                    <a:pt x="160" y="406"/>
                    <a:pt x="238" y="329"/>
                    <a:pt x="238" y="243"/>
                  </a:cubicBezTo>
                  <a:cubicBezTo>
                    <a:pt x="238" y="175"/>
                    <a:pt x="191" y="147"/>
                    <a:pt x="148" y="147"/>
                  </a:cubicBezTo>
                  <a:cubicBezTo>
                    <a:pt x="118" y="147"/>
                    <a:pt x="94" y="163"/>
                    <a:pt x="75" y="177"/>
                  </a:cubicBezTo>
                  <a:close/>
                  <a:moveTo>
                    <a:pt x="87" y="390"/>
                  </a:moveTo>
                  <a:cubicBezTo>
                    <a:pt x="59" y="390"/>
                    <a:pt x="42" y="366"/>
                    <a:pt x="42" y="331"/>
                  </a:cubicBezTo>
                  <a:cubicBezTo>
                    <a:pt x="42" y="310"/>
                    <a:pt x="47" y="289"/>
                    <a:pt x="64" y="226"/>
                  </a:cubicBezTo>
                  <a:cubicBezTo>
                    <a:pt x="66" y="215"/>
                    <a:pt x="66" y="212"/>
                    <a:pt x="78" y="201"/>
                  </a:cubicBezTo>
                  <a:cubicBezTo>
                    <a:pt x="99" y="175"/>
                    <a:pt x="127" y="163"/>
                    <a:pt x="148" y="163"/>
                  </a:cubicBezTo>
                  <a:cubicBezTo>
                    <a:pt x="169" y="163"/>
                    <a:pt x="191" y="180"/>
                    <a:pt x="191" y="219"/>
                  </a:cubicBezTo>
                  <a:cubicBezTo>
                    <a:pt x="191" y="243"/>
                    <a:pt x="176" y="301"/>
                    <a:pt x="160" y="334"/>
                  </a:cubicBezTo>
                  <a:cubicBezTo>
                    <a:pt x="146" y="362"/>
                    <a:pt x="115" y="390"/>
                    <a:pt x="87" y="3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="" xmlns:a16="http://schemas.microsoft.com/office/drawing/2014/main" id="{FC86390E-1CD9-4B77-A51A-9832AC10C3A4}"/>
                </a:ext>
              </a:extLst>
            </p:cNvPr>
            <p:cNvSpPr/>
            <p:nvPr/>
          </p:nvSpPr>
          <p:spPr>
            <a:xfrm>
              <a:off x="3507479" y="6772680"/>
              <a:ext cx="198720" cy="69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53" h="194">
                  <a:moveTo>
                    <a:pt x="525" y="33"/>
                  </a:moveTo>
                  <a:cubicBezTo>
                    <a:pt x="536" y="33"/>
                    <a:pt x="553" y="33"/>
                    <a:pt x="553" y="16"/>
                  </a:cubicBezTo>
                  <a:cubicBezTo>
                    <a:pt x="553" y="0"/>
                    <a:pt x="536" y="0"/>
                    <a:pt x="525" y="0"/>
                  </a:cubicBezTo>
                  <a:lnTo>
                    <a:pt x="28" y="0"/>
                  </a:lnTo>
                  <a:cubicBezTo>
                    <a:pt x="16" y="0"/>
                    <a:pt x="0" y="0"/>
                    <a:pt x="0" y="16"/>
                  </a:cubicBezTo>
                  <a:cubicBezTo>
                    <a:pt x="0" y="33"/>
                    <a:pt x="16" y="33"/>
                    <a:pt x="28" y="33"/>
                  </a:cubicBezTo>
                  <a:close/>
                  <a:moveTo>
                    <a:pt x="525" y="194"/>
                  </a:moveTo>
                  <a:cubicBezTo>
                    <a:pt x="536" y="194"/>
                    <a:pt x="553" y="194"/>
                    <a:pt x="553" y="177"/>
                  </a:cubicBezTo>
                  <a:cubicBezTo>
                    <a:pt x="553" y="161"/>
                    <a:pt x="536" y="161"/>
                    <a:pt x="525" y="161"/>
                  </a:cubicBezTo>
                  <a:lnTo>
                    <a:pt x="28" y="161"/>
                  </a:lnTo>
                  <a:cubicBezTo>
                    <a:pt x="16" y="161"/>
                    <a:pt x="0" y="161"/>
                    <a:pt x="0" y="177"/>
                  </a:cubicBezTo>
                  <a:cubicBezTo>
                    <a:pt x="0" y="194"/>
                    <a:pt x="16" y="194"/>
                    <a:pt x="28" y="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="" xmlns:a16="http://schemas.microsoft.com/office/drawing/2014/main" id="{EBFB0F5D-4829-4FFA-90C5-3201B56D162F}"/>
                </a:ext>
              </a:extLst>
            </p:cNvPr>
            <p:cNvSpPr/>
            <p:nvPr/>
          </p:nvSpPr>
          <p:spPr>
            <a:xfrm>
              <a:off x="3819959" y="6684479"/>
              <a:ext cx="119160" cy="20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2" h="567">
                  <a:moveTo>
                    <a:pt x="332" y="383"/>
                  </a:moveTo>
                  <a:cubicBezTo>
                    <a:pt x="332" y="285"/>
                    <a:pt x="263" y="203"/>
                    <a:pt x="174" y="203"/>
                  </a:cubicBezTo>
                  <a:cubicBezTo>
                    <a:pt x="134" y="203"/>
                    <a:pt x="99" y="215"/>
                    <a:pt x="68" y="245"/>
                  </a:cubicBezTo>
                  <a:lnTo>
                    <a:pt x="68" y="84"/>
                  </a:lnTo>
                  <a:cubicBezTo>
                    <a:pt x="85" y="89"/>
                    <a:pt x="113" y="96"/>
                    <a:pt x="139" y="96"/>
                  </a:cubicBezTo>
                  <a:cubicBezTo>
                    <a:pt x="242" y="96"/>
                    <a:pt x="299" y="19"/>
                    <a:pt x="299" y="9"/>
                  </a:cubicBezTo>
                  <a:cubicBezTo>
                    <a:pt x="299" y="5"/>
                    <a:pt x="296" y="0"/>
                    <a:pt x="292" y="0"/>
                  </a:cubicBezTo>
                  <a:cubicBezTo>
                    <a:pt x="292" y="0"/>
                    <a:pt x="289" y="0"/>
                    <a:pt x="285" y="2"/>
                  </a:cubicBezTo>
                  <a:cubicBezTo>
                    <a:pt x="268" y="9"/>
                    <a:pt x="228" y="26"/>
                    <a:pt x="172" y="26"/>
                  </a:cubicBezTo>
                  <a:cubicBezTo>
                    <a:pt x="139" y="26"/>
                    <a:pt x="99" y="21"/>
                    <a:pt x="61" y="2"/>
                  </a:cubicBezTo>
                  <a:cubicBezTo>
                    <a:pt x="54" y="0"/>
                    <a:pt x="52" y="0"/>
                    <a:pt x="52" y="0"/>
                  </a:cubicBezTo>
                  <a:cubicBezTo>
                    <a:pt x="42" y="0"/>
                    <a:pt x="42" y="7"/>
                    <a:pt x="42" y="21"/>
                  </a:cubicBezTo>
                  <a:lnTo>
                    <a:pt x="42" y="264"/>
                  </a:lnTo>
                  <a:cubicBezTo>
                    <a:pt x="42" y="280"/>
                    <a:pt x="42" y="285"/>
                    <a:pt x="54" y="285"/>
                  </a:cubicBezTo>
                  <a:cubicBezTo>
                    <a:pt x="59" y="285"/>
                    <a:pt x="61" y="282"/>
                    <a:pt x="66" y="278"/>
                  </a:cubicBezTo>
                  <a:cubicBezTo>
                    <a:pt x="75" y="266"/>
                    <a:pt x="106" y="222"/>
                    <a:pt x="172" y="222"/>
                  </a:cubicBezTo>
                  <a:cubicBezTo>
                    <a:pt x="216" y="222"/>
                    <a:pt x="238" y="259"/>
                    <a:pt x="242" y="273"/>
                  </a:cubicBezTo>
                  <a:cubicBezTo>
                    <a:pt x="256" y="303"/>
                    <a:pt x="259" y="336"/>
                    <a:pt x="259" y="378"/>
                  </a:cubicBezTo>
                  <a:cubicBezTo>
                    <a:pt x="259" y="406"/>
                    <a:pt x="259" y="455"/>
                    <a:pt x="238" y="490"/>
                  </a:cubicBezTo>
                  <a:cubicBezTo>
                    <a:pt x="219" y="523"/>
                    <a:pt x="188" y="544"/>
                    <a:pt x="148" y="544"/>
                  </a:cubicBezTo>
                  <a:cubicBezTo>
                    <a:pt x="89" y="544"/>
                    <a:pt x="40" y="500"/>
                    <a:pt x="26" y="451"/>
                  </a:cubicBezTo>
                  <a:cubicBezTo>
                    <a:pt x="28" y="453"/>
                    <a:pt x="31" y="453"/>
                    <a:pt x="40" y="453"/>
                  </a:cubicBezTo>
                  <a:cubicBezTo>
                    <a:pt x="68" y="453"/>
                    <a:pt x="82" y="432"/>
                    <a:pt x="82" y="413"/>
                  </a:cubicBezTo>
                  <a:cubicBezTo>
                    <a:pt x="82" y="392"/>
                    <a:pt x="68" y="373"/>
                    <a:pt x="40" y="373"/>
                  </a:cubicBezTo>
                  <a:cubicBezTo>
                    <a:pt x="28" y="373"/>
                    <a:pt x="0" y="378"/>
                    <a:pt x="0" y="415"/>
                  </a:cubicBezTo>
                  <a:cubicBezTo>
                    <a:pt x="0" y="488"/>
                    <a:pt x="56" y="567"/>
                    <a:pt x="151" y="567"/>
                  </a:cubicBezTo>
                  <a:cubicBezTo>
                    <a:pt x="247" y="567"/>
                    <a:pt x="332" y="488"/>
                    <a:pt x="332" y="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="" xmlns:a16="http://schemas.microsoft.com/office/drawing/2014/main" id="{556A581D-B8BC-48C9-8F9B-5A5533AB3886}"/>
                </a:ext>
              </a:extLst>
            </p:cNvPr>
            <p:cNvSpPr/>
            <p:nvPr/>
          </p:nvSpPr>
          <p:spPr>
            <a:xfrm>
              <a:off x="3979440" y="6850079"/>
              <a:ext cx="31680" cy="31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" h="89">
                  <a:moveTo>
                    <a:pt x="89" y="44"/>
                  </a:moveTo>
                  <a:cubicBezTo>
                    <a:pt x="89" y="21"/>
                    <a:pt x="71" y="0"/>
                    <a:pt x="45" y="0"/>
                  </a:cubicBezTo>
                  <a:cubicBezTo>
                    <a:pt x="21" y="0"/>
                    <a:pt x="0" y="21"/>
                    <a:pt x="0" y="44"/>
                  </a:cubicBezTo>
                  <a:cubicBezTo>
                    <a:pt x="0" y="70"/>
                    <a:pt x="21" y="89"/>
                    <a:pt x="45" y="89"/>
                  </a:cubicBezTo>
                  <a:cubicBezTo>
                    <a:pt x="71" y="89"/>
                    <a:pt x="89" y="70"/>
                    <a:pt x="89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="" xmlns:a16="http://schemas.microsoft.com/office/drawing/2014/main" id="{71FAC3A0-627B-4E77-89A0-25CB348A45E7}"/>
                </a:ext>
              </a:extLst>
            </p:cNvPr>
            <p:cNvSpPr/>
            <p:nvPr/>
          </p:nvSpPr>
          <p:spPr>
            <a:xfrm>
              <a:off x="4047839" y="6684479"/>
              <a:ext cx="126000" cy="203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51" h="567">
                  <a:moveTo>
                    <a:pt x="351" y="285"/>
                  </a:moveTo>
                  <a:cubicBezTo>
                    <a:pt x="351" y="219"/>
                    <a:pt x="346" y="154"/>
                    <a:pt x="318" y="93"/>
                  </a:cubicBezTo>
                  <a:cubicBezTo>
                    <a:pt x="280" y="14"/>
                    <a:pt x="212" y="0"/>
                    <a:pt x="176" y="0"/>
                  </a:cubicBezTo>
                  <a:cubicBezTo>
                    <a:pt x="125" y="0"/>
                    <a:pt x="66" y="21"/>
                    <a:pt x="31" y="98"/>
                  </a:cubicBezTo>
                  <a:cubicBezTo>
                    <a:pt x="5" y="154"/>
                    <a:pt x="0" y="219"/>
                    <a:pt x="0" y="285"/>
                  </a:cubicBezTo>
                  <a:cubicBezTo>
                    <a:pt x="0" y="348"/>
                    <a:pt x="2" y="420"/>
                    <a:pt x="38" y="483"/>
                  </a:cubicBezTo>
                  <a:cubicBezTo>
                    <a:pt x="73" y="551"/>
                    <a:pt x="134" y="567"/>
                    <a:pt x="174" y="567"/>
                  </a:cubicBezTo>
                  <a:cubicBezTo>
                    <a:pt x="219" y="567"/>
                    <a:pt x="282" y="549"/>
                    <a:pt x="320" y="472"/>
                  </a:cubicBezTo>
                  <a:cubicBezTo>
                    <a:pt x="346" y="415"/>
                    <a:pt x="351" y="350"/>
                    <a:pt x="351" y="285"/>
                  </a:cubicBezTo>
                  <a:close/>
                  <a:moveTo>
                    <a:pt x="174" y="549"/>
                  </a:moveTo>
                  <a:cubicBezTo>
                    <a:pt x="143" y="549"/>
                    <a:pt x="94" y="528"/>
                    <a:pt x="78" y="448"/>
                  </a:cubicBezTo>
                  <a:cubicBezTo>
                    <a:pt x="68" y="399"/>
                    <a:pt x="68" y="324"/>
                    <a:pt x="68" y="275"/>
                  </a:cubicBezTo>
                  <a:cubicBezTo>
                    <a:pt x="68" y="222"/>
                    <a:pt x="68" y="168"/>
                    <a:pt x="75" y="124"/>
                  </a:cubicBezTo>
                  <a:cubicBezTo>
                    <a:pt x="92" y="26"/>
                    <a:pt x="153" y="19"/>
                    <a:pt x="174" y="19"/>
                  </a:cubicBezTo>
                  <a:cubicBezTo>
                    <a:pt x="202" y="19"/>
                    <a:pt x="256" y="33"/>
                    <a:pt x="273" y="114"/>
                  </a:cubicBezTo>
                  <a:cubicBezTo>
                    <a:pt x="282" y="161"/>
                    <a:pt x="282" y="224"/>
                    <a:pt x="282" y="275"/>
                  </a:cubicBezTo>
                  <a:cubicBezTo>
                    <a:pt x="282" y="336"/>
                    <a:pt x="282" y="392"/>
                    <a:pt x="273" y="446"/>
                  </a:cubicBezTo>
                  <a:cubicBezTo>
                    <a:pt x="259" y="523"/>
                    <a:pt x="212" y="549"/>
                    <a:pt x="174" y="5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="" xmlns:a16="http://schemas.microsoft.com/office/drawing/2014/main" id="{161E9048-5FE5-4332-AA25-C5CDA36200AF}"/>
                </a:ext>
              </a:extLst>
            </p:cNvPr>
            <p:cNvSpPr/>
            <p:nvPr/>
          </p:nvSpPr>
          <p:spPr>
            <a:xfrm>
              <a:off x="4200480" y="6684479"/>
              <a:ext cx="119160" cy="197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2" h="549">
                  <a:moveTo>
                    <a:pt x="64" y="486"/>
                  </a:moveTo>
                  <a:lnTo>
                    <a:pt x="153" y="401"/>
                  </a:lnTo>
                  <a:cubicBezTo>
                    <a:pt x="282" y="287"/>
                    <a:pt x="332" y="243"/>
                    <a:pt x="332" y="159"/>
                  </a:cubicBezTo>
                  <a:cubicBezTo>
                    <a:pt x="332" y="65"/>
                    <a:pt x="256" y="0"/>
                    <a:pt x="155" y="0"/>
                  </a:cubicBezTo>
                  <a:cubicBezTo>
                    <a:pt x="61" y="0"/>
                    <a:pt x="0" y="75"/>
                    <a:pt x="0" y="149"/>
                  </a:cubicBezTo>
                  <a:cubicBezTo>
                    <a:pt x="0" y="196"/>
                    <a:pt x="42" y="196"/>
                    <a:pt x="45" y="196"/>
                  </a:cubicBezTo>
                  <a:cubicBezTo>
                    <a:pt x="59" y="196"/>
                    <a:pt x="87" y="184"/>
                    <a:pt x="87" y="152"/>
                  </a:cubicBezTo>
                  <a:cubicBezTo>
                    <a:pt x="87" y="131"/>
                    <a:pt x="73" y="110"/>
                    <a:pt x="42" y="110"/>
                  </a:cubicBezTo>
                  <a:cubicBezTo>
                    <a:pt x="38" y="110"/>
                    <a:pt x="35" y="110"/>
                    <a:pt x="33" y="110"/>
                  </a:cubicBezTo>
                  <a:cubicBezTo>
                    <a:pt x="52" y="56"/>
                    <a:pt x="96" y="26"/>
                    <a:pt x="146" y="26"/>
                  </a:cubicBezTo>
                  <a:cubicBezTo>
                    <a:pt x="221" y="26"/>
                    <a:pt x="256" y="93"/>
                    <a:pt x="256" y="159"/>
                  </a:cubicBezTo>
                  <a:cubicBezTo>
                    <a:pt x="256" y="226"/>
                    <a:pt x="214" y="292"/>
                    <a:pt x="169" y="341"/>
                  </a:cubicBezTo>
                  <a:lnTo>
                    <a:pt x="9" y="518"/>
                  </a:lnTo>
                  <a:cubicBezTo>
                    <a:pt x="0" y="528"/>
                    <a:pt x="0" y="530"/>
                    <a:pt x="0" y="549"/>
                  </a:cubicBezTo>
                  <a:lnTo>
                    <a:pt x="308" y="549"/>
                  </a:lnTo>
                  <a:lnTo>
                    <a:pt x="332" y="406"/>
                  </a:lnTo>
                  <a:lnTo>
                    <a:pt x="311" y="406"/>
                  </a:lnTo>
                  <a:cubicBezTo>
                    <a:pt x="308" y="430"/>
                    <a:pt x="301" y="467"/>
                    <a:pt x="294" y="479"/>
                  </a:cubicBezTo>
                  <a:cubicBezTo>
                    <a:pt x="287" y="486"/>
                    <a:pt x="233" y="486"/>
                    <a:pt x="214" y="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="" xmlns:a16="http://schemas.microsoft.com/office/drawing/2014/main" id="{97E3162F-5FD4-48F6-B4E4-8C96EA8F9638}"/>
                </a:ext>
              </a:extLst>
            </p:cNvPr>
            <p:cNvSpPr/>
            <p:nvPr/>
          </p:nvSpPr>
          <p:spPr>
            <a:xfrm>
              <a:off x="4440960" y="6681240"/>
              <a:ext cx="203040" cy="200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65" h="558">
                  <a:moveTo>
                    <a:pt x="334" y="58"/>
                  </a:moveTo>
                  <a:cubicBezTo>
                    <a:pt x="341" y="35"/>
                    <a:pt x="343" y="30"/>
                    <a:pt x="353" y="28"/>
                  </a:cubicBezTo>
                  <a:cubicBezTo>
                    <a:pt x="362" y="26"/>
                    <a:pt x="388" y="26"/>
                    <a:pt x="407" y="26"/>
                  </a:cubicBezTo>
                  <a:cubicBezTo>
                    <a:pt x="489" y="26"/>
                    <a:pt x="527" y="28"/>
                    <a:pt x="527" y="93"/>
                  </a:cubicBezTo>
                  <a:cubicBezTo>
                    <a:pt x="527" y="105"/>
                    <a:pt x="525" y="138"/>
                    <a:pt x="520" y="159"/>
                  </a:cubicBezTo>
                  <a:cubicBezTo>
                    <a:pt x="520" y="163"/>
                    <a:pt x="518" y="173"/>
                    <a:pt x="518" y="175"/>
                  </a:cubicBezTo>
                  <a:cubicBezTo>
                    <a:pt x="518" y="180"/>
                    <a:pt x="520" y="184"/>
                    <a:pt x="527" y="184"/>
                  </a:cubicBezTo>
                  <a:cubicBezTo>
                    <a:pt x="536" y="184"/>
                    <a:pt x="539" y="180"/>
                    <a:pt x="541" y="166"/>
                  </a:cubicBezTo>
                  <a:lnTo>
                    <a:pt x="562" y="23"/>
                  </a:lnTo>
                  <a:cubicBezTo>
                    <a:pt x="565" y="19"/>
                    <a:pt x="565" y="12"/>
                    <a:pt x="565" y="9"/>
                  </a:cubicBezTo>
                  <a:cubicBezTo>
                    <a:pt x="565" y="0"/>
                    <a:pt x="555" y="0"/>
                    <a:pt x="541" y="0"/>
                  </a:cubicBezTo>
                  <a:lnTo>
                    <a:pt x="82" y="0"/>
                  </a:lnTo>
                  <a:cubicBezTo>
                    <a:pt x="61" y="0"/>
                    <a:pt x="61" y="0"/>
                    <a:pt x="54" y="16"/>
                  </a:cubicBezTo>
                  <a:lnTo>
                    <a:pt x="5" y="161"/>
                  </a:lnTo>
                  <a:cubicBezTo>
                    <a:pt x="5" y="163"/>
                    <a:pt x="0" y="175"/>
                    <a:pt x="0" y="177"/>
                  </a:cubicBezTo>
                  <a:cubicBezTo>
                    <a:pt x="0" y="182"/>
                    <a:pt x="5" y="184"/>
                    <a:pt x="9" y="184"/>
                  </a:cubicBezTo>
                  <a:cubicBezTo>
                    <a:pt x="19" y="184"/>
                    <a:pt x="19" y="182"/>
                    <a:pt x="24" y="168"/>
                  </a:cubicBezTo>
                  <a:cubicBezTo>
                    <a:pt x="68" y="40"/>
                    <a:pt x="89" y="26"/>
                    <a:pt x="214" y="26"/>
                  </a:cubicBezTo>
                  <a:lnTo>
                    <a:pt x="245" y="26"/>
                  </a:lnTo>
                  <a:cubicBezTo>
                    <a:pt x="268" y="26"/>
                    <a:pt x="268" y="28"/>
                    <a:pt x="268" y="35"/>
                  </a:cubicBezTo>
                  <a:cubicBezTo>
                    <a:pt x="268" y="40"/>
                    <a:pt x="266" y="51"/>
                    <a:pt x="266" y="54"/>
                  </a:cubicBezTo>
                  <a:lnTo>
                    <a:pt x="155" y="493"/>
                  </a:lnTo>
                  <a:cubicBezTo>
                    <a:pt x="146" y="523"/>
                    <a:pt x="143" y="532"/>
                    <a:pt x="56" y="532"/>
                  </a:cubicBezTo>
                  <a:cubicBezTo>
                    <a:pt x="26" y="532"/>
                    <a:pt x="21" y="532"/>
                    <a:pt x="21" y="549"/>
                  </a:cubicBezTo>
                  <a:cubicBezTo>
                    <a:pt x="21" y="558"/>
                    <a:pt x="31" y="558"/>
                    <a:pt x="35" y="558"/>
                  </a:cubicBezTo>
                  <a:cubicBezTo>
                    <a:pt x="56" y="558"/>
                    <a:pt x="80" y="556"/>
                    <a:pt x="104" y="556"/>
                  </a:cubicBezTo>
                  <a:cubicBezTo>
                    <a:pt x="127" y="556"/>
                    <a:pt x="151" y="556"/>
                    <a:pt x="174" y="556"/>
                  </a:cubicBezTo>
                  <a:cubicBezTo>
                    <a:pt x="198" y="556"/>
                    <a:pt x="221" y="556"/>
                    <a:pt x="242" y="556"/>
                  </a:cubicBezTo>
                  <a:cubicBezTo>
                    <a:pt x="266" y="556"/>
                    <a:pt x="292" y="558"/>
                    <a:pt x="315" y="558"/>
                  </a:cubicBezTo>
                  <a:cubicBezTo>
                    <a:pt x="322" y="558"/>
                    <a:pt x="334" y="558"/>
                    <a:pt x="334" y="542"/>
                  </a:cubicBezTo>
                  <a:cubicBezTo>
                    <a:pt x="334" y="532"/>
                    <a:pt x="327" y="532"/>
                    <a:pt x="306" y="532"/>
                  </a:cubicBezTo>
                  <a:cubicBezTo>
                    <a:pt x="285" y="532"/>
                    <a:pt x="273" y="532"/>
                    <a:pt x="252" y="530"/>
                  </a:cubicBezTo>
                  <a:cubicBezTo>
                    <a:pt x="228" y="528"/>
                    <a:pt x="221" y="525"/>
                    <a:pt x="221" y="514"/>
                  </a:cubicBezTo>
                  <a:cubicBezTo>
                    <a:pt x="221" y="511"/>
                    <a:pt x="221" y="507"/>
                    <a:pt x="223" y="4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="" xmlns:a16="http://schemas.microsoft.com/office/drawing/2014/main" id="{A23A3D50-E411-42B3-ACC6-3DB1C04643CC}"/>
                </a:ext>
              </a:extLst>
            </p:cNvPr>
            <p:cNvSpPr/>
            <p:nvPr/>
          </p:nvSpPr>
          <p:spPr>
            <a:xfrm>
              <a:off x="4662720" y="6750720"/>
              <a:ext cx="114840" cy="133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0" h="373">
                  <a:moveTo>
                    <a:pt x="118" y="175"/>
                  </a:moveTo>
                  <a:cubicBezTo>
                    <a:pt x="141" y="175"/>
                    <a:pt x="202" y="173"/>
                    <a:pt x="245" y="154"/>
                  </a:cubicBezTo>
                  <a:cubicBezTo>
                    <a:pt x="303" y="131"/>
                    <a:pt x="308" y="82"/>
                    <a:pt x="308" y="70"/>
                  </a:cubicBezTo>
                  <a:cubicBezTo>
                    <a:pt x="308" y="35"/>
                    <a:pt x="275" y="0"/>
                    <a:pt x="219" y="0"/>
                  </a:cubicBezTo>
                  <a:cubicBezTo>
                    <a:pt x="125" y="0"/>
                    <a:pt x="0" y="79"/>
                    <a:pt x="0" y="224"/>
                  </a:cubicBezTo>
                  <a:cubicBezTo>
                    <a:pt x="0" y="308"/>
                    <a:pt x="49" y="373"/>
                    <a:pt x="132" y="373"/>
                  </a:cubicBezTo>
                  <a:cubicBezTo>
                    <a:pt x="249" y="373"/>
                    <a:pt x="320" y="287"/>
                    <a:pt x="320" y="275"/>
                  </a:cubicBezTo>
                  <a:cubicBezTo>
                    <a:pt x="320" y="271"/>
                    <a:pt x="315" y="266"/>
                    <a:pt x="311" y="266"/>
                  </a:cubicBezTo>
                  <a:cubicBezTo>
                    <a:pt x="306" y="266"/>
                    <a:pt x="303" y="268"/>
                    <a:pt x="299" y="273"/>
                  </a:cubicBezTo>
                  <a:cubicBezTo>
                    <a:pt x="233" y="355"/>
                    <a:pt x="143" y="355"/>
                    <a:pt x="132" y="355"/>
                  </a:cubicBezTo>
                  <a:cubicBezTo>
                    <a:pt x="68" y="355"/>
                    <a:pt x="59" y="287"/>
                    <a:pt x="59" y="259"/>
                  </a:cubicBezTo>
                  <a:cubicBezTo>
                    <a:pt x="59" y="250"/>
                    <a:pt x="61" y="224"/>
                    <a:pt x="73" y="175"/>
                  </a:cubicBezTo>
                  <a:close/>
                  <a:moveTo>
                    <a:pt x="78" y="156"/>
                  </a:moveTo>
                  <a:cubicBezTo>
                    <a:pt x="111" y="30"/>
                    <a:pt x="198" y="19"/>
                    <a:pt x="219" y="19"/>
                  </a:cubicBezTo>
                  <a:cubicBezTo>
                    <a:pt x="256" y="19"/>
                    <a:pt x="280" y="42"/>
                    <a:pt x="280" y="70"/>
                  </a:cubicBezTo>
                  <a:cubicBezTo>
                    <a:pt x="280" y="156"/>
                    <a:pt x="146" y="156"/>
                    <a:pt x="113" y="1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="" xmlns:a16="http://schemas.microsoft.com/office/drawing/2014/main" id="{3390BD33-3380-46BD-9312-1C6625C681D3}"/>
                </a:ext>
              </a:extLst>
            </p:cNvPr>
            <p:cNvSpPr/>
            <p:nvPr/>
          </p:nvSpPr>
          <p:spPr>
            <a:xfrm>
              <a:off x="4804200" y="6679440"/>
              <a:ext cx="213120" cy="20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93" h="581">
                  <a:moveTo>
                    <a:pt x="475" y="93"/>
                  </a:moveTo>
                  <a:cubicBezTo>
                    <a:pt x="515" y="30"/>
                    <a:pt x="550" y="28"/>
                    <a:pt x="581" y="26"/>
                  </a:cubicBezTo>
                  <a:cubicBezTo>
                    <a:pt x="590" y="26"/>
                    <a:pt x="593" y="12"/>
                    <a:pt x="593" y="9"/>
                  </a:cubicBezTo>
                  <a:cubicBezTo>
                    <a:pt x="593" y="2"/>
                    <a:pt x="588" y="0"/>
                    <a:pt x="581" y="0"/>
                  </a:cubicBezTo>
                  <a:cubicBezTo>
                    <a:pt x="560" y="0"/>
                    <a:pt x="536" y="2"/>
                    <a:pt x="513" y="2"/>
                  </a:cubicBezTo>
                  <a:cubicBezTo>
                    <a:pt x="485" y="2"/>
                    <a:pt x="456" y="0"/>
                    <a:pt x="430" y="0"/>
                  </a:cubicBezTo>
                  <a:cubicBezTo>
                    <a:pt x="426" y="0"/>
                    <a:pt x="414" y="0"/>
                    <a:pt x="414" y="16"/>
                  </a:cubicBezTo>
                  <a:cubicBezTo>
                    <a:pt x="414" y="26"/>
                    <a:pt x="423" y="26"/>
                    <a:pt x="428" y="26"/>
                  </a:cubicBezTo>
                  <a:cubicBezTo>
                    <a:pt x="452" y="28"/>
                    <a:pt x="466" y="35"/>
                    <a:pt x="466" y="54"/>
                  </a:cubicBezTo>
                  <a:cubicBezTo>
                    <a:pt x="466" y="65"/>
                    <a:pt x="454" y="84"/>
                    <a:pt x="454" y="84"/>
                  </a:cubicBezTo>
                  <a:lnTo>
                    <a:pt x="200" y="486"/>
                  </a:lnTo>
                  <a:lnTo>
                    <a:pt x="143" y="51"/>
                  </a:lnTo>
                  <a:cubicBezTo>
                    <a:pt x="143" y="37"/>
                    <a:pt x="162" y="26"/>
                    <a:pt x="200" y="26"/>
                  </a:cubicBezTo>
                  <a:cubicBezTo>
                    <a:pt x="212" y="26"/>
                    <a:pt x="221" y="26"/>
                    <a:pt x="221" y="9"/>
                  </a:cubicBezTo>
                  <a:cubicBezTo>
                    <a:pt x="221" y="2"/>
                    <a:pt x="214" y="0"/>
                    <a:pt x="209" y="0"/>
                  </a:cubicBezTo>
                  <a:cubicBezTo>
                    <a:pt x="176" y="0"/>
                    <a:pt x="141" y="2"/>
                    <a:pt x="106" y="2"/>
                  </a:cubicBezTo>
                  <a:cubicBezTo>
                    <a:pt x="92" y="2"/>
                    <a:pt x="75" y="2"/>
                    <a:pt x="61" y="2"/>
                  </a:cubicBezTo>
                  <a:cubicBezTo>
                    <a:pt x="45" y="2"/>
                    <a:pt x="31" y="0"/>
                    <a:pt x="16" y="0"/>
                  </a:cubicBezTo>
                  <a:cubicBezTo>
                    <a:pt x="9" y="0"/>
                    <a:pt x="0" y="0"/>
                    <a:pt x="0" y="16"/>
                  </a:cubicBezTo>
                  <a:cubicBezTo>
                    <a:pt x="0" y="26"/>
                    <a:pt x="7" y="26"/>
                    <a:pt x="21" y="26"/>
                  </a:cubicBezTo>
                  <a:cubicBezTo>
                    <a:pt x="68" y="26"/>
                    <a:pt x="68" y="33"/>
                    <a:pt x="71" y="54"/>
                  </a:cubicBezTo>
                  <a:lnTo>
                    <a:pt x="136" y="563"/>
                  </a:lnTo>
                  <a:cubicBezTo>
                    <a:pt x="139" y="579"/>
                    <a:pt x="141" y="581"/>
                    <a:pt x="153" y="581"/>
                  </a:cubicBezTo>
                  <a:cubicBezTo>
                    <a:pt x="167" y="581"/>
                    <a:pt x="169" y="577"/>
                    <a:pt x="176" y="5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2FF4B90E-7493-4487-8EED-1A297FD69D14}"/>
              </a:ext>
            </a:extLst>
          </p:cNvPr>
          <p:cNvSpPr txBox="1"/>
          <p:nvPr/>
        </p:nvSpPr>
        <p:spPr>
          <a:xfrm>
            <a:off x="1991408" y="2610502"/>
            <a:ext cx="1473627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>
                <a:solidFill>
                  <a:srgbClr val="FF0000"/>
                </a:solidFill>
              </a:defRPr>
            </a:pPr>
            <a:r>
              <a:rPr lang="en-US" sz="1633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Included Points</a:t>
            </a:r>
          </a:p>
        </p:txBody>
      </p:sp>
    </p:spTree>
    <p:extLst>
      <p:ext uri="{BB962C8B-B14F-4D97-AF65-F5344CB8AC3E}">
        <p14:creationId xmlns:p14="http://schemas.microsoft.com/office/powerpoint/2010/main" val="9009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="" xmlns:a16="http://schemas.microsoft.com/office/drawing/2014/main" id="{03092DE8-A2ED-490A-B5FA-71606C268940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332B2647-662B-4922-8096-899B4D5F65A8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44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FF2664-3760-4F03-804F-51CBB403A9E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881" y="137072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 smtClean="0"/>
              <a:t>W/Z </a:t>
            </a:r>
            <a:r>
              <a:rPr lang="en-US" dirty="0"/>
              <a:t>Production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FC538EF0-C77B-479A-95C9-2734C936936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663" y="1575350"/>
            <a:ext cx="4328435" cy="3354001"/>
          </a:xfrm>
        </p:spPr>
      </p:pic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3A002498-8855-4E46-A43C-623D3929A2F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0182" y="1584794"/>
            <a:ext cx="4408442" cy="3415997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B4FD019-8348-4E6B-8689-142F97CF68B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079730" y="891725"/>
            <a:ext cx="2969330" cy="539789"/>
          </a:xfrm>
        </p:spPr>
        <p:txBody>
          <a:bodyPr/>
          <a:lstStyle/>
          <a:p>
            <a:pPr lvl="0"/>
            <a:r>
              <a:rPr lang="en-US" dirty="0"/>
              <a:t>ATLAS </a:t>
            </a:r>
            <a:r>
              <a:rPr lang="en-US" dirty="0" err="1"/>
              <a:t>pPb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8D9523BD-EA99-4C35-978F-6F1759ED5E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3324" y="891725"/>
            <a:ext cx="2687189" cy="576036"/>
          </a:xfrm>
        </p:spPr>
        <p:txBody>
          <a:bodyPr/>
          <a:lstStyle/>
          <a:p>
            <a:pPr lvl="0" algn="ctr"/>
            <a:r>
              <a:rPr lang="en-US" dirty="0"/>
              <a:t>CMS </a:t>
            </a:r>
            <a:r>
              <a:rPr lang="en-US" dirty="0" err="1"/>
              <a:t>pPb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0F469EFD-7E8A-4C3F-8D38-395A44CB2AB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4733" y="5101294"/>
            <a:ext cx="7990898" cy="927405"/>
          </a:xfrm>
        </p:spPr>
        <p:txBody>
          <a:bodyPr/>
          <a:lstStyle/>
          <a:p>
            <a:pPr lvl="0" algn="ctr"/>
            <a:r>
              <a:rPr lang="en-US" sz="2800" dirty="0"/>
              <a:t>Slight deviance between data and CT10 from nCTEQ15</a:t>
            </a:r>
          </a:p>
          <a:p>
            <a:pPr marL="0" lvl="1" indent="0" algn="ctr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Good agreement for negative </a:t>
            </a:r>
            <a:r>
              <a:rPr lang="en-US" sz="2800" dirty="0" err="1">
                <a:solidFill>
                  <a:srgbClr val="000000"/>
                </a:solidFill>
                <a:latin typeface="Galliard BT" pitchFamily="2"/>
              </a:rPr>
              <a:t>rapidities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Galliard BT" pitchFamily="2"/>
              </a:rPr>
              <a:t>where 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we have data to constrain the PDF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EB7D7832-1C8D-43AE-AF6B-E5839FB0B580}"/>
              </a:ext>
            </a:extLst>
          </p:cNvPr>
          <p:cNvSpPr/>
          <p:nvPr/>
        </p:nvSpPr>
        <p:spPr>
          <a:xfrm>
            <a:off x="2569958" y="1979587"/>
            <a:ext cx="2081111" cy="16784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360">
            <a:solidFill>
              <a:srgbClr val="FF0000"/>
            </a:solidFill>
            <a:prstDash val="solid"/>
          </a:ln>
        </p:spPr>
        <p:txBody>
          <a:bodyPr vert="horz" wrap="none" lIns="90128" tIns="49309" rIns="90128" bIns="49309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1F3F899B-B83E-46B7-A6A9-425D132EC6B0}"/>
              </a:ext>
            </a:extLst>
          </p:cNvPr>
          <p:cNvSpPr/>
          <p:nvPr/>
        </p:nvSpPr>
        <p:spPr>
          <a:xfrm>
            <a:off x="6960250" y="2096030"/>
            <a:ext cx="2081111" cy="16784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360">
            <a:solidFill>
              <a:srgbClr val="FF0000"/>
            </a:solidFill>
            <a:prstDash val="solid"/>
          </a:ln>
        </p:spPr>
        <p:txBody>
          <a:bodyPr vert="horz" wrap="none" lIns="90128" tIns="49309" rIns="90128" bIns="49309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718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>
            <a:extLst>
              <a:ext uri="{FF2B5EF4-FFF2-40B4-BE49-F238E27FC236}">
                <a16:creationId xmlns="" xmlns:a16="http://schemas.microsoft.com/office/drawing/2014/main" id="{2DD181BB-AA8D-4AC4-B259-D451040B275A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08625A73-7F5C-4626-92C0-1B880FF9C959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45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E6A2E5-1681-42E6-A2ED-C2C604F5FEE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85890" y="140062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W/Z Production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DE71C7C4-A282-4556-8042-6FB2075AD83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2229" y="1805887"/>
            <a:ext cx="4371817" cy="3387617"/>
          </a:xfrm>
        </p:spPr>
      </p:pic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9D88504D-91A8-4869-8EA2-0CDB9AD9417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63437" y="1863943"/>
            <a:ext cx="4346953" cy="3368350"/>
          </a:xfrm>
        </p:spPr>
      </p:pic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C7E4BE5-C7D1-4975-B7F6-5D66195B35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697502" y="969891"/>
            <a:ext cx="2969330" cy="539789"/>
          </a:xfrm>
        </p:spPr>
        <p:txBody>
          <a:bodyPr/>
          <a:lstStyle/>
          <a:p>
            <a:pPr lvl="0"/>
            <a:r>
              <a:rPr lang="en-US" dirty="0"/>
              <a:t>ATLAS </a:t>
            </a:r>
            <a:r>
              <a:rPr lang="en-US" dirty="0" err="1"/>
              <a:t>pPb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W</a:t>
            </a:r>
            <a:r>
              <a:rPr lang="en-US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C32CF614-740F-4FC1-9FD9-FD57A9F4E9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1602" y="969891"/>
            <a:ext cx="2687189" cy="576036"/>
          </a:xfrm>
        </p:spPr>
        <p:txBody>
          <a:bodyPr/>
          <a:lstStyle/>
          <a:p>
            <a:pPr lvl="0" algn="ctr"/>
            <a:r>
              <a:rPr lang="en-US" dirty="0"/>
              <a:t>CMS </a:t>
            </a:r>
            <a:r>
              <a:rPr lang="en-US" dirty="0" err="1"/>
              <a:t>pPb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W</a:t>
            </a:r>
            <a:r>
              <a:rPr lang="en-US" baseline="300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778B5C33-69C6-454A-84A1-1B9CBFC846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43272" y="5375838"/>
            <a:ext cx="7521548" cy="927405"/>
          </a:xfrm>
        </p:spPr>
        <p:txBody>
          <a:bodyPr/>
          <a:lstStyle/>
          <a:p>
            <a:pPr lvl="0" algn="ctr"/>
            <a:r>
              <a:rPr lang="en-US" sz="2400" dirty="0"/>
              <a:t>Definite separation between data and CT10 from nCTEQ15</a:t>
            </a:r>
          </a:p>
          <a:p>
            <a:pPr marL="0" lvl="1" indent="0" algn="ctr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Galliard BT" pitchFamily="2"/>
              </a:rPr>
              <a:t>Indicates this data could be useful in constraining PDFs in this region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46A8A681-3576-4FB9-8483-EC8BB749BD73}"/>
              </a:ext>
            </a:extLst>
          </p:cNvPr>
          <p:cNvSpPr/>
          <p:nvPr/>
        </p:nvSpPr>
        <p:spPr>
          <a:xfrm>
            <a:off x="3045743" y="1902796"/>
            <a:ext cx="1746722" cy="8797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wrap="none" lIns="98292" tIns="57473" rIns="98292" bIns="5747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CF4A2713-CB3E-4F35-815E-6A8BA2CE8563}"/>
              </a:ext>
            </a:extLst>
          </p:cNvPr>
          <p:cNvSpPr/>
          <p:nvPr/>
        </p:nvSpPr>
        <p:spPr>
          <a:xfrm>
            <a:off x="7356338" y="1953928"/>
            <a:ext cx="1746722" cy="8797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6720">
            <a:solidFill>
              <a:srgbClr val="FF0000"/>
            </a:solidFill>
            <a:prstDash val="solid"/>
          </a:ln>
        </p:spPr>
        <p:txBody>
          <a:bodyPr vert="horz" wrap="none" lIns="98292" tIns="57473" rIns="98292" bIns="5747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40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09D92AE0-0CBD-46C5-99D9-294F90BABE39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6C0B9FF1-13D3-4412-A8C5-2B466175AD39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46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DA04F1-2D6A-433B-A313-D0EB3B4CB0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45708" y="270212"/>
            <a:ext cx="7730446" cy="1418212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002060"/>
                </a:solidFill>
              </a:rPr>
              <a:t>Reweighting – Example with W, Z Production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3F2C7F4-433D-40DF-B023-06E589A659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963" y="1334955"/>
            <a:ext cx="3777397" cy="5033294"/>
          </a:xfrm>
        </p:spPr>
        <p:txBody>
          <a:bodyPr/>
          <a:lstStyle/>
          <a:p>
            <a:pPr marL="457200" lvl="0" indent="-457200" algn="r">
              <a:buClr>
                <a:srgbClr val="0070C0"/>
              </a:buClr>
              <a:buFont typeface="Arial" charset="0"/>
              <a:buChar char="•"/>
            </a:pPr>
            <a:r>
              <a:rPr lang="en-US" sz="2800" dirty="0" smtClean="0"/>
              <a:t>Use Bayesian statistics </a:t>
            </a:r>
            <a:r>
              <a:rPr lang="en-US" sz="2800" dirty="0"/>
              <a:t>to shift existing PDF</a:t>
            </a:r>
          </a:p>
          <a:p>
            <a:pPr marL="457200" lvl="1" indent="-4572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Allows for new data to be added</a:t>
            </a:r>
          </a:p>
          <a:p>
            <a:pPr marL="342900" lvl="2" indent="-3429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Galliard BT" pitchFamily="2"/>
              </a:rPr>
              <a:t>Previously 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lacked data in this </a:t>
            </a:r>
            <a:r>
              <a:rPr lang="en-US" sz="2800" dirty="0" smtClean="0">
                <a:solidFill>
                  <a:srgbClr val="000000"/>
                </a:solidFill>
                <a:latin typeface="Galliard BT" pitchFamily="2"/>
              </a:rPr>
              <a:t>range</a:t>
            </a:r>
            <a:endParaRPr lang="en-US" sz="2800" dirty="0">
              <a:solidFill>
                <a:srgbClr val="000000"/>
              </a:solidFill>
              <a:latin typeface="Galliard BT" pitchFamily="2"/>
            </a:endParaRPr>
          </a:p>
          <a:p>
            <a:pPr marL="457200" lvl="0" indent="-457200" algn="r">
              <a:buClr>
                <a:srgbClr val="0070C0"/>
              </a:buClr>
              <a:buFont typeface="Arial" charset="0"/>
              <a:buChar char="•"/>
            </a:pPr>
            <a:r>
              <a:rPr lang="en-US" sz="2800" dirty="0" smtClean="0"/>
              <a:t>Limited </a:t>
            </a:r>
            <a:r>
              <a:rPr lang="en-US" sz="2800" dirty="0"/>
              <a:t>to existing parameterization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194473C-072A-4E14-9579-7E16C7C4B2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39729" y="1074057"/>
            <a:ext cx="4912672" cy="49407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AFA44134-119A-40DD-AEEC-F843D8146F52}"/>
              </a:ext>
            </a:extLst>
          </p:cNvPr>
          <p:cNvSpPr/>
          <p:nvPr/>
        </p:nvSpPr>
        <p:spPr>
          <a:xfrm flipV="1">
            <a:off x="4836518" y="2350198"/>
            <a:ext cx="0" cy="743230"/>
          </a:xfrm>
          <a:prstGeom prst="line">
            <a:avLst/>
          </a:prstGeom>
          <a:noFill/>
          <a:ln w="10080">
            <a:solidFill>
              <a:srgbClr val="FF0000"/>
            </a:solidFill>
            <a:prstDash val="solid"/>
            <a:tailEnd type="arrow"/>
          </a:ln>
        </p:spPr>
        <p:txBody>
          <a:bodyPr vert="horz" wrap="none" lIns="4572" tIns="4572" rIns="4572" bIns="4572" anchor="ctr" anchorCtr="1" compatLnSpc="0"/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417A6FB-7F8A-4990-AB4B-AFCFBF857AAD}"/>
              </a:ext>
            </a:extLst>
          </p:cNvPr>
          <p:cNvSpPr txBox="1"/>
          <p:nvPr/>
        </p:nvSpPr>
        <p:spPr>
          <a:xfrm>
            <a:off x="4198388" y="3133904"/>
            <a:ext cx="2718946" cy="72453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compatLnSpc="0">
            <a:spAutoFit/>
          </a:bodyPr>
          <a:lstStyle/>
          <a:p>
            <a:pPr algn="ctr" hangingPunct="0"/>
            <a:r>
              <a:rPr lang="en-US" sz="2177" smtClean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Reweighted PDF </a:t>
            </a:r>
            <a:r>
              <a:rPr lang="en-US" sz="2177" dirty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shifts slightly</a:t>
            </a:r>
          </a:p>
        </p:txBody>
      </p:sp>
    </p:spTree>
    <p:extLst>
      <p:ext uri="{BB962C8B-B14F-4D97-AF65-F5344CB8AC3E}">
        <p14:creationId xmlns:p14="http://schemas.microsoft.com/office/powerpoint/2010/main" val="8998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8B53B18D-FF62-427C-97A1-2EEE422D5CC9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1965D14C-9B39-4671-968F-EC08F542A31D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47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6A56CE-AC9B-42EC-B7B9-71CE3575765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1000" y="270376"/>
            <a:ext cx="7730446" cy="141821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Reweighting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DC48FA-89D1-4E91-A2C3-A05B7933534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1258328"/>
            <a:ext cx="3640298" cy="4999975"/>
          </a:xfrm>
        </p:spPr>
        <p:txBody>
          <a:bodyPr/>
          <a:lstStyle/>
          <a:p>
            <a:pPr marL="342900" lvl="1" indent="-3429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Extrapolation </a:t>
            </a:r>
            <a:r>
              <a:rPr lang="en-US" sz="2400" dirty="0">
                <a:solidFill>
                  <a:srgbClr val="000000"/>
                </a:solidFill>
              </a:rPr>
              <a:t>in x</a:t>
            </a:r>
            <a:r>
              <a:rPr lang="en-US" sz="2000" baseline="-25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 region corresponding to positive rapidity</a:t>
            </a:r>
          </a:p>
          <a:p>
            <a:pPr marL="342900" lvl="2" indent="-3429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2400" dirty="0" smtClean="0"/>
              <a:t>Can </a:t>
            </a:r>
            <a:r>
              <a:rPr lang="en-US" sz="2400" dirty="0"/>
              <a:t>suggest the impact data might have on a future </a:t>
            </a:r>
            <a:r>
              <a:rPr lang="en-US" sz="2400" dirty="0" smtClean="0"/>
              <a:t>fit</a:t>
            </a:r>
            <a:endParaRPr lang="en-US" sz="2400" dirty="0">
              <a:solidFill>
                <a:srgbClr val="000000"/>
              </a:solidFill>
            </a:endParaRPr>
          </a:p>
          <a:p>
            <a:pPr marL="342900" lvl="1" indent="-3429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Strange quark parameter could be </a:t>
            </a:r>
            <a:r>
              <a:rPr lang="en-US" sz="2400" dirty="0" smtClean="0">
                <a:solidFill>
                  <a:srgbClr val="000000"/>
                </a:solidFill>
              </a:rPr>
              <a:t>opened (currently </a:t>
            </a:r>
            <a:r>
              <a:rPr lang="en-US" sz="2400" dirty="0">
                <a:solidFill>
                  <a:srgbClr val="000000"/>
                </a:solidFill>
              </a:rPr>
              <a:t>fixed to up and down </a:t>
            </a:r>
            <a:r>
              <a:rPr lang="en-US" sz="2400" dirty="0" smtClean="0">
                <a:solidFill>
                  <a:srgbClr val="000000"/>
                </a:solidFill>
              </a:rPr>
              <a:t>quarks)</a:t>
            </a:r>
          </a:p>
          <a:p>
            <a:pPr marL="342900" lvl="1" indent="-3429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SzPct val="100000"/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Results </a:t>
            </a:r>
            <a:r>
              <a:rPr lang="en-US" sz="2400" dirty="0" smtClean="0">
                <a:solidFill>
                  <a:srgbClr val="7030A0"/>
                </a:solidFill>
              </a:rPr>
              <a:t>depend current </a:t>
            </a:r>
            <a:r>
              <a:rPr lang="en-US" sz="2400" dirty="0">
                <a:solidFill>
                  <a:srgbClr val="7030A0"/>
                </a:solidFill>
              </a:rPr>
              <a:t>parameterization </a:t>
            </a:r>
            <a:r>
              <a:rPr lang="en-US" sz="2400" i="1" dirty="0" smtClean="0">
                <a:solidFill>
                  <a:srgbClr val="7030A0"/>
                </a:solidFill>
              </a:rPr>
              <a:t>- </a:t>
            </a:r>
            <a:r>
              <a:rPr lang="en-US" sz="2400" i="1" dirty="0">
                <a:solidFill>
                  <a:srgbClr val="7030A0"/>
                </a:solidFill>
              </a:rPr>
              <a:t>refit needed</a:t>
            </a:r>
          </a:p>
          <a:p>
            <a:pPr marL="342900" lvl="1" indent="-342900" algn="r" hangingPunct="0">
              <a:spcBef>
                <a:spcPts val="0"/>
              </a:spcBef>
              <a:spcAft>
                <a:spcPts val="1275"/>
              </a:spcAft>
              <a:buClr>
                <a:srgbClr val="0070C0"/>
              </a:buClr>
              <a:buSzPct val="100000"/>
              <a:buFont typeface="Arial" charset="0"/>
              <a:buChar char="•"/>
            </a:pPr>
            <a:endParaRPr lang="en-US" sz="2400" dirty="0">
              <a:solidFill>
                <a:srgbClr val="000000"/>
              </a:solidFill>
              <a:latin typeface="Galliard BT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B5A65B-2C2D-4E8B-AAD9-02AEC1535D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40298" y="1236188"/>
            <a:ext cx="4976639" cy="47774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traight Connector 4">
            <a:extLst>
              <a:ext uri="{FF2B5EF4-FFF2-40B4-BE49-F238E27FC236}">
                <a16:creationId xmlns="" xmlns:a16="http://schemas.microsoft.com/office/drawing/2014/main" id="{C13E4A40-18BB-41F9-8B33-0B49266DD040}"/>
              </a:ext>
            </a:extLst>
          </p:cNvPr>
          <p:cNvSpPr/>
          <p:nvPr/>
        </p:nvSpPr>
        <p:spPr>
          <a:xfrm flipV="1">
            <a:off x="7551823" y="2974282"/>
            <a:ext cx="0" cy="358880"/>
          </a:xfrm>
          <a:prstGeom prst="line">
            <a:avLst/>
          </a:prstGeom>
          <a:noFill/>
          <a:ln w="28575">
            <a:solidFill>
              <a:srgbClr val="FF0000"/>
            </a:solidFill>
            <a:prstDash val="solid"/>
            <a:tailEnd type="arrow"/>
          </a:ln>
        </p:spPr>
        <p:txBody>
          <a:bodyPr vert="horz" wrap="none" lIns="4572" tIns="4572" rIns="4572" bIns="4572" anchor="ctr" anchorCtr="1" compatLnSpc="0"/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42AC8A5-4C10-4644-B3A2-0811F98EAFD2}"/>
              </a:ext>
            </a:extLst>
          </p:cNvPr>
          <p:cNvSpPr txBox="1"/>
          <p:nvPr/>
        </p:nvSpPr>
        <p:spPr>
          <a:xfrm>
            <a:off x="6773832" y="3318235"/>
            <a:ext cx="2275228" cy="61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compatLnSpc="0">
            <a:spAutoFit/>
          </a:bodyPr>
          <a:lstStyle/>
          <a:p>
            <a:pPr algn="ctr" hangingPunct="0"/>
            <a:r>
              <a:rPr lang="en-US" dirty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Observable slightly shifts towards data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="" xmlns:a16="http://schemas.microsoft.com/office/drawing/2014/main" id="{1C7E4BE5-C7D1-4975-B7F6-5D66195B35E0}"/>
              </a:ext>
            </a:extLst>
          </p:cNvPr>
          <p:cNvSpPr txBox="1">
            <a:spLocks/>
          </p:cNvSpPr>
          <p:nvPr/>
        </p:nvSpPr>
        <p:spPr>
          <a:xfrm>
            <a:off x="6174670" y="892235"/>
            <a:ext cx="2969330" cy="5397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indent="0" rtl="0" hangingPunct="0">
              <a:spcBef>
                <a:spcPts val="0"/>
              </a:spcBef>
              <a:spcAft>
                <a:spcPts val="1275"/>
              </a:spcAft>
              <a:tabLst/>
              <a:defRPr lang="en-US" sz="2903" b="0" i="0" u="none" strike="noStrike" kern="1200">
                <a:ln>
                  <a:noFill/>
                </a:ln>
                <a:solidFill>
                  <a:srgbClr val="000000"/>
                </a:solidFill>
                <a:latin typeface="Galliard BT" pitchFamily="2"/>
              </a:defRPr>
            </a:lvl1pPr>
            <a:lvl2pPr marL="622089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6815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8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1541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66268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0994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95720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10446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25172" indent="-207363" algn="l" defTabSz="829452" rtl="0" eaLnBrk="1" latinLnBrk="0" hangingPunct="1">
              <a:lnSpc>
                <a:spcPct val="90000"/>
              </a:lnSpc>
              <a:spcBef>
                <a:spcPts val="454"/>
              </a:spcBef>
              <a:buFont typeface="Arial" panose="020B0604020202020204" pitchFamily="34" charset="0"/>
              <a:buChar char="•"/>
              <a:defRPr sz="16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ATLAS </a:t>
            </a:r>
            <a:r>
              <a:rPr lang="en-US" sz="2400" dirty="0" err="1" smtClean="0"/>
              <a:t>pPb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W</a:t>
            </a:r>
            <a:r>
              <a:rPr lang="en-US" sz="2400" baseline="30000" dirty="0" smtClean="0">
                <a:solidFill>
                  <a:srgbClr val="0070C0"/>
                </a:solidFill>
              </a:rPr>
              <a:t>+</a:t>
            </a:r>
            <a:endParaRPr lang="en-US" sz="2400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543C5095-640F-4F97-B958-37DDA89B04AA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696693"/>
            <a:ext cx="9143433" cy="1429968"/>
          </a:xfrm>
        </p:spPr>
        <p:txBody>
          <a:bodyPr anchor="ctr"/>
          <a:lstStyle/>
          <a:p>
            <a:pPr lvl="0" algn="ctr"/>
            <a:r>
              <a:rPr lang="en-US" sz="3628">
                <a:solidFill>
                  <a:srgbClr val="FFFFFF"/>
                </a:solidFill>
              </a:rPr>
              <a:t>nCTEQ++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9830" y="4992914"/>
            <a:ext cx="164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Moving to the future</a:t>
            </a:r>
            <a:r>
              <a:rPr lang="is-IS" sz="2400" dirty="0" smtClean="0"/>
              <a:t>….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944" y="4256314"/>
            <a:ext cx="3468914" cy="2601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87" y="4308239"/>
            <a:ext cx="3764643" cy="25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1F9A3A21-5376-4AE5-981A-FB1482BDE207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513E1B2A-E063-43A0-90D0-498507EACEE7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49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AB0A1-2C52-4C60-A3A6-E091FAA950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611" y="270174"/>
            <a:ext cx="7730446" cy="141821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What is </a:t>
            </a:r>
            <a:r>
              <a:rPr lang="en-US" dirty="0" err="1">
                <a:solidFill>
                  <a:srgbClr val="002060"/>
                </a:solidFill>
              </a:rPr>
              <a:t>nCTEQ</a:t>
            </a:r>
            <a:r>
              <a:rPr lang="en-US" dirty="0">
                <a:solidFill>
                  <a:srgbClr val="002060"/>
                </a:solidFill>
              </a:rPr>
              <a:t>++?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D5D5EB-8B04-4A90-8307-0D495214F8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7762" y="1226398"/>
            <a:ext cx="8941298" cy="3679252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 dirty="0" smtClean="0"/>
              <a:t> A </a:t>
            </a:r>
            <a:r>
              <a:rPr lang="en-US" dirty="0"/>
              <a:t>complete rewrite of the original </a:t>
            </a:r>
            <a:r>
              <a:rPr lang="en-US" dirty="0" err="1"/>
              <a:t>nCTEQ</a:t>
            </a:r>
            <a:r>
              <a:rPr lang="en-US" dirty="0"/>
              <a:t> FORTRAN fitting code  in C++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 smtClean="0"/>
              <a:t> Allows </a:t>
            </a:r>
            <a:r>
              <a:rPr lang="en-US" dirty="0"/>
              <a:t>for modules when building a PDF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	</a:t>
            </a: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- Evolution</a:t>
            </a:r>
            <a:endParaRPr lang="en-US" sz="2903" dirty="0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	- Interpolation</a:t>
            </a:r>
            <a:endParaRPr lang="en-US" sz="2903" dirty="0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	- Parameterization</a:t>
            </a:r>
            <a:endParaRPr lang="en-US" sz="2903" dirty="0">
              <a:solidFill>
                <a:srgbClr val="000000"/>
              </a:solidFill>
              <a:latin typeface="Galliard BT" pitchFamily="2"/>
            </a:endParaRPr>
          </a:p>
          <a:p>
            <a:pPr lvl="0">
              <a:buSzPct val="45000"/>
              <a:buFont typeface="StarSymbol"/>
              <a:buChar char="●"/>
            </a:pPr>
            <a:r>
              <a:rPr lang="en-US" dirty="0" smtClean="0"/>
              <a:t> Fitting </a:t>
            </a:r>
            <a:r>
              <a:rPr lang="en-US" dirty="0"/>
              <a:t>using Minuit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dirty="0" smtClean="0"/>
              <a:t> Minor </a:t>
            </a:r>
            <a:r>
              <a:rPr lang="en-US" dirty="0"/>
              <a:t>bug fixes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A0D110E-73DD-4564-891B-91725D244FF0}"/>
              </a:ext>
            </a:extLst>
          </p:cNvPr>
          <p:cNvSpPr txBox="1"/>
          <p:nvPr/>
        </p:nvSpPr>
        <p:spPr>
          <a:xfrm>
            <a:off x="5202614" y="3196317"/>
            <a:ext cx="164935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776328-F935-4205-88B2-A592380146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4209" y="2916136"/>
            <a:ext cx="4993293" cy="3533284"/>
          </a:xfrm>
          <a:prstGeom prst="rect">
            <a:avLst/>
          </a:prstGeom>
          <a:noFill/>
          <a:ln w="57240">
            <a:solidFill>
              <a:srgbClr val="999999"/>
            </a:solidFill>
            <a:custDash>
              <a:ds d="197000" sp="197000"/>
            </a:custDash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6D3568-25D4-4336-8531-3C72CB0B1269}"/>
              </a:ext>
            </a:extLst>
          </p:cNvPr>
          <p:cNvSpPr txBox="1"/>
          <p:nvPr/>
        </p:nvSpPr>
        <p:spPr>
          <a:xfrm>
            <a:off x="7323334" y="3066024"/>
            <a:ext cx="1429447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 b="1">
                <a:solidFill>
                  <a:srgbClr val="FF0000"/>
                </a:solidFill>
              </a:defRPr>
            </a:pPr>
            <a:r>
              <a:rPr lang="en-US" sz="2177" b="1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nCTEQ++</a:t>
            </a:r>
          </a:p>
        </p:txBody>
      </p:sp>
    </p:spTree>
    <p:extLst>
      <p:ext uri="{BB962C8B-B14F-4D97-AF65-F5344CB8AC3E}">
        <p14:creationId xmlns:p14="http://schemas.microsoft.com/office/powerpoint/2010/main" val="20452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3">
            <a:extLst>
              <a:ext uri="{FF2B5EF4-FFF2-40B4-BE49-F238E27FC236}">
                <a16:creationId xmlns="" xmlns:a16="http://schemas.microsoft.com/office/drawing/2014/main" id="{755538A4-040F-46CA-AC0A-BDCD94EB1666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13268279-5075-4DA6-AB82-14A3FF5A3B99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FE4A3D-581F-4ABB-9454-FBAA9BA5E4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6949" y="186181"/>
            <a:ext cx="9144000" cy="1418212"/>
          </a:xfrm>
        </p:spPr>
        <p:txBody>
          <a:bodyPr/>
          <a:lstStyle/>
          <a:p>
            <a:pPr lvl="0"/>
            <a:r>
              <a:rPr lang="en-US" sz="3200" dirty="0" err="1">
                <a:solidFill>
                  <a:srgbClr val="002060"/>
                </a:solidFill>
              </a:rPr>
              <a:t>nCTEQ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smtClean="0">
                <a:solidFill>
                  <a:srgbClr val="002060"/>
                </a:solidFill>
              </a:rPr>
              <a:t>PDFs Formalism: </a:t>
            </a:r>
            <a:r>
              <a:rPr lang="en-US" sz="2400" i="1" dirty="0" smtClean="0">
                <a:solidFill>
                  <a:srgbClr val="002060"/>
                </a:solidFill>
              </a:rPr>
              <a:t>Generalized A Parameterization</a:t>
            </a:r>
            <a:endParaRPr lang="en-US" sz="2400" i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B5024F-631A-41E0-A923-FA762519861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8523" y="774123"/>
            <a:ext cx="8941298" cy="2026250"/>
          </a:xfrm>
        </p:spPr>
        <p:txBody>
          <a:bodyPr/>
          <a:lstStyle/>
          <a:p>
            <a:pPr marL="0" lvl="2" indent="0" hangingPunct="0">
              <a:spcBef>
                <a:spcPts val="0"/>
              </a:spcBef>
              <a:spcAft>
                <a:spcPts val="1275"/>
              </a:spcAft>
              <a:buSzPct val="75000"/>
              <a:buNone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 </a:t>
            </a:r>
            <a:endParaRPr lang="en-US" sz="2903" dirty="0">
              <a:solidFill>
                <a:srgbClr val="000000"/>
              </a:solidFill>
              <a:latin typeface="Galliard BT" pitchFamily="2"/>
            </a:endParaRPr>
          </a:p>
          <a:p>
            <a:pPr marL="0" lvl="2" indent="0" hangingPunct="0">
              <a:spcBef>
                <a:spcPts val="0"/>
              </a:spcBef>
              <a:spcAft>
                <a:spcPts val="1275"/>
              </a:spcAft>
              <a:buSzPct val="75000"/>
              <a:buNone/>
            </a:pP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 </a:t>
            </a:r>
          </a:p>
        </p:txBody>
      </p:sp>
      <p:grpSp>
        <p:nvGrpSpPr>
          <p:cNvPr id="4" name="parameterization" descr="28§display§xf_{i}^{p/A}(x,Q^2) = c_{0}x^{c_1}(1-x)^{c_2}e^{c_{3}x}(1+e^{c_4}x)^{c_5}§svg§600§FALSE§parameterization" title="TexMaths">
            <a:extLst>
              <a:ext uri="{FF2B5EF4-FFF2-40B4-BE49-F238E27FC236}">
                <a16:creationId xmlns="" xmlns:a16="http://schemas.microsoft.com/office/drawing/2014/main" id="{A6486B13-A381-4034-8BAA-E98EC4B81A7C}"/>
              </a:ext>
            </a:extLst>
          </p:cNvPr>
          <p:cNvGrpSpPr/>
          <p:nvPr/>
        </p:nvGrpSpPr>
        <p:grpSpPr>
          <a:xfrm>
            <a:off x="1525037" y="1910820"/>
            <a:ext cx="6374606" cy="428435"/>
            <a:chOff x="1586160" y="2984759"/>
            <a:chExt cx="7027560" cy="472320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6036DA53-08EC-4C81-A981-8C0379301E87}"/>
                </a:ext>
              </a:extLst>
            </p:cNvPr>
            <p:cNvSpPr/>
            <p:nvPr/>
          </p:nvSpPr>
          <p:spPr>
            <a:xfrm>
              <a:off x="1586160" y="2984759"/>
              <a:ext cx="7027560" cy="469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9522" h="1305">
                  <a:moveTo>
                    <a:pt x="9761" y="1305"/>
                  </a:moveTo>
                  <a:lnTo>
                    <a:pt x="0" y="1305"/>
                  </a:lnTo>
                  <a:lnTo>
                    <a:pt x="0" y="0"/>
                  </a:lnTo>
                  <a:lnTo>
                    <a:pt x="19522" y="0"/>
                  </a:lnTo>
                  <a:lnTo>
                    <a:pt x="19522" y="13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0A9D9938-DA51-4056-836A-8828FAFD30E7}"/>
                </a:ext>
              </a:extLst>
            </p:cNvPr>
            <p:cNvSpPr/>
            <p:nvPr/>
          </p:nvSpPr>
          <p:spPr>
            <a:xfrm>
              <a:off x="1596240" y="31986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80CD7C25-C402-4888-A375-49414246A57D}"/>
                </a:ext>
              </a:extLst>
            </p:cNvPr>
            <p:cNvSpPr/>
            <p:nvPr/>
          </p:nvSpPr>
          <p:spPr>
            <a:xfrm>
              <a:off x="1806840" y="3104639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1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59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1"/>
                  </a:cubicBezTo>
                  <a:cubicBezTo>
                    <a:pt x="0" y="873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3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58968BEC-D2BF-40C2-A281-2457C342921C}"/>
                </a:ext>
              </a:extLst>
            </p:cNvPr>
            <p:cNvSpPr/>
            <p:nvPr/>
          </p:nvSpPr>
          <p:spPr>
            <a:xfrm>
              <a:off x="2000519" y="3061440"/>
              <a:ext cx="1386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0">
                  <a:moveTo>
                    <a:pt x="53" y="389"/>
                  </a:moveTo>
                  <a:cubicBezTo>
                    <a:pt x="48" y="409"/>
                    <a:pt x="48" y="414"/>
                    <a:pt x="20" y="414"/>
                  </a:cubicBezTo>
                  <a:cubicBezTo>
                    <a:pt x="8" y="414"/>
                    <a:pt x="0" y="414"/>
                    <a:pt x="0" y="431"/>
                  </a:cubicBezTo>
                  <a:cubicBezTo>
                    <a:pt x="0" y="437"/>
                    <a:pt x="6" y="440"/>
                    <a:pt x="8" y="440"/>
                  </a:cubicBezTo>
                  <a:cubicBezTo>
                    <a:pt x="28" y="440"/>
                    <a:pt x="50" y="437"/>
                    <a:pt x="70" y="437"/>
                  </a:cubicBezTo>
                  <a:cubicBezTo>
                    <a:pt x="92" y="437"/>
                    <a:pt x="120" y="440"/>
                    <a:pt x="143" y="440"/>
                  </a:cubicBezTo>
                  <a:cubicBezTo>
                    <a:pt x="148" y="440"/>
                    <a:pt x="157" y="437"/>
                    <a:pt x="157" y="426"/>
                  </a:cubicBezTo>
                  <a:cubicBezTo>
                    <a:pt x="157" y="414"/>
                    <a:pt x="146" y="414"/>
                    <a:pt x="137" y="414"/>
                  </a:cubicBezTo>
                  <a:cubicBezTo>
                    <a:pt x="123" y="414"/>
                    <a:pt x="104" y="414"/>
                    <a:pt x="104" y="406"/>
                  </a:cubicBezTo>
                  <a:cubicBezTo>
                    <a:pt x="104" y="403"/>
                    <a:pt x="109" y="386"/>
                    <a:pt x="112" y="375"/>
                  </a:cubicBezTo>
                  <a:cubicBezTo>
                    <a:pt x="120" y="339"/>
                    <a:pt x="129" y="300"/>
                    <a:pt x="137" y="272"/>
                  </a:cubicBezTo>
                  <a:cubicBezTo>
                    <a:pt x="146" y="286"/>
                    <a:pt x="168" y="314"/>
                    <a:pt x="210" y="314"/>
                  </a:cubicBezTo>
                  <a:cubicBezTo>
                    <a:pt x="294" y="314"/>
                    <a:pt x="386" y="218"/>
                    <a:pt x="386" y="115"/>
                  </a:cubicBezTo>
                  <a:cubicBezTo>
                    <a:pt x="386" y="34"/>
                    <a:pt x="330" y="0"/>
                    <a:pt x="283" y="0"/>
                  </a:cubicBezTo>
                  <a:cubicBezTo>
                    <a:pt x="241" y="0"/>
                    <a:pt x="204" y="28"/>
                    <a:pt x="185" y="48"/>
                  </a:cubicBezTo>
                  <a:cubicBezTo>
                    <a:pt x="174" y="8"/>
                    <a:pt x="134" y="0"/>
                    <a:pt x="112" y="0"/>
                  </a:cubicBezTo>
                  <a:cubicBezTo>
                    <a:pt x="87" y="0"/>
                    <a:pt x="70" y="17"/>
                    <a:pt x="59" y="36"/>
                  </a:cubicBezTo>
                  <a:cubicBezTo>
                    <a:pt x="45" y="62"/>
                    <a:pt x="34" y="101"/>
                    <a:pt x="34" y="106"/>
                  </a:cubicBezTo>
                  <a:cubicBezTo>
                    <a:pt x="34" y="115"/>
                    <a:pt x="42" y="115"/>
                    <a:pt x="45" y="115"/>
                  </a:cubicBezTo>
                  <a:cubicBezTo>
                    <a:pt x="56" y="115"/>
                    <a:pt x="56" y="112"/>
                    <a:pt x="62" y="95"/>
                  </a:cubicBezTo>
                  <a:cubicBezTo>
                    <a:pt x="70" y="53"/>
                    <a:pt x="84" y="20"/>
                    <a:pt x="112" y="20"/>
                  </a:cubicBezTo>
                  <a:cubicBezTo>
                    <a:pt x="129" y="20"/>
                    <a:pt x="134" y="34"/>
                    <a:pt x="134" y="53"/>
                  </a:cubicBezTo>
                  <a:cubicBezTo>
                    <a:pt x="134" y="62"/>
                    <a:pt x="132" y="70"/>
                    <a:pt x="132" y="73"/>
                  </a:cubicBezTo>
                  <a:close/>
                  <a:moveTo>
                    <a:pt x="185" y="84"/>
                  </a:moveTo>
                  <a:cubicBezTo>
                    <a:pt x="224" y="31"/>
                    <a:pt x="258" y="20"/>
                    <a:pt x="280" y="20"/>
                  </a:cubicBezTo>
                  <a:cubicBezTo>
                    <a:pt x="308" y="20"/>
                    <a:pt x="330" y="39"/>
                    <a:pt x="330" y="87"/>
                  </a:cubicBezTo>
                  <a:cubicBezTo>
                    <a:pt x="330" y="115"/>
                    <a:pt x="316" y="185"/>
                    <a:pt x="297" y="227"/>
                  </a:cubicBezTo>
                  <a:cubicBezTo>
                    <a:pt x="277" y="260"/>
                    <a:pt x="244" y="294"/>
                    <a:pt x="210" y="294"/>
                  </a:cubicBezTo>
                  <a:cubicBezTo>
                    <a:pt x="160" y="294"/>
                    <a:pt x="148" y="241"/>
                    <a:pt x="148" y="232"/>
                  </a:cubicBezTo>
                  <a:cubicBezTo>
                    <a:pt x="148" y="230"/>
                    <a:pt x="148" y="224"/>
                    <a:pt x="148" y="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224F4D39-B7FF-4E82-B277-5D675BD46168}"/>
                </a:ext>
              </a:extLst>
            </p:cNvPr>
            <p:cNvSpPr/>
            <p:nvPr/>
          </p:nvSpPr>
          <p:spPr>
            <a:xfrm>
              <a:off x="2165760" y="2984759"/>
              <a:ext cx="107640" cy="248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0" h="691">
                  <a:moveTo>
                    <a:pt x="294" y="31"/>
                  </a:moveTo>
                  <a:cubicBezTo>
                    <a:pt x="300" y="22"/>
                    <a:pt x="300" y="20"/>
                    <a:pt x="300" y="17"/>
                  </a:cubicBezTo>
                  <a:cubicBezTo>
                    <a:pt x="300" y="6"/>
                    <a:pt x="291" y="0"/>
                    <a:pt x="283" y="0"/>
                  </a:cubicBezTo>
                  <a:cubicBezTo>
                    <a:pt x="272" y="0"/>
                    <a:pt x="266" y="8"/>
                    <a:pt x="263" y="17"/>
                  </a:cubicBezTo>
                  <a:lnTo>
                    <a:pt x="3" y="661"/>
                  </a:lnTo>
                  <a:cubicBezTo>
                    <a:pt x="0" y="669"/>
                    <a:pt x="0" y="672"/>
                    <a:pt x="0" y="675"/>
                  </a:cubicBezTo>
                  <a:cubicBezTo>
                    <a:pt x="0" y="686"/>
                    <a:pt x="8" y="691"/>
                    <a:pt x="17" y="691"/>
                  </a:cubicBezTo>
                  <a:cubicBezTo>
                    <a:pt x="28" y="691"/>
                    <a:pt x="31" y="683"/>
                    <a:pt x="36" y="6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C8483BF4-81F7-4C3F-B107-A62BD7D280F7}"/>
                </a:ext>
              </a:extLst>
            </p:cNvPr>
            <p:cNvSpPr/>
            <p:nvPr/>
          </p:nvSpPr>
          <p:spPr>
            <a:xfrm>
              <a:off x="2290680" y="2993760"/>
              <a:ext cx="187200" cy="17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1" h="493">
                  <a:moveTo>
                    <a:pt x="104" y="412"/>
                  </a:moveTo>
                  <a:cubicBezTo>
                    <a:pt x="78" y="448"/>
                    <a:pt x="56" y="468"/>
                    <a:pt x="17" y="470"/>
                  </a:cubicBezTo>
                  <a:cubicBezTo>
                    <a:pt x="8" y="470"/>
                    <a:pt x="0" y="470"/>
                    <a:pt x="0" y="484"/>
                  </a:cubicBezTo>
                  <a:cubicBezTo>
                    <a:pt x="0" y="490"/>
                    <a:pt x="6" y="493"/>
                    <a:pt x="8" y="493"/>
                  </a:cubicBezTo>
                  <a:cubicBezTo>
                    <a:pt x="28" y="493"/>
                    <a:pt x="50" y="490"/>
                    <a:pt x="70" y="490"/>
                  </a:cubicBezTo>
                  <a:cubicBezTo>
                    <a:pt x="92" y="490"/>
                    <a:pt x="120" y="493"/>
                    <a:pt x="140" y="493"/>
                  </a:cubicBezTo>
                  <a:cubicBezTo>
                    <a:pt x="143" y="493"/>
                    <a:pt x="154" y="493"/>
                    <a:pt x="154" y="479"/>
                  </a:cubicBezTo>
                  <a:cubicBezTo>
                    <a:pt x="154" y="470"/>
                    <a:pt x="146" y="470"/>
                    <a:pt x="143" y="470"/>
                  </a:cubicBezTo>
                  <a:cubicBezTo>
                    <a:pt x="137" y="468"/>
                    <a:pt x="112" y="468"/>
                    <a:pt x="112" y="448"/>
                  </a:cubicBezTo>
                  <a:cubicBezTo>
                    <a:pt x="112" y="440"/>
                    <a:pt x="120" y="428"/>
                    <a:pt x="123" y="423"/>
                  </a:cubicBezTo>
                  <a:lnTo>
                    <a:pt x="179" y="336"/>
                  </a:lnTo>
                  <a:lnTo>
                    <a:pt x="375" y="336"/>
                  </a:lnTo>
                  <a:lnTo>
                    <a:pt x="392" y="451"/>
                  </a:lnTo>
                  <a:cubicBezTo>
                    <a:pt x="389" y="459"/>
                    <a:pt x="386" y="470"/>
                    <a:pt x="344" y="470"/>
                  </a:cubicBezTo>
                  <a:cubicBezTo>
                    <a:pt x="336" y="470"/>
                    <a:pt x="328" y="470"/>
                    <a:pt x="328" y="484"/>
                  </a:cubicBezTo>
                  <a:cubicBezTo>
                    <a:pt x="328" y="487"/>
                    <a:pt x="330" y="493"/>
                    <a:pt x="339" y="493"/>
                  </a:cubicBezTo>
                  <a:cubicBezTo>
                    <a:pt x="358" y="493"/>
                    <a:pt x="406" y="490"/>
                    <a:pt x="428" y="490"/>
                  </a:cubicBezTo>
                  <a:cubicBezTo>
                    <a:pt x="440" y="490"/>
                    <a:pt x="456" y="493"/>
                    <a:pt x="468" y="493"/>
                  </a:cubicBezTo>
                  <a:cubicBezTo>
                    <a:pt x="482" y="493"/>
                    <a:pt x="496" y="493"/>
                    <a:pt x="507" y="493"/>
                  </a:cubicBezTo>
                  <a:cubicBezTo>
                    <a:pt x="518" y="493"/>
                    <a:pt x="521" y="487"/>
                    <a:pt x="521" y="479"/>
                  </a:cubicBezTo>
                  <a:cubicBezTo>
                    <a:pt x="521" y="470"/>
                    <a:pt x="512" y="470"/>
                    <a:pt x="501" y="470"/>
                  </a:cubicBezTo>
                  <a:cubicBezTo>
                    <a:pt x="462" y="470"/>
                    <a:pt x="462" y="465"/>
                    <a:pt x="459" y="448"/>
                  </a:cubicBezTo>
                  <a:lnTo>
                    <a:pt x="398" y="20"/>
                  </a:lnTo>
                  <a:cubicBezTo>
                    <a:pt x="395" y="6"/>
                    <a:pt x="395" y="0"/>
                    <a:pt x="381" y="0"/>
                  </a:cubicBezTo>
                  <a:cubicBezTo>
                    <a:pt x="367" y="0"/>
                    <a:pt x="364" y="6"/>
                    <a:pt x="358" y="17"/>
                  </a:cubicBezTo>
                  <a:close/>
                  <a:moveTo>
                    <a:pt x="196" y="311"/>
                  </a:moveTo>
                  <a:lnTo>
                    <a:pt x="339" y="84"/>
                  </a:lnTo>
                  <a:lnTo>
                    <a:pt x="372" y="3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6BD10FFF-54DD-4FDD-84D6-68CD393DFC2B}"/>
                </a:ext>
              </a:extLst>
            </p:cNvPr>
            <p:cNvSpPr/>
            <p:nvPr/>
          </p:nvSpPr>
          <p:spPr>
            <a:xfrm>
              <a:off x="1974240" y="3288959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95EB7CE9-E83A-49B6-A51F-71462120DD7E}"/>
                </a:ext>
              </a:extLst>
            </p:cNvPr>
            <p:cNvSpPr/>
            <p:nvPr/>
          </p:nvSpPr>
          <p:spPr>
            <a:xfrm>
              <a:off x="2541600" y="30884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65281CC-E675-493A-A8BF-B19A11A7FB36}"/>
                </a:ext>
              </a:extLst>
            </p:cNvPr>
            <p:cNvSpPr/>
            <p:nvPr/>
          </p:nvSpPr>
          <p:spPr>
            <a:xfrm>
              <a:off x="2654640" y="31986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B1810BF7-3483-45BD-970F-0994A01F3BAC}"/>
                </a:ext>
              </a:extLst>
            </p:cNvPr>
            <p:cNvSpPr/>
            <p:nvPr/>
          </p:nvSpPr>
          <p:spPr>
            <a:xfrm>
              <a:off x="2877480" y="3317400"/>
              <a:ext cx="42120" cy="106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8" h="297">
                  <a:moveTo>
                    <a:pt x="118" y="104"/>
                  </a:moveTo>
                  <a:cubicBezTo>
                    <a:pt x="118" y="39"/>
                    <a:pt x="92" y="0"/>
                    <a:pt x="53" y="0"/>
                  </a:cubicBezTo>
                  <a:cubicBezTo>
                    <a:pt x="20" y="0"/>
                    <a:pt x="0" y="25"/>
                    <a:pt x="0" y="53"/>
                  </a:cubicBezTo>
                  <a:cubicBezTo>
                    <a:pt x="0" y="78"/>
                    <a:pt x="20" y="106"/>
                    <a:pt x="53" y="106"/>
                  </a:cubicBezTo>
                  <a:cubicBezTo>
                    <a:pt x="64" y="106"/>
                    <a:pt x="78" y="101"/>
                    <a:pt x="90" y="92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5" y="90"/>
                    <a:pt x="95" y="90"/>
                    <a:pt x="95" y="104"/>
                  </a:cubicBezTo>
                  <a:cubicBezTo>
                    <a:pt x="95" y="179"/>
                    <a:pt x="62" y="238"/>
                    <a:pt x="28" y="272"/>
                  </a:cubicBezTo>
                  <a:cubicBezTo>
                    <a:pt x="17" y="280"/>
                    <a:pt x="17" y="283"/>
                    <a:pt x="17" y="286"/>
                  </a:cubicBezTo>
                  <a:cubicBezTo>
                    <a:pt x="17" y="294"/>
                    <a:pt x="22" y="297"/>
                    <a:pt x="25" y="297"/>
                  </a:cubicBezTo>
                  <a:cubicBezTo>
                    <a:pt x="36" y="297"/>
                    <a:pt x="118" y="221"/>
                    <a:pt x="118" y="1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9E21C75C-43BF-4C83-9C42-7A82477CB263}"/>
                </a:ext>
              </a:extLst>
            </p:cNvPr>
            <p:cNvSpPr/>
            <p:nvPr/>
          </p:nvSpPr>
          <p:spPr>
            <a:xfrm>
              <a:off x="3021480" y="3104639"/>
              <a:ext cx="245520" cy="318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3" h="887">
                  <a:moveTo>
                    <a:pt x="384" y="689"/>
                  </a:moveTo>
                  <a:cubicBezTo>
                    <a:pt x="538" y="633"/>
                    <a:pt x="683" y="456"/>
                    <a:pt x="683" y="266"/>
                  </a:cubicBezTo>
                  <a:cubicBezTo>
                    <a:pt x="683" y="106"/>
                    <a:pt x="577" y="0"/>
                    <a:pt x="431" y="0"/>
                  </a:cubicBezTo>
                  <a:cubicBezTo>
                    <a:pt x="218" y="0"/>
                    <a:pt x="0" y="224"/>
                    <a:pt x="0" y="454"/>
                  </a:cubicBezTo>
                  <a:cubicBezTo>
                    <a:pt x="0" y="619"/>
                    <a:pt x="112" y="717"/>
                    <a:pt x="252" y="717"/>
                  </a:cubicBezTo>
                  <a:cubicBezTo>
                    <a:pt x="277" y="717"/>
                    <a:pt x="311" y="714"/>
                    <a:pt x="350" y="703"/>
                  </a:cubicBezTo>
                  <a:cubicBezTo>
                    <a:pt x="347" y="764"/>
                    <a:pt x="347" y="767"/>
                    <a:pt x="347" y="778"/>
                  </a:cubicBezTo>
                  <a:cubicBezTo>
                    <a:pt x="347" y="809"/>
                    <a:pt x="347" y="887"/>
                    <a:pt x="428" y="887"/>
                  </a:cubicBezTo>
                  <a:cubicBezTo>
                    <a:pt x="546" y="887"/>
                    <a:pt x="594" y="705"/>
                    <a:pt x="594" y="697"/>
                  </a:cubicBezTo>
                  <a:cubicBezTo>
                    <a:pt x="594" y="689"/>
                    <a:pt x="585" y="686"/>
                    <a:pt x="582" y="686"/>
                  </a:cubicBezTo>
                  <a:cubicBezTo>
                    <a:pt x="574" y="686"/>
                    <a:pt x="571" y="691"/>
                    <a:pt x="571" y="697"/>
                  </a:cubicBezTo>
                  <a:cubicBezTo>
                    <a:pt x="546" y="767"/>
                    <a:pt x="490" y="792"/>
                    <a:pt x="454" y="792"/>
                  </a:cubicBezTo>
                  <a:cubicBezTo>
                    <a:pt x="409" y="792"/>
                    <a:pt x="395" y="764"/>
                    <a:pt x="384" y="689"/>
                  </a:cubicBezTo>
                  <a:close/>
                  <a:moveTo>
                    <a:pt x="199" y="683"/>
                  </a:moveTo>
                  <a:cubicBezTo>
                    <a:pt x="120" y="652"/>
                    <a:pt x="87" y="574"/>
                    <a:pt x="87" y="484"/>
                  </a:cubicBezTo>
                  <a:cubicBezTo>
                    <a:pt x="87" y="417"/>
                    <a:pt x="112" y="277"/>
                    <a:pt x="188" y="171"/>
                  </a:cubicBezTo>
                  <a:cubicBezTo>
                    <a:pt x="260" y="70"/>
                    <a:pt x="353" y="25"/>
                    <a:pt x="426" y="25"/>
                  </a:cubicBezTo>
                  <a:cubicBezTo>
                    <a:pt x="524" y="25"/>
                    <a:pt x="596" y="101"/>
                    <a:pt x="596" y="235"/>
                  </a:cubicBezTo>
                  <a:cubicBezTo>
                    <a:pt x="596" y="333"/>
                    <a:pt x="546" y="563"/>
                    <a:pt x="381" y="655"/>
                  </a:cubicBezTo>
                  <a:cubicBezTo>
                    <a:pt x="375" y="622"/>
                    <a:pt x="364" y="549"/>
                    <a:pt x="291" y="549"/>
                  </a:cubicBezTo>
                  <a:cubicBezTo>
                    <a:pt x="241" y="549"/>
                    <a:pt x="190" y="599"/>
                    <a:pt x="190" y="650"/>
                  </a:cubicBezTo>
                  <a:cubicBezTo>
                    <a:pt x="190" y="669"/>
                    <a:pt x="199" y="680"/>
                    <a:pt x="199" y="683"/>
                  </a:cubicBezTo>
                  <a:close/>
                  <a:moveTo>
                    <a:pt x="258" y="694"/>
                  </a:moveTo>
                  <a:cubicBezTo>
                    <a:pt x="246" y="694"/>
                    <a:pt x="213" y="694"/>
                    <a:pt x="213" y="650"/>
                  </a:cubicBezTo>
                  <a:cubicBezTo>
                    <a:pt x="213" y="610"/>
                    <a:pt x="252" y="571"/>
                    <a:pt x="291" y="571"/>
                  </a:cubicBezTo>
                  <a:cubicBezTo>
                    <a:pt x="333" y="571"/>
                    <a:pt x="353" y="596"/>
                    <a:pt x="353" y="655"/>
                  </a:cubicBezTo>
                  <a:cubicBezTo>
                    <a:pt x="353" y="669"/>
                    <a:pt x="353" y="672"/>
                    <a:pt x="342" y="675"/>
                  </a:cubicBezTo>
                  <a:cubicBezTo>
                    <a:pt x="316" y="686"/>
                    <a:pt x="286" y="694"/>
                    <a:pt x="258" y="6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1123B582-B7B7-4F71-9B6C-E949D1A2FF55}"/>
                </a:ext>
              </a:extLst>
            </p:cNvPr>
            <p:cNvSpPr/>
            <p:nvPr/>
          </p:nvSpPr>
          <p:spPr>
            <a:xfrm>
              <a:off x="3300840" y="3044160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7E26B633-051A-49D7-8471-9084E57DC3CA}"/>
                </a:ext>
              </a:extLst>
            </p:cNvPr>
            <p:cNvSpPr/>
            <p:nvPr/>
          </p:nvSpPr>
          <p:spPr>
            <a:xfrm>
              <a:off x="3464279" y="30884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5D44593F-805D-49BA-A7B8-13ED6ABFD440}"/>
                </a:ext>
              </a:extLst>
            </p:cNvPr>
            <p:cNvSpPr/>
            <p:nvPr/>
          </p:nvSpPr>
          <p:spPr>
            <a:xfrm>
              <a:off x="3700079" y="322452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4D9756FA-6A06-4F15-A39E-760BF83F0604}"/>
                </a:ext>
              </a:extLst>
            </p:cNvPr>
            <p:cNvSpPr/>
            <p:nvPr/>
          </p:nvSpPr>
          <p:spPr>
            <a:xfrm>
              <a:off x="4068000" y="3198600"/>
              <a:ext cx="1386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8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D0B69A90-D531-4261-86B9-CB113FE15ABE}"/>
                </a:ext>
              </a:extLst>
            </p:cNvPr>
            <p:cNvSpPr/>
            <p:nvPr/>
          </p:nvSpPr>
          <p:spPr>
            <a:xfrm>
              <a:off x="4220280" y="3242879"/>
              <a:ext cx="11556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473">
                  <a:moveTo>
                    <a:pt x="322" y="238"/>
                  </a:moveTo>
                  <a:cubicBezTo>
                    <a:pt x="322" y="162"/>
                    <a:pt x="314" y="109"/>
                    <a:pt x="283" y="59"/>
                  </a:cubicBezTo>
                  <a:cubicBezTo>
                    <a:pt x="260" y="28"/>
                    <a:pt x="216" y="0"/>
                    <a:pt x="162" y="0"/>
                  </a:cubicBezTo>
                  <a:cubicBezTo>
                    <a:pt x="0" y="0"/>
                    <a:pt x="0" y="190"/>
                    <a:pt x="0" y="238"/>
                  </a:cubicBezTo>
                  <a:cubicBezTo>
                    <a:pt x="0" y="288"/>
                    <a:pt x="0" y="473"/>
                    <a:pt x="162" y="473"/>
                  </a:cubicBezTo>
                  <a:cubicBezTo>
                    <a:pt x="322" y="473"/>
                    <a:pt x="322" y="288"/>
                    <a:pt x="322" y="238"/>
                  </a:cubicBezTo>
                  <a:close/>
                  <a:moveTo>
                    <a:pt x="162" y="454"/>
                  </a:moveTo>
                  <a:cubicBezTo>
                    <a:pt x="129" y="454"/>
                    <a:pt x="87" y="437"/>
                    <a:pt x="73" y="378"/>
                  </a:cubicBezTo>
                  <a:cubicBezTo>
                    <a:pt x="64" y="339"/>
                    <a:pt x="64" y="280"/>
                    <a:pt x="64" y="230"/>
                  </a:cubicBezTo>
                  <a:cubicBezTo>
                    <a:pt x="64" y="179"/>
                    <a:pt x="64" y="126"/>
                    <a:pt x="73" y="90"/>
                  </a:cubicBezTo>
                  <a:cubicBezTo>
                    <a:pt x="90" y="34"/>
                    <a:pt x="132" y="20"/>
                    <a:pt x="162" y="20"/>
                  </a:cubicBezTo>
                  <a:cubicBezTo>
                    <a:pt x="199" y="20"/>
                    <a:pt x="235" y="42"/>
                    <a:pt x="246" y="81"/>
                  </a:cubicBezTo>
                  <a:cubicBezTo>
                    <a:pt x="258" y="120"/>
                    <a:pt x="260" y="171"/>
                    <a:pt x="260" y="230"/>
                  </a:cubicBezTo>
                  <a:cubicBezTo>
                    <a:pt x="260" y="280"/>
                    <a:pt x="260" y="333"/>
                    <a:pt x="249" y="375"/>
                  </a:cubicBezTo>
                  <a:cubicBezTo>
                    <a:pt x="235" y="440"/>
                    <a:pt x="190" y="454"/>
                    <a:pt x="162" y="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302FDA15-4AC3-4918-AC73-E39CBB6BC461}"/>
                </a:ext>
              </a:extLst>
            </p:cNvPr>
            <p:cNvSpPr/>
            <p:nvPr/>
          </p:nvSpPr>
          <p:spPr>
            <a:xfrm>
              <a:off x="4376520" y="31986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21FE098-2EA9-4891-B822-F817E8F4667E}"/>
                </a:ext>
              </a:extLst>
            </p:cNvPr>
            <p:cNvSpPr/>
            <p:nvPr/>
          </p:nvSpPr>
          <p:spPr>
            <a:xfrm>
              <a:off x="4583880" y="3098519"/>
              <a:ext cx="1083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314">
                  <a:moveTo>
                    <a:pt x="260" y="39"/>
                  </a:moveTo>
                  <a:cubicBezTo>
                    <a:pt x="235" y="45"/>
                    <a:pt x="227" y="64"/>
                    <a:pt x="227" y="78"/>
                  </a:cubicBezTo>
                  <a:cubicBezTo>
                    <a:pt x="227" y="98"/>
                    <a:pt x="241" y="104"/>
                    <a:pt x="252" y="104"/>
                  </a:cubicBezTo>
                  <a:cubicBezTo>
                    <a:pt x="269" y="104"/>
                    <a:pt x="294" y="95"/>
                    <a:pt x="294" y="62"/>
                  </a:cubicBezTo>
                  <a:cubicBezTo>
                    <a:pt x="294" y="14"/>
                    <a:pt x="238" y="0"/>
                    <a:pt x="202" y="0"/>
                  </a:cubicBezTo>
                  <a:cubicBezTo>
                    <a:pt x="98" y="0"/>
                    <a:pt x="0" y="95"/>
                    <a:pt x="0" y="193"/>
                  </a:cubicBezTo>
                  <a:cubicBezTo>
                    <a:pt x="0" y="252"/>
                    <a:pt x="42" y="314"/>
                    <a:pt x="129" y="314"/>
                  </a:cubicBezTo>
                  <a:cubicBezTo>
                    <a:pt x="246" y="314"/>
                    <a:pt x="302" y="244"/>
                    <a:pt x="302" y="235"/>
                  </a:cubicBezTo>
                  <a:cubicBezTo>
                    <a:pt x="302" y="230"/>
                    <a:pt x="294" y="224"/>
                    <a:pt x="288" y="224"/>
                  </a:cubicBezTo>
                  <a:cubicBezTo>
                    <a:pt x="286" y="224"/>
                    <a:pt x="283" y="224"/>
                    <a:pt x="277" y="230"/>
                  </a:cubicBezTo>
                  <a:cubicBezTo>
                    <a:pt x="224" y="294"/>
                    <a:pt x="143" y="294"/>
                    <a:pt x="129" y="294"/>
                  </a:cubicBezTo>
                  <a:cubicBezTo>
                    <a:pt x="81" y="294"/>
                    <a:pt x="59" y="260"/>
                    <a:pt x="59" y="216"/>
                  </a:cubicBezTo>
                  <a:cubicBezTo>
                    <a:pt x="59" y="196"/>
                    <a:pt x="67" y="120"/>
                    <a:pt x="104" y="73"/>
                  </a:cubicBezTo>
                  <a:cubicBezTo>
                    <a:pt x="129" y="39"/>
                    <a:pt x="165" y="20"/>
                    <a:pt x="202" y="20"/>
                  </a:cubicBezTo>
                  <a:cubicBezTo>
                    <a:pt x="210" y="20"/>
                    <a:pt x="244" y="20"/>
                    <a:pt x="26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6E04B9AB-FBCD-43C4-8F85-B9BB40E5D923}"/>
                </a:ext>
              </a:extLst>
            </p:cNvPr>
            <p:cNvSpPr/>
            <p:nvPr/>
          </p:nvSpPr>
          <p:spPr>
            <a:xfrm>
              <a:off x="4719960" y="312588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D3F0F7BF-9D75-4B08-BA63-3E1C7CBE2C9D}"/>
                </a:ext>
              </a:extLst>
            </p:cNvPr>
            <p:cNvSpPr/>
            <p:nvPr/>
          </p:nvSpPr>
          <p:spPr>
            <a:xfrm>
              <a:off x="4886280" y="30884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A72873B-57BE-4E9F-ABD3-D30AF4EAF495}"/>
                </a:ext>
              </a:extLst>
            </p:cNvPr>
            <p:cNvSpPr/>
            <p:nvPr/>
          </p:nvSpPr>
          <p:spPr>
            <a:xfrm>
              <a:off x="5020560" y="3118680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9BEF6A42-F00D-4E24-95FC-8A85AA2BCFD6}"/>
                </a:ext>
              </a:extLst>
            </p:cNvPr>
            <p:cNvSpPr/>
            <p:nvPr/>
          </p:nvSpPr>
          <p:spPr>
            <a:xfrm>
              <a:off x="5274360" y="325872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70329A33-87C3-4977-A2D3-2F0C48A4232D}"/>
                </a:ext>
              </a:extLst>
            </p:cNvPr>
            <p:cNvSpPr/>
            <p:nvPr/>
          </p:nvSpPr>
          <p:spPr>
            <a:xfrm>
              <a:off x="5609160" y="31986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43BA736D-74A8-471C-AD34-18C8BE5D40EC}"/>
                </a:ext>
              </a:extLst>
            </p:cNvPr>
            <p:cNvSpPr/>
            <p:nvPr/>
          </p:nvSpPr>
          <p:spPr>
            <a:xfrm>
              <a:off x="5821920" y="30884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448E1B04-1C95-4BE0-9C45-1097BF961B93}"/>
                </a:ext>
              </a:extLst>
            </p:cNvPr>
            <p:cNvSpPr/>
            <p:nvPr/>
          </p:nvSpPr>
          <p:spPr>
            <a:xfrm>
              <a:off x="5954760" y="3098519"/>
              <a:ext cx="1083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314">
                  <a:moveTo>
                    <a:pt x="260" y="39"/>
                  </a:moveTo>
                  <a:cubicBezTo>
                    <a:pt x="235" y="45"/>
                    <a:pt x="227" y="64"/>
                    <a:pt x="227" y="78"/>
                  </a:cubicBezTo>
                  <a:cubicBezTo>
                    <a:pt x="227" y="98"/>
                    <a:pt x="241" y="104"/>
                    <a:pt x="252" y="104"/>
                  </a:cubicBezTo>
                  <a:cubicBezTo>
                    <a:pt x="269" y="104"/>
                    <a:pt x="294" y="95"/>
                    <a:pt x="294" y="62"/>
                  </a:cubicBezTo>
                  <a:cubicBezTo>
                    <a:pt x="294" y="14"/>
                    <a:pt x="238" y="0"/>
                    <a:pt x="202" y="0"/>
                  </a:cubicBezTo>
                  <a:cubicBezTo>
                    <a:pt x="98" y="0"/>
                    <a:pt x="0" y="95"/>
                    <a:pt x="0" y="193"/>
                  </a:cubicBezTo>
                  <a:cubicBezTo>
                    <a:pt x="0" y="252"/>
                    <a:pt x="42" y="314"/>
                    <a:pt x="129" y="314"/>
                  </a:cubicBezTo>
                  <a:cubicBezTo>
                    <a:pt x="246" y="314"/>
                    <a:pt x="302" y="244"/>
                    <a:pt x="302" y="235"/>
                  </a:cubicBezTo>
                  <a:cubicBezTo>
                    <a:pt x="302" y="230"/>
                    <a:pt x="294" y="224"/>
                    <a:pt x="288" y="224"/>
                  </a:cubicBezTo>
                  <a:cubicBezTo>
                    <a:pt x="286" y="224"/>
                    <a:pt x="283" y="224"/>
                    <a:pt x="277" y="230"/>
                  </a:cubicBezTo>
                  <a:cubicBezTo>
                    <a:pt x="224" y="294"/>
                    <a:pt x="143" y="294"/>
                    <a:pt x="129" y="294"/>
                  </a:cubicBezTo>
                  <a:cubicBezTo>
                    <a:pt x="81" y="294"/>
                    <a:pt x="59" y="260"/>
                    <a:pt x="59" y="216"/>
                  </a:cubicBezTo>
                  <a:cubicBezTo>
                    <a:pt x="59" y="196"/>
                    <a:pt x="67" y="120"/>
                    <a:pt x="104" y="73"/>
                  </a:cubicBezTo>
                  <a:cubicBezTo>
                    <a:pt x="129" y="39"/>
                    <a:pt x="165" y="20"/>
                    <a:pt x="202" y="20"/>
                  </a:cubicBezTo>
                  <a:cubicBezTo>
                    <a:pt x="210" y="20"/>
                    <a:pt x="244" y="20"/>
                    <a:pt x="26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79CE2F11-EDE8-4C62-8FF9-2D87ABD84071}"/>
                </a:ext>
              </a:extLst>
            </p:cNvPr>
            <p:cNvSpPr/>
            <p:nvPr/>
          </p:nvSpPr>
          <p:spPr>
            <a:xfrm>
              <a:off x="6081840" y="3125880"/>
              <a:ext cx="892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30">
                  <a:moveTo>
                    <a:pt x="249" y="235"/>
                  </a:moveTo>
                  <a:lnTo>
                    <a:pt x="227" y="235"/>
                  </a:lnTo>
                  <a:cubicBezTo>
                    <a:pt x="227" y="244"/>
                    <a:pt x="221" y="274"/>
                    <a:pt x="213" y="280"/>
                  </a:cubicBezTo>
                  <a:cubicBezTo>
                    <a:pt x="207" y="283"/>
                    <a:pt x="168" y="283"/>
                    <a:pt x="160" y="283"/>
                  </a:cubicBezTo>
                  <a:lnTo>
                    <a:pt x="62" y="283"/>
                  </a:lnTo>
                  <a:cubicBezTo>
                    <a:pt x="95" y="258"/>
                    <a:pt x="132" y="230"/>
                    <a:pt x="162" y="210"/>
                  </a:cubicBezTo>
                  <a:cubicBezTo>
                    <a:pt x="207" y="179"/>
                    <a:pt x="249" y="151"/>
                    <a:pt x="249" y="98"/>
                  </a:cubicBezTo>
                  <a:cubicBezTo>
                    <a:pt x="249" y="36"/>
                    <a:pt x="188" y="0"/>
                    <a:pt x="118" y="0"/>
                  </a:cubicBezTo>
                  <a:cubicBezTo>
                    <a:pt x="50" y="0"/>
                    <a:pt x="0" y="39"/>
                    <a:pt x="0" y="87"/>
                  </a:cubicBezTo>
                  <a:cubicBezTo>
                    <a:pt x="0" y="112"/>
                    <a:pt x="22" y="118"/>
                    <a:pt x="28" y="118"/>
                  </a:cubicBezTo>
                  <a:cubicBezTo>
                    <a:pt x="42" y="118"/>
                    <a:pt x="59" y="109"/>
                    <a:pt x="59" y="90"/>
                  </a:cubicBezTo>
                  <a:cubicBezTo>
                    <a:pt x="59" y="70"/>
                    <a:pt x="45" y="62"/>
                    <a:pt x="31" y="59"/>
                  </a:cubicBezTo>
                  <a:cubicBezTo>
                    <a:pt x="45" y="36"/>
                    <a:pt x="73" y="22"/>
                    <a:pt x="106" y="22"/>
                  </a:cubicBezTo>
                  <a:cubicBezTo>
                    <a:pt x="154" y="22"/>
                    <a:pt x="193" y="50"/>
                    <a:pt x="193" y="98"/>
                  </a:cubicBezTo>
                  <a:cubicBezTo>
                    <a:pt x="193" y="140"/>
                    <a:pt x="165" y="174"/>
                    <a:pt x="126" y="204"/>
                  </a:cubicBezTo>
                  <a:lnTo>
                    <a:pt x="6" y="308"/>
                  </a:lnTo>
                  <a:cubicBezTo>
                    <a:pt x="0" y="311"/>
                    <a:pt x="0" y="311"/>
                    <a:pt x="0" y="316"/>
                  </a:cubicBezTo>
                  <a:lnTo>
                    <a:pt x="0" y="330"/>
                  </a:lnTo>
                  <a:lnTo>
                    <a:pt x="232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1B986082-EC0A-4446-AC98-C324EA8F7B65}"/>
                </a:ext>
              </a:extLst>
            </p:cNvPr>
            <p:cNvSpPr/>
            <p:nvPr/>
          </p:nvSpPr>
          <p:spPr>
            <a:xfrm>
              <a:off x="6238080" y="319860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40" y="210"/>
                  </a:moveTo>
                  <a:cubicBezTo>
                    <a:pt x="168" y="210"/>
                    <a:pt x="241" y="207"/>
                    <a:pt x="291" y="185"/>
                  </a:cubicBezTo>
                  <a:cubicBezTo>
                    <a:pt x="361" y="157"/>
                    <a:pt x="367" y="98"/>
                    <a:pt x="367" y="84"/>
                  </a:cubicBezTo>
                  <a:cubicBezTo>
                    <a:pt x="367" y="42"/>
                    <a:pt x="328" y="0"/>
                    <a:pt x="260" y="0"/>
                  </a:cubicBezTo>
                  <a:cubicBezTo>
                    <a:pt x="148" y="0"/>
                    <a:pt x="0" y="95"/>
                    <a:pt x="0" y="269"/>
                  </a:cubicBezTo>
                  <a:cubicBezTo>
                    <a:pt x="0" y="370"/>
                    <a:pt x="59" y="448"/>
                    <a:pt x="157" y="448"/>
                  </a:cubicBezTo>
                  <a:cubicBezTo>
                    <a:pt x="297" y="448"/>
                    <a:pt x="381" y="344"/>
                    <a:pt x="381" y="330"/>
                  </a:cubicBezTo>
                  <a:cubicBezTo>
                    <a:pt x="381" y="325"/>
                    <a:pt x="375" y="319"/>
                    <a:pt x="370" y="319"/>
                  </a:cubicBezTo>
                  <a:cubicBezTo>
                    <a:pt x="364" y="319"/>
                    <a:pt x="361" y="322"/>
                    <a:pt x="356" y="328"/>
                  </a:cubicBezTo>
                  <a:cubicBezTo>
                    <a:pt x="277" y="426"/>
                    <a:pt x="171" y="426"/>
                    <a:pt x="157" y="426"/>
                  </a:cubicBezTo>
                  <a:cubicBezTo>
                    <a:pt x="81" y="426"/>
                    <a:pt x="70" y="344"/>
                    <a:pt x="70" y="311"/>
                  </a:cubicBezTo>
                  <a:cubicBezTo>
                    <a:pt x="70" y="300"/>
                    <a:pt x="73" y="269"/>
                    <a:pt x="87" y="210"/>
                  </a:cubicBezTo>
                  <a:close/>
                  <a:moveTo>
                    <a:pt x="92" y="188"/>
                  </a:moveTo>
                  <a:cubicBezTo>
                    <a:pt x="132" y="36"/>
                    <a:pt x="235" y="22"/>
                    <a:pt x="260" y="22"/>
                  </a:cubicBezTo>
                  <a:cubicBezTo>
                    <a:pt x="305" y="22"/>
                    <a:pt x="333" y="50"/>
                    <a:pt x="333" y="84"/>
                  </a:cubicBezTo>
                  <a:cubicBezTo>
                    <a:pt x="333" y="188"/>
                    <a:pt x="174" y="188"/>
                    <a:pt x="134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5CE52F0F-AC31-4D36-A50B-ECDD7FEEFC4B}"/>
                </a:ext>
              </a:extLst>
            </p:cNvPr>
            <p:cNvSpPr/>
            <p:nvPr/>
          </p:nvSpPr>
          <p:spPr>
            <a:xfrm>
              <a:off x="6402599" y="3098519"/>
              <a:ext cx="1083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314">
                  <a:moveTo>
                    <a:pt x="260" y="39"/>
                  </a:moveTo>
                  <a:cubicBezTo>
                    <a:pt x="235" y="45"/>
                    <a:pt x="227" y="64"/>
                    <a:pt x="227" y="78"/>
                  </a:cubicBezTo>
                  <a:cubicBezTo>
                    <a:pt x="227" y="98"/>
                    <a:pt x="241" y="104"/>
                    <a:pt x="252" y="104"/>
                  </a:cubicBezTo>
                  <a:cubicBezTo>
                    <a:pt x="269" y="104"/>
                    <a:pt x="294" y="95"/>
                    <a:pt x="294" y="62"/>
                  </a:cubicBezTo>
                  <a:cubicBezTo>
                    <a:pt x="294" y="14"/>
                    <a:pt x="238" y="0"/>
                    <a:pt x="202" y="0"/>
                  </a:cubicBezTo>
                  <a:cubicBezTo>
                    <a:pt x="98" y="0"/>
                    <a:pt x="0" y="95"/>
                    <a:pt x="0" y="193"/>
                  </a:cubicBezTo>
                  <a:cubicBezTo>
                    <a:pt x="0" y="252"/>
                    <a:pt x="42" y="314"/>
                    <a:pt x="129" y="314"/>
                  </a:cubicBezTo>
                  <a:cubicBezTo>
                    <a:pt x="246" y="314"/>
                    <a:pt x="302" y="244"/>
                    <a:pt x="302" y="235"/>
                  </a:cubicBezTo>
                  <a:cubicBezTo>
                    <a:pt x="302" y="230"/>
                    <a:pt x="294" y="224"/>
                    <a:pt x="288" y="224"/>
                  </a:cubicBezTo>
                  <a:cubicBezTo>
                    <a:pt x="286" y="224"/>
                    <a:pt x="283" y="224"/>
                    <a:pt x="277" y="230"/>
                  </a:cubicBezTo>
                  <a:cubicBezTo>
                    <a:pt x="224" y="294"/>
                    <a:pt x="143" y="294"/>
                    <a:pt x="129" y="294"/>
                  </a:cubicBezTo>
                  <a:cubicBezTo>
                    <a:pt x="81" y="294"/>
                    <a:pt x="59" y="260"/>
                    <a:pt x="59" y="216"/>
                  </a:cubicBezTo>
                  <a:cubicBezTo>
                    <a:pt x="59" y="196"/>
                    <a:pt x="67" y="120"/>
                    <a:pt x="104" y="73"/>
                  </a:cubicBezTo>
                  <a:cubicBezTo>
                    <a:pt x="129" y="39"/>
                    <a:pt x="165" y="20"/>
                    <a:pt x="202" y="20"/>
                  </a:cubicBezTo>
                  <a:cubicBezTo>
                    <a:pt x="210" y="20"/>
                    <a:pt x="244" y="20"/>
                    <a:pt x="26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FC985557-A9A3-4035-B216-CDDE278580CB}"/>
                </a:ext>
              </a:extLst>
            </p:cNvPr>
            <p:cNvSpPr/>
            <p:nvPr/>
          </p:nvSpPr>
          <p:spPr>
            <a:xfrm>
              <a:off x="6527520" y="3125880"/>
              <a:ext cx="92520" cy="12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8" h="342">
                  <a:moveTo>
                    <a:pt x="123" y="165"/>
                  </a:moveTo>
                  <a:cubicBezTo>
                    <a:pt x="171" y="165"/>
                    <a:pt x="202" y="193"/>
                    <a:pt x="202" y="244"/>
                  </a:cubicBezTo>
                  <a:cubicBezTo>
                    <a:pt x="202" y="294"/>
                    <a:pt x="168" y="322"/>
                    <a:pt x="126" y="322"/>
                  </a:cubicBezTo>
                  <a:cubicBezTo>
                    <a:pt x="120" y="322"/>
                    <a:pt x="59" y="322"/>
                    <a:pt x="34" y="294"/>
                  </a:cubicBezTo>
                  <a:cubicBezTo>
                    <a:pt x="56" y="291"/>
                    <a:pt x="62" y="277"/>
                    <a:pt x="62" y="266"/>
                  </a:cubicBezTo>
                  <a:cubicBezTo>
                    <a:pt x="62" y="246"/>
                    <a:pt x="48" y="235"/>
                    <a:pt x="31" y="235"/>
                  </a:cubicBezTo>
                  <a:cubicBezTo>
                    <a:pt x="14" y="235"/>
                    <a:pt x="0" y="246"/>
                    <a:pt x="0" y="266"/>
                  </a:cubicBezTo>
                  <a:cubicBezTo>
                    <a:pt x="0" y="316"/>
                    <a:pt x="59" y="342"/>
                    <a:pt x="126" y="342"/>
                  </a:cubicBezTo>
                  <a:cubicBezTo>
                    <a:pt x="207" y="342"/>
                    <a:pt x="258" y="291"/>
                    <a:pt x="258" y="244"/>
                  </a:cubicBezTo>
                  <a:cubicBezTo>
                    <a:pt x="258" y="204"/>
                    <a:pt x="221" y="168"/>
                    <a:pt x="165" y="157"/>
                  </a:cubicBezTo>
                  <a:cubicBezTo>
                    <a:pt x="224" y="137"/>
                    <a:pt x="241" y="98"/>
                    <a:pt x="241" y="70"/>
                  </a:cubicBezTo>
                  <a:cubicBezTo>
                    <a:pt x="241" y="31"/>
                    <a:pt x="190" y="0"/>
                    <a:pt x="129" y="0"/>
                  </a:cubicBezTo>
                  <a:cubicBezTo>
                    <a:pt x="67" y="0"/>
                    <a:pt x="17" y="25"/>
                    <a:pt x="17" y="70"/>
                  </a:cubicBezTo>
                  <a:cubicBezTo>
                    <a:pt x="17" y="92"/>
                    <a:pt x="36" y="101"/>
                    <a:pt x="45" y="101"/>
                  </a:cubicBezTo>
                  <a:cubicBezTo>
                    <a:pt x="59" y="101"/>
                    <a:pt x="73" y="90"/>
                    <a:pt x="73" y="73"/>
                  </a:cubicBezTo>
                  <a:cubicBezTo>
                    <a:pt x="73" y="59"/>
                    <a:pt x="67" y="45"/>
                    <a:pt x="50" y="42"/>
                  </a:cubicBezTo>
                  <a:cubicBezTo>
                    <a:pt x="73" y="20"/>
                    <a:pt x="115" y="20"/>
                    <a:pt x="126" y="20"/>
                  </a:cubicBezTo>
                  <a:cubicBezTo>
                    <a:pt x="162" y="20"/>
                    <a:pt x="188" y="36"/>
                    <a:pt x="188" y="70"/>
                  </a:cubicBezTo>
                  <a:cubicBezTo>
                    <a:pt x="188" y="101"/>
                    <a:pt x="171" y="146"/>
                    <a:pt x="118" y="148"/>
                  </a:cubicBezTo>
                  <a:cubicBezTo>
                    <a:pt x="104" y="148"/>
                    <a:pt x="101" y="148"/>
                    <a:pt x="90" y="148"/>
                  </a:cubicBezTo>
                  <a:cubicBezTo>
                    <a:pt x="84" y="151"/>
                    <a:pt x="78" y="151"/>
                    <a:pt x="78" y="157"/>
                  </a:cubicBezTo>
                  <a:cubicBezTo>
                    <a:pt x="78" y="165"/>
                    <a:pt x="81" y="165"/>
                    <a:pt x="92" y="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2799D09-AA2D-43B1-8666-1BD013865D4F}"/>
                </a:ext>
              </a:extLst>
            </p:cNvPr>
            <p:cNvSpPr/>
            <p:nvPr/>
          </p:nvSpPr>
          <p:spPr>
            <a:xfrm>
              <a:off x="6663600" y="3098519"/>
              <a:ext cx="133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2" h="314">
                  <a:moveTo>
                    <a:pt x="140" y="232"/>
                  </a:moveTo>
                  <a:cubicBezTo>
                    <a:pt x="132" y="258"/>
                    <a:pt x="109" y="294"/>
                    <a:pt x="76" y="294"/>
                  </a:cubicBezTo>
                  <a:cubicBezTo>
                    <a:pt x="73" y="294"/>
                    <a:pt x="50" y="294"/>
                    <a:pt x="36" y="286"/>
                  </a:cubicBezTo>
                  <a:cubicBezTo>
                    <a:pt x="64" y="274"/>
                    <a:pt x="67" y="249"/>
                    <a:pt x="67" y="246"/>
                  </a:cubicBezTo>
                  <a:cubicBezTo>
                    <a:pt x="67" y="230"/>
                    <a:pt x="56" y="221"/>
                    <a:pt x="39" y="221"/>
                  </a:cubicBezTo>
                  <a:cubicBezTo>
                    <a:pt x="20" y="221"/>
                    <a:pt x="0" y="238"/>
                    <a:pt x="0" y="263"/>
                  </a:cubicBezTo>
                  <a:cubicBezTo>
                    <a:pt x="0" y="297"/>
                    <a:pt x="39" y="314"/>
                    <a:pt x="73" y="314"/>
                  </a:cubicBezTo>
                  <a:cubicBezTo>
                    <a:pt x="104" y="314"/>
                    <a:pt x="134" y="294"/>
                    <a:pt x="151" y="263"/>
                  </a:cubicBezTo>
                  <a:cubicBezTo>
                    <a:pt x="168" y="300"/>
                    <a:pt x="204" y="314"/>
                    <a:pt x="232" y="314"/>
                  </a:cubicBezTo>
                  <a:cubicBezTo>
                    <a:pt x="314" y="314"/>
                    <a:pt x="356" y="227"/>
                    <a:pt x="356" y="207"/>
                  </a:cubicBezTo>
                  <a:cubicBezTo>
                    <a:pt x="356" y="199"/>
                    <a:pt x="347" y="199"/>
                    <a:pt x="344" y="199"/>
                  </a:cubicBezTo>
                  <a:cubicBezTo>
                    <a:pt x="333" y="199"/>
                    <a:pt x="333" y="202"/>
                    <a:pt x="330" y="210"/>
                  </a:cubicBezTo>
                  <a:cubicBezTo>
                    <a:pt x="316" y="258"/>
                    <a:pt x="274" y="294"/>
                    <a:pt x="235" y="294"/>
                  </a:cubicBezTo>
                  <a:cubicBezTo>
                    <a:pt x="207" y="294"/>
                    <a:pt x="193" y="274"/>
                    <a:pt x="193" y="249"/>
                  </a:cubicBezTo>
                  <a:cubicBezTo>
                    <a:pt x="193" y="230"/>
                    <a:pt x="210" y="168"/>
                    <a:pt x="230" y="90"/>
                  </a:cubicBezTo>
                  <a:cubicBezTo>
                    <a:pt x="244" y="36"/>
                    <a:pt x="274" y="20"/>
                    <a:pt x="297" y="20"/>
                  </a:cubicBezTo>
                  <a:cubicBezTo>
                    <a:pt x="300" y="20"/>
                    <a:pt x="322" y="20"/>
                    <a:pt x="336" y="28"/>
                  </a:cubicBezTo>
                  <a:cubicBezTo>
                    <a:pt x="314" y="36"/>
                    <a:pt x="305" y="56"/>
                    <a:pt x="305" y="67"/>
                  </a:cubicBezTo>
                  <a:cubicBezTo>
                    <a:pt x="305" y="84"/>
                    <a:pt x="316" y="92"/>
                    <a:pt x="333" y="92"/>
                  </a:cubicBezTo>
                  <a:cubicBezTo>
                    <a:pt x="347" y="92"/>
                    <a:pt x="372" y="81"/>
                    <a:pt x="372" y="50"/>
                  </a:cubicBezTo>
                  <a:cubicBezTo>
                    <a:pt x="372" y="11"/>
                    <a:pt x="328" y="0"/>
                    <a:pt x="300" y="0"/>
                  </a:cubicBezTo>
                  <a:cubicBezTo>
                    <a:pt x="263" y="0"/>
                    <a:pt x="238" y="22"/>
                    <a:pt x="221" y="50"/>
                  </a:cubicBezTo>
                  <a:cubicBezTo>
                    <a:pt x="210" y="20"/>
                    <a:pt x="176" y="0"/>
                    <a:pt x="137" y="0"/>
                  </a:cubicBezTo>
                  <a:cubicBezTo>
                    <a:pt x="62" y="0"/>
                    <a:pt x="17" y="87"/>
                    <a:pt x="17" y="106"/>
                  </a:cubicBezTo>
                  <a:cubicBezTo>
                    <a:pt x="17" y="115"/>
                    <a:pt x="25" y="115"/>
                    <a:pt x="28" y="115"/>
                  </a:cubicBezTo>
                  <a:cubicBezTo>
                    <a:pt x="36" y="115"/>
                    <a:pt x="36" y="112"/>
                    <a:pt x="42" y="104"/>
                  </a:cubicBezTo>
                  <a:cubicBezTo>
                    <a:pt x="59" y="50"/>
                    <a:pt x="101" y="20"/>
                    <a:pt x="137" y="20"/>
                  </a:cubicBezTo>
                  <a:cubicBezTo>
                    <a:pt x="160" y="20"/>
                    <a:pt x="176" y="31"/>
                    <a:pt x="176" y="64"/>
                  </a:cubicBezTo>
                  <a:cubicBezTo>
                    <a:pt x="176" y="78"/>
                    <a:pt x="168" y="115"/>
                    <a:pt x="162" y="1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458B8624-84B8-47C3-9D2A-1C1EFAF75C07}"/>
                </a:ext>
              </a:extLst>
            </p:cNvPr>
            <p:cNvSpPr/>
            <p:nvPr/>
          </p:nvSpPr>
          <p:spPr>
            <a:xfrm>
              <a:off x="6865200" y="30884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8C8E2B6E-F64B-43EC-9B49-B1E1FA1BB8AE}"/>
                </a:ext>
              </a:extLst>
            </p:cNvPr>
            <p:cNvSpPr/>
            <p:nvPr/>
          </p:nvSpPr>
          <p:spPr>
            <a:xfrm>
              <a:off x="6999119" y="3118680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AC1D5401-996C-43FE-9D25-7A4F0929D6F1}"/>
                </a:ext>
              </a:extLst>
            </p:cNvPr>
            <p:cNvSpPr/>
            <p:nvPr/>
          </p:nvSpPr>
          <p:spPr>
            <a:xfrm>
              <a:off x="7243200" y="3148199"/>
              <a:ext cx="2365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58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00D4523C-1ECC-44DB-B92B-09479B96E7E4}"/>
                </a:ext>
              </a:extLst>
            </p:cNvPr>
            <p:cNvSpPr/>
            <p:nvPr/>
          </p:nvSpPr>
          <p:spPr>
            <a:xfrm>
              <a:off x="7593840" y="319860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40" y="210"/>
                  </a:moveTo>
                  <a:cubicBezTo>
                    <a:pt x="168" y="210"/>
                    <a:pt x="241" y="207"/>
                    <a:pt x="291" y="185"/>
                  </a:cubicBezTo>
                  <a:cubicBezTo>
                    <a:pt x="361" y="157"/>
                    <a:pt x="367" y="98"/>
                    <a:pt x="367" y="84"/>
                  </a:cubicBezTo>
                  <a:cubicBezTo>
                    <a:pt x="367" y="42"/>
                    <a:pt x="328" y="0"/>
                    <a:pt x="260" y="0"/>
                  </a:cubicBezTo>
                  <a:cubicBezTo>
                    <a:pt x="148" y="0"/>
                    <a:pt x="0" y="95"/>
                    <a:pt x="0" y="269"/>
                  </a:cubicBezTo>
                  <a:cubicBezTo>
                    <a:pt x="0" y="370"/>
                    <a:pt x="59" y="448"/>
                    <a:pt x="157" y="448"/>
                  </a:cubicBezTo>
                  <a:cubicBezTo>
                    <a:pt x="297" y="448"/>
                    <a:pt x="381" y="344"/>
                    <a:pt x="381" y="330"/>
                  </a:cubicBezTo>
                  <a:cubicBezTo>
                    <a:pt x="381" y="325"/>
                    <a:pt x="375" y="319"/>
                    <a:pt x="370" y="319"/>
                  </a:cubicBezTo>
                  <a:cubicBezTo>
                    <a:pt x="364" y="319"/>
                    <a:pt x="361" y="322"/>
                    <a:pt x="356" y="328"/>
                  </a:cubicBezTo>
                  <a:cubicBezTo>
                    <a:pt x="277" y="426"/>
                    <a:pt x="171" y="426"/>
                    <a:pt x="157" y="426"/>
                  </a:cubicBezTo>
                  <a:cubicBezTo>
                    <a:pt x="81" y="426"/>
                    <a:pt x="70" y="344"/>
                    <a:pt x="70" y="311"/>
                  </a:cubicBezTo>
                  <a:cubicBezTo>
                    <a:pt x="70" y="300"/>
                    <a:pt x="73" y="269"/>
                    <a:pt x="87" y="210"/>
                  </a:cubicBezTo>
                  <a:close/>
                  <a:moveTo>
                    <a:pt x="92" y="188"/>
                  </a:moveTo>
                  <a:cubicBezTo>
                    <a:pt x="132" y="36"/>
                    <a:pt x="235" y="22"/>
                    <a:pt x="260" y="22"/>
                  </a:cubicBezTo>
                  <a:cubicBezTo>
                    <a:pt x="305" y="22"/>
                    <a:pt x="333" y="50"/>
                    <a:pt x="333" y="84"/>
                  </a:cubicBezTo>
                  <a:cubicBezTo>
                    <a:pt x="333" y="188"/>
                    <a:pt x="174" y="188"/>
                    <a:pt x="134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847387B3-F766-4774-AACF-C6A44E61A9DF}"/>
                </a:ext>
              </a:extLst>
            </p:cNvPr>
            <p:cNvSpPr/>
            <p:nvPr/>
          </p:nvSpPr>
          <p:spPr>
            <a:xfrm>
              <a:off x="7758360" y="3098519"/>
              <a:ext cx="1083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314">
                  <a:moveTo>
                    <a:pt x="260" y="39"/>
                  </a:moveTo>
                  <a:cubicBezTo>
                    <a:pt x="235" y="45"/>
                    <a:pt x="227" y="64"/>
                    <a:pt x="227" y="78"/>
                  </a:cubicBezTo>
                  <a:cubicBezTo>
                    <a:pt x="227" y="98"/>
                    <a:pt x="241" y="104"/>
                    <a:pt x="252" y="104"/>
                  </a:cubicBezTo>
                  <a:cubicBezTo>
                    <a:pt x="269" y="104"/>
                    <a:pt x="294" y="95"/>
                    <a:pt x="294" y="62"/>
                  </a:cubicBezTo>
                  <a:cubicBezTo>
                    <a:pt x="294" y="14"/>
                    <a:pt x="238" y="0"/>
                    <a:pt x="202" y="0"/>
                  </a:cubicBezTo>
                  <a:cubicBezTo>
                    <a:pt x="98" y="0"/>
                    <a:pt x="0" y="95"/>
                    <a:pt x="0" y="193"/>
                  </a:cubicBezTo>
                  <a:cubicBezTo>
                    <a:pt x="0" y="252"/>
                    <a:pt x="42" y="314"/>
                    <a:pt x="129" y="314"/>
                  </a:cubicBezTo>
                  <a:cubicBezTo>
                    <a:pt x="246" y="314"/>
                    <a:pt x="302" y="244"/>
                    <a:pt x="302" y="235"/>
                  </a:cubicBezTo>
                  <a:cubicBezTo>
                    <a:pt x="302" y="230"/>
                    <a:pt x="294" y="224"/>
                    <a:pt x="288" y="224"/>
                  </a:cubicBezTo>
                  <a:cubicBezTo>
                    <a:pt x="286" y="224"/>
                    <a:pt x="283" y="224"/>
                    <a:pt x="277" y="230"/>
                  </a:cubicBezTo>
                  <a:cubicBezTo>
                    <a:pt x="224" y="294"/>
                    <a:pt x="143" y="294"/>
                    <a:pt x="129" y="294"/>
                  </a:cubicBezTo>
                  <a:cubicBezTo>
                    <a:pt x="81" y="294"/>
                    <a:pt x="59" y="260"/>
                    <a:pt x="59" y="216"/>
                  </a:cubicBezTo>
                  <a:cubicBezTo>
                    <a:pt x="59" y="196"/>
                    <a:pt x="67" y="120"/>
                    <a:pt x="104" y="73"/>
                  </a:cubicBezTo>
                  <a:cubicBezTo>
                    <a:pt x="129" y="39"/>
                    <a:pt x="165" y="20"/>
                    <a:pt x="202" y="20"/>
                  </a:cubicBezTo>
                  <a:cubicBezTo>
                    <a:pt x="210" y="20"/>
                    <a:pt x="244" y="20"/>
                    <a:pt x="26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A76E161-60EB-429C-8F75-0567D3B9CE12}"/>
                </a:ext>
              </a:extLst>
            </p:cNvPr>
            <p:cNvSpPr/>
            <p:nvPr/>
          </p:nvSpPr>
          <p:spPr>
            <a:xfrm>
              <a:off x="7881120" y="3123720"/>
              <a:ext cx="9828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4" h="336">
                  <a:moveTo>
                    <a:pt x="274" y="255"/>
                  </a:moveTo>
                  <a:lnTo>
                    <a:pt x="274" y="232"/>
                  </a:lnTo>
                  <a:lnTo>
                    <a:pt x="213" y="232"/>
                  </a:lnTo>
                  <a:lnTo>
                    <a:pt x="213" y="14"/>
                  </a:lnTo>
                  <a:cubicBezTo>
                    <a:pt x="213" y="3"/>
                    <a:pt x="213" y="0"/>
                    <a:pt x="199" y="0"/>
                  </a:cubicBezTo>
                  <a:cubicBezTo>
                    <a:pt x="190" y="0"/>
                    <a:pt x="190" y="0"/>
                    <a:pt x="185" y="8"/>
                  </a:cubicBezTo>
                  <a:lnTo>
                    <a:pt x="0" y="232"/>
                  </a:lnTo>
                  <a:lnTo>
                    <a:pt x="0" y="255"/>
                  </a:lnTo>
                  <a:lnTo>
                    <a:pt x="165" y="255"/>
                  </a:lnTo>
                  <a:lnTo>
                    <a:pt x="165" y="294"/>
                  </a:lnTo>
                  <a:cubicBezTo>
                    <a:pt x="165" y="308"/>
                    <a:pt x="165" y="314"/>
                    <a:pt x="123" y="314"/>
                  </a:cubicBezTo>
                  <a:lnTo>
                    <a:pt x="104" y="314"/>
                  </a:lnTo>
                  <a:lnTo>
                    <a:pt x="104" y="336"/>
                  </a:lnTo>
                  <a:cubicBezTo>
                    <a:pt x="129" y="336"/>
                    <a:pt x="160" y="333"/>
                    <a:pt x="190" y="333"/>
                  </a:cubicBezTo>
                  <a:cubicBezTo>
                    <a:pt x="218" y="333"/>
                    <a:pt x="249" y="336"/>
                    <a:pt x="274" y="336"/>
                  </a:cubicBezTo>
                  <a:lnTo>
                    <a:pt x="274" y="314"/>
                  </a:lnTo>
                  <a:lnTo>
                    <a:pt x="258" y="314"/>
                  </a:lnTo>
                  <a:cubicBezTo>
                    <a:pt x="213" y="314"/>
                    <a:pt x="213" y="308"/>
                    <a:pt x="213" y="294"/>
                  </a:cubicBezTo>
                  <a:lnTo>
                    <a:pt x="213" y="255"/>
                  </a:lnTo>
                  <a:close/>
                  <a:moveTo>
                    <a:pt x="171" y="53"/>
                  </a:moveTo>
                  <a:lnTo>
                    <a:pt x="171" y="232"/>
                  </a:lnTo>
                  <a:lnTo>
                    <a:pt x="22" y="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93EB41B6-FABA-45E7-817C-F6555B9FB74A}"/>
                </a:ext>
              </a:extLst>
            </p:cNvPr>
            <p:cNvSpPr/>
            <p:nvPr/>
          </p:nvSpPr>
          <p:spPr>
            <a:xfrm>
              <a:off x="8035560" y="319860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C7392BA6-2027-4177-AA66-9BF01037735A}"/>
                </a:ext>
              </a:extLst>
            </p:cNvPr>
            <p:cNvSpPr/>
            <p:nvPr/>
          </p:nvSpPr>
          <p:spPr>
            <a:xfrm>
              <a:off x="8248320" y="308844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B81CC74E-E61A-4D89-8C30-55CADB1DCBB4}"/>
                </a:ext>
              </a:extLst>
            </p:cNvPr>
            <p:cNvSpPr/>
            <p:nvPr/>
          </p:nvSpPr>
          <p:spPr>
            <a:xfrm>
              <a:off x="8381160" y="3098519"/>
              <a:ext cx="1083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314">
                  <a:moveTo>
                    <a:pt x="260" y="39"/>
                  </a:moveTo>
                  <a:cubicBezTo>
                    <a:pt x="235" y="45"/>
                    <a:pt x="227" y="64"/>
                    <a:pt x="227" y="78"/>
                  </a:cubicBezTo>
                  <a:cubicBezTo>
                    <a:pt x="227" y="98"/>
                    <a:pt x="241" y="104"/>
                    <a:pt x="252" y="104"/>
                  </a:cubicBezTo>
                  <a:cubicBezTo>
                    <a:pt x="269" y="104"/>
                    <a:pt x="294" y="95"/>
                    <a:pt x="294" y="62"/>
                  </a:cubicBezTo>
                  <a:cubicBezTo>
                    <a:pt x="294" y="14"/>
                    <a:pt x="238" y="0"/>
                    <a:pt x="202" y="0"/>
                  </a:cubicBezTo>
                  <a:cubicBezTo>
                    <a:pt x="98" y="0"/>
                    <a:pt x="0" y="95"/>
                    <a:pt x="0" y="193"/>
                  </a:cubicBezTo>
                  <a:cubicBezTo>
                    <a:pt x="0" y="252"/>
                    <a:pt x="42" y="314"/>
                    <a:pt x="129" y="314"/>
                  </a:cubicBezTo>
                  <a:cubicBezTo>
                    <a:pt x="246" y="314"/>
                    <a:pt x="302" y="244"/>
                    <a:pt x="302" y="235"/>
                  </a:cubicBezTo>
                  <a:cubicBezTo>
                    <a:pt x="302" y="230"/>
                    <a:pt x="294" y="224"/>
                    <a:pt x="288" y="224"/>
                  </a:cubicBezTo>
                  <a:cubicBezTo>
                    <a:pt x="286" y="224"/>
                    <a:pt x="283" y="224"/>
                    <a:pt x="277" y="230"/>
                  </a:cubicBezTo>
                  <a:cubicBezTo>
                    <a:pt x="224" y="294"/>
                    <a:pt x="143" y="294"/>
                    <a:pt x="129" y="294"/>
                  </a:cubicBezTo>
                  <a:cubicBezTo>
                    <a:pt x="81" y="294"/>
                    <a:pt x="59" y="260"/>
                    <a:pt x="59" y="216"/>
                  </a:cubicBezTo>
                  <a:cubicBezTo>
                    <a:pt x="59" y="196"/>
                    <a:pt x="67" y="120"/>
                    <a:pt x="104" y="73"/>
                  </a:cubicBezTo>
                  <a:cubicBezTo>
                    <a:pt x="129" y="39"/>
                    <a:pt x="165" y="20"/>
                    <a:pt x="202" y="20"/>
                  </a:cubicBezTo>
                  <a:cubicBezTo>
                    <a:pt x="210" y="20"/>
                    <a:pt x="244" y="20"/>
                    <a:pt x="26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012F25B4-E4A7-43B9-A059-114DE5C995D3}"/>
                </a:ext>
              </a:extLst>
            </p:cNvPr>
            <p:cNvSpPr/>
            <p:nvPr/>
          </p:nvSpPr>
          <p:spPr>
            <a:xfrm>
              <a:off x="8508240" y="3125880"/>
              <a:ext cx="89280" cy="122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42">
                  <a:moveTo>
                    <a:pt x="53" y="56"/>
                  </a:moveTo>
                  <a:cubicBezTo>
                    <a:pt x="78" y="64"/>
                    <a:pt x="101" y="64"/>
                    <a:pt x="106" y="64"/>
                  </a:cubicBezTo>
                  <a:cubicBezTo>
                    <a:pt x="140" y="64"/>
                    <a:pt x="165" y="53"/>
                    <a:pt x="179" y="48"/>
                  </a:cubicBezTo>
                  <a:cubicBezTo>
                    <a:pt x="190" y="42"/>
                    <a:pt x="224" y="20"/>
                    <a:pt x="224" y="8"/>
                  </a:cubicBezTo>
                  <a:cubicBezTo>
                    <a:pt x="224" y="0"/>
                    <a:pt x="218" y="0"/>
                    <a:pt x="216" y="0"/>
                  </a:cubicBezTo>
                  <a:lnTo>
                    <a:pt x="210" y="3"/>
                  </a:lnTo>
                  <a:cubicBezTo>
                    <a:pt x="190" y="8"/>
                    <a:pt x="160" y="17"/>
                    <a:pt x="126" y="17"/>
                  </a:cubicBezTo>
                  <a:cubicBezTo>
                    <a:pt x="98" y="17"/>
                    <a:pt x="70" y="11"/>
                    <a:pt x="45" y="3"/>
                  </a:cubicBezTo>
                  <a:cubicBezTo>
                    <a:pt x="39" y="0"/>
                    <a:pt x="39" y="0"/>
                    <a:pt x="36" y="0"/>
                  </a:cubicBezTo>
                  <a:cubicBezTo>
                    <a:pt x="31" y="0"/>
                    <a:pt x="31" y="6"/>
                    <a:pt x="31" y="14"/>
                  </a:cubicBezTo>
                  <a:lnTo>
                    <a:pt x="31" y="162"/>
                  </a:lnTo>
                  <a:cubicBezTo>
                    <a:pt x="31" y="171"/>
                    <a:pt x="31" y="176"/>
                    <a:pt x="39" y="176"/>
                  </a:cubicBezTo>
                  <a:cubicBezTo>
                    <a:pt x="45" y="176"/>
                    <a:pt x="45" y="176"/>
                    <a:pt x="50" y="171"/>
                  </a:cubicBezTo>
                  <a:cubicBezTo>
                    <a:pt x="70" y="148"/>
                    <a:pt x="95" y="137"/>
                    <a:pt x="129" y="137"/>
                  </a:cubicBezTo>
                  <a:cubicBezTo>
                    <a:pt x="160" y="137"/>
                    <a:pt x="174" y="154"/>
                    <a:pt x="182" y="165"/>
                  </a:cubicBezTo>
                  <a:cubicBezTo>
                    <a:pt x="193" y="182"/>
                    <a:pt x="196" y="204"/>
                    <a:pt x="196" y="230"/>
                  </a:cubicBezTo>
                  <a:cubicBezTo>
                    <a:pt x="196" y="249"/>
                    <a:pt x="193" y="277"/>
                    <a:pt x="174" y="297"/>
                  </a:cubicBezTo>
                  <a:cubicBezTo>
                    <a:pt x="151" y="319"/>
                    <a:pt x="123" y="322"/>
                    <a:pt x="112" y="322"/>
                  </a:cubicBezTo>
                  <a:cubicBezTo>
                    <a:pt x="78" y="322"/>
                    <a:pt x="42" y="308"/>
                    <a:pt x="28" y="277"/>
                  </a:cubicBezTo>
                  <a:cubicBezTo>
                    <a:pt x="48" y="277"/>
                    <a:pt x="56" y="260"/>
                    <a:pt x="56" y="249"/>
                  </a:cubicBezTo>
                  <a:cubicBezTo>
                    <a:pt x="56" y="235"/>
                    <a:pt x="45" y="221"/>
                    <a:pt x="28" y="221"/>
                  </a:cubicBezTo>
                  <a:cubicBezTo>
                    <a:pt x="17" y="221"/>
                    <a:pt x="0" y="230"/>
                    <a:pt x="0" y="252"/>
                  </a:cubicBezTo>
                  <a:cubicBezTo>
                    <a:pt x="0" y="300"/>
                    <a:pt x="48" y="342"/>
                    <a:pt x="112" y="342"/>
                  </a:cubicBezTo>
                  <a:cubicBezTo>
                    <a:pt x="188" y="342"/>
                    <a:pt x="249" y="291"/>
                    <a:pt x="249" y="230"/>
                  </a:cubicBezTo>
                  <a:cubicBezTo>
                    <a:pt x="249" y="174"/>
                    <a:pt x="199" y="123"/>
                    <a:pt x="132" y="123"/>
                  </a:cubicBezTo>
                  <a:cubicBezTo>
                    <a:pt x="98" y="123"/>
                    <a:pt x="73" y="129"/>
                    <a:pt x="53" y="1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45" name="parameters" descr="28§display§c_{k} \rightarrow c_{k,0} + c_{k,1}(1-A^{-c_{k,2}})§svg§600§FALSE§parameters" title="TexMaths">
            <a:extLst>
              <a:ext uri="{FF2B5EF4-FFF2-40B4-BE49-F238E27FC236}">
                <a16:creationId xmlns="" xmlns:a16="http://schemas.microsoft.com/office/drawing/2014/main" id="{F8287253-93D3-49B1-BEC7-9A55FA040370}"/>
              </a:ext>
            </a:extLst>
          </p:cNvPr>
          <p:cNvGrpSpPr/>
          <p:nvPr/>
        </p:nvGrpSpPr>
        <p:grpSpPr>
          <a:xfrm>
            <a:off x="2857349" y="2613452"/>
            <a:ext cx="3892817" cy="364431"/>
            <a:chOff x="1564200" y="3596400"/>
            <a:chExt cx="4291560" cy="401760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0B70724F-9317-4EE5-A0A5-C5E7E1FC7DDB}"/>
                </a:ext>
              </a:extLst>
            </p:cNvPr>
            <p:cNvSpPr/>
            <p:nvPr/>
          </p:nvSpPr>
          <p:spPr>
            <a:xfrm>
              <a:off x="1564200" y="3596400"/>
              <a:ext cx="4291560" cy="401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922" h="1117">
                  <a:moveTo>
                    <a:pt x="5961" y="1117"/>
                  </a:moveTo>
                  <a:lnTo>
                    <a:pt x="0" y="1117"/>
                  </a:lnTo>
                  <a:lnTo>
                    <a:pt x="0" y="0"/>
                  </a:lnTo>
                  <a:lnTo>
                    <a:pt x="11922" y="0"/>
                  </a:lnTo>
                  <a:lnTo>
                    <a:pt x="11922" y="1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0D4BBB54-B75A-4D5E-AA36-5FBFD9DCAE2A}"/>
                </a:ext>
              </a:extLst>
            </p:cNvPr>
            <p:cNvSpPr/>
            <p:nvPr/>
          </p:nvSpPr>
          <p:spPr>
            <a:xfrm>
              <a:off x="1578239" y="3739680"/>
              <a:ext cx="1386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8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BC87B6A2-0C3F-47AA-BE45-3ADC34444F45}"/>
                </a:ext>
              </a:extLst>
            </p:cNvPr>
            <p:cNvSpPr/>
            <p:nvPr/>
          </p:nvSpPr>
          <p:spPr>
            <a:xfrm>
              <a:off x="1736639" y="377676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27D8AAFB-E0B6-4C1B-85D2-96BF13DD0659}"/>
                </a:ext>
              </a:extLst>
            </p:cNvPr>
            <p:cNvSpPr/>
            <p:nvPr/>
          </p:nvSpPr>
          <p:spPr>
            <a:xfrm>
              <a:off x="2009880" y="371520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678CC975-438C-4864-8768-39B315057684}"/>
                </a:ext>
              </a:extLst>
            </p:cNvPr>
            <p:cNvSpPr/>
            <p:nvPr/>
          </p:nvSpPr>
          <p:spPr>
            <a:xfrm>
              <a:off x="2457360" y="3739680"/>
              <a:ext cx="1386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8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52F408D4-DD3D-4E53-90CE-88FE04E688E0}"/>
                </a:ext>
              </a:extLst>
            </p:cNvPr>
            <p:cNvSpPr/>
            <p:nvPr/>
          </p:nvSpPr>
          <p:spPr>
            <a:xfrm>
              <a:off x="2614680" y="377676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735BAEAC-87E6-4E3F-A4B4-994CCEBE8BDF}"/>
                </a:ext>
              </a:extLst>
            </p:cNvPr>
            <p:cNvSpPr/>
            <p:nvPr/>
          </p:nvSpPr>
          <p:spPr>
            <a:xfrm>
              <a:off x="2780639" y="3920760"/>
              <a:ext cx="32040" cy="77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216">
                  <a:moveTo>
                    <a:pt x="70" y="70"/>
                  </a:moveTo>
                  <a:cubicBezTo>
                    <a:pt x="70" y="106"/>
                    <a:pt x="64" y="151"/>
                    <a:pt x="14" y="196"/>
                  </a:cubicBezTo>
                  <a:cubicBezTo>
                    <a:pt x="11" y="199"/>
                    <a:pt x="11" y="202"/>
                    <a:pt x="11" y="204"/>
                  </a:cubicBezTo>
                  <a:cubicBezTo>
                    <a:pt x="11" y="210"/>
                    <a:pt x="17" y="216"/>
                    <a:pt x="20" y="216"/>
                  </a:cubicBezTo>
                  <a:cubicBezTo>
                    <a:pt x="31" y="216"/>
                    <a:pt x="90" y="160"/>
                    <a:pt x="90" y="76"/>
                  </a:cubicBezTo>
                  <a:cubicBezTo>
                    <a:pt x="90" y="34"/>
                    <a:pt x="73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2"/>
                    <a:pt x="17" y="81"/>
                    <a:pt x="42" y="81"/>
                  </a:cubicBezTo>
                  <a:cubicBezTo>
                    <a:pt x="59" y="81"/>
                    <a:pt x="70" y="70"/>
                    <a:pt x="7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8A12C025-BF44-4512-9B4E-FE6A480544EA}"/>
                </a:ext>
              </a:extLst>
            </p:cNvPr>
            <p:cNvSpPr/>
            <p:nvPr/>
          </p:nvSpPr>
          <p:spPr>
            <a:xfrm>
              <a:off x="2849400" y="3785039"/>
              <a:ext cx="11556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473">
                  <a:moveTo>
                    <a:pt x="322" y="238"/>
                  </a:moveTo>
                  <a:cubicBezTo>
                    <a:pt x="322" y="162"/>
                    <a:pt x="314" y="109"/>
                    <a:pt x="283" y="59"/>
                  </a:cubicBezTo>
                  <a:cubicBezTo>
                    <a:pt x="260" y="28"/>
                    <a:pt x="216" y="0"/>
                    <a:pt x="162" y="0"/>
                  </a:cubicBezTo>
                  <a:cubicBezTo>
                    <a:pt x="0" y="0"/>
                    <a:pt x="0" y="190"/>
                    <a:pt x="0" y="238"/>
                  </a:cubicBezTo>
                  <a:cubicBezTo>
                    <a:pt x="0" y="288"/>
                    <a:pt x="0" y="473"/>
                    <a:pt x="162" y="473"/>
                  </a:cubicBezTo>
                  <a:cubicBezTo>
                    <a:pt x="322" y="473"/>
                    <a:pt x="322" y="288"/>
                    <a:pt x="322" y="238"/>
                  </a:cubicBezTo>
                  <a:close/>
                  <a:moveTo>
                    <a:pt x="162" y="454"/>
                  </a:moveTo>
                  <a:cubicBezTo>
                    <a:pt x="129" y="454"/>
                    <a:pt x="87" y="437"/>
                    <a:pt x="73" y="378"/>
                  </a:cubicBezTo>
                  <a:cubicBezTo>
                    <a:pt x="64" y="339"/>
                    <a:pt x="64" y="280"/>
                    <a:pt x="64" y="230"/>
                  </a:cubicBezTo>
                  <a:cubicBezTo>
                    <a:pt x="64" y="179"/>
                    <a:pt x="64" y="126"/>
                    <a:pt x="73" y="90"/>
                  </a:cubicBezTo>
                  <a:cubicBezTo>
                    <a:pt x="90" y="34"/>
                    <a:pt x="132" y="20"/>
                    <a:pt x="162" y="20"/>
                  </a:cubicBezTo>
                  <a:cubicBezTo>
                    <a:pt x="199" y="20"/>
                    <a:pt x="235" y="42"/>
                    <a:pt x="246" y="81"/>
                  </a:cubicBezTo>
                  <a:cubicBezTo>
                    <a:pt x="258" y="120"/>
                    <a:pt x="260" y="171"/>
                    <a:pt x="260" y="230"/>
                  </a:cubicBezTo>
                  <a:cubicBezTo>
                    <a:pt x="260" y="280"/>
                    <a:pt x="260" y="333"/>
                    <a:pt x="249" y="375"/>
                  </a:cubicBezTo>
                  <a:cubicBezTo>
                    <a:pt x="235" y="440"/>
                    <a:pt x="190" y="454"/>
                    <a:pt x="162" y="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CCCEDCD2-8F1E-402E-BB7F-C477A1074356}"/>
                </a:ext>
              </a:extLst>
            </p:cNvPr>
            <p:cNvSpPr/>
            <p:nvPr/>
          </p:nvSpPr>
          <p:spPr>
            <a:xfrm>
              <a:off x="3094200" y="3690000"/>
              <a:ext cx="2365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58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C06ECBCC-F99F-45D7-AE25-D0D86EA77D34}"/>
                </a:ext>
              </a:extLst>
            </p:cNvPr>
            <p:cNvSpPr/>
            <p:nvPr/>
          </p:nvSpPr>
          <p:spPr>
            <a:xfrm>
              <a:off x="3443040" y="3739680"/>
              <a:ext cx="1386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8">
                  <a:moveTo>
                    <a:pt x="353" y="62"/>
                  </a:moveTo>
                  <a:cubicBezTo>
                    <a:pt x="336" y="62"/>
                    <a:pt x="322" y="62"/>
                    <a:pt x="308" y="76"/>
                  </a:cubicBezTo>
                  <a:cubicBezTo>
                    <a:pt x="291" y="90"/>
                    <a:pt x="291" y="106"/>
                    <a:pt x="291" y="115"/>
                  </a:cubicBezTo>
                  <a:cubicBezTo>
                    <a:pt x="291" y="137"/>
                    <a:pt x="308" y="148"/>
                    <a:pt x="328" y="148"/>
                  </a:cubicBezTo>
                  <a:cubicBezTo>
                    <a:pt x="356" y="148"/>
                    <a:pt x="384" y="126"/>
                    <a:pt x="384" y="84"/>
                  </a:cubicBezTo>
                  <a:cubicBezTo>
                    <a:pt x="384" y="36"/>
                    <a:pt x="336" y="0"/>
                    <a:pt x="266" y="0"/>
                  </a:cubicBezTo>
                  <a:cubicBezTo>
                    <a:pt x="132" y="0"/>
                    <a:pt x="0" y="143"/>
                    <a:pt x="0" y="280"/>
                  </a:cubicBezTo>
                  <a:cubicBezTo>
                    <a:pt x="0" y="370"/>
                    <a:pt x="59" y="448"/>
                    <a:pt x="160" y="448"/>
                  </a:cubicBezTo>
                  <a:cubicBezTo>
                    <a:pt x="302" y="448"/>
                    <a:pt x="386" y="344"/>
                    <a:pt x="386" y="330"/>
                  </a:cubicBezTo>
                  <a:cubicBezTo>
                    <a:pt x="386" y="325"/>
                    <a:pt x="381" y="319"/>
                    <a:pt x="372" y="319"/>
                  </a:cubicBezTo>
                  <a:cubicBezTo>
                    <a:pt x="370" y="319"/>
                    <a:pt x="367" y="322"/>
                    <a:pt x="361" y="328"/>
                  </a:cubicBezTo>
                  <a:cubicBezTo>
                    <a:pt x="283" y="426"/>
                    <a:pt x="174" y="426"/>
                    <a:pt x="162" y="426"/>
                  </a:cubicBezTo>
                  <a:cubicBezTo>
                    <a:pt x="101" y="426"/>
                    <a:pt x="73" y="378"/>
                    <a:pt x="73" y="319"/>
                  </a:cubicBezTo>
                  <a:cubicBezTo>
                    <a:pt x="73" y="277"/>
                    <a:pt x="92" y="182"/>
                    <a:pt x="126" y="120"/>
                  </a:cubicBezTo>
                  <a:cubicBezTo>
                    <a:pt x="157" y="64"/>
                    <a:pt x="213" y="22"/>
                    <a:pt x="266" y="22"/>
                  </a:cubicBezTo>
                  <a:cubicBezTo>
                    <a:pt x="300" y="22"/>
                    <a:pt x="339" y="34"/>
                    <a:pt x="353" y="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6EC74431-A90A-4CB9-BC87-496487A246F3}"/>
                </a:ext>
              </a:extLst>
            </p:cNvPr>
            <p:cNvSpPr/>
            <p:nvPr/>
          </p:nvSpPr>
          <p:spPr>
            <a:xfrm>
              <a:off x="3600360" y="377676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C20E9DDB-F59C-4D4F-9EBC-C968FDB17847}"/>
                </a:ext>
              </a:extLst>
            </p:cNvPr>
            <p:cNvSpPr/>
            <p:nvPr/>
          </p:nvSpPr>
          <p:spPr>
            <a:xfrm>
              <a:off x="3766680" y="3920760"/>
              <a:ext cx="32040" cy="77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0" h="216">
                  <a:moveTo>
                    <a:pt x="70" y="70"/>
                  </a:moveTo>
                  <a:cubicBezTo>
                    <a:pt x="70" y="106"/>
                    <a:pt x="64" y="151"/>
                    <a:pt x="14" y="196"/>
                  </a:cubicBezTo>
                  <a:cubicBezTo>
                    <a:pt x="11" y="199"/>
                    <a:pt x="11" y="202"/>
                    <a:pt x="11" y="204"/>
                  </a:cubicBezTo>
                  <a:cubicBezTo>
                    <a:pt x="11" y="210"/>
                    <a:pt x="17" y="216"/>
                    <a:pt x="20" y="216"/>
                  </a:cubicBezTo>
                  <a:cubicBezTo>
                    <a:pt x="31" y="216"/>
                    <a:pt x="90" y="160"/>
                    <a:pt x="90" y="76"/>
                  </a:cubicBezTo>
                  <a:cubicBezTo>
                    <a:pt x="90" y="34"/>
                    <a:pt x="73" y="0"/>
                    <a:pt x="39" y="0"/>
                  </a:cubicBezTo>
                  <a:cubicBezTo>
                    <a:pt x="17" y="0"/>
                    <a:pt x="0" y="17"/>
                    <a:pt x="0" y="39"/>
                  </a:cubicBezTo>
                  <a:cubicBezTo>
                    <a:pt x="0" y="62"/>
                    <a:pt x="17" y="81"/>
                    <a:pt x="42" y="81"/>
                  </a:cubicBezTo>
                  <a:cubicBezTo>
                    <a:pt x="59" y="81"/>
                    <a:pt x="70" y="70"/>
                    <a:pt x="70" y="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48EC7AD8-FE9E-4F0F-B3C1-123E03D26BEA}"/>
                </a:ext>
              </a:extLst>
            </p:cNvPr>
            <p:cNvSpPr/>
            <p:nvPr/>
          </p:nvSpPr>
          <p:spPr>
            <a:xfrm>
              <a:off x="3850200" y="3785039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11E5960F-5690-485A-95E9-873240AE4CD9}"/>
                </a:ext>
              </a:extLst>
            </p:cNvPr>
            <p:cNvSpPr/>
            <p:nvPr/>
          </p:nvSpPr>
          <p:spPr>
            <a:xfrm>
              <a:off x="4016520" y="363060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5BDB9ED3-F4FB-45A7-92F7-396BDEDF9D57}"/>
                </a:ext>
              </a:extLst>
            </p:cNvPr>
            <p:cNvSpPr/>
            <p:nvPr/>
          </p:nvSpPr>
          <p:spPr>
            <a:xfrm>
              <a:off x="4150800" y="3659760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79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B2E23468-73EA-4982-95A9-7BA6F24DA313}"/>
                </a:ext>
              </a:extLst>
            </p:cNvPr>
            <p:cNvSpPr/>
            <p:nvPr/>
          </p:nvSpPr>
          <p:spPr>
            <a:xfrm>
              <a:off x="4404600" y="380088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B49E78CE-5F27-440D-8B45-BBF2CEFB2023}"/>
                </a:ext>
              </a:extLst>
            </p:cNvPr>
            <p:cNvSpPr/>
            <p:nvPr/>
          </p:nvSpPr>
          <p:spPr>
            <a:xfrm>
              <a:off x="4742280" y="3642840"/>
              <a:ext cx="243720" cy="254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8" h="708">
                  <a:moveTo>
                    <a:pt x="143" y="593"/>
                  </a:moveTo>
                  <a:cubicBezTo>
                    <a:pt x="104" y="661"/>
                    <a:pt x="64" y="675"/>
                    <a:pt x="20" y="677"/>
                  </a:cubicBezTo>
                  <a:cubicBezTo>
                    <a:pt x="8" y="677"/>
                    <a:pt x="0" y="677"/>
                    <a:pt x="0" y="697"/>
                  </a:cubicBezTo>
                  <a:cubicBezTo>
                    <a:pt x="0" y="703"/>
                    <a:pt x="6" y="708"/>
                    <a:pt x="14" y="708"/>
                  </a:cubicBezTo>
                  <a:cubicBezTo>
                    <a:pt x="39" y="708"/>
                    <a:pt x="70" y="705"/>
                    <a:pt x="98" y="705"/>
                  </a:cubicBezTo>
                  <a:cubicBezTo>
                    <a:pt x="132" y="705"/>
                    <a:pt x="165" y="708"/>
                    <a:pt x="196" y="708"/>
                  </a:cubicBezTo>
                  <a:cubicBezTo>
                    <a:pt x="202" y="708"/>
                    <a:pt x="216" y="708"/>
                    <a:pt x="216" y="689"/>
                  </a:cubicBezTo>
                  <a:cubicBezTo>
                    <a:pt x="216" y="677"/>
                    <a:pt x="207" y="677"/>
                    <a:pt x="199" y="677"/>
                  </a:cubicBezTo>
                  <a:cubicBezTo>
                    <a:pt x="176" y="675"/>
                    <a:pt x="154" y="666"/>
                    <a:pt x="154" y="641"/>
                  </a:cubicBezTo>
                  <a:cubicBezTo>
                    <a:pt x="154" y="630"/>
                    <a:pt x="160" y="619"/>
                    <a:pt x="168" y="605"/>
                  </a:cubicBezTo>
                  <a:lnTo>
                    <a:pt x="241" y="479"/>
                  </a:lnTo>
                  <a:lnTo>
                    <a:pt x="490" y="479"/>
                  </a:lnTo>
                  <a:cubicBezTo>
                    <a:pt x="493" y="501"/>
                    <a:pt x="507" y="635"/>
                    <a:pt x="507" y="644"/>
                  </a:cubicBezTo>
                  <a:cubicBezTo>
                    <a:pt x="507" y="675"/>
                    <a:pt x="454" y="677"/>
                    <a:pt x="434" y="677"/>
                  </a:cubicBezTo>
                  <a:cubicBezTo>
                    <a:pt x="420" y="677"/>
                    <a:pt x="412" y="677"/>
                    <a:pt x="412" y="697"/>
                  </a:cubicBezTo>
                  <a:cubicBezTo>
                    <a:pt x="412" y="708"/>
                    <a:pt x="423" y="708"/>
                    <a:pt x="426" y="708"/>
                  </a:cubicBezTo>
                  <a:cubicBezTo>
                    <a:pt x="465" y="708"/>
                    <a:pt x="507" y="705"/>
                    <a:pt x="549" y="705"/>
                  </a:cubicBezTo>
                  <a:cubicBezTo>
                    <a:pt x="574" y="705"/>
                    <a:pt x="636" y="708"/>
                    <a:pt x="661" y="708"/>
                  </a:cubicBezTo>
                  <a:cubicBezTo>
                    <a:pt x="666" y="708"/>
                    <a:pt x="678" y="708"/>
                    <a:pt x="678" y="689"/>
                  </a:cubicBezTo>
                  <a:cubicBezTo>
                    <a:pt x="678" y="677"/>
                    <a:pt x="669" y="677"/>
                    <a:pt x="655" y="677"/>
                  </a:cubicBezTo>
                  <a:cubicBezTo>
                    <a:pt x="594" y="677"/>
                    <a:pt x="594" y="669"/>
                    <a:pt x="591" y="641"/>
                  </a:cubicBezTo>
                  <a:lnTo>
                    <a:pt x="532" y="22"/>
                  </a:lnTo>
                  <a:cubicBezTo>
                    <a:pt x="529" y="3"/>
                    <a:pt x="529" y="0"/>
                    <a:pt x="512" y="0"/>
                  </a:cubicBezTo>
                  <a:cubicBezTo>
                    <a:pt x="496" y="0"/>
                    <a:pt x="493" y="6"/>
                    <a:pt x="487" y="17"/>
                  </a:cubicBezTo>
                  <a:close/>
                  <a:moveTo>
                    <a:pt x="260" y="448"/>
                  </a:moveTo>
                  <a:lnTo>
                    <a:pt x="456" y="123"/>
                  </a:lnTo>
                  <a:lnTo>
                    <a:pt x="487" y="4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398F587D-76F8-47EB-9403-902615C98C5D}"/>
                </a:ext>
              </a:extLst>
            </p:cNvPr>
            <p:cNvSpPr/>
            <p:nvPr/>
          </p:nvSpPr>
          <p:spPr>
            <a:xfrm>
              <a:off x="5022360" y="3682079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824445CA-F973-4FBE-9263-61C6BFC72230}"/>
                </a:ext>
              </a:extLst>
            </p:cNvPr>
            <p:cNvSpPr/>
            <p:nvPr/>
          </p:nvSpPr>
          <p:spPr>
            <a:xfrm>
              <a:off x="5232240" y="3640680"/>
              <a:ext cx="1083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2" h="314">
                  <a:moveTo>
                    <a:pt x="260" y="39"/>
                  </a:moveTo>
                  <a:cubicBezTo>
                    <a:pt x="235" y="45"/>
                    <a:pt x="227" y="64"/>
                    <a:pt x="227" y="78"/>
                  </a:cubicBezTo>
                  <a:cubicBezTo>
                    <a:pt x="227" y="98"/>
                    <a:pt x="241" y="104"/>
                    <a:pt x="252" y="104"/>
                  </a:cubicBezTo>
                  <a:cubicBezTo>
                    <a:pt x="269" y="104"/>
                    <a:pt x="294" y="95"/>
                    <a:pt x="294" y="62"/>
                  </a:cubicBezTo>
                  <a:cubicBezTo>
                    <a:pt x="294" y="14"/>
                    <a:pt x="238" y="0"/>
                    <a:pt x="202" y="0"/>
                  </a:cubicBezTo>
                  <a:cubicBezTo>
                    <a:pt x="98" y="0"/>
                    <a:pt x="0" y="95"/>
                    <a:pt x="0" y="193"/>
                  </a:cubicBezTo>
                  <a:cubicBezTo>
                    <a:pt x="0" y="252"/>
                    <a:pt x="42" y="314"/>
                    <a:pt x="129" y="314"/>
                  </a:cubicBezTo>
                  <a:cubicBezTo>
                    <a:pt x="246" y="314"/>
                    <a:pt x="302" y="244"/>
                    <a:pt x="302" y="235"/>
                  </a:cubicBezTo>
                  <a:cubicBezTo>
                    <a:pt x="302" y="230"/>
                    <a:pt x="294" y="224"/>
                    <a:pt x="288" y="224"/>
                  </a:cubicBezTo>
                  <a:cubicBezTo>
                    <a:pt x="286" y="224"/>
                    <a:pt x="283" y="224"/>
                    <a:pt x="277" y="230"/>
                  </a:cubicBezTo>
                  <a:cubicBezTo>
                    <a:pt x="224" y="294"/>
                    <a:pt x="143" y="294"/>
                    <a:pt x="129" y="294"/>
                  </a:cubicBezTo>
                  <a:cubicBezTo>
                    <a:pt x="81" y="294"/>
                    <a:pt x="59" y="260"/>
                    <a:pt x="59" y="216"/>
                  </a:cubicBezTo>
                  <a:cubicBezTo>
                    <a:pt x="59" y="196"/>
                    <a:pt x="67" y="120"/>
                    <a:pt x="104" y="73"/>
                  </a:cubicBezTo>
                  <a:cubicBezTo>
                    <a:pt x="129" y="39"/>
                    <a:pt x="165" y="20"/>
                    <a:pt x="202" y="20"/>
                  </a:cubicBezTo>
                  <a:cubicBezTo>
                    <a:pt x="210" y="20"/>
                    <a:pt x="244" y="20"/>
                    <a:pt x="260" y="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C5EEAA95-32D5-4F50-AF24-DD83C6C9A8CE}"/>
                </a:ext>
              </a:extLst>
            </p:cNvPr>
            <p:cNvSpPr/>
            <p:nvPr/>
          </p:nvSpPr>
          <p:spPr>
            <a:xfrm>
              <a:off x="5365080" y="3664800"/>
              <a:ext cx="97560" cy="125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" h="350">
                  <a:moveTo>
                    <a:pt x="120" y="20"/>
                  </a:moveTo>
                  <a:cubicBezTo>
                    <a:pt x="123" y="11"/>
                    <a:pt x="123" y="11"/>
                    <a:pt x="123" y="8"/>
                  </a:cubicBezTo>
                  <a:cubicBezTo>
                    <a:pt x="123" y="0"/>
                    <a:pt x="115" y="0"/>
                    <a:pt x="109" y="0"/>
                  </a:cubicBezTo>
                  <a:lnTo>
                    <a:pt x="48" y="6"/>
                  </a:lnTo>
                  <a:cubicBezTo>
                    <a:pt x="39" y="6"/>
                    <a:pt x="36" y="6"/>
                    <a:pt x="34" y="8"/>
                  </a:cubicBezTo>
                  <a:cubicBezTo>
                    <a:pt x="34" y="11"/>
                    <a:pt x="31" y="17"/>
                    <a:pt x="31" y="20"/>
                  </a:cubicBezTo>
                  <a:cubicBezTo>
                    <a:pt x="31" y="28"/>
                    <a:pt x="39" y="28"/>
                    <a:pt x="48" y="28"/>
                  </a:cubicBezTo>
                  <a:cubicBezTo>
                    <a:pt x="48" y="28"/>
                    <a:pt x="56" y="28"/>
                    <a:pt x="64" y="28"/>
                  </a:cubicBezTo>
                  <a:cubicBezTo>
                    <a:pt x="73" y="31"/>
                    <a:pt x="73" y="31"/>
                    <a:pt x="73" y="34"/>
                  </a:cubicBezTo>
                  <a:cubicBezTo>
                    <a:pt x="73" y="36"/>
                    <a:pt x="73" y="36"/>
                    <a:pt x="70" y="48"/>
                  </a:cubicBezTo>
                  <a:lnTo>
                    <a:pt x="3" y="319"/>
                  </a:lnTo>
                  <a:cubicBezTo>
                    <a:pt x="0" y="328"/>
                    <a:pt x="0" y="328"/>
                    <a:pt x="0" y="330"/>
                  </a:cubicBezTo>
                  <a:cubicBezTo>
                    <a:pt x="0" y="342"/>
                    <a:pt x="8" y="350"/>
                    <a:pt x="20" y="350"/>
                  </a:cubicBezTo>
                  <a:cubicBezTo>
                    <a:pt x="39" y="350"/>
                    <a:pt x="42" y="330"/>
                    <a:pt x="45" y="325"/>
                  </a:cubicBezTo>
                  <a:lnTo>
                    <a:pt x="67" y="232"/>
                  </a:lnTo>
                  <a:cubicBezTo>
                    <a:pt x="81" y="232"/>
                    <a:pt x="143" y="238"/>
                    <a:pt x="143" y="272"/>
                  </a:cubicBezTo>
                  <a:cubicBezTo>
                    <a:pt x="143" y="274"/>
                    <a:pt x="143" y="277"/>
                    <a:pt x="140" y="283"/>
                  </a:cubicBezTo>
                  <a:cubicBezTo>
                    <a:pt x="140" y="291"/>
                    <a:pt x="140" y="294"/>
                    <a:pt x="140" y="297"/>
                  </a:cubicBezTo>
                  <a:cubicBezTo>
                    <a:pt x="140" y="330"/>
                    <a:pt x="171" y="350"/>
                    <a:pt x="199" y="350"/>
                  </a:cubicBezTo>
                  <a:cubicBezTo>
                    <a:pt x="249" y="350"/>
                    <a:pt x="272" y="277"/>
                    <a:pt x="272" y="272"/>
                  </a:cubicBezTo>
                  <a:cubicBezTo>
                    <a:pt x="272" y="266"/>
                    <a:pt x="263" y="266"/>
                    <a:pt x="260" y="266"/>
                  </a:cubicBezTo>
                  <a:cubicBezTo>
                    <a:pt x="252" y="266"/>
                    <a:pt x="249" y="269"/>
                    <a:pt x="249" y="277"/>
                  </a:cubicBezTo>
                  <a:cubicBezTo>
                    <a:pt x="244" y="294"/>
                    <a:pt x="230" y="333"/>
                    <a:pt x="202" y="333"/>
                  </a:cubicBezTo>
                  <a:cubicBezTo>
                    <a:pt x="185" y="333"/>
                    <a:pt x="182" y="314"/>
                    <a:pt x="182" y="302"/>
                  </a:cubicBezTo>
                  <a:cubicBezTo>
                    <a:pt x="182" y="302"/>
                    <a:pt x="182" y="297"/>
                    <a:pt x="182" y="288"/>
                  </a:cubicBezTo>
                  <a:cubicBezTo>
                    <a:pt x="185" y="280"/>
                    <a:pt x="185" y="274"/>
                    <a:pt x="185" y="272"/>
                  </a:cubicBezTo>
                  <a:cubicBezTo>
                    <a:pt x="185" y="227"/>
                    <a:pt x="132" y="218"/>
                    <a:pt x="98" y="216"/>
                  </a:cubicBezTo>
                  <a:cubicBezTo>
                    <a:pt x="112" y="210"/>
                    <a:pt x="132" y="193"/>
                    <a:pt x="140" y="185"/>
                  </a:cubicBezTo>
                  <a:cubicBezTo>
                    <a:pt x="168" y="162"/>
                    <a:pt x="196" y="143"/>
                    <a:pt x="224" y="143"/>
                  </a:cubicBezTo>
                  <a:cubicBezTo>
                    <a:pt x="235" y="143"/>
                    <a:pt x="238" y="146"/>
                    <a:pt x="241" y="148"/>
                  </a:cubicBezTo>
                  <a:lnTo>
                    <a:pt x="238" y="148"/>
                  </a:lnTo>
                  <a:cubicBezTo>
                    <a:pt x="216" y="157"/>
                    <a:pt x="216" y="176"/>
                    <a:pt x="216" y="179"/>
                  </a:cubicBezTo>
                  <a:cubicBezTo>
                    <a:pt x="216" y="188"/>
                    <a:pt x="221" y="199"/>
                    <a:pt x="238" y="199"/>
                  </a:cubicBezTo>
                  <a:cubicBezTo>
                    <a:pt x="246" y="199"/>
                    <a:pt x="269" y="190"/>
                    <a:pt x="269" y="165"/>
                  </a:cubicBezTo>
                  <a:cubicBezTo>
                    <a:pt x="269" y="140"/>
                    <a:pt x="249" y="126"/>
                    <a:pt x="227" y="126"/>
                  </a:cubicBezTo>
                  <a:cubicBezTo>
                    <a:pt x="193" y="126"/>
                    <a:pt x="162" y="148"/>
                    <a:pt x="126" y="176"/>
                  </a:cubicBezTo>
                  <a:cubicBezTo>
                    <a:pt x="109" y="190"/>
                    <a:pt x="92" y="204"/>
                    <a:pt x="73" y="2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8EAB7C22-00CA-4BE3-B1F2-C8F18E5A4F32}"/>
                </a:ext>
              </a:extLst>
            </p:cNvPr>
            <p:cNvSpPr/>
            <p:nvPr/>
          </p:nvSpPr>
          <p:spPr>
            <a:xfrm>
              <a:off x="5510520" y="3765600"/>
              <a:ext cx="24840" cy="57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" h="160">
                  <a:moveTo>
                    <a:pt x="53" y="53"/>
                  </a:moveTo>
                  <a:cubicBezTo>
                    <a:pt x="53" y="101"/>
                    <a:pt x="25" y="129"/>
                    <a:pt x="11" y="140"/>
                  </a:cubicBezTo>
                  <a:cubicBezTo>
                    <a:pt x="6" y="146"/>
                    <a:pt x="6" y="146"/>
                    <a:pt x="6" y="148"/>
                  </a:cubicBezTo>
                  <a:cubicBezTo>
                    <a:pt x="6" y="151"/>
                    <a:pt x="11" y="160"/>
                    <a:pt x="14" y="160"/>
                  </a:cubicBezTo>
                  <a:cubicBezTo>
                    <a:pt x="22" y="160"/>
                    <a:pt x="70" y="120"/>
                    <a:pt x="70" y="56"/>
                  </a:cubicBezTo>
                  <a:cubicBezTo>
                    <a:pt x="70" y="22"/>
                    <a:pt x="53" y="0"/>
                    <a:pt x="31" y="0"/>
                  </a:cubicBezTo>
                  <a:cubicBezTo>
                    <a:pt x="11" y="0"/>
                    <a:pt x="0" y="14"/>
                    <a:pt x="0" y="31"/>
                  </a:cubicBezTo>
                  <a:cubicBezTo>
                    <a:pt x="0" y="48"/>
                    <a:pt x="11" y="62"/>
                    <a:pt x="31" y="62"/>
                  </a:cubicBezTo>
                  <a:cubicBezTo>
                    <a:pt x="39" y="62"/>
                    <a:pt x="48" y="59"/>
                    <a:pt x="53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181F4A8B-EF26-41D0-A757-22CC96CE262A}"/>
                </a:ext>
              </a:extLst>
            </p:cNvPr>
            <p:cNvSpPr/>
            <p:nvPr/>
          </p:nvSpPr>
          <p:spPr>
            <a:xfrm>
              <a:off x="5577840" y="3669839"/>
              <a:ext cx="892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30">
                  <a:moveTo>
                    <a:pt x="249" y="235"/>
                  </a:moveTo>
                  <a:lnTo>
                    <a:pt x="227" y="235"/>
                  </a:lnTo>
                  <a:cubicBezTo>
                    <a:pt x="227" y="244"/>
                    <a:pt x="221" y="274"/>
                    <a:pt x="213" y="280"/>
                  </a:cubicBezTo>
                  <a:cubicBezTo>
                    <a:pt x="207" y="283"/>
                    <a:pt x="168" y="283"/>
                    <a:pt x="160" y="283"/>
                  </a:cubicBezTo>
                  <a:lnTo>
                    <a:pt x="62" y="283"/>
                  </a:lnTo>
                  <a:cubicBezTo>
                    <a:pt x="95" y="258"/>
                    <a:pt x="132" y="230"/>
                    <a:pt x="162" y="210"/>
                  </a:cubicBezTo>
                  <a:cubicBezTo>
                    <a:pt x="207" y="179"/>
                    <a:pt x="249" y="151"/>
                    <a:pt x="249" y="98"/>
                  </a:cubicBezTo>
                  <a:cubicBezTo>
                    <a:pt x="249" y="36"/>
                    <a:pt x="188" y="0"/>
                    <a:pt x="118" y="0"/>
                  </a:cubicBezTo>
                  <a:cubicBezTo>
                    <a:pt x="50" y="0"/>
                    <a:pt x="0" y="39"/>
                    <a:pt x="0" y="87"/>
                  </a:cubicBezTo>
                  <a:cubicBezTo>
                    <a:pt x="0" y="112"/>
                    <a:pt x="22" y="118"/>
                    <a:pt x="28" y="118"/>
                  </a:cubicBezTo>
                  <a:cubicBezTo>
                    <a:pt x="42" y="118"/>
                    <a:pt x="59" y="109"/>
                    <a:pt x="59" y="90"/>
                  </a:cubicBezTo>
                  <a:cubicBezTo>
                    <a:pt x="59" y="70"/>
                    <a:pt x="45" y="62"/>
                    <a:pt x="31" y="59"/>
                  </a:cubicBezTo>
                  <a:cubicBezTo>
                    <a:pt x="45" y="36"/>
                    <a:pt x="73" y="22"/>
                    <a:pt x="106" y="22"/>
                  </a:cubicBezTo>
                  <a:cubicBezTo>
                    <a:pt x="154" y="22"/>
                    <a:pt x="193" y="50"/>
                    <a:pt x="193" y="98"/>
                  </a:cubicBezTo>
                  <a:cubicBezTo>
                    <a:pt x="193" y="140"/>
                    <a:pt x="165" y="174"/>
                    <a:pt x="126" y="204"/>
                  </a:cubicBezTo>
                  <a:lnTo>
                    <a:pt x="6" y="308"/>
                  </a:lnTo>
                  <a:cubicBezTo>
                    <a:pt x="0" y="311"/>
                    <a:pt x="0" y="311"/>
                    <a:pt x="0" y="316"/>
                  </a:cubicBezTo>
                  <a:lnTo>
                    <a:pt x="0" y="330"/>
                  </a:lnTo>
                  <a:lnTo>
                    <a:pt x="232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C12A31AB-0E6E-4E5C-8578-C972ECCD918F}"/>
                </a:ext>
              </a:extLst>
            </p:cNvPr>
            <p:cNvSpPr/>
            <p:nvPr/>
          </p:nvSpPr>
          <p:spPr>
            <a:xfrm>
              <a:off x="5738040" y="363060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69" name="Text Placeholder 68">
            <a:extLst>
              <a:ext uri="{FF2B5EF4-FFF2-40B4-BE49-F238E27FC236}">
                <a16:creationId xmlns="" xmlns:a16="http://schemas.microsoft.com/office/drawing/2014/main" id="{D7E78E39-18D7-4A8D-A04E-B70A388045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97204" y="3184575"/>
            <a:ext cx="4716689" cy="317872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latin typeface="+mn-lt"/>
              </a:rPr>
              <a:t>Bound </a:t>
            </a:r>
            <a:r>
              <a:rPr lang="en-US" sz="2200" dirty="0">
                <a:latin typeface="+mn-lt"/>
              </a:rPr>
              <a:t>proton </a:t>
            </a:r>
            <a:r>
              <a:rPr lang="en-US" sz="2200" dirty="0">
                <a:latin typeface="+mn-lt"/>
              </a:rPr>
              <a:t>(</a:t>
            </a:r>
            <a:r>
              <a:rPr lang="en-US" sz="2200" dirty="0" err="1" smtClean="0">
                <a:latin typeface="+mn-lt"/>
              </a:rPr>
              <a:t>f</a:t>
            </a:r>
            <a:r>
              <a:rPr lang="en-US" sz="2200" baseline="-25000" dirty="0" err="1" smtClean="0">
                <a:latin typeface="+mn-lt"/>
              </a:rPr>
              <a:t>i</a:t>
            </a:r>
            <a:r>
              <a:rPr lang="en-US" sz="2200" baseline="30000" dirty="0" err="1">
                <a:latin typeface="+mn-lt"/>
              </a:rPr>
              <a:t>p</a:t>
            </a:r>
            <a:r>
              <a:rPr lang="en-US" sz="2200" baseline="30000" dirty="0" smtClean="0">
                <a:latin typeface="+mn-lt"/>
              </a:rPr>
              <a:t>/A</a:t>
            </a:r>
            <a:r>
              <a:rPr lang="en-US" sz="2200" dirty="0">
                <a:latin typeface="+mn-lt"/>
              </a:rPr>
              <a:t>) </a:t>
            </a:r>
            <a:r>
              <a:rPr lang="en-US" sz="2200" dirty="0" smtClean="0">
                <a:latin typeface="+mn-lt"/>
              </a:rPr>
              <a:t>PDFs parametrized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+mn-lt"/>
              </a:rPr>
              <a:t>Bound neutron PDFs (f</a:t>
            </a:r>
            <a:r>
              <a:rPr lang="en-US" sz="2200" baseline="-25000" dirty="0">
                <a:latin typeface="+mn-lt"/>
              </a:rPr>
              <a:t>i</a:t>
            </a:r>
            <a:r>
              <a:rPr lang="en-US" sz="2200" baseline="30000" dirty="0">
                <a:latin typeface="+mn-lt"/>
              </a:rPr>
              <a:t>n/A</a:t>
            </a:r>
            <a:r>
              <a:rPr lang="en-US" sz="2200" dirty="0">
                <a:latin typeface="+mn-lt"/>
              </a:rPr>
              <a:t>) constructed assuming isospin symmetry  </a:t>
            </a:r>
            <a:endParaRPr lang="en-US" sz="2200" dirty="0" smtClean="0">
              <a:latin typeface="+mn-lt"/>
            </a:endParaRP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200" dirty="0" err="1" smtClean="0">
                <a:solidFill>
                  <a:schemeClr val="tx1"/>
                </a:solidFill>
                <a:latin typeface="+mn-lt"/>
              </a:rPr>
              <a:t>F</a:t>
            </a:r>
            <a:r>
              <a:rPr lang="en-US" sz="2200" baseline="-25000" dirty="0" err="1" smtClean="0">
                <a:solidFill>
                  <a:schemeClr val="tx1"/>
                </a:solidFill>
                <a:latin typeface="+mn-lt"/>
              </a:rPr>
              <a:t>i</a:t>
            </a:r>
            <a:r>
              <a:rPr lang="en-US" sz="2200" baseline="30000" dirty="0" err="1" smtClean="0">
                <a:solidFill>
                  <a:schemeClr val="tx1"/>
                </a:solidFill>
                <a:latin typeface="+mn-lt"/>
              </a:rPr>
              <a:t>n,p</a:t>
            </a:r>
            <a:r>
              <a:rPr lang="en-US" sz="2200" baseline="30000" dirty="0" smtClean="0">
                <a:solidFill>
                  <a:schemeClr val="tx1"/>
                </a:solidFill>
                <a:latin typeface="+mn-lt"/>
              </a:rPr>
              <a:t>/A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 -&gt; 0 as x -&gt; 1 </a:t>
            </a:r>
          </a:p>
          <a:p>
            <a:pPr marL="342900" indent="-342900">
              <a:buClr>
                <a:schemeClr val="tx1"/>
              </a:buClr>
              <a:buFont typeface="Arial" charset="0"/>
              <a:buChar char="•"/>
            </a:pP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~3 times m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ore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parameters than </a:t>
            </a:r>
            <a:r>
              <a:rPr lang="en-US" sz="2200" dirty="0" smtClean="0">
                <a:solidFill>
                  <a:schemeClr val="tx1"/>
                </a:solidFill>
                <a:latin typeface="+mn-lt"/>
              </a:rPr>
              <a:t>nucleon 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fits</a:t>
            </a:r>
          </a:p>
          <a:p>
            <a:pPr marL="342900" lvl="2" indent="-342900" hangingPunct="0">
              <a:spcBef>
                <a:spcPts val="0"/>
              </a:spcBef>
              <a:spcAft>
                <a:spcPts val="1275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sz="2200" i="1" dirty="0" smtClean="0"/>
              <a:t>But</a:t>
            </a:r>
            <a:r>
              <a:rPr lang="is-IS" sz="2200" i="1" dirty="0" smtClean="0"/>
              <a:t>… </a:t>
            </a:r>
            <a:r>
              <a:rPr lang="en-US" sz="2200" dirty="0" smtClean="0"/>
              <a:t>Fewer </a:t>
            </a:r>
            <a:r>
              <a:rPr lang="en-US" sz="2200" dirty="0"/>
              <a:t>data </a:t>
            </a:r>
            <a:r>
              <a:rPr lang="en-US" sz="2200" dirty="0" smtClean="0"/>
              <a:t>points</a:t>
            </a:r>
            <a:endParaRPr lang="en-US" sz="2200" dirty="0"/>
          </a:p>
        </p:txBody>
      </p:sp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FDE94063-69F4-46CE-B66E-8729E9AC2E7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60433" y="3247384"/>
            <a:ext cx="4017469" cy="311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6" y="721225"/>
            <a:ext cx="83185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lide Number Placeholder 3">
            <a:extLst>
              <a:ext uri="{FF2B5EF4-FFF2-40B4-BE49-F238E27FC236}">
                <a16:creationId xmlns="" xmlns:a16="http://schemas.microsoft.com/office/drawing/2014/main" id="{2E37BE78-A909-4B4B-8D70-56C6385DFAEA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defTabSz="829452" hangingPunct="0">
              <a:defRPr/>
            </a:pPr>
            <a:fld id="{45732591-0CEE-40FE-95C6-F8D17A9229B4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defTabSz="829452" hangingPunct="0">
                <a:defRPr/>
              </a:pPr>
              <a:t>50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E32A8C-99AE-41E9-9246-9D253F2A64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4921" y="145097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 err="1">
                <a:solidFill>
                  <a:srgbClr val="002060"/>
                </a:solidFill>
              </a:rPr>
              <a:t>pPb</a:t>
            </a:r>
            <a:r>
              <a:rPr lang="en-US" dirty="0">
                <a:solidFill>
                  <a:srgbClr val="002060"/>
                </a:solidFill>
              </a:rPr>
              <a:t> Data for </a:t>
            </a:r>
            <a:r>
              <a:rPr lang="en-US" dirty="0" err="1">
                <a:solidFill>
                  <a:srgbClr val="002060"/>
                </a:solidFill>
              </a:rPr>
              <a:t>nCTEQ+LHC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AC489334-8777-4DAE-90E8-FE452068A003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89" y="3099005"/>
            <a:ext cx="4363050" cy="3391887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7AEFA8-4FE4-4E59-8330-45DD427295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9276" y="1383224"/>
            <a:ext cx="4363050" cy="2338106"/>
          </a:xfrm>
        </p:spPr>
        <p:txBody>
          <a:bodyPr/>
          <a:lstStyle/>
          <a:p>
            <a:pPr lvl="0"/>
            <a:r>
              <a:rPr lang="en-US" dirty="0"/>
              <a:t>ATLAS: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 dirty="0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ID: 6211        </a:t>
            </a:r>
            <a:r>
              <a:rPr lang="en-US" sz="2903" dirty="0" err="1">
                <a:solidFill>
                  <a:srgbClr val="000000"/>
                </a:solidFill>
                <a:latin typeface="Galliard BT" pitchFamily="2"/>
              </a:rPr>
              <a:t>Npts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: 10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 dirty="0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ID: 6215        </a:t>
            </a:r>
            <a:r>
              <a:rPr lang="en-US" sz="2903" dirty="0" err="1">
                <a:solidFill>
                  <a:srgbClr val="000000"/>
                </a:solidFill>
                <a:latin typeface="Galliard BT" pitchFamily="2"/>
              </a:rPr>
              <a:t>Npts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: 14</a:t>
            </a:r>
          </a:p>
        </p:txBody>
      </p:sp>
      <p:grpSp>
        <p:nvGrpSpPr>
          <p:cNvPr id="5" name="Group 4" descr="28§display§d\sigma(W^{-} \rightarrow \ell^{-}\nu)/dy§svg§600§FALSE§" title="TexMaths">
            <a:extLst>
              <a:ext uri="{FF2B5EF4-FFF2-40B4-BE49-F238E27FC236}">
                <a16:creationId xmlns="" xmlns:a16="http://schemas.microsoft.com/office/drawing/2014/main" id="{7B425E6B-FB0F-487A-A2C0-CE5E9930D06D}"/>
              </a:ext>
            </a:extLst>
          </p:cNvPr>
          <p:cNvGrpSpPr/>
          <p:nvPr/>
        </p:nvGrpSpPr>
        <p:grpSpPr>
          <a:xfrm>
            <a:off x="5334541" y="2159190"/>
            <a:ext cx="2705149" cy="352675"/>
            <a:chOff x="5880960" y="2379960"/>
            <a:chExt cx="2982239" cy="388800"/>
          </a:xfrm>
        </p:grpSpPr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E3A070CC-4394-45D3-BAA8-25344CE31376}"/>
                </a:ext>
              </a:extLst>
            </p:cNvPr>
            <p:cNvSpPr/>
            <p:nvPr/>
          </p:nvSpPr>
          <p:spPr>
            <a:xfrm>
              <a:off x="5880960" y="2379960"/>
              <a:ext cx="2982239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85" h="1081">
                  <a:moveTo>
                    <a:pt x="4141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8285" y="0"/>
                  </a:lnTo>
                  <a:lnTo>
                    <a:pt x="8285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D70C5E62-29FB-40BF-9372-D5B63305D192}"/>
                </a:ext>
              </a:extLst>
            </p:cNvPr>
            <p:cNvSpPr/>
            <p:nvPr/>
          </p:nvSpPr>
          <p:spPr>
            <a:xfrm>
              <a:off x="5895000" y="243432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0E21072F-BCF0-4C96-BCC6-82128E7B772A}"/>
                </a:ext>
              </a:extLst>
            </p:cNvPr>
            <p:cNvSpPr/>
            <p:nvPr/>
          </p:nvSpPr>
          <p:spPr>
            <a:xfrm>
              <a:off x="6078599" y="252720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70E140CD-8986-4AAF-BEBC-DA08BF3F0AFE}"/>
                </a:ext>
              </a:extLst>
            </p:cNvPr>
            <p:cNvSpPr/>
            <p:nvPr/>
          </p:nvSpPr>
          <p:spPr>
            <a:xfrm>
              <a:off x="6315480" y="241416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8F2E595B-B458-43A8-8451-EF9A1C52C17F}"/>
                </a:ext>
              </a:extLst>
            </p:cNvPr>
            <p:cNvSpPr/>
            <p:nvPr/>
          </p:nvSpPr>
          <p:spPr>
            <a:xfrm>
              <a:off x="6437519" y="2437560"/>
              <a:ext cx="3524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0" h="697">
                  <a:moveTo>
                    <a:pt x="851" y="115"/>
                  </a:moveTo>
                  <a:cubicBezTo>
                    <a:pt x="876" y="70"/>
                    <a:pt x="899" y="36"/>
                    <a:pt x="960" y="31"/>
                  </a:cubicBezTo>
                  <a:cubicBezTo>
                    <a:pt x="969" y="31"/>
                    <a:pt x="980" y="31"/>
                    <a:pt x="980" y="11"/>
                  </a:cubicBezTo>
                  <a:cubicBezTo>
                    <a:pt x="980" y="6"/>
                    <a:pt x="977" y="0"/>
                    <a:pt x="969" y="0"/>
                  </a:cubicBezTo>
                  <a:cubicBezTo>
                    <a:pt x="944" y="0"/>
                    <a:pt x="916" y="3"/>
                    <a:pt x="893" y="3"/>
                  </a:cubicBezTo>
                  <a:cubicBezTo>
                    <a:pt x="860" y="3"/>
                    <a:pt x="823" y="0"/>
                    <a:pt x="790" y="0"/>
                  </a:cubicBezTo>
                  <a:cubicBezTo>
                    <a:pt x="784" y="0"/>
                    <a:pt x="770" y="0"/>
                    <a:pt x="770" y="20"/>
                  </a:cubicBezTo>
                  <a:cubicBezTo>
                    <a:pt x="770" y="31"/>
                    <a:pt x="778" y="31"/>
                    <a:pt x="787" y="31"/>
                  </a:cubicBezTo>
                  <a:cubicBezTo>
                    <a:pt x="809" y="31"/>
                    <a:pt x="843" y="39"/>
                    <a:pt x="843" y="70"/>
                  </a:cubicBezTo>
                  <a:cubicBezTo>
                    <a:pt x="843" y="81"/>
                    <a:pt x="840" y="87"/>
                    <a:pt x="832" y="101"/>
                  </a:cubicBezTo>
                  <a:lnTo>
                    <a:pt x="566" y="569"/>
                  </a:lnTo>
                  <a:lnTo>
                    <a:pt x="529" y="78"/>
                  </a:lnTo>
                  <a:cubicBezTo>
                    <a:pt x="526" y="56"/>
                    <a:pt x="526" y="31"/>
                    <a:pt x="596" y="31"/>
                  </a:cubicBezTo>
                  <a:cubicBezTo>
                    <a:pt x="613" y="31"/>
                    <a:pt x="624" y="31"/>
                    <a:pt x="624" y="11"/>
                  </a:cubicBezTo>
                  <a:cubicBezTo>
                    <a:pt x="624" y="0"/>
                    <a:pt x="613" y="0"/>
                    <a:pt x="608" y="0"/>
                  </a:cubicBezTo>
                  <a:cubicBezTo>
                    <a:pt x="568" y="0"/>
                    <a:pt x="529" y="3"/>
                    <a:pt x="487" y="3"/>
                  </a:cubicBezTo>
                  <a:cubicBezTo>
                    <a:pt x="465" y="3"/>
                    <a:pt x="409" y="0"/>
                    <a:pt x="384" y="0"/>
                  </a:cubicBezTo>
                  <a:cubicBezTo>
                    <a:pt x="378" y="0"/>
                    <a:pt x="367" y="0"/>
                    <a:pt x="367" y="20"/>
                  </a:cubicBezTo>
                  <a:cubicBezTo>
                    <a:pt x="367" y="31"/>
                    <a:pt x="375" y="31"/>
                    <a:pt x="389" y="31"/>
                  </a:cubicBezTo>
                  <a:cubicBezTo>
                    <a:pt x="434" y="31"/>
                    <a:pt x="440" y="36"/>
                    <a:pt x="442" y="56"/>
                  </a:cubicBezTo>
                  <a:lnTo>
                    <a:pt x="448" y="132"/>
                  </a:lnTo>
                  <a:lnTo>
                    <a:pt x="199" y="569"/>
                  </a:lnTo>
                  <a:lnTo>
                    <a:pt x="160" y="67"/>
                  </a:lnTo>
                  <a:cubicBezTo>
                    <a:pt x="160" y="53"/>
                    <a:pt x="160" y="31"/>
                    <a:pt x="235" y="31"/>
                  </a:cubicBezTo>
                  <a:cubicBezTo>
                    <a:pt x="246" y="31"/>
                    <a:pt x="258" y="31"/>
                    <a:pt x="258" y="11"/>
                  </a:cubicBezTo>
                  <a:cubicBezTo>
                    <a:pt x="258" y="0"/>
                    <a:pt x="244" y="0"/>
                    <a:pt x="244" y="0"/>
                  </a:cubicBezTo>
                  <a:cubicBezTo>
                    <a:pt x="204" y="0"/>
                    <a:pt x="162" y="3"/>
                    <a:pt x="120" y="3"/>
                  </a:cubicBezTo>
                  <a:cubicBezTo>
                    <a:pt x="87" y="3"/>
                    <a:pt x="50" y="0"/>
                    <a:pt x="17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8" y="31"/>
                    <a:pt x="25" y="31"/>
                  </a:cubicBezTo>
                  <a:cubicBezTo>
                    <a:pt x="73" y="31"/>
                    <a:pt x="76" y="39"/>
                    <a:pt x="76" y="67"/>
                  </a:cubicBezTo>
                  <a:lnTo>
                    <a:pt x="120" y="672"/>
                  </a:lnTo>
                  <a:cubicBezTo>
                    <a:pt x="123" y="689"/>
                    <a:pt x="123" y="697"/>
                    <a:pt x="137" y="697"/>
                  </a:cubicBezTo>
                  <a:cubicBezTo>
                    <a:pt x="148" y="697"/>
                    <a:pt x="151" y="692"/>
                    <a:pt x="160" y="675"/>
                  </a:cubicBezTo>
                  <a:lnTo>
                    <a:pt x="451" y="171"/>
                  </a:lnTo>
                  <a:lnTo>
                    <a:pt x="487" y="672"/>
                  </a:lnTo>
                  <a:cubicBezTo>
                    <a:pt x="490" y="692"/>
                    <a:pt x="493" y="697"/>
                    <a:pt x="504" y="697"/>
                  </a:cubicBezTo>
                  <a:cubicBezTo>
                    <a:pt x="515" y="697"/>
                    <a:pt x="521" y="686"/>
                    <a:pt x="526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34A5B32-95E5-4202-89A2-9FB30BE75FDC}"/>
                </a:ext>
              </a:extLst>
            </p:cNvPr>
            <p:cNvSpPr/>
            <p:nvPr/>
          </p:nvSpPr>
          <p:spPr>
            <a:xfrm>
              <a:off x="6828479" y="246564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B3EBDA8A-9121-401C-B4B8-692374E2FE0F}"/>
                </a:ext>
              </a:extLst>
            </p:cNvPr>
            <p:cNvSpPr/>
            <p:nvPr/>
          </p:nvSpPr>
          <p:spPr>
            <a:xfrm>
              <a:off x="7158960" y="249876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B66E29C9-FCF4-4C30-81D6-8820D59D9826}"/>
                </a:ext>
              </a:extLst>
            </p:cNvPr>
            <p:cNvSpPr/>
            <p:nvPr/>
          </p:nvSpPr>
          <p:spPr>
            <a:xfrm>
              <a:off x="7596360" y="243036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9F001C8D-E02C-49A9-BB10-0F25C9358DFB}"/>
                </a:ext>
              </a:extLst>
            </p:cNvPr>
            <p:cNvSpPr/>
            <p:nvPr/>
          </p:nvSpPr>
          <p:spPr>
            <a:xfrm>
              <a:off x="7767000" y="246564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A39E3C7-0F15-4FFC-B939-5953286E2F8D}"/>
                </a:ext>
              </a:extLst>
            </p:cNvPr>
            <p:cNvSpPr/>
            <p:nvPr/>
          </p:nvSpPr>
          <p:spPr>
            <a:xfrm>
              <a:off x="7997760" y="2523240"/>
              <a:ext cx="1681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437">
                  <a:moveTo>
                    <a:pt x="168" y="11"/>
                  </a:moveTo>
                  <a:cubicBezTo>
                    <a:pt x="168" y="11"/>
                    <a:pt x="168" y="0"/>
                    <a:pt x="157" y="0"/>
                  </a:cubicBezTo>
                  <a:cubicBezTo>
                    <a:pt x="134" y="0"/>
                    <a:pt x="62" y="8"/>
                    <a:pt x="36" y="11"/>
                  </a:cubicBezTo>
                  <a:cubicBezTo>
                    <a:pt x="28" y="11"/>
                    <a:pt x="17" y="11"/>
                    <a:pt x="17" y="31"/>
                  </a:cubicBezTo>
                  <a:cubicBezTo>
                    <a:pt x="17" y="42"/>
                    <a:pt x="25" y="42"/>
                    <a:pt x="39" y="42"/>
                  </a:cubicBezTo>
                  <a:cubicBezTo>
                    <a:pt x="87" y="42"/>
                    <a:pt x="90" y="48"/>
                    <a:pt x="90" y="59"/>
                  </a:cubicBezTo>
                  <a:cubicBezTo>
                    <a:pt x="90" y="64"/>
                    <a:pt x="78" y="112"/>
                    <a:pt x="70" y="140"/>
                  </a:cubicBezTo>
                  <a:lnTo>
                    <a:pt x="11" y="381"/>
                  </a:lnTo>
                  <a:cubicBezTo>
                    <a:pt x="6" y="395"/>
                    <a:pt x="0" y="423"/>
                    <a:pt x="0" y="426"/>
                  </a:cubicBezTo>
                  <a:cubicBezTo>
                    <a:pt x="0" y="437"/>
                    <a:pt x="11" y="437"/>
                    <a:pt x="17" y="437"/>
                  </a:cubicBezTo>
                  <a:lnTo>
                    <a:pt x="31" y="437"/>
                  </a:lnTo>
                  <a:cubicBezTo>
                    <a:pt x="98" y="426"/>
                    <a:pt x="207" y="386"/>
                    <a:pt x="308" y="291"/>
                  </a:cubicBezTo>
                  <a:cubicBezTo>
                    <a:pt x="440" y="171"/>
                    <a:pt x="468" y="36"/>
                    <a:pt x="468" y="28"/>
                  </a:cubicBezTo>
                  <a:cubicBezTo>
                    <a:pt x="468" y="11"/>
                    <a:pt x="454" y="0"/>
                    <a:pt x="437" y="0"/>
                  </a:cubicBezTo>
                  <a:cubicBezTo>
                    <a:pt x="428" y="0"/>
                    <a:pt x="406" y="3"/>
                    <a:pt x="398" y="34"/>
                  </a:cubicBezTo>
                  <a:cubicBezTo>
                    <a:pt x="336" y="258"/>
                    <a:pt x="185" y="370"/>
                    <a:pt x="73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D58641B3-DF39-4A25-8A84-AD2CE8A21072}"/>
                </a:ext>
              </a:extLst>
            </p:cNvPr>
            <p:cNvSpPr/>
            <p:nvPr/>
          </p:nvSpPr>
          <p:spPr>
            <a:xfrm>
              <a:off x="8196120" y="241416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4F0DE8EC-A8E1-4C3E-8987-4DD0558E79B2}"/>
                </a:ext>
              </a:extLst>
            </p:cNvPr>
            <p:cNvSpPr/>
            <p:nvPr/>
          </p:nvSpPr>
          <p:spPr>
            <a:xfrm>
              <a:off x="8333280" y="2414160"/>
              <a:ext cx="13860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6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D21025F4-8EE7-43CA-9974-BEEB06BC66E0}"/>
                </a:ext>
              </a:extLst>
            </p:cNvPr>
            <p:cNvSpPr/>
            <p:nvPr/>
          </p:nvSpPr>
          <p:spPr>
            <a:xfrm>
              <a:off x="8505720" y="243432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493EA34-9A8D-4674-BFD7-2F07D7E41E5F}"/>
                </a:ext>
              </a:extLst>
            </p:cNvPr>
            <p:cNvSpPr/>
            <p:nvPr/>
          </p:nvSpPr>
          <p:spPr>
            <a:xfrm>
              <a:off x="8686080" y="2523240"/>
              <a:ext cx="163800" cy="22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9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5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5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5"/>
                  </a:cubicBezTo>
                  <a:cubicBezTo>
                    <a:pt x="20" y="602"/>
                    <a:pt x="64" y="639"/>
                    <a:pt x="126" y="639"/>
                  </a:cubicBezTo>
                  <a:cubicBezTo>
                    <a:pt x="227" y="639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20" name="Group 19" descr="28§display§d\sigma(Z \rightarrow \ell^+\ell^-)/dy§svg§600§FALSE§" title="TexMaths">
            <a:extLst>
              <a:ext uri="{FF2B5EF4-FFF2-40B4-BE49-F238E27FC236}">
                <a16:creationId xmlns="" xmlns:a16="http://schemas.microsoft.com/office/drawing/2014/main" id="{C1EEFC55-A22D-438E-AD1A-18B8F65A1D28}"/>
              </a:ext>
            </a:extLst>
          </p:cNvPr>
          <p:cNvGrpSpPr/>
          <p:nvPr/>
        </p:nvGrpSpPr>
        <p:grpSpPr>
          <a:xfrm>
            <a:off x="5354134" y="3100311"/>
            <a:ext cx="2550691" cy="352675"/>
            <a:chOff x="5902560" y="3417480"/>
            <a:chExt cx="2811960" cy="388800"/>
          </a:xfrm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D308A950-B601-4178-9ED4-382B75800328}"/>
                </a:ext>
              </a:extLst>
            </p:cNvPr>
            <p:cNvSpPr/>
            <p:nvPr/>
          </p:nvSpPr>
          <p:spPr>
            <a:xfrm>
              <a:off x="5902560" y="3417480"/>
              <a:ext cx="2811960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812" h="1081">
                  <a:moveTo>
                    <a:pt x="3906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7812" y="0"/>
                  </a:lnTo>
                  <a:lnTo>
                    <a:pt x="7812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2BF5020-AD7A-4F80-8BF0-EF428AA4B6D6}"/>
                </a:ext>
              </a:extLst>
            </p:cNvPr>
            <p:cNvSpPr/>
            <p:nvPr/>
          </p:nvSpPr>
          <p:spPr>
            <a:xfrm>
              <a:off x="5916600" y="347183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221345E-20E2-458A-8579-9E4735DFB641}"/>
                </a:ext>
              </a:extLst>
            </p:cNvPr>
            <p:cNvSpPr/>
            <p:nvPr/>
          </p:nvSpPr>
          <p:spPr>
            <a:xfrm>
              <a:off x="6100199" y="356472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3014E561-ADF0-4BEC-823F-27F87054C538}"/>
                </a:ext>
              </a:extLst>
            </p:cNvPr>
            <p:cNvSpPr/>
            <p:nvPr/>
          </p:nvSpPr>
          <p:spPr>
            <a:xfrm>
              <a:off x="6337080" y="3451679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1430E35D-19E9-4691-B87A-2C92E7D73D6C}"/>
                </a:ext>
              </a:extLst>
            </p:cNvPr>
            <p:cNvSpPr/>
            <p:nvPr/>
          </p:nvSpPr>
          <p:spPr>
            <a:xfrm>
              <a:off x="6459840" y="3475080"/>
              <a:ext cx="236520" cy="24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75">
                  <a:moveTo>
                    <a:pt x="655" y="22"/>
                  </a:moveTo>
                  <a:cubicBezTo>
                    <a:pt x="655" y="20"/>
                    <a:pt x="658" y="14"/>
                    <a:pt x="658" y="8"/>
                  </a:cubicBezTo>
                  <a:cubicBezTo>
                    <a:pt x="658" y="0"/>
                    <a:pt x="652" y="0"/>
                    <a:pt x="633" y="0"/>
                  </a:cubicBezTo>
                  <a:lnTo>
                    <a:pt x="216" y="0"/>
                  </a:lnTo>
                  <a:cubicBezTo>
                    <a:pt x="190" y="0"/>
                    <a:pt x="190" y="0"/>
                    <a:pt x="185" y="20"/>
                  </a:cubicBezTo>
                  <a:lnTo>
                    <a:pt x="132" y="199"/>
                  </a:lnTo>
                  <a:cubicBezTo>
                    <a:pt x="129" y="202"/>
                    <a:pt x="129" y="210"/>
                    <a:pt x="129" y="213"/>
                  </a:cubicBezTo>
                  <a:cubicBezTo>
                    <a:pt x="129" y="213"/>
                    <a:pt x="129" y="221"/>
                    <a:pt x="140" y="221"/>
                  </a:cubicBezTo>
                  <a:cubicBezTo>
                    <a:pt x="148" y="221"/>
                    <a:pt x="151" y="216"/>
                    <a:pt x="151" y="213"/>
                  </a:cubicBezTo>
                  <a:cubicBezTo>
                    <a:pt x="190" y="95"/>
                    <a:pt x="241" y="31"/>
                    <a:pt x="395" y="31"/>
                  </a:cubicBezTo>
                  <a:lnTo>
                    <a:pt x="557" y="31"/>
                  </a:lnTo>
                  <a:lnTo>
                    <a:pt x="3" y="650"/>
                  </a:lnTo>
                  <a:cubicBezTo>
                    <a:pt x="3" y="650"/>
                    <a:pt x="0" y="664"/>
                    <a:pt x="0" y="667"/>
                  </a:cubicBezTo>
                  <a:cubicBezTo>
                    <a:pt x="0" y="675"/>
                    <a:pt x="6" y="675"/>
                    <a:pt x="25" y="675"/>
                  </a:cubicBezTo>
                  <a:lnTo>
                    <a:pt x="454" y="675"/>
                  </a:lnTo>
                  <a:cubicBezTo>
                    <a:pt x="479" y="675"/>
                    <a:pt x="479" y="675"/>
                    <a:pt x="484" y="655"/>
                  </a:cubicBezTo>
                  <a:lnTo>
                    <a:pt x="554" y="437"/>
                  </a:lnTo>
                  <a:cubicBezTo>
                    <a:pt x="557" y="434"/>
                    <a:pt x="560" y="426"/>
                    <a:pt x="560" y="423"/>
                  </a:cubicBezTo>
                  <a:cubicBezTo>
                    <a:pt x="560" y="417"/>
                    <a:pt x="554" y="412"/>
                    <a:pt x="546" y="412"/>
                  </a:cubicBezTo>
                  <a:cubicBezTo>
                    <a:pt x="538" y="412"/>
                    <a:pt x="538" y="414"/>
                    <a:pt x="529" y="437"/>
                  </a:cubicBezTo>
                  <a:cubicBezTo>
                    <a:pt x="487" y="571"/>
                    <a:pt x="440" y="641"/>
                    <a:pt x="272" y="641"/>
                  </a:cubicBezTo>
                  <a:lnTo>
                    <a:pt x="101" y="6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1AED9582-14D9-4334-8B11-29DEE23D454A}"/>
                </a:ext>
              </a:extLst>
            </p:cNvPr>
            <p:cNvSpPr/>
            <p:nvPr/>
          </p:nvSpPr>
          <p:spPr>
            <a:xfrm>
              <a:off x="6824879" y="353628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62D7E5E-A906-44D6-AD38-9A2F3B7DC7EC}"/>
                </a:ext>
              </a:extLst>
            </p:cNvPr>
            <p:cNvSpPr/>
            <p:nvPr/>
          </p:nvSpPr>
          <p:spPr>
            <a:xfrm>
              <a:off x="7262280" y="3467879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01EA20-3DF8-4B2C-B97C-5FBB22BB7F98}"/>
                </a:ext>
              </a:extLst>
            </p:cNvPr>
            <p:cNvSpPr/>
            <p:nvPr/>
          </p:nvSpPr>
          <p:spPr>
            <a:xfrm>
              <a:off x="7423560" y="341748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DF2FA13F-67C2-4DE6-83F8-7A65EAF4A91E}"/>
                </a:ext>
              </a:extLst>
            </p:cNvPr>
            <p:cNvSpPr/>
            <p:nvPr/>
          </p:nvSpPr>
          <p:spPr>
            <a:xfrm>
              <a:off x="7644240" y="3467879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1B10FC1-2DD4-4ABD-98C5-95C0E0921711}"/>
                </a:ext>
              </a:extLst>
            </p:cNvPr>
            <p:cNvSpPr/>
            <p:nvPr/>
          </p:nvSpPr>
          <p:spPr>
            <a:xfrm>
              <a:off x="7815600" y="3503159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1A9378CB-08FB-4566-9021-83D2F359894A}"/>
                </a:ext>
              </a:extLst>
            </p:cNvPr>
            <p:cNvSpPr/>
            <p:nvPr/>
          </p:nvSpPr>
          <p:spPr>
            <a:xfrm>
              <a:off x="8047440" y="3451679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BC0B8A5A-E8E9-4433-8456-D68971B7758E}"/>
                </a:ext>
              </a:extLst>
            </p:cNvPr>
            <p:cNvSpPr/>
            <p:nvPr/>
          </p:nvSpPr>
          <p:spPr>
            <a:xfrm>
              <a:off x="8184600" y="3451679"/>
              <a:ext cx="13860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6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7BC89D58-2A6C-4B20-9A75-D206604F3EC7}"/>
                </a:ext>
              </a:extLst>
            </p:cNvPr>
            <p:cNvSpPr/>
            <p:nvPr/>
          </p:nvSpPr>
          <p:spPr>
            <a:xfrm>
              <a:off x="8357040" y="347183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72D3108E-1EA5-4A1E-8104-B58F3E3C5586}"/>
                </a:ext>
              </a:extLst>
            </p:cNvPr>
            <p:cNvSpPr/>
            <p:nvPr/>
          </p:nvSpPr>
          <p:spPr>
            <a:xfrm>
              <a:off x="8537400" y="3560760"/>
              <a:ext cx="163800" cy="22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9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5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5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5"/>
                  </a:cubicBezTo>
                  <a:cubicBezTo>
                    <a:pt x="20" y="602"/>
                    <a:pt x="64" y="639"/>
                    <a:pt x="126" y="639"/>
                  </a:cubicBezTo>
                  <a:cubicBezTo>
                    <a:pt x="227" y="639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35" name="Group 34" descr="28§display§d\sigma(W^{+} \rightarrow \ell^{+}\nu)/dy§svg§600§FALSE§" title="TexMaths">
            <a:extLst>
              <a:ext uri="{FF2B5EF4-FFF2-40B4-BE49-F238E27FC236}">
                <a16:creationId xmlns="" xmlns:a16="http://schemas.microsoft.com/office/drawing/2014/main" id="{47F95229-705C-488A-A7AC-1CF700BB817E}"/>
              </a:ext>
            </a:extLst>
          </p:cNvPr>
          <p:cNvGrpSpPr/>
          <p:nvPr/>
        </p:nvGrpSpPr>
        <p:grpSpPr>
          <a:xfrm>
            <a:off x="5324091" y="5652635"/>
            <a:ext cx="2697966" cy="352675"/>
            <a:chOff x="5869440" y="6231240"/>
            <a:chExt cx="2974320" cy="388800"/>
          </a:xfrm>
        </p:grpSpPr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49842D73-ED82-4D88-BD19-841EB57D849A}"/>
                </a:ext>
              </a:extLst>
            </p:cNvPr>
            <p:cNvSpPr/>
            <p:nvPr/>
          </p:nvSpPr>
          <p:spPr>
            <a:xfrm>
              <a:off x="5869440" y="6231240"/>
              <a:ext cx="2974320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63" h="1081">
                  <a:moveTo>
                    <a:pt x="4130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8263" y="0"/>
                  </a:lnTo>
                  <a:lnTo>
                    <a:pt x="8263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2A0D8E75-A5C6-4915-B962-920DB8C615E9}"/>
                </a:ext>
              </a:extLst>
            </p:cNvPr>
            <p:cNvSpPr/>
            <p:nvPr/>
          </p:nvSpPr>
          <p:spPr>
            <a:xfrm>
              <a:off x="5883480" y="628559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C7530849-DE99-41A3-92EC-CA964F2FE709}"/>
                </a:ext>
              </a:extLst>
            </p:cNvPr>
            <p:cNvSpPr/>
            <p:nvPr/>
          </p:nvSpPr>
          <p:spPr>
            <a:xfrm>
              <a:off x="6067080" y="637848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D41CBEFC-CC97-4DFC-8094-20A146A87E5F}"/>
                </a:ext>
              </a:extLst>
            </p:cNvPr>
            <p:cNvSpPr/>
            <p:nvPr/>
          </p:nvSpPr>
          <p:spPr>
            <a:xfrm>
              <a:off x="6303960" y="6265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DA52DD04-26FA-4BB1-8805-5318B33B82BA}"/>
                </a:ext>
              </a:extLst>
            </p:cNvPr>
            <p:cNvSpPr/>
            <p:nvPr/>
          </p:nvSpPr>
          <p:spPr>
            <a:xfrm>
              <a:off x="6426000" y="6288839"/>
              <a:ext cx="3524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0" h="697">
                  <a:moveTo>
                    <a:pt x="851" y="115"/>
                  </a:moveTo>
                  <a:cubicBezTo>
                    <a:pt x="876" y="70"/>
                    <a:pt x="899" y="36"/>
                    <a:pt x="960" y="31"/>
                  </a:cubicBezTo>
                  <a:cubicBezTo>
                    <a:pt x="969" y="31"/>
                    <a:pt x="980" y="31"/>
                    <a:pt x="980" y="11"/>
                  </a:cubicBezTo>
                  <a:cubicBezTo>
                    <a:pt x="980" y="6"/>
                    <a:pt x="977" y="0"/>
                    <a:pt x="969" y="0"/>
                  </a:cubicBezTo>
                  <a:cubicBezTo>
                    <a:pt x="944" y="0"/>
                    <a:pt x="916" y="3"/>
                    <a:pt x="893" y="3"/>
                  </a:cubicBezTo>
                  <a:cubicBezTo>
                    <a:pt x="860" y="3"/>
                    <a:pt x="823" y="0"/>
                    <a:pt x="790" y="0"/>
                  </a:cubicBezTo>
                  <a:cubicBezTo>
                    <a:pt x="784" y="0"/>
                    <a:pt x="770" y="0"/>
                    <a:pt x="770" y="20"/>
                  </a:cubicBezTo>
                  <a:cubicBezTo>
                    <a:pt x="770" y="31"/>
                    <a:pt x="778" y="31"/>
                    <a:pt x="787" y="31"/>
                  </a:cubicBezTo>
                  <a:cubicBezTo>
                    <a:pt x="809" y="31"/>
                    <a:pt x="843" y="39"/>
                    <a:pt x="843" y="70"/>
                  </a:cubicBezTo>
                  <a:cubicBezTo>
                    <a:pt x="843" y="81"/>
                    <a:pt x="840" y="87"/>
                    <a:pt x="832" y="101"/>
                  </a:cubicBezTo>
                  <a:lnTo>
                    <a:pt x="566" y="569"/>
                  </a:lnTo>
                  <a:lnTo>
                    <a:pt x="529" y="78"/>
                  </a:lnTo>
                  <a:cubicBezTo>
                    <a:pt x="526" y="56"/>
                    <a:pt x="526" y="31"/>
                    <a:pt x="596" y="31"/>
                  </a:cubicBezTo>
                  <a:cubicBezTo>
                    <a:pt x="613" y="31"/>
                    <a:pt x="624" y="31"/>
                    <a:pt x="624" y="11"/>
                  </a:cubicBezTo>
                  <a:cubicBezTo>
                    <a:pt x="624" y="0"/>
                    <a:pt x="613" y="0"/>
                    <a:pt x="608" y="0"/>
                  </a:cubicBezTo>
                  <a:cubicBezTo>
                    <a:pt x="568" y="0"/>
                    <a:pt x="529" y="3"/>
                    <a:pt x="487" y="3"/>
                  </a:cubicBezTo>
                  <a:cubicBezTo>
                    <a:pt x="465" y="3"/>
                    <a:pt x="409" y="0"/>
                    <a:pt x="384" y="0"/>
                  </a:cubicBezTo>
                  <a:cubicBezTo>
                    <a:pt x="378" y="0"/>
                    <a:pt x="367" y="0"/>
                    <a:pt x="367" y="20"/>
                  </a:cubicBezTo>
                  <a:cubicBezTo>
                    <a:pt x="367" y="31"/>
                    <a:pt x="375" y="31"/>
                    <a:pt x="389" y="31"/>
                  </a:cubicBezTo>
                  <a:cubicBezTo>
                    <a:pt x="434" y="31"/>
                    <a:pt x="440" y="36"/>
                    <a:pt x="442" y="56"/>
                  </a:cubicBezTo>
                  <a:lnTo>
                    <a:pt x="448" y="132"/>
                  </a:lnTo>
                  <a:lnTo>
                    <a:pt x="199" y="569"/>
                  </a:lnTo>
                  <a:lnTo>
                    <a:pt x="160" y="67"/>
                  </a:lnTo>
                  <a:cubicBezTo>
                    <a:pt x="160" y="53"/>
                    <a:pt x="160" y="31"/>
                    <a:pt x="235" y="31"/>
                  </a:cubicBezTo>
                  <a:cubicBezTo>
                    <a:pt x="246" y="31"/>
                    <a:pt x="258" y="31"/>
                    <a:pt x="258" y="11"/>
                  </a:cubicBezTo>
                  <a:cubicBezTo>
                    <a:pt x="258" y="0"/>
                    <a:pt x="244" y="0"/>
                    <a:pt x="244" y="0"/>
                  </a:cubicBezTo>
                  <a:cubicBezTo>
                    <a:pt x="204" y="0"/>
                    <a:pt x="162" y="3"/>
                    <a:pt x="120" y="3"/>
                  </a:cubicBezTo>
                  <a:cubicBezTo>
                    <a:pt x="87" y="3"/>
                    <a:pt x="50" y="0"/>
                    <a:pt x="17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8" y="31"/>
                    <a:pt x="25" y="31"/>
                  </a:cubicBezTo>
                  <a:cubicBezTo>
                    <a:pt x="73" y="31"/>
                    <a:pt x="76" y="39"/>
                    <a:pt x="76" y="67"/>
                  </a:cubicBezTo>
                  <a:lnTo>
                    <a:pt x="120" y="672"/>
                  </a:lnTo>
                  <a:cubicBezTo>
                    <a:pt x="123" y="689"/>
                    <a:pt x="123" y="697"/>
                    <a:pt x="137" y="697"/>
                  </a:cubicBezTo>
                  <a:cubicBezTo>
                    <a:pt x="148" y="697"/>
                    <a:pt x="151" y="692"/>
                    <a:pt x="160" y="675"/>
                  </a:cubicBezTo>
                  <a:lnTo>
                    <a:pt x="451" y="171"/>
                  </a:lnTo>
                  <a:lnTo>
                    <a:pt x="487" y="672"/>
                  </a:lnTo>
                  <a:cubicBezTo>
                    <a:pt x="490" y="692"/>
                    <a:pt x="493" y="697"/>
                    <a:pt x="504" y="697"/>
                  </a:cubicBezTo>
                  <a:cubicBezTo>
                    <a:pt x="515" y="697"/>
                    <a:pt x="521" y="686"/>
                    <a:pt x="526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C4B68BCE-BFC4-476F-B848-32BE9920DE34}"/>
                </a:ext>
              </a:extLst>
            </p:cNvPr>
            <p:cNvSpPr/>
            <p:nvPr/>
          </p:nvSpPr>
          <p:spPr>
            <a:xfrm>
              <a:off x="6807960" y="623124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8C14F6AD-CA20-409E-AF60-75714310904F}"/>
                </a:ext>
              </a:extLst>
            </p:cNvPr>
            <p:cNvSpPr/>
            <p:nvPr/>
          </p:nvSpPr>
          <p:spPr>
            <a:xfrm>
              <a:off x="7143480" y="635004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953B2575-7809-4A79-9D7E-35BCCFD3919E}"/>
                </a:ext>
              </a:extLst>
            </p:cNvPr>
            <p:cNvSpPr/>
            <p:nvPr/>
          </p:nvSpPr>
          <p:spPr>
            <a:xfrm>
              <a:off x="7581240" y="6281639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1F72411C-FF5E-4819-A66E-521ABE0A7C36}"/>
                </a:ext>
              </a:extLst>
            </p:cNvPr>
            <p:cNvSpPr/>
            <p:nvPr/>
          </p:nvSpPr>
          <p:spPr>
            <a:xfrm>
              <a:off x="7742520" y="623124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CF0DDE8F-40E8-4B6C-A1F0-781E7C633C4B}"/>
                </a:ext>
              </a:extLst>
            </p:cNvPr>
            <p:cNvSpPr/>
            <p:nvPr/>
          </p:nvSpPr>
          <p:spPr>
            <a:xfrm>
              <a:off x="7978320" y="6374520"/>
              <a:ext cx="1681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437">
                  <a:moveTo>
                    <a:pt x="168" y="11"/>
                  </a:moveTo>
                  <a:cubicBezTo>
                    <a:pt x="168" y="11"/>
                    <a:pt x="168" y="0"/>
                    <a:pt x="157" y="0"/>
                  </a:cubicBezTo>
                  <a:cubicBezTo>
                    <a:pt x="134" y="0"/>
                    <a:pt x="62" y="8"/>
                    <a:pt x="36" y="11"/>
                  </a:cubicBezTo>
                  <a:cubicBezTo>
                    <a:pt x="28" y="11"/>
                    <a:pt x="17" y="11"/>
                    <a:pt x="17" y="31"/>
                  </a:cubicBezTo>
                  <a:cubicBezTo>
                    <a:pt x="17" y="42"/>
                    <a:pt x="25" y="42"/>
                    <a:pt x="39" y="42"/>
                  </a:cubicBezTo>
                  <a:cubicBezTo>
                    <a:pt x="87" y="42"/>
                    <a:pt x="90" y="48"/>
                    <a:pt x="90" y="59"/>
                  </a:cubicBezTo>
                  <a:cubicBezTo>
                    <a:pt x="90" y="64"/>
                    <a:pt x="78" y="112"/>
                    <a:pt x="70" y="140"/>
                  </a:cubicBezTo>
                  <a:lnTo>
                    <a:pt x="11" y="381"/>
                  </a:lnTo>
                  <a:cubicBezTo>
                    <a:pt x="6" y="395"/>
                    <a:pt x="0" y="423"/>
                    <a:pt x="0" y="426"/>
                  </a:cubicBezTo>
                  <a:cubicBezTo>
                    <a:pt x="0" y="437"/>
                    <a:pt x="11" y="437"/>
                    <a:pt x="17" y="437"/>
                  </a:cubicBezTo>
                  <a:lnTo>
                    <a:pt x="31" y="437"/>
                  </a:lnTo>
                  <a:cubicBezTo>
                    <a:pt x="98" y="426"/>
                    <a:pt x="207" y="386"/>
                    <a:pt x="308" y="291"/>
                  </a:cubicBezTo>
                  <a:cubicBezTo>
                    <a:pt x="440" y="171"/>
                    <a:pt x="468" y="36"/>
                    <a:pt x="468" y="28"/>
                  </a:cubicBezTo>
                  <a:cubicBezTo>
                    <a:pt x="468" y="11"/>
                    <a:pt x="454" y="0"/>
                    <a:pt x="437" y="0"/>
                  </a:cubicBezTo>
                  <a:cubicBezTo>
                    <a:pt x="428" y="0"/>
                    <a:pt x="406" y="3"/>
                    <a:pt x="398" y="34"/>
                  </a:cubicBezTo>
                  <a:cubicBezTo>
                    <a:pt x="336" y="258"/>
                    <a:pt x="185" y="370"/>
                    <a:pt x="73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E7A3A341-02D8-4A2B-94A4-2A9798B269DA}"/>
                </a:ext>
              </a:extLst>
            </p:cNvPr>
            <p:cNvSpPr/>
            <p:nvPr/>
          </p:nvSpPr>
          <p:spPr>
            <a:xfrm>
              <a:off x="8177760" y="6265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B2957FBC-F324-4E89-90B5-51CC7CD63E78}"/>
                </a:ext>
              </a:extLst>
            </p:cNvPr>
            <p:cNvSpPr/>
            <p:nvPr/>
          </p:nvSpPr>
          <p:spPr>
            <a:xfrm>
              <a:off x="8314920" y="6265440"/>
              <a:ext cx="13860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6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5E5B5280-431B-43FB-B886-F47FE9E00DEA}"/>
                </a:ext>
              </a:extLst>
            </p:cNvPr>
            <p:cNvSpPr/>
            <p:nvPr/>
          </p:nvSpPr>
          <p:spPr>
            <a:xfrm>
              <a:off x="8486280" y="6285599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8D1868D0-7A46-4DD1-8B59-A3C30FCFC8E9}"/>
                </a:ext>
              </a:extLst>
            </p:cNvPr>
            <p:cNvSpPr/>
            <p:nvPr/>
          </p:nvSpPr>
          <p:spPr>
            <a:xfrm>
              <a:off x="8666640" y="6374520"/>
              <a:ext cx="163800" cy="22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9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5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5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5"/>
                  </a:cubicBezTo>
                  <a:cubicBezTo>
                    <a:pt x="20" y="602"/>
                    <a:pt x="64" y="639"/>
                    <a:pt x="126" y="639"/>
                  </a:cubicBezTo>
                  <a:cubicBezTo>
                    <a:pt x="227" y="639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E60F75A-54D6-4B4A-9AAE-9A655E0F8472}"/>
              </a:ext>
            </a:extLst>
          </p:cNvPr>
          <p:cNvSpPr txBox="1"/>
          <p:nvPr/>
        </p:nvSpPr>
        <p:spPr>
          <a:xfrm>
            <a:off x="622080" y="5023045"/>
            <a:ext cx="164935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0D1D5BDD-15FA-4808-95E5-B7B197D6600B}"/>
              </a:ext>
            </a:extLst>
          </p:cNvPr>
          <p:cNvSpPr txBox="1"/>
          <p:nvPr/>
        </p:nvSpPr>
        <p:spPr>
          <a:xfrm>
            <a:off x="1767345" y="4051555"/>
            <a:ext cx="1473627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>
                <a:solidFill>
                  <a:srgbClr val="FF0000"/>
                </a:solidFill>
              </a:defRPr>
            </a:pPr>
            <a:r>
              <a:rPr lang="en-US" sz="1633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Included Points</a:t>
            </a:r>
          </a:p>
        </p:txBody>
      </p:sp>
      <p:grpSp>
        <p:nvGrpSpPr>
          <p:cNvPr id="52" name="Group 51" descr="28§display§d\sigma(W^{-} \rightarrow \ell^{-}\nu)/dy§svg§600§FALSE§" title="TexMaths">
            <a:extLst>
              <a:ext uri="{FF2B5EF4-FFF2-40B4-BE49-F238E27FC236}">
                <a16:creationId xmlns="" xmlns:a16="http://schemas.microsoft.com/office/drawing/2014/main" id="{C1B955AE-375C-4A0E-B9D3-75193FBFC8DD}"/>
              </a:ext>
            </a:extLst>
          </p:cNvPr>
          <p:cNvGrpSpPr/>
          <p:nvPr/>
        </p:nvGrpSpPr>
        <p:grpSpPr>
          <a:xfrm>
            <a:off x="5362950" y="4717392"/>
            <a:ext cx="2705149" cy="352675"/>
            <a:chOff x="5912279" y="5200200"/>
            <a:chExt cx="2982239" cy="388800"/>
          </a:xfrm>
        </p:grpSpPr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7C662302-DE64-492B-972D-EFE7F20F8ECB}"/>
                </a:ext>
              </a:extLst>
            </p:cNvPr>
            <p:cNvSpPr/>
            <p:nvPr/>
          </p:nvSpPr>
          <p:spPr>
            <a:xfrm>
              <a:off x="5912279" y="5200200"/>
              <a:ext cx="2982239" cy="388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85" h="1081">
                  <a:moveTo>
                    <a:pt x="4141" y="1081"/>
                  </a:moveTo>
                  <a:lnTo>
                    <a:pt x="0" y="1081"/>
                  </a:lnTo>
                  <a:lnTo>
                    <a:pt x="0" y="0"/>
                  </a:lnTo>
                  <a:lnTo>
                    <a:pt x="8285" y="0"/>
                  </a:lnTo>
                  <a:lnTo>
                    <a:pt x="8285" y="10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E52D71A8-CB59-4611-8694-33509730BF2C}"/>
                </a:ext>
              </a:extLst>
            </p:cNvPr>
            <p:cNvSpPr/>
            <p:nvPr/>
          </p:nvSpPr>
          <p:spPr>
            <a:xfrm>
              <a:off x="5926319" y="525456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A298EF2B-3684-445F-924C-11E6DF0F74CD}"/>
                </a:ext>
              </a:extLst>
            </p:cNvPr>
            <p:cNvSpPr/>
            <p:nvPr/>
          </p:nvSpPr>
          <p:spPr>
            <a:xfrm>
              <a:off x="6109919" y="5347440"/>
              <a:ext cx="18828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24" h="437">
                  <a:moveTo>
                    <a:pt x="476" y="59"/>
                  </a:moveTo>
                  <a:cubicBezTo>
                    <a:pt x="487" y="59"/>
                    <a:pt x="524" y="59"/>
                    <a:pt x="524" y="22"/>
                  </a:cubicBezTo>
                  <a:cubicBezTo>
                    <a:pt x="524" y="0"/>
                    <a:pt x="504" y="0"/>
                    <a:pt x="484" y="0"/>
                  </a:cubicBezTo>
                  <a:lnTo>
                    <a:pt x="260" y="0"/>
                  </a:lnTo>
                  <a:cubicBezTo>
                    <a:pt x="109" y="0"/>
                    <a:pt x="0" y="162"/>
                    <a:pt x="0" y="280"/>
                  </a:cubicBezTo>
                  <a:cubicBezTo>
                    <a:pt x="0" y="370"/>
                    <a:pt x="59" y="437"/>
                    <a:pt x="148" y="437"/>
                  </a:cubicBezTo>
                  <a:cubicBezTo>
                    <a:pt x="266" y="437"/>
                    <a:pt x="398" y="319"/>
                    <a:pt x="398" y="165"/>
                  </a:cubicBezTo>
                  <a:cubicBezTo>
                    <a:pt x="398" y="148"/>
                    <a:pt x="398" y="101"/>
                    <a:pt x="367" y="59"/>
                  </a:cubicBezTo>
                  <a:close/>
                  <a:moveTo>
                    <a:pt x="148" y="417"/>
                  </a:moveTo>
                  <a:cubicBezTo>
                    <a:pt x="101" y="417"/>
                    <a:pt x="62" y="381"/>
                    <a:pt x="62" y="308"/>
                  </a:cubicBezTo>
                  <a:cubicBezTo>
                    <a:pt x="62" y="280"/>
                    <a:pt x="73" y="199"/>
                    <a:pt x="109" y="140"/>
                  </a:cubicBezTo>
                  <a:cubicBezTo>
                    <a:pt x="148" y="70"/>
                    <a:pt x="210" y="59"/>
                    <a:pt x="244" y="59"/>
                  </a:cubicBezTo>
                  <a:cubicBezTo>
                    <a:pt x="325" y="59"/>
                    <a:pt x="333" y="123"/>
                    <a:pt x="333" y="154"/>
                  </a:cubicBezTo>
                  <a:cubicBezTo>
                    <a:pt x="333" y="199"/>
                    <a:pt x="314" y="280"/>
                    <a:pt x="280" y="330"/>
                  </a:cubicBezTo>
                  <a:cubicBezTo>
                    <a:pt x="241" y="389"/>
                    <a:pt x="188" y="417"/>
                    <a:pt x="148" y="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1214D77C-C7B4-4625-8EDE-F080F64331B0}"/>
                </a:ext>
              </a:extLst>
            </p:cNvPr>
            <p:cNvSpPr/>
            <p:nvPr/>
          </p:nvSpPr>
          <p:spPr>
            <a:xfrm>
              <a:off x="6346800" y="523440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5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39D6E54C-35D8-4C6A-9FCF-6D01758FA688}"/>
                </a:ext>
              </a:extLst>
            </p:cNvPr>
            <p:cNvSpPr/>
            <p:nvPr/>
          </p:nvSpPr>
          <p:spPr>
            <a:xfrm>
              <a:off x="6468839" y="5257800"/>
              <a:ext cx="3524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80" h="697">
                  <a:moveTo>
                    <a:pt x="851" y="115"/>
                  </a:moveTo>
                  <a:cubicBezTo>
                    <a:pt x="876" y="70"/>
                    <a:pt x="899" y="36"/>
                    <a:pt x="960" y="31"/>
                  </a:cubicBezTo>
                  <a:cubicBezTo>
                    <a:pt x="969" y="31"/>
                    <a:pt x="980" y="31"/>
                    <a:pt x="980" y="11"/>
                  </a:cubicBezTo>
                  <a:cubicBezTo>
                    <a:pt x="980" y="6"/>
                    <a:pt x="977" y="0"/>
                    <a:pt x="969" y="0"/>
                  </a:cubicBezTo>
                  <a:cubicBezTo>
                    <a:pt x="944" y="0"/>
                    <a:pt x="916" y="3"/>
                    <a:pt x="893" y="3"/>
                  </a:cubicBezTo>
                  <a:cubicBezTo>
                    <a:pt x="860" y="3"/>
                    <a:pt x="823" y="0"/>
                    <a:pt x="790" y="0"/>
                  </a:cubicBezTo>
                  <a:cubicBezTo>
                    <a:pt x="784" y="0"/>
                    <a:pt x="770" y="0"/>
                    <a:pt x="770" y="20"/>
                  </a:cubicBezTo>
                  <a:cubicBezTo>
                    <a:pt x="770" y="31"/>
                    <a:pt x="778" y="31"/>
                    <a:pt x="787" y="31"/>
                  </a:cubicBezTo>
                  <a:cubicBezTo>
                    <a:pt x="809" y="31"/>
                    <a:pt x="843" y="39"/>
                    <a:pt x="843" y="70"/>
                  </a:cubicBezTo>
                  <a:cubicBezTo>
                    <a:pt x="843" y="81"/>
                    <a:pt x="840" y="87"/>
                    <a:pt x="832" y="101"/>
                  </a:cubicBezTo>
                  <a:lnTo>
                    <a:pt x="566" y="569"/>
                  </a:lnTo>
                  <a:lnTo>
                    <a:pt x="529" y="78"/>
                  </a:lnTo>
                  <a:cubicBezTo>
                    <a:pt x="526" y="56"/>
                    <a:pt x="526" y="31"/>
                    <a:pt x="596" y="31"/>
                  </a:cubicBezTo>
                  <a:cubicBezTo>
                    <a:pt x="613" y="31"/>
                    <a:pt x="624" y="31"/>
                    <a:pt x="624" y="11"/>
                  </a:cubicBezTo>
                  <a:cubicBezTo>
                    <a:pt x="624" y="0"/>
                    <a:pt x="613" y="0"/>
                    <a:pt x="608" y="0"/>
                  </a:cubicBezTo>
                  <a:cubicBezTo>
                    <a:pt x="568" y="0"/>
                    <a:pt x="529" y="3"/>
                    <a:pt x="487" y="3"/>
                  </a:cubicBezTo>
                  <a:cubicBezTo>
                    <a:pt x="465" y="3"/>
                    <a:pt x="409" y="0"/>
                    <a:pt x="384" y="0"/>
                  </a:cubicBezTo>
                  <a:cubicBezTo>
                    <a:pt x="378" y="0"/>
                    <a:pt x="367" y="0"/>
                    <a:pt x="367" y="20"/>
                  </a:cubicBezTo>
                  <a:cubicBezTo>
                    <a:pt x="367" y="31"/>
                    <a:pt x="375" y="31"/>
                    <a:pt x="389" y="31"/>
                  </a:cubicBezTo>
                  <a:cubicBezTo>
                    <a:pt x="434" y="31"/>
                    <a:pt x="440" y="36"/>
                    <a:pt x="442" y="56"/>
                  </a:cubicBezTo>
                  <a:lnTo>
                    <a:pt x="448" y="132"/>
                  </a:lnTo>
                  <a:lnTo>
                    <a:pt x="199" y="569"/>
                  </a:lnTo>
                  <a:lnTo>
                    <a:pt x="160" y="67"/>
                  </a:lnTo>
                  <a:cubicBezTo>
                    <a:pt x="160" y="53"/>
                    <a:pt x="160" y="31"/>
                    <a:pt x="235" y="31"/>
                  </a:cubicBezTo>
                  <a:cubicBezTo>
                    <a:pt x="246" y="31"/>
                    <a:pt x="258" y="31"/>
                    <a:pt x="258" y="11"/>
                  </a:cubicBezTo>
                  <a:cubicBezTo>
                    <a:pt x="258" y="0"/>
                    <a:pt x="244" y="0"/>
                    <a:pt x="244" y="0"/>
                  </a:cubicBezTo>
                  <a:cubicBezTo>
                    <a:pt x="204" y="0"/>
                    <a:pt x="162" y="3"/>
                    <a:pt x="120" y="3"/>
                  </a:cubicBezTo>
                  <a:cubicBezTo>
                    <a:pt x="87" y="3"/>
                    <a:pt x="50" y="0"/>
                    <a:pt x="17" y="0"/>
                  </a:cubicBezTo>
                  <a:cubicBezTo>
                    <a:pt x="14" y="0"/>
                    <a:pt x="0" y="0"/>
                    <a:pt x="0" y="20"/>
                  </a:cubicBezTo>
                  <a:cubicBezTo>
                    <a:pt x="0" y="31"/>
                    <a:pt x="8" y="31"/>
                    <a:pt x="25" y="31"/>
                  </a:cubicBezTo>
                  <a:cubicBezTo>
                    <a:pt x="73" y="31"/>
                    <a:pt x="76" y="39"/>
                    <a:pt x="76" y="67"/>
                  </a:cubicBezTo>
                  <a:lnTo>
                    <a:pt x="120" y="672"/>
                  </a:lnTo>
                  <a:cubicBezTo>
                    <a:pt x="123" y="689"/>
                    <a:pt x="123" y="697"/>
                    <a:pt x="137" y="697"/>
                  </a:cubicBezTo>
                  <a:cubicBezTo>
                    <a:pt x="148" y="697"/>
                    <a:pt x="151" y="692"/>
                    <a:pt x="160" y="675"/>
                  </a:cubicBezTo>
                  <a:lnTo>
                    <a:pt x="451" y="171"/>
                  </a:lnTo>
                  <a:lnTo>
                    <a:pt x="487" y="672"/>
                  </a:lnTo>
                  <a:cubicBezTo>
                    <a:pt x="490" y="692"/>
                    <a:pt x="493" y="697"/>
                    <a:pt x="504" y="697"/>
                  </a:cubicBezTo>
                  <a:cubicBezTo>
                    <a:pt x="515" y="697"/>
                    <a:pt x="521" y="686"/>
                    <a:pt x="526" y="6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C3660A38-B592-45BB-8F15-7B7B0D0831E5}"/>
                </a:ext>
              </a:extLst>
            </p:cNvPr>
            <p:cNvSpPr/>
            <p:nvPr/>
          </p:nvSpPr>
          <p:spPr>
            <a:xfrm>
              <a:off x="6859800" y="528588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717A25DF-3B10-4B87-9178-D0A0E06DDBF4}"/>
                </a:ext>
              </a:extLst>
            </p:cNvPr>
            <p:cNvSpPr/>
            <p:nvPr/>
          </p:nvSpPr>
          <p:spPr>
            <a:xfrm>
              <a:off x="7190280" y="5319000"/>
              <a:ext cx="315000" cy="185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6" h="515">
                  <a:moveTo>
                    <a:pt x="770" y="277"/>
                  </a:moveTo>
                  <a:cubicBezTo>
                    <a:pt x="714" y="319"/>
                    <a:pt x="689" y="361"/>
                    <a:pt x="680" y="372"/>
                  </a:cubicBezTo>
                  <a:cubicBezTo>
                    <a:pt x="636" y="442"/>
                    <a:pt x="627" y="504"/>
                    <a:pt x="627" y="504"/>
                  </a:cubicBezTo>
                  <a:cubicBezTo>
                    <a:pt x="627" y="515"/>
                    <a:pt x="638" y="515"/>
                    <a:pt x="647" y="515"/>
                  </a:cubicBezTo>
                  <a:cubicBezTo>
                    <a:pt x="664" y="515"/>
                    <a:pt x="666" y="515"/>
                    <a:pt x="669" y="496"/>
                  </a:cubicBezTo>
                  <a:cubicBezTo>
                    <a:pt x="692" y="400"/>
                    <a:pt x="750" y="316"/>
                    <a:pt x="862" y="272"/>
                  </a:cubicBezTo>
                  <a:cubicBezTo>
                    <a:pt x="874" y="266"/>
                    <a:pt x="876" y="266"/>
                    <a:pt x="876" y="258"/>
                  </a:cubicBezTo>
                  <a:cubicBezTo>
                    <a:pt x="876" y="252"/>
                    <a:pt x="871" y="249"/>
                    <a:pt x="868" y="246"/>
                  </a:cubicBezTo>
                  <a:cubicBezTo>
                    <a:pt x="826" y="230"/>
                    <a:pt x="706" y="182"/>
                    <a:pt x="669" y="14"/>
                  </a:cubicBezTo>
                  <a:cubicBezTo>
                    <a:pt x="666" y="3"/>
                    <a:pt x="664" y="0"/>
                    <a:pt x="647" y="0"/>
                  </a:cubicBezTo>
                  <a:cubicBezTo>
                    <a:pt x="638" y="0"/>
                    <a:pt x="627" y="0"/>
                    <a:pt x="627" y="11"/>
                  </a:cubicBezTo>
                  <a:cubicBezTo>
                    <a:pt x="627" y="14"/>
                    <a:pt x="636" y="76"/>
                    <a:pt x="678" y="143"/>
                  </a:cubicBezTo>
                  <a:cubicBezTo>
                    <a:pt x="697" y="171"/>
                    <a:pt x="728" y="207"/>
                    <a:pt x="770" y="238"/>
                  </a:cubicBezTo>
                  <a:lnTo>
                    <a:pt x="36" y="238"/>
                  </a:lnTo>
                  <a:cubicBezTo>
                    <a:pt x="17" y="238"/>
                    <a:pt x="0" y="238"/>
                    <a:pt x="0" y="258"/>
                  </a:cubicBezTo>
                  <a:cubicBezTo>
                    <a:pt x="0" y="277"/>
                    <a:pt x="17" y="277"/>
                    <a:pt x="36" y="2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D3A735D5-0596-4855-8EBF-40876F5662E2}"/>
                </a:ext>
              </a:extLst>
            </p:cNvPr>
            <p:cNvSpPr/>
            <p:nvPr/>
          </p:nvSpPr>
          <p:spPr>
            <a:xfrm>
              <a:off x="7627680" y="5250600"/>
              <a:ext cx="137880" cy="25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4" h="709">
                  <a:moveTo>
                    <a:pt x="6" y="599"/>
                  </a:moveTo>
                  <a:cubicBezTo>
                    <a:pt x="3" y="602"/>
                    <a:pt x="0" y="605"/>
                    <a:pt x="0" y="608"/>
                  </a:cubicBezTo>
                  <a:cubicBezTo>
                    <a:pt x="0" y="613"/>
                    <a:pt x="6" y="622"/>
                    <a:pt x="11" y="622"/>
                  </a:cubicBezTo>
                  <a:cubicBezTo>
                    <a:pt x="17" y="622"/>
                    <a:pt x="20" y="619"/>
                    <a:pt x="48" y="591"/>
                  </a:cubicBezTo>
                  <a:cubicBezTo>
                    <a:pt x="56" y="585"/>
                    <a:pt x="76" y="566"/>
                    <a:pt x="84" y="557"/>
                  </a:cubicBezTo>
                  <a:cubicBezTo>
                    <a:pt x="92" y="636"/>
                    <a:pt x="123" y="709"/>
                    <a:pt x="193" y="709"/>
                  </a:cubicBezTo>
                  <a:cubicBezTo>
                    <a:pt x="235" y="709"/>
                    <a:pt x="269" y="686"/>
                    <a:pt x="288" y="672"/>
                  </a:cubicBezTo>
                  <a:cubicBezTo>
                    <a:pt x="302" y="661"/>
                    <a:pt x="350" y="622"/>
                    <a:pt x="350" y="613"/>
                  </a:cubicBezTo>
                  <a:cubicBezTo>
                    <a:pt x="350" y="611"/>
                    <a:pt x="347" y="602"/>
                    <a:pt x="339" y="602"/>
                  </a:cubicBezTo>
                  <a:cubicBezTo>
                    <a:pt x="336" y="602"/>
                    <a:pt x="333" y="602"/>
                    <a:pt x="325" y="611"/>
                  </a:cubicBezTo>
                  <a:cubicBezTo>
                    <a:pt x="260" y="672"/>
                    <a:pt x="224" y="686"/>
                    <a:pt x="196" y="686"/>
                  </a:cubicBezTo>
                  <a:cubicBezTo>
                    <a:pt x="151" y="686"/>
                    <a:pt x="137" y="636"/>
                    <a:pt x="137" y="557"/>
                  </a:cubicBezTo>
                  <a:cubicBezTo>
                    <a:pt x="137" y="552"/>
                    <a:pt x="137" y="507"/>
                    <a:pt x="140" y="501"/>
                  </a:cubicBezTo>
                  <a:cubicBezTo>
                    <a:pt x="143" y="498"/>
                    <a:pt x="143" y="496"/>
                    <a:pt x="162" y="476"/>
                  </a:cubicBezTo>
                  <a:cubicBezTo>
                    <a:pt x="244" y="398"/>
                    <a:pt x="384" y="230"/>
                    <a:pt x="384" y="78"/>
                  </a:cubicBezTo>
                  <a:cubicBezTo>
                    <a:pt x="384" y="62"/>
                    <a:pt x="384" y="0"/>
                    <a:pt x="325" y="0"/>
                  </a:cubicBezTo>
                  <a:cubicBezTo>
                    <a:pt x="244" y="0"/>
                    <a:pt x="171" y="162"/>
                    <a:pt x="160" y="185"/>
                  </a:cubicBezTo>
                  <a:cubicBezTo>
                    <a:pt x="112" y="294"/>
                    <a:pt x="81" y="409"/>
                    <a:pt x="81" y="526"/>
                  </a:cubicBezTo>
                  <a:close/>
                  <a:moveTo>
                    <a:pt x="146" y="459"/>
                  </a:moveTo>
                  <a:cubicBezTo>
                    <a:pt x="148" y="451"/>
                    <a:pt x="190" y="230"/>
                    <a:pt x="246" y="115"/>
                  </a:cubicBezTo>
                  <a:cubicBezTo>
                    <a:pt x="274" y="62"/>
                    <a:pt x="294" y="22"/>
                    <a:pt x="325" y="22"/>
                  </a:cubicBezTo>
                  <a:cubicBezTo>
                    <a:pt x="361" y="22"/>
                    <a:pt x="361" y="56"/>
                    <a:pt x="361" y="73"/>
                  </a:cubicBezTo>
                  <a:cubicBezTo>
                    <a:pt x="361" y="238"/>
                    <a:pt x="193" y="412"/>
                    <a:pt x="146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FCD949A2-402B-43B2-8E92-55B837AC02AA}"/>
                </a:ext>
              </a:extLst>
            </p:cNvPr>
            <p:cNvSpPr/>
            <p:nvPr/>
          </p:nvSpPr>
          <p:spPr>
            <a:xfrm>
              <a:off x="7798320" y="528588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="" xmlns:a16="http://schemas.microsoft.com/office/drawing/2014/main" id="{18DE75D3-A52E-407B-9405-35FC156B8A80}"/>
                </a:ext>
              </a:extLst>
            </p:cNvPr>
            <p:cNvSpPr/>
            <p:nvPr/>
          </p:nvSpPr>
          <p:spPr>
            <a:xfrm>
              <a:off x="8029080" y="5343480"/>
              <a:ext cx="168120" cy="156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437">
                  <a:moveTo>
                    <a:pt x="168" y="11"/>
                  </a:moveTo>
                  <a:cubicBezTo>
                    <a:pt x="168" y="11"/>
                    <a:pt x="168" y="0"/>
                    <a:pt x="157" y="0"/>
                  </a:cubicBezTo>
                  <a:cubicBezTo>
                    <a:pt x="134" y="0"/>
                    <a:pt x="62" y="8"/>
                    <a:pt x="36" y="11"/>
                  </a:cubicBezTo>
                  <a:cubicBezTo>
                    <a:pt x="28" y="11"/>
                    <a:pt x="17" y="11"/>
                    <a:pt x="17" y="31"/>
                  </a:cubicBezTo>
                  <a:cubicBezTo>
                    <a:pt x="17" y="42"/>
                    <a:pt x="25" y="42"/>
                    <a:pt x="39" y="42"/>
                  </a:cubicBezTo>
                  <a:cubicBezTo>
                    <a:pt x="87" y="42"/>
                    <a:pt x="90" y="48"/>
                    <a:pt x="90" y="59"/>
                  </a:cubicBezTo>
                  <a:cubicBezTo>
                    <a:pt x="90" y="64"/>
                    <a:pt x="78" y="112"/>
                    <a:pt x="70" y="140"/>
                  </a:cubicBezTo>
                  <a:lnTo>
                    <a:pt x="11" y="381"/>
                  </a:lnTo>
                  <a:cubicBezTo>
                    <a:pt x="6" y="395"/>
                    <a:pt x="0" y="423"/>
                    <a:pt x="0" y="426"/>
                  </a:cubicBezTo>
                  <a:cubicBezTo>
                    <a:pt x="0" y="437"/>
                    <a:pt x="11" y="437"/>
                    <a:pt x="17" y="437"/>
                  </a:cubicBezTo>
                  <a:lnTo>
                    <a:pt x="31" y="437"/>
                  </a:lnTo>
                  <a:cubicBezTo>
                    <a:pt x="98" y="426"/>
                    <a:pt x="207" y="386"/>
                    <a:pt x="308" y="291"/>
                  </a:cubicBezTo>
                  <a:cubicBezTo>
                    <a:pt x="440" y="171"/>
                    <a:pt x="468" y="36"/>
                    <a:pt x="468" y="28"/>
                  </a:cubicBezTo>
                  <a:cubicBezTo>
                    <a:pt x="468" y="11"/>
                    <a:pt x="454" y="0"/>
                    <a:pt x="437" y="0"/>
                  </a:cubicBezTo>
                  <a:cubicBezTo>
                    <a:pt x="428" y="0"/>
                    <a:pt x="406" y="3"/>
                    <a:pt x="398" y="34"/>
                  </a:cubicBezTo>
                  <a:cubicBezTo>
                    <a:pt x="336" y="258"/>
                    <a:pt x="185" y="370"/>
                    <a:pt x="73" y="4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6F7973A1-98CF-4D93-A461-8AD78FA65F9E}"/>
                </a:ext>
              </a:extLst>
            </p:cNvPr>
            <p:cNvSpPr/>
            <p:nvPr/>
          </p:nvSpPr>
          <p:spPr>
            <a:xfrm>
              <a:off x="8227440" y="523440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1"/>
                  </a:cubicBezTo>
                  <a:cubicBezTo>
                    <a:pt x="0" y="972"/>
                    <a:pt x="0" y="975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9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D1B2A215-C891-493F-9C84-42804C9E9755}"/>
                </a:ext>
              </a:extLst>
            </p:cNvPr>
            <p:cNvSpPr/>
            <p:nvPr/>
          </p:nvSpPr>
          <p:spPr>
            <a:xfrm>
              <a:off x="8364600" y="5234400"/>
              <a:ext cx="13860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986">
                  <a:moveTo>
                    <a:pt x="381" y="36"/>
                  </a:moveTo>
                  <a:cubicBezTo>
                    <a:pt x="386" y="25"/>
                    <a:pt x="386" y="20"/>
                    <a:pt x="386" y="20"/>
                  </a:cubicBezTo>
                  <a:cubicBezTo>
                    <a:pt x="386" y="8"/>
                    <a:pt x="378" y="0"/>
                    <a:pt x="367" y="0"/>
                  </a:cubicBezTo>
                  <a:cubicBezTo>
                    <a:pt x="358" y="0"/>
                    <a:pt x="353" y="3"/>
                    <a:pt x="350" y="8"/>
                  </a:cubicBezTo>
                  <a:lnTo>
                    <a:pt x="6" y="949"/>
                  </a:lnTo>
                  <a:cubicBezTo>
                    <a:pt x="0" y="963"/>
                    <a:pt x="0" y="966"/>
                    <a:pt x="0" y="966"/>
                  </a:cubicBezTo>
                  <a:cubicBezTo>
                    <a:pt x="0" y="977"/>
                    <a:pt x="8" y="986"/>
                    <a:pt x="20" y="986"/>
                  </a:cubicBezTo>
                  <a:cubicBezTo>
                    <a:pt x="34" y="986"/>
                    <a:pt x="36" y="980"/>
                    <a:pt x="42" y="9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06D8D4D7-E583-4DBC-92E9-B38A95A67A7A}"/>
                </a:ext>
              </a:extLst>
            </p:cNvPr>
            <p:cNvSpPr/>
            <p:nvPr/>
          </p:nvSpPr>
          <p:spPr>
            <a:xfrm>
              <a:off x="8537040" y="5254560"/>
              <a:ext cx="16884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0" h="697">
                  <a:moveTo>
                    <a:pt x="470" y="11"/>
                  </a:moveTo>
                  <a:cubicBezTo>
                    <a:pt x="470" y="11"/>
                    <a:pt x="470" y="0"/>
                    <a:pt x="459" y="0"/>
                  </a:cubicBezTo>
                  <a:cubicBezTo>
                    <a:pt x="442" y="0"/>
                    <a:pt x="350" y="8"/>
                    <a:pt x="333" y="11"/>
                  </a:cubicBezTo>
                  <a:cubicBezTo>
                    <a:pt x="325" y="11"/>
                    <a:pt x="319" y="17"/>
                    <a:pt x="319" y="31"/>
                  </a:cubicBezTo>
                  <a:cubicBezTo>
                    <a:pt x="319" y="42"/>
                    <a:pt x="328" y="42"/>
                    <a:pt x="342" y="42"/>
                  </a:cubicBezTo>
                  <a:cubicBezTo>
                    <a:pt x="389" y="42"/>
                    <a:pt x="392" y="48"/>
                    <a:pt x="392" y="59"/>
                  </a:cubicBezTo>
                  <a:lnTo>
                    <a:pt x="389" y="78"/>
                  </a:lnTo>
                  <a:lnTo>
                    <a:pt x="330" y="314"/>
                  </a:lnTo>
                  <a:cubicBezTo>
                    <a:pt x="311" y="274"/>
                    <a:pt x="283" y="249"/>
                    <a:pt x="238" y="249"/>
                  </a:cubicBezTo>
                  <a:cubicBezTo>
                    <a:pt x="123" y="249"/>
                    <a:pt x="0" y="395"/>
                    <a:pt x="0" y="538"/>
                  </a:cubicBezTo>
                  <a:cubicBezTo>
                    <a:pt x="0" y="630"/>
                    <a:pt x="53" y="697"/>
                    <a:pt x="132" y="697"/>
                  </a:cubicBezTo>
                  <a:cubicBezTo>
                    <a:pt x="151" y="697"/>
                    <a:pt x="202" y="692"/>
                    <a:pt x="260" y="622"/>
                  </a:cubicBezTo>
                  <a:cubicBezTo>
                    <a:pt x="269" y="664"/>
                    <a:pt x="302" y="697"/>
                    <a:pt x="350" y="697"/>
                  </a:cubicBezTo>
                  <a:cubicBezTo>
                    <a:pt x="386" y="697"/>
                    <a:pt x="409" y="675"/>
                    <a:pt x="423" y="641"/>
                  </a:cubicBezTo>
                  <a:cubicBezTo>
                    <a:pt x="440" y="608"/>
                    <a:pt x="454" y="546"/>
                    <a:pt x="454" y="543"/>
                  </a:cubicBezTo>
                  <a:cubicBezTo>
                    <a:pt x="454" y="535"/>
                    <a:pt x="445" y="535"/>
                    <a:pt x="442" y="535"/>
                  </a:cubicBezTo>
                  <a:cubicBezTo>
                    <a:pt x="431" y="535"/>
                    <a:pt x="431" y="538"/>
                    <a:pt x="428" y="552"/>
                  </a:cubicBezTo>
                  <a:cubicBezTo>
                    <a:pt x="412" y="616"/>
                    <a:pt x="392" y="675"/>
                    <a:pt x="353" y="675"/>
                  </a:cubicBezTo>
                  <a:cubicBezTo>
                    <a:pt x="325" y="675"/>
                    <a:pt x="322" y="650"/>
                    <a:pt x="322" y="630"/>
                  </a:cubicBezTo>
                  <a:cubicBezTo>
                    <a:pt x="322" y="605"/>
                    <a:pt x="325" y="599"/>
                    <a:pt x="328" y="583"/>
                  </a:cubicBezTo>
                  <a:close/>
                  <a:moveTo>
                    <a:pt x="266" y="569"/>
                  </a:moveTo>
                  <a:cubicBezTo>
                    <a:pt x="260" y="585"/>
                    <a:pt x="260" y="588"/>
                    <a:pt x="246" y="605"/>
                  </a:cubicBezTo>
                  <a:cubicBezTo>
                    <a:pt x="202" y="658"/>
                    <a:pt x="162" y="675"/>
                    <a:pt x="134" y="675"/>
                  </a:cubicBezTo>
                  <a:cubicBezTo>
                    <a:pt x="84" y="675"/>
                    <a:pt x="70" y="622"/>
                    <a:pt x="70" y="583"/>
                  </a:cubicBezTo>
                  <a:cubicBezTo>
                    <a:pt x="70" y="532"/>
                    <a:pt x="101" y="412"/>
                    <a:pt x="126" y="367"/>
                  </a:cubicBezTo>
                  <a:cubicBezTo>
                    <a:pt x="157" y="308"/>
                    <a:pt x="199" y="272"/>
                    <a:pt x="241" y="272"/>
                  </a:cubicBezTo>
                  <a:cubicBezTo>
                    <a:pt x="305" y="272"/>
                    <a:pt x="316" y="353"/>
                    <a:pt x="316" y="358"/>
                  </a:cubicBezTo>
                  <a:cubicBezTo>
                    <a:pt x="316" y="364"/>
                    <a:pt x="316" y="370"/>
                    <a:pt x="314" y="37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7A6F8875-D87E-4E72-B074-57F43809E7DB}"/>
                </a:ext>
              </a:extLst>
            </p:cNvPr>
            <p:cNvSpPr/>
            <p:nvPr/>
          </p:nvSpPr>
          <p:spPr>
            <a:xfrm>
              <a:off x="8717400" y="5343480"/>
              <a:ext cx="163800" cy="229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9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5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5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5"/>
                  </a:cubicBezTo>
                  <a:cubicBezTo>
                    <a:pt x="20" y="602"/>
                    <a:pt x="64" y="639"/>
                    <a:pt x="126" y="639"/>
                  </a:cubicBezTo>
                  <a:cubicBezTo>
                    <a:pt x="227" y="639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67" name="Text Placeholder 66">
            <a:extLst>
              <a:ext uri="{FF2B5EF4-FFF2-40B4-BE49-F238E27FC236}">
                <a16:creationId xmlns="" xmlns:a16="http://schemas.microsoft.com/office/drawing/2014/main" id="{E413A70D-4C40-48F3-A7E2-EAB396A8B31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689276" y="4161601"/>
            <a:ext cx="4363050" cy="2338106"/>
          </a:xfrm>
        </p:spPr>
        <p:txBody>
          <a:bodyPr/>
          <a:lstStyle/>
          <a:p>
            <a:pPr lvl="0"/>
            <a:r>
              <a:rPr lang="en-US"/>
              <a:t>CMS: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ID: 6231        Npts: 10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ID: 6233        Npts: 10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="" xmlns:a16="http://schemas.microsoft.com/office/drawing/2014/main" id="{C5D14E00-3D19-4130-A955-3937009B80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5145" y="1330729"/>
            <a:ext cx="4230471" cy="1656921"/>
          </a:xfrm>
        </p:spPr>
        <p:txBody>
          <a:bodyPr/>
          <a:lstStyle/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 New 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gridded theory </a:t>
            </a:r>
            <a:r>
              <a:rPr lang="en-US" sz="2903">
                <a:solidFill>
                  <a:srgbClr val="000000"/>
                </a:solidFill>
                <a:latin typeface="Galliard BT" pitchFamily="2"/>
              </a:rPr>
              <a:t>predictions </a:t>
            </a:r>
            <a:r>
              <a:rPr lang="en-US" sz="2903" smtClean="0">
                <a:solidFill>
                  <a:srgbClr val="000000"/>
                </a:solidFill>
                <a:latin typeface="Galliard BT" pitchFamily="2"/>
              </a:rPr>
              <a:t>make 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this possible</a:t>
            </a:r>
          </a:p>
        </p:txBody>
      </p:sp>
    </p:spTree>
    <p:extLst>
      <p:ext uri="{BB962C8B-B14F-4D97-AF65-F5344CB8AC3E}">
        <p14:creationId xmlns:p14="http://schemas.microsoft.com/office/powerpoint/2010/main" val="167078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="" xmlns:a16="http://schemas.microsoft.com/office/drawing/2014/main" id="{49D4082E-F6A1-4CC4-94C5-193A2E7197B1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B7451629-5F49-46C3-8630-41D723E928B5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51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BD9F40-0C57-435B-8101-453E03051FE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108" y="360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Validation: </a:t>
            </a:r>
            <a:r>
              <a:rPr lang="en-US" dirty="0">
                <a:solidFill>
                  <a:srgbClr val="00206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baseline="33000" dirty="0">
                <a:solidFill>
                  <a:srgbClr val="002060"/>
                </a:solidFill>
                <a:cs typeface="Times New Roman" pitchFamily="18"/>
              </a:rPr>
              <a:t>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5B0340-7AE5-4B35-822A-088A8C4169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98048" y="1368216"/>
            <a:ext cx="3811094" cy="4808140"/>
          </a:xfrm>
        </p:spPr>
        <p:txBody>
          <a:bodyPr/>
          <a:lstStyle/>
          <a:p>
            <a:pPr lvl="0">
              <a:buSzPct val="45000"/>
            </a:pPr>
            <a:r>
              <a:rPr lang="en-US" sz="2800" dirty="0"/>
              <a:t>Original: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 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625.6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708 points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0.883 </a:t>
            </a:r>
            <a:r>
              <a:rPr lang="en-US" sz="28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Galliard BT" pitchFamily="2"/>
              </a:rPr>
              <a:t>d.o.f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.</a:t>
            </a:r>
          </a:p>
          <a:p>
            <a:pPr lvl="0">
              <a:buSzPct val="45000"/>
            </a:pPr>
            <a:r>
              <a:rPr lang="en-US" sz="2800" dirty="0" err="1"/>
              <a:t>nCTEQ</a:t>
            </a:r>
            <a:r>
              <a:rPr lang="en-US" sz="2800" dirty="0"/>
              <a:t>++: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 dirty="0" smtClean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 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: 640.7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708 points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0.905 </a:t>
            </a:r>
            <a:r>
              <a:rPr lang="en-US" sz="2800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/</a:t>
            </a:r>
            <a:r>
              <a:rPr lang="en-US" sz="2800" dirty="0" err="1">
                <a:solidFill>
                  <a:srgbClr val="000000"/>
                </a:solidFill>
                <a:latin typeface="Galliard BT" pitchFamily="2"/>
              </a:rPr>
              <a:t>d.o.f</a:t>
            </a:r>
            <a:r>
              <a:rPr lang="en-US" sz="2800" dirty="0">
                <a:solidFill>
                  <a:srgbClr val="000000"/>
                </a:solidFill>
                <a:latin typeface="Galliard BT" pitchFamily="2"/>
              </a:rPr>
              <a:t>.</a:t>
            </a:r>
          </a:p>
          <a:p>
            <a:pPr lvl="0">
              <a:buSzPct val="45000"/>
            </a:pPr>
            <a:r>
              <a:rPr lang="en-US" sz="2800" dirty="0" err="1">
                <a:latin typeface="Times New Roman" pitchFamily="18"/>
                <a:cs typeface="Times New Roman" pitchFamily="18"/>
              </a:rPr>
              <a:t>Δ</a:t>
            </a:r>
            <a:r>
              <a:rPr lang="en-US" sz="2000" dirty="0">
                <a:cs typeface="Times New Roman" pitchFamily="18"/>
              </a:rPr>
              <a:t> </a:t>
            </a:r>
            <a:r>
              <a:rPr lang="en-US" sz="2800" dirty="0">
                <a:latin typeface="Times New Roman" pitchFamily="18"/>
                <a:cs typeface="Times New Roman" pitchFamily="18"/>
              </a:rPr>
              <a:t>χ</a:t>
            </a:r>
            <a:r>
              <a:rPr lang="en-US" sz="2800" baseline="33000" dirty="0">
                <a:cs typeface="Times New Roman" pitchFamily="18"/>
              </a:rPr>
              <a:t>2</a:t>
            </a:r>
            <a:r>
              <a:rPr lang="en-US" sz="2800" dirty="0">
                <a:cs typeface="Times New Roman" pitchFamily="18"/>
              </a:rPr>
              <a:t>: 15.1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45000"/>
              <a:buFont typeface="Arial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Less than t=35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099D41DA-B674-4DA7-9069-090E8EB15BD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21830" y="1910358"/>
            <a:ext cx="6021603" cy="4064256"/>
          </a:xfr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AB0457-9928-42E8-A904-4F33C09BCB79}"/>
              </a:ext>
            </a:extLst>
          </p:cNvPr>
          <p:cNvSpPr txBox="1"/>
          <p:nvPr/>
        </p:nvSpPr>
        <p:spPr>
          <a:xfrm>
            <a:off x="232230" y="734731"/>
            <a:ext cx="8246185" cy="51056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defRPr sz="3200"/>
            </a:pPr>
            <a:r>
              <a:rPr lang="en-US" sz="2903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How did the </a:t>
            </a:r>
            <a:r>
              <a:rPr lang="en-US" sz="2903"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χ</a:t>
            </a:r>
            <a:r>
              <a:rPr lang="en-US" sz="2903" baseline="33000">
                <a:solidFill>
                  <a:srgbClr val="000000"/>
                </a:solidFill>
                <a:latin typeface="Galliard BT" pitchFamily="2"/>
                <a:ea typeface="Times New Roman" pitchFamily="18"/>
                <a:cs typeface="Times New Roman" pitchFamily="18"/>
              </a:rPr>
              <a:t>2 </a:t>
            </a:r>
            <a:r>
              <a:rPr lang="en-US" sz="2903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change for nCTEQ15np in </a:t>
            </a:r>
            <a:r>
              <a:rPr lang="en-US" sz="2903" dirty="0" err="1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nCTEQ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++?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CB9028A-AD36-4A22-8B46-67A5B9E592BF}"/>
              </a:ext>
            </a:extLst>
          </p:cNvPr>
          <p:cNvSpPr txBox="1"/>
          <p:nvPr/>
        </p:nvSpPr>
        <p:spPr>
          <a:xfrm>
            <a:off x="3460535" y="5974614"/>
            <a:ext cx="5367706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>
                <a:solidFill>
                  <a:srgbClr val="FF0000"/>
                </a:solidFill>
              </a:defRPr>
            </a:pPr>
            <a:r>
              <a:rPr lang="en-US" sz="2177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Scans for the 16 parameters fit in nCTEQ15np</a:t>
            </a:r>
          </a:p>
        </p:txBody>
      </p:sp>
    </p:spTree>
    <p:extLst>
      <p:ext uri="{BB962C8B-B14F-4D97-AF65-F5344CB8AC3E}">
        <p14:creationId xmlns:p14="http://schemas.microsoft.com/office/powerpoint/2010/main" val="87222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>
            <a:extLst>
              <a:ext uri="{FF2B5EF4-FFF2-40B4-BE49-F238E27FC236}">
                <a16:creationId xmlns="" xmlns:a16="http://schemas.microsoft.com/office/drawing/2014/main" id="{C0CD9BC1-05DA-43E6-B66C-B5E3C655EB20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defTabSz="829452" hangingPunct="0">
              <a:defRPr/>
            </a:pPr>
            <a:fld id="{84D801ED-2533-4D07-B259-9A5FD8E3D6BB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defTabSz="829452" hangingPunct="0">
                <a:defRPr/>
              </a:pPr>
              <a:t>52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11BC0-7F7C-4406-B89F-B22B88D1F18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2751" y="60656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 err="1">
                <a:solidFill>
                  <a:srgbClr val="002060"/>
                </a:solidFill>
              </a:rPr>
              <a:t>nCTEQ+LHC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9D1E479F-698F-4260-8DCB-9E493DC0494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45137" y="622603"/>
            <a:ext cx="5714972" cy="5731300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DAEC81-94A7-4409-9A11-180B6578ECBD}"/>
              </a:ext>
            </a:extLst>
          </p:cNvPr>
          <p:cNvSpPr txBox="1"/>
          <p:nvPr/>
        </p:nvSpPr>
        <p:spPr>
          <a:xfrm>
            <a:off x="1922734" y="5635372"/>
            <a:ext cx="444114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10</a:t>
            </a:r>
            <a:r>
              <a:rPr lang="en-US" sz="1633" baseline="330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87E739F-0832-49A2-A7EE-8AAC855F8ADF}"/>
              </a:ext>
            </a:extLst>
          </p:cNvPr>
          <p:cNvSpPr txBox="1"/>
          <p:nvPr/>
        </p:nvSpPr>
        <p:spPr>
          <a:xfrm>
            <a:off x="5030246" y="5652904"/>
            <a:ext cx="444114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10</a:t>
            </a:r>
            <a:r>
              <a:rPr lang="en-US" sz="1633" baseline="330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2A20EC-61E7-48EB-971D-DF46F3F9A1A5}"/>
              </a:ext>
            </a:extLst>
          </p:cNvPr>
          <p:cNvSpPr txBox="1"/>
          <p:nvPr/>
        </p:nvSpPr>
        <p:spPr>
          <a:xfrm>
            <a:off x="4552037" y="6113072"/>
            <a:ext cx="269579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/>
            </a:pPr>
            <a:r>
              <a:rPr lang="en-US" sz="1633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A0CBA0-24A7-4FA6-B0F3-9D6F975339DD}"/>
              </a:ext>
            </a:extLst>
          </p:cNvPr>
          <p:cNvSpPr txBox="1"/>
          <p:nvPr/>
        </p:nvSpPr>
        <p:spPr>
          <a:xfrm>
            <a:off x="3391994" y="1621035"/>
            <a:ext cx="304460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F7DE5A6-BAFF-4387-9CAE-2E49345CE24C}"/>
              </a:ext>
            </a:extLst>
          </p:cNvPr>
          <p:cNvSpPr txBox="1"/>
          <p:nvPr/>
        </p:nvSpPr>
        <p:spPr>
          <a:xfrm>
            <a:off x="3382849" y="3488253"/>
            <a:ext cx="304460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96FC5E-8F0F-4E0A-AECC-DFF138898143}"/>
              </a:ext>
            </a:extLst>
          </p:cNvPr>
          <p:cNvSpPr txBox="1"/>
          <p:nvPr/>
        </p:nvSpPr>
        <p:spPr>
          <a:xfrm>
            <a:off x="3380049" y="5374087"/>
            <a:ext cx="273490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10B91BD-652B-4112-A2CA-006A76B3480F}"/>
              </a:ext>
            </a:extLst>
          </p:cNvPr>
          <p:cNvSpPr txBox="1"/>
          <p:nvPr/>
        </p:nvSpPr>
        <p:spPr>
          <a:xfrm>
            <a:off x="6070039" y="1621360"/>
            <a:ext cx="304460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F82C82E-1A93-4776-A066-6F968F9007DC}"/>
              </a:ext>
            </a:extLst>
          </p:cNvPr>
          <p:cNvSpPr txBox="1"/>
          <p:nvPr/>
        </p:nvSpPr>
        <p:spPr>
          <a:xfrm>
            <a:off x="6060897" y="3488581"/>
            <a:ext cx="304460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06D3BDA-3EE9-4D0B-B3F8-D78870379860}"/>
              </a:ext>
            </a:extLst>
          </p:cNvPr>
          <p:cNvSpPr txBox="1"/>
          <p:nvPr/>
        </p:nvSpPr>
        <p:spPr>
          <a:xfrm>
            <a:off x="6042610" y="5374414"/>
            <a:ext cx="304460" cy="403485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804945D-6997-4A26-8240-AD59D4190CD4}"/>
              </a:ext>
            </a:extLst>
          </p:cNvPr>
          <p:cNvSpPr txBox="1"/>
          <p:nvPr/>
        </p:nvSpPr>
        <p:spPr>
          <a:xfrm>
            <a:off x="6646676" y="2496771"/>
            <a:ext cx="2223832" cy="37732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>
                <a:solidFill>
                  <a:srgbClr val="0000FF"/>
                </a:solidFill>
              </a:defRPr>
            </a:pPr>
            <a:r>
              <a:rPr lang="en-US" sz="2000" dirty="0">
                <a:solidFill>
                  <a:srgbClr val="0000FF"/>
                </a:solidFill>
                <a:latin typeface="Galliard BT" pitchFamily="2"/>
                <a:ea typeface="DejaVu Sans" pitchFamily="2"/>
                <a:cs typeface="DejaVu Sans" pitchFamily="2"/>
              </a:rPr>
              <a:t>nCTEQ15np Proton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697E260-FA2A-4CA7-BD11-87F395595B39}"/>
              </a:ext>
            </a:extLst>
          </p:cNvPr>
          <p:cNvSpPr txBox="1"/>
          <p:nvPr/>
        </p:nvSpPr>
        <p:spPr>
          <a:xfrm>
            <a:off x="6646676" y="2995355"/>
            <a:ext cx="2052311" cy="37732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>
                <a:solidFill>
                  <a:srgbClr val="00AE00"/>
                </a:solidFill>
              </a:defRPr>
            </a:pPr>
            <a:r>
              <a:rPr lang="en-US" sz="2000" dirty="0">
                <a:solidFill>
                  <a:srgbClr val="00AE00"/>
                </a:solidFill>
                <a:latin typeface="Galliard BT" pitchFamily="2"/>
                <a:ea typeface="DejaVu Sans" pitchFamily="2"/>
                <a:cs typeface="DejaVu Sans" pitchFamily="2"/>
              </a:rPr>
              <a:t>nCTEQ15np Lead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7F77612-A2EF-42F8-834A-1CD5CEFD6C16}"/>
              </a:ext>
            </a:extLst>
          </p:cNvPr>
          <p:cNvSpPr txBox="1"/>
          <p:nvPr/>
        </p:nvSpPr>
        <p:spPr>
          <a:xfrm>
            <a:off x="6689605" y="3514927"/>
            <a:ext cx="2373588" cy="173384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compatLnSpc="0">
            <a:spAutoFit/>
          </a:bodyPr>
          <a:lstStyle/>
          <a:p>
            <a:pPr hangingPunct="0">
              <a:defRPr sz="1800">
                <a:solidFill>
                  <a:srgbClr val="FF0000"/>
                </a:solidFill>
              </a:defRPr>
            </a:pPr>
            <a:r>
              <a:rPr lang="en-US" sz="2000" dirty="0" err="1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nCTEQ+LHC</a:t>
            </a:r>
            <a:r>
              <a:rPr lang="en-US" sz="2000" dirty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Lead</a:t>
            </a:r>
          </a:p>
          <a:p>
            <a:pPr hangingPunct="0">
              <a:defRPr sz="1800">
                <a:solidFill>
                  <a:srgbClr val="FF0000"/>
                </a:solidFill>
              </a:defRPr>
            </a:pPr>
            <a:endParaRPr lang="en-US" sz="2000" dirty="0">
              <a:solidFill>
                <a:srgbClr val="FF0000"/>
              </a:solidFill>
              <a:latin typeface="Galliard BT" pitchFamily="2"/>
              <a:ea typeface="DejaVu Sans" pitchFamily="2"/>
              <a:cs typeface="DejaVu Sans" pitchFamily="2"/>
            </a:endParaRPr>
          </a:p>
          <a:p>
            <a:pPr hangingPunct="0">
              <a:defRPr sz="1800">
                <a:solidFill>
                  <a:srgbClr val="FF0000"/>
                </a:solidFill>
              </a:defRPr>
            </a:pPr>
            <a:r>
              <a:rPr lang="en-US" sz="2400" dirty="0" smtClean="0">
                <a:solidFill>
                  <a:srgbClr val="7030A0"/>
                </a:solidFill>
                <a:latin typeface="Galliard BT" pitchFamily="2"/>
                <a:ea typeface="DejaVu Sans" pitchFamily="2"/>
                <a:cs typeface="DejaVu Sans" pitchFamily="2"/>
              </a:rPr>
              <a:t>Observe general shift toward lower x</a:t>
            </a:r>
            <a:endParaRPr lang="en-US" sz="2400" dirty="0">
              <a:solidFill>
                <a:srgbClr val="7030A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06C17D-529B-49A3-B6BB-BED37657C4B1}"/>
              </a:ext>
            </a:extLst>
          </p:cNvPr>
          <p:cNvSpPr txBox="1"/>
          <p:nvPr/>
        </p:nvSpPr>
        <p:spPr>
          <a:xfrm rot="16200000">
            <a:off x="-903190" y="3161247"/>
            <a:ext cx="3107151" cy="37732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/>
            </a:pPr>
            <a:r>
              <a:rPr lang="en-US" sz="2000" dirty="0">
                <a:solidFill>
                  <a:srgbClr val="002060"/>
                </a:solidFill>
                <a:latin typeface="Galliard BT" pitchFamily="2"/>
                <a:ea typeface="DejaVu Sans" pitchFamily="2"/>
                <a:cs typeface="DejaVu Sans" pitchFamily="2"/>
              </a:rPr>
              <a:t>Ratio to nCTEQ15np Proton</a:t>
            </a:r>
          </a:p>
        </p:txBody>
      </p:sp>
    </p:spTree>
    <p:extLst>
      <p:ext uri="{BB962C8B-B14F-4D97-AF65-F5344CB8AC3E}">
        <p14:creationId xmlns:p14="http://schemas.microsoft.com/office/powerpoint/2010/main" val="7105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43A5101C-9451-4418-9F3A-2C43D0C912A4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defTabSz="829452" hangingPunct="0">
              <a:defRPr/>
            </a:pPr>
            <a:fld id="{1F10AFB3-A184-4AF0-BDB6-293104E9D65C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defTabSz="829452" hangingPunct="0">
                <a:defRPr/>
              </a:pPr>
              <a:t>53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29E63A-549C-4FFA-B2E8-43A4C5A663B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2751" y="311337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/>
              <a:t>Fit with Normalization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A56A6F7A-20D6-4ED0-AE7C-65D6F2B99B1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9639" y="1105736"/>
            <a:ext cx="7664156" cy="5432832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60F33A-D4BA-4A96-8B6F-E98D06C3182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265939" y="1364229"/>
            <a:ext cx="5717258" cy="1894649"/>
          </a:xfrm>
          <a:solidFill>
            <a:srgbClr val="FFFFFF"/>
          </a:solidFill>
          <a:ln w="10080">
            <a:solidFill>
              <a:srgbClr val="000000"/>
            </a:solidFill>
            <a:prstDash val="solid"/>
          </a:ln>
        </p:spPr>
        <p:txBody>
          <a:bodyPr/>
          <a:lstStyle/>
          <a:p>
            <a:pPr lvl="0"/>
            <a:r>
              <a:rPr lang="en-US" dirty="0"/>
              <a:t>Fit with optimally normalized LHC data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 ATLAS 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4 </a:t>
            </a:r>
            <a:r>
              <a:rPr lang="en-US" sz="2903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σ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 (10.8%)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 dirty="0" smtClean="0">
                <a:solidFill>
                  <a:srgbClr val="000000"/>
                </a:solidFill>
                <a:latin typeface="Galliard BT" pitchFamily="2"/>
              </a:rPr>
              <a:t> CMS 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2 </a:t>
            </a:r>
            <a:r>
              <a:rPr lang="en-US" sz="2903" dirty="0" err="1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σ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 (7.0%)</a:t>
            </a:r>
          </a:p>
          <a:p>
            <a:pPr marL="0" lvl="2" indent="0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No </a:t>
            </a:r>
            <a:r>
              <a:rPr lang="en-US" sz="2903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χ</a:t>
            </a:r>
            <a:r>
              <a:rPr lang="en-US" sz="2903" baseline="33000" dirty="0">
                <a:solidFill>
                  <a:srgbClr val="000000"/>
                </a:solidFill>
                <a:latin typeface="Galliard BT" pitchFamily="2"/>
                <a:cs typeface="Times New Roman" pitchFamily="18"/>
              </a:rPr>
              <a:t>2</a:t>
            </a:r>
            <a:r>
              <a:rPr lang="en-US" sz="2903" dirty="0">
                <a:solidFill>
                  <a:srgbClr val="000000"/>
                </a:solidFill>
                <a:latin typeface="Galliard BT" pitchFamily="2"/>
              </a:rPr>
              <a:t> normalization penalty</a:t>
            </a:r>
          </a:p>
        </p:txBody>
      </p:sp>
    </p:spTree>
    <p:extLst>
      <p:ext uri="{BB962C8B-B14F-4D97-AF65-F5344CB8AC3E}">
        <p14:creationId xmlns:p14="http://schemas.microsoft.com/office/powerpoint/2010/main" val="2376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428" y="302395"/>
            <a:ext cx="9390743" cy="617838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265472" y="1533832"/>
            <a:ext cx="8716296" cy="2340161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nCTEQ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ongoing global pdf fitting effort</a:t>
            </a: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  <a:hlinkClick r:id="rId2"/>
              </a:rPr>
              <a:t>https://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  <a:hlinkClick r:id="rId2"/>
              </a:rPr>
              <a:t>ncteq.hepforge.org/ncteq15/ncteq15.html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“Native” nuclear PDFs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	- </a:t>
            </a:r>
            <a:r>
              <a:rPr lang="en-US" sz="2200" dirty="0" err="1" smtClean="0">
                <a:latin typeface="Arial" charset="0"/>
                <a:ea typeface="Arial" charset="0"/>
                <a:cs typeface="Arial" charset="0"/>
              </a:rPr>
              <a:t>nPDF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independent nuclear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correction factors for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u</a:t>
            </a:r>
            <a:r>
              <a:rPr lang="en-US" sz="2200" baseline="-25000" dirty="0" err="1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and d</a:t>
            </a:r>
            <a:r>
              <a:rPr lang="en-US" sz="2200" baseline="-25000" dirty="0">
                <a:latin typeface="Arial" charset="0"/>
                <a:ea typeface="Arial" charset="0"/>
                <a:cs typeface="Arial" charset="0"/>
              </a:rPr>
              <a:t>v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	- Hint at flavor-dependent EMC effect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	- Gluon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and sea-distributions decrease at small x values with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			increasing A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b="1" i="1" dirty="0" smtClean="0">
                <a:latin typeface="Arial" charset="0"/>
                <a:ea typeface="Arial" charset="0"/>
                <a:cs typeface="Arial" charset="0"/>
              </a:rPr>
              <a:t>Lost to do</a:t>
            </a:r>
            <a:r>
              <a:rPr lang="is-IS" sz="2200" b="1" i="1" dirty="0" smtClean="0">
                <a:latin typeface="Arial" charset="0"/>
                <a:ea typeface="Arial" charset="0"/>
                <a:cs typeface="Arial" charset="0"/>
              </a:rPr>
              <a:t>…!</a:t>
            </a:r>
          </a:p>
          <a:p>
            <a:r>
              <a:rPr lang="is-IS" sz="2200" dirty="0" smtClean="0">
                <a:latin typeface="Arial" charset="0"/>
                <a:ea typeface="Arial" charset="0"/>
                <a:cs typeface="Arial" charset="0"/>
              </a:rPr>
              <a:t>	- Incorporate LHC data (beyond re-weighting)</a:t>
            </a:r>
          </a:p>
          <a:p>
            <a:r>
              <a:rPr lang="is-IS" sz="2200" dirty="0" smtClean="0">
                <a:latin typeface="Arial" charset="0"/>
                <a:ea typeface="Arial" charset="0"/>
                <a:cs typeface="Arial" charset="0"/>
              </a:rPr>
              <a:t>	- New framework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	- Relax cuts, incorporate large x, deuteron nuclear corrections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2784" y="5279922"/>
            <a:ext cx="7218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Apple Chancery" charset="0"/>
                <a:ea typeface="Apple Chancery" charset="0"/>
                <a:cs typeface="Apple Chancery" charset="0"/>
              </a:rPr>
              <a:t>THANKS!!!!</a:t>
            </a:r>
          </a:p>
          <a:p>
            <a:r>
              <a:rPr lang="en-US" sz="2000" b="1" dirty="0" smtClean="0">
                <a:solidFill>
                  <a:srgbClr val="002060"/>
                </a:solidFill>
              </a:rPr>
              <a:t>F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 smtClean="0">
                <a:solidFill>
                  <a:srgbClr val="002060"/>
                </a:solidFill>
              </a:rPr>
              <a:t>Olness</a:t>
            </a:r>
            <a:r>
              <a:rPr lang="en-US" sz="2000" b="1" dirty="0" smtClean="0">
                <a:solidFill>
                  <a:srgbClr val="002060"/>
                </a:solidFill>
              </a:rPr>
              <a:t>, J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smtClean="0">
                <a:solidFill>
                  <a:srgbClr val="002060"/>
                </a:solidFill>
              </a:rPr>
              <a:t>Owens, D.B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smtClean="0">
                <a:solidFill>
                  <a:srgbClr val="002060"/>
                </a:solidFill>
              </a:rPr>
              <a:t>Clark, E. </a:t>
            </a:r>
            <a:r>
              <a:rPr lang="en-US" sz="2000" b="1" dirty="0" err="1">
                <a:solidFill>
                  <a:srgbClr val="002060"/>
                </a:solidFill>
              </a:rPr>
              <a:t>G</a:t>
            </a:r>
            <a:r>
              <a:rPr lang="en-US" sz="2000" b="1" dirty="0" err="1" smtClean="0">
                <a:solidFill>
                  <a:srgbClr val="002060"/>
                </a:solidFill>
              </a:rPr>
              <a:t>odat</a:t>
            </a:r>
            <a:r>
              <a:rPr lang="en-US" sz="2000" b="1" dirty="0" smtClean="0">
                <a:solidFill>
                  <a:srgbClr val="002060"/>
                </a:solidFill>
              </a:rPr>
              <a:t>,  </a:t>
            </a:r>
            <a:r>
              <a:rPr lang="en-US" sz="2000" b="1" dirty="0">
                <a:solidFill>
                  <a:srgbClr val="002060"/>
                </a:solidFill>
              </a:rPr>
              <a:t>T. </a:t>
            </a:r>
            <a:r>
              <a:rPr lang="en-US" sz="2000" b="1" dirty="0" err="1" smtClean="0">
                <a:solidFill>
                  <a:srgbClr val="002060"/>
                </a:solidFill>
              </a:rPr>
              <a:t>Jezo</a:t>
            </a:r>
            <a:r>
              <a:rPr lang="en-US" sz="2000" b="1" dirty="0" smtClean="0">
                <a:solidFill>
                  <a:srgbClr val="002060"/>
                </a:solidFill>
              </a:rPr>
              <a:t>, CK, K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 smtClean="0">
                <a:solidFill>
                  <a:srgbClr val="002060"/>
                </a:solidFill>
              </a:rPr>
              <a:t>Kovarik</a:t>
            </a:r>
            <a:r>
              <a:rPr lang="en-US" sz="2000" b="1" dirty="0" smtClean="0">
                <a:solidFill>
                  <a:srgbClr val="002060"/>
                </a:solidFill>
              </a:rPr>
              <a:t>, </a:t>
            </a:r>
            <a:r>
              <a:rPr lang="en-US" sz="2000" b="1" dirty="0">
                <a:solidFill>
                  <a:srgbClr val="002060"/>
                </a:solidFill>
              </a:rPr>
              <a:t>A. </a:t>
            </a:r>
            <a:r>
              <a:rPr lang="en-US" sz="2000" b="1" dirty="0" err="1">
                <a:solidFill>
                  <a:srgbClr val="002060"/>
                </a:solidFill>
              </a:rPr>
              <a:t>Kusina</a:t>
            </a:r>
            <a:r>
              <a:rPr lang="en-US" sz="2000" b="1" dirty="0">
                <a:solidFill>
                  <a:srgbClr val="002060"/>
                </a:solidFill>
              </a:rPr>
              <a:t> F. </a:t>
            </a:r>
            <a:r>
              <a:rPr lang="en-US" sz="2000" b="1" dirty="0" err="1">
                <a:solidFill>
                  <a:srgbClr val="002060"/>
                </a:solidFill>
              </a:rPr>
              <a:t>Lyonnet</a:t>
            </a:r>
            <a:r>
              <a:rPr lang="en-US" sz="2000" b="1" dirty="0">
                <a:solidFill>
                  <a:srgbClr val="002060"/>
                </a:solidFill>
              </a:rPr>
              <a:t> J. </a:t>
            </a:r>
            <a:r>
              <a:rPr lang="en-US" sz="2000" b="1" dirty="0" err="1">
                <a:solidFill>
                  <a:srgbClr val="002060"/>
                </a:solidFill>
              </a:rPr>
              <a:t>Morfin</a:t>
            </a:r>
            <a:r>
              <a:rPr lang="en-US" sz="2000" b="1" dirty="0">
                <a:solidFill>
                  <a:srgbClr val="002060"/>
                </a:solidFill>
              </a:rPr>
              <a:t> I. </a:t>
            </a:r>
            <a:r>
              <a:rPr lang="en-US" sz="2000" b="1" dirty="0" err="1" smtClean="0">
                <a:solidFill>
                  <a:srgbClr val="002060"/>
                </a:solidFill>
              </a:rPr>
              <a:t>Schienbein</a:t>
            </a:r>
            <a:r>
              <a:rPr lang="en-US" sz="2000" b="1" dirty="0" smtClean="0">
                <a:solidFill>
                  <a:srgbClr val="002060"/>
                </a:solidFill>
              </a:rPr>
              <a:t>, </a:t>
            </a:r>
            <a:r>
              <a:rPr lang="en-US" sz="2000" b="1" dirty="0">
                <a:solidFill>
                  <a:srgbClr val="002060"/>
                </a:solidFill>
              </a:rPr>
              <a:t>J.Y</a:t>
            </a:r>
            <a:r>
              <a:rPr lang="en-US" sz="2000" b="1" dirty="0" smtClean="0">
                <a:solidFill>
                  <a:srgbClr val="002060"/>
                </a:solidFill>
              </a:rPr>
              <a:t>. Yu </a:t>
            </a:r>
            <a:endParaRPr lang="en-US" sz="2000" b="1" dirty="0">
              <a:solidFill>
                <a:srgbClr val="00206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447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Footer Placeholder 2">
            <a:extLst>
              <a:ext uri="{FF2B5EF4-FFF2-40B4-BE49-F238E27FC236}">
                <a16:creationId xmlns="" xmlns:a16="http://schemas.microsoft.com/office/drawing/2014/main" id="{E948EC57-9F21-4349-BD62-16A37A4B32BD}"/>
              </a:ext>
            </a:extLst>
          </p:cNvPr>
          <p:cNvSpPr txBox="1">
            <a:spLocks noGrp="1"/>
          </p:cNvSpPr>
          <p:nvPr/>
        </p:nvSpPr>
        <p:spPr>
          <a:xfrm>
            <a:off x="2365537" y="6503301"/>
            <a:ext cx="441268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ctr" defTabSz="829452" hangingPunct="0">
              <a:defRPr/>
            </a:pPr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Eric Godat - SMU</a:t>
            </a:r>
          </a:p>
        </p:txBody>
      </p:sp>
      <p:sp>
        <p:nvSpPr>
          <p:cNvPr id="115" name="Slide Number Placeholder 3">
            <a:extLst>
              <a:ext uri="{FF2B5EF4-FFF2-40B4-BE49-F238E27FC236}">
                <a16:creationId xmlns="" xmlns:a16="http://schemas.microsoft.com/office/drawing/2014/main" id="{E38C53B0-3C40-4B1C-AA94-6AFA450299C8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defTabSz="829452" hangingPunct="0">
              <a:defRPr/>
            </a:pPr>
            <a:fld id="{380E1C43-1CF5-4918-8DBA-DB8C68F4AD0C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defTabSz="829452" hangingPunct="0">
                <a:defRPr/>
              </a:pPr>
              <a:t>55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8AD53D-CCB2-465B-BDF1-4A2EC138C66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108" y="360"/>
            <a:ext cx="7730446" cy="1418212"/>
          </a:xfrm>
        </p:spPr>
        <p:txBody>
          <a:bodyPr/>
          <a:lstStyle/>
          <a:p>
            <a:pPr lvl="0"/>
            <a:r>
              <a:rPr lang="en-US"/>
              <a:t>Reweighting Formalism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C055E9-1D27-4C2E-8BD4-A97DD3F304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7762" y="1601114"/>
            <a:ext cx="8941298" cy="4901860"/>
          </a:xfrm>
        </p:spPr>
        <p:txBody>
          <a:bodyPr/>
          <a:lstStyle/>
          <a:p>
            <a:pPr lvl="0"/>
            <a:r>
              <a:rPr lang="en-US"/>
              <a:t>Bayesian Reweighting Technique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Generate Replica: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Calculate Giele-Keller weights: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endParaRPr lang="en-US" sz="2903">
              <a:solidFill>
                <a:srgbClr val="000000"/>
              </a:solidFill>
              <a:latin typeface="Galliard BT" pitchFamily="2"/>
            </a:endParaRP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Estimate weighted average and standard deviation:</a:t>
            </a:r>
          </a:p>
        </p:txBody>
      </p:sp>
      <p:grpSp>
        <p:nvGrpSpPr>
          <p:cNvPr id="4" name="Group 3" descr="28§display§f_{k}(x) = f_{0} + \sum_{i} \frac{1}{2}(f_{i}^{+}-f_{i}^{-})R_{ik}§svg§600§FALSE§" title="TexMaths">
            <a:extLst>
              <a:ext uri="{FF2B5EF4-FFF2-40B4-BE49-F238E27FC236}">
                <a16:creationId xmlns="" xmlns:a16="http://schemas.microsoft.com/office/drawing/2014/main" id="{0FD646D7-B4E4-40F4-AF72-33765E9B7F5C}"/>
              </a:ext>
            </a:extLst>
          </p:cNvPr>
          <p:cNvGrpSpPr/>
          <p:nvPr/>
        </p:nvGrpSpPr>
        <p:grpSpPr>
          <a:xfrm>
            <a:off x="3501282" y="2178130"/>
            <a:ext cx="4561267" cy="814419"/>
            <a:chOff x="3859920" y="2400840"/>
            <a:chExt cx="5028480" cy="897840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226DD7D6-D3DD-4AA8-B2AE-349D2A4E34A6}"/>
                </a:ext>
              </a:extLst>
            </p:cNvPr>
            <p:cNvSpPr/>
            <p:nvPr/>
          </p:nvSpPr>
          <p:spPr>
            <a:xfrm>
              <a:off x="3859920" y="2408760"/>
              <a:ext cx="5028480" cy="88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969" h="2464">
                  <a:moveTo>
                    <a:pt x="6986" y="2464"/>
                  </a:moveTo>
                  <a:lnTo>
                    <a:pt x="0" y="2464"/>
                  </a:lnTo>
                  <a:lnTo>
                    <a:pt x="0" y="0"/>
                  </a:lnTo>
                  <a:lnTo>
                    <a:pt x="13969" y="0"/>
                  </a:lnTo>
                  <a:lnTo>
                    <a:pt x="13969" y="2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FA41B94E-E908-4B0C-8B16-772F265658ED}"/>
                </a:ext>
              </a:extLst>
            </p:cNvPr>
            <p:cNvSpPr/>
            <p:nvPr/>
          </p:nvSpPr>
          <p:spPr>
            <a:xfrm>
              <a:off x="3879000" y="2626560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2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60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2"/>
                  </a:cubicBezTo>
                  <a:cubicBezTo>
                    <a:pt x="0" y="874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4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F00C0BF-DC0A-4C98-B61B-69C4C5D13554}"/>
                </a:ext>
              </a:extLst>
            </p:cNvPr>
            <p:cNvSpPr/>
            <p:nvPr/>
          </p:nvSpPr>
          <p:spPr>
            <a:xfrm>
              <a:off x="4052520" y="2757599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591CCE64-5332-4656-A3CE-88674D6FADCC}"/>
                </a:ext>
              </a:extLst>
            </p:cNvPr>
            <p:cNvSpPr/>
            <p:nvPr/>
          </p:nvSpPr>
          <p:spPr>
            <a:xfrm>
              <a:off x="4242960" y="2611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4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C3836EC4-4FAA-40D0-88BF-08911BCE1667}"/>
                </a:ext>
              </a:extLst>
            </p:cNvPr>
            <p:cNvSpPr/>
            <p:nvPr/>
          </p:nvSpPr>
          <p:spPr>
            <a:xfrm>
              <a:off x="4356000" y="2720520"/>
              <a:ext cx="17712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448">
                  <a:moveTo>
                    <a:pt x="302" y="140"/>
                  </a:moveTo>
                  <a:cubicBezTo>
                    <a:pt x="308" y="112"/>
                    <a:pt x="330" y="22"/>
                    <a:pt x="400" y="22"/>
                  </a:cubicBezTo>
                  <a:cubicBezTo>
                    <a:pt x="406" y="22"/>
                    <a:pt x="428" y="22"/>
                    <a:pt x="448" y="34"/>
                  </a:cubicBezTo>
                  <a:cubicBezTo>
                    <a:pt x="423" y="39"/>
                    <a:pt x="403" y="64"/>
                    <a:pt x="403" y="87"/>
                  </a:cubicBezTo>
                  <a:cubicBezTo>
                    <a:pt x="403" y="104"/>
                    <a:pt x="412" y="123"/>
                    <a:pt x="440" y="123"/>
                  </a:cubicBezTo>
                  <a:cubicBezTo>
                    <a:pt x="462" y="123"/>
                    <a:pt x="493" y="104"/>
                    <a:pt x="493" y="64"/>
                  </a:cubicBezTo>
                  <a:cubicBezTo>
                    <a:pt x="493" y="14"/>
                    <a:pt x="434" y="0"/>
                    <a:pt x="400" y="0"/>
                  </a:cubicBezTo>
                  <a:cubicBezTo>
                    <a:pt x="344" y="0"/>
                    <a:pt x="308" y="53"/>
                    <a:pt x="297" y="76"/>
                  </a:cubicBezTo>
                  <a:cubicBezTo>
                    <a:pt x="272" y="11"/>
                    <a:pt x="218" y="0"/>
                    <a:pt x="190" y="0"/>
                  </a:cubicBezTo>
                  <a:cubicBezTo>
                    <a:pt x="87" y="0"/>
                    <a:pt x="31" y="129"/>
                    <a:pt x="31" y="151"/>
                  </a:cubicBezTo>
                  <a:cubicBezTo>
                    <a:pt x="31" y="162"/>
                    <a:pt x="39" y="162"/>
                    <a:pt x="42" y="162"/>
                  </a:cubicBezTo>
                  <a:cubicBezTo>
                    <a:pt x="50" y="162"/>
                    <a:pt x="53" y="160"/>
                    <a:pt x="56" y="151"/>
                  </a:cubicBezTo>
                  <a:cubicBezTo>
                    <a:pt x="90" y="48"/>
                    <a:pt x="154" y="22"/>
                    <a:pt x="188" y="22"/>
                  </a:cubicBezTo>
                  <a:cubicBezTo>
                    <a:pt x="207" y="22"/>
                    <a:pt x="241" y="31"/>
                    <a:pt x="241" y="87"/>
                  </a:cubicBezTo>
                  <a:cubicBezTo>
                    <a:pt x="241" y="118"/>
                    <a:pt x="224" y="185"/>
                    <a:pt x="188" y="325"/>
                  </a:cubicBezTo>
                  <a:cubicBezTo>
                    <a:pt x="174" y="386"/>
                    <a:pt x="137" y="426"/>
                    <a:pt x="95" y="426"/>
                  </a:cubicBezTo>
                  <a:cubicBezTo>
                    <a:pt x="87" y="426"/>
                    <a:pt x="64" y="426"/>
                    <a:pt x="45" y="414"/>
                  </a:cubicBezTo>
                  <a:cubicBezTo>
                    <a:pt x="70" y="409"/>
                    <a:pt x="92" y="389"/>
                    <a:pt x="92" y="361"/>
                  </a:cubicBezTo>
                  <a:cubicBezTo>
                    <a:pt x="92" y="333"/>
                    <a:pt x="70" y="325"/>
                    <a:pt x="53" y="325"/>
                  </a:cubicBezTo>
                  <a:cubicBezTo>
                    <a:pt x="25" y="325"/>
                    <a:pt x="0" y="353"/>
                    <a:pt x="0" y="384"/>
                  </a:cubicBezTo>
                  <a:cubicBezTo>
                    <a:pt x="0" y="428"/>
                    <a:pt x="50" y="448"/>
                    <a:pt x="92" y="448"/>
                  </a:cubicBezTo>
                  <a:cubicBezTo>
                    <a:pt x="160" y="448"/>
                    <a:pt x="193" y="378"/>
                    <a:pt x="196" y="372"/>
                  </a:cubicBezTo>
                  <a:cubicBezTo>
                    <a:pt x="210" y="409"/>
                    <a:pt x="244" y="448"/>
                    <a:pt x="305" y="448"/>
                  </a:cubicBezTo>
                  <a:cubicBezTo>
                    <a:pt x="406" y="448"/>
                    <a:pt x="462" y="322"/>
                    <a:pt x="462" y="297"/>
                  </a:cubicBezTo>
                  <a:cubicBezTo>
                    <a:pt x="462" y="286"/>
                    <a:pt x="454" y="286"/>
                    <a:pt x="451" y="286"/>
                  </a:cubicBezTo>
                  <a:cubicBezTo>
                    <a:pt x="442" y="286"/>
                    <a:pt x="440" y="291"/>
                    <a:pt x="437" y="297"/>
                  </a:cubicBezTo>
                  <a:cubicBezTo>
                    <a:pt x="406" y="403"/>
                    <a:pt x="339" y="426"/>
                    <a:pt x="305" y="426"/>
                  </a:cubicBezTo>
                  <a:cubicBezTo>
                    <a:pt x="266" y="426"/>
                    <a:pt x="252" y="395"/>
                    <a:pt x="252" y="361"/>
                  </a:cubicBezTo>
                  <a:cubicBezTo>
                    <a:pt x="252" y="339"/>
                    <a:pt x="258" y="319"/>
                    <a:pt x="269" y="2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3DDFBB38-2131-4047-A651-A80C2E43A551}"/>
                </a:ext>
              </a:extLst>
            </p:cNvPr>
            <p:cNvSpPr/>
            <p:nvPr/>
          </p:nvSpPr>
          <p:spPr>
            <a:xfrm>
              <a:off x="4568400" y="2611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0"/>
                  </a:cubicBezTo>
                  <a:cubicBezTo>
                    <a:pt x="0" y="972"/>
                    <a:pt x="0" y="974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02CE63ED-BA42-4C5C-B729-380D20248091}"/>
                </a:ext>
              </a:extLst>
            </p:cNvPr>
            <p:cNvSpPr/>
            <p:nvPr/>
          </p:nvSpPr>
          <p:spPr>
            <a:xfrm>
              <a:off x="4804560" y="274644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20A13E16-657F-4959-9E25-4D74A2AD598B}"/>
                </a:ext>
              </a:extLst>
            </p:cNvPr>
            <p:cNvSpPr/>
            <p:nvPr/>
          </p:nvSpPr>
          <p:spPr>
            <a:xfrm>
              <a:off x="5176440" y="2626560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2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60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2"/>
                  </a:cubicBezTo>
                  <a:cubicBezTo>
                    <a:pt x="0" y="874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4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2254917A-6AAF-4124-9B82-5790F21F1F0B}"/>
                </a:ext>
              </a:extLst>
            </p:cNvPr>
            <p:cNvSpPr/>
            <p:nvPr/>
          </p:nvSpPr>
          <p:spPr>
            <a:xfrm>
              <a:off x="5344560" y="2765880"/>
              <a:ext cx="11556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473">
                  <a:moveTo>
                    <a:pt x="322" y="238"/>
                  </a:moveTo>
                  <a:cubicBezTo>
                    <a:pt x="322" y="162"/>
                    <a:pt x="314" y="109"/>
                    <a:pt x="283" y="59"/>
                  </a:cubicBezTo>
                  <a:cubicBezTo>
                    <a:pt x="260" y="28"/>
                    <a:pt x="216" y="0"/>
                    <a:pt x="162" y="0"/>
                  </a:cubicBezTo>
                  <a:cubicBezTo>
                    <a:pt x="0" y="0"/>
                    <a:pt x="0" y="190"/>
                    <a:pt x="0" y="238"/>
                  </a:cubicBezTo>
                  <a:cubicBezTo>
                    <a:pt x="0" y="288"/>
                    <a:pt x="0" y="473"/>
                    <a:pt x="162" y="473"/>
                  </a:cubicBezTo>
                  <a:cubicBezTo>
                    <a:pt x="322" y="473"/>
                    <a:pt x="322" y="288"/>
                    <a:pt x="322" y="238"/>
                  </a:cubicBezTo>
                  <a:close/>
                  <a:moveTo>
                    <a:pt x="162" y="454"/>
                  </a:moveTo>
                  <a:cubicBezTo>
                    <a:pt x="129" y="454"/>
                    <a:pt x="87" y="437"/>
                    <a:pt x="73" y="378"/>
                  </a:cubicBezTo>
                  <a:cubicBezTo>
                    <a:pt x="64" y="339"/>
                    <a:pt x="64" y="280"/>
                    <a:pt x="64" y="230"/>
                  </a:cubicBezTo>
                  <a:cubicBezTo>
                    <a:pt x="64" y="179"/>
                    <a:pt x="64" y="126"/>
                    <a:pt x="73" y="90"/>
                  </a:cubicBezTo>
                  <a:cubicBezTo>
                    <a:pt x="90" y="34"/>
                    <a:pt x="132" y="20"/>
                    <a:pt x="162" y="20"/>
                  </a:cubicBezTo>
                  <a:cubicBezTo>
                    <a:pt x="199" y="20"/>
                    <a:pt x="235" y="42"/>
                    <a:pt x="246" y="81"/>
                  </a:cubicBezTo>
                  <a:cubicBezTo>
                    <a:pt x="258" y="120"/>
                    <a:pt x="260" y="171"/>
                    <a:pt x="260" y="230"/>
                  </a:cubicBezTo>
                  <a:cubicBezTo>
                    <a:pt x="260" y="280"/>
                    <a:pt x="260" y="333"/>
                    <a:pt x="249" y="375"/>
                  </a:cubicBezTo>
                  <a:cubicBezTo>
                    <a:pt x="235" y="440"/>
                    <a:pt x="190" y="454"/>
                    <a:pt x="162" y="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22833711-259B-4142-A650-E21AAE1A9B6E}"/>
                </a:ext>
              </a:extLst>
            </p:cNvPr>
            <p:cNvSpPr/>
            <p:nvPr/>
          </p:nvSpPr>
          <p:spPr>
            <a:xfrm>
              <a:off x="5588640" y="2670120"/>
              <a:ext cx="2365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58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0162FE23-C100-4186-ADC1-ACFF83990DEB}"/>
                </a:ext>
              </a:extLst>
            </p:cNvPr>
            <p:cNvSpPr/>
            <p:nvPr/>
          </p:nvSpPr>
          <p:spPr>
            <a:xfrm>
              <a:off x="5943600" y="2539800"/>
              <a:ext cx="472320" cy="496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1">
                  <a:moveTo>
                    <a:pt x="1193" y="1381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9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3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1"/>
                    <a:pt x="11" y="1381"/>
                    <a:pt x="28" y="13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32AA91C1-78A6-4A49-8232-94E49C6BB65C}"/>
                </a:ext>
              </a:extLst>
            </p:cNvPr>
            <p:cNvSpPr/>
            <p:nvPr/>
          </p:nvSpPr>
          <p:spPr>
            <a:xfrm>
              <a:off x="6140880" y="313056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73ADE6B9-40CA-4AC9-A99C-49F191E57644}"/>
                </a:ext>
              </a:extLst>
            </p:cNvPr>
            <p:cNvSpPr/>
            <p:nvPr/>
          </p:nvSpPr>
          <p:spPr>
            <a:xfrm>
              <a:off x="6568199" y="2400840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87851A6F-78A5-4370-AA1B-A16E4093B89E}"/>
                </a:ext>
              </a:extLst>
            </p:cNvPr>
            <p:cNvSpPr/>
            <p:nvPr/>
          </p:nvSpPr>
          <p:spPr>
            <a:xfrm>
              <a:off x="6537240" y="2781000"/>
              <a:ext cx="17820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6" h="42">
                  <a:moveTo>
                    <a:pt x="246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49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250BE0AD-7F88-4E19-8BF9-9A9165EBD49B}"/>
                </a:ext>
              </a:extLst>
            </p:cNvPr>
            <p:cNvSpPr/>
            <p:nvPr/>
          </p:nvSpPr>
          <p:spPr>
            <a:xfrm>
              <a:off x="6554160" y="2883600"/>
              <a:ext cx="14184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5" h="658">
                  <a:moveTo>
                    <a:pt x="76" y="582"/>
                  </a:moveTo>
                  <a:lnTo>
                    <a:pt x="182" y="482"/>
                  </a:lnTo>
                  <a:cubicBezTo>
                    <a:pt x="336" y="344"/>
                    <a:pt x="395" y="291"/>
                    <a:pt x="395" y="190"/>
                  </a:cubicBezTo>
                  <a:cubicBezTo>
                    <a:pt x="395" y="78"/>
                    <a:pt x="305" y="0"/>
                    <a:pt x="185" y="0"/>
                  </a:cubicBezTo>
                  <a:cubicBezTo>
                    <a:pt x="73" y="0"/>
                    <a:pt x="0" y="90"/>
                    <a:pt x="0" y="179"/>
                  </a:cubicBezTo>
                  <a:cubicBezTo>
                    <a:pt x="0" y="235"/>
                    <a:pt x="50" y="235"/>
                    <a:pt x="53" y="235"/>
                  </a:cubicBezTo>
                  <a:cubicBezTo>
                    <a:pt x="70" y="235"/>
                    <a:pt x="104" y="221"/>
                    <a:pt x="104" y="182"/>
                  </a:cubicBezTo>
                  <a:cubicBezTo>
                    <a:pt x="104" y="157"/>
                    <a:pt x="87" y="132"/>
                    <a:pt x="50" y="132"/>
                  </a:cubicBezTo>
                  <a:cubicBezTo>
                    <a:pt x="45" y="132"/>
                    <a:pt x="42" y="132"/>
                    <a:pt x="39" y="132"/>
                  </a:cubicBezTo>
                  <a:cubicBezTo>
                    <a:pt x="62" y="67"/>
                    <a:pt x="115" y="31"/>
                    <a:pt x="174" y="31"/>
                  </a:cubicBezTo>
                  <a:cubicBezTo>
                    <a:pt x="263" y="31"/>
                    <a:pt x="305" y="112"/>
                    <a:pt x="305" y="190"/>
                  </a:cubicBezTo>
                  <a:cubicBezTo>
                    <a:pt x="305" y="272"/>
                    <a:pt x="255" y="350"/>
                    <a:pt x="202" y="409"/>
                  </a:cubicBezTo>
                  <a:lnTo>
                    <a:pt x="11" y="622"/>
                  </a:lnTo>
                  <a:cubicBezTo>
                    <a:pt x="0" y="633"/>
                    <a:pt x="0" y="636"/>
                    <a:pt x="0" y="658"/>
                  </a:cubicBezTo>
                  <a:lnTo>
                    <a:pt x="367" y="658"/>
                  </a:lnTo>
                  <a:lnTo>
                    <a:pt x="395" y="487"/>
                  </a:lnTo>
                  <a:lnTo>
                    <a:pt x="370" y="487"/>
                  </a:lnTo>
                  <a:cubicBezTo>
                    <a:pt x="367" y="515"/>
                    <a:pt x="358" y="560"/>
                    <a:pt x="350" y="574"/>
                  </a:cubicBezTo>
                  <a:cubicBezTo>
                    <a:pt x="342" y="582"/>
                    <a:pt x="277" y="582"/>
                    <a:pt x="255" y="5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14343B17-C7ED-4752-B067-26D0529C1993}"/>
                </a:ext>
              </a:extLst>
            </p:cNvPr>
            <p:cNvSpPr/>
            <p:nvPr/>
          </p:nvSpPr>
          <p:spPr>
            <a:xfrm>
              <a:off x="6791040" y="2611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4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F6DBF2BF-0B41-478D-874B-6F92DA9830A4}"/>
                </a:ext>
              </a:extLst>
            </p:cNvPr>
            <p:cNvSpPr/>
            <p:nvPr/>
          </p:nvSpPr>
          <p:spPr>
            <a:xfrm>
              <a:off x="6913080" y="2626560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2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60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2"/>
                  </a:cubicBezTo>
                  <a:cubicBezTo>
                    <a:pt x="0" y="874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4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9190E03B-F936-4E1F-A585-98E1FCD87446}"/>
                </a:ext>
              </a:extLst>
            </p:cNvPr>
            <p:cNvSpPr/>
            <p:nvPr/>
          </p:nvSpPr>
          <p:spPr>
            <a:xfrm>
              <a:off x="7122599" y="2572200"/>
              <a:ext cx="183240" cy="183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0" h="510">
                  <a:moveTo>
                    <a:pt x="272" y="272"/>
                  </a:moveTo>
                  <a:lnTo>
                    <a:pt x="484" y="272"/>
                  </a:lnTo>
                  <a:cubicBezTo>
                    <a:pt x="493" y="272"/>
                    <a:pt x="510" y="272"/>
                    <a:pt x="510" y="255"/>
                  </a:cubicBezTo>
                  <a:cubicBezTo>
                    <a:pt x="510" y="238"/>
                    <a:pt x="493" y="238"/>
                    <a:pt x="484" y="238"/>
                  </a:cubicBezTo>
                  <a:lnTo>
                    <a:pt x="272" y="238"/>
                  </a:lnTo>
                  <a:lnTo>
                    <a:pt x="272" y="25"/>
                  </a:lnTo>
                  <a:cubicBezTo>
                    <a:pt x="272" y="17"/>
                    <a:pt x="272" y="0"/>
                    <a:pt x="255" y="0"/>
                  </a:cubicBezTo>
                  <a:cubicBezTo>
                    <a:pt x="238" y="0"/>
                    <a:pt x="238" y="17"/>
                    <a:pt x="238" y="25"/>
                  </a:cubicBezTo>
                  <a:lnTo>
                    <a:pt x="238" y="238"/>
                  </a:lnTo>
                  <a:lnTo>
                    <a:pt x="25" y="238"/>
                  </a:lnTo>
                  <a:cubicBezTo>
                    <a:pt x="17" y="238"/>
                    <a:pt x="0" y="238"/>
                    <a:pt x="0" y="255"/>
                  </a:cubicBezTo>
                  <a:cubicBezTo>
                    <a:pt x="0" y="272"/>
                    <a:pt x="17" y="272"/>
                    <a:pt x="25" y="272"/>
                  </a:cubicBezTo>
                  <a:lnTo>
                    <a:pt x="238" y="272"/>
                  </a:lnTo>
                  <a:lnTo>
                    <a:pt x="238" y="484"/>
                  </a:lnTo>
                  <a:cubicBezTo>
                    <a:pt x="238" y="493"/>
                    <a:pt x="238" y="510"/>
                    <a:pt x="255" y="510"/>
                  </a:cubicBezTo>
                  <a:cubicBezTo>
                    <a:pt x="272" y="510"/>
                    <a:pt x="272" y="496"/>
                    <a:pt x="272" y="4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34003D8B-7719-43F0-BD50-413EECFCDD82}"/>
                </a:ext>
              </a:extLst>
            </p:cNvPr>
            <p:cNvSpPr/>
            <p:nvPr/>
          </p:nvSpPr>
          <p:spPr>
            <a:xfrm>
              <a:off x="7079400" y="28112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574246AF-452D-4A80-B9E2-36606D651344}"/>
                </a:ext>
              </a:extLst>
            </p:cNvPr>
            <p:cNvSpPr/>
            <p:nvPr/>
          </p:nvSpPr>
          <p:spPr>
            <a:xfrm>
              <a:off x="7449480" y="278100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06402B74-303A-4474-B46D-F13D83FE9E44}"/>
                </a:ext>
              </a:extLst>
            </p:cNvPr>
            <p:cNvSpPr/>
            <p:nvPr/>
          </p:nvSpPr>
          <p:spPr>
            <a:xfrm>
              <a:off x="7792920" y="2626560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2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60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2"/>
                  </a:cubicBezTo>
                  <a:cubicBezTo>
                    <a:pt x="0" y="874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4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6E5389E1-162B-4D8E-A891-A3B9FA51487C}"/>
                </a:ext>
              </a:extLst>
            </p:cNvPr>
            <p:cNvSpPr/>
            <p:nvPr/>
          </p:nvSpPr>
          <p:spPr>
            <a:xfrm>
              <a:off x="8011800" y="2656800"/>
              <a:ext cx="16812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8" h="36">
                  <a:moveTo>
                    <a:pt x="440" y="36"/>
                  </a:moveTo>
                  <a:cubicBezTo>
                    <a:pt x="451" y="36"/>
                    <a:pt x="468" y="36"/>
                    <a:pt x="468" y="20"/>
                  </a:cubicBezTo>
                  <a:cubicBezTo>
                    <a:pt x="468" y="0"/>
                    <a:pt x="454" y="0"/>
                    <a:pt x="440" y="0"/>
                  </a:cubicBezTo>
                  <a:lnTo>
                    <a:pt x="28" y="0"/>
                  </a:lnTo>
                  <a:cubicBezTo>
                    <a:pt x="17" y="0"/>
                    <a:pt x="0" y="0"/>
                    <a:pt x="0" y="17"/>
                  </a:cubicBezTo>
                  <a:cubicBezTo>
                    <a:pt x="0" y="36"/>
                    <a:pt x="17" y="36"/>
                    <a:pt x="28" y="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303B0CD1-F3C5-4216-A35A-29F9D4B4887C}"/>
                </a:ext>
              </a:extLst>
            </p:cNvPr>
            <p:cNvSpPr/>
            <p:nvPr/>
          </p:nvSpPr>
          <p:spPr>
            <a:xfrm>
              <a:off x="7959240" y="281124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665E3D41-DB57-432A-ADEF-1C880E9E0B77}"/>
                </a:ext>
              </a:extLst>
            </p:cNvPr>
            <p:cNvSpPr/>
            <p:nvPr/>
          </p:nvSpPr>
          <p:spPr>
            <a:xfrm>
              <a:off x="8244719" y="2611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0"/>
                  </a:cubicBezTo>
                  <a:cubicBezTo>
                    <a:pt x="0" y="972"/>
                    <a:pt x="0" y="974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5065E52F-0993-49B4-AA5A-18B78A790F5E}"/>
                </a:ext>
              </a:extLst>
            </p:cNvPr>
            <p:cNvSpPr/>
            <p:nvPr/>
          </p:nvSpPr>
          <p:spPr>
            <a:xfrm>
              <a:off x="8376839" y="2634840"/>
              <a:ext cx="25380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06" h="697">
                  <a:moveTo>
                    <a:pt x="330" y="67"/>
                  </a:moveTo>
                  <a:cubicBezTo>
                    <a:pt x="336" y="45"/>
                    <a:pt x="339" y="34"/>
                    <a:pt x="358" y="31"/>
                  </a:cubicBezTo>
                  <a:cubicBezTo>
                    <a:pt x="367" y="31"/>
                    <a:pt x="398" y="31"/>
                    <a:pt x="417" y="31"/>
                  </a:cubicBezTo>
                  <a:cubicBezTo>
                    <a:pt x="487" y="31"/>
                    <a:pt x="596" y="31"/>
                    <a:pt x="596" y="129"/>
                  </a:cubicBezTo>
                  <a:cubicBezTo>
                    <a:pt x="596" y="162"/>
                    <a:pt x="582" y="230"/>
                    <a:pt x="543" y="269"/>
                  </a:cubicBezTo>
                  <a:cubicBezTo>
                    <a:pt x="518" y="294"/>
                    <a:pt x="465" y="325"/>
                    <a:pt x="375" y="325"/>
                  </a:cubicBezTo>
                  <a:lnTo>
                    <a:pt x="266" y="325"/>
                  </a:lnTo>
                  <a:close/>
                  <a:moveTo>
                    <a:pt x="473" y="339"/>
                  </a:moveTo>
                  <a:cubicBezTo>
                    <a:pt x="571" y="316"/>
                    <a:pt x="689" y="249"/>
                    <a:pt x="689" y="148"/>
                  </a:cubicBezTo>
                  <a:cubicBezTo>
                    <a:pt x="689" y="64"/>
                    <a:pt x="602" y="0"/>
                    <a:pt x="470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190" y="31"/>
                    <a:pt x="210" y="31"/>
                    <a:pt x="227" y="34"/>
                  </a:cubicBezTo>
                  <a:cubicBezTo>
                    <a:pt x="244" y="34"/>
                    <a:pt x="252" y="36"/>
                    <a:pt x="252" y="48"/>
                  </a:cubicBezTo>
                  <a:cubicBezTo>
                    <a:pt x="252" y="53"/>
                    <a:pt x="252" y="56"/>
                    <a:pt x="249" y="67"/>
                  </a:cubicBezTo>
                  <a:lnTo>
                    <a:pt x="118" y="596"/>
                  </a:lnTo>
                  <a:cubicBezTo>
                    <a:pt x="106" y="636"/>
                    <a:pt x="104" y="644"/>
                    <a:pt x="28" y="644"/>
                  </a:cubicBezTo>
                  <a:cubicBezTo>
                    <a:pt x="8" y="644"/>
                    <a:pt x="0" y="644"/>
                    <a:pt x="0" y="664"/>
                  </a:cubicBezTo>
                  <a:cubicBezTo>
                    <a:pt x="0" y="675"/>
                    <a:pt x="11" y="675"/>
                    <a:pt x="14" y="675"/>
                  </a:cubicBezTo>
                  <a:cubicBezTo>
                    <a:pt x="42" y="675"/>
                    <a:pt x="112" y="672"/>
                    <a:pt x="137" y="672"/>
                  </a:cubicBezTo>
                  <a:cubicBezTo>
                    <a:pt x="165" y="672"/>
                    <a:pt x="235" y="675"/>
                    <a:pt x="263" y="675"/>
                  </a:cubicBezTo>
                  <a:cubicBezTo>
                    <a:pt x="272" y="675"/>
                    <a:pt x="283" y="675"/>
                    <a:pt x="283" y="655"/>
                  </a:cubicBezTo>
                  <a:cubicBezTo>
                    <a:pt x="283" y="644"/>
                    <a:pt x="274" y="644"/>
                    <a:pt x="255" y="644"/>
                  </a:cubicBezTo>
                  <a:cubicBezTo>
                    <a:pt x="218" y="644"/>
                    <a:pt x="190" y="644"/>
                    <a:pt x="190" y="627"/>
                  </a:cubicBezTo>
                  <a:cubicBezTo>
                    <a:pt x="190" y="622"/>
                    <a:pt x="193" y="616"/>
                    <a:pt x="196" y="610"/>
                  </a:cubicBezTo>
                  <a:lnTo>
                    <a:pt x="260" y="347"/>
                  </a:lnTo>
                  <a:lnTo>
                    <a:pt x="378" y="347"/>
                  </a:lnTo>
                  <a:cubicBezTo>
                    <a:pt x="468" y="347"/>
                    <a:pt x="484" y="403"/>
                    <a:pt x="484" y="437"/>
                  </a:cubicBezTo>
                  <a:cubicBezTo>
                    <a:pt x="484" y="454"/>
                    <a:pt x="476" y="484"/>
                    <a:pt x="470" y="507"/>
                  </a:cubicBezTo>
                  <a:cubicBezTo>
                    <a:pt x="465" y="535"/>
                    <a:pt x="456" y="571"/>
                    <a:pt x="456" y="591"/>
                  </a:cubicBezTo>
                  <a:cubicBezTo>
                    <a:pt x="456" y="697"/>
                    <a:pt x="574" y="697"/>
                    <a:pt x="588" y="697"/>
                  </a:cubicBezTo>
                  <a:cubicBezTo>
                    <a:pt x="672" y="697"/>
                    <a:pt x="706" y="596"/>
                    <a:pt x="706" y="582"/>
                  </a:cubicBezTo>
                  <a:cubicBezTo>
                    <a:pt x="706" y="571"/>
                    <a:pt x="694" y="571"/>
                    <a:pt x="694" y="571"/>
                  </a:cubicBezTo>
                  <a:cubicBezTo>
                    <a:pt x="686" y="571"/>
                    <a:pt x="683" y="577"/>
                    <a:pt x="680" y="585"/>
                  </a:cubicBezTo>
                  <a:cubicBezTo>
                    <a:pt x="655" y="658"/>
                    <a:pt x="613" y="675"/>
                    <a:pt x="591" y="675"/>
                  </a:cubicBezTo>
                  <a:cubicBezTo>
                    <a:pt x="557" y="675"/>
                    <a:pt x="552" y="652"/>
                    <a:pt x="552" y="613"/>
                  </a:cubicBezTo>
                  <a:cubicBezTo>
                    <a:pt x="552" y="585"/>
                    <a:pt x="557" y="535"/>
                    <a:pt x="560" y="501"/>
                  </a:cubicBezTo>
                  <a:cubicBezTo>
                    <a:pt x="563" y="487"/>
                    <a:pt x="566" y="470"/>
                    <a:pt x="566" y="456"/>
                  </a:cubicBezTo>
                  <a:cubicBezTo>
                    <a:pt x="566" y="381"/>
                    <a:pt x="498" y="350"/>
                    <a:pt x="473" y="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49741260-D689-43AB-A2DF-E24186E70691}"/>
                </a:ext>
              </a:extLst>
            </p:cNvPr>
            <p:cNvSpPr/>
            <p:nvPr/>
          </p:nvSpPr>
          <p:spPr>
            <a:xfrm>
              <a:off x="8642880" y="276588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9CB5C8D-D47B-4A02-A367-92B7CB41F661}"/>
                </a:ext>
              </a:extLst>
            </p:cNvPr>
            <p:cNvSpPr/>
            <p:nvPr/>
          </p:nvSpPr>
          <p:spPr>
            <a:xfrm>
              <a:off x="8749800" y="2757599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32" name="Group 31" descr="28§display§w_{k} = \frac{e^{\frac{-1}{2}\chi_{k}^{2}}}{\frac{1}{N_{rep}}\sum_{i}e^{\frac{-1}{2}\chi_{i}^{2}}}§svg§600§FALSE§" title="TexMaths">
            <a:extLst>
              <a:ext uri="{FF2B5EF4-FFF2-40B4-BE49-F238E27FC236}">
                <a16:creationId xmlns="" xmlns:a16="http://schemas.microsoft.com/office/drawing/2014/main" id="{100A0BDC-5AD5-45B6-9A36-E61FCC1B8792}"/>
              </a:ext>
            </a:extLst>
          </p:cNvPr>
          <p:cNvGrpSpPr/>
          <p:nvPr/>
        </p:nvGrpSpPr>
        <p:grpSpPr>
          <a:xfrm>
            <a:off x="5385809" y="3267832"/>
            <a:ext cx="2858956" cy="998920"/>
            <a:chOff x="5937479" y="3602160"/>
            <a:chExt cx="3151801" cy="1101240"/>
          </a:xfrm>
        </p:grpSpPr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139791E4-1CA3-44D7-B6B3-FF34AC934B90}"/>
                </a:ext>
              </a:extLst>
            </p:cNvPr>
            <p:cNvSpPr/>
            <p:nvPr/>
          </p:nvSpPr>
          <p:spPr>
            <a:xfrm>
              <a:off x="5937479" y="3602160"/>
              <a:ext cx="3151800" cy="11001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56" h="3057">
                  <a:moveTo>
                    <a:pt x="4379" y="3057"/>
                  </a:moveTo>
                  <a:lnTo>
                    <a:pt x="0" y="3057"/>
                  </a:lnTo>
                  <a:lnTo>
                    <a:pt x="0" y="0"/>
                  </a:lnTo>
                  <a:lnTo>
                    <a:pt x="8756" y="0"/>
                  </a:lnTo>
                  <a:lnTo>
                    <a:pt x="8756" y="30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537973E0-23A0-483E-A6B5-219B725FE7BF}"/>
                </a:ext>
              </a:extLst>
            </p:cNvPr>
            <p:cNvSpPr/>
            <p:nvPr/>
          </p:nvSpPr>
          <p:spPr>
            <a:xfrm>
              <a:off x="5947560" y="4041719"/>
              <a:ext cx="23544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5" h="448">
                  <a:moveTo>
                    <a:pt x="428" y="101"/>
                  </a:moveTo>
                  <a:cubicBezTo>
                    <a:pt x="434" y="81"/>
                    <a:pt x="442" y="45"/>
                    <a:pt x="442" y="36"/>
                  </a:cubicBezTo>
                  <a:cubicBezTo>
                    <a:pt x="442" y="20"/>
                    <a:pt x="428" y="11"/>
                    <a:pt x="414" y="11"/>
                  </a:cubicBezTo>
                  <a:cubicBezTo>
                    <a:pt x="403" y="11"/>
                    <a:pt x="384" y="20"/>
                    <a:pt x="378" y="39"/>
                  </a:cubicBezTo>
                  <a:cubicBezTo>
                    <a:pt x="375" y="45"/>
                    <a:pt x="328" y="235"/>
                    <a:pt x="322" y="260"/>
                  </a:cubicBezTo>
                  <a:cubicBezTo>
                    <a:pt x="314" y="291"/>
                    <a:pt x="314" y="308"/>
                    <a:pt x="314" y="325"/>
                  </a:cubicBezTo>
                  <a:cubicBezTo>
                    <a:pt x="314" y="336"/>
                    <a:pt x="314" y="339"/>
                    <a:pt x="314" y="344"/>
                  </a:cubicBezTo>
                  <a:cubicBezTo>
                    <a:pt x="291" y="395"/>
                    <a:pt x="260" y="426"/>
                    <a:pt x="221" y="426"/>
                  </a:cubicBezTo>
                  <a:cubicBezTo>
                    <a:pt x="143" y="426"/>
                    <a:pt x="143" y="353"/>
                    <a:pt x="143" y="336"/>
                  </a:cubicBezTo>
                  <a:cubicBezTo>
                    <a:pt x="143" y="305"/>
                    <a:pt x="148" y="266"/>
                    <a:pt x="196" y="146"/>
                  </a:cubicBezTo>
                  <a:cubicBezTo>
                    <a:pt x="204" y="115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3"/>
                    <a:pt x="92" y="22"/>
                    <a:pt x="129" y="22"/>
                  </a:cubicBezTo>
                  <a:cubicBezTo>
                    <a:pt x="137" y="22"/>
                    <a:pt x="151" y="22"/>
                    <a:pt x="151" y="53"/>
                  </a:cubicBezTo>
                  <a:cubicBezTo>
                    <a:pt x="151" y="78"/>
                    <a:pt x="140" y="106"/>
                    <a:pt x="134" y="123"/>
                  </a:cubicBezTo>
                  <a:cubicBezTo>
                    <a:pt x="90" y="241"/>
                    <a:pt x="78" y="286"/>
                    <a:pt x="78" y="325"/>
                  </a:cubicBezTo>
                  <a:cubicBezTo>
                    <a:pt x="78" y="414"/>
                    <a:pt x="146" y="448"/>
                    <a:pt x="218" y="448"/>
                  </a:cubicBezTo>
                  <a:cubicBezTo>
                    <a:pt x="235" y="448"/>
                    <a:pt x="283" y="448"/>
                    <a:pt x="322" y="378"/>
                  </a:cubicBezTo>
                  <a:cubicBezTo>
                    <a:pt x="347" y="442"/>
                    <a:pt x="417" y="448"/>
                    <a:pt x="445" y="448"/>
                  </a:cubicBezTo>
                  <a:cubicBezTo>
                    <a:pt x="521" y="448"/>
                    <a:pt x="563" y="386"/>
                    <a:pt x="588" y="328"/>
                  </a:cubicBezTo>
                  <a:cubicBezTo>
                    <a:pt x="622" y="249"/>
                    <a:pt x="655" y="118"/>
                    <a:pt x="655" y="70"/>
                  </a:cubicBezTo>
                  <a:cubicBezTo>
                    <a:pt x="655" y="14"/>
                    <a:pt x="627" y="0"/>
                    <a:pt x="610" y="0"/>
                  </a:cubicBezTo>
                  <a:cubicBezTo>
                    <a:pt x="585" y="0"/>
                    <a:pt x="560" y="25"/>
                    <a:pt x="560" y="48"/>
                  </a:cubicBezTo>
                  <a:cubicBezTo>
                    <a:pt x="560" y="62"/>
                    <a:pt x="568" y="67"/>
                    <a:pt x="577" y="76"/>
                  </a:cubicBezTo>
                  <a:cubicBezTo>
                    <a:pt x="588" y="84"/>
                    <a:pt x="610" y="112"/>
                    <a:pt x="610" y="160"/>
                  </a:cubicBezTo>
                  <a:cubicBezTo>
                    <a:pt x="610" y="193"/>
                    <a:pt x="582" y="288"/>
                    <a:pt x="557" y="339"/>
                  </a:cubicBezTo>
                  <a:cubicBezTo>
                    <a:pt x="532" y="392"/>
                    <a:pt x="498" y="426"/>
                    <a:pt x="448" y="426"/>
                  </a:cubicBezTo>
                  <a:cubicBezTo>
                    <a:pt x="403" y="426"/>
                    <a:pt x="375" y="398"/>
                    <a:pt x="375" y="342"/>
                  </a:cubicBezTo>
                  <a:cubicBezTo>
                    <a:pt x="375" y="314"/>
                    <a:pt x="384" y="283"/>
                    <a:pt x="386" y="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F2056E13-4A48-48B1-AAFD-63B235D46607}"/>
                </a:ext>
              </a:extLst>
            </p:cNvPr>
            <p:cNvSpPr/>
            <p:nvPr/>
          </p:nvSpPr>
          <p:spPr>
            <a:xfrm>
              <a:off x="6209640" y="407880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11FDC9DE-198E-4E6A-AF38-891A4B777817}"/>
                </a:ext>
              </a:extLst>
            </p:cNvPr>
            <p:cNvSpPr/>
            <p:nvPr/>
          </p:nvSpPr>
          <p:spPr>
            <a:xfrm>
              <a:off x="6483960" y="406764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52BB89CB-9F27-447F-ABB3-5AFA541DEBF9}"/>
                </a:ext>
              </a:extLst>
            </p:cNvPr>
            <p:cNvSpPr/>
            <p:nvPr/>
          </p:nvSpPr>
          <p:spPr>
            <a:xfrm>
              <a:off x="7545240" y="380160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40" y="210"/>
                  </a:moveTo>
                  <a:cubicBezTo>
                    <a:pt x="168" y="210"/>
                    <a:pt x="241" y="207"/>
                    <a:pt x="291" y="185"/>
                  </a:cubicBezTo>
                  <a:cubicBezTo>
                    <a:pt x="361" y="157"/>
                    <a:pt x="367" y="98"/>
                    <a:pt x="367" y="84"/>
                  </a:cubicBezTo>
                  <a:cubicBezTo>
                    <a:pt x="367" y="42"/>
                    <a:pt x="328" y="0"/>
                    <a:pt x="260" y="0"/>
                  </a:cubicBezTo>
                  <a:cubicBezTo>
                    <a:pt x="148" y="0"/>
                    <a:pt x="0" y="95"/>
                    <a:pt x="0" y="269"/>
                  </a:cubicBezTo>
                  <a:cubicBezTo>
                    <a:pt x="0" y="370"/>
                    <a:pt x="59" y="448"/>
                    <a:pt x="157" y="448"/>
                  </a:cubicBezTo>
                  <a:cubicBezTo>
                    <a:pt x="297" y="448"/>
                    <a:pt x="381" y="344"/>
                    <a:pt x="381" y="330"/>
                  </a:cubicBezTo>
                  <a:cubicBezTo>
                    <a:pt x="381" y="325"/>
                    <a:pt x="375" y="319"/>
                    <a:pt x="370" y="319"/>
                  </a:cubicBezTo>
                  <a:cubicBezTo>
                    <a:pt x="364" y="319"/>
                    <a:pt x="361" y="322"/>
                    <a:pt x="356" y="328"/>
                  </a:cubicBezTo>
                  <a:cubicBezTo>
                    <a:pt x="277" y="426"/>
                    <a:pt x="171" y="426"/>
                    <a:pt x="157" y="426"/>
                  </a:cubicBezTo>
                  <a:cubicBezTo>
                    <a:pt x="81" y="426"/>
                    <a:pt x="70" y="344"/>
                    <a:pt x="70" y="311"/>
                  </a:cubicBezTo>
                  <a:cubicBezTo>
                    <a:pt x="70" y="300"/>
                    <a:pt x="73" y="269"/>
                    <a:pt x="87" y="210"/>
                  </a:cubicBezTo>
                  <a:close/>
                  <a:moveTo>
                    <a:pt x="92" y="188"/>
                  </a:moveTo>
                  <a:cubicBezTo>
                    <a:pt x="132" y="36"/>
                    <a:pt x="235" y="22"/>
                    <a:pt x="260" y="22"/>
                  </a:cubicBezTo>
                  <a:cubicBezTo>
                    <a:pt x="305" y="22"/>
                    <a:pt x="333" y="50"/>
                    <a:pt x="333" y="84"/>
                  </a:cubicBezTo>
                  <a:cubicBezTo>
                    <a:pt x="333" y="188"/>
                    <a:pt x="174" y="188"/>
                    <a:pt x="134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E83777F2-0D1F-49F1-8B3D-977A51059CD9}"/>
                </a:ext>
              </a:extLst>
            </p:cNvPr>
            <p:cNvSpPr/>
            <p:nvPr/>
          </p:nvSpPr>
          <p:spPr>
            <a:xfrm>
              <a:off x="7764120" y="3670560"/>
              <a:ext cx="135720" cy="10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8" h="31">
                  <a:moveTo>
                    <a:pt x="356" y="31"/>
                  </a:moveTo>
                  <a:cubicBezTo>
                    <a:pt x="364" y="31"/>
                    <a:pt x="378" y="31"/>
                    <a:pt x="378" y="14"/>
                  </a:cubicBezTo>
                  <a:cubicBezTo>
                    <a:pt x="378" y="0"/>
                    <a:pt x="364" y="0"/>
                    <a:pt x="356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31"/>
                    <a:pt x="14" y="31"/>
                    <a:pt x="2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6588ACDA-8A7C-41F7-A196-BEDBC6EB4D1B}"/>
                </a:ext>
              </a:extLst>
            </p:cNvPr>
            <p:cNvSpPr/>
            <p:nvPr/>
          </p:nvSpPr>
          <p:spPr>
            <a:xfrm>
              <a:off x="7953480" y="360216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5B2E7D1A-1493-42A7-BBA8-1DEA21005ABA}"/>
                </a:ext>
              </a:extLst>
            </p:cNvPr>
            <p:cNvSpPr/>
            <p:nvPr/>
          </p:nvSpPr>
          <p:spPr>
            <a:xfrm>
              <a:off x="7735679" y="3761279"/>
              <a:ext cx="31320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1" h="36">
                  <a:moveTo>
                    <a:pt x="434" y="36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BF0EA784-E40E-4939-9CFB-907B633B2EC7}"/>
                </a:ext>
              </a:extLst>
            </p:cNvPr>
            <p:cNvSpPr/>
            <p:nvPr/>
          </p:nvSpPr>
          <p:spPr>
            <a:xfrm>
              <a:off x="7847640" y="3797640"/>
              <a:ext cx="892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30">
                  <a:moveTo>
                    <a:pt x="249" y="235"/>
                  </a:moveTo>
                  <a:lnTo>
                    <a:pt x="227" y="235"/>
                  </a:lnTo>
                  <a:cubicBezTo>
                    <a:pt x="227" y="244"/>
                    <a:pt x="221" y="274"/>
                    <a:pt x="213" y="280"/>
                  </a:cubicBezTo>
                  <a:cubicBezTo>
                    <a:pt x="207" y="283"/>
                    <a:pt x="168" y="283"/>
                    <a:pt x="160" y="283"/>
                  </a:cubicBezTo>
                  <a:lnTo>
                    <a:pt x="62" y="283"/>
                  </a:lnTo>
                  <a:cubicBezTo>
                    <a:pt x="95" y="258"/>
                    <a:pt x="132" y="230"/>
                    <a:pt x="162" y="210"/>
                  </a:cubicBezTo>
                  <a:cubicBezTo>
                    <a:pt x="207" y="179"/>
                    <a:pt x="249" y="151"/>
                    <a:pt x="249" y="98"/>
                  </a:cubicBezTo>
                  <a:cubicBezTo>
                    <a:pt x="249" y="36"/>
                    <a:pt x="188" y="0"/>
                    <a:pt x="118" y="0"/>
                  </a:cubicBezTo>
                  <a:cubicBezTo>
                    <a:pt x="50" y="0"/>
                    <a:pt x="0" y="39"/>
                    <a:pt x="0" y="87"/>
                  </a:cubicBezTo>
                  <a:cubicBezTo>
                    <a:pt x="0" y="112"/>
                    <a:pt x="22" y="118"/>
                    <a:pt x="28" y="118"/>
                  </a:cubicBezTo>
                  <a:cubicBezTo>
                    <a:pt x="42" y="118"/>
                    <a:pt x="59" y="109"/>
                    <a:pt x="59" y="90"/>
                  </a:cubicBezTo>
                  <a:cubicBezTo>
                    <a:pt x="59" y="70"/>
                    <a:pt x="45" y="62"/>
                    <a:pt x="31" y="59"/>
                  </a:cubicBezTo>
                  <a:cubicBezTo>
                    <a:pt x="45" y="36"/>
                    <a:pt x="73" y="22"/>
                    <a:pt x="106" y="22"/>
                  </a:cubicBezTo>
                  <a:cubicBezTo>
                    <a:pt x="154" y="22"/>
                    <a:pt x="193" y="50"/>
                    <a:pt x="193" y="98"/>
                  </a:cubicBezTo>
                  <a:cubicBezTo>
                    <a:pt x="193" y="140"/>
                    <a:pt x="165" y="174"/>
                    <a:pt x="126" y="204"/>
                  </a:cubicBezTo>
                  <a:lnTo>
                    <a:pt x="6" y="308"/>
                  </a:lnTo>
                  <a:cubicBezTo>
                    <a:pt x="0" y="311"/>
                    <a:pt x="0" y="311"/>
                    <a:pt x="0" y="316"/>
                  </a:cubicBezTo>
                  <a:lnTo>
                    <a:pt x="0" y="330"/>
                  </a:lnTo>
                  <a:lnTo>
                    <a:pt x="232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8035733E-61E8-43CF-A4B9-11EF497186F1}"/>
                </a:ext>
              </a:extLst>
            </p:cNvPr>
            <p:cNvSpPr/>
            <p:nvPr/>
          </p:nvSpPr>
          <p:spPr>
            <a:xfrm>
              <a:off x="8103600" y="3720240"/>
              <a:ext cx="1530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6" h="448">
                  <a:moveTo>
                    <a:pt x="414" y="34"/>
                  </a:moveTo>
                  <a:cubicBezTo>
                    <a:pt x="423" y="25"/>
                    <a:pt x="426" y="22"/>
                    <a:pt x="426" y="17"/>
                  </a:cubicBezTo>
                  <a:cubicBezTo>
                    <a:pt x="426" y="11"/>
                    <a:pt x="420" y="6"/>
                    <a:pt x="414" y="6"/>
                  </a:cubicBezTo>
                  <a:cubicBezTo>
                    <a:pt x="409" y="6"/>
                    <a:pt x="406" y="8"/>
                    <a:pt x="398" y="17"/>
                  </a:cubicBezTo>
                  <a:lnTo>
                    <a:pt x="230" y="188"/>
                  </a:lnTo>
                  <a:cubicBezTo>
                    <a:pt x="202" y="106"/>
                    <a:pt x="196" y="90"/>
                    <a:pt x="174" y="48"/>
                  </a:cubicBezTo>
                  <a:cubicBezTo>
                    <a:pt x="157" y="17"/>
                    <a:pt x="126" y="0"/>
                    <a:pt x="78" y="0"/>
                  </a:cubicBezTo>
                  <a:cubicBezTo>
                    <a:pt x="28" y="0"/>
                    <a:pt x="11" y="39"/>
                    <a:pt x="11" y="48"/>
                  </a:cubicBezTo>
                  <a:cubicBezTo>
                    <a:pt x="11" y="56"/>
                    <a:pt x="20" y="56"/>
                    <a:pt x="22" y="56"/>
                  </a:cubicBezTo>
                  <a:cubicBezTo>
                    <a:pt x="31" y="56"/>
                    <a:pt x="34" y="53"/>
                    <a:pt x="34" y="48"/>
                  </a:cubicBezTo>
                  <a:cubicBezTo>
                    <a:pt x="42" y="25"/>
                    <a:pt x="62" y="20"/>
                    <a:pt x="73" y="20"/>
                  </a:cubicBezTo>
                  <a:cubicBezTo>
                    <a:pt x="95" y="20"/>
                    <a:pt x="123" y="78"/>
                    <a:pt x="134" y="98"/>
                  </a:cubicBezTo>
                  <a:cubicBezTo>
                    <a:pt x="151" y="137"/>
                    <a:pt x="154" y="146"/>
                    <a:pt x="185" y="235"/>
                  </a:cubicBezTo>
                  <a:lnTo>
                    <a:pt x="6" y="417"/>
                  </a:lnTo>
                  <a:cubicBezTo>
                    <a:pt x="3" y="423"/>
                    <a:pt x="0" y="426"/>
                    <a:pt x="0" y="428"/>
                  </a:cubicBezTo>
                  <a:cubicBezTo>
                    <a:pt x="0" y="434"/>
                    <a:pt x="6" y="440"/>
                    <a:pt x="11" y="440"/>
                  </a:cubicBezTo>
                  <a:cubicBezTo>
                    <a:pt x="17" y="440"/>
                    <a:pt x="17" y="437"/>
                    <a:pt x="25" y="431"/>
                  </a:cubicBezTo>
                  <a:cubicBezTo>
                    <a:pt x="39" y="420"/>
                    <a:pt x="73" y="381"/>
                    <a:pt x="87" y="367"/>
                  </a:cubicBezTo>
                  <a:lnTo>
                    <a:pt x="146" y="308"/>
                  </a:lnTo>
                  <a:cubicBezTo>
                    <a:pt x="157" y="297"/>
                    <a:pt x="185" y="269"/>
                    <a:pt x="193" y="258"/>
                  </a:cubicBezTo>
                  <a:cubicBezTo>
                    <a:pt x="207" y="291"/>
                    <a:pt x="230" y="358"/>
                    <a:pt x="255" y="406"/>
                  </a:cubicBezTo>
                  <a:cubicBezTo>
                    <a:pt x="277" y="445"/>
                    <a:pt x="330" y="448"/>
                    <a:pt x="347" y="448"/>
                  </a:cubicBezTo>
                  <a:cubicBezTo>
                    <a:pt x="392" y="448"/>
                    <a:pt x="414" y="412"/>
                    <a:pt x="414" y="400"/>
                  </a:cubicBezTo>
                  <a:cubicBezTo>
                    <a:pt x="414" y="389"/>
                    <a:pt x="406" y="389"/>
                    <a:pt x="403" y="389"/>
                  </a:cubicBezTo>
                  <a:cubicBezTo>
                    <a:pt x="395" y="389"/>
                    <a:pt x="392" y="395"/>
                    <a:pt x="389" y="398"/>
                  </a:cubicBezTo>
                  <a:cubicBezTo>
                    <a:pt x="384" y="417"/>
                    <a:pt x="364" y="428"/>
                    <a:pt x="353" y="428"/>
                  </a:cubicBezTo>
                  <a:cubicBezTo>
                    <a:pt x="314" y="428"/>
                    <a:pt x="255" y="266"/>
                    <a:pt x="238" y="2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6F00DFDC-F356-4B6B-8238-45EC869B5166}"/>
                </a:ext>
              </a:extLst>
            </p:cNvPr>
            <p:cNvSpPr/>
            <p:nvPr/>
          </p:nvSpPr>
          <p:spPr>
            <a:xfrm>
              <a:off x="8284320" y="3605039"/>
              <a:ext cx="892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30">
                  <a:moveTo>
                    <a:pt x="249" y="235"/>
                  </a:moveTo>
                  <a:lnTo>
                    <a:pt x="227" y="235"/>
                  </a:lnTo>
                  <a:cubicBezTo>
                    <a:pt x="227" y="244"/>
                    <a:pt x="221" y="274"/>
                    <a:pt x="213" y="280"/>
                  </a:cubicBezTo>
                  <a:cubicBezTo>
                    <a:pt x="207" y="283"/>
                    <a:pt x="168" y="283"/>
                    <a:pt x="160" y="283"/>
                  </a:cubicBezTo>
                  <a:lnTo>
                    <a:pt x="62" y="283"/>
                  </a:lnTo>
                  <a:cubicBezTo>
                    <a:pt x="95" y="258"/>
                    <a:pt x="132" y="230"/>
                    <a:pt x="162" y="210"/>
                  </a:cubicBezTo>
                  <a:cubicBezTo>
                    <a:pt x="207" y="179"/>
                    <a:pt x="249" y="151"/>
                    <a:pt x="249" y="98"/>
                  </a:cubicBezTo>
                  <a:cubicBezTo>
                    <a:pt x="249" y="36"/>
                    <a:pt x="188" y="0"/>
                    <a:pt x="118" y="0"/>
                  </a:cubicBezTo>
                  <a:cubicBezTo>
                    <a:pt x="50" y="0"/>
                    <a:pt x="0" y="39"/>
                    <a:pt x="0" y="87"/>
                  </a:cubicBezTo>
                  <a:cubicBezTo>
                    <a:pt x="0" y="112"/>
                    <a:pt x="22" y="118"/>
                    <a:pt x="28" y="118"/>
                  </a:cubicBezTo>
                  <a:cubicBezTo>
                    <a:pt x="42" y="118"/>
                    <a:pt x="59" y="109"/>
                    <a:pt x="59" y="90"/>
                  </a:cubicBezTo>
                  <a:cubicBezTo>
                    <a:pt x="59" y="70"/>
                    <a:pt x="45" y="62"/>
                    <a:pt x="31" y="59"/>
                  </a:cubicBezTo>
                  <a:cubicBezTo>
                    <a:pt x="45" y="36"/>
                    <a:pt x="73" y="22"/>
                    <a:pt x="106" y="22"/>
                  </a:cubicBezTo>
                  <a:cubicBezTo>
                    <a:pt x="154" y="22"/>
                    <a:pt x="193" y="50"/>
                    <a:pt x="193" y="98"/>
                  </a:cubicBezTo>
                  <a:cubicBezTo>
                    <a:pt x="193" y="140"/>
                    <a:pt x="165" y="174"/>
                    <a:pt x="126" y="204"/>
                  </a:cubicBezTo>
                  <a:lnTo>
                    <a:pt x="6" y="308"/>
                  </a:lnTo>
                  <a:cubicBezTo>
                    <a:pt x="0" y="311"/>
                    <a:pt x="0" y="311"/>
                    <a:pt x="0" y="316"/>
                  </a:cubicBezTo>
                  <a:lnTo>
                    <a:pt x="0" y="330"/>
                  </a:lnTo>
                  <a:lnTo>
                    <a:pt x="232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8DF2B985-DF9F-4C41-A5AE-541D44BB4C3A}"/>
                </a:ext>
              </a:extLst>
            </p:cNvPr>
            <p:cNvSpPr/>
            <p:nvPr/>
          </p:nvSpPr>
          <p:spPr>
            <a:xfrm>
              <a:off x="8290079" y="3777480"/>
              <a:ext cx="97560" cy="125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72" h="350">
                  <a:moveTo>
                    <a:pt x="120" y="20"/>
                  </a:moveTo>
                  <a:cubicBezTo>
                    <a:pt x="123" y="11"/>
                    <a:pt x="123" y="11"/>
                    <a:pt x="123" y="8"/>
                  </a:cubicBezTo>
                  <a:cubicBezTo>
                    <a:pt x="123" y="0"/>
                    <a:pt x="115" y="0"/>
                    <a:pt x="109" y="0"/>
                  </a:cubicBezTo>
                  <a:lnTo>
                    <a:pt x="48" y="6"/>
                  </a:lnTo>
                  <a:cubicBezTo>
                    <a:pt x="39" y="6"/>
                    <a:pt x="36" y="6"/>
                    <a:pt x="34" y="8"/>
                  </a:cubicBezTo>
                  <a:cubicBezTo>
                    <a:pt x="34" y="11"/>
                    <a:pt x="31" y="17"/>
                    <a:pt x="31" y="20"/>
                  </a:cubicBezTo>
                  <a:cubicBezTo>
                    <a:pt x="31" y="28"/>
                    <a:pt x="39" y="28"/>
                    <a:pt x="48" y="28"/>
                  </a:cubicBezTo>
                  <a:cubicBezTo>
                    <a:pt x="48" y="28"/>
                    <a:pt x="56" y="28"/>
                    <a:pt x="64" y="28"/>
                  </a:cubicBezTo>
                  <a:cubicBezTo>
                    <a:pt x="73" y="31"/>
                    <a:pt x="73" y="31"/>
                    <a:pt x="73" y="34"/>
                  </a:cubicBezTo>
                  <a:cubicBezTo>
                    <a:pt x="73" y="36"/>
                    <a:pt x="73" y="36"/>
                    <a:pt x="70" y="48"/>
                  </a:cubicBezTo>
                  <a:lnTo>
                    <a:pt x="3" y="319"/>
                  </a:lnTo>
                  <a:cubicBezTo>
                    <a:pt x="0" y="328"/>
                    <a:pt x="0" y="328"/>
                    <a:pt x="0" y="330"/>
                  </a:cubicBezTo>
                  <a:cubicBezTo>
                    <a:pt x="0" y="342"/>
                    <a:pt x="8" y="350"/>
                    <a:pt x="20" y="350"/>
                  </a:cubicBezTo>
                  <a:cubicBezTo>
                    <a:pt x="39" y="350"/>
                    <a:pt x="42" y="330"/>
                    <a:pt x="45" y="325"/>
                  </a:cubicBezTo>
                  <a:lnTo>
                    <a:pt x="67" y="232"/>
                  </a:lnTo>
                  <a:cubicBezTo>
                    <a:pt x="81" y="232"/>
                    <a:pt x="143" y="238"/>
                    <a:pt x="143" y="272"/>
                  </a:cubicBezTo>
                  <a:cubicBezTo>
                    <a:pt x="143" y="274"/>
                    <a:pt x="143" y="277"/>
                    <a:pt x="140" y="283"/>
                  </a:cubicBezTo>
                  <a:cubicBezTo>
                    <a:pt x="140" y="291"/>
                    <a:pt x="140" y="294"/>
                    <a:pt x="140" y="297"/>
                  </a:cubicBezTo>
                  <a:cubicBezTo>
                    <a:pt x="140" y="330"/>
                    <a:pt x="171" y="350"/>
                    <a:pt x="199" y="350"/>
                  </a:cubicBezTo>
                  <a:cubicBezTo>
                    <a:pt x="249" y="350"/>
                    <a:pt x="272" y="277"/>
                    <a:pt x="272" y="272"/>
                  </a:cubicBezTo>
                  <a:cubicBezTo>
                    <a:pt x="272" y="266"/>
                    <a:pt x="263" y="266"/>
                    <a:pt x="260" y="266"/>
                  </a:cubicBezTo>
                  <a:cubicBezTo>
                    <a:pt x="252" y="266"/>
                    <a:pt x="249" y="269"/>
                    <a:pt x="249" y="277"/>
                  </a:cubicBezTo>
                  <a:cubicBezTo>
                    <a:pt x="244" y="294"/>
                    <a:pt x="230" y="333"/>
                    <a:pt x="202" y="333"/>
                  </a:cubicBezTo>
                  <a:cubicBezTo>
                    <a:pt x="185" y="333"/>
                    <a:pt x="182" y="314"/>
                    <a:pt x="182" y="302"/>
                  </a:cubicBezTo>
                  <a:cubicBezTo>
                    <a:pt x="182" y="302"/>
                    <a:pt x="182" y="297"/>
                    <a:pt x="182" y="288"/>
                  </a:cubicBezTo>
                  <a:cubicBezTo>
                    <a:pt x="185" y="280"/>
                    <a:pt x="185" y="274"/>
                    <a:pt x="185" y="272"/>
                  </a:cubicBezTo>
                  <a:cubicBezTo>
                    <a:pt x="185" y="227"/>
                    <a:pt x="132" y="218"/>
                    <a:pt x="98" y="216"/>
                  </a:cubicBezTo>
                  <a:cubicBezTo>
                    <a:pt x="112" y="210"/>
                    <a:pt x="132" y="193"/>
                    <a:pt x="140" y="185"/>
                  </a:cubicBezTo>
                  <a:cubicBezTo>
                    <a:pt x="168" y="162"/>
                    <a:pt x="196" y="143"/>
                    <a:pt x="224" y="143"/>
                  </a:cubicBezTo>
                  <a:cubicBezTo>
                    <a:pt x="235" y="143"/>
                    <a:pt x="238" y="146"/>
                    <a:pt x="241" y="148"/>
                  </a:cubicBezTo>
                  <a:lnTo>
                    <a:pt x="238" y="148"/>
                  </a:lnTo>
                  <a:cubicBezTo>
                    <a:pt x="216" y="157"/>
                    <a:pt x="216" y="176"/>
                    <a:pt x="216" y="179"/>
                  </a:cubicBezTo>
                  <a:cubicBezTo>
                    <a:pt x="216" y="188"/>
                    <a:pt x="221" y="199"/>
                    <a:pt x="238" y="199"/>
                  </a:cubicBezTo>
                  <a:cubicBezTo>
                    <a:pt x="246" y="199"/>
                    <a:pt x="269" y="190"/>
                    <a:pt x="269" y="165"/>
                  </a:cubicBezTo>
                  <a:cubicBezTo>
                    <a:pt x="269" y="140"/>
                    <a:pt x="249" y="126"/>
                    <a:pt x="227" y="126"/>
                  </a:cubicBezTo>
                  <a:cubicBezTo>
                    <a:pt x="193" y="126"/>
                    <a:pt x="162" y="148"/>
                    <a:pt x="126" y="176"/>
                  </a:cubicBezTo>
                  <a:cubicBezTo>
                    <a:pt x="109" y="190"/>
                    <a:pt x="92" y="204"/>
                    <a:pt x="73" y="2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739C234-28A2-4BA8-BF79-0CCA7D3CB285}"/>
                </a:ext>
              </a:extLst>
            </p:cNvPr>
            <p:cNvSpPr/>
            <p:nvPr/>
          </p:nvSpPr>
          <p:spPr>
            <a:xfrm>
              <a:off x="6879960" y="4102200"/>
              <a:ext cx="220932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38" h="42">
                  <a:moveTo>
                    <a:pt x="3069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6138" y="0"/>
                  </a:lnTo>
                  <a:lnTo>
                    <a:pt x="613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2BE99AA7-9B3B-4D27-ADEB-2D43BD7A1448}"/>
                </a:ext>
              </a:extLst>
            </p:cNvPr>
            <p:cNvSpPr/>
            <p:nvPr/>
          </p:nvSpPr>
          <p:spPr>
            <a:xfrm>
              <a:off x="7188479" y="4205880"/>
              <a:ext cx="9144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55" h="459">
                  <a:moveTo>
                    <a:pt x="157" y="20"/>
                  </a:moveTo>
                  <a:cubicBezTo>
                    <a:pt x="157" y="0"/>
                    <a:pt x="157" y="0"/>
                    <a:pt x="137" y="0"/>
                  </a:cubicBezTo>
                  <a:cubicBezTo>
                    <a:pt x="92" y="45"/>
                    <a:pt x="28" y="45"/>
                    <a:pt x="0" y="45"/>
                  </a:cubicBezTo>
                  <a:lnTo>
                    <a:pt x="0" y="70"/>
                  </a:lnTo>
                  <a:cubicBezTo>
                    <a:pt x="17" y="70"/>
                    <a:pt x="62" y="70"/>
                    <a:pt x="101" y="50"/>
                  </a:cubicBezTo>
                  <a:lnTo>
                    <a:pt x="101" y="403"/>
                  </a:lnTo>
                  <a:cubicBezTo>
                    <a:pt x="101" y="426"/>
                    <a:pt x="101" y="434"/>
                    <a:pt x="31" y="434"/>
                  </a:cubicBezTo>
                  <a:lnTo>
                    <a:pt x="6" y="434"/>
                  </a:lnTo>
                  <a:lnTo>
                    <a:pt x="6" y="459"/>
                  </a:lnTo>
                  <a:cubicBezTo>
                    <a:pt x="17" y="459"/>
                    <a:pt x="104" y="456"/>
                    <a:pt x="129" y="456"/>
                  </a:cubicBezTo>
                  <a:cubicBezTo>
                    <a:pt x="151" y="456"/>
                    <a:pt x="238" y="459"/>
                    <a:pt x="255" y="459"/>
                  </a:cubicBezTo>
                  <a:lnTo>
                    <a:pt x="255" y="434"/>
                  </a:lnTo>
                  <a:lnTo>
                    <a:pt x="227" y="434"/>
                  </a:lnTo>
                  <a:cubicBezTo>
                    <a:pt x="157" y="434"/>
                    <a:pt x="157" y="426"/>
                    <a:pt x="157" y="4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3EE6E85F-69D8-4CC3-851B-17E8627F079B}"/>
                </a:ext>
              </a:extLst>
            </p:cNvPr>
            <p:cNvSpPr/>
            <p:nvPr/>
          </p:nvSpPr>
          <p:spPr>
            <a:xfrm>
              <a:off x="6923520" y="4414680"/>
              <a:ext cx="61848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19" h="42">
                  <a:moveTo>
                    <a:pt x="860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719" y="0"/>
                  </a:lnTo>
                  <a:lnTo>
                    <a:pt x="1719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D08B563A-70E6-4185-AAAA-B826261379DE}"/>
                </a:ext>
              </a:extLst>
            </p:cNvPr>
            <p:cNvSpPr/>
            <p:nvPr/>
          </p:nvSpPr>
          <p:spPr>
            <a:xfrm>
              <a:off x="6939360" y="4462920"/>
              <a:ext cx="221400" cy="169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16" h="473">
                  <a:moveTo>
                    <a:pt x="529" y="76"/>
                  </a:moveTo>
                  <a:cubicBezTo>
                    <a:pt x="538" y="50"/>
                    <a:pt x="546" y="25"/>
                    <a:pt x="602" y="25"/>
                  </a:cubicBezTo>
                  <a:cubicBezTo>
                    <a:pt x="605" y="25"/>
                    <a:pt x="616" y="25"/>
                    <a:pt x="616" y="8"/>
                  </a:cubicBezTo>
                  <a:cubicBezTo>
                    <a:pt x="616" y="6"/>
                    <a:pt x="613" y="0"/>
                    <a:pt x="605" y="0"/>
                  </a:cubicBezTo>
                  <a:cubicBezTo>
                    <a:pt x="582" y="0"/>
                    <a:pt x="557" y="3"/>
                    <a:pt x="535" y="3"/>
                  </a:cubicBezTo>
                  <a:cubicBezTo>
                    <a:pt x="518" y="3"/>
                    <a:pt x="479" y="0"/>
                    <a:pt x="462" y="0"/>
                  </a:cubicBezTo>
                  <a:cubicBezTo>
                    <a:pt x="456" y="0"/>
                    <a:pt x="448" y="0"/>
                    <a:pt x="448" y="14"/>
                  </a:cubicBezTo>
                  <a:cubicBezTo>
                    <a:pt x="448" y="25"/>
                    <a:pt x="456" y="25"/>
                    <a:pt x="462" y="25"/>
                  </a:cubicBezTo>
                  <a:cubicBezTo>
                    <a:pt x="496" y="25"/>
                    <a:pt x="507" y="36"/>
                    <a:pt x="507" y="53"/>
                  </a:cubicBezTo>
                  <a:cubicBezTo>
                    <a:pt x="507" y="59"/>
                    <a:pt x="507" y="62"/>
                    <a:pt x="504" y="70"/>
                  </a:cubicBezTo>
                  <a:lnTo>
                    <a:pt x="428" y="372"/>
                  </a:lnTo>
                  <a:lnTo>
                    <a:pt x="252" y="11"/>
                  </a:lnTo>
                  <a:cubicBezTo>
                    <a:pt x="246" y="0"/>
                    <a:pt x="246" y="0"/>
                    <a:pt x="230" y="0"/>
                  </a:cubicBezTo>
                  <a:lnTo>
                    <a:pt x="134" y="0"/>
                  </a:lnTo>
                  <a:cubicBezTo>
                    <a:pt x="120" y="0"/>
                    <a:pt x="112" y="0"/>
                    <a:pt x="112" y="14"/>
                  </a:cubicBezTo>
                  <a:cubicBezTo>
                    <a:pt x="112" y="25"/>
                    <a:pt x="120" y="25"/>
                    <a:pt x="134" y="25"/>
                  </a:cubicBezTo>
                  <a:cubicBezTo>
                    <a:pt x="148" y="25"/>
                    <a:pt x="165" y="25"/>
                    <a:pt x="179" y="28"/>
                  </a:cubicBezTo>
                  <a:lnTo>
                    <a:pt x="87" y="400"/>
                  </a:lnTo>
                  <a:cubicBezTo>
                    <a:pt x="81" y="426"/>
                    <a:pt x="67" y="445"/>
                    <a:pt x="14" y="448"/>
                  </a:cubicBezTo>
                  <a:cubicBezTo>
                    <a:pt x="8" y="448"/>
                    <a:pt x="0" y="448"/>
                    <a:pt x="0" y="462"/>
                  </a:cubicBezTo>
                  <a:cubicBezTo>
                    <a:pt x="0" y="470"/>
                    <a:pt x="6" y="473"/>
                    <a:pt x="11" y="473"/>
                  </a:cubicBezTo>
                  <a:cubicBezTo>
                    <a:pt x="34" y="473"/>
                    <a:pt x="59" y="470"/>
                    <a:pt x="81" y="470"/>
                  </a:cubicBezTo>
                  <a:cubicBezTo>
                    <a:pt x="98" y="470"/>
                    <a:pt x="140" y="473"/>
                    <a:pt x="157" y="473"/>
                  </a:cubicBezTo>
                  <a:cubicBezTo>
                    <a:pt x="162" y="473"/>
                    <a:pt x="171" y="470"/>
                    <a:pt x="171" y="459"/>
                  </a:cubicBezTo>
                  <a:cubicBezTo>
                    <a:pt x="171" y="448"/>
                    <a:pt x="162" y="448"/>
                    <a:pt x="154" y="448"/>
                  </a:cubicBezTo>
                  <a:cubicBezTo>
                    <a:pt x="109" y="448"/>
                    <a:pt x="109" y="428"/>
                    <a:pt x="109" y="420"/>
                  </a:cubicBezTo>
                  <a:cubicBezTo>
                    <a:pt x="109" y="417"/>
                    <a:pt x="109" y="414"/>
                    <a:pt x="112" y="403"/>
                  </a:cubicBezTo>
                  <a:lnTo>
                    <a:pt x="202" y="48"/>
                  </a:lnTo>
                  <a:lnTo>
                    <a:pt x="403" y="462"/>
                  </a:lnTo>
                  <a:cubicBezTo>
                    <a:pt x="409" y="473"/>
                    <a:pt x="412" y="473"/>
                    <a:pt x="420" y="473"/>
                  </a:cubicBezTo>
                  <a:cubicBezTo>
                    <a:pt x="428" y="473"/>
                    <a:pt x="428" y="470"/>
                    <a:pt x="434" y="4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737FF191-6CF6-4702-AEE3-9DF49CB0382B}"/>
                </a:ext>
              </a:extLst>
            </p:cNvPr>
            <p:cNvSpPr/>
            <p:nvPr/>
          </p:nvSpPr>
          <p:spPr>
            <a:xfrm>
              <a:off x="7163280" y="4590000"/>
              <a:ext cx="100440" cy="8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80" h="227">
                  <a:moveTo>
                    <a:pt x="104" y="137"/>
                  </a:moveTo>
                  <a:cubicBezTo>
                    <a:pt x="104" y="132"/>
                    <a:pt x="109" y="112"/>
                    <a:pt x="112" y="104"/>
                  </a:cubicBezTo>
                  <a:cubicBezTo>
                    <a:pt x="112" y="98"/>
                    <a:pt x="115" y="90"/>
                    <a:pt x="118" y="84"/>
                  </a:cubicBezTo>
                  <a:cubicBezTo>
                    <a:pt x="118" y="76"/>
                    <a:pt x="134" y="48"/>
                    <a:pt x="151" y="34"/>
                  </a:cubicBezTo>
                  <a:cubicBezTo>
                    <a:pt x="168" y="20"/>
                    <a:pt x="185" y="17"/>
                    <a:pt x="202" y="17"/>
                  </a:cubicBezTo>
                  <a:cubicBezTo>
                    <a:pt x="207" y="17"/>
                    <a:pt x="232" y="17"/>
                    <a:pt x="246" y="25"/>
                  </a:cubicBezTo>
                  <a:cubicBezTo>
                    <a:pt x="227" y="34"/>
                    <a:pt x="227" y="53"/>
                    <a:pt x="227" y="53"/>
                  </a:cubicBezTo>
                  <a:cubicBezTo>
                    <a:pt x="227" y="62"/>
                    <a:pt x="232" y="76"/>
                    <a:pt x="249" y="76"/>
                  </a:cubicBezTo>
                  <a:cubicBezTo>
                    <a:pt x="263" y="76"/>
                    <a:pt x="280" y="62"/>
                    <a:pt x="280" y="42"/>
                  </a:cubicBezTo>
                  <a:cubicBezTo>
                    <a:pt x="280" y="3"/>
                    <a:pt x="227" y="0"/>
                    <a:pt x="202" y="0"/>
                  </a:cubicBezTo>
                  <a:cubicBezTo>
                    <a:pt x="190" y="0"/>
                    <a:pt x="157" y="0"/>
                    <a:pt x="123" y="39"/>
                  </a:cubicBezTo>
                  <a:cubicBezTo>
                    <a:pt x="118" y="11"/>
                    <a:pt x="87" y="0"/>
                    <a:pt x="64" y="0"/>
                  </a:cubicBezTo>
                  <a:cubicBezTo>
                    <a:pt x="48" y="0"/>
                    <a:pt x="34" y="8"/>
                    <a:pt x="20" y="28"/>
                  </a:cubicBezTo>
                  <a:cubicBezTo>
                    <a:pt x="6" y="48"/>
                    <a:pt x="0" y="76"/>
                    <a:pt x="0" y="76"/>
                  </a:cubicBezTo>
                  <a:cubicBezTo>
                    <a:pt x="0" y="84"/>
                    <a:pt x="8" y="84"/>
                    <a:pt x="11" y="84"/>
                  </a:cubicBezTo>
                  <a:cubicBezTo>
                    <a:pt x="20" y="84"/>
                    <a:pt x="20" y="84"/>
                    <a:pt x="22" y="70"/>
                  </a:cubicBezTo>
                  <a:cubicBezTo>
                    <a:pt x="31" y="39"/>
                    <a:pt x="42" y="17"/>
                    <a:pt x="62" y="17"/>
                  </a:cubicBezTo>
                  <a:cubicBezTo>
                    <a:pt x="78" y="17"/>
                    <a:pt x="81" y="34"/>
                    <a:pt x="81" y="42"/>
                  </a:cubicBezTo>
                  <a:cubicBezTo>
                    <a:pt x="81" y="50"/>
                    <a:pt x="76" y="70"/>
                    <a:pt x="73" y="81"/>
                  </a:cubicBezTo>
                  <a:cubicBezTo>
                    <a:pt x="70" y="95"/>
                    <a:pt x="64" y="115"/>
                    <a:pt x="62" y="126"/>
                  </a:cubicBezTo>
                  <a:lnTo>
                    <a:pt x="50" y="171"/>
                  </a:lnTo>
                  <a:cubicBezTo>
                    <a:pt x="48" y="185"/>
                    <a:pt x="42" y="204"/>
                    <a:pt x="42" y="207"/>
                  </a:cubicBezTo>
                  <a:cubicBezTo>
                    <a:pt x="42" y="218"/>
                    <a:pt x="50" y="227"/>
                    <a:pt x="62" y="227"/>
                  </a:cubicBezTo>
                  <a:cubicBezTo>
                    <a:pt x="70" y="227"/>
                    <a:pt x="78" y="221"/>
                    <a:pt x="84" y="213"/>
                  </a:cubicBezTo>
                  <a:cubicBezTo>
                    <a:pt x="84" y="210"/>
                    <a:pt x="90" y="193"/>
                    <a:pt x="92" y="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8F18385-90A6-4449-B8B6-108F3DDA976C}"/>
                </a:ext>
              </a:extLst>
            </p:cNvPr>
            <p:cNvSpPr/>
            <p:nvPr/>
          </p:nvSpPr>
          <p:spPr>
            <a:xfrm>
              <a:off x="7292160" y="4590000"/>
              <a:ext cx="86400" cy="8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1" h="227">
                  <a:moveTo>
                    <a:pt x="87" y="109"/>
                  </a:moveTo>
                  <a:cubicBezTo>
                    <a:pt x="137" y="109"/>
                    <a:pt x="227" y="101"/>
                    <a:pt x="227" y="45"/>
                  </a:cubicBezTo>
                  <a:cubicBezTo>
                    <a:pt x="227" y="20"/>
                    <a:pt x="199" y="0"/>
                    <a:pt x="154" y="0"/>
                  </a:cubicBezTo>
                  <a:cubicBezTo>
                    <a:pt x="87" y="0"/>
                    <a:pt x="0" y="45"/>
                    <a:pt x="0" y="129"/>
                  </a:cubicBezTo>
                  <a:cubicBezTo>
                    <a:pt x="0" y="174"/>
                    <a:pt x="28" y="227"/>
                    <a:pt x="106" y="227"/>
                  </a:cubicBezTo>
                  <a:cubicBezTo>
                    <a:pt x="115" y="227"/>
                    <a:pt x="154" y="227"/>
                    <a:pt x="188" y="213"/>
                  </a:cubicBezTo>
                  <a:cubicBezTo>
                    <a:pt x="221" y="199"/>
                    <a:pt x="241" y="176"/>
                    <a:pt x="241" y="171"/>
                  </a:cubicBezTo>
                  <a:cubicBezTo>
                    <a:pt x="241" y="168"/>
                    <a:pt x="235" y="160"/>
                    <a:pt x="230" y="160"/>
                  </a:cubicBezTo>
                  <a:cubicBezTo>
                    <a:pt x="227" y="160"/>
                    <a:pt x="227" y="160"/>
                    <a:pt x="218" y="168"/>
                  </a:cubicBezTo>
                  <a:cubicBezTo>
                    <a:pt x="196" y="196"/>
                    <a:pt x="151" y="210"/>
                    <a:pt x="106" y="210"/>
                  </a:cubicBezTo>
                  <a:cubicBezTo>
                    <a:pt x="64" y="210"/>
                    <a:pt x="45" y="182"/>
                    <a:pt x="45" y="146"/>
                  </a:cubicBezTo>
                  <a:cubicBezTo>
                    <a:pt x="45" y="140"/>
                    <a:pt x="45" y="129"/>
                    <a:pt x="50" y="109"/>
                  </a:cubicBezTo>
                  <a:close/>
                  <a:moveTo>
                    <a:pt x="56" y="92"/>
                  </a:moveTo>
                  <a:cubicBezTo>
                    <a:pt x="78" y="22"/>
                    <a:pt x="137" y="17"/>
                    <a:pt x="154" y="17"/>
                  </a:cubicBezTo>
                  <a:cubicBezTo>
                    <a:pt x="179" y="17"/>
                    <a:pt x="199" y="28"/>
                    <a:pt x="199" y="45"/>
                  </a:cubicBezTo>
                  <a:cubicBezTo>
                    <a:pt x="199" y="92"/>
                    <a:pt x="106" y="92"/>
                    <a:pt x="84" y="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C6886563-3189-455E-B997-5DC38A256F33}"/>
                </a:ext>
              </a:extLst>
            </p:cNvPr>
            <p:cNvSpPr/>
            <p:nvPr/>
          </p:nvSpPr>
          <p:spPr>
            <a:xfrm>
              <a:off x="7402319" y="4590000"/>
              <a:ext cx="109440" cy="1134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5" h="316">
                  <a:moveTo>
                    <a:pt x="42" y="277"/>
                  </a:moveTo>
                  <a:cubicBezTo>
                    <a:pt x="39" y="291"/>
                    <a:pt x="39" y="294"/>
                    <a:pt x="17" y="294"/>
                  </a:cubicBezTo>
                  <a:cubicBezTo>
                    <a:pt x="8" y="294"/>
                    <a:pt x="0" y="294"/>
                    <a:pt x="0" y="308"/>
                  </a:cubicBezTo>
                  <a:cubicBezTo>
                    <a:pt x="0" y="314"/>
                    <a:pt x="6" y="316"/>
                    <a:pt x="8" y="316"/>
                  </a:cubicBezTo>
                  <a:cubicBezTo>
                    <a:pt x="14" y="316"/>
                    <a:pt x="25" y="314"/>
                    <a:pt x="34" y="314"/>
                  </a:cubicBezTo>
                  <a:cubicBezTo>
                    <a:pt x="39" y="314"/>
                    <a:pt x="48" y="314"/>
                    <a:pt x="56" y="314"/>
                  </a:cubicBezTo>
                  <a:cubicBezTo>
                    <a:pt x="67" y="314"/>
                    <a:pt x="76" y="314"/>
                    <a:pt x="87" y="314"/>
                  </a:cubicBezTo>
                  <a:cubicBezTo>
                    <a:pt x="95" y="314"/>
                    <a:pt x="106" y="316"/>
                    <a:pt x="115" y="316"/>
                  </a:cubicBezTo>
                  <a:cubicBezTo>
                    <a:pt x="120" y="316"/>
                    <a:pt x="126" y="314"/>
                    <a:pt x="126" y="302"/>
                  </a:cubicBezTo>
                  <a:cubicBezTo>
                    <a:pt x="126" y="294"/>
                    <a:pt x="118" y="294"/>
                    <a:pt x="112" y="294"/>
                  </a:cubicBezTo>
                  <a:cubicBezTo>
                    <a:pt x="95" y="294"/>
                    <a:pt x="84" y="294"/>
                    <a:pt x="84" y="288"/>
                  </a:cubicBezTo>
                  <a:cubicBezTo>
                    <a:pt x="84" y="286"/>
                    <a:pt x="92" y="255"/>
                    <a:pt x="106" y="196"/>
                  </a:cubicBezTo>
                  <a:cubicBezTo>
                    <a:pt x="118" y="213"/>
                    <a:pt x="137" y="224"/>
                    <a:pt x="165" y="224"/>
                  </a:cubicBezTo>
                  <a:cubicBezTo>
                    <a:pt x="235" y="224"/>
                    <a:pt x="305" y="157"/>
                    <a:pt x="305" y="87"/>
                  </a:cubicBezTo>
                  <a:cubicBezTo>
                    <a:pt x="305" y="36"/>
                    <a:pt x="269" y="0"/>
                    <a:pt x="218" y="0"/>
                  </a:cubicBezTo>
                  <a:cubicBezTo>
                    <a:pt x="179" y="0"/>
                    <a:pt x="148" y="25"/>
                    <a:pt x="140" y="34"/>
                  </a:cubicBezTo>
                  <a:cubicBezTo>
                    <a:pt x="129" y="8"/>
                    <a:pt x="101" y="0"/>
                    <a:pt x="81" y="0"/>
                  </a:cubicBezTo>
                  <a:cubicBezTo>
                    <a:pt x="64" y="0"/>
                    <a:pt x="50" y="8"/>
                    <a:pt x="36" y="28"/>
                  </a:cubicBezTo>
                  <a:cubicBezTo>
                    <a:pt x="25" y="48"/>
                    <a:pt x="17" y="73"/>
                    <a:pt x="17" y="76"/>
                  </a:cubicBezTo>
                  <a:cubicBezTo>
                    <a:pt x="17" y="84"/>
                    <a:pt x="25" y="84"/>
                    <a:pt x="28" y="84"/>
                  </a:cubicBezTo>
                  <a:cubicBezTo>
                    <a:pt x="36" y="84"/>
                    <a:pt x="36" y="81"/>
                    <a:pt x="39" y="73"/>
                  </a:cubicBezTo>
                  <a:cubicBezTo>
                    <a:pt x="45" y="53"/>
                    <a:pt x="56" y="17"/>
                    <a:pt x="78" y="17"/>
                  </a:cubicBezTo>
                  <a:cubicBezTo>
                    <a:pt x="95" y="17"/>
                    <a:pt x="98" y="34"/>
                    <a:pt x="98" y="42"/>
                  </a:cubicBezTo>
                  <a:cubicBezTo>
                    <a:pt x="98" y="50"/>
                    <a:pt x="98" y="53"/>
                    <a:pt x="98" y="56"/>
                  </a:cubicBezTo>
                  <a:close/>
                  <a:moveTo>
                    <a:pt x="137" y="73"/>
                  </a:moveTo>
                  <a:cubicBezTo>
                    <a:pt x="140" y="64"/>
                    <a:pt x="140" y="62"/>
                    <a:pt x="148" y="53"/>
                  </a:cubicBezTo>
                  <a:cubicBezTo>
                    <a:pt x="168" y="31"/>
                    <a:pt x="193" y="17"/>
                    <a:pt x="218" y="17"/>
                  </a:cubicBezTo>
                  <a:cubicBezTo>
                    <a:pt x="238" y="17"/>
                    <a:pt x="260" y="31"/>
                    <a:pt x="260" y="67"/>
                  </a:cubicBezTo>
                  <a:cubicBezTo>
                    <a:pt x="260" y="90"/>
                    <a:pt x="249" y="137"/>
                    <a:pt x="235" y="160"/>
                  </a:cubicBezTo>
                  <a:cubicBezTo>
                    <a:pt x="216" y="196"/>
                    <a:pt x="185" y="207"/>
                    <a:pt x="165" y="207"/>
                  </a:cubicBezTo>
                  <a:cubicBezTo>
                    <a:pt x="126" y="207"/>
                    <a:pt x="115" y="168"/>
                    <a:pt x="115" y="165"/>
                  </a:cubicBezTo>
                  <a:cubicBezTo>
                    <a:pt x="115" y="162"/>
                    <a:pt x="115" y="160"/>
                    <a:pt x="115" y="1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D3283AE8-D46D-4797-875B-FEA23BA6297A}"/>
                </a:ext>
              </a:extLst>
            </p:cNvPr>
            <p:cNvSpPr/>
            <p:nvPr/>
          </p:nvSpPr>
          <p:spPr>
            <a:xfrm>
              <a:off x="7662240" y="4244040"/>
              <a:ext cx="33444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30" h="985">
                  <a:moveTo>
                    <a:pt x="361" y="526"/>
                  </a:moveTo>
                  <a:lnTo>
                    <a:pt x="11" y="960"/>
                  </a:lnTo>
                  <a:cubicBezTo>
                    <a:pt x="3" y="969"/>
                    <a:pt x="0" y="971"/>
                    <a:pt x="0" y="977"/>
                  </a:cubicBezTo>
                  <a:cubicBezTo>
                    <a:pt x="0" y="985"/>
                    <a:pt x="11" y="985"/>
                    <a:pt x="28" y="985"/>
                  </a:cubicBezTo>
                  <a:lnTo>
                    <a:pt x="846" y="985"/>
                  </a:lnTo>
                  <a:lnTo>
                    <a:pt x="930" y="742"/>
                  </a:lnTo>
                  <a:lnTo>
                    <a:pt x="907" y="742"/>
                  </a:lnTo>
                  <a:cubicBezTo>
                    <a:pt x="882" y="815"/>
                    <a:pt x="815" y="876"/>
                    <a:pt x="731" y="904"/>
                  </a:cubicBezTo>
                  <a:cubicBezTo>
                    <a:pt x="717" y="910"/>
                    <a:pt x="647" y="932"/>
                    <a:pt x="501" y="932"/>
                  </a:cubicBezTo>
                  <a:lnTo>
                    <a:pt x="84" y="932"/>
                  </a:lnTo>
                  <a:lnTo>
                    <a:pt x="426" y="510"/>
                  </a:lnTo>
                  <a:cubicBezTo>
                    <a:pt x="431" y="501"/>
                    <a:pt x="434" y="498"/>
                    <a:pt x="434" y="493"/>
                  </a:cubicBezTo>
                  <a:cubicBezTo>
                    <a:pt x="434" y="490"/>
                    <a:pt x="434" y="487"/>
                    <a:pt x="428" y="479"/>
                  </a:cubicBezTo>
                  <a:lnTo>
                    <a:pt x="106" y="39"/>
                  </a:lnTo>
                  <a:lnTo>
                    <a:pt x="498" y="39"/>
                  </a:lnTo>
                  <a:cubicBezTo>
                    <a:pt x="610" y="39"/>
                    <a:pt x="837" y="48"/>
                    <a:pt x="907" y="230"/>
                  </a:cubicBezTo>
                  <a:lnTo>
                    <a:pt x="930" y="230"/>
                  </a:lnTo>
                  <a:lnTo>
                    <a:pt x="846" y="0"/>
                  </a:lnTo>
                  <a:lnTo>
                    <a:pt x="28" y="0"/>
                  </a:lnTo>
                  <a:cubicBezTo>
                    <a:pt x="0" y="0"/>
                    <a:pt x="0" y="0"/>
                    <a:pt x="0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AB497BD0-6E43-4347-94F4-EAF0ACE53FE1}"/>
                </a:ext>
              </a:extLst>
            </p:cNvPr>
            <p:cNvSpPr/>
            <p:nvPr/>
          </p:nvSpPr>
          <p:spPr>
            <a:xfrm>
              <a:off x="8028000" y="4451760"/>
              <a:ext cx="76320" cy="168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468">
                  <a:moveTo>
                    <a:pt x="193" y="25"/>
                  </a:moveTo>
                  <a:cubicBezTo>
                    <a:pt x="193" y="14"/>
                    <a:pt x="185" y="0"/>
                    <a:pt x="165" y="0"/>
                  </a:cubicBezTo>
                  <a:cubicBezTo>
                    <a:pt x="146" y="0"/>
                    <a:pt x="126" y="17"/>
                    <a:pt x="126" y="39"/>
                  </a:cubicBezTo>
                  <a:cubicBezTo>
                    <a:pt x="126" y="50"/>
                    <a:pt x="134" y="64"/>
                    <a:pt x="154" y="64"/>
                  </a:cubicBezTo>
                  <a:cubicBezTo>
                    <a:pt x="174" y="64"/>
                    <a:pt x="193" y="45"/>
                    <a:pt x="193" y="25"/>
                  </a:cubicBezTo>
                  <a:close/>
                  <a:moveTo>
                    <a:pt x="50" y="378"/>
                  </a:moveTo>
                  <a:cubicBezTo>
                    <a:pt x="48" y="386"/>
                    <a:pt x="45" y="395"/>
                    <a:pt x="45" y="409"/>
                  </a:cubicBezTo>
                  <a:cubicBezTo>
                    <a:pt x="45" y="440"/>
                    <a:pt x="73" y="468"/>
                    <a:pt x="112" y="468"/>
                  </a:cubicBezTo>
                  <a:cubicBezTo>
                    <a:pt x="182" y="468"/>
                    <a:pt x="213" y="370"/>
                    <a:pt x="213" y="361"/>
                  </a:cubicBezTo>
                  <a:cubicBezTo>
                    <a:pt x="213" y="350"/>
                    <a:pt x="202" y="350"/>
                    <a:pt x="202" y="350"/>
                  </a:cubicBezTo>
                  <a:cubicBezTo>
                    <a:pt x="190" y="350"/>
                    <a:pt x="190" y="356"/>
                    <a:pt x="188" y="364"/>
                  </a:cubicBezTo>
                  <a:cubicBezTo>
                    <a:pt x="171" y="417"/>
                    <a:pt x="140" y="448"/>
                    <a:pt x="112" y="448"/>
                  </a:cubicBezTo>
                  <a:cubicBezTo>
                    <a:pt x="98" y="448"/>
                    <a:pt x="95" y="437"/>
                    <a:pt x="95" y="423"/>
                  </a:cubicBezTo>
                  <a:cubicBezTo>
                    <a:pt x="95" y="406"/>
                    <a:pt x="101" y="395"/>
                    <a:pt x="106" y="378"/>
                  </a:cubicBezTo>
                  <a:cubicBezTo>
                    <a:pt x="115" y="358"/>
                    <a:pt x="120" y="342"/>
                    <a:pt x="129" y="322"/>
                  </a:cubicBezTo>
                  <a:cubicBezTo>
                    <a:pt x="134" y="305"/>
                    <a:pt x="160" y="244"/>
                    <a:pt x="162" y="235"/>
                  </a:cubicBezTo>
                  <a:cubicBezTo>
                    <a:pt x="165" y="227"/>
                    <a:pt x="168" y="218"/>
                    <a:pt x="168" y="213"/>
                  </a:cubicBezTo>
                  <a:cubicBezTo>
                    <a:pt x="168" y="179"/>
                    <a:pt x="140" y="154"/>
                    <a:pt x="101" y="154"/>
                  </a:cubicBezTo>
                  <a:cubicBezTo>
                    <a:pt x="31" y="154"/>
                    <a:pt x="0" y="249"/>
                    <a:pt x="0" y="260"/>
                  </a:cubicBezTo>
                  <a:cubicBezTo>
                    <a:pt x="0" y="269"/>
                    <a:pt x="8" y="269"/>
                    <a:pt x="11" y="269"/>
                  </a:cubicBezTo>
                  <a:cubicBezTo>
                    <a:pt x="22" y="269"/>
                    <a:pt x="22" y="266"/>
                    <a:pt x="25" y="258"/>
                  </a:cubicBezTo>
                  <a:cubicBezTo>
                    <a:pt x="42" y="199"/>
                    <a:pt x="73" y="174"/>
                    <a:pt x="98" y="174"/>
                  </a:cubicBezTo>
                  <a:cubicBezTo>
                    <a:pt x="109" y="174"/>
                    <a:pt x="118" y="179"/>
                    <a:pt x="118" y="199"/>
                  </a:cubicBezTo>
                  <a:cubicBezTo>
                    <a:pt x="118" y="213"/>
                    <a:pt x="112" y="224"/>
                    <a:pt x="95" y="2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="" xmlns:a16="http://schemas.microsoft.com/office/drawing/2014/main" id="{FA64AF86-C9D4-40B9-88CD-54424C8E232E}"/>
                </a:ext>
              </a:extLst>
            </p:cNvPr>
            <p:cNvSpPr/>
            <p:nvPr/>
          </p:nvSpPr>
          <p:spPr>
            <a:xfrm>
              <a:off x="8209440" y="4354200"/>
              <a:ext cx="1368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1" h="448">
                  <a:moveTo>
                    <a:pt x="140" y="210"/>
                  </a:moveTo>
                  <a:cubicBezTo>
                    <a:pt x="168" y="210"/>
                    <a:pt x="241" y="207"/>
                    <a:pt x="291" y="185"/>
                  </a:cubicBezTo>
                  <a:cubicBezTo>
                    <a:pt x="361" y="157"/>
                    <a:pt x="367" y="98"/>
                    <a:pt x="367" y="84"/>
                  </a:cubicBezTo>
                  <a:cubicBezTo>
                    <a:pt x="367" y="42"/>
                    <a:pt x="328" y="0"/>
                    <a:pt x="260" y="0"/>
                  </a:cubicBezTo>
                  <a:cubicBezTo>
                    <a:pt x="148" y="0"/>
                    <a:pt x="0" y="95"/>
                    <a:pt x="0" y="269"/>
                  </a:cubicBezTo>
                  <a:cubicBezTo>
                    <a:pt x="0" y="370"/>
                    <a:pt x="59" y="448"/>
                    <a:pt x="157" y="448"/>
                  </a:cubicBezTo>
                  <a:cubicBezTo>
                    <a:pt x="297" y="448"/>
                    <a:pt x="381" y="344"/>
                    <a:pt x="381" y="330"/>
                  </a:cubicBezTo>
                  <a:cubicBezTo>
                    <a:pt x="381" y="325"/>
                    <a:pt x="375" y="319"/>
                    <a:pt x="370" y="319"/>
                  </a:cubicBezTo>
                  <a:cubicBezTo>
                    <a:pt x="364" y="319"/>
                    <a:pt x="361" y="322"/>
                    <a:pt x="356" y="328"/>
                  </a:cubicBezTo>
                  <a:cubicBezTo>
                    <a:pt x="277" y="426"/>
                    <a:pt x="171" y="426"/>
                    <a:pt x="157" y="426"/>
                  </a:cubicBezTo>
                  <a:cubicBezTo>
                    <a:pt x="81" y="426"/>
                    <a:pt x="70" y="344"/>
                    <a:pt x="70" y="311"/>
                  </a:cubicBezTo>
                  <a:cubicBezTo>
                    <a:pt x="70" y="300"/>
                    <a:pt x="73" y="269"/>
                    <a:pt x="87" y="210"/>
                  </a:cubicBezTo>
                  <a:close/>
                  <a:moveTo>
                    <a:pt x="92" y="188"/>
                  </a:moveTo>
                  <a:cubicBezTo>
                    <a:pt x="132" y="36"/>
                    <a:pt x="235" y="22"/>
                    <a:pt x="260" y="22"/>
                  </a:cubicBezTo>
                  <a:cubicBezTo>
                    <a:pt x="305" y="22"/>
                    <a:pt x="333" y="50"/>
                    <a:pt x="333" y="84"/>
                  </a:cubicBezTo>
                  <a:cubicBezTo>
                    <a:pt x="333" y="188"/>
                    <a:pt x="174" y="188"/>
                    <a:pt x="134" y="1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0F852468-C07D-4B9D-B4DD-9859EB4F4DB5}"/>
                </a:ext>
              </a:extLst>
            </p:cNvPr>
            <p:cNvSpPr/>
            <p:nvPr/>
          </p:nvSpPr>
          <p:spPr>
            <a:xfrm>
              <a:off x="8429400" y="4228200"/>
              <a:ext cx="135720" cy="10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78" h="31">
                  <a:moveTo>
                    <a:pt x="356" y="31"/>
                  </a:moveTo>
                  <a:cubicBezTo>
                    <a:pt x="364" y="31"/>
                    <a:pt x="378" y="31"/>
                    <a:pt x="378" y="14"/>
                  </a:cubicBezTo>
                  <a:cubicBezTo>
                    <a:pt x="378" y="0"/>
                    <a:pt x="364" y="0"/>
                    <a:pt x="356" y="0"/>
                  </a:cubicBezTo>
                  <a:lnTo>
                    <a:pt x="22" y="0"/>
                  </a:lnTo>
                  <a:cubicBezTo>
                    <a:pt x="14" y="0"/>
                    <a:pt x="0" y="0"/>
                    <a:pt x="0" y="14"/>
                  </a:cubicBezTo>
                  <a:cubicBezTo>
                    <a:pt x="0" y="31"/>
                    <a:pt x="14" y="31"/>
                    <a:pt x="22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="" xmlns:a16="http://schemas.microsoft.com/office/drawing/2014/main" id="{27E5DD45-5F0B-49A0-A7C9-5ABC2C947B7D}"/>
                </a:ext>
              </a:extLst>
            </p:cNvPr>
            <p:cNvSpPr/>
            <p:nvPr/>
          </p:nvSpPr>
          <p:spPr>
            <a:xfrm>
              <a:off x="8618040" y="4159440"/>
              <a:ext cx="730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4" h="330">
                  <a:moveTo>
                    <a:pt x="126" y="14"/>
                  </a:moveTo>
                  <a:cubicBezTo>
                    <a:pt x="126" y="0"/>
                    <a:pt x="126" y="0"/>
                    <a:pt x="109" y="0"/>
                  </a:cubicBezTo>
                  <a:cubicBezTo>
                    <a:pt x="73" y="31"/>
                    <a:pt x="20" y="31"/>
                    <a:pt x="8" y="31"/>
                  </a:cubicBezTo>
                  <a:lnTo>
                    <a:pt x="0" y="31"/>
                  </a:lnTo>
                  <a:lnTo>
                    <a:pt x="0" y="53"/>
                  </a:lnTo>
                  <a:lnTo>
                    <a:pt x="8" y="53"/>
                  </a:lnTo>
                  <a:cubicBezTo>
                    <a:pt x="20" y="53"/>
                    <a:pt x="53" y="53"/>
                    <a:pt x="81" y="39"/>
                  </a:cubicBezTo>
                  <a:lnTo>
                    <a:pt x="81" y="288"/>
                  </a:lnTo>
                  <a:cubicBezTo>
                    <a:pt x="81" y="302"/>
                    <a:pt x="81" y="308"/>
                    <a:pt x="28" y="308"/>
                  </a:cubicBezTo>
                  <a:lnTo>
                    <a:pt x="3" y="308"/>
                  </a:lnTo>
                  <a:lnTo>
                    <a:pt x="3" y="330"/>
                  </a:lnTo>
                  <a:cubicBezTo>
                    <a:pt x="31" y="328"/>
                    <a:pt x="76" y="328"/>
                    <a:pt x="104" y="328"/>
                  </a:cubicBezTo>
                  <a:cubicBezTo>
                    <a:pt x="134" y="328"/>
                    <a:pt x="176" y="328"/>
                    <a:pt x="204" y="330"/>
                  </a:cubicBezTo>
                  <a:lnTo>
                    <a:pt x="204" y="308"/>
                  </a:lnTo>
                  <a:lnTo>
                    <a:pt x="179" y="308"/>
                  </a:lnTo>
                  <a:cubicBezTo>
                    <a:pt x="126" y="308"/>
                    <a:pt x="126" y="302"/>
                    <a:pt x="126" y="2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="" xmlns:a16="http://schemas.microsoft.com/office/drawing/2014/main" id="{5CF1545D-0A3A-44B9-9BD8-004BD3F28CF2}"/>
                </a:ext>
              </a:extLst>
            </p:cNvPr>
            <p:cNvSpPr/>
            <p:nvPr/>
          </p:nvSpPr>
          <p:spPr>
            <a:xfrm>
              <a:off x="8401320" y="4318920"/>
              <a:ext cx="313200" cy="12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71" h="36">
                  <a:moveTo>
                    <a:pt x="434" y="36"/>
                  </a:moveTo>
                  <a:lnTo>
                    <a:pt x="0" y="36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8ECF1EC0-229B-47A2-8C9E-922D4FC1F0BA}"/>
                </a:ext>
              </a:extLst>
            </p:cNvPr>
            <p:cNvSpPr/>
            <p:nvPr/>
          </p:nvSpPr>
          <p:spPr>
            <a:xfrm>
              <a:off x="8512920" y="4354200"/>
              <a:ext cx="892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30">
                  <a:moveTo>
                    <a:pt x="249" y="235"/>
                  </a:moveTo>
                  <a:lnTo>
                    <a:pt x="227" y="235"/>
                  </a:lnTo>
                  <a:cubicBezTo>
                    <a:pt x="227" y="244"/>
                    <a:pt x="221" y="274"/>
                    <a:pt x="213" y="280"/>
                  </a:cubicBezTo>
                  <a:cubicBezTo>
                    <a:pt x="207" y="283"/>
                    <a:pt x="168" y="283"/>
                    <a:pt x="160" y="283"/>
                  </a:cubicBezTo>
                  <a:lnTo>
                    <a:pt x="62" y="283"/>
                  </a:lnTo>
                  <a:cubicBezTo>
                    <a:pt x="95" y="258"/>
                    <a:pt x="132" y="230"/>
                    <a:pt x="162" y="210"/>
                  </a:cubicBezTo>
                  <a:cubicBezTo>
                    <a:pt x="207" y="179"/>
                    <a:pt x="249" y="151"/>
                    <a:pt x="249" y="98"/>
                  </a:cubicBezTo>
                  <a:cubicBezTo>
                    <a:pt x="249" y="36"/>
                    <a:pt x="188" y="0"/>
                    <a:pt x="118" y="0"/>
                  </a:cubicBezTo>
                  <a:cubicBezTo>
                    <a:pt x="50" y="0"/>
                    <a:pt x="0" y="39"/>
                    <a:pt x="0" y="87"/>
                  </a:cubicBezTo>
                  <a:cubicBezTo>
                    <a:pt x="0" y="112"/>
                    <a:pt x="22" y="118"/>
                    <a:pt x="28" y="118"/>
                  </a:cubicBezTo>
                  <a:cubicBezTo>
                    <a:pt x="42" y="118"/>
                    <a:pt x="59" y="109"/>
                    <a:pt x="59" y="90"/>
                  </a:cubicBezTo>
                  <a:cubicBezTo>
                    <a:pt x="59" y="70"/>
                    <a:pt x="45" y="62"/>
                    <a:pt x="31" y="59"/>
                  </a:cubicBezTo>
                  <a:cubicBezTo>
                    <a:pt x="45" y="36"/>
                    <a:pt x="73" y="22"/>
                    <a:pt x="106" y="22"/>
                  </a:cubicBezTo>
                  <a:cubicBezTo>
                    <a:pt x="154" y="22"/>
                    <a:pt x="193" y="50"/>
                    <a:pt x="193" y="98"/>
                  </a:cubicBezTo>
                  <a:cubicBezTo>
                    <a:pt x="193" y="140"/>
                    <a:pt x="165" y="174"/>
                    <a:pt x="126" y="204"/>
                  </a:cubicBezTo>
                  <a:lnTo>
                    <a:pt x="6" y="308"/>
                  </a:lnTo>
                  <a:cubicBezTo>
                    <a:pt x="0" y="311"/>
                    <a:pt x="0" y="311"/>
                    <a:pt x="0" y="316"/>
                  </a:cubicBezTo>
                  <a:lnTo>
                    <a:pt x="0" y="330"/>
                  </a:lnTo>
                  <a:lnTo>
                    <a:pt x="232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6BC318BB-DEDF-4655-8B13-3D00CA1734EC}"/>
                </a:ext>
              </a:extLst>
            </p:cNvPr>
            <p:cNvSpPr/>
            <p:nvPr/>
          </p:nvSpPr>
          <p:spPr>
            <a:xfrm>
              <a:off x="8768160" y="4277520"/>
              <a:ext cx="15300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6" h="448">
                  <a:moveTo>
                    <a:pt x="414" y="34"/>
                  </a:moveTo>
                  <a:cubicBezTo>
                    <a:pt x="423" y="25"/>
                    <a:pt x="426" y="22"/>
                    <a:pt x="426" y="17"/>
                  </a:cubicBezTo>
                  <a:cubicBezTo>
                    <a:pt x="426" y="11"/>
                    <a:pt x="420" y="6"/>
                    <a:pt x="414" y="6"/>
                  </a:cubicBezTo>
                  <a:cubicBezTo>
                    <a:pt x="409" y="6"/>
                    <a:pt x="406" y="8"/>
                    <a:pt x="398" y="17"/>
                  </a:cubicBezTo>
                  <a:lnTo>
                    <a:pt x="230" y="188"/>
                  </a:lnTo>
                  <a:cubicBezTo>
                    <a:pt x="202" y="106"/>
                    <a:pt x="196" y="90"/>
                    <a:pt x="174" y="48"/>
                  </a:cubicBezTo>
                  <a:cubicBezTo>
                    <a:pt x="157" y="17"/>
                    <a:pt x="126" y="0"/>
                    <a:pt x="78" y="0"/>
                  </a:cubicBezTo>
                  <a:cubicBezTo>
                    <a:pt x="28" y="0"/>
                    <a:pt x="11" y="39"/>
                    <a:pt x="11" y="48"/>
                  </a:cubicBezTo>
                  <a:cubicBezTo>
                    <a:pt x="11" y="56"/>
                    <a:pt x="20" y="56"/>
                    <a:pt x="22" y="56"/>
                  </a:cubicBezTo>
                  <a:cubicBezTo>
                    <a:pt x="31" y="56"/>
                    <a:pt x="34" y="53"/>
                    <a:pt x="34" y="48"/>
                  </a:cubicBezTo>
                  <a:cubicBezTo>
                    <a:pt x="42" y="25"/>
                    <a:pt x="62" y="20"/>
                    <a:pt x="73" y="20"/>
                  </a:cubicBezTo>
                  <a:cubicBezTo>
                    <a:pt x="95" y="20"/>
                    <a:pt x="123" y="78"/>
                    <a:pt x="134" y="98"/>
                  </a:cubicBezTo>
                  <a:cubicBezTo>
                    <a:pt x="151" y="137"/>
                    <a:pt x="154" y="146"/>
                    <a:pt x="185" y="235"/>
                  </a:cubicBezTo>
                  <a:lnTo>
                    <a:pt x="6" y="417"/>
                  </a:lnTo>
                  <a:cubicBezTo>
                    <a:pt x="3" y="423"/>
                    <a:pt x="0" y="426"/>
                    <a:pt x="0" y="428"/>
                  </a:cubicBezTo>
                  <a:cubicBezTo>
                    <a:pt x="0" y="434"/>
                    <a:pt x="6" y="440"/>
                    <a:pt x="11" y="440"/>
                  </a:cubicBezTo>
                  <a:cubicBezTo>
                    <a:pt x="17" y="440"/>
                    <a:pt x="17" y="437"/>
                    <a:pt x="25" y="431"/>
                  </a:cubicBezTo>
                  <a:cubicBezTo>
                    <a:pt x="39" y="420"/>
                    <a:pt x="73" y="381"/>
                    <a:pt x="87" y="367"/>
                  </a:cubicBezTo>
                  <a:lnTo>
                    <a:pt x="146" y="308"/>
                  </a:lnTo>
                  <a:cubicBezTo>
                    <a:pt x="157" y="297"/>
                    <a:pt x="185" y="269"/>
                    <a:pt x="193" y="258"/>
                  </a:cubicBezTo>
                  <a:cubicBezTo>
                    <a:pt x="207" y="291"/>
                    <a:pt x="230" y="358"/>
                    <a:pt x="255" y="406"/>
                  </a:cubicBezTo>
                  <a:cubicBezTo>
                    <a:pt x="277" y="445"/>
                    <a:pt x="330" y="448"/>
                    <a:pt x="347" y="448"/>
                  </a:cubicBezTo>
                  <a:cubicBezTo>
                    <a:pt x="392" y="448"/>
                    <a:pt x="414" y="412"/>
                    <a:pt x="414" y="400"/>
                  </a:cubicBezTo>
                  <a:cubicBezTo>
                    <a:pt x="414" y="389"/>
                    <a:pt x="406" y="389"/>
                    <a:pt x="403" y="389"/>
                  </a:cubicBezTo>
                  <a:cubicBezTo>
                    <a:pt x="395" y="389"/>
                    <a:pt x="392" y="395"/>
                    <a:pt x="389" y="398"/>
                  </a:cubicBezTo>
                  <a:cubicBezTo>
                    <a:pt x="384" y="417"/>
                    <a:pt x="364" y="428"/>
                    <a:pt x="353" y="428"/>
                  </a:cubicBezTo>
                  <a:cubicBezTo>
                    <a:pt x="314" y="428"/>
                    <a:pt x="255" y="266"/>
                    <a:pt x="238" y="2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DE5B4AC1-AF8E-41A5-A558-5D3532540737}"/>
                </a:ext>
              </a:extLst>
            </p:cNvPr>
            <p:cNvSpPr/>
            <p:nvPr/>
          </p:nvSpPr>
          <p:spPr>
            <a:xfrm>
              <a:off x="8949600" y="4183559"/>
              <a:ext cx="89280" cy="118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49" h="330">
                  <a:moveTo>
                    <a:pt x="249" y="235"/>
                  </a:moveTo>
                  <a:lnTo>
                    <a:pt x="227" y="235"/>
                  </a:lnTo>
                  <a:cubicBezTo>
                    <a:pt x="227" y="244"/>
                    <a:pt x="221" y="274"/>
                    <a:pt x="213" y="280"/>
                  </a:cubicBezTo>
                  <a:cubicBezTo>
                    <a:pt x="207" y="283"/>
                    <a:pt x="168" y="283"/>
                    <a:pt x="160" y="283"/>
                  </a:cubicBezTo>
                  <a:lnTo>
                    <a:pt x="62" y="283"/>
                  </a:lnTo>
                  <a:cubicBezTo>
                    <a:pt x="95" y="258"/>
                    <a:pt x="132" y="230"/>
                    <a:pt x="162" y="210"/>
                  </a:cubicBezTo>
                  <a:cubicBezTo>
                    <a:pt x="207" y="179"/>
                    <a:pt x="249" y="151"/>
                    <a:pt x="249" y="98"/>
                  </a:cubicBezTo>
                  <a:cubicBezTo>
                    <a:pt x="249" y="36"/>
                    <a:pt x="188" y="0"/>
                    <a:pt x="118" y="0"/>
                  </a:cubicBezTo>
                  <a:cubicBezTo>
                    <a:pt x="50" y="0"/>
                    <a:pt x="0" y="39"/>
                    <a:pt x="0" y="87"/>
                  </a:cubicBezTo>
                  <a:cubicBezTo>
                    <a:pt x="0" y="112"/>
                    <a:pt x="22" y="118"/>
                    <a:pt x="28" y="118"/>
                  </a:cubicBezTo>
                  <a:cubicBezTo>
                    <a:pt x="42" y="118"/>
                    <a:pt x="59" y="109"/>
                    <a:pt x="59" y="90"/>
                  </a:cubicBezTo>
                  <a:cubicBezTo>
                    <a:pt x="59" y="70"/>
                    <a:pt x="45" y="62"/>
                    <a:pt x="31" y="59"/>
                  </a:cubicBezTo>
                  <a:cubicBezTo>
                    <a:pt x="45" y="36"/>
                    <a:pt x="73" y="22"/>
                    <a:pt x="106" y="22"/>
                  </a:cubicBezTo>
                  <a:cubicBezTo>
                    <a:pt x="154" y="22"/>
                    <a:pt x="193" y="50"/>
                    <a:pt x="193" y="98"/>
                  </a:cubicBezTo>
                  <a:cubicBezTo>
                    <a:pt x="193" y="140"/>
                    <a:pt x="165" y="174"/>
                    <a:pt x="126" y="204"/>
                  </a:cubicBezTo>
                  <a:lnTo>
                    <a:pt x="6" y="308"/>
                  </a:lnTo>
                  <a:cubicBezTo>
                    <a:pt x="0" y="311"/>
                    <a:pt x="0" y="311"/>
                    <a:pt x="0" y="316"/>
                  </a:cubicBezTo>
                  <a:lnTo>
                    <a:pt x="0" y="330"/>
                  </a:lnTo>
                  <a:lnTo>
                    <a:pt x="232" y="3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58E57402-B04C-4818-934E-64214C142EEF}"/>
                </a:ext>
              </a:extLst>
            </p:cNvPr>
            <p:cNvSpPr/>
            <p:nvPr/>
          </p:nvSpPr>
          <p:spPr>
            <a:xfrm>
              <a:off x="8949600" y="4349160"/>
              <a:ext cx="63000" cy="120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76" h="336">
                  <a:moveTo>
                    <a:pt x="151" y="22"/>
                  </a:moveTo>
                  <a:cubicBezTo>
                    <a:pt x="151" y="8"/>
                    <a:pt x="143" y="0"/>
                    <a:pt x="132" y="0"/>
                  </a:cubicBezTo>
                  <a:cubicBezTo>
                    <a:pt x="118" y="0"/>
                    <a:pt x="101" y="14"/>
                    <a:pt x="101" y="31"/>
                  </a:cubicBezTo>
                  <a:cubicBezTo>
                    <a:pt x="101" y="45"/>
                    <a:pt x="112" y="50"/>
                    <a:pt x="120" y="50"/>
                  </a:cubicBezTo>
                  <a:cubicBezTo>
                    <a:pt x="137" y="50"/>
                    <a:pt x="151" y="36"/>
                    <a:pt x="151" y="22"/>
                  </a:cubicBezTo>
                  <a:close/>
                  <a:moveTo>
                    <a:pt x="176" y="260"/>
                  </a:moveTo>
                  <a:cubicBezTo>
                    <a:pt x="176" y="252"/>
                    <a:pt x="168" y="252"/>
                    <a:pt x="165" y="252"/>
                  </a:cubicBezTo>
                  <a:cubicBezTo>
                    <a:pt x="157" y="252"/>
                    <a:pt x="157" y="255"/>
                    <a:pt x="154" y="263"/>
                  </a:cubicBezTo>
                  <a:cubicBezTo>
                    <a:pt x="146" y="291"/>
                    <a:pt x="123" y="319"/>
                    <a:pt x="98" y="319"/>
                  </a:cubicBezTo>
                  <a:cubicBezTo>
                    <a:pt x="87" y="319"/>
                    <a:pt x="81" y="311"/>
                    <a:pt x="81" y="300"/>
                  </a:cubicBezTo>
                  <a:cubicBezTo>
                    <a:pt x="81" y="291"/>
                    <a:pt x="84" y="286"/>
                    <a:pt x="90" y="274"/>
                  </a:cubicBezTo>
                  <a:cubicBezTo>
                    <a:pt x="92" y="266"/>
                    <a:pt x="98" y="255"/>
                    <a:pt x="101" y="249"/>
                  </a:cubicBezTo>
                  <a:cubicBezTo>
                    <a:pt x="101" y="244"/>
                    <a:pt x="120" y="199"/>
                    <a:pt x="129" y="179"/>
                  </a:cubicBezTo>
                  <a:cubicBezTo>
                    <a:pt x="132" y="171"/>
                    <a:pt x="134" y="162"/>
                    <a:pt x="134" y="154"/>
                  </a:cubicBezTo>
                  <a:cubicBezTo>
                    <a:pt x="134" y="132"/>
                    <a:pt x="112" y="112"/>
                    <a:pt x="81" y="112"/>
                  </a:cubicBezTo>
                  <a:cubicBezTo>
                    <a:pt x="28" y="112"/>
                    <a:pt x="0" y="176"/>
                    <a:pt x="0" y="188"/>
                  </a:cubicBezTo>
                  <a:cubicBezTo>
                    <a:pt x="0" y="196"/>
                    <a:pt x="8" y="196"/>
                    <a:pt x="11" y="196"/>
                  </a:cubicBezTo>
                  <a:cubicBezTo>
                    <a:pt x="20" y="196"/>
                    <a:pt x="20" y="193"/>
                    <a:pt x="22" y="185"/>
                  </a:cubicBezTo>
                  <a:cubicBezTo>
                    <a:pt x="34" y="151"/>
                    <a:pt x="56" y="129"/>
                    <a:pt x="78" y="129"/>
                  </a:cubicBezTo>
                  <a:cubicBezTo>
                    <a:pt x="87" y="129"/>
                    <a:pt x="92" y="134"/>
                    <a:pt x="92" y="148"/>
                  </a:cubicBezTo>
                  <a:cubicBezTo>
                    <a:pt x="92" y="148"/>
                    <a:pt x="92" y="157"/>
                    <a:pt x="90" y="165"/>
                  </a:cubicBezTo>
                  <a:cubicBezTo>
                    <a:pt x="87" y="174"/>
                    <a:pt x="64" y="227"/>
                    <a:pt x="59" y="244"/>
                  </a:cubicBezTo>
                  <a:cubicBezTo>
                    <a:pt x="53" y="252"/>
                    <a:pt x="53" y="255"/>
                    <a:pt x="48" y="272"/>
                  </a:cubicBezTo>
                  <a:cubicBezTo>
                    <a:pt x="45" y="277"/>
                    <a:pt x="42" y="286"/>
                    <a:pt x="42" y="294"/>
                  </a:cubicBezTo>
                  <a:cubicBezTo>
                    <a:pt x="42" y="319"/>
                    <a:pt x="64" y="336"/>
                    <a:pt x="95" y="336"/>
                  </a:cubicBezTo>
                  <a:cubicBezTo>
                    <a:pt x="148" y="336"/>
                    <a:pt x="176" y="272"/>
                    <a:pt x="176" y="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62" name="Group 61" descr="28§display§&lt;O&gt;=\frac{1}{N_{rep}}\sum_{k}w_{k}O(f_{k})§svg§600§FALSE§" title="TexMaths">
            <a:extLst>
              <a:ext uri="{FF2B5EF4-FFF2-40B4-BE49-F238E27FC236}">
                <a16:creationId xmlns="" xmlns:a16="http://schemas.microsoft.com/office/drawing/2014/main" id="{360BECC4-36F3-444C-A21A-1B371A8336F6}"/>
              </a:ext>
            </a:extLst>
          </p:cNvPr>
          <p:cNvGrpSpPr/>
          <p:nvPr/>
        </p:nvGrpSpPr>
        <p:grpSpPr>
          <a:xfrm>
            <a:off x="2680005" y="4877729"/>
            <a:ext cx="3783095" cy="820622"/>
            <a:chOff x="2954519" y="5376960"/>
            <a:chExt cx="4170600" cy="904679"/>
          </a:xfrm>
        </p:grpSpPr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0523B913-8700-4EC0-B314-2925571E2124}"/>
                </a:ext>
              </a:extLst>
            </p:cNvPr>
            <p:cNvSpPr/>
            <p:nvPr/>
          </p:nvSpPr>
          <p:spPr>
            <a:xfrm>
              <a:off x="2954519" y="5384880"/>
              <a:ext cx="4170600" cy="89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1586" h="2486">
                  <a:moveTo>
                    <a:pt x="5793" y="2486"/>
                  </a:moveTo>
                  <a:lnTo>
                    <a:pt x="0" y="2486"/>
                  </a:lnTo>
                  <a:lnTo>
                    <a:pt x="0" y="0"/>
                  </a:lnTo>
                  <a:lnTo>
                    <a:pt x="11586" y="0"/>
                  </a:lnTo>
                  <a:lnTo>
                    <a:pt x="11586" y="24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F34CDBC2-5F18-4E21-8660-947FF829B0EE}"/>
                </a:ext>
              </a:extLst>
            </p:cNvPr>
            <p:cNvSpPr/>
            <p:nvPr/>
          </p:nvSpPr>
          <p:spPr>
            <a:xfrm>
              <a:off x="2983679" y="5661000"/>
              <a:ext cx="217440" cy="206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574">
                  <a:moveTo>
                    <a:pt x="585" y="42"/>
                  </a:moveTo>
                  <a:cubicBezTo>
                    <a:pt x="596" y="36"/>
                    <a:pt x="605" y="31"/>
                    <a:pt x="605" y="20"/>
                  </a:cubicBezTo>
                  <a:cubicBezTo>
                    <a:pt x="605" y="8"/>
                    <a:pt x="596" y="0"/>
                    <a:pt x="585" y="0"/>
                  </a:cubicBezTo>
                  <a:cubicBezTo>
                    <a:pt x="582" y="0"/>
                    <a:pt x="580" y="0"/>
                    <a:pt x="566" y="6"/>
                  </a:cubicBezTo>
                  <a:lnTo>
                    <a:pt x="20" y="266"/>
                  </a:lnTo>
                  <a:cubicBezTo>
                    <a:pt x="8" y="269"/>
                    <a:pt x="0" y="274"/>
                    <a:pt x="0" y="286"/>
                  </a:cubicBezTo>
                  <a:cubicBezTo>
                    <a:pt x="0" y="300"/>
                    <a:pt x="8" y="302"/>
                    <a:pt x="20" y="308"/>
                  </a:cubicBezTo>
                  <a:lnTo>
                    <a:pt x="566" y="566"/>
                  </a:lnTo>
                  <a:cubicBezTo>
                    <a:pt x="580" y="574"/>
                    <a:pt x="582" y="574"/>
                    <a:pt x="585" y="574"/>
                  </a:cubicBezTo>
                  <a:cubicBezTo>
                    <a:pt x="596" y="574"/>
                    <a:pt x="605" y="566"/>
                    <a:pt x="605" y="554"/>
                  </a:cubicBezTo>
                  <a:cubicBezTo>
                    <a:pt x="605" y="543"/>
                    <a:pt x="596" y="538"/>
                    <a:pt x="585" y="532"/>
                  </a:cubicBezTo>
                  <a:lnTo>
                    <a:pt x="67" y="2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="" xmlns:a16="http://schemas.microsoft.com/office/drawing/2014/main" id="{8A13B936-512F-4DB5-9A03-F7758721F238}"/>
                </a:ext>
              </a:extLst>
            </p:cNvPr>
            <p:cNvSpPr/>
            <p:nvPr/>
          </p:nvSpPr>
          <p:spPr>
            <a:xfrm>
              <a:off x="3345479" y="5602680"/>
              <a:ext cx="245520" cy="25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3" h="719">
                  <a:moveTo>
                    <a:pt x="683" y="266"/>
                  </a:moveTo>
                  <a:cubicBezTo>
                    <a:pt x="683" y="106"/>
                    <a:pt x="577" y="0"/>
                    <a:pt x="431" y="0"/>
                  </a:cubicBezTo>
                  <a:cubicBezTo>
                    <a:pt x="218" y="0"/>
                    <a:pt x="0" y="224"/>
                    <a:pt x="0" y="454"/>
                  </a:cubicBezTo>
                  <a:cubicBezTo>
                    <a:pt x="0" y="619"/>
                    <a:pt x="112" y="719"/>
                    <a:pt x="252" y="719"/>
                  </a:cubicBezTo>
                  <a:cubicBezTo>
                    <a:pt x="462" y="719"/>
                    <a:pt x="683" y="501"/>
                    <a:pt x="683" y="266"/>
                  </a:cubicBezTo>
                  <a:close/>
                  <a:moveTo>
                    <a:pt x="258" y="691"/>
                  </a:moveTo>
                  <a:cubicBezTo>
                    <a:pt x="162" y="691"/>
                    <a:pt x="92" y="613"/>
                    <a:pt x="92" y="482"/>
                  </a:cubicBezTo>
                  <a:cubicBezTo>
                    <a:pt x="92" y="440"/>
                    <a:pt x="106" y="294"/>
                    <a:pt x="182" y="179"/>
                  </a:cubicBezTo>
                  <a:cubicBezTo>
                    <a:pt x="249" y="76"/>
                    <a:pt x="347" y="25"/>
                    <a:pt x="426" y="25"/>
                  </a:cubicBezTo>
                  <a:cubicBezTo>
                    <a:pt x="507" y="25"/>
                    <a:pt x="594" y="81"/>
                    <a:pt x="594" y="227"/>
                  </a:cubicBezTo>
                  <a:cubicBezTo>
                    <a:pt x="594" y="300"/>
                    <a:pt x="568" y="454"/>
                    <a:pt x="470" y="574"/>
                  </a:cubicBezTo>
                  <a:cubicBezTo>
                    <a:pt x="423" y="635"/>
                    <a:pt x="342" y="691"/>
                    <a:pt x="258" y="6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="" xmlns:a16="http://schemas.microsoft.com/office/drawing/2014/main" id="{427FA406-19B1-498A-A1CA-8A62ADE893CF}"/>
                </a:ext>
              </a:extLst>
            </p:cNvPr>
            <p:cNvSpPr/>
            <p:nvPr/>
          </p:nvSpPr>
          <p:spPr>
            <a:xfrm>
              <a:off x="3736800" y="5661000"/>
              <a:ext cx="217440" cy="206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574">
                  <a:moveTo>
                    <a:pt x="585" y="308"/>
                  </a:moveTo>
                  <a:cubicBezTo>
                    <a:pt x="596" y="302"/>
                    <a:pt x="605" y="300"/>
                    <a:pt x="605" y="286"/>
                  </a:cubicBezTo>
                  <a:cubicBezTo>
                    <a:pt x="605" y="274"/>
                    <a:pt x="596" y="269"/>
                    <a:pt x="585" y="266"/>
                  </a:cubicBezTo>
                  <a:lnTo>
                    <a:pt x="36" y="6"/>
                  </a:lnTo>
                  <a:cubicBezTo>
                    <a:pt x="25" y="0"/>
                    <a:pt x="22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8"/>
                    <a:pt x="6" y="34"/>
                    <a:pt x="20" y="42"/>
                  </a:cubicBezTo>
                  <a:lnTo>
                    <a:pt x="538" y="286"/>
                  </a:lnTo>
                  <a:lnTo>
                    <a:pt x="20" y="532"/>
                  </a:lnTo>
                  <a:cubicBezTo>
                    <a:pt x="6" y="538"/>
                    <a:pt x="0" y="546"/>
                    <a:pt x="0" y="554"/>
                  </a:cubicBezTo>
                  <a:cubicBezTo>
                    <a:pt x="0" y="566"/>
                    <a:pt x="8" y="574"/>
                    <a:pt x="20" y="574"/>
                  </a:cubicBezTo>
                  <a:cubicBezTo>
                    <a:pt x="22" y="574"/>
                    <a:pt x="25" y="574"/>
                    <a:pt x="36" y="5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="" xmlns:a16="http://schemas.microsoft.com/office/drawing/2014/main" id="{F99ADE49-F0F5-4B37-B16C-E64ED57CD83C}"/>
                </a:ext>
              </a:extLst>
            </p:cNvPr>
            <p:cNvSpPr/>
            <p:nvPr/>
          </p:nvSpPr>
          <p:spPr>
            <a:xfrm>
              <a:off x="4002840" y="572256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06FFD880-7D39-4825-88D1-6AFEEBF5C659}"/>
                </a:ext>
              </a:extLst>
            </p:cNvPr>
            <p:cNvSpPr/>
            <p:nvPr/>
          </p:nvSpPr>
          <p:spPr>
            <a:xfrm>
              <a:off x="4703400" y="5376960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2B19DF38-183A-47E5-B59F-838EDC2C8873}"/>
                </a:ext>
              </a:extLst>
            </p:cNvPr>
            <p:cNvSpPr/>
            <p:nvPr/>
          </p:nvSpPr>
          <p:spPr>
            <a:xfrm>
              <a:off x="4398840" y="5756760"/>
              <a:ext cx="72252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08" h="42">
                  <a:moveTo>
                    <a:pt x="100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008" y="0"/>
                  </a:lnTo>
                  <a:lnTo>
                    <a:pt x="200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="" xmlns:a16="http://schemas.microsoft.com/office/drawing/2014/main" id="{B230769B-2B59-4DFB-B14B-A9A6B64C4225}"/>
                </a:ext>
              </a:extLst>
            </p:cNvPr>
            <p:cNvSpPr/>
            <p:nvPr/>
          </p:nvSpPr>
          <p:spPr>
            <a:xfrm>
              <a:off x="4412880" y="5853599"/>
              <a:ext cx="299160" cy="24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2" h="675">
                  <a:moveTo>
                    <a:pt x="708" y="104"/>
                  </a:moveTo>
                  <a:cubicBezTo>
                    <a:pt x="717" y="64"/>
                    <a:pt x="736" y="34"/>
                    <a:pt x="815" y="31"/>
                  </a:cubicBezTo>
                  <a:cubicBezTo>
                    <a:pt x="820" y="31"/>
                    <a:pt x="832" y="31"/>
                    <a:pt x="832" y="11"/>
                  </a:cubicBezTo>
                  <a:cubicBezTo>
                    <a:pt x="832" y="11"/>
                    <a:pt x="832" y="0"/>
                    <a:pt x="818" y="0"/>
                  </a:cubicBezTo>
                  <a:cubicBezTo>
                    <a:pt x="787" y="0"/>
                    <a:pt x="750" y="3"/>
                    <a:pt x="720" y="3"/>
                  </a:cubicBezTo>
                  <a:cubicBezTo>
                    <a:pt x="686" y="3"/>
                    <a:pt x="650" y="0"/>
                    <a:pt x="619" y="0"/>
                  </a:cubicBezTo>
                  <a:cubicBezTo>
                    <a:pt x="613" y="0"/>
                    <a:pt x="599" y="0"/>
                    <a:pt x="599" y="20"/>
                  </a:cubicBezTo>
                  <a:cubicBezTo>
                    <a:pt x="599" y="31"/>
                    <a:pt x="610" y="31"/>
                    <a:pt x="619" y="31"/>
                  </a:cubicBezTo>
                  <a:cubicBezTo>
                    <a:pt x="675" y="31"/>
                    <a:pt x="686" y="53"/>
                    <a:pt x="686" y="73"/>
                  </a:cubicBezTo>
                  <a:cubicBezTo>
                    <a:pt x="686" y="78"/>
                    <a:pt x="683" y="92"/>
                    <a:pt x="683" y="95"/>
                  </a:cubicBezTo>
                  <a:lnTo>
                    <a:pt x="571" y="535"/>
                  </a:lnTo>
                  <a:lnTo>
                    <a:pt x="353" y="20"/>
                  </a:lnTo>
                  <a:cubicBezTo>
                    <a:pt x="344" y="0"/>
                    <a:pt x="344" y="0"/>
                    <a:pt x="322" y="0"/>
                  </a:cubicBezTo>
                  <a:lnTo>
                    <a:pt x="190" y="0"/>
                  </a:lnTo>
                  <a:cubicBezTo>
                    <a:pt x="171" y="0"/>
                    <a:pt x="160" y="0"/>
                    <a:pt x="160" y="20"/>
                  </a:cubicBezTo>
                  <a:cubicBezTo>
                    <a:pt x="160" y="31"/>
                    <a:pt x="171" y="31"/>
                    <a:pt x="188" y="31"/>
                  </a:cubicBezTo>
                  <a:cubicBezTo>
                    <a:pt x="193" y="31"/>
                    <a:pt x="255" y="31"/>
                    <a:pt x="255" y="39"/>
                  </a:cubicBezTo>
                  <a:lnTo>
                    <a:pt x="123" y="571"/>
                  </a:lnTo>
                  <a:cubicBezTo>
                    <a:pt x="115" y="610"/>
                    <a:pt x="98" y="641"/>
                    <a:pt x="17" y="644"/>
                  </a:cubicBezTo>
                  <a:cubicBezTo>
                    <a:pt x="11" y="644"/>
                    <a:pt x="0" y="644"/>
                    <a:pt x="0" y="663"/>
                  </a:cubicBezTo>
                  <a:cubicBezTo>
                    <a:pt x="0" y="672"/>
                    <a:pt x="6" y="675"/>
                    <a:pt x="14" y="675"/>
                  </a:cubicBezTo>
                  <a:cubicBezTo>
                    <a:pt x="45" y="675"/>
                    <a:pt x="78" y="672"/>
                    <a:pt x="112" y="672"/>
                  </a:cubicBezTo>
                  <a:cubicBezTo>
                    <a:pt x="146" y="672"/>
                    <a:pt x="182" y="675"/>
                    <a:pt x="213" y="675"/>
                  </a:cubicBezTo>
                  <a:cubicBezTo>
                    <a:pt x="218" y="675"/>
                    <a:pt x="232" y="675"/>
                    <a:pt x="232" y="655"/>
                  </a:cubicBezTo>
                  <a:cubicBezTo>
                    <a:pt x="232" y="644"/>
                    <a:pt x="221" y="644"/>
                    <a:pt x="210" y="644"/>
                  </a:cubicBezTo>
                  <a:cubicBezTo>
                    <a:pt x="154" y="641"/>
                    <a:pt x="146" y="622"/>
                    <a:pt x="146" y="602"/>
                  </a:cubicBezTo>
                  <a:cubicBezTo>
                    <a:pt x="146" y="594"/>
                    <a:pt x="148" y="588"/>
                    <a:pt x="151" y="577"/>
                  </a:cubicBezTo>
                  <a:lnTo>
                    <a:pt x="280" y="56"/>
                  </a:lnTo>
                  <a:cubicBezTo>
                    <a:pt x="286" y="62"/>
                    <a:pt x="286" y="64"/>
                    <a:pt x="288" y="73"/>
                  </a:cubicBezTo>
                  <a:lnTo>
                    <a:pt x="535" y="655"/>
                  </a:lnTo>
                  <a:cubicBezTo>
                    <a:pt x="543" y="672"/>
                    <a:pt x="546" y="675"/>
                    <a:pt x="554" y="675"/>
                  </a:cubicBezTo>
                  <a:cubicBezTo>
                    <a:pt x="566" y="675"/>
                    <a:pt x="566" y="672"/>
                    <a:pt x="568" y="6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="" xmlns:a16="http://schemas.microsoft.com/office/drawing/2014/main" id="{45779024-14EA-4F7A-A80C-53A2B21236B6}"/>
                </a:ext>
              </a:extLst>
            </p:cNvPr>
            <p:cNvSpPr/>
            <p:nvPr/>
          </p:nvSpPr>
          <p:spPr>
            <a:xfrm>
              <a:off x="4695120" y="6040079"/>
              <a:ext cx="115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314">
                  <a:moveTo>
                    <a:pt x="132" y="165"/>
                  </a:moveTo>
                  <a:cubicBezTo>
                    <a:pt x="132" y="162"/>
                    <a:pt x="148" y="98"/>
                    <a:pt x="148" y="95"/>
                  </a:cubicBezTo>
                  <a:cubicBezTo>
                    <a:pt x="151" y="90"/>
                    <a:pt x="171" y="56"/>
                    <a:pt x="193" y="39"/>
                  </a:cubicBezTo>
                  <a:cubicBezTo>
                    <a:pt x="199" y="34"/>
                    <a:pt x="218" y="20"/>
                    <a:pt x="249" y="20"/>
                  </a:cubicBezTo>
                  <a:cubicBezTo>
                    <a:pt x="255" y="20"/>
                    <a:pt x="274" y="20"/>
                    <a:pt x="286" y="28"/>
                  </a:cubicBezTo>
                  <a:cubicBezTo>
                    <a:pt x="266" y="36"/>
                    <a:pt x="258" y="56"/>
                    <a:pt x="258" y="67"/>
                  </a:cubicBezTo>
                  <a:cubicBezTo>
                    <a:pt x="258" y="84"/>
                    <a:pt x="269" y="92"/>
                    <a:pt x="286" y="92"/>
                  </a:cubicBezTo>
                  <a:cubicBezTo>
                    <a:pt x="300" y="92"/>
                    <a:pt x="322" y="81"/>
                    <a:pt x="322" y="50"/>
                  </a:cubicBezTo>
                  <a:cubicBezTo>
                    <a:pt x="322" y="14"/>
                    <a:pt x="286" y="0"/>
                    <a:pt x="249" y="0"/>
                  </a:cubicBezTo>
                  <a:cubicBezTo>
                    <a:pt x="213" y="0"/>
                    <a:pt x="182" y="14"/>
                    <a:pt x="151" y="50"/>
                  </a:cubicBezTo>
                  <a:cubicBezTo>
                    <a:pt x="140" y="6"/>
                    <a:pt x="95" y="0"/>
                    <a:pt x="81" y="0"/>
                  </a:cubicBezTo>
                  <a:cubicBezTo>
                    <a:pt x="53" y="0"/>
                    <a:pt x="36" y="17"/>
                    <a:pt x="25" y="36"/>
                  </a:cubicBezTo>
                  <a:cubicBezTo>
                    <a:pt x="8" y="62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6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78" y="314"/>
                    <a:pt x="92" y="308"/>
                    <a:pt x="98" y="294"/>
                  </a:cubicBezTo>
                  <a:cubicBezTo>
                    <a:pt x="101" y="288"/>
                    <a:pt x="106" y="258"/>
                    <a:pt x="112" y="2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8C21B5E2-458D-4F26-899A-742A1FBA4FA3}"/>
                </a:ext>
              </a:extLst>
            </p:cNvPr>
            <p:cNvSpPr/>
            <p:nvPr/>
          </p:nvSpPr>
          <p:spPr>
            <a:xfrm>
              <a:off x="4839480" y="6040079"/>
              <a:ext cx="106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7" h="314">
                  <a:moveTo>
                    <a:pt x="109" y="148"/>
                  </a:moveTo>
                  <a:cubicBezTo>
                    <a:pt x="129" y="148"/>
                    <a:pt x="185" y="146"/>
                    <a:pt x="221" y="134"/>
                  </a:cubicBezTo>
                  <a:cubicBezTo>
                    <a:pt x="272" y="115"/>
                    <a:pt x="283" y="81"/>
                    <a:pt x="283" y="62"/>
                  </a:cubicBezTo>
                  <a:cubicBezTo>
                    <a:pt x="283" y="22"/>
                    <a:pt x="244" y="0"/>
                    <a:pt x="196" y="0"/>
                  </a:cubicBezTo>
                  <a:cubicBezTo>
                    <a:pt x="112" y="0"/>
                    <a:pt x="0" y="64"/>
                    <a:pt x="0" y="182"/>
                  </a:cubicBezTo>
                  <a:cubicBezTo>
                    <a:pt x="0" y="252"/>
                    <a:pt x="45" y="314"/>
                    <a:pt x="126" y="314"/>
                  </a:cubicBezTo>
                  <a:cubicBezTo>
                    <a:pt x="244" y="314"/>
                    <a:pt x="297" y="244"/>
                    <a:pt x="297" y="235"/>
                  </a:cubicBezTo>
                  <a:cubicBezTo>
                    <a:pt x="297" y="230"/>
                    <a:pt x="291" y="224"/>
                    <a:pt x="286" y="224"/>
                  </a:cubicBezTo>
                  <a:cubicBezTo>
                    <a:pt x="283" y="224"/>
                    <a:pt x="280" y="224"/>
                    <a:pt x="274" y="230"/>
                  </a:cubicBezTo>
                  <a:cubicBezTo>
                    <a:pt x="221" y="294"/>
                    <a:pt x="140" y="294"/>
                    <a:pt x="126" y="294"/>
                  </a:cubicBezTo>
                  <a:cubicBezTo>
                    <a:pt x="84" y="294"/>
                    <a:pt x="56" y="266"/>
                    <a:pt x="56" y="210"/>
                  </a:cubicBezTo>
                  <a:cubicBezTo>
                    <a:pt x="56" y="199"/>
                    <a:pt x="56" y="188"/>
                    <a:pt x="64" y="148"/>
                  </a:cubicBezTo>
                  <a:close/>
                  <a:moveTo>
                    <a:pt x="70" y="129"/>
                  </a:moveTo>
                  <a:cubicBezTo>
                    <a:pt x="101" y="28"/>
                    <a:pt x="176" y="20"/>
                    <a:pt x="196" y="20"/>
                  </a:cubicBezTo>
                  <a:cubicBezTo>
                    <a:pt x="227" y="20"/>
                    <a:pt x="252" y="34"/>
                    <a:pt x="252" y="62"/>
                  </a:cubicBezTo>
                  <a:cubicBezTo>
                    <a:pt x="252" y="129"/>
                    <a:pt x="134" y="129"/>
                    <a:pt x="106" y="1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04CA3AA9-1CE0-40BF-9348-D3AF7FBB0CD5}"/>
                </a:ext>
              </a:extLst>
            </p:cNvPr>
            <p:cNvSpPr/>
            <p:nvPr/>
          </p:nvSpPr>
          <p:spPr>
            <a:xfrm>
              <a:off x="4957200" y="6040079"/>
              <a:ext cx="1386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0">
                  <a:moveTo>
                    <a:pt x="53" y="389"/>
                  </a:moveTo>
                  <a:cubicBezTo>
                    <a:pt x="48" y="409"/>
                    <a:pt x="48" y="414"/>
                    <a:pt x="20" y="414"/>
                  </a:cubicBezTo>
                  <a:cubicBezTo>
                    <a:pt x="8" y="414"/>
                    <a:pt x="0" y="414"/>
                    <a:pt x="0" y="431"/>
                  </a:cubicBezTo>
                  <a:cubicBezTo>
                    <a:pt x="0" y="437"/>
                    <a:pt x="6" y="440"/>
                    <a:pt x="8" y="440"/>
                  </a:cubicBezTo>
                  <a:cubicBezTo>
                    <a:pt x="28" y="440"/>
                    <a:pt x="50" y="437"/>
                    <a:pt x="70" y="437"/>
                  </a:cubicBezTo>
                  <a:cubicBezTo>
                    <a:pt x="92" y="437"/>
                    <a:pt x="120" y="440"/>
                    <a:pt x="143" y="440"/>
                  </a:cubicBezTo>
                  <a:cubicBezTo>
                    <a:pt x="148" y="440"/>
                    <a:pt x="157" y="437"/>
                    <a:pt x="157" y="426"/>
                  </a:cubicBezTo>
                  <a:cubicBezTo>
                    <a:pt x="157" y="414"/>
                    <a:pt x="146" y="414"/>
                    <a:pt x="137" y="414"/>
                  </a:cubicBezTo>
                  <a:cubicBezTo>
                    <a:pt x="123" y="414"/>
                    <a:pt x="104" y="414"/>
                    <a:pt x="104" y="406"/>
                  </a:cubicBezTo>
                  <a:cubicBezTo>
                    <a:pt x="104" y="403"/>
                    <a:pt x="109" y="386"/>
                    <a:pt x="112" y="375"/>
                  </a:cubicBezTo>
                  <a:cubicBezTo>
                    <a:pt x="120" y="339"/>
                    <a:pt x="129" y="300"/>
                    <a:pt x="137" y="272"/>
                  </a:cubicBezTo>
                  <a:cubicBezTo>
                    <a:pt x="146" y="286"/>
                    <a:pt x="168" y="314"/>
                    <a:pt x="210" y="314"/>
                  </a:cubicBezTo>
                  <a:cubicBezTo>
                    <a:pt x="294" y="314"/>
                    <a:pt x="386" y="218"/>
                    <a:pt x="386" y="115"/>
                  </a:cubicBezTo>
                  <a:cubicBezTo>
                    <a:pt x="386" y="34"/>
                    <a:pt x="330" y="0"/>
                    <a:pt x="283" y="0"/>
                  </a:cubicBezTo>
                  <a:cubicBezTo>
                    <a:pt x="241" y="0"/>
                    <a:pt x="204" y="28"/>
                    <a:pt x="185" y="48"/>
                  </a:cubicBezTo>
                  <a:cubicBezTo>
                    <a:pt x="174" y="8"/>
                    <a:pt x="134" y="0"/>
                    <a:pt x="112" y="0"/>
                  </a:cubicBezTo>
                  <a:cubicBezTo>
                    <a:pt x="87" y="0"/>
                    <a:pt x="70" y="17"/>
                    <a:pt x="59" y="36"/>
                  </a:cubicBezTo>
                  <a:cubicBezTo>
                    <a:pt x="45" y="62"/>
                    <a:pt x="34" y="101"/>
                    <a:pt x="34" y="106"/>
                  </a:cubicBezTo>
                  <a:cubicBezTo>
                    <a:pt x="34" y="115"/>
                    <a:pt x="42" y="115"/>
                    <a:pt x="45" y="115"/>
                  </a:cubicBezTo>
                  <a:cubicBezTo>
                    <a:pt x="56" y="115"/>
                    <a:pt x="56" y="112"/>
                    <a:pt x="62" y="95"/>
                  </a:cubicBezTo>
                  <a:cubicBezTo>
                    <a:pt x="70" y="53"/>
                    <a:pt x="84" y="20"/>
                    <a:pt x="112" y="20"/>
                  </a:cubicBezTo>
                  <a:cubicBezTo>
                    <a:pt x="129" y="20"/>
                    <a:pt x="134" y="34"/>
                    <a:pt x="134" y="53"/>
                  </a:cubicBezTo>
                  <a:cubicBezTo>
                    <a:pt x="134" y="62"/>
                    <a:pt x="132" y="70"/>
                    <a:pt x="132" y="73"/>
                  </a:cubicBezTo>
                  <a:close/>
                  <a:moveTo>
                    <a:pt x="185" y="84"/>
                  </a:moveTo>
                  <a:cubicBezTo>
                    <a:pt x="224" y="31"/>
                    <a:pt x="258" y="20"/>
                    <a:pt x="280" y="20"/>
                  </a:cubicBezTo>
                  <a:cubicBezTo>
                    <a:pt x="308" y="20"/>
                    <a:pt x="330" y="39"/>
                    <a:pt x="330" y="87"/>
                  </a:cubicBezTo>
                  <a:cubicBezTo>
                    <a:pt x="330" y="115"/>
                    <a:pt x="316" y="185"/>
                    <a:pt x="297" y="227"/>
                  </a:cubicBezTo>
                  <a:cubicBezTo>
                    <a:pt x="277" y="260"/>
                    <a:pt x="244" y="294"/>
                    <a:pt x="210" y="294"/>
                  </a:cubicBezTo>
                  <a:cubicBezTo>
                    <a:pt x="160" y="294"/>
                    <a:pt x="148" y="241"/>
                    <a:pt x="148" y="232"/>
                  </a:cubicBezTo>
                  <a:cubicBezTo>
                    <a:pt x="148" y="230"/>
                    <a:pt x="148" y="224"/>
                    <a:pt x="148" y="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3F359F76-E975-4E98-B1D3-6CF14899FF87}"/>
                </a:ext>
              </a:extLst>
            </p:cNvPr>
            <p:cNvSpPr/>
            <p:nvPr/>
          </p:nvSpPr>
          <p:spPr>
            <a:xfrm>
              <a:off x="5242680" y="551592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7"/>
                    <a:pt x="1145" y="1235"/>
                    <a:pt x="1030" y="1263"/>
                  </a:cubicBezTo>
                  <a:cubicBezTo>
                    <a:pt x="1011" y="1268"/>
                    <a:pt x="913" y="1293"/>
                    <a:pt x="725" y="1293"/>
                  </a:cubicBezTo>
                  <a:lnTo>
                    <a:pt x="129" y="1293"/>
                  </a:lnTo>
                  <a:lnTo>
                    <a:pt x="633" y="705"/>
                  </a:lnTo>
                  <a:cubicBezTo>
                    <a:pt x="638" y="697"/>
                    <a:pt x="641" y="694"/>
                    <a:pt x="641" y="691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3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="" xmlns:a16="http://schemas.microsoft.com/office/drawing/2014/main" id="{0160672B-C404-44EC-9AC3-135C4D571179}"/>
                </a:ext>
              </a:extLst>
            </p:cNvPr>
            <p:cNvSpPr/>
            <p:nvPr/>
          </p:nvSpPr>
          <p:spPr>
            <a:xfrm>
              <a:off x="5419080" y="6106679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="" xmlns:a16="http://schemas.microsoft.com/office/drawing/2014/main" id="{5DEAF176-81FA-40A7-ABA2-B8AD13F88A16}"/>
                </a:ext>
              </a:extLst>
            </p:cNvPr>
            <p:cNvSpPr/>
            <p:nvPr/>
          </p:nvSpPr>
          <p:spPr>
            <a:xfrm>
              <a:off x="5803200" y="5696280"/>
              <a:ext cx="23544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5" h="448">
                  <a:moveTo>
                    <a:pt x="428" y="101"/>
                  </a:moveTo>
                  <a:cubicBezTo>
                    <a:pt x="434" y="81"/>
                    <a:pt x="442" y="45"/>
                    <a:pt x="442" y="36"/>
                  </a:cubicBezTo>
                  <a:cubicBezTo>
                    <a:pt x="442" y="20"/>
                    <a:pt x="428" y="11"/>
                    <a:pt x="414" y="11"/>
                  </a:cubicBezTo>
                  <a:cubicBezTo>
                    <a:pt x="403" y="11"/>
                    <a:pt x="384" y="20"/>
                    <a:pt x="378" y="39"/>
                  </a:cubicBezTo>
                  <a:cubicBezTo>
                    <a:pt x="375" y="45"/>
                    <a:pt x="328" y="235"/>
                    <a:pt x="322" y="260"/>
                  </a:cubicBezTo>
                  <a:cubicBezTo>
                    <a:pt x="314" y="291"/>
                    <a:pt x="314" y="308"/>
                    <a:pt x="314" y="325"/>
                  </a:cubicBezTo>
                  <a:cubicBezTo>
                    <a:pt x="314" y="336"/>
                    <a:pt x="314" y="339"/>
                    <a:pt x="314" y="344"/>
                  </a:cubicBezTo>
                  <a:cubicBezTo>
                    <a:pt x="291" y="395"/>
                    <a:pt x="260" y="426"/>
                    <a:pt x="221" y="426"/>
                  </a:cubicBezTo>
                  <a:cubicBezTo>
                    <a:pt x="143" y="426"/>
                    <a:pt x="143" y="353"/>
                    <a:pt x="143" y="336"/>
                  </a:cubicBezTo>
                  <a:cubicBezTo>
                    <a:pt x="143" y="305"/>
                    <a:pt x="148" y="266"/>
                    <a:pt x="196" y="146"/>
                  </a:cubicBezTo>
                  <a:cubicBezTo>
                    <a:pt x="204" y="115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3"/>
                    <a:pt x="92" y="22"/>
                    <a:pt x="129" y="22"/>
                  </a:cubicBezTo>
                  <a:cubicBezTo>
                    <a:pt x="137" y="22"/>
                    <a:pt x="151" y="22"/>
                    <a:pt x="151" y="53"/>
                  </a:cubicBezTo>
                  <a:cubicBezTo>
                    <a:pt x="151" y="78"/>
                    <a:pt x="140" y="106"/>
                    <a:pt x="134" y="123"/>
                  </a:cubicBezTo>
                  <a:cubicBezTo>
                    <a:pt x="90" y="241"/>
                    <a:pt x="78" y="286"/>
                    <a:pt x="78" y="325"/>
                  </a:cubicBezTo>
                  <a:cubicBezTo>
                    <a:pt x="78" y="414"/>
                    <a:pt x="146" y="448"/>
                    <a:pt x="218" y="448"/>
                  </a:cubicBezTo>
                  <a:cubicBezTo>
                    <a:pt x="235" y="448"/>
                    <a:pt x="283" y="448"/>
                    <a:pt x="322" y="378"/>
                  </a:cubicBezTo>
                  <a:cubicBezTo>
                    <a:pt x="347" y="442"/>
                    <a:pt x="417" y="448"/>
                    <a:pt x="445" y="448"/>
                  </a:cubicBezTo>
                  <a:cubicBezTo>
                    <a:pt x="521" y="448"/>
                    <a:pt x="563" y="386"/>
                    <a:pt x="588" y="328"/>
                  </a:cubicBezTo>
                  <a:cubicBezTo>
                    <a:pt x="622" y="249"/>
                    <a:pt x="655" y="118"/>
                    <a:pt x="655" y="70"/>
                  </a:cubicBezTo>
                  <a:cubicBezTo>
                    <a:pt x="655" y="14"/>
                    <a:pt x="627" y="0"/>
                    <a:pt x="610" y="0"/>
                  </a:cubicBezTo>
                  <a:cubicBezTo>
                    <a:pt x="585" y="0"/>
                    <a:pt x="560" y="25"/>
                    <a:pt x="560" y="48"/>
                  </a:cubicBezTo>
                  <a:cubicBezTo>
                    <a:pt x="560" y="62"/>
                    <a:pt x="568" y="67"/>
                    <a:pt x="577" y="76"/>
                  </a:cubicBezTo>
                  <a:cubicBezTo>
                    <a:pt x="588" y="84"/>
                    <a:pt x="610" y="112"/>
                    <a:pt x="610" y="160"/>
                  </a:cubicBezTo>
                  <a:cubicBezTo>
                    <a:pt x="610" y="193"/>
                    <a:pt x="582" y="288"/>
                    <a:pt x="557" y="339"/>
                  </a:cubicBezTo>
                  <a:cubicBezTo>
                    <a:pt x="532" y="392"/>
                    <a:pt x="498" y="426"/>
                    <a:pt x="448" y="426"/>
                  </a:cubicBezTo>
                  <a:cubicBezTo>
                    <a:pt x="403" y="426"/>
                    <a:pt x="375" y="398"/>
                    <a:pt x="375" y="342"/>
                  </a:cubicBezTo>
                  <a:cubicBezTo>
                    <a:pt x="375" y="314"/>
                    <a:pt x="384" y="283"/>
                    <a:pt x="386" y="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201926FB-37E6-4AD2-A4F6-52D8A84617FC}"/>
                </a:ext>
              </a:extLst>
            </p:cNvPr>
            <p:cNvSpPr/>
            <p:nvPr/>
          </p:nvSpPr>
          <p:spPr>
            <a:xfrm>
              <a:off x="6065280" y="573372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="" xmlns:a16="http://schemas.microsoft.com/office/drawing/2014/main" id="{8B4D992F-22C0-4112-AC08-391295B5A020}"/>
                </a:ext>
              </a:extLst>
            </p:cNvPr>
            <p:cNvSpPr/>
            <p:nvPr/>
          </p:nvSpPr>
          <p:spPr>
            <a:xfrm>
              <a:off x="6238440" y="5602680"/>
              <a:ext cx="245520" cy="2584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3" h="719">
                  <a:moveTo>
                    <a:pt x="683" y="266"/>
                  </a:moveTo>
                  <a:cubicBezTo>
                    <a:pt x="683" y="106"/>
                    <a:pt x="577" y="0"/>
                    <a:pt x="431" y="0"/>
                  </a:cubicBezTo>
                  <a:cubicBezTo>
                    <a:pt x="218" y="0"/>
                    <a:pt x="0" y="224"/>
                    <a:pt x="0" y="454"/>
                  </a:cubicBezTo>
                  <a:cubicBezTo>
                    <a:pt x="0" y="619"/>
                    <a:pt x="112" y="719"/>
                    <a:pt x="252" y="719"/>
                  </a:cubicBezTo>
                  <a:cubicBezTo>
                    <a:pt x="462" y="719"/>
                    <a:pt x="683" y="501"/>
                    <a:pt x="683" y="266"/>
                  </a:cubicBezTo>
                  <a:close/>
                  <a:moveTo>
                    <a:pt x="258" y="691"/>
                  </a:moveTo>
                  <a:cubicBezTo>
                    <a:pt x="162" y="691"/>
                    <a:pt x="92" y="613"/>
                    <a:pt x="92" y="482"/>
                  </a:cubicBezTo>
                  <a:cubicBezTo>
                    <a:pt x="92" y="440"/>
                    <a:pt x="106" y="294"/>
                    <a:pt x="182" y="179"/>
                  </a:cubicBezTo>
                  <a:cubicBezTo>
                    <a:pt x="249" y="76"/>
                    <a:pt x="347" y="25"/>
                    <a:pt x="426" y="25"/>
                  </a:cubicBezTo>
                  <a:cubicBezTo>
                    <a:pt x="507" y="25"/>
                    <a:pt x="594" y="81"/>
                    <a:pt x="594" y="227"/>
                  </a:cubicBezTo>
                  <a:cubicBezTo>
                    <a:pt x="594" y="300"/>
                    <a:pt x="568" y="454"/>
                    <a:pt x="470" y="574"/>
                  </a:cubicBezTo>
                  <a:cubicBezTo>
                    <a:pt x="423" y="635"/>
                    <a:pt x="342" y="691"/>
                    <a:pt x="258" y="6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="" xmlns:a16="http://schemas.microsoft.com/office/drawing/2014/main" id="{1E3B5C3B-D2C5-479B-AE45-B9978C9A58E9}"/>
                </a:ext>
              </a:extLst>
            </p:cNvPr>
            <p:cNvSpPr/>
            <p:nvPr/>
          </p:nvSpPr>
          <p:spPr>
            <a:xfrm>
              <a:off x="6535800" y="558756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977"/>
                  </a:moveTo>
                  <a:cubicBezTo>
                    <a:pt x="232" y="974"/>
                    <a:pt x="232" y="971"/>
                    <a:pt x="213" y="955"/>
                  </a:cubicBezTo>
                  <a:cubicBezTo>
                    <a:pt x="90" y="831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5"/>
                    <a:pt x="221" y="985"/>
                  </a:cubicBezTo>
                  <a:cubicBezTo>
                    <a:pt x="227" y="985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9633D557-49C5-4BB4-839E-4A54A31BE3ED}"/>
                </a:ext>
              </a:extLst>
            </p:cNvPr>
            <p:cNvSpPr/>
            <p:nvPr/>
          </p:nvSpPr>
          <p:spPr>
            <a:xfrm>
              <a:off x="6657840" y="5602680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1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59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1"/>
                  </a:cubicBezTo>
                  <a:cubicBezTo>
                    <a:pt x="0" y="873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3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="" xmlns:a16="http://schemas.microsoft.com/office/drawing/2014/main" id="{EA80F83A-0B49-4E87-A402-8E312B7903F9}"/>
                </a:ext>
              </a:extLst>
            </p:cNvPr>
            <p:cNvSpPr/>
            <p:nvPr/>
          </p:nvSpPr>
          <p:spPr>
            <a:xfrm>
              <a:off x="6830999" y="573372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="" xmlns:a16="http://schemas.microsoft.com/office/drawing/2014/main" id="{94DC770B-56C5-4306-9C75-6492C9613FC5}"/>
                </a:ext>
              </a:extLst>
            </p:cNvPr>
            <p:cNvSpPr/>
            <p:nvPr/>
          </p:nvSpPr>
          <p:spPr>
            <a:xfrm>
              <a:off x="7006679" y="5587560"/>
              <a:ext cx="83160" cy="3542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5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3"/>
                    <a:pt x="137" y="837"/>
                    <a:pt x="14" y="960"/>
                  </a:cubicBezTo>
                  <a:cubicBezTo>
                    <a:pt x="0" y="971"/>
                    <a:pt x="0" y="974"/>
                    <a:pt x="0" y="977"/>
                  </a:cubicBezTo>
                  <a:cubicBezTo>
                    <a:pt x="0" y="983"/>
                    <a:pt x="3" y="985"/>
                    <a:pt x="11" y="985"/>
                  </a:cubicBezTo>
                  <a:cubicBezTo>
                    <a:pt x="20" y="985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grpSp>
        <p:nvGrpSpPr>
          <p:cNvPr id="83" name="Group 82" descr="28§display§\delta&lt;O&gt;=\sqrt{\frac{1}{N_{rep}}\sum_{k}w_{k}(O(f_{k})-&lt;O&gt;)^{2}}§svg§600§FALSE§" title="TexMaths">
            <a:extLst>
              <a:ext uri="{FF2B5EF4-FFF2-40B4-BE49-F238E27FC236}">
                <a16:creationId xmlns="" xmlns:a16="http://schemas.microsoft.com/office/drawing/2014/main" id="{5682815C-E32C-44E7-903A-69A7B896423B}"/>
              </a:ext>
            </a:extLst>
          </p:cNvPr>
          <p:cNvGrpSpPr/>
          <p:nvPr/>
        </p:nvGrpSpPr>
        <p:grpSpPr>
          <a:xfrm>
            <a:off x="1564507" y="5833871"/>
            <a:ext cx="6014093" cy="964306"/>
            <a:chOff x="1724760" y="6431040"/>
            <a:chExt cx="6630120" cy="1063080"/>
          </a:xfrm>
        </p:grpSpPr>
        <p:sp>
          <p:nvSpPr>
            <p:cNvPr id="84" name="Freeform: Shape 83">
              <a:extLst>
                <a:ext uri="{FF2B5EF4-FFF2-40B4-BE49-F238E27FC236}">
                  <a16:creationId xmlns="" xmlns:a16="http://schemas.microsoft.com/office/drawing/2014/main" id="{0A833860-3E0C-492B-AD3D-5B5DAF40C482}"/>
                </a:ext>
              </a:extLst>
            </p:cNvPr>
            <p:cNvSpPr/>
            <p:nvPr/>
          </p:nvSpPr>
          <p:spPr>
            <a:xfrm>
              <a:off x="1724760" y="6431040"/>
              <a:ext cx="6630120" cy="10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8418" h="2954">
                  <a:moveTo>
                    <a:pt x="9209" y="2954"/>
                  </a:moveTo>
                  <a:lnTo>
                    <a:pt x="0" y="2954"/>
                  </a:lnTo>
                  <a:lnTo>
                    <a:pt x="0" y="0"/>
                  </a:lnTo>
                  <a:lnTo>
                    <a:pt x="18418" y="0"/>
                  </a:lnTo>
                  <a:lnTo>
                    <a:pt x="18418" y="29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13AC1FB7-7153-4BC3-9005-92C3E302EA83}"/>
                </a:ext>
              </a:extLst>
            </p:cNvPr>
            <p:cNvSpPr/>
            <p:nvPr/>
          </p:nvSpPr>
          <p:spPr>
            <a:xfrm>
              <a:off x="1739880" y="6746399"/>
              <a:ext cx="145800" cy="256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06" h="714">
                  <a:moveTo>
                    <a:pt x="221" y="272"/>
                  </a:moveTo>
                  <a:cubicBezTo>
                    <a:pt x="95" y="300"/>
                    <a:pt x="0" y="428"/>
                    <a:pt x="0" y="549"/>
                  </a:cubicBezTo>
                  <a:cubicBezTo>
                    <a:pt x="0" y="644"/>
                    <a:pt x="64" y="714"/>
                    <a:pt x="157" y="714"/>
                  </a:cubicBezTo>
                  <a:cubicBezTo>
                    <a:pt x="272" y="714"/>
                    <a:pt x="356" y="560"/>
                    <a:pt x="356" y="423"/>
                  </a:cubicBezTo>
                  <a:cubicBezTo>
                    <a:pt x="356" y="333"/>
                    <a:pt x="316" y="283"/>
                    <a:pt x="283" y="238"/>
                  </a:cubicBezTo>
                  <a:cubicBezTo>
                    <a:pt x="246" y="196"/>
                    <a:pt x="188" y="120"/>
                    <a:pt x="188" y="78"/>
                  </a:cubicBezTo>
                  <a:cubicBezTo>
                    <a:pt x="188" y="56"/>
                    <a:pt x="207" y="31"/>
                    <a:pt x="241" y="31"/>
                  </a:cubicBezTo>
                  <a:cubicBezTo>
                    <a:pt x="272" y="31"/>
                    <a:pt x="291" y="45"/>
                    <a:pt x="311" y="59"/>
                  </a:cubicBezTo>
                  <a:cubicBezTo>
                    <a:pt x="333" y="70"/>
                    <a:pt x="353" y="84"/>
                    <a:pt x="367" y="84"/>
                  </a:cubicBezTo>
                  <a:cubicBezTo>
                    <a:pt x="392" y="84"/>
                    <a:pt x="406" y="59"/>
                    <a:pt x="406" y="45"/>
                  </a:cubicBezTo>
                  <a:cubicBezTo>
                    <a:pt x="406" y="22"/>
                    <a:pt x="389" y="20"/>
                    <a:pt x="356" y="11"/>
                  </a:cubicBezTo>
                  <a:cubicBezTo>
                    <a:pt x="302" y="0"/>
                    <a:pt x="288" y="0"/>
                    <a:pt x="274" y="0"/>
                  </a:cubicBezTo>
                  <a:cubicBezTo>
                    <a:pt x="196" y="0"/>
                    <a:pt x="160" y="42"/>
                    <a:pt x="160" y="101"/>
                  </a:cubicBezTo>
                  <a:cubicBezTo>
                    <a:pt x="160" y="154"/>
                    <a:pt x="190" y="210"/>
                    <a:pt x="221" y="272"/>
                  </a:cubicBezTo>
                  <a:close/>
                  <a:moveTo>
                    <a:pt x="232" y="291"/>
                  </a:moveTo>
                  <a:cubicBezTo>
                    <a:pt x="258" y="339"/>
                    <a:pt x="286" y="392"/>
                    <a:pt x="286" y="462"/>
                  </a:cubicBezTo>
                  <a:cubicBezTo>
                    <a:pt x="286" y="526"/>
                    <a:pt x="249" y="692"/>
                    <a:pt x="157" y="692"/>
                  </a:cubicBezTo>
                  <a:cubicBezTo>
                    <a:pt x="101" y="692"/>
                    <a:pt x="62" y="652"/>
                    <a:pt x="62" y="577"/>
                  </a:cubicBezTo>
                  <a:cubicBezTo>
                    <a:pt x="62" y="512"/>
                    <a:pt x="98" y="328"/>
                    <a:pt x="232" y="2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="" xmlns:a16="http://schemas.microsoft.com/office/drawing/2014/main" id="{C7D26BBE-9045-4CE8-85DD-E4DC6BFE88FE}"/>
                </a:ext>
              </a:extLst>
            </p:cNvPr>
            <p:cNvSpPr/>
            <p:nvPr/>
          </p:nvSpPr>
          <p:spPr>
            <a:xfrm>
              <a:off x="2023199" y="6807960"/>
              <a:ext cx="217440" cy="206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574">
                  <a:moveTo>
                    <a:pt x="585" y="42"/>
                  </a:moveTo>
                  <a:cubicBezTo>
                    <a:pt x="596" y="36"/>
                    <a:pt x="605" y="31"/>
                    <a:pt x="605" y="20"/>
                  </a:cubicBezTo>
                  <a:cubicBezTo>
                    <a:pt x="605" y="8"/>
                    <a:pt x="596" y="0"/>
                    <a:pt x="585" y="0"/>
                  </a:cubicBezTo>
                  <a:cubicBezTo>
                    <a:pt x="582" y="0"/>
                    <a:pt x="580" y="0"/>
                    <a:pt x="566" y="6"/>
                  </a:cubicBezTo>
                  <a:lnTo>
                    <a:pt x="20" y="266"/>
                  </a:lnTo>
                  <a:cubicBezTo>
                    <a:pt x="8" y="269"/>
                    <a:pt x="0" y="274"/>
                    <a:pt x="0" y="286"/>
                  </a:cubicBezTo>
                  <a:cubicBezTo>
                    <a:pt x="0" y="300"/>
                    <a:pt x="8" y="302"/>
                    <a:pt x="20" y="308"/>
                  </a:cubicBezTo>
                  <a:lnTo>
                    <a:pt x="566" y="566"/>
                  </a:lnTo>
                  <a:cubicBezTo>
                    <a:pt x="580" y="574"/>
                    <a:pt x="582" y="574"/>
                    <a:pt x="585" y="574"/>
                  </a:cubicBezTo>
                  <a:cubicBezTo>
                    <a:pt x="596" y="574"/>
                    <a:pt x="605" y="566"/>
                    <a:pt x="605" y="554"/>
                  </a:cubicBezTo>
                  <a:cubicBezTo>
                    <a:pt x="605" y="543"/>
                    <a:pt x="596" y="538"/>
                    <a:pt x="585" y="532"/>
                  </a:cubicBezTo>
                  <a:lnTo>
                    <a:pt x="67" y="2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="" xmlns:a16="http://schemas.microsoft.com/office/drawing/2014/main" id="{D375A59A-C4DA-4D4D-BBBE-D6052FFB5C9E}"/>
                </a:ext>
              </a:extLst>
            </p:cNvPr>
            <p:cNvSpPr/>
            <p:nvPr/>
          </p:nvSpPr>
          <p:spPr>
            <a:xfrm>
              <a:off x="2384999" y="6749640"/>
              <a:ext cx="245520" cy="25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3" h="720">
                  <a:moveTo>
                    <a:pt x="683" y="266"/>
                  </a:moveTo>
                  <a:cubicBezTo>
                    <a:pt x="683" y="106"/>
                    <a:pt x="577" y="0"/>
                    <a:pt x="431" y="0"/>
                  </a:cubicBezTo>
                  <a:cubicBezTo>
                    <a:pt x="218" y="0"/>
                    <a:pt x="0" y="224"/>
                    <a:pt x="0" y="454"/>
                  </a:cubicBezTo>
                  <a:cubicBezTo>
                    <a:pt x="0" y="619"/>
                    <a:pt x="112" y="720"/>
                    <a:pt x="252" y="720"/>
                  </a:cubicBezTo>
                  <a:cubicBezTo>
                    <a:pt x="462" y="720"/>
                    <a:pt x="683" y="501"/>
                    <a:pt x="683" y="266"/>
                  </a:cubicBezTo>
                  <a:close/>
                  <a:moveTo>
                    <a:pt x="258" y="692"/>
                  </a:moveTo>
                  <a:cubicBezTo>
                    <a:pt x="162" y="692"/>
                    <a:pt x="92" y="613"/>
                    <a:pt x="92" y="482"/>
                  </a:cubicBezTo>
                  <a:cubicBezTo>
                    <a:pt x="92" y="440"/>
                    <a:pt x="106" y="294"/>
                    <a:pt x="182" y="179"/>
                  </a:cubicBezTo>
                  <a:cubicBezTo>
                    <a:pt x="249" y="76"/>
                    <a:pt x="347" y="25"/>
                    <a:pt x="426" y="25"/>
                  </a:cubicBezTo>
                  <a:cubicBezTo>
                    <a:pt x="507" y="25"/>
                    <a:pt x="594" y="81"/>
                    <a:pt x="594" y="227"/>
                  </a:cubicBezTo>
                  <a:cubicBezTo>
                    <a:pt x="594" y="300"/>
                    <a:pt x="568" y="454"/>
                    <a:pt x="470" y="574"/>
                  </a:cubicBezTo>
                  <a:cubicBezTo>
                    <a:pt x="423" y="636"/>
                    <a:pt x="342" y="692"/>
                    <a:pt x="258" y="6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="" xmlns:a16="http://schemas.microsoft.com/office/drawing/2014/main" id="{053F3016-F1C7-4EA8-B9B9-D85C2B37C87F}"/>
                </a:ext>
              </a:extLst>
            </p:cNvPr>
            <p:cNvSpPr/>
            <p:nvPr/>
          </p:nvSpPr>
          <p:spPr>
            <a:xfrm>
              <a:off x="2775960" y="6807960"/>
              <a:ext cx="217440" cy="206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574">
                  <a:moveTo>
                    <a:pt x="585" y="308"/>
                  </a:moveTo>
                  <a:cubicBezTo>
                    <a:pt x="596" y="302"/>
                    <a:pt x="605" y="300"/>
                    <a:pt x="605" y="286"/>
                  </a:cubicBezTo>
                  <a:cubicBezTo>
                    <a:pt x="605" y="274"/>
                    <a:pt x="596" y="269"/>
                    <a:pt x="585" y="266"/>
                  </a:cubicBezTo>
                  <a:lnTo>
                    <a:pt x="36" y="6"/>
                  </a:lnTo>
                  <a:cubicBezTo>
                    <a:pt x="25" y="0"/>
                    <a:pt x="22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8"/>
                    <a:pt x="6" y="34"/>
                    <a:pt x="20" y="42"/>
                  </a:cubicBezTo>
                  <a:lnTo>
                    <a:pt x="538" y="286"/>
                  </a:lnTo>
                  <a:lnTo>
                    <a:pt x="20" y="532"/>
                  </a:lnTo>
                  <a:cubicBezTo>
                    <a:pt x="6" y="538"/>
                    <a:pt x="0" y="546"/>
                    <a:pt x="0" y="554"/>
                  </a:cubicBezTo>
                  <a:cubicBezTo>
                    <a:pt x="0" y="566"/>
                    <a:pt x="8" y="574"/>
                    <a:pt x="20" y="574"/>
                  </a:cubicBezTo>
                  <a:cubicBezTo>
                    <a:pt x="22" y="574"/>
                    <a:pt x="25" y="574"/>
                    <a:pt x="36" y="5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="" xmlns:a16="http://schemas.microsoft.com/office/drawing/2014/main" id="{193D15A4-9D2F-4D70-8DCF-D0945C33C5F7}"/>
                </a:ext>
              </a:extLst>
            </p:cNvPr>
            <p:cNvSpPr/>
            <p:nvPr/>
          </p:nvSpPr>
          <p:spPr>
            <a:xfrm>
              <a:off x="3042360" y="6868440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="" xmlns:a16="http://schemas.microsoft.com/office/drawing/2014/main" id="{0D854E3E-59EB-4207-9EA0-ACED371AE2BE}"/>
                </a:ext>
              </a:extLst>
            </p:cNvPr>
            <p:cNvSpPr/>
            <p:nvPr/>
          </p:nvSpPr>
          <p:spPr>
            <a:xfrm>
              <a:off x="3435120" y="6431040"/>
              <a:ext cx="322200" cy="1063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96" h="2954">
                  <a:moveTo>
                    <a:pt x="137" y="1478"/>
                  </a:moveTo>
                  <a:lnTo>
                    <a:pt x="6" y="1733"/>
                  </a:lnTo>
                  <a:cubicBezTo>
                    <a:pt x="0" y="1744"/>
                    <a:pt x="0" y="1744"/>
                    <a:pt x="0" y="1747"/>
                  </a:cubicBezTo>
                  <a:cubicBezTo>
                    <a:pt x="0" y="1750"/>
                    <a:pt x="14" y="1761"/>
                    <a:pt x="14" y="1761"/>
                  </a:cubicBezTo>
                  <a:lnTo>
                    <a:pt x="81" y="1632"/>
                  </a:lnTo>
                  <a:lnTo>
                    <a:pt x="308" y="2954"/>
                  </a:lnTo>
                  <a:cubicBezTo>
                    <a:pt x="339" y="2954"/>
                    <a:pt x="344" y="2954"/>
                    <a:pt x="350" y="2929"/>
                  </a:cubicBezTo>
                  <a:lnTo>
                    <a:pt x="896" y="20"/>
                  </a:lnTo>
                  <a:cubicBezTo>
                    <a:pt x="896" y="8"/>
                    <a:pt x="890" y="0"/>
                    <a:pt x="876" y="0"/>
                  </a:cubicBezTo>
                  <a:cubicBezTo>
                    <a:pt x="862" y="0"/>
                    <a:pt x="860" y="14"/>
                    <a:pt x="857" y="31"/>
                  </a:cubicBezTo>
                  <a:lnTo>
                    <a:pt x="350" y="27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="" xmlns:a16="http://schemas.microsoft.com/office/drawing/2014/main" id="{D9356BCE-AD51-443F-BABB-1B0321C9F7EB}"/>
                </a:ext>
              </a:extLst>
            </p:cNvPr>
            <p:cNvSpPr/>
            <p:nvPr/>
          </p:nvSpPr>
          <p:spPr>
            <a:xfrm>
              <a:off x="3749760" y="6431040"/>
              <a:ext cx="460512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2793" h="42">
                  <a:moveTo>
                    <a:pt x="639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12793" y="0"/>
                  </a:lnTo>
                  <a:lnTo>
                    <a:pt x="12793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="" xmlns:a16="http://schemas.microsoft.com/office/drawing/2014/main" id="{4FA673CB-2696-41C7-8161-997269A1B751}"/>
                </a:ext>
              </a:extLst>
            </p:cNvPr>
            <p:cNvSpPr/>
            <p:nvPr/>
          </p:nvSpPr>
          <p:spPr>
            <a:xfrm>
              <a:off x="4096440" y="6523920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="" xmlns:a16="http://schemas.microsoft.com/office/drawing/2014/main" id="{7900DEE0-705B-42F2-83ED-9DF2A1EF1ACE}"/>
                </a:ext>
              </a:extLst>
            </p:cNvPr>
            <p:cNvSpPr/>
            <p:nvPr/>
          </p:nvSpPr>
          <p:spPr>
            <a:xfrm>
              <a:off x="3792960" y="6902640"/>
              <a:ext cx="72252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008" h="42">
                  <a:moveTo>
                    <a:pt x="1005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008" y="0"/>
                  </a:lnTo>
                  <a:lnTo>
                    <a:pt x="2008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="" xmlns:a16="http://schemas.microsoft.com/office/drawing/2014/main" id="{0DB38393-5AA7-4D5C-81FC-2559317858BF}"/>
                </a:ext>
              </a:extLst>
            </p:cNvPr>
            <p:cNvSpPr/>
            <p:nvPr/>
          </p:nvSpPr>
          <p:spPr>
            <a:xfrm>
              <a:off x="3806280" y="6999479"/>
              <a:ext cx="299160" cy="242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32" h="675">
                  <a:moveTo>
                    <a:pt x="708" y="104"/>
                  </a:moveTo>
                  <a:cubicBezTo>
                    <a:pt x="717" y="64"/>
                    <a:pt x="736" y="34"/>
                    <a:pt x="815" y="31"/>
                  </a:cubicBezTo>
                  <a:cubicBezTo>
                    <a:pt x="820" y="31"/>
                    <a:pt x="832" y="31"/>
                    <a:pt x="832" y="11"/>
                  </a:cubicBezTo>
                  <a:cubicBezTo>
                    <a:pt x="832" y="11"/>
                    <a:pt x="832" y="0"/>
                    <a:pt x="818" y="0"/>
                  </a:cubicBezTo>
                  <a:cubicBezTo>
                    <a:pt x="787" y="0"/>
                    <a:pt x="750" y="3"/>
                    <a:pt x="720" y="3"/>
                  </a:cubicBezTo>
                  <a:cubicBezTo>
                    <a:pt x="686" y="3"/>
                    <a:pt x="650" y="0"/>
                    <a:pt x="619" y="0"/>
                  </a:cubicBezTo>
                  <a:cubicBezTo>
                    <a:pt x="613" y="0"/>
                    <a:pt x="599" y="0"/>
                    <a:pt x="599" y="20"/>
                  </a:cubicBezTo>
                  <a:cubicBezTo>
                    <a:pt x="599" y="31"/>
                    <a:pt x="610" y="31"/>
                    <a:pt x="619" y="31"/>
                  </a:cubicBezTo>
                  <a:cubicBezTo>
                    <a:pt x="675" y="31"/>
                    <a:pt x="686" y="53"/>
                    <a:pt x="686" y="73"/>
                  </a:cubicBezTo>
                  <a:cubicBezTo>
                    <a:pt x="686" y="78"/>
                    <a:pt x="683" y="92"/>
                    <a:pt x="683" y="95"/>
                  </a:cubicBezTo>
                  <a:lnTo>
                    <a:pt x="571" y="535"/>
                  </a:lnTo>
                  <a:lnTo>
                    <a:pt x="353" y="20"/>
                  </a:lnTo>
                  <a:cubicBezTo>
                    <a:pt x="344" y="0"/>
                    <a:pt x="344" y="0"/>
                    <a:pt x="322" y="0"/>
                  </a:cubicBezTo>
                  <a:lnTo>
                    <a:pt x="190" y="0"/>
                  </a:lnTo>
                  <a:cubicBezTo>
                    <a:pt x="171" y="0"/>
                    <a:pt x="160" y="0"/>
                    <a:pt x="160" y="20"/>
                  </a:cubicBezTo>
                  <a:cubicBezTo>
                    <a:pt x="160" y="31"/>
                    <a:pt x="171" y="31"/>
                    <a:pt x="188" y="31"/>
                  </a:cubicBezTo>
                  <a:cubicBezTo>
                    <a:pt x="193" y="31"/>
                    <a:pt x="255" y="31"/>
                    <a:pt x="255" y="39"/>
                  </a:cubicBezTo>
                  <a:lnTo>
                    <a:pt x="123" y="571"/>
                  </a:lnTo>
                  <a:cubicBezTo>
                    <a:pt x="115" y="610"/>
                    <a:pt x="98" y="641"/>
                    <a:pt x="17" y="644"/>
                  </a:cubicBezTo>
                  <a:cubicBezTo>
                    <a:pt x="11" y="644"/>
                    <a:pt x="0" y="644"/>
                    <a:pt x="0" y="664"/>
                  </a:cubicBezTo>
                  <a:cubicBezTo>
                    <a:pt x="0" y="672"/>
                    <a:pt x="6" y="675"/>
                    <a:pt x="14" y="675"/>
                  </a:cubicBezTo>
                  <a:cubicBezTo>
                    <a:pt x="45" y="675"/>
                    <a:pt x="78" y="672"/>
                    <a:pt x="112" y="672"/>
                  </a:cubicBezTo>
                  <a:cubicBezTo>
                    <a:pt x="146" y="672"/>
                    <a:pt x="182" y="675"/>
                    <a:pt x="213" y="675"/>
                  </a:cubicBezTo>
                  <a:cubicBezTo>
                    <a:pt x="218" y="675"/>
                    <a:pt x="232" y="675"/>
                    <a:pt x="232" y="655"/>
                  </a:cubicBezTo>
                  <a:cubicBezTo>
                    <a:pt x="232" y="644"/>
                    <a:pt x="221" y="644"/>
                    <a:pt x="210" y="644"/>
                  </a:cubicBezTo>
                  <a:cubicBezTo>
                    <a:pt x="154" y="641"/>
                    <a:pt x="146" y="622"/>
                    <a:pt x="146" y="602"/>
                  </a:cubicBezTo>
                  <a:cubicBezTo>
                    <a:pt x="146" y="594"/>
                    <a:pt x="148" y="588"/>
                    <a:pt x="151" y="577"/>
                  </a:cubicBezTo>
                  <a:lnTo>
                    <a:pt x="280" y="56"/>
                  </a:lnTo>
                  <a:cubicBezTo>
                    <a:pt x="286" y="62"/>
                    <a:pt x="286" y="64"/>
                    <a:pt x="288" y="73"/>
                  </a:cubicBezTo>
                  <a:lnTo>
                    <a:pt x="535" y="655"/>
                  </a:lnTo>
                  <a:cubicBezTo>
                    <a:pt x="543" y="672"/>
                    <a:pt x="546" y="675"/>
                    <a:pt x="554" y="675"/>
                  </a:cubicBezTo>
                  <a:cubicBezTo>
                    <a:pt x="566" y="675"/>
                    <a:pt x="566" y="672"/>
                    <a:pt x="568" y="6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="" xmlns:a16="http://schemas.microsoft.com/office/drawing/2014/main" id="{54EAB292-6AF5-47EB-91ED-8E234BC08068}"/>
                </a:ext>
              </a:extLst>
            </p:cNvPr>
            <p:cNvSpPr/>
            <p:nvPr/>
          </p:nvSpPr>
          <p:spPr>
            <a:xfrm>
              <a:off x="4089600" y="7185959"/>
              <a:ext cx="115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2" h="314">
                  <a:moveTo>
                    <a:pt x="132" y="165"/>
                  </a:moveTo>
                  <a:cubicBezTo>
                    <a:pt x="132" y="162"/>
                    <a:pt x="148" y="98"/>
                    <a:pt x="148" y="95"/>
                  </a:cubicBezTo>
                  <a:cubicBezTo>
                    <a:pt x="151" y="90"/>
                    <a:pt x="171" y="56"/>
                    <a:pt x="193" y="39"/>
                  </a:cubicBezTo>
                  <a:cubicBezTo>
                    <a:pt x="199" y="34"/>
                    <a:pt x="218" y="20"/>
                    <a:pt x="249" y="20"/>
                  </a:cubicBezTo>
                  <a:cubicBezTo>
                    <a:pt x="255" y="20"/>
                    <a:pt x="274" y="20"/>
                    <a:pt x="286" y="28"/>
                  </a:cubicBezTo>
                  <a:cubicBezTo>
                    <a:pt x="266" y="36"/>
                    <a:pt x="258" y="56"/>
                    <a:pt x="258" y="67"/>
                  </a:cubicBezTo>
                  <a:cubicBezTo>
                    <a:pt x="258" y="84"/>
                    <a:pt x="269" y="92"/>
                    <a:pt x="286" y="92"/>
                  </a:cubicBezTo>
                  <a:cubicBezTo>
                    <a:pt x="300" y="92"/>
                    <a:pt x="322" y="81"/>
                    <a:pt x="322" y="50"/>
                  </a:cubicBezTo>
                  <a:cubicBezTo>
                    <a:pt x="322" y="14"/>
                    <a:pt x="286" y="0"/>
                    <a:pt x="249" y="0"/>
                  </a:cubicBezTo>
                  <a:cubicBezTo>
                    <a:pt x="213" y="0"/>
                    <a:pt x="182" y="14"/>
                    <a:pt x="151" y="50"/>
                  </a:cubicBezTo>
                  <a:cubicBezTo>
                    <a:pt x="140" y="6"/>
                    <a:pt x="95" y="0"/>
                    <a:pt x="81" y="0"/>
                  </a:cubicBezTo>
                  <a:cubicBezTo>
                    <a:pt x="53" y="0"/>
                    <a:pt x="36" y="17"/>
                    <a:pt x="25" y="36"/>
                  </a:cubicBezTo>
                  <a:cubicBezTo>
                    <a:pt x="8" y="62"/>
                    <a:pt x="0" y="104"/>
                    <a:pt x="0" y="106"/>
                  </a:cubicBezTo>
                  <a:cubicBezTo>
                    <a:pt x="0" y="115"/>
                    <a:pt x="8" y="115"/>
                    <a:pt x="11" y="115"/>
                  </a:cubicBezTo>
                  <a:cubicBezTo>
                    <a:pt x="22" y="115"/>
                    <a:pt x="22" y="112"/>
                    <a:pt x="28" y="95"/>
                  </a:cubicBezTo>
                  <a:cubicBezTo>
                    <a:pt x="36" y="53"/>
                    <a:pt x="50" y="20"/>
                    <a:pt x="78" y="20"/>
                  </a:cubicBezTo>
                  <a:cubicBezTo>
                    <a:pt x="95" y="20"/>
                    <a:pt x="101" y="34"/>
                    <a:pt x="101" y="53"/>
                  </a:cubicBezTo>
                  <a:cubicBezTo>
                    <a:pt x="101" y="67"/>
                    <a:pt x="95" y="92"/>
                    <a:pt x="90" y="112"/>
                  </a:cubicBezTo>
                  <a:cubicBezTo>
                    <a:pt x="84" y="129"/>
                    <a:pt x="78" y="160"/>
                    <a:pt x="76" y="174"/>
                  </a:cubicBezTo>
                  <a:lnTo>
                    <a:pt x="53" y="263"/>
                  </a:lnTo>
                  <a:cubicBezTo>
                    <a:pt x="50" y="272"/>
                    <a:pt x="45" y="288"/>
                    <a:pt x="45" y="291"/>
                  </a:cubicBezTo>
                  <a:cubicBezTo>
                    <a:pt x="45" y="305"/>
                    <a:pt x="59" y="314"/>
                    <a:pt x="70" y="314"/>
                  </a:cubicBezTo>
                  <a:cubicBezTo>
                    <a:pt x="78" y="314"/>
                    <a:pt x="92" y="308"/>
                    <a:pt x="98" y="294"/>
                  </a:cubicBezTo>
                  <a:cubicBezTo>
                    <a:pt x="101" y="288"/>
                    <a:pt x="106" y="258"/>
                    <a:pt x="112" y="2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="" xmlns:a16="http://schemas.microsoft.com/office/drawing/2014/main" id="{8344BC0B-CC28-4457-BA5F-7DEA8D761C48}"/>
                </a:ext>
              </a:extLst>
            </p:cNvPr>
            <p:cNvSpPr/>
            <p:nvPr/>
          </p:nvSpPr>
          <p:spPr>
            <a:xfrm>
              <a:off x="4233600" y="7185959"/>
              <a:ext cx="10656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7" h="314">
                  <a:moveTo>
                    <a:pt x="109" y="148"/>
                  </a:moveTo>
                  <a:cubicBezTo>
                    <a:pt x="129" y="148"/>
                    <a:pt x="185" y="146"/>
                    <a:pt x="221" y="134"/>
                  </a:cubicBezTo>
                  <a:cubicBezTo>
                    <a:pt x="272" y="115"/>
                    <a:pt x="283" y="81"/>
                    <a:pt x="283" y="62"/>
                  </a:cubicBezTo>
                  <a:cubicBezTo>
                    <a:pt x="283" y="22"/>
                    <a:pt x="244" y="0"/>
                    <a:pt x="196" y="0"/>
                  </a:cubicBezTo>
                  <a:cubicBezTo>
                    <a:pt x="112" y="0"/>
                    <a:pt x="0" y="64"/>
                    <a:pt x="0" y="182"/>
                  </a:cubicBezTo>
                  <a:cubicBezTo>
                    <a:pt x="0" y="252"/>
                    <a:pt x="45" y="314"/>
                    <a:pt x="126" y="314"/>
                  </a:cubicBezTo>
                  <a:cubicBezTo>
                    <a:pt x="244" y="314"/>
                    <a:pt x="297" y="244"/>
                    <a:pt x="297" y="235"/>
                  </a:cubicBezTo>
                  <a:cubicBezTo>
                    <a:pt x="297" y="230"/>
                    <a:pt x="291" y="224"/>
                    <a:pt x="286" y="224"/>
                  </a:cubicBezTo>
                  <a:cubicBezTo>
                    <a:pt x="283" y="224"/>
                    <a:pt x="280" y="224"/>
                    <a:pt x="274" y="230"/>
                  </a:cubicBezTo>
                  <a:cubicBezTo>
                    <a:pt x="221" y="294"/>
                    <a:pt x="140" y="294"/>
                    <a:pt x="126" y="294"/>
                  </a:cubicBezTo>
                  <a:cubicBezTo>
                    <a:pt x="84" y="294"/>
                    <a:pt x="56" y="266"/>
                    <a:pt x="56" y="210"/>
                  </a:cubicBezTo>
                  <a:cubicBezTo>
                    <a:pt x="56" y="199"/>
                    <a:pt x="56" y="188"/>
                    <a:pt x="64" y="148"/>
                  </a:cubicBezTo>
                  <a:close/>
                  <a:moveTo>
                    <a:pt x="70" y="129"/>
                  </a:moveTo>
                  <a:cubicBezTo>
                    <a:pt x="101" y="28"/>
                    <a:pt x="176" y="20"/>
                    <a:pt x="196" y="20"/>
                  </a:cubicBezTo>
                  <a:cubicBezTo>
                    <a:pt x="227" y="20"/>
                    <a:pt x="252" y="34"/>
                    <a:pt x="252" y="62"/>
                  </a:cubicBezTo>
                  <a:cubicBezTo>
                    <a:pt x="252" y="129"/>
                    <a:pt x="134" y="129"/>
                    <a:pt x="106" y="1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="" xmlns:a16="http://schemas.microsoft.com/office/drawing/2014/main" id="{D9918156-9117-48D1-B05B-EA52C0803B8B}"/>
                </a:ext>
              </a:extLst>
            </p:cNvPr>
            <p:cNvSpPr/>
            <p:nvPr/>
          </p:nvSpPr>
          <p:spPr>
            <a:xfrm>
              <a:off x="4350600" y="7185959"/>
              <a:ext cx="138600" cy="1580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86" h="440">
                  <a:moveTo>
                    <a:pt x="53" y="389"/>
                  </a:moveTo>
                  <a:cubicBezTo>
                    <a:pt x="48" y="409"/>
                    <a:pt x="48" y="414"/>
                    <a:pt x="20" y="414"/>
                  </a:cubicBezTo>
                  <a:cubicBezTo>
                    <a:pt x="8" y="414"/>
                    <a:pt x="0" y="414"/>
                    <a:pt x="0" y="431"/>
                  </a:cubicBezTo>
                  <a:cubicBezTo>
                    <a:pt x="0" y="437"/>
                    <a:pt x="6" y="440"/>
                    <a:pt x="8" y="440"/>
                  </a:cubicBezTo>
                  <a:cubicBezTo>
                    <a:pt x="28" y="440"/>
                    <a:pt x="50" y="437"/>
                    <a:pt x="70" y="437"/>
                  </a:cubicBezTo>
                  <a:cubicBezTo>
                    <a:pt x="92" y="437"/>
                    <a:pt x="120" y="440"/>
                    <a:pt x="143" y="440"/>
                  </a:cubicBezTo>
                  <a:cubicBezTo>
                    <a:pt x="148" y="440"/>
                    <a:pt x="157" y="437"/>
                    <a:pt x="157" y="426"/>
                  </a:cubicBezTo>
                  <a:cubicBezTo>
                    <a:pt x="157" y="414"/>
                    <a:pt x="146" y="414"/>
                    <a:pt x="137" y="414"/>
                  </a:cubicBezTo>
                  <a:cubicBezTo>
                    <a:pt x="123" y="414"/>
                    <a:pt x="104" y="414"/>
                    <a:pt x="104" y="406"/>
                  </a:cubicBezTo>
                  <a:cubicBezTo>
                    <a:pt x="104" y="403"/>
                    <a:pt x="109" y="386"/>
                    <a:pt x="112" y="375"/>
                  </a:cubicBezTo>
                  <a:cubicBezTo>
                    <a:pt x="120" y="339"/>
                    <a:pt x="129" y="300"/>
                    <a:pt x="137" y="272"/>
                  </a:cubicBezTo>
                  <a:cubicBezTo>
                    <a:pt x="146" y="286"/>
                    <a:pt x="168" y="314"/>
                    <a:pt x="210" y="314"/>
                  </a:cubicBezTo>
                  <a:cubicBezTo>
                    <a:pt x="294" y="314"/>
                    <a:pt x="386" y="218"/>
                    <a:pt x="386" y="115"/>
                  </a:cubicBezTo>
                  <a:cubicBezTo>
                    <a:pt x="386" y="34"/>
                    <a:pt x="330" y="0"/>
                    <a:pt x="283" y="0"/>
                  </a:cubicBezTo>
                  <a:cubicBezTo>
                    <a:pt x="241" y="0"/>
                    <a:pt x="204" y="28"/>
                    <a:pt x="185" y="48"/>
                  </a:cubicBezTo>
                  <a:cubicBezTo>
                    <a:pt x="174" y="8"/>
                    <a:pt x="134" y="0"/>
                    <a:pt x="112" y="0"/>
                  </a:cubicBezTo>
                  <a:cubicBezTo>
                    <a:pt x="87" y="0"/>
                    <a:pt x="70" y="17"/>
                    <a:pt x="59" y="36"/>
                  </a:cubicBezTo>
                  <a:cubicBezTo>
                    <a:pt x="45" y="62"/>
                    <a:pt x="34" y="101"/>
                    <a:pt x="34" y="106"/>
                  </a:cubicBezTo>
                  <a:cubicBezTo>
                    <a:pt x="34" y="115"/>
                    <a:pt x="42" y="115"/>
                    <a:pt x="45" y="115"/>
                  </a:cubicBezTo>
                  <a:cubicBezTo>
                    <a:pt x="56" y="115"/>
                    <a:pt x="56" y="112"/>
                    <a:pt x="62" y="95"/>
                  </a:cubicBezTo>
                  <a:cubicBezTo>
                    <a:pt x="70" y="53"/>
                    <a:pt x="84" y="20"/>
                    <a:pt x="112" y="20"/>
                  </a:cubicBezTo>
                  <a:cubicBezTo>
                    <a:pt x="129" y="20"/>
                    <a:pt x="134" y="34"/>
                    <a:pt x="134" y="53"/>
                  </a:cubicBezTo>
                  <a:cubicBezTo>
                    <a:pt x="134" y="62"/>
                    <a:pt x="132" y="70"/>
                    <a:pt x="132" y="73"/>
                  </a:cubicBezTo>
                  <a:close/>
                  <a:moveTo>
                    <a:pt x="185" y="84"/>
                  </a:moveTo>
                  <a:cubicBezTo>
                    <a:pt x="224" y="31"/>
                    <a:pt x="258" y="20"/>
                    <a:pt x="280" y="20"/>
                  </a:cubicBezTo>
                  <a:cubicBezTo>
                    <a:pt x="308" y="20"/>
                    <a:pt x="330" y="39"/>
                    <a:pt x="330" y="87"/>
                  </a:cubicBezTo>
                  <a:cubicBezTo>
                    <a:pt x="330" y="115"/>
                    <a:pt x="316" y="185"/>
                    <a:pt x="297" y="227"/>
                  </a:cubicBezTo>
                  <a:cubicBezTo>
                    <a:pt x="277" y="260"/>
                    <a:pt x="244" y="294"/>
                    <a:pt x="210" y="294"/>
                  </a:cubicBezTo>
                  <a:cubicBezTo>
                    <a:pt x="160" y="294"/>
                    <a:pt x="148" y="241"/>
                    <a:pt x="148" y="232"/>
                  </a:cubicBezTo>
                  <a:cubicBezTo>
                    <a:pt x="148" y="230"/>
                    <a:pt x="148" y="224"/>
                    <a:pt x="148" y="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="" xmlns:a16="http://schemas.microsoft.com/office/drawing/2014/main" id="{44113A44-CB63-4FEC-ABCF-0DE8B5914BD8}"/>
                </a:ext>
              </a:extLst>
            </p:cNvPr>
            <p:cNvSpPr/>
            <p:nvPr/>
          </p:nvSpPr>
          <p:spPr>
            <a:xfrm>
              <a:off x="4635720" y="6661800"/>
              <a:ext cx="472320" cy="49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13" h="1380">
                  <a:moveTo>
                    <a:pt x="1193" y="1380"/>
                  </a:moveTo>
                  <a:lnTo>
                    <a:pt x="1313" y="1064"/>
                  </a:lnTo>
                  <a:lnTo>
                    <a:pt x="1288" y="1064"/>
                  </a:lnTo>
                  <a:cubicBezTo>
                    <a:pt x="1249" y="1168"/>
                    <a:pt x="1145" y="1235"/>
                    <a:pt x="1030" y="1263"/>
                  </a:cubicBezTo>
                  <a:cubicBezTo>
                    <a:pt x="1011" y="1268"/>
                    <a:pt x="913" y="1294"/>
                    <a:pt x="725" y="1294"/>
                  </a:cubicBezTo>
                  <a:lnTo>
                    <a:pt x="129" y="1294"/>
                  </a:lnTo>
                  <a:lnTo>
                    <a:pt x="633" y="706"/>
                  </a:lnTo>
                  <a:cubicBezTo>
                    <a:pt x="638" y="697"/>
                    <a:pt x="641" y="694"/>
                    <a:pt x="641" y="692"/>
                  </a:cubicBezTo>
                  <a:cubicBezTo>
                    <a:pt x="641" y="689"/>
                    <a:pt x="641" y="686"/>
                    <a:pt x="633" y="675"/>
                  </a:cubicBezTo>
                  <a:lnTo>
                    <a:pt x="174" y="48"/>
                  </a:lnTo>
                  <a:lnTo>
                    <a:pt x="714" y="48"/>
                  </a:lnTo>
                  <a:cubicBezTo>
                    <a:pt x="848" y="48"/>
                    <a:pt x="938" y="62"/>
                    <a:pt x="946" y="64"/>
                  </a:cubicBezTo>
                  <a:cubicBezTo>
                    <a:pt x="1000" y="70"/>
                    <a:pt x="1084" y="87"/>
                    <a:pt x="1162" y="137"/>
                  </a:cubicBezTo>
                  <a:cubicBezTo>
                    <a:pt x="1187" y="154"/>
                    <a:pt x="1254" y="196"/>
                    <a:pt x="1288" y="277"/>
                  </a:cubicBezTo>
                  <a:lnTo>
                    <a:pt x="1313" y="277"/>
                  </a:lnTo>
                  <a:lnTo>
                    <a:pt x="1193" y="0"/>
                  </a:lnTo>
                  <a:lnTo>
                    <a:pt x="28" y="0"/>
                  </a:lnTo>
                  <a:cubicBezTo>
                    <a:pt x="6" y="0"/>
                    <a:pt x="3" y="0"/>
                    <a:pt x="0" y="6"/>
                  </a:cubicBezTo>
                  <a:cubicBezTo>
                    <a:pt x="0" y="11"/>
                    <a:pt x="0" y="28"/>
                    <a:pt x="0" y="39"/>
                  </a:cubicBezTo>
                  <a:lnTo>
                    <a:pt x="521" y="753"/>
                  </a:lnTo>
                  <a:lnTo>
                    <a:pt x="11" y="1352"/>
                  </a:lnTo>
                  <a:cubicBezTo>
                    <a:pt x="0" y="1364"/>
                    <a:pt x="0" y="1369"/>
                    <a:pt x="0" y="1369"/>
                  </a:cubicBezTo>
                  <a:cubicBezTo>
                    <a:pt x="0" y="1380"/>
                    <a:pt x="11" y="1380"/>
                    <a:pt x="28" y="13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="" xmlns:a16="http://schemas.microsoft.com/office/drawing/2014/main" id="{ABA6AF2C-A747-4F93-BBF5-5DC8270D71A9}"/>
                </a:ext>
              </a:extLst>
            </p:cNvPr>
            <p:cNvSpPr/>
            <p:nvPr/>
          </p:nvSpPr>
          <p:spPr>
            <a:xfrm>
              <a:off x="4812120" y="725256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="" xmlns:a16="http://schemas.microsoft.com/office/drawing/2014/main" id="{E278128A-9FB8-41F5-B5EA-210E34BD92D8}"/>
                </a:ext>
              </a:extLst>
            </p:cNvPr>
            <p:cNvSpPr/>
            <p:nvPr/>
          </p:nvSpPr>
          <p:spPr>
            <a:xfrm>
              <a:off x="5197320" y="6842160"/>
              <a:ext cx="23544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5" h="448">
                  <a:moveTo>
                    <a:pt x="428" y="101"/>
                  </a:moveTo>
                  <a:cubicBezTo>
                    <a:pt x="434" y="81"/>
                    <a:pt x="442" y="45"/>
                    <a:pt x="442" y="36"/>
                  </a:cubicBezTo>
                  <a:cubicBezTo>
                    <a:pt x="442" y="20"/>
                    <a:pt x="428" y="11"/>
                    <a:pt x="414" y="11"/>
                  </a:cubicBezTo>
                  <a:cubicBezTo>
                    <a:pt x="403" y="11"/>
                    <a:pt x="384" y="20"/>
                    <a:pt x="378" y="39"/>
                  </a:cubicBezTo>
                  <a:cubicBezTo>
                    <a:pt x="375" y="45"/>
                    <a:pt x="328" y="235"/>
                    <a:pt x="322" y="260"/>
                  </a:cubicBezTo>
                  <a:cubicBezTo>
                    <a:pt x="314" y="291"/>
                    <a:pt x="314" y="308"/>
                    <a:pt x="314" y="325"/>
                  </a:cubicBezTo>
                  <a:cubicBezTo>
                    <a:pt x="314" y="336"/>
                    <a:pt x="314" y="339"/>
                    <a:pt x="314" y="344"/>
                  </a:cubicBezTo>
                  <a:cubicBezTo>
                    <a:pt x="291" y="395"/>
                    <a:pt x="260" y="426"/>
                    <a:pt x="221" y="426"/>
                  </a:cubicBezTo>
                  <a:cubicBezTo>
                    <a:pt x="143" y="426"/>
                    <a:pt x="143" y="353"/>
                    <a:pt x="143" y="336"/>
                  </a:cubicBezTo>
                  <a:cubicBezTo>
                    <a:pt x="143" y="305"/>
                    <a:pt x="148" y="266"/>
                    <a:pt x="196" y="146"/>
                  </a:cubicBezTo>
                  <a:cubicBezTo>
                    <a:pt x="204" y="115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3"/>
                    <a:pt x="92" y="22"/>
                    <a:pt x="129" y="22"/>
                  </a:cubicBezTo>
                  <a:cubicBezTo>
                    <a:pt x="137" y="22"/>
                    <a:pt x="151" y="22"/>
                    <a:pt x="151" y="53"/>
                  </a:cubicBezTo>
                  <a:cubicBezTo>
                    <a:pt x="151" y="78"/>
                    <a:pt x="140" y="106"/>
                    <a:pt x="134" y="123"/>
                  </a:cubicBezTo>
                  <a:cubicBezTo>
                    <a:pt x="90" y="241"/>
                    <a:pt x="78" y="286"/>
                    <a:pt x="78" y="325"/>
                  </a:cubicBezTo>
                  <a:cubicBezTo>
                    <a:pt x="78" y="414"/>
                    <a:pt x="146" y="448"/>
                    <a:pt x="218" y="448"/>
                  </a:cubicBezTo>
                  <a:cubicBezTo>
                    <a:pt x="235" y="448"/>
                    <a:pt x="283" y="448"/>
                    <a:pt x="322" y="378"/>
                  </a:cubicBezTo>
                  <a:cubicBezTo>
                    <a:pt x="347" y="442"/>
                    <a:pt x="417" y="448"/>
                    <a:pt x="445" y="448"/>
                  </a:cubicBezTo>
                  <a:cubicBezTo>
                    <a:pt x="521" y="448"/>
                    <a:pt x="563" y="386"/>
                    <a:pt x="588" y="328"/>
                  </a:cubicBezTo>
                  <a:cubicBezTo>
                    <a:pt x="622" y="249"/>
                    <a:pt x="655" y="118"/>
                    <a:pt x="655" y="70"/>
                  </a:cubicBezTo>
                  <a:cubicBezTo>
                    <a:pt x="655" y="14"/>
                    <a:pt x="627" y="0"/>
                    <a:pt x="610" y="0"/>
                  </a:cubicBezTo>
                  <a:cubicBezTo>
                    <a:pt x="585" y="0"/>
                    <a:pt x="560" y="25"/>
                    <a:pt x="560" y="48"/>
                  </a:cubicBezTo>
                  <a:cubicBezTo>
                    <a:pt x="560" y="62"/>
                    <a:pt x="568" y="67"/>
                    <a:pt x="577" y="76"/>
                  </a:cubicBezTo>
                  <a:cubicBezTo>
                    <a:pt x="588" y="84"/>
                    <a:pt x="610" y="112"/>
                    <a:pt x="610" y="160"/>
                  </a:cubicBezTo>
                  <a:cubicBezTo>
                    <a:pt x="610" y="193"/>
                    <a:pt x="582" y="288"/>
                    <a:pt x="557" y="339"/>
                  </a:cubicBezTo>
                  <a:cubicBezTo>
                    <a:pt x="532" y="392"/>
                    <a:pt x="498" y="426"/>
                    <a:pt x="448" y="426"/>
                  </a:cubicBezTo>
                  <a:cubicBezTo>
                    <a:pt x="403" y="426"/>
                    <a:pt x="375" y="398"/>
                    <a:pt x="375" y="342"/>
                  </a:cubicBezTo>
                  <a:cubicBezTo>
                    <a:pt x="375" y="314"/>
                    <a:pt x="384" y="283"/>
                    <a:pt x="386" y="2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="" xmlns:a16="http://schemas.microsoft.com/office/drawing/2014/main" id="{6C4C725C-9341-410D-A8ED-886E98EA3BFE}"/>
                </a:ext>
              </a:extLst>
            </p:cNvPr>
            <p:cNvSpPr/>
            <p:nvPr/>
          </p:nvSpPr>
          <p:spPr>
            <a:xfrm>
              <a:off x="5459400" y="687960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="" xmlns:a16="http://schemas.microsoft.com/office/drawing/2014/main" id="{FE84A0B0-75A4-4206-9F51-CD5DF9EE76B3}"/>
                </a:ext>
              </a:extLst>
            </p:cNvPr>
            <p:cNvSpPr/>
            <p:nvPr/>
          </p:nvSpPr>
          <p:spPr>
            <a:xfrm>
              <a:off x="5649840" y="6733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4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="" xmlns:a16="http://schemas.microsoft.com/office/drawing/2014/main" id="{1C068CA6-5939-46B1-95BB-6A8719FA9D09}"/>
                </a:ext>
              </a:extLst>
            </p:cNvPr>
            <p:cNvSpPr/>
            <p:nvPr/>
          </p:nvSpPr>
          <p:spPr>
            <a:xfrm>
              <a:off x="5769720" y="6749640"/>
              <a:ext cx="245520" cy="25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3" h="720">
                  <a:moveTo>
                    <a:pt x="683" y="266"/>
                  </a:moveTo>
                  <a:cubicBezTo>
                    <a:pt x="683" y="106"/>
                    <a:pt x="577" y="0"/>
                    <a:pt x="431" y="0"/>
                  </a:cubicBezTo>
                  <a:cubicBezTo>
                    <a:pt x="218" y="0"/>
                    <a:pt x="0" y="224"/>
                    <a:pt x="0" y="454"/>
                  </a:cubicBezTo>
                  <a:cubicBezTo>
                    <a:pt x="0" y="619"/>
                    <a:pt x="112" y="720"/>
                    <a:pt x="252" y="720"/>
                  </a:cubicBezTo>
                  <a:cubicBezTo>
                    <a:pt x="462" y="720"/>
                    <a:pt x="683" y="501"/>
                    <a:pt x="683" y="266"/>
                  </a:cubicBezTo>
                  <a:close/>
                  <a:moveTo>
                    <a:pt x="258" y="692"/>
                  </a:moveTo>
                  <a:cubicBezTo>
                    <a:pt x="162" y="692"/>
                    <a:pt x="92" y="613"/>
                    <a:pt x="92" y="482"/>
                  </a:cubicBezTo>
                  <a:cubicBezTo>
                    <a:pt x="92" y="440"/>
                    <a:pt x="106" y="294"/>
                    <a:pt x="182" y="179"/>
                  </a:cubicBezTo>
                  <a:cubicBezTo>
                    <a:pt x="249" y="76"/>
                    <a:pt x="347" y="25"/>
                    <a:pt x="426" y="25"/>
                  </a:cubicBezTo>
                  <a:cubicBezTo>
                    <a:pt x="507" y="25"/>
                    <a:pt x="594" y="81"/>
                    <a:pt x="594" y="227"/>
                  </a:cubicBezTo>
                  <a:cubicBezTo>
                    <a:pt x="594" y="300"/>
                    <a:pt x="568" y="454"/>
                    <a:pt x="470" y="574"/>
                  </a:cubicBezTo>
                  <a:cubicBezTo>
                    <a:pt x="423" y="636"/>
                    <a:pt x="342" y="692"/>
                    <a:pt x="258" y="6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="" xmlns:a16="http://schemas.microsoft.com/office/drawing/2014/main" id="{019272A2-8993-41B3-9FBE-B453AA8132F3}"/>
                </a:ext>
              </a:extLst>
            </p:cNvPr>
            <p:cNvSpPr/>
            <p:nvPr/>
          </p:nvSpPr>
          <p:spPr>
            <a:xfrm>
              <a:off x="6068160" y="6733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977"/>
                  </a:moveTo>
                  <a:cubicBezTo>
                    <a:pt x="232" y="974"/>
                    <a:pt x="232" y="972"/>
                    <a:pt x="213" y="955"/>
                  </a:cubicBezTo>
                  <a:cubicBezTo>
                    <a:pt x="90" y="832"/>
                    <a:pt x="59" y="644"/>
                    <a:pt x="59" y="493"/>
                  </a:cubicBezTo>
                  <a:cubicBezTo>
                    <a:pt x="59" y="322"/>
                    <a:pt x="95" y="151"/>
                    <a:pt x="218" y="28"/>
                  </a:cubicBezTo>
                  <a:cubicBezTo>
                    <a:pt x="232" y="14"/>
                    <a:pt x="232" y="14"/>
                    <a:pt x="232" y="11"/>
                  </a:cubicBezTo>
                  <a:cubicBezTo>
                    <a:pt x="232" y="3"/>
                    <a:pt x="227" y="0"/>
                    <a:pt x="221" y="0"/>
                  </a:cubicBezTo>
                  <a:cubicBezTo>
                    <a:pt x="210" y="0"/>
                    <a:pt x="120" y="67"/>
                    <a:pt x="62" y="193"/>
                  </a:cubicBezTo>
                  <a:cubicBezTo>
                    <a:pt x="11" y="302"/>
                    <a:pt x="0" y="412"/>
                    <a:pt x="0" y="493"/>
                  </a:cubicBezTo>
                  <a:cubicBezTo>
                    <a:pt x="0" y="571"/>
                    <a:pt x="11" y="689"/>
                    <a:pt x="64" y="801"/>
                  </a:cubicBezTo>
                  <a:cubicBezTo>
                    <a:pt x="126" y="924"/>
                    <a:pt x="210" y="986"/>
                    <a:pt x="221" y="986"/>
                  </a:cubicBezTo>
                  <a:cubicBezTo>
                    <a:pt x="227" y="986"/>
                    <a:pt x="232" y="983"/>
                    <a:pt x="232" y="9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D2802A1E-D659-48EA-BBA0-D458C700FA00}"/>
                </a:ext>
              </a:extLst>
            </p:cNvPr>
            <p:cNvSpPr/>
            <p:nvPr/>
          </p:nvSpPr>
          <p:spPr>
            <a:xfrm>
              <a:off x="6189120" y="6749640"/>
              <a:ext cx="177120" cy="323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3" h="899">
                  <a:moveTo>
                    <a:pt x="311" y="302"/>
                  </a:moveTo>
                  <a:lnTo>
                    <a:pt x="395" y="302"/>
                  </a:lnTo>
                  <a:cubicBezTo>
                    <a:pt x="414" y="302"/>
                    <a:pt x="426" y="302"/>
                    <a:pt x="426" y="280"/>
                  </a:cubicBezTo>
                  <a:cubicBezTo>
                    <a:pt x="426" y="272"/>
                    <a:pt x="414" y="272"/>
                    <a:pt x="398" y="272"/>
                  </a:cubicBezTo>
                  <a:lnTo>
                    <a:pt x="316" y="272"/>
                  </a:lnTo>
                  <a:lnTo>
                    <a:pt x="339" y="157"/>
                  </a:lnTo>
                  <a:cubicBezTo>
                    <a:pt x="342" y="137"/>
                    <a:pt x="356" y="67"/>
                    <a:pt x="361" y="56"/>
                  </a:cubicBezTo>
                  <a:cubicBezTo>
                    <a:pt x="370" y="36"/>
                    <a:pt x="386" y="22"/>
                    <a:pt x="409" y="22"/>
                  </a:cubicBezTo>
                  <a:cubicBezTo>
                    <a:pt x="412" y="22"/>
                    <a:pt x="437" y="22"/>
                    <a:pt x="456" y="39"/>
                  </a:cubicBezTo>
                  <a:cubicBezTo>
                    <a:pt x="412" y="45"/>
                    <a:pt x="403" y="78"/>
                    <a:pt x="403" y="92"/>
                  </a:cubicBezTo>
                  <a:cubicBezTo>
                    <a:pt x="403" y="115"/>
                    <a:pt x="420" y="126"/>
                    <a:pt x="440" y="126"/>
                  </a:cubicBezTo>
                  <a:cubicBezTo>
                    <a:pt x="465" y="126"/>
                    <a:pt x="493" y="106"/>
                    <a:pt x="493" y="67"/>
                  </a:cubicBezTo>
                  <a:cubicBezTo>
                    <a:pt x="493" y="22"/>
                    <a:pt x="448" y="0"/>
                    <a:pt x="409" y="0"/>
                  </a:cubicBezTo>
                  <a:cubicBezTo>
                    <a:pt x="375" y="0"/>
                    <a:pt x="311" y="17"/>
                    <a:pt x="283" y="115"/>
                  </a:cubicBezTo>
                  <a:cubicBezTo>
                    <a:pt x="277" y="137"/>
                    <a:pt x="274" y="146"/>
                    <a:pt x="249" y="272"/>
                  </a:cubicBezTo>
                  <a:lnTo>
                    <a:pt x="182" y="272"/>
                  </a:lnTo>
                  <a:cubicBezTo>
                    <a:pt x="162" y="272"/>
                    <a:pt x="151" y="272"/>
                    <a:pt x="151" y="288"/>
                  </a:cubicBezTo>
                  <a:cubicBezTo>
                    <a:pt x="151" y="302"/>
                    <a:pt x="160" y="302"/>
                    <a:pt x="179" y="302"/>
                  </a:cubicBezTo>
                  <a:lnTo>
                    <a:pt x="244" y="302"/>
                  </a:lnTo>
                  <a:lnTo>
                    <a:pt x="171" y="692"/>
                  </a:lnTo>
                  <a:cubicBezTo>
                    <a:pt x="151" y="787"/>
                    <a:pt x="134" y="876"/>
                    <a:pt x="84" y="876"/>
                  </a:cubicBezTo>
                  <a:cubicBezTo>
                    <a:pt x="81" y="876"/>
                    <a:pt x="56" y="876"/>
                    <a:pt x="36" y="860"/>
                  </a:cubicBezTo>
                  <a:cubicBezTo>
                    <a:pt x="81" y="857"/>
                    <a:pt x="92" y="820"/>
                    <a:pt x="92" y="806"/>
                  </a:cubicBezTo>
                  <a:cubicBezTo>
                    <a:pt x="92" y="784"/>
                    <a:pt x="73" y="770"/>
                    <a:pt x="53" y="770"/>
                  </a:cubicBezTo>
                  <a:cubicBezTo>
                    <a:pt x="28" y="770"/>
                    <a:pt x="0" y="792"/>
                    <a:pt x="0" y="832"/>
                  </a:cubicBezTo>
                  <a:cubicBezTo>
                    <a:pt x="0" y="874"/>
                    <a:pt x="45" y="899"/>
                    <a:pt x="84" y="899"/>
                  </a:cubicBezTo>
                  <a:cubicBezTo>
                    <a:pt x="137" y="899"/>
                    <a:pt x="179" y="840"/>
                    <a:pt x="196" y="804"/>
                  </a:cubicBezTo>
                  <a:cubicBezTo>
                    <a:pt x="227" y="739"/>
                    <a:pt x="249" y="622"/>
                    <a:pt x="252" y="6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5EC5C27-E2CC-48EC-93D1-94A384FB528F}"/>
                </a:ext>
              </a:extLst>
            </p:cNvPr>
            <p:cNvSpPr/>
            <p:nvPr/>
          </p:nvSpPr>
          <p:spPr>
            <a:xfrm>
              <a:off x="6362640" y="6879600"/>
              <a:ext cx="122760" cy="1749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42" h="487">
                  <a:moveTo>
                    <a:pt x="165" y="20"/>
                  </a:moveTo>
                  <a:cubicBezTo>
                    <a:pt x="165" y="20"/>
                    <a:pt x="168" y="11"/>
                    <a:pt x="168" y="8"/>
                  </a:cubicBezTo>
                  <a:cubicBezTo>
                    <a:pt x="168" y="6"/>
                    <a:pt x="165" y="0"/>
                    <a:pt x="157" y="0"/>
                  </a:cubicBezTo>
                  <a:cubicBezTo>
                    <a:pt x="143" y="0"/>
                    <a:pt x="87" y="6"/>
                    <a:pt x="67" y="6"/>
                  </a:cubicBezTo>
                  <a:cubicBezTo>
                    <a:pt x="62" y="8"/>
                    <a:pt x="53" y="8"/>
                    <a:pt x="53" y="22"/>
                  </a:cubicBezTo>
                  <a:cubicBezTo>
                    <a:pt x="53" y="34"/>
                    <a:pt x="62" y="34"/>
                    <a:pt x="70" y="34"/>
                  </a:cubicBezTo>
                  <a:cubicBezTo>
                    <a:pt x="104" y="34"/>
                    <a:pt x="104" y="36"/>
                    <a:pt x="104" y="42"/>
                  </a:cubicBezTo>
                  <a:cubicBezTo>
                    <a:pt x="104" y="48"/>
                    <a:pt x="104" y="53"/>
                    <a:pt x="101" y="59"/>
                  </a:cubicBezTo>
                  <a:lnTo>
                    <a:pt x="3" y="451"/>
                  </a:lnTo>
                  <a:cubicBezTo>
                    <a:pt x="0" y="462"/>
                    <a:pt x="0" y="465"/>
                    <a:pt x="0" y="465"/>
                  </a:cubicBezTo>
                  <a:cubicBezTo>
                    <a:pt x="0" y="476"/>
                    <a:pt x="8" y="487"/>
                    <a:pt x="22" y="487"/>
                  </a:cubicBezTo>
                  <a:cubicBezTo>
                    <a:pt x="42" y="487"/>
                    <a:pt x="50" y="473"/>
                    <a:pt x="56" y="459"/>
                  </a:cubicBezTo>
                  <a:cubicBezTo>
                    <a:pt x="56" y="456"/>
                    <a:pt x="87" y="333"/>
                    <a:pt x="90" y="325"/>
                  </a:cubicBezTo>
                  <a:cubicBezTo>
                    <a:pt x="140" y="330"/>
                    <a:pt x="179" y="344"/>
                    <a:pt x="179" y="381"/>
                  </a:cubicBezTo>
                  <a:cubicBezTo>
                    <a:pt x="179" y="384"/>
                    <a:pt x="179" y="389"/>
                    <a:pt x="176" y="395"/>
                  </a:cubicBezTo>
                  <a:cubicBezTo>
                    <a:pt x="174" y="406"/>
                    <a:pt x="174" y="409"/>
                    <a:pt x="174" y="417"/>
                  </a:cubicBezTo>
                  <a:cubicBezTo>
                    <a:pt x="174" y="465"/>
                    <a:pt x="216" y="487"/>
                    <a:pt x="249" y="487"/>
                  </a:cubicBezTo>
                  <a:cubicBezTo>
                    <a:pt x="316" y="487"/>
                    <a:pt x="336" y="384"/>
                    <a:pt x="336" y="381"/>
                  </a:cubicBezTo>
                  <a:cubicBezTo>
                    <a:pt x="336" y="372"/>
                    <a:pt x="328" y="372"/>
                    <a:pt x="325" y="372"/>
                  </a:cubicBezTo>
                  <a:cubicBezTo>
                    <a:pt x="316" y="372"/>
                    <a:pt x="314" y="375"/>
                    <a:pt x="311" y="389"/>
                  </a:cubicBezTo>
                  <a:cubicBezTo>
                    <a:pt x="302" y="420"/>
                    <a:pt x="283" y="468"/>
                    <a:pt x="249" y="468"/>
                  </a:cubicBezTo>
                  <a:cubicBezTo>
                    <a:pt x="232" y="468"/>
                    <a:pt x="227" y="451"/>
                    <a:pt x="227" y="431"/>
                  </a:cubicBezTo>
                  <a:cubicBezTo>
                    <a:pt x="227" y="420"/>
                    <a:pt x="227" y="420"/>
                    <a:pt x="230" y="400"/>
                  </a:cubicBezTo>
                  <a:cubicBezTo>
                    <a:pt x="230" y="400"/>
                    <a:pt x="232" y="386"/>
                    <a:pt x="232" y="381"/>
                  </a:cubicBezTo>
                  <a:cubicBezTo>
                    <a:pt x="232" y="319"/>
                    <a:pt x="151" y="308"/>
                    <a:pt x="120" y="305"/>
                  </a:cubicBezTo>
                  <a:cubicBezTo>
                    <a:pt x="140" y="294"/>
                    <a:pt x="168" y="272"/>
                    <a:pt x="179" y="260"/>
                  </a:cubicBezTo>
                  <a:cubicBezTo>
                    <a:pt x="213" y="227"/>
                    <a:pt x="249" y="196"/>
                    <a:pt x="288" y="196"/>
                  </a:cubicBezTo>
                  <a:cubicBezTo>
                    <a:pt x="297" y="196"/>
                    <a:pt x="305" y="196"/>
                    <a:pt x="311" y="204"/>
                  </a:cubicBezTo>
                  <a:cubicBezTo>
                    <a:pt x="280" y="207"/>
                    <a:pt x="274" y="232"/>
                    <a:pt x="274" y="244"/>
                  </a:cubicBezTo>
                  <a:cubicBezTo>
                    <a:pt x="274" y="258"/>
                    <a:pt x="286" y="269"/>
                    <a:pt x="302" y="269"/>
                  </a:cubicBezTo>
                  <a:cubicBezTo>
                    <a:pt x="322" y="269"/>
                    <a:pt x="342" y="252"/>
                    <a:pt x="342" y="224"/>
                  </a:cubicBezTo>
                  <a:cubicBezTo>
                    <a:pt x="342" y="202"/>
                    <a:pt x="325" y="176"/>
                    <a:pt x="288" y="176"/>
                  </a:cubicBezTo>
                  <a:cubicBezTo>
                    <a:pt x="249" y="176"/>
                    <a:pt x="213" y="204"/>
                    <a:pt x="176" y="235"/>
                  </a:cubicBezTo>
                  <a:cubicBezTo>
                    <a:pt x="148" y="263"/>
                    <a:pt x="126" y="286"/>
                    <a:pt x="95" y="29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733906F5-9041-4F9F-A1AB-181D5947976D}"/>
                </a:ext>
              </a:extLst>
            </p:cNvPr>
            <p:cNvSpPr/>
            <p:nvPr/>
          </p:nvSpPr>
          <p:spPr>
            <a:xfrm>
              <a:off x="6539040" y="6733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0"/>
                  </a:cubicBezTo>
                  <a:cubicBezTo>
                    <a:pt x="0" y="972"/>
                    <a:pt x="0" y="974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EF5B1464-957B-452B-AC4F-4F4178D540C9}"/>
                </a:ext>
              </a:extLst>
            </p:cNvPr>
            <p:cNvSpPr/>
            <p:nvPr/>
          </p:nvSpPr>
          <p:spPr>
            <a:xfrm>
              <a:off x="6685200" y="690264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87D73B9D-5A95-42C2-8E83-3A6766833EB8}"/>
                </a:ext>
              </a:extLst>
            </p:cNvPr>
            <p:cNvSpPr/>
            <p:nvPr/>
          </p:nvSpPr>
          <p:spPr>
            <a:xfrm>
              <a:off x="7058880" y="6807960"/>
              <a:ext cx="217440" cy="206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574">
                  <a:moveTo>
                    <a:pt x="585" y="42"/>
                  </a:moveTo>
                  <a:cubicBezTo>
                    <a:pt x="596" y="36"/>
                    <a:pt x="605" y="31"/>
                    <a:pt x="605" y="20"/>
                  </a:cubicBezTo>
                  <a:cubicBezTo>
                    <a:pt x="605" y="8"/>
                    <a:pt x="596" y="0"/>
                    <a:pt x="585" y="0"/>
                  </a:cubicBezTo>
                  <a:cubicBezTo>
                    <a:pt x="582" y="0"/>
                    <a:pt x="580" y="0"/>
                    <a:pt x="566" y="6"/>
                  </a:cubicBezTo>
                  <a:lnTo>
                    <a:pt x="20" y="266"/>
                  </a:lnTo>
                  <a:cubicBezTo>
                    <a:pt x="8" y="269"/>
                    <a:pt x="0" y="274"/>
                    <a:pt x="0" y="286"/>
                  </a:cubicBezTo>
                  <a:cubicBezTo>
                    <a:pt x="0" y="300"/>
                    <a:pt x="8" y="302"/>
                    <a:pt x="20" y="308"/>
                  </a:cubicBezTo>
                  <a:lnTo>
                    <a:pt x="566" y="566"/>
                  </a:lnTo>
                  <a:cubicBezTo>
                    <a:pt x="580" y="574"/>
                    <a:pt x="582" y="574"/>
                    <a:pt x="585" y="574"/>
                  </a:cubicBezTo>
                  <a:cubicBezTo>
                    <a:pt x="596" y="574"/>
                    <a:pt x="605" y="566"/>
                    <a:pt x="605" y="554"/>
                  </a:cubicBezTo>
                  <a:cubicBezTo>
                    <a:pt x="605" y="543"/>
                    <a:pt x="596" y="538"/>
                    <a:pt x="585" y="532"/>
                  </a:cubicBezTo>
                  <a:lnTo>
                    <a:pt x="67" y="2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8CE18D57-13B1-459C-9AA1-A0FB4D38D501}"/>
                </a:ext>
              </a:extLst>
            </p:cNvPr>
            <p:cNvSpPr/>
            <p:nvPr/>
          </p:nvSpPr>
          <p:spPr>
            <a:xfrm>
              <a:off x="7420680" y="6749640"/>
              <a:ext cx="245520" cy="2588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83" h="720">
                  <a:moveTo>
                    <a:pt x="683" y="266"/>
                  </a:moveTo>
                  <a:cubicBezTo>
                    <a:pt x="683" y="106"/>
                    <a:pt x="577" y="0"/>
                    <a:pt x="431" y="0"/>
                  </a:cubicBezTo>
                  <a:cubicBezTo>
                    <a:pt x="218" y="0"/>
                    <a:pt x="0" y="224"/>
                    <a:pt x="0" y="454"/>
                  </a:cubicBezTo>
                  <a:cubicBezTo>
                    <a:pt x="0" y="619"/>
                    <a:pt x="112" y="720"/>
                    <a:pt x="252" y="720"/>
                  </a:cubicBezTo>
                  <a:cubicBezTo>
                    <a:pt x="462" y="720"/>
                    <a:pt x="683" y="501"/>
                    <a:pt x="683" y="266"/>
                  </a:cubicBezTo>
                  <a:close/>
                  <a:moveTo>
                    <a:pt x="258" y="692"/>
                  </a:moveTo>
                  <a:cubicBezTo>
                    <a:pt x="162" y="692"/>
                    <a:pt x="92" y="613"/>
                    <a:pt x="92" y="482"/>
                  </a:cubicBezTo>
                  <a:cubicBezTo>
                    <a:pt x="92" y="440"/>
                    <a:pt x="106" y="294"/>
                    <a:pt x="182" y="179"/>
                  </a:cubicBezTo>
                  <a:cubicBezTo>
                    <a:pt x="249" y="76"/>
                    <a:pt x="347" y="25"/>
                    <a:pt x="426" y="25"/>
                  </a:cubicBezTo>
                  <a:cubicBezTo>
                    <a:pt x="507" y="25"/>
                    <a:pt x="594" y="81"/>
                    <a:pt x="594" y="227"/>
                  </a:cubicBezTo>
                  <a:cubicBezTo>
                    <a:pt x="594" y="300"/>
                    <a:pt x="568" y="454"/>
                    <a:pt x="470" y="574"/>
                  </a:cubicBezTo>
                  <a:cubicBezTo>
                    <a:pt x="423" y="636"/>
                    <a:pt x="342" y="692"/>
                    <a:pt x="258" y="6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F2A7F0D7-CDB1-48A5-93E2-CC787A0854B7}"/>
                </a:ext>
              </a:extLst>
            </p:cNvPr>
            <p:cNvSpPr/>
            <p:nvPr/>
          </p:nvSpPr>
          <p:spPr>
            <a:xfrm>
              <a:off x="7812000" y="6807960"/>
              <a:ext cx="217440" cy="206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574">
                  <a:moveTo>
                    <a:pt x="585" y="308"/>
                  </a:moveTo>
                  <a:cubicBezTo>
                    <a:pt x="596" y="302"/>
                    <a:pt x="605" y="300"/>
                    <a:pt x="605" y="286"/>
                  </a:cubicBezTo>
                  <a:cubicBezTo>
                    <a:pt x="605" y="274"/>
                    <a:pt x="596" y="269"/>
                    <a:pt x="585" y="266"/>
                  </a:cubicBezTo>
                  <a:lnTo>
                    <a:pt x="36" y="6"/>
                  </a:lnTo>
                  <a:cubicBezTo>
                    <a:pt x="25" y="0"/>
                    <a:pt x="22" y="0"/>
                    <a:pt x="20" y="0"/>
                  </a:cubicBezTo>
                  <a:cubicBezTo>
                    <a:pt x="8" y="0"/>
                    <a:pt x="0" y="8"/>
                    <a:pt x="0" y="20"/>
                  </a:cubicBezTo>
                  <a:cubicBezTo>
                    <a:pt x="0" y="28"/>
                    <a:pt x="6" y="34"/>
                    <a:pt x="20" y="42"/>
                  </a:cubicBezTo>
                  <a:lnTo>
                    <a:pt x="538" y="286"/>
                  </a:lnTo>
                  <a:lnTo>
                    <a:pt x="20" y="532"/>
                  </a:lnTo>
                  <a:cubicBezTo>
                    <a:pt x="6" y="538"/>
                    <a:pt x="0" y="546"/>
                    <a:pt x="0" y="554"/>
                  </a:cubicBezTo>
                  <a:cubicBezTo>
                    <a:pt x="0" y="566"/>
                    <a:pt x="8" y="574"/>
                    <a:pt x="20" y="574"/>
                  </a:cubicBezTo>
                  <a:cubicBezTo>
                    <a:pt x="22" y="574"/>
                    <a:pt x="25" y="574"/>
                    <a:pt x="36" y="5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="" xmlns:a16="http://schemas.microsoft.com/office/drawing/2014/main" id="{16D4CD0B-C784-46FA-94E3-EE6B1CC43E0B}"/>
                </a:ext>
              </a:extLst>
            </p:cNvPr>
            <p:cNvSpPr/>
            <p:nvPr/>
          </p:nvSpPr>
          <p:spPr>
            <a:xfrm>
              <a:off x="8078040" y="6733440"/>
              <a:ext cx="83160" cy="35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32" h="986">
                  <a:moveTo>
                    <a:pt x="232" y="493"/>
                  </a:moveTo>
                  <a:cubicBezTo>
                    <a:pt x="232" y="417"/>
                    <a:pt x="221" y="297"/>
                    <a:pt x="165" y="185"/>
                  </a:cubicBezTo>
                  <a:cubicBezTo>
                    <a:pt x="106" y="64"/>
                    <a:pt x="20" y="0"/>
                    <a:pt x="11" y="0"/>
                  </a:cubicBezTo>
                  <a:cubicBezTo>
                    <a:pt x="3" y="0"/>
                    <a:pt x="0" y="3"/>
                    <a:pt x="0" y="11"/>
                  </a:cubicBezTo>
                  <a:cubicBezTo>
                    <a:pt x="0" y="14"/>
                    <a:pt x="0" y="14"/>
                    <a:pt x="20" y="34"/>
                  </a:cubicBezTo>
                  <a:cubicBezTo>
                    <a:pt x="118" y="132"/>
                    <a:pt x="174" y="288"/>
                    <a:pt x="174" y="493"/>
                  </a:cubicBezTo>
                  <a:cubicBezTo>
                    <a:pt x="174" y="664"/>
                    <a:pt x="137" y="837"/>
                    <a:pt x="14" y="960"/>
                  </a:cubicBezTo>
                  <a:cubicBezTo>
                    <a:pt x="0" y="972"/>
                    <a:pt x="0" y="974"/>
                    <a:pt x="0" y="977"/>
                  </a:cubicBezTo>
                  <a:cubicBezTo>
                    <a:pt x="0" y="983"/>
                    <a:pt x="3" y="986"/>
                    <a:pt x="11" y="986"/>
                  </a:cubicBezTo>
                  <a:cubicBezTo>
                    <a:pt x="20" y="986"/>
                    <a:pt x="109" y="918"/>
                    <a:pt x="168" y="795"/>
                  </a:cubicBezTo>
                  <a:cubicBezTo>
                    <a:pt x="218" y="686"/>
                    <a:pt x="232" y="577"/>
                    <a:pt x="232" y="4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="" xmlns:a16="http://schemas.microsoft.com/office/drawing/2014/main" id="{7ED63FD5-C0D3-49E9-9EB0-C3A1D135B8DE}"/>
                </a:ext>
              </a:extLst>
            </p:cNvPr>
            <p:cNvSpPr/>
            <p:nvPr/>
          </p:nvSpPr>
          <p:spPr>
            <a:xfrm>
              <a:off x="8211240" y="6731280"/>
              <a:ext cx="110520" cy="1648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08" h="459">
                  <a:moveTo>
                    <a:pt x="308" y="333"/>
                  </a:moveTo>
                  <a:lnTo>
                    <a:pt x="283" y="333"/>
                  </a:lnTo>
                  <a:cubicBezTo>
                    <a:pt x="283" y="350"/>
                    <a:pt x="274" y="389"/>
                    <a:pt x="266" y="398"/>
                  </a:cubicBezTo>
                  <a:cubicBezTo>
                    <a:pt x="260" y="400"/>
                    <a:pt x="207" y="400"/>
                    <a:pt x="196" y="400"/>
                  </a:cubicBezTo>
                  <a:lnTo>
                    <a:pt x="70" y="400"/>
                  </a:lnTo>
                  <a:cubicBezTo>
                    <a:pt x="143" y="336"/>
                    <a:pt x="165" y="316"/>
                    <a:pt x="207" y="286"/>
                  </a:cubicBezTo>
                  <a:cubicBezTo>
                    <a:pt x="260" y="244"/>
                    <a:pt x="308" y="202"/>
                    <a:pt x="308" y="134"/>
                  </a:cubicBezTo>
                  <a:cubicBezTo>
                    <a:pt x="308" y="50"/>
                    <a:pt x="232" y="0"/>
                    <a:pt x="146" y="0"/>
                  </a:cubicBezTo>
                  <a:cubicBezTo>
                    <a:pt x="59" y="0"/>
                    <a:pt x="0" y="62"/>
                    <a:pt x="0" y="123"/>
                  </a:cubicBezTo>
                  <a:cubicBezTo>
                    <a:pt x="0" y="160"/>
                    <a:pt x="31" y="162"/>
                    <a:pt x="36" y="162"/>
                  </a:cubicBezTo>
                  <a:cubicBezTo>
                    <a:pt x="53" y="162"/>
                    <a:pt x="73" y="151"/>
                    <a:pt x="73" y="126"/>
                  </a:cubicBezTo>
                  <a:cubicBezTo>
                    <a:pt x="73" y="115"/>
                    <a:pt x="70" y="90"/>
                    <a:pt x="34" y="90"/>
                  </a:cubicBezTo>
                  <a:cubicBezTo>
                    <a:pt x="53" y="39"/>
                    <a:pt x="101" y="25"/>
                    <a:pt x="134" y="25"/>
                  </a:cubicBezTo>
                  <a:cubicBezTo>
                    <a:pt x="204" y="25"/>
                    <a:pt x="241" y="78"/>
                    <a:pt x="241" y="134"/>
                  </a:cubicBezTo>
                  <a:cubicBezTo>
                    <a:pt x="241" y="196"/>
                    <a:pt x="196" y="244"/>
                    <a:pt x="174" y="269"/>
                  </a:cubicBezTo>
                  <a:lnTo>
                    <a:pt x="6" y="434"/>
                  </a:lnTo>
                  <a:cubicBezTo>
                    <a:pt x="0" y="440"/>
                    <a:pt x="0" y="440"/>
                    <a:pt x="0" y="459"/>
                  </a:cubicBezTo>
                  <a:lnTo>
                    <a:pt x="286" y="4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5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11854E17-71F5-4DD5-967D-53DEF300D7AA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defTabSz="829452" hangingPunct="0">
              <a:defRPr/>
            </a:pPr>
            <a:fld id="{400C5AD8-9059-45BF-AA0E-982C9F66071C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defTabSz="829452" hangingPunct="0">
                <a:defRPr/>
              </a:pPr>
              <a:t>56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2273857-76C0-4A0C-9974-38D3B64AC1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108" y="360"/>
            <a:ext cx="7730446" cy="1418212"/>
          </a:xfrm>
        </p:spPr>
        <p:txBody>
          <a:bodyPr/>
          <a:lstStyle/>
          <a:p>
            <a:pPr lvl="0"/>
            <a:r>
              <a:rPr lang="en-US"/>
              <a:t>Relating x</a:t>
            </a:r>
            <a:r>
              <a:rPr lang="en-US" baseline="-33000"/>
              <a:t>1</a:t>
            </a:r>
            <a:r>
              <a:rPr lang="en-US"/>
              <a:t> and x</a:t>
            </a:r>
            <a:r>
              <a:rPr lang="en-US" baseline="-33000"/>
              <a:t>2</a:t>
            </a:r>
            <a:r>
              <a:rPr lang="en-US"/>
              <a:t> to Rapidity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="" xmlns:a16="http://schemas.microsoft.com/office/drawing/2014/main" id="{619EA87F-A371-41C2-A43E-B2457B9669F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64030" y="681546"/>
            <a:ext cx="5615374" cy="5756444"/>
          </a:xfr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5A44F05-940E-48D5-A875-223A84A82776}"/>
              </a:ext>
            </a:extLst>
          </p:cNvPr>
          <p:cNvSpPr txBox="1"/>
          <p:nvPr/>
        </p:nvSpPr>
        <p:spPr>
          <a:xfrm>
            <a:off x="297584" y="2684207"/>
            <a:ext cx="1796687" cy="72453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x</a:t>
            </a:r>
            <a:r>
              <a:rPr lang="en-US" sz="2177" baseline="-2500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2</a:t>
            </a:r>
            <a:r>
              <a: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 is the Lead PDF</a:t>
            </a:r>
          </a:p>
        </p:txBody>
      </p:sp>
    </p:spTree>
    <p:extLst>
      <p:ext uri="{BB962C8B-B14F-4D97-AF65-F5344CB8AC3E}">
        <p14:creationId xmlns:p14="http://schemas.microsoft.com/office/powerpoint/2010/main" val="1285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oter Placeholder 2">
            <a:extLst>
              <a:ext uri="{FF2B5EF4-FFF2-40B4-BE49-F238E27FC236}">
                <a16:creationId xmlns="" xmlns:a16="http://schemas.microsoft.com/office/drawing/2014/main" id="{40D97DF3-0F77-4C51-94ED-D3991D388151}"/>
              </a:ext>
            </a:extLst>
          </p:cNvPr>
          <p:cNvSpPr txBox="1">
            <a:spLocks noGrp="1"/>
          </p:cNvSpPr>
          <p:nvPr/>
        </p:nvSpPr>
        <p:spPr>
          <a:xfrm>
            <a:off x="2365537" y="6503301"/>
            <a:ext cx="441268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ctr" defTabSz="829452" hangingPunct="0">
              <a:defRPr/>
            </a:pPr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Eric Godat - SMU</a:t>
            </a:r>
          </a:p>
        </p:txBody>
      </p:sp>
      <p:sp>
        <p:nvSpPr>
          <p:cNvPr id="47" name="Slide Number Placeholder 3">
            <a:extLst>
              <a:ext uri="{FF2B5EF4-FFF2-40B4-BE49-F238E27FC236}">
                <a16:creationId xmlns="" xmlns:a16="http://schemas.microsoft.com/office/drawing/2014/main" id="{C806266A-59ED-4938-AFC3-AD64DE4A1A14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defTabSz="829452" hangingPunct="0">
              <a:defRPr/>
            </a:pPr>
            <a:fld id="{63307317-DDC0-4C51-8C91-980B2F64972A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defTabSz="829452" hangingPunct="0">
                <a:defRPr/>
              </a:pPr>
              <a:t>57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077A05-A3DA-4D77-9F02-497124C0A18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108" y="360"/>
            <a:ext cx="7730446" cy="1418212"/>
          </a:xfrm>
        </p:spPr>
        <p:txBody>
          <a:bodyPr/>
          <a:lstStyle/>
          <a:p>
            <a:pPr lvl="0"/>
            <a:r>
              <a:rPr lang="en-US"/>
              <a:t>Collider Definitions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63ABBD6-71DC-41FF-8919-F3A7DB18CA0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7763" y="1601114"/>
            <a:ext cx="6488245" cy="490186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Rapidity: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 A measure of how far forward a particle is boosted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Pseudorapidity:</a:t>
            </a:r>
          </a:p>
          <a:p>
            <a:pPr marL="0" lvl="2" indent="0" hangingPunct="0">
              <a:spcBef>
                <a:spcPts val="0"/>
              </a:spcBef>
              <a:spcAft>
                <a:spcPts val="1275"/>
              </a:spcAft>
              <a:buSzPct val="75000"/>
              <a:buFont typeface="StarSymbol"/>
              <a:buChar char="–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The massless equivalent of rapidity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Cross Section: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A measure of how likely an interaction will occur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/>
              <a:t>Luminosity:</a:t>
            </a:r>
          </a:p>
          <a:p>
            <a:pPr marL="0" lvl="1" indent="0" hangingPunct="0">
              <a:spcBef>
                <a:spcPts val="0"/>
              </a:spcBef>
              <a:spcAft>
                <a:spcPts val="1275"/>
              </a:spcAft>
              <a:buSzPct val="45000"/>
              <a:buFont typeface="StarSymbol"/>
              <a:buChar char="●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Ratio of the number of events to the cross section</a:t>
            </a:r>
          </a:p>
          <a:p>
            <a:pPr marL="0" lvl="2" indent="0" hangingPunct="0">
              <a:spcBef>
                <a:spcPts val="0"/>
              </a:spcBef>
              <a:spcAft>
                <a:spcPts val="1275"/>
              </a:spcAft>
              <a:buSzPct val="75000"/>
              <a:buFont typeface="StarSymbol"/>
              <a:buChar char="–"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More luminosity =</a:t>
            </a:r>
            <a:r>
              <a:rPr lang="en-US" sz="2903">
                <a:solidFill>
                  <a:srgbClr val="000000"/>
                </a:solidFill>
                <a:latin typeface="Times New Roman" pitchFamily="18"/>
              </a:rPr>
              <a:t> More Data</a:t>
            </a:r>
          </a:p>
        </p:txBody>
      </p:sp>
      <p:grpSp>
        <p:nvGrpSpPr>
          <p:cNvPr id="4" name="Group 3" descr="28§display§y=\frac{1}{2}ln\frac{E+p_z}{E-p_z}§svg§600§FALSE§" title="TexMaths">
            <a:extLst>
              <a:ext uri="{FF2B5EF4-FFF2-40B4-BE49-F238E27FC236}">
                <a16:creationId xmlns="" xmlns:a16="http://schemas.microsoft.com/office/drawing/2014/main" id="{48F7BF7D-665D-4EB6-9D7D-DFB80C5D1581}"/>
              </a:ext>
            </a:extLst>
          </p:cNvPr>
          <p:cNvGrpSpPr/>
          <p:nvPr/>
        </p:nvGrpSpPr>
        <p:grpSpPr>
          <a:xfrm>
            <a:off x="2134012" y="1418572"/>
            <a:ext cx="2128134" cy="721025"/>
            <a:chOff x="2352600" y="1563480"/>
            <a:chExt cx="2346120" cy="794880"/>
          </a:xfrm>
        </p:grpSpPr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34F3B714-5909-47F5-8E51-D77DD31AFFB4}"/>
                </a:ext>
              </a:extLst>
            </p:cNvPr>
            <p:cNvSpPr/>
            <p:nvPr/>
          </p:nvSpPr>
          <p:spPr>
            <a:xfrm>
              <a:off x="2352600" y="1563480"/>
              <a:ext cx="2346120" cy="793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18" h="2206">
                  <a:moveTo>
                    <a:pt x="3259" y="2206"/>
                  </a:moveTo>
                  <a:lnTo>
                    <a:pt x="0" y="2206"/>
                  </a:lnTo>
                  <a:lnTo>
                    <a:pt x="0" y="0"/>
                  </a:lnTo>
                  <a:lnTo>
                    <a:pt x="6518" y="0"/>
                  </a:lnTo>
                  <a:lnTo>
                    <a:pt x="6518" y="2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861643E4-72EC-4482-8DC9-4A2EB0B97C6B}"/>
                </a:ext>
              </a:extLst>
            </p:cNvPr>
            <p:cNvSpPr/>
            <p:nvPr/>
          </p:nvSpPr>
          <p:spPr>
            <a:xfrm>
              <a:off x="2362680" y="1888920"/>
              <a:ext cx="163800" cy="2293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56" h="638">
                  <a:moveTo>
                    <a:pt x="454" y="62"/>
                  </a:moveTo>
                  <a:cubicBezTo>
                    <a:pt x="456" y="48"/>
                    <a:pt x="456" y="45"/>
                    <a:pt x="456" y="36"/>
                  </a:cubicBezTo>
                  <a:cubicBezTo>
                    <a:pt x="456" y="20"/>
                    <a:pt x="442" y="11"/>
                    <a:pt x="428" y="11"/>
                  </a:cubicBezTo>
                  <a:cubicBezTo>
                    <a:pt x="417" y="11"/>
                    <a:pt x="403" y="17"/>
                    <a:pt x="392" y="31"/>
                  </a:cubicBezTo>
                  <a:cubicBezTo>
                    <a:pt x="392" y="36"/>
                    <a:pt x="384" y="67"/>
                    <a:pt x="378" y="84"/>
                  </a:cubicBezTo>
                  <a:cubicBezTo>
                    <a:pt x="372" y="112"/>
                    <a:pt x="364" y="137"/>
                    <a:pt x="358" y="165"/>
                  </a:cubicBezTo>
                  <a:lnTo>
                    <a:pt x="314" y="342"/>
                  </a:lnTo>
                  <a:cubicBezTo>
                    <a:pt x="311" y="356"/>
                    <a:pt x="269" y="426"/>
                    <a:pt x="202" y="426"/>
                  </a:cubicBezTo>
                  <a:cubicBezTo>
                    <a:pt x="151" y="426"/>
                    <a:pt x="143" y="384"/>
                    <a:pt x="143" y="347"/>
                  </a:cubicBezTo>
                  <a:cubicBezTo>
                    <a:pt x="143" y="300"/>
                    <a:pt x="160" y="238"/>
                    <a:pt x="193" y="151"/>
                  </a:cubicBezTo>
                  <a:cubicBezTo>
                    <a:pt x="207" y="112"/>
                    <a:pt x="213" y="101"/>
                    <a:pt x="213" y="81"/>
                  </a:cubicBezTo>
                  <a:cubicBezTo>
                    <a:pt x="213" y="36"/>
                    <a:pt x="179" y="0"/>
                    <a:pt x="132" y="0"/>
                  </a:cubicBezTo>
                  <a:cubicBezTo>
                    <a:pt x="36" y="0"/>
                    <a:pt x="0" y="143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0"/>
                    <a:pt x="28" y="146"/>
                  </a:cubicBezTo>
                  <a:cubicBezTo>
                    <a:pt x="53" y="50"/>
                    <a:pt x="95" y="22"/>
                    <a:pt x="129" y="22"/>
                  </a:cubicBezTo>
                  <a:cubicBezTo>
                    <a:pt x="134" y="22"/>
                    <a:pt x="151" y="22"/>
                    <a:pt x="151" y="53"/>
                  </a:cubicBezTo>
                  <a:cubicBezTo>
                    <a:pt x="151" y="78"/>
                    <a:pt x="143" y="104"/>
                    <a:pt x="134" y="123"/>
                  </a:cubicBezTo>
                  <a:cubicBezTo>
                    <a:pt x="95" y="227"/>
                    <a:pt x="78" y="283"/>
                    <a:pt x="78" y="330"/>
                  </a:cubicBezTo>
                  <a:cubicBezTo>
                    <a:pt x="78" y="417"/>
                    <a:pt x="140" y="448"/>
                    <a:pt x="199" y="448"/>
                  </a:cubicBezTo>
                  <a:cubicBezTo>
                    <a:pt x="238" y="448"/>
                    <a:pt x="272" y="431"/>
                    <a:pt x="300" y="403"/>
                  </a:cubicBezTo>
                  <a:cubicBezTo>
                    <a:pt x="286" y="454"/>
                    <a:pt x="274" y="504"/>
                    <a:pt x="235" y="554"/>
                  </a:cubicBezTo>
                  <a:cubicBezTo>
                    <a:pt x="210" y="588"/>
                    <a:pt x="171" y="619"/>
                    <a:pt x="126" y="619"/>
                  </a:cubicBezTo>
                  <a:cubicBezTo>
                    <a:pt x="112" y="619"/>
                    <a:pt x="67" y="616"/>
                    <a:pt x="50" y="577"/>
                  </a:cubicBezTo>
                  <a:cubicBezTo>
                    <a:pt x="67" y="577"/>
                    <a:pt x="78" y="577"/>
                    <a:pt x="92" y="566"/>
                  </a:cubicBezTo>
                  <a:cubicBezTo>
                    <a:pt x="104" y="554"/>
                    <a:pt x="112" y="543"/>
                    <a:pt x="112" y="524"/>
                  </a:cubicBezTo>
                  <a:cubicBezTo>
                    <a:pt x="112" y="493"/>
                    <a:pt x="87" y="490"/>
                    <a:pt x="76" y="490"/>
                  </a:cubicBezTo>
                  <a:cubicBezTo>
                    <a:pt x="53" y="490"/>
                    <a:pt x="20" y="504"/>
                    <a:pt x="20" y="554"/>
                  </a:cubicBezTo>
                  <a:cubicBezTo>
                    <a:pt x="20" y="602"/>
                    <a:pt x="64" y="638"/>
                    <a:pt x="126" y="638"/>
                  </a:cubicBezTo>
                  <a:cubicBezTo>
                    <a:pt x="227" y="638"/>
                    <a:pt x="330" y="549"/>
                    <a:pt x="358" y="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ECCB4A0-BC29-41DF-86F9-C124A7496F01}"/>
                </a:ext>
              </a:extLst>
            </p:cNvPr>
            <p:cNvSpPr/>
            <p:nvPr/>
          </p:nvSpPr>
          <p:spPr>
            <a:xfrm>
              <a:off x="2657160" y="1915199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544351E6-49D4-4C78-8054-D9045F977BFB}"/>
                </a:ext>
              </a:extLst>
            </p:cNvPr>
            <p:cNvSpPr/>
            <p:nvPr/>
          </p:nvSpPr>
          <p:spPr>
            <a:xfrm>
              <a:off x="3085200" y="1569599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22D28FC-978B-42B9-9663-C1CA10E366E8}"/>
                </a:ext>
              </a:extLst>
            </p:cNvPr>
            <p:cNvSpPr/>
            <p:nvPr/>
          </p:nvSpPr>
          <p:spPr>
            <a:xfrm>
              <a:off x="3054240" y="1949400"/>
              <a:ext cx="17820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6" h="42">
                  <a:moveTo>
                    <a:pt x="246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49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DFCC1C9F-2F67-446F-A53A-B0299C83B284}"/>
                </a:ext>
              </a:extLst>
            </p:cNvPr>
            <p:cNvSpPr/>
            <p:nvPr/>
          </p:nvSpPr>
          <p:spPr>
            <a:xfrm>
              <a:off x="3071159" y="2052360"/>
              <a:ext cx="14184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5" h="658">
                  <a:moveTo>
                    <a:pt x="76" y="582"/>
                  </a:moveTo>
                  <a:lnTo>
                    <a:pt x="182" y="482"/>
                  </a:lnTo>
                  <a:cubicBezTo>
                    <a:pt x="336" y="344"/>
                    <a:pt x="395" y="291"/>
                    <a:pt x="395" y="190"/>
                  </a:cubicBezTo>
                  <a:cubicBezTo>
                    <a:pt x="395" y="78"/>
                    <a:pt x="305" y="0"/>
                    <a:pt x="185" y="0"/>
                  </a:cubicBezTo>
                  <a:cubicBezTo>
                    <a:pt x="73" y="0"/>
                    <a:pt x="0" y="90"/>
                    <a:pt x="0" y="179"/>
                  </a:cubicBezTo>
                  <a:cubicBezTo>
                    <a:pt x="0" y="235"/>
                    <a:pt x="50" y="235"/>
                    <a:pt x="53" y="235"/>
                  </a:cubicBezTo>
                  <a:cubicBezTo>
                    <a:pt x="70" y="235"/>
                    <a:pt x="104" y="221"/>
                    <a:pt x="104" y="182"/>
                  </a:cubicBezTo>
                  <a:cubicBezTo>
                    <a:pt x="104" y="157"/>
                    <a:pt x="87" y="132"/>
                    <a:pt x="50" y="132"/>
                  </a:cubicBezTo>
                  <a:cubicBezTo>
                    <a:pt x="45" y="132"/>
                    <a:pt x="42" y="132"/>
                    <a:pt x="39" y="132"/>
                  </a:cubicBezTo>
                  <a:cubicBezTo>
                    <a:pt x="62" y="67"/>
                    <a:pt x="115" y="31"/>
                    <a:pt x="174" y="31"/>
                  </a:cubicBezTo>
                  <a:cubicBezTo>
                    <a:pt x="263" y="31"/>
                    <a:pt x="305" y="112"/>
                    <a:pt x="305" y="190"/>
                  </a:cubicBezTo>
                  <a:cubicBezTo>
                    <a:pt x="305" y="272"/>
                    <a:pt x="255" y="350"/>
                    <a:pt x="202" y="409"/>
                  </a:cubicBezTo>
                  <a:lnTo>
                    <a:pt x="11" y="622"/>
                  </a:lnTo>
                  <a:cubicBezTo>
                    <a:pt x="0" y="633"/>
                    <a:pt x="0" y="636"/>
                    <a:pt x="0" y="658"/>
                  </a:cubicBezTo>
                  <a:lnTo>
                    <a:pt x="367" y="658"/>
                  </a:lnTo>
                  <a:lnTo>
                    <a:pt x="395" y="487"/>
                  </a:lnTo>
                  <a:lnTo>
                    <a:pt x="370" y="487"/>
                  </a:lnTo>
                  <a:cubicBezTo>
                    <a:pt x="367" y="515"/>
                    <a:pt x="358" y="560"/>
                    <a:pt x="350" y="574"/>
                  </a:cubicBezTo>
                  <a:cubicBezTo>
                    <a:pt x="342" y="582"/>
                    <a:pt x="277" y="582"/>
                    <a:pt x="255" y="5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D7DBAD09-6DD0-42A0-A3BC-03D35E3E5524}"/>
                </a:ext>
              </a:extLst>
            </p:cNvPr>
            <p:cNvSpPr/>
            <p:nvPr/>
          </p:nvSpPr>
          <p:spPr>
            <a:xfrm>
              <a:off x="3288959" y="1799280"/>
              <a:ext cx="7632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97">
                  <a:moveTo>
                    <a:pt x="213" y="11"/>
                  </a:moveTo>
                  <a:cubicBezTo>
                    <a:pt x="213" y="11"/>
                    <a:pt x="213" y="0"/>
                    <a:pt x="202" y="0"/>
                  </a:cubicBezTo>
                  <a:cubicBezTo>
                    <a:pt x="176" y="0"/>
                    <a:pt x="104" y="8"/>
                    <a:pt x="78" y="11"/>
                  </a:cubicBezTo>
                  <a:cubicBezTo>
                    <a:pt x="70" y="11"/>
                    <a:pt x="59" y="11"/>
                    <a:pt x="59" y="31"/>
                  </a:cubicBezTo>
                  <a:cubicBezTo>
                    <a:pt x="59" y="42"/>
                    <a:pt x="70" y="42"/>
                    <a:pt x="84" y="42"/>
                  </a:cubicBezTo>
                  <a:cubicBezTo>
                    <a:pt x="132" y="42"/>
                    <a:pt x="134" y="50"/>
                    <a:pt x="134" y="59"/>
                  </a:cubicBezTo>
                  <a:lnTo>
                    <a:pt x="132" y="78"/>
                  </a:lnTo>
                  <a:lnTo>
                    <a:pt x="6" y="571"/>
                  </a:lnTo>
                  <a:cubicBezTo>
                    <a:pt x="3" y="582"/>
                    <a:pt x="0" y="591"/>
                    <a:pt x="0" y="605"/>
                  </a:cubicBezTo>
                  <a:cubicBezTo>
                    <a:pt x="0" y="661"/>
                    <a:pt x="45" y="697"/>
                    <a:pt x="90" y="697"/>
                  </a:cubicBezTo>
                  <a:cubicBezTo>
                    <a:pt x="123" y="697"/>
                    <a:pt x="148" y="678"/>
                    <a:pt x="165" y="641"/>
                  </a:cubicBezTo>
                  <a:cubicBezTo>
                    <a:pt x="185" y="605"/>
                    <a:pt x="196" y="546"/>
                    <a:pt x="196" y="543"/>
                  </a:cubicBezTo>
                  <a:cubicBezTo>
                    <a:pt x="196" y="535"/>
                    <a:pt x="188" y="535"/>
                    <a:pt x="185" y="535"/>
                  </a:cubicBezTo>
                  <a:cubicBezTo>
                    <a:pt x="174" y="535"/>
                    <a:pt x="174" y="538"/>
                    <a:pt x="171" y="552"/>
                  </a:cubicBezTo>
                  <a:cubicBezTo>
                    <a:pt x="151" y="616"/>
                    <a:pt x="134" y="675"/>
                    <a:pt x="92" y="675"/>
                  </a:cubicBezTo>
                  <a:cubicBezTo>
                    <a:pt x="64" y="675"/>
                    <a:pt x="64" y="644"/>
                    <a:pt x="64" y="630"/>
                  </a:cubicBezTo>
                  <a:cubicBezTo>
                    <a:pt x="64" y="605"/>
                    <a:pt x="64" y="602"/>
                    <a:pt x="70" y="5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3FC74465-0D1B-4055-982C-CD6F2BE2A80C}"/>
                </a:ext>
              </a:extLst>
            </p:cNvPr>
            <p:cNvSpPr/>
            <p:nvPr/>
          </p:nvSpPr>
          <p:spPr>
            <a:xfrm>
              <a:off x="3396960" y="1888920"/>
              <a:ext cx="19224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448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4"/>
                    <a:pt x="325" y="356"/>
                    <a:pt x="325" y="367"/>
                  </a:cubicBezTo>
                  <a:cubicBezTo>
                    <a:pt x="325" y="414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8"/>
                    <a:pt x="510" y="305"/>
                  </a:cubicBezTo>
                  <a:cubicBezTo>
                    <a:pt x="490" y="372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4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74DE68C-D209-4AA0-950C-5A5E1E625956}"/>
                </a:ext>
              </a:extLst>
            </p:cNvPr>
            <p:cNvSpPr/>
            <p:nvPr/>
          </p:nvSpPr>
          <p:spPr>
            <a:xfrm>
              <a:off x="3654720" y="1564560"/>
              <a:ext cx="257760" cy="241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7" h="672">
                  <a:moveTo>
                    <a:pt x="661" y="442"/>
                  </a:moveTo>
                  <a:cubicBezTo>
                    <a:pt x="664" y="437"/>
                    <a:pt x="666" y="431"/>
                    <a:pt x="666" y="428"/>
                  </a:cubicBezTo>
                  <a:cubicBezTo>
                    <a:pt x="666" y="426"/>
                    <a:pt x="666" y="417"/>
                    <a:pt x="655" y="417"/>
                  </a:cubicBezTo>
                  <a:cubicBezTo>
                    <a:pt x="647" y="417"/>
                    <a:pt x="644" y="423"/>
                    <a:pt x="641" y="428"/>
                  </a:cubicBezTo>
                  <a:cubicBezTo>
                    <a:pt x="577" y="574"/>
                    <a:pt x="540" y="641"/>
                    <a:pt x="372" y="641"/>
                  </a:cubicBezTo>
                  <a:lnTo>
                    <a:pt x="230" y="641"/>
                  </a:lnTo>
                  <a:cubicBezTo>
                    <a:pt x="216" y="641"/>
                    <a:pt x="213" y="641"/>
                    <a:pt x="207" y="641"/>
                  </a:cubicBezTo>
                  <a:cubicBezTo>
                    <a:pt x="196" y="638"/>
                    <a:pt x="193" y="638"/>
                    <a:pt x="193" y="630"/>
                  </a:cubicBezTo>
                  <a:cubicBezTo>
                    <a:pt x="193" y="627"/>
                    <a:pt x="193" y="624"/>
                    <a:pt x="199" y="608"/>
                  </a:cubicBezTo>
                  <a:lnTo>
                    <a:pt x="266" y="339"/>
                  </a:lnTo>
                  <a:lnTo>
                    <a:pt x="364" y="339"/>
                  </a:lnTo>
                  <a:cubicBezTo>
                    <a:pt x="448" y="339"/>
                    <a:pt x="448" y="358"/>
                    <a:pt x="448" y="384"/>
                  </a:cubicBezTo>
                  <a:cubicBezTo>
                    <a:pt x="448" y="389"/>
                    <a:pt x="448" y="403"/>
                    <a:pt x="440" y="431"/>
                  </a:cubicBezTo>
                  <a:cubicBezTo>
                    <a:pt x="440" y="437"/>
                    <a:pt x="437" y="440"/>
                    <a:pt x="437" y="442"/>
                  </a:cubicBezTo>
                  <a:cubicBezTo>
                    <a:pt x="437" y="448"/>
                    <a:pt x="442" y="454"/>
                    <a:pt x="451" y="454"/>
                  </a:cubicBezTo>
                  <a:cubicBezTo>
                    <a:pt x="459" y="454"/>
                    <a:pt x="462" y="448"/>
                    <a:pt x="465" y="434"/>
                  </a:cubicBezTo>
                  <a:lnTo>
                    <a:pt x="521" y="202"/>
                  </a:lnTo>
                  <a:cubicBezTo>
                    <a:pt x="521" y="196"/>
                    <a:pt x="518" y="190"/>
                    <a:pt x="510" y="190"/>
                  </a:cubicBezTo>
                  <a:cubicBezTo>
                    <a:pt x="501" y="190"/>
                    <a:pt x="498" y="199"/>
                    <a:pt x="496" y="210"/>
                  </a:cubicBezTo>
                  <a:cubicBezTo>
                    <a:pt x="476" y="286"/>
                    <a:pt x="456" y="308"/>
                    <a:pt x="367" y="308"/>
                  </a:cubicBezTo>
                  <a:lnTo>
                    <a:pt x="274" y="308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26" y="31"/>
                  </a:lnTo>
                  <a:cubicBezTo>
                    <a:pt x="647" y="31"/>
                    <a:pt x="675" y="59"/>
                    <a:pt x="675" y="140"/>
                  </a:cubicBezTo>
                  <a:cubicBezTo>
                    <a:pt x="675" y="165"/>
                    <a:pt x="675" y="165"/>
                    <a:pt x="672" y="193"/>
                  </a:cubicBezTo>
                  <a:cubicBezTo>
                    <a:pt x="672" y="199"/>
                    <a:pt x="672" y="204"/>
                    <a:pt x="672" y="210"/>
                  </a:cubicBezTo>
                  <a:cubicBezTo>
                    <a:pt x="672" y="216"/>
                    <a:pt x="675" y="221"/>
                    <a:pt x="683" y="221"/>
                  </a:cubicBezTo>
                  <a:cubicBezTo>
                    <a:pt x="694" y="221"/>
                    <a:pt x="694" y="216"/>
                    <a:pt x="697" y="199"/>
                  </a:cubicBezTo>
                  <a:lnTo>
                    <a:pt x="717" y="28"/>
                  </a:lnTo>
                  <a:cubicBezTo>
                    <a:pt x="720" y="0"/>
                    <a:pt x="714" y="0"/>
                    <a:pt x="689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8" y="672"/>
                    <a:pt x="28" y="672"/>
                  </a:cubicBezTo>
                  <a:lnTo>
                    <a:pt x="540" y="672"/>
                  </a:lnTo>
                  <a:cubicBezTo>
                    <a:pt x="563" y="672"/>
                    <a:pt x="563" y="672"/>
                    <a:pt x="571" y="6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64E6F218-9810-437F-B33B-92EEF3798D06}"/>
                </a:ext>
              </a:extLst>
            </p:cNvPr>
            <p:cNvSpPr/>
            <p:nvPr/>
          </p:nvSpPr>
          <p:spPr>
            <a:xfrm>
              <a:off x="4021920" y="1598760"/>
              <a:ext cx="2365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58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C85CEE73-7080-4845-B3D3-2C525B8E4B7B}"/>
                </a:ext>
              </a:extLst>
            </p:cNvPr>
            <p:cNvSpPr/>
            <p:nvPr/>
          </p:nvSpPr>
          <p:spPr>
            <a:xfrm>
              <a:off x="4345200" y="1649160"/>
              <a:ext cx="185040" cy="22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30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4"/>
                    <a:pt x="6" y="630"/>
                    <a:pt x="14" y="630"/>
                  </a:cubicBezTo>
                  <a:cubicBezTo>
                    <a:pt x="39" y="630"/>
                    <a:pt x="67" y="624"/>
                    <a:pt x="95" y="624"/>
                  </a:cubicBezTo>
                  <a:cubicBezTo>
                    <a:pt x="129" y="624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2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F610B67D-028C-4231-B4EC-D326BD45C287}"/>
                </a:ext>
              </a:extLst>
            </p:cNvPr>
            <p:cNvSpPr/>
            <p:nvPr/>
          </p:nvSpPr>
          <p:spPr>
            <a:xfrm>
              <a:off x="4550040" y="1748879"/>
              <a:ext cx="11448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4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5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6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CB2537C-9D9D-4284-A751-B258FD5BDA29}"/>
                </a:ext>
              </a:extLst>
            </p:cNvPr>
            <p:cNvSpPr/>
            <p:nvPr/>
          </p:nvSpPr>
          <p:spPr>
            <a:xfrm>
              <a:off x="3641760" y="1949400"/>
              <a:ext cx="1056959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37" h="42">
                  <a:moveTo>
                    <a:pt x="1470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937" y="0"/>
                  </a:lnTo>
                  <a:lnTo>
                    <a:pt x="2937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C2D662E5-EB8A-48F5-BD64-EE66043CAE59}"/>
                </a:ext>
              </a:extLst>
            </p:cNvPr>
            <p:cNvSpPr/>
            <p:nvPr/>
          </p:nvSpPr>
          <p:spPr>
            <a:xfrm>
              <a:off x="3654720" y="2047319"/>
              <a:ext cx="257760" cy="241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17" h="672">
                  <a:moveTo>
                    <a:pt x="661" y="442"/>
                  </a:moveTo>
                  <a:cubicBezTo>
                    <a:pt x="664" y="437"/>
                    <a:pt x="666" y="431"/>
                    <a:pt x="666" y="428"/>
                  </a:cubicBezTo>
                  <a:cubicBezTo>
                    <a:pt x="666" y="426"/>
                    <a:pt x="666" y="417"/>
                    <a:pt x="655" y="417"/>
                  </a:cubicBezTo>
                  <a:cubicBezTo>
                    <a:pt x="647" y="417"/>
                    <a:pt x="644" y="423"/>
                    <a:pt x="641" y="428"/>
                  </a:cubicBezTo>
                  <a:cubicBezTo>
                    <a:pt x="577" y="574"/>
                    <a:pt x="540" y="641"/>
                    <a:pt x="372" y="641"/>
                  </a:cubicBezTo>
                  <a:lnTo>
                    <a:pt x="230" y="641"/>
                  </a:lnTo>
                  <a:cubicBezTo>
                    <a:pt x="216" y="641"/>
                    <a:pt x="213" y="641"/>
                    <a:pt x="207" y="641"/>
                  </a:cubicBezTo>
                  <a:cubicBezTo>
                    <a:pt x="196" y="638"/>
                    <a:pt x="193" y="638"/>
                    <a:pt x="193" y="630"/>
                  </a:cubicBezTo>
                  <a:cubicBezTo>
                    <a:pt x="193" y="627"/>
                    <a:pt x="193" y="624"/>
                    <a:pt x="199" y="608"/>
                  </a:cubicBezTo>
                  <a:lnTo>
                    <a:pt x="266" y="339"/>
                  </a:lnTo>
                  <a:lnTo>
                    <a:pt x="364" y="339"/>
                  </a:lnTo>
                  <a:cubicBezTo>
                    <a:pt x="448" y="339"/>
                    <a:pt x="448" y="358"/>
                    <a:pt x="448" y="384"/>
                  </a:cubicBezTo>
                  <a:cubicBezTo>
                    <a:pt x="448" y="389"/>
                    <a:pt x="448" y="403"/>
                    <a:pt x="440" y="431"/>
                  </a:cubicBezTo>
                  <a:cubicBezTo>
                    <a:pt x="440" y="437"/>
                    <a:pt x="437" y="440"/>
                    <a:pt x="437" y="442"/>
                  </a:cubicBezTo>
                  <a:cubicBezTo>
                    <a:pt x="437" y="448"/>
                    <a:pt x="442" y="454"/>
                    <a:pt x="451" y="454"/>
                  </a:cubicBezTo>
                  <a:cubicBezTo>
                    <a:pt x="459" y="454"/>
                    <a:pt x="462" y="448"/>
                    <a:pt x="465" y="434"/>
                  </a:cubicBezTo>
                  <a:lnTo>
                    <a:pt x="521" y="202"/>
                  </a:lnTo>
                  <a:cubicBezTo>
                    <a:pt x="521" y="196"/>
                    <a:pt x="518" y="190"/>
                    <a:pt x="510" y="190"/>
                  </a:cubicBezTo>
                  <a:cubicBezTo>
                    <a:pt x="501" y="190"/>
                    <a:pt x="498" y="199"/>
                    <a:pt x="496" y="210"/>
                  </a:cubicBezTo>
                  <a:cubicBezTo>
                    <a:pt x="476" y="286"/>
                    <a:pt x="456" y="308"/>
                    <a:pt x="367" y="308"/>
                  </a:cubicBezTo>
                  <a:lnTo>
                    <a:pt x="274" y="308"/>
                  </a:lnTo>
                  <a:lnTo>
                    <a:pt x="333" y="70"/>
                  </a:lnTo>
                  <a:cubicBezTo>
                    <a:pt x="342" y="34"/>
                    <a:pt x="342" y="31"/>
                    <a:pt x="386" y="31"/>
                  </a:cubicBezTo>
                  <a:lnTo>
                    <a:pt x="526" y="31"/>
                  </a:lnTo>
                  <a:cubicBezTo>
                    <a:pt x="647" y="31"/>
                    <a:pt x="675" y="59"/>
                    <a:pt x="675" y="140"/>
                  </a:cubicBezTo>
                  <a:cubicBezTo>
                    <a:pt x="675" y="165"/>
                    <a:pt x="675" y="165"/>
                    <a:pt x="672" y="193"/>
                  </a:cubicBezTo>
                  <a:cubicBezTo>
                    <a:pt x="672" y="199"/>
                    <a:pt x="672" y="204"/>
                    <a:pt x="672" y="210"/>
                  </a:cubicBezTo>
                  <a:cubicBezTo>
                    <a:pt x="672" y="216"/>
                    <a:pt x="675" y="221"/>
                    <a:pt x="683" y="221"/>
                  </a:cubicBezTo>
                  <a:cubicBezTo>
                    <a:pt x="694" y="221"/>
                    <a:pt x="694" y="216"/>
                    <a:pt x="697" y="199"/>
                  </a:cubicBezTo>
                  <a:lnTo>
                    <a:pt x="717" y="28"/>
                  </a:lnTo>
                  <a:cubicBezTo>
                    <a:pt x="720" y="0"/>
                    <a:pt x="714" y="0"/>
                    <a:pt x="689" y="0"/>
                  </a:cubicBezTo>
                  <a:lnTo>
                    <a:pt x="190" y="0"/>
                  </a:lnTo>
                  <a:cubicBezTo>
                    <a:pt x="171" y="0"/>
                    <a:pt x="162" y="0"/>
                    <a:pt x="162" y="20"/>
                  </a:cubicBezTo>
                  <a:cubicBezTo>
                    <a:pt x="162" y="31"/>
                    <a:pt x="171" y="31"/>
                    <a:pt x="188" y="31"/>
                  </a:cubicBezTo>
                  <a:cubicBezTo>
                    <a:pt x="224" y="31"/>
                    <a:pt x="252" y="31"/>
                    <a:pt x="252" y="48"/>
                  </a:cubicBezTo>
                  <a:cubicBezTo>
                    <a:pt x="252" y="53"/>
                    <a:pt x="252" y="53"/>
                    <a:pt x="249" y="73"/>
                  </a:cubicBezTo>
                  <a:lnTo>
                    <a:pt x="118" y="594"/>
                  </a:lnTo>
                  <a:cubicBezTo>
                    <a:pt x="106" y="633"/>
                    <a:pt x="106" y="641"/>
                    <a:pt x="28" y="641"/>
                  </a:cubicBezTo>
                  <a:cubicBezTo>
                    <a:pt x="11" y="641"/>
                    <a:pt x="0" y="641"/>
                    <a:pt x="0" y="661"/>
                  </a:cubicBezTo>
                  <a:cubicBezTo>
                    <a:pt x="0" y="672"/>
                    <a:pt x="8" y="672"/>
                    <a:pt x="28" y="672"/>
                  </a:cubicBezTo>
                  <a:lnTo>
                    <a:pt x="540" y="672"/>
                  </a:lnTo>
                  <a:cubicBezTo>
                    <a:pt x="563" y="672"/>
                    <a:pt x="563" y="672"/>
                    <a:pt x="571" y="6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BEAF4F1-2401-49CB-9CE9-D42EE2B0E68D}"/>
                </a:ext>
              </a:extLst>
            </p:cNvPr>
            <p:cNvSpPr/>
            <p:nvPr/>
          </p:nvSpPr>
          <p:spPr>
            <a:xfrm>
              <a:off x="4030919" y="219240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FEEC43FE-2594-4419-B16C-319228C9EA1C}"/>
                </a:ext>
              </a:extLst>
            </p:cNvPr>
            <p:cNvSpPr/>
            <p:nvPr/>
          </p:nvSpPr>
          <p:spPr>
            <a:xfrm>
              <a:off x="4345200" y="2131920"/>
              <a:ext cx="185040" cy="22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30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4"/>
                    <a:pt x="6" y="630"/>
                    <a:pt x="14" y="630"/>
                  </a:cubicBezTo>
                  <a:cubicBezTo>
                    <a:pt x="39" y="630"/>
                    <a:pt x="67" y="624"/>
                    <a:pt x="95" y="624"/>
                  </a:cubicBezTo>
                  <a:cubicBezTo>
                    <a:pt x="129" y="624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2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303CCB3C-78F4-4892-A537-017EEB3178E7}"/>
                </a:ext>
              </a:extLst>
            </p:cNvPr>
            <p:cNvSpPr/>
            <p:nvPr/>
          </p:nvSpPr>
          <p:spPr>
            <a:xfrm>
              <a:off x="4550040" y="2231640"/>
              <a:ext cx="11448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4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5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6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4507D97-7001-42D4-A1E7-14AFDB0BD062}"/>
              </a:ext>
            </a:extLst>
          </p:cNvPr>
          <p:cNvSpPr txBox="1"/>
          <p:nvPr/>
        </p:nvSpPr>
        <p:spPr>
          <a:xfrm>
            <a:off x="7301079" y="6438644"/>
            <a:ext cx="1322110" cy="323207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2400"/>
            </a:pPr>
            <a:r>
              <a:rPr lang="en-US" sz="1633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  <a:hlinkClick r:id="rId3"/>
              </a:rPr>
              <a:t>Image Source</a:t>
            </a:r>
          </a:p>
        </p:txBody>
      </p:sp>
      <p:grpSp>
        <p:nvGrpSpPr>
          <p:cNvPr id="23" name="Group 22" descr="28§display§\eta=\frac{1}{2}ln\frac{\vec{p}+p_z}{\vec{p}-p_z}§svg§600§FALSE§" title="TexMaths">
            <a:extLst>
              <a:ext uri="{FF2B5EF4-FFF2-40B4-BE49-F238E27FC236}">
                <a16:creationId xmlns="" xmlns:a16="http://schemas.microsoft.com/office/drawing/2014/main" id="{C1503184-82C8-4CA3-807D-F36E52A517F8}"/>
              </a:ext>
            </a:extLst>
          </p:cNvPr>
          <p:cNvGrpSpPr/>
          <p:nvPr/>
        </p:nvGrpSpPr>
        <p:grpSpPr>
          <a:xfrm>
            <a:off x="2850465" y="2681345"/>
            <a:ext cx="2036048" cy="731149"/>
            <a:chOff x="3142439" y="2955599"/>
            <a:chExt cx="2244601" cy="806041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870957A5-C3E3-49E8-8F94-A1EBFCCB0D87}"/>
                </a:ext>
              </a:extLst>
            </p:cNvPr>
            <p:cNvSpPr/>
            <p:nvPr/>
          </p:nvSpPr>
          <p:spPr>
            <a:xfrm>
              <a:off x="3142439" y="2955599"/>
              <a:ext cx="2244600" cy="804959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236" h="2237">
                  <a:moveTo>
                    <a:pt x="3117" y="2237"/>
                  </a:moveTo>
                  <a:lnTo>
                    <a:pt x="0" y="2237"/>
                  </a:lnTo>
                  <a:lnTo>
                    <a:pt x="0" y="0"/>
                  </a:lnTo>
                  <a:lnTo>
                    <a:pt x="6236" y="0"/>
                  </a:lnTo>
                  <a:lnTo>
                    <a:pt x="6236" y="2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22DF859C-847F-4FEA-ADAF-1403D0536751}"/>
                </a:ext>
              </a:extLst>
            </p:cNvPr>
            <p:cNvSpPr/>
            <p:nvPr/>
          </p:nvSpPr>
          <p:spPr>
            <a:xfrm>
              <a:off x="3152520" y="3292200"/>
              <a:ext cx="165960" cy="2336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2" h="650">
                  <a:moveTo>
                    <a:pt x="454" y="162"/>
                  </a:moveTo>
                  <a:cubicBezTo>
                    <a:pt x="459" y="146"/>
                    <a:pt x="462" y="132"/>
                    <a:pt x="462" y="106"/>
                  </a:cubicBezTo>
                  <a:cubicBezTo>
                    <a:pt x="462" y="42"/>
                    <a:pt x="423" y="0"/>
                    <a:pt x="347" y="0"/>
                  </a:cubicBezTo>
                  <a:cubicBezTo>
                    <a:pt x="272" y="0"/>
                    <a:pt x="218" y="50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18" y="22"/>
                    <a:pt x="132" y="31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lnTo>
                    <a:pt x="59" y="378"/>
                  </a:lnTo>
                  <a:cubicBezTo>
                    <a:pt x="56" y="392"/>
                    <a:pt x="50" y="417"/>
                    <a:pt x="50" y="420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17"/>
                    <a:pt x="129" y="372"/>
                    <a:pt x="134" y="347"/>
                  </a:cubicBezTo>
                  <a:lnTo>
                    <a:pt x="157" y="258"/>
                  </a:lnTo>
                  <a:cubicBezTo>
                    <a:pt x="162" y="235"/>
                    <a:pt x="168" y="216"/>
                    <a:pt x="174" y="190"/>
                  </a:cubicBezTo>
                  <a:cubicBezTo>
                    <a:pt x="174" y="185"/>
                    <a:pt x="182" y="154"/>
                    <a:pt x="182" y="148"/>
                  </a:cubicBezTo>
                  <a:cubicBezTo>
                    <a:pt x="185" y="137"/>
                    <a:pt x="216" y="84"/>
                    <a:pt x="249" y="56"/>
                  </a:cubicBezTo>
                  <a:cubicBezTo>
                    <a:pt x="272" y="39"/>
                    <a:pt x="302" y="22"/>
                    <a:pt x="344" y="22"/>
                  </a:cubicBezTo>
                  <a:cubicBezTo>
                    <a:pt x="389" y="22"/>
                    <a:pt x="400" y="56"/>
                    <a:pt x="400" y="90"/>
                  </a:cubicBezTo>
                  <a:cubicBezTo>
                    <a:pt x="400" y="95"/>
                    <a:pt x="400" y="115"/>
                    <a:pt x="389" y="154"/>
                  </a:cubicBezTo>
                  <a:lnTo>
                    <a:pt x="277" y="608"/>
                  </a:lnTo>
                  <a:cubicBezTo>
                    <a:pt x="274" y="619"/>
                    <a:pt x="274" y="622"/>
                    <a:pt x="274" y="624"/>
                  </a:cubicBezTo>
                  <a:cubicBezTo>
                    <a:pt x="274" y="638"/>
                    <a:pt x="283" y="650"/>
                    <a:pt x="300" y="650"/>
                  </a:cubicBezTo>
                  <a:cubicBezTo>
                    <a:pt x="330" y="650"/>
                    <a:pt x="339" y="622"/>
                    <a:pt x="342" y="6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05AE9469-040E-4CE8-AF55-4FF85ECEAEC6}"/>
                </a:ext>
              </a:extLst>
            </p:cNvPr>
            <p:cNvSpPr/>
            <p:nvPr/>
          </p:nvSpPr>
          <p:spPr>
            <a:xfrm>
              <a:off x="3448800" y="3318479"/>
              <a:ext cx="236520" cy="83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232">
                  <a:moveTo>
                    <a:pt x="624" y="39"/>
                  </a:moveTo>
                  <a:cubicBezTo>
                    <a:pt x="638" y="39"/>
                    <a:pt x="658" y="39"/>
                    <a:pt x="658" y="20"/>
                  </a:cubicBezTo>
                  <a:cubicBezTo>
                    <a:pt x="658" y="0"/>
                    <a:pt x="638" y="0"/>
                    <a:pt x="624" y="0"/>
                  </a:cubicBezTo>
                  <a:lnTo>
                    <a:pt x="34" y="0"/>
                  </a:lnTo>
                  <a:cubicBezTo>
                    <a:pt x="20" y="0"/>
                    <a:pt x="0" y="0"/>
                    <a:pt x="0" y="20"/>
                  </a:cubicBezTo>
                  <a:cubicBezTo>
                    <a:pt x="0" y="39"/>
                    <a:pt x="20" y="39"/>
                    <a:pt x="34" y="39"/>
                  </a:cubicBezTo>
                  <a:close/>
                  <a:moveTo>
                    <a:pt x="624" y="232"/>
                  </a:moveTo>
                  <a:cubicBezTo>
                    <a:pt x="638" y="232"/>
                    <a:pt x="658" y="232"/>
                    <a:pt x="658" y="213"/>
                  </a:cubicBezTo>
                  <a:cubicBezTo>
                    <a:pt x="658" y="193"/>
                    <a:pt x="638" y="193"/>
                    <a:pt x="624" y="193"/>
                  </a:cubicBezTo>
                  <a:lnTo>
                    <a:pt x="34" y="193"/>
                  </a:lnTo>
                  <a:cubicBezTo>
                    <a:pt x="20" y="193"/>
                    <a:pt x="0" y="193"/>
                    <a:pt x="0" y="213"/>
                  </a:cubicBezTo>
                  <a:cubicBezTo>
                    <a:pt x="0" y="232"/>
                    <a:pt x="20" y="232"/>
                    <a:pt x="34" y="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805EB25C-59E2-4BC7-9695-BBB7CA5DD1CC}"/>
                </a:ext>
              </a:extLst>
            </p:cNvPr>
            <p:cNvSpPr/>
            <p:nvPr/>
          </p:nvSpPr>
          <p:spPr>
            <a:xfrm>
              <a:off x="3877200" y="2972879"/>
              <a:ext cx="1177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8" h="658">
                  <a:moveTo>
                    <a:pt x="204" y="25"/>
                  </a:moveTo>
                  <a:cubicBezTo>
                    <a:pt x="204" y="3"/>
                    <a:pt x="204" y="0"/>
                    <a:pt x="182" y="0"/>
                  </a:cubicBezTo>
                  <a:cubicBezTo>
                    <a:pt x="120" y="64"/>
                    <a:pt x="31" y="64"/>
                    <a:pt x="0" y="64"/>
                  </a:cubicBezTo>
                  <a:lnTo>
                    <a:pt x="0" y="95"/>
                  </a:lnTo>
                  <a:cubicBezTo>
                    <a:pt x="20" y="95"/>
                    <a:pt x="78" y="95"/>
                    <a:pt x="129" y="67"/>
                  </a:cubicBezTo>
                  <a:lnTo>
                    <a:pt x="129" y="580"/>
                  </a:lnTo>
                  <a:cubicBezTo>
                    <a:pt x="129" y="616"/>
                    <a:pt x="126" y="627"/>
                    <a:pt x="36" y="627"/>
                  </a:cubicBezTo>
                  <a:lnTo>
                    <a:pt x="6" y="627"/>
                  </a:lnTo>
                  <a:lnTo>
                    <a:pt x="6" y="658"/>
                  </a:lnTo>
                  <a:cubicBezTo>
                    <a:pt x="42" y="655"/>
                    <a:pt x="126" y="655"/>
                    <a:pt x="168" y="655"/>
                  </a:cubicBezTo>
                  <a:cubicBezTo>
                    <a:pt x="207" y="655"/>
                    <a:pt x="294" y="655"/>
                    <a:pt x="328" y="658"/>
                  </a:cubicBezTo>
                  <a:lnTo>
                    <a:pt x="328" y="627"/>
                  </a:lnTo>
                  <a:lnTo>
                    <a:pt x="297" y="627"/>
                  </a:lnTo>
                  <a:cubicBezTo>
                    <a:pt x="207" y="627"/>
                    <a:pt x="204" y="616"/>
                    <a:pt x="204" y="58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9DF8F61-2F7B-4CCD-ABD2-C3709E3817D7}"/>
                </a:ext>
              </a:extLst>
            </p:cNvPr>
            <p:cNvSpPr/>
            <p:nvPr/>
          </p:nvSpPr>
          <p:spPr>
            <a:xfrm>
              <a:off x="3846239" y="3352680"/>
              <a:ext cx="17820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96" h="42">
                  <a:moveTo>
                    <a:pt x="246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496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FC0E3C42-D4CA-4335-B8C1-A5D2BAD17E52}"/>
                </a:ext>
              </a:extLst>
            </p:cNvPr>
            <p:cNvSpPr/>
            <p:nvPr/>
          </p:nvSpPr>
          <p:spPr>
            <a:xfrm>
              <a:off x="3863159" y="3455640"/>
              <a:ext cx="14184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95" h="658">
                  <a:moveTo>
                    <a:pt x="76" y="582"/>
                  </a:moveTo>
                  <a:lnTo>
                    <a:pt x="182" y="482"/>
                  </a:lnTo>
                  <a:cubicBezTo>
                    <a:pt x="336" y="344"/>
                    <a:pt x="395" y="291"/>
                    <a:pt x="395" y="190"/>
                  </a:cubicBezTo>
                  <a:cubicBezTo>
                    <a:pt x="395" y="78"/>
                    <a:pt x="305" y="0"/>
                    <a:pt x="185" y="0"/>
                  </a:cubicBezTo>
                  <a:cubicBezTo>
                    <a:pt x="73" y="0"/>
                    <a:pt x="0" y="90"/>
                    <a:pt x="0" y="179"/>
                  </a:cubicBezTo>
                  <a:cubicBezTo>
                    <a:pt x="0" y="235"/>
                    <a:pt x="50" y="235"/>
                    <a:pt x="53" y="235"/>
                  </a:cubicBezTo>
                  <a:cubicBezTo>
                    <a:pt x="70" y="235"/>
                    <a:pt x="104" y="221"/>
                    <a:pt x="104" y="182"/>
                  </a:cubicBezTo>
                  <a:cubicBezTo>
                    <a:pt x="104" y="157"/>
                    <a:pt x="87" y="132"/>
                    <a:pt x="50" y="132"/>
                  </a:cubicBezTo>
                  <a:cubicBezTo>
                    <a:pt x="45" y="132"/>
                    <a:pt x="42" y="132"/>
                    <a:pt x="39" y="132"/>
                  </a:cubicBezTo>
                  <a:cubicBezTo>
                    <a:pt x="62" y="67"/>
                    <a:pt x="115" y="31"/>
                    <a:pt x="174" y="31"/>
                  </a:cubicBezTo>
                  <a:cubicBezTo>
                    <a:pt x="263" y="31"/>
                    <a:pt x="305" y="112"/>
                    <a:pt x="305" y="190"/>
                  </a:cubicBezTo>
                  <a:cubicBezTo>
                    <a:pt x="305" y="272"/>
                    <a:pt x="255" y="350"/>
                    <a:pt x="202" y="409"/>
                  </a:cubicBezTo>
                  <a:lnTo>
                    <a:pt x="11" y="622"/>
                  </a:lnTo>
                  <a:cubicBezTo>
                    <a:pt x="0" y="633"/>
                    <a:pt x="0" y="636"/>
                    <a:pt x="0" y="658"/>
                  </a:cubicBezTo>
                  <a:lnTo>
                    <a:pt x="367" y="658"/>
                  </a:lnTo>
                  <a:lnTo>
                    <a:pt x="395" y="487"/>
                  </a:lnTo>
                  <a:lnTo>
                    <a:pt x="370" y="487"/>
                  </a:lnTo>
                  <a:cubicBezTo>
                    <a:pt x="367" y="515"/>
                    <a:pt x="358" y="560"/>
                    <a:pt x="350" y="574"/>
                  </a:cubicBezTo>
                  <a:cubicBezTo>
                    <a:pt x="342" y="582"/>
                    <a:pt x="277" y="582"/>
                    <a:pt x="255" y="5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37ADC48-20A1-4DB4-9063-781D48BF24B7}"/>
                </a:ext>
              </a:extLst>
            </p:cNvPr>
            <p:cNvSpPr/>
            <p:nvPr/>
          </p:nvSpPr>
          <p:spPr>
            <a:xfrm>
              <a:off x="4080960" y="3202560"/>
              <a:ext cx="76320" cy="250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13" h="697">
                  <a:moveTo>
                    <a:pt x="213" y="11"/>
                  </a:moveTo>
                  <a:cubicBezTo>
                    <a:pt x="213" y="11"/>
                    <a:pt x="213" y="0"/>
                    <a:pt x="202" y="0"/>
                  </a:cubicBezTo>
                  <a:cubicBezTo>
                    <a:pt x="176" y="0"/>
                    <a:pt x="104" y="8"/>
                    <a:pt x="78" y="11"/>
                  </a:cubicBezTo>
                  <a:cubicBezTo>
                    <a:pt x="70" y="11"/>
                    <a:pt x="59" y="11"/>
                    <a:pt x="59" y="31"/>
                  </a:cubicBezTo>
                  <a:cubicBezTo>
                    <a:pt x="59" y="42"/>
                    <a:pt x="70" y="42"/>
                    <a:pt x="84" y="42"/>
                  </a:cubicBezTo>
                  <a:cubicBezTo>
                    <a:pt x="132" y="42"/>
                    <a:pt x="134" y="50"/>
                    <a:pt x="134" y="59"/>
                  </a:cubicBezTo>
                  <a:lnTo>
                    <a:pt x="132" y="78"/>
                  </a:lnTo>
                  <a:lnTo>
                    <a:pt x="6" y="571"/>
                  </a:lnTo>
                  <a:cubicBezTo>
                    <a:pt x="3" y="582"/>
                    <a:pt x="0" y="591"/>
                    <a:pt x="0" y="605"/>
                  </a:cubicBezTo>
                  <a:cubicBezTo>
                    <a:pt x="0" y="661"/>
                    <a:pt x="45" y="697"/>
                    <a:pt x="90" y="697"/>
                  </a:cubicBezTo>
                  <a:cubicBezTo>
                    <a:pt x="123" y="697"/>
                    <a:pt x="148" y="678"/>
                    <a:pt x="165" y="641"/>
                  </a:cubicBezTo>
                  <a:cubicBezTo>
                    <a:pt x="185" y="605"/>
                    <a:pt x="196" y="546"/>
                    <a:pt x="196" y="543"/>
                  </a:cubicBezTo>
                  <a:cubicBezTo>
                    <a:pt x="196" y="535"/>
                    <a:pt x="188" y="535"/>
                    <a:pt x="185" y="535"/>
                  </a:cubicBezTo>
                  <a:cubicBezTo>
                    <a:pt x="174" y="535"/>
                    <a:pt x="174" y="538"/>
                    <a:pt x="171" y="552"/>
                  </a:cubicBezTo>
                  <a:cubicBezTo>
                    <a:pt x="151" y="616"/>
                    <a:pt x="134" y="675"/>
                    <a:pt x="92" y="675"/>
                  </a:cubicBezTo>
                  <a:cubicBezTo>
                    <a:pt x="64" y="675"/>
                    <a:pt x="64" y="644"/>
                    <a:pt x="64" y="630"/>
                  </a:cubicBezTo>
                  <a:cubicBezTo>
                    <a:pt x="64" y="605"/>
                    <a:pt x="64" y="602"/>
                    <a:pt x="70" y="5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DC11D06B-224A-49B0-888F-AB25C926EF84}"/>
                </a:ext>
              </a:extLst>
            </p:cNvPr>
            <p:cNvSpPr/>
            <p:nvPr/>
          </p:nvSpPr>
          <p:spPr>
            <a:xfrm>
              <a:off x="4188959" y="3292200"/>
              <a:ext cx="192240" cy="1609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5" h="448">
                  <a:moveTo>
                    <a:pt x="59" y="378"/>
                  </a:moveTo>
                  <a:cubicBezTo>
                    <a:pt x="56" y="395"/>
                    <a:pt x="50" y="417"/>
                    <a:pt x="50" y="423"/>
                  </a:cubicBezTo>
                  <a:cubicBezTo>
                    <a:pt x="50" y="440"/>
                    <a:pt x="64" y="448"/>
                    <a:pt x="78" y="448"/>
                  </a:cubicBezTo>
                  <a:cubicBezTo>
                    <a:pt x="90" y="448"/>
                    <a:pt x="109" y="440"/>
                    <a:pt x="115" y="420"/>
                  </a:cubicBezTo>
                  <a:cubicBezTo>
                    <a:pt x="115" y="420"/>
                    <a:pt x="129" y="372"/>
                    <a:pt x="134" y="347"/>
                  </a:cubicBezTo>
                  <a:lnTo>
                    <a:pt x="154" y="258"/>
                  </a:lnTo>
                  <a:cubicBezTo>
                    <a:pt x="162" y="238"/>
                    <a:pt x="168" y="216"/>
                    <a:pt x="171" y="193"/>
                  </a:cubicBezTo>
                  <a:cubicBezTo>
                    <a:pt x="176" y="176"/>
                    <a:pt x="185" y="146"/>
                    <a:pt x="185" y="143"/>
                  </a:cubicBezTo>
                  <a:cubicBezTo>
                    <a:pt x="199" y="112"/>
                    <a:pt x="252" y="22"/>
                    <a:pt x="347" y="22"/>
                  </a:cubicBezTo>
                  <a:cubicBezTo>
                    <a:pt x="392" y="22"/>
                    <a:pt x="400" y="59"/>
                    <a:pt x="400" y="92"/>
                  </a:cubicBezTo>
                  <a:cubicBezTo>
                    <a:pt x="400" y="151"/>
                    <a:pt x="350" y="280"/>
                    <a:pt x="336" y="322"/>
                  </a:cubicBezTo>
                  <a:cubicBezTo>
                    <a:pt x="328" y="344"/>
                    <a:pt x="325" y="356"/>
                    <a:pt x="325" y="367"/>
                  </a:cubicBezTo>
                  <a:cubicBezTo>
                    <a:pt x="325" y="414"/>
                    <a:pt x="361" y="448"/>
                    <a:pt x="406" y="448"/>
                  </a:cubicBezTo>
                  <a:cubicBezTo>
                    <a:pt x="498" y="448"/>
                    <a:pt x="535" y="305"/>
                    <a:pt x="535" y="297"/>
                  </a:cubicBezTo>
                  <a:cubicBezTo>
                    <a:pt x="535" y="286"/>
                    <a:pt x="526" y="286"/>
                    <a:pt x="524" y="286"/>
                  </a:cubicBezTo>
                  <a:cubicBezTo>
                    <a:pt x="515" y="286"/>
                    <a:pt x="515" y="288"/>
                    <a:pt x="510" y="305"/>
                  </a:cubicBezTo>
                  <a:cubicBezTo>
                    <a:pt x="490" y="372"/>
                    <a:pt x="456" y="426"/>
                    <a:pt x="409" y="426"/>
                  </a:cubicBezTo>
                  <a:cubicBezTo>
                    <a:pt x="392" y="426"/>
                    <a:pt x="384" y="417"/>
                    <a:pt x="384" y="395"/>
                  </a:cubicBezTo>
                  <a:cubicBezTo>
                    <a:pt x="384" y="370"/>
                    <a:pt x="395" y="344"/>
                    <a:pt x="403" y="325"/>
                  </a:cubicBezTo>
                  <a:cubicBezTo>
                    <a:pt x="423" y="272"/>
                    <a:pt x="462" y="162"/>
                    <a:pt x="462" y="106"/>
                  </a:cubicBezTo>
                  <a:cubicBezTo>
                    <a:pt x="462" y="39"/>
                    <a:pt x="420" y="0"/>
                    <a:pt x="350" y="0"/>
                  </a:cubicBezTo>
                  <a:cubicBezTo>
                    <a:pt x="260" y="0"/>
                    <a:pt x="213" y="64"/>
                    <a:pt x="196" y="87"/>
                  </a:cubicBezTo>
                  <a:cubicBezTo>
                    <a:pt x="190" y="31"/>
                    <a:pt x="148" y="0"/>
                    <a:pt x="104" y="0"/>
                  </a:cubicBezTo>
                  <a:cubicBezTo>
                    <a:pt x="59" y="0"/>
                    <a:pt x="39" y="39"/>
                    <a:pt x="31" y="56"/>
                  </a:cubicBezTo>
                  <a:cubicBezTo>
                    <a:pt x="14" y="90"/>
                    <a:pt x="0" y="148"/>
                    <a:pt x="0" y="151"/>
                  </a:cubicBezTo>
                  <a:cubicBezTo>
                    <a:pt x="0" y="162"/>
                    <a:pt x="11" y="162"/>
                    <a:pt x="11" y="162"/>
                  </a:cubicBezTo>
                  <a:cubicBezTo>
                    <a:pt x="22" y="162"/>
                    <a:pt x="22" y="162"/>
                    <a:pt x="28" y="140"/>
                  </a:cubicBezTo>
                  <a:cubicBezTo>
                    <a:pt x="45" y="70"/>
                    <a:pt x="64" y="22"/>
                    <a:pt x="101" y="22"/>
                  </a:cubicBezTo>
                  <a:cubicBezTo>
                    <a:pt x="120" y="22"/>
                    <a:pt x="132" y="34"/>
                    <a:pt x="132" y="67"/>
                  </a:cubicBezTo>
                  <a:cubicBezTo>
                    <a:pt x="132" y="87"/>
                    <a:pt x="129" y="98"/>
                    <a:pt x="115" y="1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E121D28C-0567-4AF8-8C08-A43703857789}"/>
                </a:ext>
              </a:extLst>
            </p:cNvPr>
            <p:cNvSpPr/>
            <p:nvPr/>
          </p:nvSpPr>
          <p:spPr>
            <a:xfrm>
              <a:off x="4500360" y="2955599"/>
              <a:ext cx="158040" cy="71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199">
                  <a:moveTo>
                    <a:pt x="353" y="118"/>
                  </a:moveTo>
                  <a:cubicBezTo>
                    <a:pt x="339" y="132"/>
                    <a:pt x="305" y="160"/>
                    <a:pt x="305" y="176"/>
                  </a:cubicBezTo>
                  <a:cubicBezTo>
                    <a:pt x="305" y="188"/>
                    <a:pt x="314" y="199"/>
                    <a:pt x="325" y="199"/>
                  </a:cubicBezTo>
                  <a:cubicBezTo>
                    <a:pt x="333" y="199"/>
                    <a:pt x="339" y="190"/>
                    <a:pt x="344" y="185"/>
                  </a:cubicBezTo>
                  <a:cubicBezTo>
                    <a:pt x="356" y="171"/>
                    <a:pt x="378" y="143"/>
                    <a:pt x="423" y="120"/>
                  </a:cubicBezTo>
                  <a:cubicBezTo>
                    <a:pt x="428" y="115"/>
                    <a:pt x="440" y="112"/>
                    <a:pt x="440" y="98"/>
                  </a:cubicBezTo>
                  <a:cubicBezTo>
                    <a:pt x="440" y="90"/>
                    <a:pt x="431" y="84"/>
                    <a:pt x="426" y="78"/>
                  </a:cubicBezTo>
                  <a:cubicBezTo>
                    <a:pt x="403" y="64"/>
                    <a:pt x="392" y="45"/>
                    <a:pt x="384" y="22"/>
                  </a:cubicBezTo>
                  <a:cubicBezTo>
                    <a:pt x="384" y="14"/>
                    <a:pt x="378" y="0"/>
                    <a:pt x="364" y="0"/>
                  </a:cubicBezTo>
                  <a:cubicBezTo>
                    <a:pt x="350" y="0"/>
                    <a:pt x="344" y="14"/>
                    <a:pt x="344" y="20"/>
                  </a:cubicBezTo>
                  <a:cubicBezTo>
                    <a:pt x="344" y="25"/>
                    <a:pt x="353" y="59"/>
                    <a:pt x="370" y="78"/>
                  </a:cubicBezTo>
                  <a:lnTo>
                    <a:pt x="34" y="78"/>
                  </a:lnTo>
                  <a:cubicBezTo>
                    <a:pt x="17" y="78"/>
                    <a:pt x="0" y="78"/>
                    <a:pt x="0" y="98"/>
                  </a:cubicBezTo>
                  <a:cubicBezTo>
                    <a:pt x="0" y="118"/>
                    <a:pt x="17" y="118"/>
                    <a:pt x="34" y="1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6518B85C-ECEE-4EC5-867D-A43B11445428}"/>
                </a:ext>
              </a:extLst>
            </p:cNvPr>
            <p:cNvSpPr/>
            <p:nvPr/>
          </p:nvSpPr>
          <p:spPr>
            <a:xfrm>
              <a:off x="4421520" y="3052440"/>
              <a:ext cx="185040" cy="22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30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4"/>
                    <a:pt x="6" y="630"/>
                    <a:pt x="14" y="630"/>
                  </a:cubicBezTo>
                  <a:cubicBezTo>
                    <a:pt x="39" y="630"/>
                    <a:pt x="67" y="624"/>
                    <a:pt x="95" y="624"/>
                  </a:cubicBezTo>
                  <a:cubicBezTo>
                    <a:pt x="129" y="624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2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CFFE0D39-F857-4571-BD14-32C195947298}"/>
                </a:ext>
              </a:extLst>
            </p:cNvPr>
            <p:cNvSpPr/>
            <p:nvPr/>
          </p:nvSpPr>
          <p:spPr>
            <a:xfrm>
              <a:off x="4709880" y="3002040"/>
              <a:ext cx="236520" cy="2365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8" h="658">
                  <a:moveTo>
                    <a:pt x="350" y="350"/>
                  </a:moveTo>
                  <a:lnTo>
                    <a:pt x="624" y="350"/>
                  </a:lnTo>
                  <a:cubicBezTo>
                    <a:pt x="638" y="350"/>
                    <a:pt x="658" y="350"/>
                    <a:pt x="658" y="330"/>
                  </a:cubicBezTo>
                  <a:cubicBezTo>
                    <a:pt x="658" y="308"/>
                    <a:pt x="638" y="308"/>
                    <a:pt x="624" y="308"/>
                  </a:cubicBezTo>
                  <a:lnTo>
                    <a:pt x="350" y="308"/>
                  </a:lnTo>
                  <a:lnTo>
                    <a:pt x="350" y="34"/>
                  </a:lnTo>
                  <a:cubicBezTo>
                    <a:pt x="350" y="20"/>
                    <a:pt x="350" y="0"/>
                    <a:pt x="330" y="0"/>
                  </a:cubicBezTo>
                  <a:cubicBezTo>
                    <a:pt x="308" y="0"/>
                    <a:pt x="308" y="20"/>
                    <a:pt x="308" y="34"/>
                  </a:cubicBezTo>
                  <a:lnTo>
                    <a:pt x="308" y="308"/>
                  </a:lnTo>
                  <a:lnTo>
                    <a:pt x="34" y="308"/>
                  </a:lnTo>
                  <a:cubicBezTo>
                    <a:pt x="20" y="308"/>
                    <a:pt x="0" y="308"/>
                    <a:pt x="0" y="330"/>
                  </a:cubicBezTo>
                  <a:cubicBezTo>
                    <a:pt x="0" y="350"/>
                    <a:pt x="20" y="350"/>
                    <a:pt x="34" y="350"/>
                  </a:cubicBezTo>
                  <a:lnTo>
                    <a:pt x="308" y="350"/>
                  </a:lnTo>
                  <a:lnTo>
                    <a:pt x="308" y="624"/>
                  </a:lnTo>
                  <a:cubicBezTo>
                    <a:pt x="308" y="638"/>
                    <a:pt x="308" y="658"/>
                    <a:pt x="330" y="658"/>
                  </a:cubicBezTo>
                  <a:cubicBezTo>
                    <a:pt x="350" y="658"/>
                    <a:pt x="350" y="638"/>
                    <a:pt x="350" y="6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43400E0A-E9BC-4C2E-B32D-A6FEF8812DC1}"/>
                </a:ext>
              </a:extLst>
            </p:cNvPr>
            <p:cNvSpPr/>
            <p:nvPr/>
          </p:nvSpPr>
          <p:spPr>
            <a:xfrm>
              <a:off x="5033520" y="3052440"/>
              <a:ext cx="185040" cy="22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30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4"/>
                    <a:pt x="6" y="630"/>
                    <a:pt x="14" y="630"/>
                  </a:cubicBezTo>
                  <a:cubicBezTo>
                    <a:pt x="39" y="630"/>
                    <a:pt x="67" y="624"/>
                    <a:pt x="95" y="624"/>
                  </a:cubicBezTo>
                  <a:cubicBezTo>
                    <a:pt x="129" y="624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2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648BCDA4-F7E9-4935-BF88-1110EE8A5279}"/>
                </a:ext>
              </a:extLst>
            </p:cNvPr>
            <p:cNvSpPr/>
            <p:nvPr/>
          </p:nvSpPr>
          <p:spPr>
            <a:xfrm>
              <a:off x="5238360" y="3152160"/>
              <a:ext cx="11448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4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5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6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C8A3FB55-B971-4F3A-9D21-9B384CA024C6}"/>
                </a:ext>
              </a:extLst>
            </p:cNvPr>
            <p:cNvSpPr/>
            <p:nvPr/>
          </p:nvSpPr>
          <p:spPr>
            <a:xfrm>
              <a:off x="4433760" y="3352680"/>
              <a:ext cx="95328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49" h="42">
                  <a:moveTo>
                    <a:pt x="1324" y="42"/>
                  </a:moveTo>
                  <a:lnTo>
                    <a:pt x="0" y="42"/>
                  </a:lnTo>
                  <a:lnTo>
                    <a:pt x="0" y="0"/>
                  </a:lnTo>
                  <a:lnTo>
                    <a:pt x="2649" y="0"/>
                  </a:lnTo>
                  <a:lnTo>
                    <a:pt x="2649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07091D43-96C7-4394-B62E-36A81233F4A7}"/>
                </a:ext>
              </a:extLst>
            </p:cNvPr>
            <p:cNvSpPr/>
            <p:nvPr/>
          </p:nvSpPr>
          <p:spPr>
            <a:xfrm>
              <a:off x="4500360" y="3438360"/>
              <a:ext cx="158040" cy="712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40" h="199">
                  <a:moveTo>
                    <a:pt x="353" y="118"/>
                  </a:moveTo>
                  <a:cubicBezTo>
                    <a:pt x="339" y="132"/>
                    <a:pt x="305" y="160"/>
                    <a:pt x="305" y="176"/>
                  </a:cubicBezTo>
                  <a:cubicBezTo>
                    <a:pt x="305" y="188"/>
                    <a:pt x="314" y="199"/>
                    <a:pt x="325" y="199"/>
                  </a:cubicBezTo>
                  <a:cubicBezTo>
                    <a:pt x="333" y="199"/>
                    <a:pt x="339" y="190"/>
                    <a:pt x="344" y="185"/>
                  </a:cubicBezTo>
                  <a:cubicBezTo>
                    <a:pt x="356" y="171"/>
                    <a:pt x="378" y="143"/>
                    <a:pt x="423" y="120"/>
                  </a:cubicBezTo>
                  <a:cubicBezTo>
                    <a:pt x="428" y="115"/>
                    <a:pt x="440" y="112"/>
                    <a:pt x="440" y="98"/>
                  </a:cubicBezTo>
                  <a:cubicBezTo>
                    <a:pt x="440" y="90"/>
                    <a:pt x="431" y="84"/>
                    <a:pt x="426" y="78"/>
                  </a:cubicBezTo>
                  <a:cubicBezTo>
                    <a:pt x="403" y="64"/>
                    <a:pt x="392" y="45"/>
                    <a:pt x="384" y="22"/>
                  </a:cubicBezTo>
                  <a:cubicBezTo>
                    <a:pt x="384" y="14"/>
                    <a:pt x="378" y="0"/>
                    <a:pt x="364" y="0"/>
                  </a:cubicBezTo>
                  <a:cubicBezTo>
                    <a:pt x="350" y="0"/>
                    <a:pt x="344" y="14"/>
                    <a:pt x="344" y="20"/>
                  </a:cubicBezTo>
                  <a:cubicBezTo>
                    <a:pt x="344" y="25"/>
                    <a:pt x="353" y="59"/>
                    <a:pt x="370" y="78"/>
                  </a:cubicBezTo>
                  <a:lnTo>
                    <a:pt x="34" y="78"/>
                  </a:lnTo>
                  <a:cubicBezTo>
                    <a:pt x="17" y="78"/>
                    <a:pt x="0" y="78"/>
                    <a:pt x="0" y="98"/>
                  </a:cubicBezTo>
                  <a:cubicBezTo>
                    <a:pt x="0" y="118"/>
                    <a:pt x="17" y="118"/>
                    <a:pt x="34" y="1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6EFCACAC-3AC6-4191-999A-BA9BA3B11152}"/>
                </a:ext>
              </a:extLst>
            </p:cNvPr>
            <p:cNvSpPr/>
            <p:nvPr/>
          </p:nvSpPr>
          <p:spPr>
            <a:xfrm>
              <a:off x="4421520" y="3535200"/>
              <a:ext cx="185040" cy="22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30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4"/>
                    <a:pt x="6" y="630"/>
                    <a:pt x="14" y="630"/>
                  </a:cubicBezTo>
                  <a:cubicBezTo>
                    <a:pt x="39" y="630"/>
                    <a:pt x="67" y="624"/>
                    <a:pt x="95" y="624"/>
                  </a:cubicBezTo>
                  <a:cubicBezTo>
                    <a:pt x="129" y="624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2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452D816-9C25-4EB9-ACF4-804F803B3B84}"/>
                </a:ext>
              </a:extLst>
            </p:cNvPr>
            <p:cNvSpPr/>
            <p:nvPr/>
          </p:nvSpPr>
          <p:spPr>
            <a:xfrm>
              <a:off x="4719960" y="3595680"/>
              <a:ext cx="217440" cy="147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05" h="42">
                  <a:moveTo>
                    <a:pt x="568" y="42"/>
                  </a:moveTo>
                  <a:cubicBezTo>
                    <a:pt x="585" y="42"/>
                    <a:pt x="605" y="42"/>
                    <a:pt x="605" y="22"/>
                  </a:cubicBezTo>
                  <a:cubicBezTo>
                    <a:pt x="605" y="0"/>
                    <a:pt x="585" y="0"/>
                    <a:pt x="568" y="0"/>
                  </a:cubicBezTo>
                  <a:lnTo>
                    <a:pt x="34" y="0"/>
                  </a:lnTo>
                  <a:cubicBezTo>
                    <a:pt x="17" y="0"/>
                    <a:pt x="0" y="0"/>
                    <a:pt x="0" y="22"/>
                  </a:cubicBezTo>
                  <a:cubicBezTo>
                    <a:pt x="0" y="42"/>
                    <a:pt x="17" y="42"/>
                    <a:pt x="34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75E27141-A618-4F79-BC6E-2EAC739D3716}"/>
                </a:ext>
              </a:extLst>
            </p:cNvPr>
            <p:cNvSpPr/>
            <p:nvPr/>
          </p:nvSpPr>
          <p:spPr>
            <a:xfrm>
              <a:off x="5033520" y="3535200"/>
              <a:ext cx="185040" cy="22644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5" h="630">
                  <a:moveTo>
                    <a:pt x="76" y="557"/>
                  </a:moveTo>
                  <a:cubicBezTo>
                    <a:pt x="67" y="591"/>
                    <a:pt x="67" y="599"/>
                    <a:pt x="22" y="599"/>
                  </a:cubicBezTo>
                  <a:cubicBezTo>
                    <a:pt x="11" y="599"/>
                    <a:pt x="0" y="599"/>
                    <a:pt x="0" y="616"/>
                  </a:cubicBezTo>
                  <a:cubicBezTo>
                    <a:pt x="0" y="624"/>
                    <a:pt x="6" y="630"/>
                    <a:pt x="14" y="630"/>
                  </a:cubicBezTo>
                  <a:cubicBezTo>
                    <a:pt x="39" y="630"/>
                    <a:pt x="67" y="624"/>
                    <a:pt x="95" y="624"/>
                  </a:cubicBezTo>
                  <a:cubicBezTo>
                    <a:pt x="129" y="624"/>
                    <a:pt x="162" y="630"/>
                    <a:pt x="193" y="630"/>
                  </a:cubicBezTo>
                  <a:cubicBezTo>
                    <a:pt x="199" y="630"/>
                    <a:pt x="213" y="630"/>
                    <a:pt x="213" y="608"/>
                  </a:cubicBezTo>
                  <a:cubicBezTo>
                    <a:pt x="213" y="599"/>
                    <a:pt x="202" y="599"/>
                    <a:pt x="188" y="599"/>
                  </a:cubicBezTo>
                  <a:cubicBezTo>
                    <a:pt x="137" y="599"/>
                    <a:pt x="137" y="591"/>
                    <a:pt x="137" y="582"/>
                  </a:cubicBezTo>
                  <a:cubicBezTo>
                    <a:pt x="137" y="571"/>
                    <a:pt x="179" y="409"/>
                    <a:pt x="188" y="384"/>
                  </a:cubicBezTo>
                  <a:cubicBezTo>
                    <a:pt x="199" y="414"/>
                    <a:pt x="227" y="448"/>
                    <a:pt x="277" y="448"/>
                  </a:cubicBezTo>
                  <a:cubicBezTo>
                    <a:pt x="392" y="448"/>
                    <a:pt x="515" y="302"/>
                    <a:pt x="515" y="157"/>
                  </a:cubicBezTo>
                  <a:cubicBezTo>
                    <a:pt x="515" y="64"/>
                    <a:pt x="459" y="0"/>
                    <a:pt x="384" y="0"/>
                  </a:cubicBezTo>
                  <a:cubicBezTo>
                    <a:pt x="336" y="0"/>
                    <a:pt x="288" y="36"/>
                    <a:pt x="255" y="73"/>
                  </a:cubicBezTo>
                  <a:cubicBezTo>
                    <a:pt x="246" y="20"/>
                    <a:pt x="202" y="0"/>
                    <a:pt x="165" y="0"/>
                  </a:cubicBezTo>
                  <a:cubicBezTo>
                    <a:pt x="120" y="0"/>
                    <a:pt x="101" y="39"/>
                    <a:pt x="92" y="56"/>
                  </a:cubicBezTo>
                  <a:cubicBezTo>
                    <a:pt x="76" y="90"/>
                    <a:pt x="62" y="148"/>
                    <a:pt x="62" y="151"/>
                  </a:cubicBezTo>
                  <a:cubicBezTo>
                    <a:pt x="62" y="162"/>
                    <a:pt x="73" y="162"/>
                    <a:pt x="76" y="162"/>
                  </a:cubicBezTo>
                  <a:cubicBezTo>
                    <a:pt x="84" y="162"/>
                    <a:pt x="84" y="162"/>
                    <a:pt x="92" y="140"/>
                  </a:cubicBezTo>
                  <a:cubicBezTo>
                    <a:pt x="109" y="70"/>
                    <a:pt x="129" y="22"/>
                    <a:pt x="162" y="22"/>
                  </a:cubicBezTo>
                  <a:cubicBezTo>
                    <a:pt x="179" y="22"/>
                    <a:pt x="193" y="31"/>
                    <a:pt x="193" y="67"/>
                  </a:cubicBezTo>
                  <a:cubicBezTo>
                    <a:pt x="193" y="90"/>
                    <a:pt x="190" y="101"/>
                    <a:pt x="188" y="118"/>
                  </a:cubicBezTo>
                  <a:close/>
                  <a:moveTo>
                    <a:pt x="249" y="129"/>
                  </a:moveTo>
                  <a:cubicBezTo>
                    <a:pt x="258" y="101"/>
                    <a:pt x="283" y="73"/>
                    <a:pt x="302" y="59"/>
                  </a:cubicBezTo>
                  <a:cubicBezTo>
                    <a:pt x="336" y="28"/>
                    <a:pt x="364" y="22"/>
                    <a:pt x="381" y="22"/>
                  </a:cubicBezTo>
                  <a:cubicBezTo>
                    <a:pt x="423" y="22"/>
                    <a:pt x="445" y="56"/>
                    <a:pt x="445" y="115"/>
                  </a:cubicBezTo>
                  <a:cubicBezTo>
                    <a:pt x="445" y="174"/>
                    <a:pt x="412" y="286"/>
                    <a:pt x="395" y="325"/>
                  </a:cubicBezTo>
                  <a:cubicBezTo>
                    <a:pt x="361" y="395"/>
                    <a:pt x="314" y="426"/>
                    <a:pt x="277" y="426"/>
                  </a:cubicBezTo>
                  <a:cubicBezTo>
                    <a:pt x="213" y="426"/>
                    <a:pt x="199" y="344"/>
                    <a:pt x="199" y="339"/>
                  </a:cubicBezTo>
                  <a:cubicBezTo>
                    <a:pt x="199" y="336"/>
                    <a:pt x="199" y="333"/>
                    <a:pt x="202" y="3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6865D547-D5E3-4114-B768-E27DF72162D7}"/>
                </a:ext>
              </a:extLst>
            </p:cNvPr>
            <p:cNvSpPr/>
            <p:nvPr/>
          </p:nvSpPr>
          <p:spPr>
            <a:xfrm>
              <a:off x="5238360" y="3634920"/>
              <a:ext cx="114480" cy="112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9" h="314">
                  <a:moveTo>
                    <a:pt x="76" y="246"/>
                  </a:moveTo>
                  <a:cubicBezTo>
                    <a:pt x="92" y="227"/>
                    <a:pt x="104" y="213"/>
                    <a:pt x="165" y="168"/>
                  </a:cubicBezTo>
                  <a:cubicBezTo>
                    <a:pt x="179" y="154"/>
                    <a:pt x="230" y="112"/>
                    <a:pt x="252" y="95"/>
                  </a:cubicBezTo>
                  <a:cubicBezTo>
                    <a:pt x="294" y="53"/>
                    <a:pt x="319" y="17"/>
                    <a:pt x="319" y="8"/>
                  </a:cubicBezTo>
                  <a:cubicBezTo>
                    <a:pt x="319" y="0"/>
                    <a:pt x="311" y="0"/>
                    <a:pt x="308" y="0"/>
                  </a:cubicBezTo>
                  <a:cubicBezTo>
                    <a:pt x="302" y="0"/>
                    <a:pt x="300" y="0"/>
                    <a:pt x="297" y="6"/>
                  </a:cubicBezTo>
                  <a:cubicBezTo>
                    <a:pt x="274" y="39"/>
                    <a:pt x="260" y="50"/>
                    <a:pt x="244" y="50"/>
                  </a:cubicBezTo>
                  <a:cubicBezTo>
                    <a:pt x="235" y="50"/>
                    <a:pt x="224" y="48"/>
                    <a:pt x="204" y="28"/>
                  </a:cubicBezTo>
                  <a:cubicBezTo>
                    <a:pt x="179" y="6"/>
                    <a:pt x="165" y="0"/>
                    <a:pt x="148" y="0"/>
                  </a:cubicBezTo>
                  <a:cubicBezTo>
                    <a:pt x="92" y="0"/>
                    <a:pt x="56" y="62"/>
                    <a:pt x="56" y="81"/>
                  </a:cubicBezTo>
                  <a:cubicBezTo>
                    <a:pt x="56" y="87"/>
                    <a:pt x="62" y="90"/>
                    <a:pt x="67" y="90"/>
                  </a:cubicBezTo>
                  <a:cubicBezTo>
                    <a:pt x="76" y="90"/>
                    <a:pt x="78" y="87"/>
                    <a:pt x="81" y="81"/>
                  </a:cubicBezTo>
                  <a:cubicBezTo>
                    <a:pt x="90" y="56"/>
                    <a:pt x="129" y="53"/>
                    <a:pt x="140" y="53"/>
                  </a:cubicBezTo>
                  <a:cubicBezTo>
                    <a:pt x="157" y="53"/>
                    <a:pt x="174" y="59"/>
                    <a:pt x="185" y="62"/>
                  </a:cubicBezTo>
                  <a:cubicBezTo>
                    <a:pt x="221" y="70"/>
                    <a:pt x="227" y="70"/>
                    <a:pt x="244" y="70"/>
                  </a:cubicBezTo>
                  <a:cubicBezTo>
                    <a:pt x="227" y="87"/>
                    <a:pt x="213" y="101"/>
                    <a:pt x="148" y="154"/>
                  </a:cubicBezTo>
                  <a:cubicBezTo>
                    <a:pt x="95" y="196"/>
                    <a:pt x="76" y="213"/>
                    <a:pt x="62" y="227"/>
                  </a:cubicBezTo>
                  <a:cubicBezTo>
                    <a:pt x="20" y="269"/>
                    <a:pt x="0" y="300"/>
                    <a:pt x="0" y="305"/>
                  </a:cubicBezTo>
                  <a:cubicBezTo>
                    <a:pt x="0" y="314"/>
                    <a:pt x="8" y="314"/>
                    <a:pt x="11" y="314"/>
                  </a:cubicBezTo>
                  <a:cubicBezTo>
                    <a:pt x="20" y="314"/>
                    <a:pt x="20" y="311"/>
                    <a:pt x="22" y="305"/>
                  </a:cubicBezTo>
                  <a:cubicBezTo>
                    <a:pt x="42" y="280"/>
                    <a:pt x="64" y="263"/>
                    <a:pt x="87" y="263"/>
                  </a:cubicBezTo>
                  <a:cubicBezTo>
                    <a:pt x="95" y="263"/>
                    <a:pt x="106" y="266"/>
                    <a:pt x="126" y="283"/>
                  </a:cubicBezTo>
                  <a:cubicBezTo>
                    <a:pt x="146" y="302"/>
                    <a:pt x="160" y="314"/>
                    <a:pt x="182" y="314"/>
                  </a:cubicBezTo>
                  <a:cubicBezTo>
                    <a:pt x="258" y="314"/>
                    <a:pt x="302" y="230"/>
                    <a:pt x="302" y="204"/>
                  </a:cubicBezTo>
                  <a:cubicBezTo>
                    <a:pt x="302" y="196"/>
                    <a:pt x="297" y="196"/>
                    <a:pt x="291" y="196"/>
                  </a:cubicBezTo>
                  <a:cubicBezTo>
                    <a:pt x="283" y="196"/>
                    <a:pt x="283" y="199"/>
                    <a:pt x="280" y="207"/>
                  </a:cubicBezTo>
                  <a:cubicBezTo>
                    <a:pt x="266" y="244"/>
                    <a:pt x="224" y="260"/>
                    <a:pt x="190" y="260"/>
                  </a:cubicBezTo>
                  <a:cubicBezTo>
                    <a:pt x="176" y="260"/>
                    <a:pt x="157" y="255"/>
                    <a:pt x="140" y="252"/>
                  </a:cubicBezTo>
                  <a:cubicBezTo>
                    <a:pt x="109" y="244"/>
                    <a:pt x="104" y="244"/>
                    <a:pt x="90" y="244"/>
                  </a:cubicBezTo>
                  <a:cubicBezTo>
                    <a:pt x="90" y="244"/>
                    <a:pt x="78" y="244"/>
                    <a:pt x="76" y="2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B60B418-8F11-46A7-9BC7-25BAB57EC3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79981" y="1534497"/>
            <a:ext cx="2322431" cy="2181362"/>
          </a:xfrm>
          <a:prstGeom prst="rect">
            <a:avLst/>
          </a:prstGeom>
          <a:noFill/>
          <a:ln w="12600">
            <a:solidFill>
              <a:srgbClr val="000000"/>
            </a:solidFill>
            <a:prstDash val="solid"/>
          </a:ln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584ACC8-7910-4925-8188-09CBBD0295B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24969" y="3767128"/>
            <a:ext cx="4047602" cy="51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C645B54A-9976-4177-AC47-1AF810E12E8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234264" y="4792826"/>
            <a:ext cx="6237454" cy="530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5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60EA8E27-EB3A-4E32-961A-5BF4B78D58BB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33690B28-D3D5-4609-9D11-F24CD0858C4E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58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CD2807-3328-43EA-B724-02AEC9C45FB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85872" y="3425371"/>
            <a:ext cx="3997361" cy="29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88AF0DD1-2B78-4C1B-8177-5C700EE355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6537" y="290646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 dirty="0">
                <a:solidFill>
                  <a:srgbClr val="002060"/>
                </a:solidFill>
                <a:latin typeface="+mn-lt"/>
              </a:rPr>
              <a:t>Parton Distribution Functions (PDFs)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C6D4170-97AD-4165-9E6C-D1E20E80549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02702" y="1252788"/>
            <a:ext cx="8846358" cy="4901860"/>
          </a:xfrm>
        </p:spPr>
        <p:txBody>
          <a:bodyPr/>
          <a:lstStyle/>
          <a:p>
            <a:pPr marL="457200" lvl="0" indent="-457200">
              <a:buSzPct val="100000"/>
              <a:buFont typeface="Arial" charset="0"/>
              <a:buChar char="•"/>
            </a:pPr>
            <a:r>
              <a:rPr lang="en-US" dirty="0" smtClean="0">
                <a:latin typeface="+mn-lt"/>
              </a:rPr>
              <a:t>Describe </a:t>
            </a:r>
            <a:r>
              <a:rPr lang="en-US" dirty="0">
                <a:latin typeface="+mn-lt"/>
              </a:rPr>
              <a:t>the probability of a </a:t>
            </a:r>
            <a:r>
              <a:rPr lang="en-US" dirty="0" err="1">
                <a:latin typeface="+mn-lt"/>
              </a:rPr>
              <a:t>parton</a:t>
            </a:r>
            <a:r>
              <a:rPr lang="en-US" dirty="0">
                <a:latin typeface="+mn-lt"/>
              </a:rPr>
              <a:t> inside a </a:t>
            </a:r>
            <a:r>
              <a:rPr lang="en-US" dirty="0" smtClean="0">
                <a:latin typeface="+mn-lt"/>
              </a:rPr>
              <a:t>nucleon </a:t>
            </a:r>
            <a:r>
              <a:rPr lang="en-US" dirty="0">
                <a:latin typeface="+mn-lt"/>
              </a:rPr>
              <a:t>with a given momentum fraction at a given energy interacting</a:t>
            </a:r>
          </a:p>
          <a:p>
            <a:pPr marL="457200" lvl="0" indent="-457200">
              <a:buSzPct val="100000"/>
              <a:buFont typeface="Arial" charset="0"/>
              <a:buChar char="•"/>
            </a:pPr>
            <a:r>
              <a:rPr lang="en-US" dirty="0" smtClean="0">
                <a:latin typeface="+mn-lt"/>
              </a:rPr>
              <a:t> Parameterized </a:t>
            </a:r>
            <a:r>
              <a:rPr lang="en-US" dirty="0">
                <a:latin typeface="+mn-lt"/>
              </a:rPr>
              <a:t>fits to experimental data</a:t>
            </a:r>
          </a:p>
          <a:p>
            <a:pPr marL="457200" lvl="0" indent="-457200">
              <a:buSzPct val="100000"/>
              <a:buFont typeface="Arial" charset="0"/>
              <a:buChar char="•"/>
            </a:pPr>
            <a:r>
              <a:rPr lang="en-US" dirty="0" smtClean="0">
                <a:latin typeface="+mn-lt"/>
              </a:rPr>
              <a:t> Universal </a:t>
            </a:r>
            <a:r>
              <a:rPr lang="en-US" dirty="0">
                <a:latin typeface="+mn-lt"/>
              </a:rPr>
              <a:t>across processes</a:t>
            </a:r>
          </a:p>
          <a:p>
            <a:pPr marL="457200" lvl="0" indent="-457200">
              <a:buSzPct val="100000"/>
              <a:buFont typeface="Arial" charset="0"/>
              <a:buChar char="•"/>
            </a:pPr>
            <a:r>
              <a:rPr lang="en-US" dirty="0" smtClean="0">
                <a:latin typeface="+mn-lt"/>
              </a:rPr>
              <a:t> Broken </a:t>
            </a:r>
            <a:r>
              <a:rPr lang="en-US" dirty="0">
                <a:latin typeface="+mn-lt"/>
              </a:rPr>
              <a:t>down into discrete grids by:</a:t>
            </a:r>
          </a:p>
          <a:p>
            <a:pPr marL="871926" lvl="2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.AppleSystemUIFont" charset="-120"/>
              <a:buChar char="-"/>
            </a:pPr>
            <a:r>
              <a:rPr lang="en-US" sz="2540" dirty="0" smtClean="0">
                <a:solidFill>
                  <a:srgbClr val="000000"/>
                </a:solidFill>
              </a:rPr>
              <a:t>All </a:t>
            </a:r>
            <a:r>
              <a:rPr lang="en-US" sz="2540" dirty="0">
                <a:solidFill>
                  <a:srgbClr val="000000"/>
                </a:solidFill>
              </a:rPr>
              <a:t>quark flavors + gluon</a:t>
            </a:r>
          </a:p>
          <a:p>
            <a:pPr marL="871926" lvl="2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.AppleSystemUIFont" charset="-120"/>
              <a:buChar char="-"/>
            </a:pPr>
            <a:r>
              <a:rPr lang="en-US" sz="2540" dirty="0" smtClean="0">
                <a:solidFill>
                  <a:srgbClr val="000000"/>
                </a:solidFill>
              </a:rPr>
              <a:t>Momentum transfer, </a:t>
            </a:r>
            <a:r>
              <a:rPr lang="en-US" sz="2540" dirty="0">
                <a:solidFill>
                  <a:srgbClr val="000000"/>
                </a:solidFill>
              </a:rPr>
              <a:t>Q</a:t>
            </a:r>
          </a:p>
          <a:p>
            <a:pPr marL="871926" lvl="2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.AppleSystemUIFont" charset="-120"/>
              <a:buChar char="-"/>
            </a:pPr>
            <a:r>
              <a:rPr lang="en-US" sz="2540" dirty="0" smtClean="0">
                <a:solidFill>
                  <a:srgbClr val="000000"/>
                </a:solidFill>
              </a:rPr>
              <a:t>Momentum </a:t>
            </a:r>
            <a:r>
              <a:rPr lang="en-US" sz="2540" dirty="0">
                <a:solidFill>
                  <a:srgbClr val="000000"/>
                </a:solidFill>
              </a:rPr>
              <a:t>fraction, </a:t>
            </a:r>
            <a:r>
              <a:rPr lang="en-US" sz="2540" dirty="0" smtClean="0">
                <a:solidFill>
                  <a:srgbClr val="000000"/>
                </a:solidFill>
              </a:rPr>
              <a:t>x</a:t>
            </a:r>
          </a:p>
          <a:p>
            <a:pPr marL="457200" lvl="1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Arial" charset="0"/>
              <a:buChar char="•"/>
            </a:pPr>
            <a:r>
              <a:rPr lang="en-US" sz="3163" dirty="0"/>
              <a:t> </a:t>
            </a:r>
            <a:r>
              <a:rPr lang="en-US" sz="2900" dirty="0">
                <a:solidFill>
                  <a:srgbClr val="7030A0"/>
                </a:solidFill>
              </a:rPr>
              <a:t>Nuclear corrections are needed for A&gt;1</a:t>
            </a:r>
          </a:p>
          <a:p>
            <a:pPr marL="871926" lvl="2" indent="-457200" hangingPunct="0">
              <a:spcBef>
                <a:spcPts val="0"/>
              </a:spcBef>
              <a:spcAft>
                <a:spcPts val="1275"/>
              </a:spcAft>
              <a:buSzPct val="100000"/>
              <a:buFont typeface=".AppleSystemUIFont" charset="-120"/>
              <a:buChar char="-"/>
            </a:pPr>
            <a:endParaRPr lang="en-US" sz="2540" dirty="0">
              <a:solidFill>
                <a:srgbClr val="000000"/>
              </a:solidFill>
              <a:latin typeface="Galliard BT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551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121" y="131802"/>
            <a:ext cx="69911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Improved Extraction of F</a:t>
            </a:r>
            <a:r>
              <a:rPr lang="en-US" sz="3000" baseline="-25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2</a:t>
            </a:r>
            <a:r>
              <a:rPr lang="en-US" sz="3000" baseline="30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n</a:t>
            </a:r>
            <a:r>
              <a:rPr lang="en-US" sz="3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 from F</a:t>
            </a:r>
            <a:r>
              <a:rPr lang="en-US" sz="3000" baseline="-25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2</a:t>
            </a:r>
            <a:r>
              <a:rPr lang="en-US" sz="3000" baseline="30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d</a:t>
            </a:r>
            <a:r>
              <a:rPr lang="en-US" sz="3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 and F</a:t>
            </a:r>
            <a:r>
              <a:rPr lang="en-US" sz="3000" baseline="-25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2</a:t>
            </a:r>
            <a:r>
              <a:rPr lang="en-US" sz="3000" baseline="30000" dirty="0">
                <a:solidFill>
                  <a:prstClr val="black"/>
                </a:solidFill>
                <a:latin typeface="Times"/>
                <a:cs typeface="Times"/>
                <a:sym typeface="Wingdings" panose="05000000000000000000" pitchFamily="2" charset="2"/>
              </a:rPr>
              <a:t>p</a:t>
            </a:r>
            <a:endParaRPr lang="en-US" sz="3000" dirty="0">
              <a:solidFill>
                <a:prstClr val="black"/>
              </a:solidFill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591550" cy="5748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1524000"/>
            <a:ext cx="6400800" cy="381000"/>
          </a:xfrm>
          <a:prstGeom prst="rect">
            <a:avLst/>
          </a:prstGeom>
          <a:noFill/>
          <a:ln w="127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 descr="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9429"/>
            <a:ext cx="2692400" cy="800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7912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Convolution of light cone momentum distribution on nucleons in nucleus</a:t>
            </a:r>
          </a:p>
        </p:txBody>
      </p:sp>
      <p:pic>
        <p:nvPicPr>
          <p:cNvPr id="9" name="Picture 8" descr="c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806700"/>
            <a:ext cx="3276600" cy="774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762000"/>
            <a:ext cx="1872343" cy="37011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6887" y="725715"/>
            <a:ext cx="187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halkboard" charset="0"/>
                <a:ea typeface="Chalkboard" charset="0"/>
                <a:cs typeface="Chalkboard" charset="0"/>
              </a:rPr>
              <a:t>Method</a:t>
            </a:r>
            <a:endParaRPr lang="en-US" sz="2400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62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 Placeholder 3">
            <a:extLst>
              <a:ext uri="{FF2B5EF4-FFF2-40B4-BE49-F238E27FC236}">
                <a16:creationId xmlns="" xmlns:a16="http://schemas.microsoft.com/office/drawing/2014/main" id="{06E068F2-1CAC-4A6F-8EE0-91BB627BFEDE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017C8233-8E36-4B9B-91E7-C27EC29E715A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6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85AC89-354C-44A9-A61A-AEED98CB25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108" y="360"/>
            <a:ext cx="7730446" cy="614142"/>
          </a:xfrm>
        </p:spPr>
        <p:txBody>
          <a:bodyPr>
            <a:spAutoFit/>
          </a:bodyPr>
          <a:lstStyle/>
          <a:p>
            <a:pPr lvl="0"/>
            <a:r>
              <a:rPr lang="en-US"/>
              <a:t>nCTEQ PDFs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F545C5-F2C7-4136-BD84-A18516613B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276260" y="1340853"/>
            <a:ext cx="2547426" cy="2193118"/>
          </a:xfrm>
        </p:spPr>
        <p:txBody>
          <a:bodyPr/>
          <a:lstStyle/>
          <a:p>
            <a:pPr marL="0" lvl="1" indent="0" algn="ctr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903">
                <a:solidFill>
                  <a:srgbClr val="000000"/>
                </a:solidFill>
                <a:latin typeface="Galliard BT" pitchFamily="2"/>
              </a:rPr>
              <a:t>Nuclei with DIS data included in nCTEQ15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="" xmlns:a16="http://schemas.microsoft.com/office/drawing/2014/main" id="{9275C222-7A44-4203-B138-B12872ADD6F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109" y="862783"/>
            <a:ext cx="6021603" cy="3242979"/>
          </a:xfrm>
        </p:spPr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7FDC4F1F-BB96-4FEA-8B9C-65F6C7A40205}"/>
              </a:ext>
            </a:extLst>
          </p:cNvPr>
          <p:cNvSpPr/>
          <p:nvPr/>
        </p:nvSpPr>
        <p:spPr>
          <a:xfrm>
            <a:off x="176338" y="862783"/>
            <a:ext cx="5936374" cy="32429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  <a:prstDash val="solid"/>
            <a:headEnd type="arrow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7B40E739-A140-4215-BF90-A3EB09C3BD5B}"/>
              </a:ext>
            </a:extLst>
          </p:cNvPr>
          <p:cNvSpPr/>
          <p:nvPr/>
        </p:nvSpPr>
        <p:spPr>
          <a:xfrm>
            <a:off x="208993" y="1023118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925F7F72-107C-4941-9A45-1FD15384BE1C}"/>
              </a:ext>
            </a:extLst>
          </p:cNvPr>
          <p:cNvSpPr/>
          <p:nvPr/>
        </p:nvSpPr>
        <p:spPr>
          <a:xfrm>
            <a:off x="208993" y="1317015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FC652180-E884-47B6-A5F1-5367821F0E24}"/>
              </a:ext>
            </a:extLst>
          </p:cNvPr>
          <p:cNvSpPr/>
          <p:nvPr/>
        </p:nvSpPr>
        <p:spPr>
          <a:xfrm>
            <a:off x="535544" y="1317015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0DF8848-F583-4B53-9A0E-9EB90AB2AE6B}"/>
              </a:ext>
            </a:extLst>
          </p:cNvPr>
          <p:cNvSpPr/>
          <p:nvPr/>
        </p:nvSpPr>
        <p:spPr>
          <a:xfrm>
            <a:off x="4029642" y="1317015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9000183D-FFF9-4C6B-91D5-2CC0BBD57232}"/>
              </a:ext>
            </a:extLst>
          </p:cNvPr>
          <p:cNvSpPr/>
          <p:nvPr/>
        </p:nvSpPr>
        <p:spPr>
          <a:xfrm>
            <a:off x="1809094" y="2557909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0D5822EA-68F3-41E7-AFC0-C49D9401F673}"/>
              </a:ext>
            </a:extLst>
          </p:cNvPr>
          <p:cNvSpPr/>
          <p:nvPr/>
        </p:nvSpPr>
        <p:spPr>
          <a:xfrm>
            <a:off x="3376540" y="2557909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6B77B665-6F45-4A52-8E9B-EFFA3EFA3E80}"/>
              </a:ext>
            </a:extLst>
          </p:cNvPr>
          <p:cNvSpPr/>
          <p:nvPr/>
        </p:nvSpPr>
        <p:spPr>
          <a:xfrm>
            <a:off x="4356193" y="2557909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8362277B-4C92-4793-9B24-28A87297407F}"/>
              </a:ext>
            </a:extLst>
          </p:cNvPr>
          <p:cNvSpPr/>
          <p:nvPr/>
        </p:nvSpPr>
        <p:spPr>
          <a:xfrm>
            <a:off x="4356193" y="2231358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422E28AE-54C2-4840-AA51-63F1761ED49A}"/>
              </a:ext>
            </a:extLst>
          </p:cNvPr>
          <p:cNvSpPr/>
          <p:nvPr/>
        </p:nvSpPr>
        <p:spPr>
          <a:xfrm>
            <a:off x="4356193" y="1317015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239E9507-F757-4187-923F-594F98864ED7}"/>
              </a:ext>
            </a:extLst>
          </p:cNvPr>
          <p:cNvSpPr/>
          <p:nvPr/>
        </p:nvSpPr>
        <p:spPr>
          <a:xfrm>
            <a:off x="4682744" y="1317015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97375B83-314E-4E21-8BD2-87AA85B36165}"/>
              </a:ext>
            </a:extLst>
          </p:cNvPr>
          <p:cNvSpPr/>
          <p:nvPr/>
        </p:nvSpPr>
        <p:spPr>
          <a:xfrm>
            <a:off x="2429541" y="1937462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0BAFBEA1-9AA3-49FB-B800-80F3582977F3}"/>
              </a:ext>
            </a:extLst>
          </p:cNvPr>
          <p:cNvSpPr/>
          <p:nvPr/>
        </p:nvSpPr>
        <p:spPr>
          <a:xfrm>
            <a:off x="5597088" y="1023118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21B11FEC-5FDD-4577-B61B-09393E853CEF}"/>
              </a:ext>
            </a:extLst>
          </p:cNvPr>
          <p:cNvSpPr/>
          <p:nvPr/>
        </p:nvSpPr>
        <p:spPr>
          <a:xfrm>
            <a:off x="5597088" y="1317015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47B8EDF6-4D58-4475-8FE6-E3BC6E566FDD}"/>
              </a:ext>
            </a:extLst>
          </p:cNvPr>
          <p:cNvSpPr/>
          <p:nvPr/>
        </p:nvSpPr>
        <p:spPr>
          <a:xfrm>
            <a:off x="5597088" y="2231358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E5C84170-57F5-46B3-8AE4-5E4C4956C7BC}"/>
              </a:ext>
            </a:extLst>
          </p:cNvPr>
          <p:cNvSpPr/>
          <p:nvPr/>
        </p:nvSpPr>
        <p:spPr>
          <a:xfrm>
            <a:off x="535544" y="1937462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2E47279-C8ED-4719-BDF7-6B7119C6B5D1}"/>
              </a:ext>
            </a:extLst>
          </p:cNvPr>
          <p:cNvSpPr/>
          <p:nvPr/>
        </p:nvSpPr>
        <p:spPr>
          <a:xfrm>
            <a:off x="4029642" y="1643566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DF580C10-87A9-4F63-9D83-4A7AF49618E3}"/>
              </a:ext>
            </a:extLst>
          </p:cNvPr>
          <p:cNvSpPr/>
          <p:nvPr/>
        </p:nvSpPr>
        <p:spPr>
          <a:xfrm>
            <a:off x="3376540" y="1937462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0BF90442-0C69-4329-BA35-259344E06F09}"/>
              </a:ext>
            </a:extLst>
          </p:cNvPr>
          <p:cNvSpPr/>
          <p:nvPr/>
        </p:nvSpPr>
        <p:spPr>
          <a:xfrm>
            <a:off x="5597088" y="1937462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9D7B697F-07D6-495A-94CD-71E5984056D2}"/>
              </a:ext>
            </a:extLst>
          </p:cNvPr>
          <p:cNvSpPr/>
          <p:nvPr/>
        </p:nvSpPr>
        <p:spPr>
          <a:xfrm>
            <a:off x="3376540" y="2264013"/>
            <a:ext cx="373248" cy="37324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0"/>
            </a:srgbClr>
          </a:solidFill>
          <a:ln w="18360">
            <a:solidFill>
              <a:srgbClr val="DC2300"/>
            </a:solidFill>
            <a:prstDash val="solid"/>
          </a:ln>
        </p:spPr>
        <p:txBody>
          <a:bodyPr vert="horz" wrap="none" lIns="89802" tIns="48983" rIns="89802" bIns="48983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D3D173B-2150-4B83-AABC-B3F8B97007E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94976" y="4105762"/>
            <a:ext cx="5822734" cy="225614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6454CB7A-F531-492F-A453-903D0A5A2458}"/>
              </a:ext>
            </a:extLst>
          </p:cNvPr>
          <p:cNvSpPr/>
          <p:nvPr/>
        </p:nvSpPr>
        <p:spPr>
          <a:xfrm>
            <a:off x="276263" y="3216236"/>
            <a:ext cx="5663704" cy="8895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</a:ln>
        </p:spPr>
        <p:txBody>
          <a:bodyPr vert="horz" wrap="none" lIns="81638" tIns="40819" rIns="81638" bIns="40819" anchor="ctr" anchorCtr="0" compatLnSpc="0">
            <a:noAutofit/>
          </a:bodyPr>
          <a:lstStyle/>
          <a:p>
            <a:pPr hangingPunct="0"/>
            <a:endParaRPr lang="en-US" sz="2177">
              <a:solidFill>
                <a:srgbClr val="000000"/>
              </a:solidFill>
              <a:latin typeface="Galliard BT" pitchFamily="2"/>
              <a:ea typeface="DejaVu Sans" pitchFamily="2"/>
              <a:cs typeface="DejaVu Sans" pitchFamily="2"/>
            </a:endParaRPr>
          </a:p>
        </p:txBody>
      </p:sp>
      <p:grpSp>
        <p:nvGrpSpPr>
          <p:cNvPr id="27" name="Group 26" descr="28§display§f^{N}=\frac{Z}{A}f^{p/N}+\frac{A-Z}{A}f^{n/N}&#10; §svg§600§FALSE§" title="TexMaths">
            <a:extLst>
              <a:ext uri="{FF2B5EF4-FFF2-40B4-BE49-F238E27FC236}">
                <a16:creationId xmlns="" xmlns:a16="http://schemas.microsoft.com/office/drawing/2014/main" id="{911FB44F-DEFF-4E35-A1BD-BBD2B3AD5F33}"/>
              </a:ext>
            </a:extLst>
          </p:cNvPr>
          <p:cNvGrpSpPr/>
          <p:nvPr/>
        </p:nvGrpSpPr>
        <p:grpSpPr>
          <a:xfrm>
            <a:off x="889200" y="3296568"/>
            <a:ext cx="4312761" cy="738006"/>
            <a:chOff x="980280" y="3633840"/>
            <a:chExt cx="4754520" cy="813600"/>
          </a:xfrm>
        </p:grpSpPr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3F9DE01-93A7-41F7-9653-0A96547DCA24}"/>
                </a:ext>
              </a:extLst>
            </p:cNvPr>
            <p:cNvSpPr/>
            <p:nvPr/>
          </p:nvSpPr>
          <p:spPr>
            <a:xfrm>
              <a:off x="980280" y="3646079"/>
              <a:ext cx="4754520" cy="80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3208" h="2227">
                  <a:moveTo>
                    <a:pt x="6606" y="2227"/>
                  </a:moveTo>
                  <a:lnTo>
                    <a:pt x="0" y="2227"/>
                  </a:lnTo>
                  <a:lnTo>
                    <a:pt x="0" y="0"/>
                  </a:lnTo>
                  <a:lnTo>
                    <a:pt x="13208" y="0"/>
                  </a:lnTo>
                  <a:lnTo>
                    <a:pt x="13208" y="2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EF792702-A8C0-4CEE-8A57-4C7440C5DFB8}"/>
                </a:ext>
              </a:extLst>
            </p:cNvPr>
            <p:cNvSpPr/>
            <p:nvPr/>
          </p:nvSpPr>
          <p:spPr>
            <a:xfrm>
              <a:off x="1001160" y="3902400"/>
              <a:ext cx="195120" cy="35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3" h="993">
                  <a:moveTo>
                    <a:pt x="343" y="334"/>
                  </a:moveTo>
                  <a:lnTo>
                    <a:pt x="435" y="334"/>
                  </a:lnTo>
                  <a:cubicBezTo>
                    <a:pt x="456" y="334"/>
                    <a:pt x="470" y="334"/>
                    <a:pt x="470" y="309"/>
                  </a:cubicBezTo>
                  <a:cubicBezTo>
                    <a:pt x="470" y="300"/>
                    <a:pt x="456" y="300"/>
                    <a:pt x="439" y="300"/>
                  </a:cubicBezTo>
                  <a:lnTo>
                    <a:pt x="348" y="300"/>
                  </a:lnTo>
                  <a:lnTo>
                    <a:pt x="374" y="173"/>
                  </a:lnTo>
                  <a:cubicBezTo>
                    <a:pt x="377" y="151"/>
                    <a:pt x="392" y="74"/>
                    <a:pt x="398" y="62"/>
                  </a:cubicBezTo>
                  <a:cubicBezTo>
                    <a:pt x="408" y="40"/>
                    <a:pt x="426" y="24"/>
                    <a:pt x="451" y="24"/>
                  </a:cubicBezTo>
                  <a:cubicBezTo>
                    <a:pt x="454" y="24"/>
                    <a:pt x="482" y="24"/>
                    <a:pt x="503" y="43"/>
                  </a:cubicBezTo>
                  <a:cubicBezTo>
                    <a:pt x="454" y="50"/>
                    <a:pt x="444" y="86"/>
                    <a:pt x="444" y="102"/>
                  </a:cubicBezTo>
                  <a:cubicBezTo>
                    <a:pt x="444" y="127"/>
                    <a:pt x="463" y="139"/>
                    <a:pt x="485" y="139"/>
                  </a:cubicBezTo>
                  <a:cubicBezTo>
                    <a:pt x="513" y="139"/>
                    <a:pt x="543" y="117"/>
                    <a:pt x="543" y="74"/>
                  </a:cubicBezTo>
                  <a:cubicBezTo>
                    <a:pt x="543" y="24"/>
                    <a:pt x="494" y="0"/>
                    <a:pt x="451" y="0"/>
                  </a:cubicBezTo>
                  <a:cubicBezTo>
                    <a:pt x="413" y="0"/>
                    <a:pt x="343" y="19"/>
                    <a:pt x="312" y="127"/>
                  </a:cubicBezTo>
                  <a:cubicBezTo>
                    <a:pt x="305" y="151"/>
                    <a:pt x="302" y="161"/>
                    <a:pt x="275" y="300"/>
                  </a:cubicBezTo>
                  <a:lnTo>
                    <a:pt x="201" y="300"/>
                  </a:lnTo>
                  <a:cubicBezTo>
                    <a:pt x="179" y="300"/>
                    <a:pt x="166" y="300"/>
                    <a:pt x="166" y="318"/>
                  </a:cubicBezTo>
                  <a:cubicBezTo>
                    <a:pt x="166" y="334"/>
                    <a:pt x="176" y="334"/>
                    <a:pt x="197" y="334"/>
                  </a:cubicBezTo>
                  <a:lnTo>
                    <a:pt x="269" y="334"/>
                  </a:lnTo>
                  <a:lnTo>
                    <a:pt x="189" y="764"/>
                  </a:lnTo>
                  <a:cubicBezTo>
                    <a:pt x="166" y="869"/>
                    <a:pt x="148" y="968"/>
                    <a:pt x="93" y="968"/>
                  </a:cubicBezTo>
                  <a:cubicBezTo>
                    <a:pt x="89" y="968"/>
                    <a:pt x="62" y="968"/>
                    <a:pt x="40" y="950"/>
                  </a:cubicBezTo>
                  <a:cubicBezTo>
                    <a:pt x="89" y="947"/>
                    <a:pt x="101" y="906"/>
                    <a:pt x="101" y="890"/>
                  </a:cubicBezTo>
                  <a:cubicBezTo>
                    <a:pt x="101" y="866"/>
                    <a:pt x="80" y="850"/>
                    <a:pt x="58" y="850"/>
                  </a:cubicBezTo>
                  <a:cubicBezTo>
                    <a:pt x="31" y="850"/>
                    <a:pt x="0" y="875"/>
                    <a:pt x="0" y="919"/>
                  </a:cubicBezTo>
                  <a:cubicBezTo>
                    <a:pt x="0" y="965"/>
                    <a:pt x="50" y="993"/>
                    <a:pt x="93" y="993"/>
                  </a:cubicBezTo>
                  <a:cubicBezTo>
                    <a:pt x="151" y="993"/>
                    <a:pt x="197" y="928"/>
                    <a:pt x="216" y="888"/>
                  </a:cubicBezTo>
                  <a:cubicBezTo>
                    <a:pt x="250" y="816"/>
                    <a:pt x="275" y="687"/>
                    <a:pt x="278" y="6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071590B4-4964-4260-B080-0B9F6F285403}"/>
                </a:ext>
              </a:extLst>
            </p:cNvPr>
            <p:cNvSpPr/>
            <p:nvPr/>
          </p:nvSpPr>
          <p:spPr>
            <a:xfrm>
              <a:off x="1232640" y="3830039"/>
              <a:ext cx="244080" cy="18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9" h="522">
                  <a:moveTo>
                    <a:pt x="583" y="84"/>
                  </a:moveTo>
                  <a:cubicBezTo>
                    <a:pt x="593" y="55"/>
                    <a:pt x="602" y="28"/>
                    <a:pt x="664" y="28"/>
                  </a:cubicBezTo>
                  <a:cubicBezTo>
                    <a:pt x="667" y="28"/>
                    <a:pt x="679" y="28"/>
                    <a:pt x="679" y="9"/>
                  </a:cubicBezTo>
                  <a:cubicBezTo>
                    <a:pt x="679" y="7"/>
                    <a:pt x="676" y="0"/>
                    <a:pt x="667" y="0"/>
                  </a:cubicBezTo>
                  <a:cubicBezTo>
                    <a:pt x="642" y="0"/>
                    <a:pt x="614" y="3"/>
                    <a:pt x="590" y="3"/>
                  </a:cubicBezTo>
                  <a:cubicBezTo>
                    <a:pt x="571" y="3"/>
                    <a:pt x="528" y="0"/>
                    <a:pt x="509" y="0"/>
                  </a:cubicBezTo>
                  <a:cubicBezTo>
                    <a:pt x="503" y="0"/>
                    <a:pt x="494" y="0"/>
                    <a:pt x="494" y="15"/>
                  </a:cubicBezTo>
                  <a:cubicBezTo>
                    <a:pt x="494" y="28"/>
                    <a:pt x="503" y="28"/>
                    <a:pt x="509" y="28"/>
                  </a:cubicBezTo>
                  <a:cubicBezTo>
                    <a:pt x="547" y="28"/>
                    <a:pt x="559" y="40"/>
                    <a:pt x="559" y="59"/>
                  </a:cubicBezTo>
                  <a:cubicBezTo>
                    <a:pt x="559" y="65"/>
                    <a:pt x="559" y="68"/>
                    <a:pt x="556" y="77"/>
                  </a:cubicBezTo>
                  <a:lnTo>
                    <a:pt x="472" y="411"/>
                  </a:lnTo>
                  <a:lnTo>
                    <a:pt x="278" y="12"/>
                  </a:lnTo>
                  <a:cubicBezTo>
                    <a:pt x="271" y="0"/>
                    <a:pt x="271" y="0"/>
                    <a:pt x="254" y="0"/>
                  </a:cubicBezTo>
                  <a:lnTo>
                    <a:pt x="148" y="0"/>
                  </a:lnTo>
                  <a:cubicBezTo>
                    <a:pt x="132" y="0"/>
                    <a:pt x="123" y="0"/>
                    <a:pt x="123" y="15"/>
                  </a:cubicBezTo>
                  <a:cubicBezTo>
                    <a:pt x="123" y="28"/>
                    <a:pt x="132" y="28"/>
                    <a:pt x="148" y="28"/>
                  </a:cubicBezTo>
                  <a:cubicBezTo>
                    <a:pt x="163" y="28"/>
                    <a:pt x="182" y="28"/>
                    <a:pt x="197" y="31"/>
                  </a:cubicBezTo>
                  <a:lnTo>
                    <a:pt x="96" y="442"/>
                  </a:lnTo>
                  <a:cubicBezTo>
                    <a:pt x="89" y="471"/>
                    <a:pt x="74" y="492"/>
                    <a:pt x="15" y="495"/>
                  </a:cubicBezTo>
                  <a:cubicBezTo>
                    <a:pt x="9" y="495"/>
                    <a:pt x="0" y="495"/>
                    <a:pt x="0" y="510"/>
                  </a:cubicBezTo>
                  <a:cubicBezTo>
                    <a:pt x="0" y="519"/>
                    <a:pt x="7" y="522"/>
                    <a:pt x="12" y="522"/>
                  </a:cubicBezTo>
                  <a:cubicBezTo>
                    <a:pt x="37" y="522"/>
                    <a:pt x="65" y="519"/>
                    <a:pt x="89" y="519"/>
                  </a:cubicBezTo>
                  <a:cubicBezTo>
                    <a:pt x="108" y="519"/>
                    <a:pt x="154" y="522"/>
                    <a:pt x="173" y="522"/>
                  </a:cubicBezTo>
                  <a:cubicBezTo>
                    <a:pt x="179" y="522"/>
                    <a:pt x="189" y="519"/>
                    <a:pt x="189" y="507"/>
                  </a:cubicBezTo>
                  <a:cubicBezTo>
                    <a:pt x="189" y="495"/>
                    <a:pt x="179" y="495"/>
                    <a:pt x="170" y="495"/>
                  </a:cubicBezTo>
                  <a:cubicBezTo>
                    <a:pt x="120" y="495"/>
                    <a:pt x="120" y="473"/>
                    <a:pt x="120" y="464"/>
                  </a:cubicBezTo>
                  <a:cubicBezTo>
                    <a:pt x="120" y="461"/>
                    <a:pt x="120" y="457"/>
                    <a:pt x="123" y="445"/>
                  </a:cubicBezTo>
                  <a:lnTo>
                    <a:pt x="223" y="53"/>
                  </a:lnTo>
                  <a:lnTo>
                    <a:pt x="444" y="510"/>
                  </a:lnTo>
                  <a:cubicBezTo>
                    <a:pt x="451" y="522"/>
                    <a:pt x="454" y="522"/>
                    <a:pt x="463" y="522"/>
                  </a:cubicBezTo>
                  <a:cubicBezTo>
                    <a:pt x="472" y="522"/>
                    <a:pt x="472" y="519"/>
                    <a:pt x="478" y="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BBD92D5F-79BD-4E1A-9D57-844C6B5C730F}"/>
                </a:ext>
              </a:extLst>
            </p:cNvPr>
            <p:cNvSpPr/>
            <p:nvPr/>
          </p:nvSpPr>
          <p:spPr>
            <a:xfrm>
              <a:off x="1640160" y="4034519"/>
              <a:ext cx="260640" cy="918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5" h="256">
                  <a:moveTo>
                    <a:pt x="688" y="43"/>
                  </a:moveTo>
                  <a:cubicBezTo>
                    <a:pt x="703" y="43"/>
                    <a:pt x="725" y="43"/>
                    <a:pt x="725" y="22"/>
                  </a:cubicBezTo>
                  <a:cubicBezTo>
                    <a:pt x="725" y="0"/>
                    <a:pt x="703" y="0"/>
                    <a:pt x="688" y="0"/>
                  </a:cubicBezTo>
                  <a:lnTo>
                    <a:pt x="37" y="0"/>
                  </a:lnTo>
                  <a:cubicBezTo>
                    <a:pt x="22" y="0"/>
                    <a:pt x="0" y="0"/>
                    <a:pt x="0" y="22"/>
                  </a:cubicBezTo>
                  <a:cubicBezTo>
                    <a:pt x="0" y="43"/>
                    <a:pt x="22" y="43"/>
                    <a:pt x="37" y="43"/>
                  </a:cubicBezTo>
                  <a:close/>
                  <a:moveTo>
                    <a:pt x="688" y="256"/>
                  </a:moveTo>
                  <a:cubicBezTo>
                    <a:pt x="703" y="256"/>
                    <a:pt x="725" y="256"/>
                    <a:pt x="725" y="235"/>
                  </a:cubicBezTo>
                  <a:cubicBezTo>
                    <a:pt x="725" y="213"/>
                    <a:pt x="703" y="213"/>
                    <a:pt x="688" y="213"/>
                  </a:cubicBezTo>
                  <a:lnTo>
                    <a:pt x="37" y="213"/>
                  </a:lnTo>
                  <a:cubicBezTo>
                    <a:pt x="22" y="213"/>
                    <a:pt x="0" y="213"/>
                    <a:pt x="0" y="235"/>
                  </a:cubicBezTo>
                  <a:cubicBezTo>
                    <a:pt x="0" y="256"/>
                    <a:pt x="22" y="256"/>
                    <a:pt x="37" y="2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9188077F-1B40-4750-82D9-96DA19E7D380}"/>
                </a:ext>
              </a:extLst>
            </p:cNvPr>
            <p:cNvSpPr/>
            <p:nvPr/>
          </p:nvSpPr>
          <p:spPr>
            <a:xfrm>
              <a:off x="2100240" y="3646079"/>
              <a:ext cx="260640" cy="268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5" h="746">
                  <a:moveTo>
                    <a:pt x="722" y="24"/>
                  </a:moveTo>
                  <a:cubicBezTo>
                    <a:pt x="722" y="22"/>
                    <a:pt x="725" y="15"/>
                    <a:pt x="725" y="9"/>
                  </a:cubicBezTo>
                  <a:cubicBezTo>
                    <a:pt x="725" y="0"/>
                    <a:pt x="719" y="0"/>
                    <a:pt x="698" y="0"/>
                  </a:cubicBezTo>
                  <a:lnTo>
                    <a:pt x="238" y="0"/>
                  </a:lnTo>
                  <a:cubicBezTo>
                    <a:pt x="209" y="0"/>
                    <a:pt x="209" y="0"/>
                    <a:pt x="204" y="22"/>
                  </a:cubicBezTo>
                  <a:lnTo>
                    <a:pt x="146" y="220"/>
                  </a:lnTo>
                  <a:cubicBezTo>
                    <a:pt x="142" y="223"/>
                    <a:pt x="142" y="232"/>
                    <a:pt x="142" y="235"/>
                  </a:cubicBezTo>
                  <a:cubicBezTo>
                    <a:pt x="142" y="235"/>
                    <a:pt x="142" y="244"/>
                    <a:pt x="154" y="244"/>
                  </a:cubicBezTo>
                  <a:cubicBezTo>
                    <a:pt x="163" y="244"/>
                    <a:pt x="166" y="239"/>
                    <a:pt x="166" y="235"/>
                  </a:cubicBezTo>
                  <a:cubicBezTo>
                    <a:pt x="209" y="105"/>
                    <a:pt x="266" y="34"/>
                    <a:pt x="435" y="34"/>
                  </a:cubicBezTo>
                  <a:lnTo>
                    <a:pt x="614" y="34"/>
                  </a:lnTo>
                  <a:lnTo>
                    <a:pt x="3" y="718"/>
                  </a:lnTo>
                  <a:cubicBezTo>
                    <a:pt x="3" y="718"/>
                    <a:pt x="0" y="733"/>
                    <a:pt x="0" y="736"/>
                  </a:cubicBezTo>
                  <a:cubicBezTo>
                    <a:pt x="0" y="746"/>
                    <a:pt x="7" y="746"/>
                    <a:pt x="28" y="746"/>
                  </a:cubicBezTo>
                  <a:lnTo>
                    <a:pt x="500" y="746"/>
                  </a:lnTo>
                  <a:cubicBezTo>
                    <a:pt x="528" y="746"/>
                    <a:pt x="528" y="746"/>
                    <a:pt x="534" y="723"/>
                  </a:cubicBezTo>
                  <a:lnTo>
                    <a:pt x="611" y="483"/>
                  </a:lnTo>
                  <a:cubicBezTo>
                    <a:pt x="614" y="479"/>
                    <a:pt x="617" y="471"/>
                    <a:pt x="617" y="467"/>
                  </a:cubicBezTo>
                  <a:cubicBezTo>
                    <a:pt x="617" y="461"/>
                    <a:pt x="611" y="455"/>
                    <a:pt x="602" y="455"/>
                  </a:cubicBezTo>
                  <a:cubicBezTo>
                    <a:pt x="593" y="455"/>
                    <a:pt x="593" y="457"/>
                    <a:pt x="583" y="483"/>
                  </a:cubicBezTo>
                  <a:cubicBezTo>
                    <a:pt x="537" y="631"/>
                    <a:pt x="485" y="708"/>
                    <a:pt x="300" y="708"/>
                  </a:cubicBezTo>
                  <a:lnTo>
                    <a:pt x="111" y="7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0B9F7651-D2B9-44F9-8F81-BBD6F02AEBF7}"/>
                </a:ext>
              </a:extLst>
            </p:cNvPr>
            <p:cNvSpPr/>
            <p:nvPr/>
          </p:nvSpPr>
          <p:spPr>
            <a:xfrm>
              <a:off x="2077200" y="4072320"/>
              <a:ext cx="295200" cy="1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21" h="46">
                  <a:moveTo>
                    <a:pt x="410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821" y="0"/>
                  </a:lnTo>
                  <a:lnTo>
                    <a:pt x="821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E7E96FD8-7431-4B29-8C9C-36E105B6909C}"/>
                </a:ext>
              </a:extLst>
            </p:cNvPr>
            <p:cNvSpPr/>
            <p:nvPr/>
          </p:nvSpPr>
          <p:spPr>
            <a:xfrm>
              <a:off x="2091599" y="4166280"/>
              <a:ext cx="268560" cy="281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7" h="782">
                  <a:moveTo>
                    <a:pt x="158" y="656"/>
                  </a:moveTo>
                  <a:cubicBezTo>
                    <a:pt x="115" y="730"/>
                    <a:pt x="71" y="746"/>
                    <a:pt x="22" y="749"/>
                  </a:cubicBezTo>
                  <a:cubicBezTo>
                    <a:pt x="9" y="749"/>
                    <a:pt x="0" y="749"/>
                    <a:pt x="0" y="770"/>
                  </a:cubicBezTo>
                  <a:cubicBezTo>
                    <a:pt x="0" y="776"/>
                    <a:pt x="7" y="782"/>
                    <a:pt x="15" y="782"/>
                  </a:cubicBezTo>
                  <a:cubicBezTo>
                    <a:pt x="43" y="782"/>
                    <a:pt x="77" y="780"/>
                    <a:pt x="108" y="780"/>
                  </a:cubicBezTo>
                  <a:cubicBezTo>
                    <a:pt x="146" y="780"/>
                    <a:pt x="182" y="782"/>
                    <a:pt x="216" y="782"/>
                  </a:cubicBezTo>
                  <a:cubicBezTo>
                    <a:pt x="223" y="782"/>
                    <a:pt x="238" y="782"/>
                    <a:pt x="238" y="761"/>
                  </a:cubicBezTo>
                  <a:cubicBezTo>
                    <a:pt x="238" y="749"/>
                    <a:pt x="228" y="749"/>
                    <a:pt x="219" y="749"/>
                  </a:cubicBezTo>
                  <a:cubicBezTo>
                    <a:pt x="194" y="746"/>
                    <a:pt x="170" y="736"/>
                    <a:pt x="170" y="708"/>
                  </a:cubicBezTo>
                  <a:cubicBezTo>
                    <a:pt x="170" y="696"/>
                    <a:pt x="176" y="684"/>
                    <a:pt x="185" y="668"/>
                  </a:cubicBezTo>
                  <a:lnTo>
                    <a:pt x="266" y="529"/>
                  </a:lnTo>
                  <a:lnTo>
                    <a:pt x="540" y="529"/>
                  </a:lnTo>
                  <a:cubicBezTo>
                    <a:pt x="543" y="553"/>
                    <a:pt x="559" y="702"/>
                    <a:pt x="559" y="711"/>
                  </a:cubicBezTo>
                  <a:cubicBezTo>
                    <a:pt x="559" y="746"/>
                    <a:pt x="500" y="749"/>
                    <a:pt x="478" y="749"/>
                  </a:cubicBezTo>
                  <a:cubicBezTo>
                    <a:pt x="463" y="749"/>
                    <a:pt x="454" y="749"/>
                    <a:pt x="454" y="770"/>
                  </a:cubicBezTo>
                  <a:cubicBezTo>
                    <a:pt x="454" y="782"/>
                    <a:pt x="466" y="782"/>
                    <a:pt x="470" y="782"/>
                  </a:cubicBezTo>
                  <a:cubicBezTo>
                    <a:pt x="513" y="782"/>
                    <a:pt x="559" y="780"/>
                    <a:pt x="605" y="780"/>
                  </a:cubicBezTo>
                  <a:cubicBezTo>
                    <a:pt x="633" y="780"/>
                    <a:pt x="701" y="782"/>
                    <a:pt x="729" y="782"/>
                  </a:cubicBezTo>
                  <a:cubicBezTo>
                    <a:pt x="734" y="782"/>
                    <a:pt x="747" y="782"/>
                    <a:pt x="747" y="761"/>
                  </a:cubicBezTo>
                  <a:cubicBezTo>
                    <a:pt x="747" y="749"/>
                    <a:pt x="738" y="749"/>
                    <a:pt x="722" y="749"/>
                  </a:cubicBezTo>
                  <a:cubicBezTo>
                    <a:pt x="655" y="749"/>
                    <a:pt x="655" y="739"/>
                    <a:pt x="652" y="708"/>
                  </a:cubicBezTo>
                  <a:lnTo>
                    <a:pt x="586" y="24"/>
                  </a:lnTo>
                  <a:cubicBezTo>
                    <a:pt x="583" y="3"/>
                    <a:pt x="583" y="0"/>
                    <a:pt x="564" y="0"/>
                  </a:cubicBezTo>
                  <a:cubicBezTo>
                    <a:pt x="547" y="0"/>
                    <a:pt x="543" y="7"/>
                    <a:pt x="537" y="19"/>
                  </a:cubicBezTo>
                  <a:close/>
                  <a:moveTo>
                    <a:pt x="287" y="495"/>
                  </a:moveTo>
                  <a:lnTo>
                    <a:pt x="503" y="136"/>
                  </a:lnTo>
                  <a:lnTo>
                    <a:pt x="537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532725D6-09E9-4E8B-8114-D9AF4ACC7EEE}"/>
                </a:ext>
              </a:extLst>
            </p:cNvPr>
            <p:cNvSpPr/>
            <p:nvPr/>
          </p:nvSpPr>
          <p:spPr>
            <a:xfrm>
              <a:off x="2439000" y="3902400"/>
              <a:ext cx="195120" cy="35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3" h="993">
                  <a:moveTo>
                    <a:pt x="343" y="334"/>
                  </a:moveTo>
                  <a:lnTo>
                    <a:pt x="435" y="334"/>
                  </a:lnTo>
                  <a:cubicBezTo>
                    <a:pt x="456" y="334"/>
                    <a:pt x="470" y="334"/>
                    <a:pt x="470" y="309"/>
                  </a:cubicBezTo>
                  <a:cubicBezTo>
                    <a:pt x="470" y="300"/>
                    <a:pt x="456" y="300"/>
                    <a:pt x="439" y="300"/>
                  </a:cubicBezTo>
                  <a:lnTo>
                    <a:pt x="348" y="300"/>
                  </a:lnTo>
                  <a:lnTo>
                    <a:pt x="374" y="173"/>
                  </a:lnTo>
                  <a:cubicBezTo>
                    <a:pt x="377" y="151"/>
                    <a:pt x="392" y="74"/>
                    <a:pt x="398" y="62"/>
                  </a:cubicBezTo>
                  <a:cubicBezTo>
                    <a:pt x="408" y="40"/>
                    <a:pt x="426" y="24"/>
                    <a:pt x="451" y="24"/>
                  </a:cubicBezTo>
                  <a:cubicBezTo>
                    <a:pt x="454" y="24"/>
                    <a:pt x="482" y="24"/>
                    <a:pt x="503" y="43"/>
                  </a:cubicBezTo>
                  <a:cubicBezTo>
                    <a:pt x="454" y="50"/>
                    <a:pt x="444" y="86"/>
                    <a:pt x="444" y="102"/>
                  </a:cubicBezTo>
                  <a:cubicBezTo>
                    <a:pt x="444" y="127"/>
                    <a:pt x="463" y="139"/>
                    <a:pt x="485" y="139"/>
                  </a:cubicBezTo>
                  <a:cubicBezTo>
                    <a:pt x="513" y="139"/>
                    <a:pt x="543" y="117"/>
                    <a:pt x="543" y="74"/>
                  </a:cubicBezTo>
                  <a:cubicBezTo>
                    <a:pt x="543" y="24"/>
                    <a:pt x="494" y="0"/>
                    <a:pt x="451" y="0"/>
                  </a:cubicBezTo>
                  <a:cubicBezTo>
                    <a:pt x="413" y="0"/>
                    <a:pt x="343" y="19"/>
                    <a:pt x="312" y="127"/>
                  </a:cubicBezTo>
                  <a:cubicBezTo>
                    <a:pt x="305" y="151"/>
                    <a:pt x="302" y="161"/>
                    <a:pt x="275" y="300"/>
                  </a:cubicBezTo>
                  <a:lnTo>
                    <a:pt x="201" y="300"/>
                  </a:lnTo>
                  <a:cubicBezTo>
                    <a:pt x="179" y="300"/>
                    <a:pt x="166" y="300"/>
                    <a:pt x="166" y="318"/>
                  </a:cubicBezTo>
                  <a:cubicBezTo>
                    <a:pt x="166" y="334"/>
                    <a:pt x="176" y="334"/>
                    <a:pt x="197" y="334"/>
                  </a:cubicBezTo>
                  <a:lnTo>
                    <a:pt x="269" y="334"/>
                  </a:lnTo>
                  <a:lnTo>
                    <a:pt x="189" y="764"/>
                  </a:lnTo>
                  <a:cubicBezTo>
                    <a:pt x="166" y="869"/>
                    <a:pt x="148" y="968"/>
                    <a:pt x="93" y="968"/>
                  </a:cubicBezTo>
                  <a:cubicBezTo>
                    <a:pt x="89" y="968"/>
                    <a:pt x="62" y="968"/>
                    <a:pt x="40" y="950"/>
                  </a:cubicBezTo>
                  <a:cubicBezTo>
                    <a:pt x="89" y="947"/>
                    <a:pt x="101" y="906"/>
                    <a:pt x="101" y="890"/>
                  </a:cubicBezTo>
                  <a:cubicBezTo>
                    <a:pt x="101" y="866"/>
                    <a:pt x="80" y="850"/>
                    <a:pt x="58" y="850"/>
                  </a:cubicBezTo>
                  <a:cubicBezTo>
                    <a:pt x="31" y="850"/>
                    <a:pt x="0" y="875"/>
                    <a:pt x="0" y="919"/>
                  </a:cubicBezTo>
                  <a:cubicBezTo>
                    <a:pt x="0" y="965"/>
                    <a:pt x="50" y="993"/>
                    <a:pt x="93" y="993"/>
                  </a:cubicBezTo>
                  <a:cubicBezTo>
                    <a:pt x="151" y="993"/>
                    <a:pt x="197" y="928"/>
                    <a:pt x="216" y="888"/>
                  </a:cubicBezTo>
                  <a:cubicBezTo>
                    <a:pt x="250" y="816"/>
                    <a:pt x="275" y="687"/>
                    <a:pt x="278" y="6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9C47893D-5BF8-411D-B981-4D2EF685014F}"/>
                </a:ext>
              </a:extLst>
            </p:cNvPr>
            <p:cNvSpPr/>
            <p:nvPr/>
          </p:nvSpPr>
          <p:spPr>
            <a:xfrm>
              <a:off x="2651399" y="3895560"/>
              <a:ext cx="153000" cy="1746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6" h="486">
                  <a:moveTo>
                    <a:pt x="58" y="430"/>
                  </a:moveTo>
                  <a:cubicBezTo>
                    <a:pt x="53" y="452"/>
                    <a:pt x="53" y="457"/>
                    <a:pt x="22" y="457"/>
                  </a:cubicBezTo>
                  <a:cubicBezTo>
                    <a:pt x="9" y="457"/>
                    <a:pt x="0" y="457"/>
                    <a:pt x="0" y="476"/>
                  </a:cubicBezTo>
                  <a:cubicBezTo>
                    <a:pt x="0" y="483"/>
                    <a:pt x="7" y="486"/>
                    <a:pt x="9" y="486"/>
                  </a:cubicBezTo>
                  <a:cubicBezTo>
                    <a:pt x="31" y="486"/>
                    <a:pt x="55" y="483"/>
                    <a:pt x="77" y="483"/>
                  </a:cubicBezTo>
                  <a:cubicBezTo>
                    <a:pt x="101" y="483"/>
                    <a:pt x="132" y="486"/>
                    <a:pt x="158" y="486"/>
                  </a:cubicBezTo>
                  <a:cubicBezTo>
                    <a:pt x="163" y="486"/>
                    <a:pt x="173" y="483"/>
                    <a:pt x="173" y="471"/>
                  </a:cubicBezTo>
                  <a:cubicBezTo>
                    <a:pt x="173" y="457"/>
                    <a:pt x="161" y="457"/>
                    <a:pt x="151" y="457"/>
                  </a:cubicBezTo>
                  <a:cubicBezTo>
                    <a:pt x="136" y="457"/>
                    <a:pt x="115" y="457"/>
                    <a:pt x="115" y="448"/>
                  </a:cubicBezTo>
                  <a:cubicBezTo>
                    <a:pt x="115" y="445"/>
                    <a:pt x="120" y="426"/>
                    <a:pt x="123" y="414"/>
                  </a:cubicBezTo>
                  <a:cubicBezTo>
                    <a:pt x="132" y="374"/>
                    <a:pt x="142" y="331"/>
                    <a:pt x="151" y="300"/>
                  </a:cubicBezTo>
                  <a:cubicBezTo>
                    <a:pt x="161" y="316"/>
                    <a:pt x="185" y="347"/>
                    <a:pt x="232" y="347"/>
                  </a:cubicBezTo>
                  <a:cubicBezTo>
                    <a:pt x="324" y="347"/>
                    <a:pt x="426" y="241"/>
                    <a:pt x="426" y="127"/>
                  </a:cubicBezTo>
                  <a:cubicBezTo>
                    <a:pt x="426" y="38"/>
                    <a:pt x="364" y="0"/>
                    <a:pt x="312" y="0"/>
                  </a:cubicBezTo>
                  <a:cubicBezTo>
                    <a:pt x="266" y="0"/>
                    <a:pt x="225" y="31"/>
                    <a:pt x="204" y="53"/>
                  </a:cubicBezTo>
                  <a:cubicBezTo>
                    <a:pt x="192" y="9"/>
                    <a:pt x="148" y="0"/>
                    <a:pt x="123" y="0"/>
                  </a:cubicBezTo>
                  <a:cubicBezTo>
                    <a:pt x="96" y="0"/>
                    <a:pt x="77" y="19"/>
                    <a:pt x="65" y="40"/>
                  </a:cubicBezTo>
                  <a:cubicBezTo>
                    <a:pt x="50" y="68"/>
                    <a:pt x="37" y="112"/>
                    <a:pt x="37" y="117"/>
                  </a:cubicBezTo>
                  <a:cubicBezTo>
                    <a:pt x="37" y="127"/>
                    <a:pt x="46" y="127"/>
                    <a:pt x="50" y="127"/>
                  </a:cubicBezTo>
                  <a:cubicBezTo>
                    <a:pt x="62" y="127"/>
                    <a:pt x="62" y="124"/>
                    <a:pt x="68" y="105"/>
                  </a:cubicBezTo>
                  <a:cubicBezTo>
                    <a:pt x="77" y="59"/>
                    <a:pt x="93" y="22"/>
                    <a:pt x="123" y="22"/>
                  </a:cubicBezTo>
                  <a:cubicBezTo>
                    <a:pt x="142" y="22"/>
                    <a:pt x="148" y="38"/>
                    <a:pt x="148" y="59"/>
                  </a:cubicBezTo>
                  <a:cubicBezTo>
                    <a:pt x="148" y="68"/>
                    <a:pt x="146" y="77"/>
                    <a:pt x="146" y="81"/>
                  </a:cubicBezTo>
                  <a:close/>
                  <a:moveTo>
                    <a:pt x="204" y="93"/>
                  </a:moveTo>
                  <a:cubicBezTo>
                    <a:pt x="247" y="34"/>
                    <a:pt x="284" y="22"/>
                    <a:pt x="309" y="22"/>
                  </a:cubicBezTo>
                  <a:cubicBezTo>
                    <a:pt x="340" y="22"/>
                    <a:pt x="364" y="43"/>
                    <a:pt x="364" y="96"/>
                  </a:cubicBezTo>
                  <a:cubicBezTo>
                    <a:pt x="364" y="127"/>
                    <a:pt x="348" y="204"/>
                    <a:pt x="327" y="251"/>
                  </a:cubicBezTo>
                  <a:cubicBezTo>
                    <a:pt x="305" y="287"/>
                    <a:pt x="269" y="325"/>
                    <a:pt x="232" y="325"/>
                  </a:cubicBezTo>
                  <a:cubicBezTo>
                    <a:pt x="176" y="325"/>
                    <a:pt x="163" y="266"/>
                    <a:pt x="163" y="256"/>
                  </a:cubicBezTo>
                  <a:cubicBezTo>
                    <a:pt x="163" y="254"/>
                    <a:pt x="163" y="247"/>
                    <a:pt x="163" y="2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9E4E3026-6DDD-450E-B8C4-29BF25C7D837}"/>
                </a:ext>
              </a:extLst>
            </p:cNvPr>
            <p:cNvSpPr/>
            <p:nvPr/>
          </p:nvSpPr>
          <p:spPr>
            <a:xfrm>
              <a:off x="2833560" y="3810960"/>
              <a:ext cx="118800" cy="274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1" h="764">
                  <a:moveTo>
                    <a:pt x="324" y="34"/>
                  </a:moveTo>
                  <a:cubicBezTo>
                    <a:pt x="331" y="24"/>
                    <a:pt x="331" y="22"/>
                    <a:pt x="331" y="19"/>
                  </a:cubicBezTo>
                  <a:cubicBezTo>
                    <a:pt x="331" y="7"/>
                    <a:pt x="321" y="0"/>
                    <a:pt x="312" y="0"/>
                  </a:cubicBezTo>
                  <a:cubicBezTo>
                    <a:pt x="300" y="0"/>
                    <a:pt x="293" y="9"/>
                    <a:pt x="290" y="19"/>
                  </a:cubicBezTo>
                  <a:lnTo>
                    <a:pt x="3" y="730"/>
                  </a:lnTo>
                  <a:cubicBezTo>
                    <a:pt x="0" y="739"/>
                    <a:pt x="0" y="742"/>
                    <a:pt x="0" y="746"/>
                  </a:cubicBezTo>
                  <a:cubicBezTo>
                    <a:pt x="0" y="758"/>
                    <a:pt x="9" y="764"/>
                    <a:pt x="19" y="764"/>
                  </a:cubicBezTo>
                  <a:cubicBezTo>
                    <a:pt x="31" y="764"/>
                    <a:pt x="34" y="754"/>
                    <a:pt x="40" y="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CA5AE124-CC3A-4382-AFAD-79CF76CC77B6}"/>
                </a:ext>
              </a:extLst>
            </p:cNvPr>
            <p:cNvSpPr/>
            <p:nvPr/>
          </p:nvSpPr>
          <p:spPr>
            <a:xfrm>
              <a:off x="2975039" y="3830039"/>
              <a:ext cx="244080" cy="18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9" h="522">
                  <a:moveTo>
                    <a:pt x="583" y="84"/>
                  </a:moveTo>
                  <a:cubicBezTo>
                    <a:pt x="593" y="55"/>
                    <a:pt x="602" y="28"/>
                    <a:pt x="664" y="28"/>
                  </a:cubicBezTo>
                  <a:cubicBezTo>
                    <a:pt x="667" y="28"/>
                    <a:pt x="679" y="28"/>
                    <a:pt x="679" y="9"/>
                  </a:cubicBezTo>
                  <a:cubicBezTo>
                    <a:pt x="679" y="7"/>
                    <a:pt x="676" y="0"/>
                    <a:pt x="667" y="0"/>
                  </a:cubicBezTo>
                  <a:cubicBezTo>
                    <a:pt x="642" y="0"/>
                    <a:pt x="614" y="3"/>
                    <a:pt x="590" y="3"/>
                  </a:cubicBezTo>
                  <a:cubicBezTo>
                    <a:pt x="571" y="3"/>
                    <a:pt x="528" y="0"/>
                    <a:pt x="509" y="0"/>
                  </a:cubicBezTo>
                  <a:cubicBezTo>
                    <a:pt x="503" y="0"/>
                    <a:pt x="494" y="0"/>
                    <a:pt x="494" y="15"/>
                  </a:cubicBezTo>
                  <a:cubicBezTo>
                    <a:pt x="494" y="28"/>
                    <a:pt x="503" y="28"/>
                    <a:pt x="509" y="28"/>
                  </a:cubicBezTo>
                  <a:cubicBezTo>
                    <a:pt x="547" y="28"/>
                    <a:pt x="559" y="40"/>
                    <a:pt x="559" y="59"/>
                  </a:cubicBezTo>
                  <a:cubicBezTo>
                    <a:pt x="559" y="65"/>
                    <a:pt x="559" y="68"/>
                    <a:pt x="556" y="77"/>
                  </a:cubicBezTo>
                  <a:lnTo>
                    <a:pt x="472" y="411"/>
                  </a:lnTo>
                  <a:lnTo>
                    <a:pt x="278" y="12"/>
                  </a:lnTo>
                  <a:cubicBezTo>
                    <a:pt x="271" y="0"/>
                    <a:pt x="271" y="0"/>
                    <a:pt x="254" y="0"/>
                  </a:cubicBezTo>
                  <a:lnTo>
                    <a:pt x="148" y="0"/>
                  </a:lnTo>
                  <a:cubicBezTo>
                    <a:pt x="132" y="0"/>
                    <a:pt x="123" y="0"/>
                    <a:pt x="123" y="15"/>
                  </a:cubicBezTo>
                  <a:cubicBezTo>
                    <a:pt x="123" y="28"/>
                    <a:pt x="132" y="28"/>
                    <a:pt x="148" y="28"/>
                  </a:cubicBezTo>
                  <a:cubicBezTo>
                    <a:pt x="163" y="28"/>
                    <a:pt x="182" y="28"/>
                    <a:pt x="197" y="31"/>
                  </a:cubicBezTo>
                  <a:lnTo>
                    <a:pt x="96" y="442"/>
                  </a:lnTo>
                  <a:cubicBezTo>
                    <a:pt x="89" y="471"/>
                    <a:pt x="74" y="492"/>
                    <a:pt x="15" y="495"/>
                  </a:cubicBezTo>
                  <a:cubicBezTo>
                    <a:pt x="9" y="495"/>
                    <a:pt x="0" y="495"/>
                    <a:pt x="0" y="510"/>
                  </a:cubicBezTo>
                  <a:cubicBezTo>
                    <a:pt x="0" y="519"/>
                    <a:pt x="7" y="522"/>
                    <a:pt x="12" y="522"/>
                  </a:cubicBezTo>
                  <a:cubicBezTo>
                    <a:pt x="37" y="522"/>
                    <a:pt x="65" y="519"/>
                    <a:pt x="89" y="519"/>
                  </a:cubicBezTo>
                  <a:cubicBezTo>
                    <a:pt x="108" y="519"/>
                    <a:pt x="154" y="522"/>
                    <a:pt x="173" y="522"/>
                  </a:cubicBezTo>
                  <a:cubicBezTo>
                    <a:pt x="179" y="522"/>
                    <a:pt x="189" y="519"/>
                    <a:pt x="189" y="507"/>
                  </a:cubicBezTo>
                  <a:cubicBezTo>
                    <a:pt x="189" y="495"/>
                    <a:pt x="179" y="495"/>
                    <a:pt x="170" y="495"/>
                  </a:cubicBezTo>
                  <a:cubicBezTo>
                    <a:pt x="120" y="495"/>
                    <a:pt x="120" y="473"/>
                    <a:pt x="120" y="464"/>
                  </a:cubicBezTo>
                  <a:cubicBezTo>
                    <a:pt x="120" y="461"/>
                    <a:pt x="120" y="457"/>
                    <a:pt x="123" y="445"/>
                  </a:cubicBezTo>
                  <a:lnTo>
                    <a:pt x="223" y="53"/>
                  </a:lnTo>
                  <a:lnTo>
                    <a:pt x="444" y="510"/>
                  </a:lnTo>
                  <a:cubicBezTo>
                    <a:pt x="451" y="522"/>
                    <a:pt x="454" y="522"/>
                    <a:pt x="463" y="522"/>
                  </a:cubicBezTo>
                  <a:cubicBezTo>
                    <a:pt x="472" y="522"/>
                    <a:pt x="472" y="519"/>
                    <a:pt x="478" y="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E247C821-DDED-43F9-A3E3-D28F87C22D5F}"/>
                </a:ext>
              </a:extLst>
            </p:cNvPr>
            <p:cNvSpPr/>
            <p:nvPr/>
          </p:nvSpPr>
          <p:spPr>
            <a:xfrm>
              <a:off x="3360240" y="3949920"/>
              <a:ext cx="260640" cy="2613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5" h="727">
                  <a:moveTo>
                    <a:pt x="386" y="387"/>
                  </a:moveTo>
                  <a:lnTo>
                    <a:pt x="688" y="387"/>
                  </a:lnTo>
                  <a:cubicBezTo>
                    <a:pt x="703" y="387"/>
                    <a:pt x="725" y="387"/>
                    <a:pt x="725" y="364"/>
                  </a:cubicBezTo>
                  <a:cubicBezTo>
                    <a:pt x="725" y="340"/>
                    <a:pt x="703" y="340"/>
                    <a:pt x="688" y="340"/>
                  </a:cubicBezTo>
                  <a:lnTo>
                    <a:pt x="386" y="340"/>
                  </a:lnTo>
                  <a:lnTo>
                    <a:pt x="386" y="38"/>
                  </a:lnTo>
                  <a:cubicBezTo>
                    <a:pt x="386" y="22"/>
                    <a:pt x="386" y="0"/>
                    <a:pt x="364" y="0"/>
                  </a:cubicBezTo>
                  <a:cubicBezTo>
                    <a:pt x="340" y="0"/>
                    <a:pt x="340" y="22"/>
                    <a:pt x="340" y="38"/>
                  </a:cubicBezTo>
                  <a:lnTo>
                    <a:pt x="340" y="340"/>
                  </a:lnTo>
                  <a:lnTo>
                    <a:pt x="37" y="340"/>
                  </a:lnTo>
                  <a:cubicBezTo>
                    <a:pt x="22" y="340"/>
                    <a:pt x="0" y="340"/>
                    <a:pt x="0" y="364"/>
                  </a:cubicBezTo>
                  <a:cubicBezTo>
                    <a:pt x="0" y="387"/>
                    <a:pt x="22" y="387"/>
                    <a:pt x="37" y="387"/>
                  </a:cubicBezTo>
                  <a:lnTo>
                    <a:pt x="340" y="387"/>
                  </a:lnTo>
                  <a:lnTo>
                    <a:pt x="340" y="689"/>
                  </a:lnTo>
                  <a:cubicBezTo>
                    <a:pt x="340" y="705"/>
                    <a:pt x="340" y="727"/>
                    <a:pt x="364" y="727"/>
                  </a:cubicBezTo>
                  <a:cubicBezTo>
                    <a:pt x="386" y="727"/>
                    <a:pt x="386" y="705"/>
                    <a:pt x="386" y="6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B8569D62-D450-4B8E-8652-E10968F6EC1B}"/>
                </a:ext>
              </a:extLst>
            </p:cNvPr>
            <p:cNvSpPr/>
            <p:nvPr/>
          </p:nvSpPr>
          <p:spPr>
            <a:xfrm>
              <a:off x="3790440" y="3633840"/>
              <a:ext cx="268560" cy="281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7" h="782">
                  <a:moveTo>
                    <a:pt x="158" y="656"/>
                  </a:moveTo>
                  <a:cubicBezTo>
                    <a:pt x="115" y="730"/>
                    <a:pt x="71" y="746"/>
                    <a:pt x="22" y="749"/>
                  </a:cubicBezTo>
                  <a:cubicBezTo>
                    <a:pt x="9" y="749"/>
                    <a:pt x="0" y="749"/>
                    <a:pt x="0" y="770"/>
                  </a:cubicBezTo>
                  <a:cubicBezTo>
                    <a:pt x="0" y="776"/>
                    <a:pt x="7" y="782"/>
                    <a:pt x="15" y="782"/>
                  </a:cubicBezTo>
                  <a:cubicBezTo>
                    <a:pt x="43" y="782"/>
                    <a:pt x="77" y="780"/>
                    <a:pt x="108" y="780"/>
                  </a:cubicBezTo>
                  <a:cubicBezTo>
                    <a:pt x="146" y="780"/>
                    <a:pt x="182" y="782"/>
                    <a:pt x="216" y="782"/>
                  </a:cubicBezTo>
                  <a:cubicBezTo>
                    <a:pt x="223" y="782"/>
                    <a:pt x="238" y="782"/>
                    <a:pt x="238" y="761"/>
                  </a:cubicBezTo>
                  <a:cubicBezTo>
                    <a:pt x="238" y="749"/>
                    <a:pt x="228" y="749"/>
                    <a:pt x="219" y="749"/>
                  </a:cubicBezTo>
                  <a:cubicBezTo>
                    <a:pt x="194" y="746"/>
                    <a:pt x="170" y="736"/>
                    <a:pt x="170" y="708"/>
                  </a:cubicBezTo>
                  <a:cubicBezTo>
                    <a:pt x="170" y="696"/>
                    <a:pt x="176" y="684"/>
                    <a:pt x="185" y="668"/>
                  </a:cubicBezTo>
                  <a:lnTo>
                    <a:pt x="266" y="529"/>
                  </a:lnTo>
                  <a:lnTo>
                    <a:pt x="540" y="529"/>
                  </a:lnTo>
                  <a:cubicBezTo>
                    <a:pt x="543" y="553"/>
                    <a:pt x="559" y="702"/>
                    <a:pt x="559" y="711"/>
                  </a:cubicBezTo>
                  <a:cubicBezTo>
                    <a:pt x="559" y="746"/>
                    <a:pt x="500" y="749"/>
                    <a:pt x="478" y="749"/>
                  </a:cubicBezTo>
                  <a:cubicBezTo>
                    <a:pt x="463" y="749"/>
                    <a:pt x="454" y="749"/>
                    <a:pt x="454" y="770"/>
                  </a:cubicBezTo>
                  <a:cubicBezTo>
                    <a:pt x="454" y="782"/>
                    <a:pt x="466" y="782"/>
                    <a:pt x="470" y="782"/>
                  </a:cubicBezTo>
                  <a:cubicBezTo>
                    <a:pt x="513" y="782"/>
                    <a:pt x="559" y="780"/>
                    <a:pt x="605" y="780"/>
                  </a:cubicBezTo>
                  <a:cubicBezTo>
                    <a:pt x="633" y="780"/>
                    <a:pt x="701" y="782"/>
                    <a:pt x="729" y="782"/>
                  </a:cubicBezTo>
                  <a:cubicBezTo>
                    <a:pt x="734" y="782"/>
                    <a:pt x="747" y="782"/>
                    <a:pt x="747" y="761"/>
                  </a:cubicBezTo>
                  <a:cubicBezTo>
                    <a:pt x="747" y="749"/>
                    <a:pt x="738" y="749"/>
                    <a:pt x="722" y="749"/>
                  </a:cubicBezTo>
                  <a:cubicBezTo>
                    <a:pt x="655" y="749"/>
                    <a:pt x="655" y="739"/>
                    <a:pt x="652" y="708"/>
                  </a:cubicBezTo>
                  <a:lnTo>
                    <a:pt x="586" y="24"/>
                  </a:lnTo>
                  <a:cubicBezTo>
                    <a:pt x="583" y="3"/>
                    <a:pt x="583" y="0"/>
                    <a:pt x="564" y="0"/>
                  </a:cubicBezTo>
                  <a:cubicBezTo>
                    <a:pt x="547" y="0"/>
                    <a:pt x="543" y="7"/>
                    <a:pt x="537" y="19"/>
                  </a:cubicBezTo>
                  <a:close/>
                  <a:moveTo>
                    <a:pt x="287" y="495"/>
                  </a:moveTo>
                  <a:lnTo>
                    <a:pt x="503" y="136"/>
                  </a:lnTo>
                  <a:lnTo>
                    <a:pt x="537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3F0F5DA9-FA9D-41EC-A601-FF7906E97282}"/>
                </a:ext>
              </a:extLst>
            </p:cNvPr>
            <p:cNvSpPr/>
            <p:nvPr/>
          </p:nvSpPr>
          <p:spPr>
            <a:xfrm>
              <a:off x="4188239" y="3807720"/>
              <a:ext cx="239760" cy="1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67" h="46">
                  <a:moveTo>
                    <a:pt x="626" y="46"/>
                  </a:moveTo>
                  <a:cubicBezTo>
                    <a:pt x="645" y="46"/>
                    <a:pt x="667" y="46"/>
                    <a:pt x="667" y="24"/>
                  </a:cubicBezTo>
                  <a:cubicBezTo>
                    <a:pt x="667" y="0"/>
                    <a:pt x="645" y="0"/>
                    <a:pt x="626" y="0"/>
                  </a:cubicBezTo>
                  <a:lnTo>
                    <a:pt x="37" y="0"/>
                  </a:lnTo>
                  <a:cubicBezTo>
                    <a:pt x="19" y="0"/>
                    <a:pt x="0" y="0"/>
                    <a:pt x="0" y="24"/>
                  </a:cubicBezTo>
                  <a:cubicBezTo>
                    <a:pt x="0" y="46"/>
                    <a:pt x="19" y="46"/>
                    <a:pt x="37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03636BBE-1A29-413F-A8DC-878C7BF632DA}"/>
                </a:ext>
              </a:extLst>
            </p:cNvPr>
            <p:cNvSpPr/>
            <p:nvPr/>
          </p:nvSpPr>
          <p:spPr>
            <a:xfrm>
              <a:off x="4569480" y="3646079"/>
              <a:ext cx="260640" cy="268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5" h="746">
                  <a:moveTo>
                    <a:pt x="722" y="24"/>
                  </a:moveTo>
                  <a:cubicBezTo>
                    <a:pt x="722" y="22"/>
                    <a:pt x="725" y="15"/>
                    <a:pt x="725" y="9"/>
                  </a:cubicBezTo>
                  <a:cubicBezTo>
                    <a:pt x="725" y="0"/>
                    <a:pt x="719" y="0"/>
                    <a:pt x="698" y="0"/>
                  </a:cubicBezTo>
                  <a:lnTo>
                    <a:pt x="238" y="0"/>
                  </a:lnTo>
                  <a:cubicBezTo>
                    <a:pt x="209" y="0"/>
                    <a:pt x="209" y="0"/>
                    <a:pt x="204" y="22"/>
                  </a:cubicBezTo>
                  <a:lnTo>
                    <a:pt x="146" y="220"/>
                  </a:lnTo>
                  <a:cubicBezTo>
                    <a:pt x="142" y="223"/>
                    <a:pt x="142" y="232"/>
                    <a:pt x="142" y="235"/>
                  </a:cubicBezTo>
                  <a:cubicBezTo>
                    <a:pt x="142" y="235"/>
                    <a:pt x="142" y="244"/>
                    <a:pt x="154" y="244"/>
                  </a:cubicBezTo>
                  <a:cubicBezTo>
                    <a:pt x="163" y="244"/>
                    <a:pt x="166" y="239"/>
                    <a:pt x="166" y="235"/>
                  </a:cubicBezTo>
                  <a:cubicBezTo>
                    <a:pt x="209" y="105"/>
                    <a:pt x="266" y="34"/>
                    <a:pt x="435" y="34"/>
                  </a:cubicBezTo>
                  <a:lnTo>
                    <a:pt x="614" y="34"/>
                  </a:lnTo>
                  <a:lnTo>
                    <a:pt x="3" y="718"/>
                  </a:lnTo>
                  <a:cubicBezTo>
                    <a:pt x="3" y="718"/>
                    <a:pt x="0" y="733"/>
                    <a:pt x="0" y="736"/>
                  </a:cubicBezTo>
                  <a:cubicBezTo>
                    <a:pt x="0" y="746"/>
                    <a:pt x="7" y="746"/>
                    <a:pt x="28" y="746"/>
                  </a:cubicBezTo>
                  <a:lnTo>
                    <a:pt x="500" y="746"/>
                  </a:lnTo>
                  <a:cubicBezTo>
                    <a:pt x="528" y="746"/>
                    <a:pt x="528" y="746"/>
                    <a:pt x="534" y="723"/>
                  </a:cubicBezTo>
                  <a:lnTo>
                    <a:pt x="611" y="483"/>
                  </a:lnTo>
                  <a:cubicBezTo>
                    <a:pt x="614" y="479"/>
                    <a:pt x="617" y="471"/>
                    <a:pt x="617" y="467"/>
                  </a:cubicBezTo>
                  <a:cubicBezTo>
                    <a:pt x="617" y="461"/>
                    <a:pt x="611" y="455"/>
                    <a:pt x="602" y="455"/>
                  </a:cubicBezTo>
                  <a:cubicBezTo>
                    <a:pt x="593" y="455"/>
                    <a:pt x="593" y="457"/>
                    <a:pt x="583" y="483"/>
                  </a:cubicBezTo>
                  <a:cubicBezTo>
                    <a:pt x="537" y="631"/>
                    <a:pt x="485" y="708"/>
                    <a:pt x="300" y="708"/>
                  </a:cubicBezTo>
                  <a:lnTo>
                    <a:pt x="111" y="7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63F58A8-8A38-401E-9E6E-C132A00F49BB}"/>
                </a:ext>
              </a:extLst>
            </p:cNvPr>
            <p:cNvSpPr/>
            <p:nvPr/>
          </p:nvSpPr>
          <p:spPr>
            <a:xfrm>
              <a:off x="3776040" y="4072320"/>
              <a:ext cx="1065239" cy="1620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960" h="46">
                  <a:moveTo>
                    <a:pt x="1482" y="46"/>
                  </a:moveTo>
                  <a:lnTo>
                    <a:pt x="0" y="46"/>
                  </a:lnTo>
                  <a:lnTo>
                    <a:pt x="0" y="0"/>
                  </a:lnTo>
                  <a:lnTo>
                    <a:pt x="2960" y="0"/>
                  </a:lnTo>
                  <a:lnTo>
                    <a:pt x="2960" y="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0C9E4FE1-4271-448E-B424-5FAD47ED0C7E}"/>
                </a:ext>
              </a:extLst>
            </p:cNvPr>
            <p:cNvSpPr/>
            <p:nvPr/>
          </p:nvSpPr>
          <p:spPr>
            <a:xfrm>
              <a:off x="4176359" y="4166280"/>
              <a:ext cx="268560" cy="2811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47" h="782">
                  <a:moveTo>
                    <a:pt x="158" y="656"/>
                  </a:moveTo>
                  <a:cubicBezTo>
                    <a:pt x="115" y="730"/>
                    <a:pt x="71" y="746"/>
                    <a:pt x="22" y="749"/>
                  </a:cubicBezTo>
                  <a:cubicBezTo>
                    <a:pt x="9" y="749"/>
                    <a:pt x="0" y="749"/>
                    <a:pt x="0" y="770"/>
                  </a:cubicBezTo>
                  <a:cubicBezTo>
                    <a:pt x="0" y="776"/>
                    <a:pt x="7" y="782"/>
                    <a:pt x="15" y="782"/>
                  </a:cubicBezTo>
                  <a:cubicBezTo>
                    <a:pt x="43" y="782"/>
                    <a:pt x="77" y="780"/>
                    <a:pt x="108" y="780"/>
                  </a:cubicBezTo>
                  <a:cubicBezTo>
                    <a:pt x="146" y="780"/>
                    <a:pt x="182" y="782"/>
                    <a:pt x="216" y="782"/>
                  </a:cubicBezTo>
                  <a:cubicBezTo>
                    <a:pt x="223" y="782"/>
                    <a:pt x="238" y="782"/>
                    <a:pt x="238" y="761"/>
                  </a:cubicBezTo>
                  <a:cubicBezTo>
                    <a:pt x="238" y="749"/>
                    <a:pt x="228" y="749"/>
                    <a:pt x="219" y="749"/>
                  </a:cubicBezTo>
                  <a:cubicBezTo>
                    <a:pt x="194" y="746"/>
                    <a:pt x="170" y="736"/>
                    <a:pt x="170" y="708"/>
                  </a:cubicBezTo>
                  <a:cubicBezTo>
                    <a:pt x="170" y="696"/>
                    <a:pt x="176" y="684"/>
                    <a:pt x="185" y="668"/>
                  </a:cubicBezTo>
                  <a:lnTo>
                    <a:pt x="266" y="529"/>
                  </a:lnTo>
                  <a:lnTo>
                    <a:pt x="540" y="529"/>
                  </a:lnTo>
                  <a:cubicBezTo>
                    <a:pt x="543" y="553"/>
                    <a:pt x="559" y="702"/>
                    <a:pt x="559" y="711"/>
                  </a:cubicBezTo>
                  <a:cubicBezTo>
                    <a:pt x="559" y="746"/>
                    <a:pt x="500" y="749"/>
                    <a:pt x="478" y="749"/>
                  </a:cubicBezTo>
                  <a:cubicBezTo>
                    <a:pt x="463" y="749"/>
                    <a:pt x="454" y="749"/>
                    <a:pt x="454" y="770"/>
                  </a:cubicBezTo>
                  <a:cubicBezTo>
                    <a:pt x="454" y="782"/>
                    <a:pt x="466" y="782"/>
                    <a:pt x="470" y="782"/>
                  </a:cubicBezTo>
                  <a:cubicBezTo>
                    <a:pt x="513" y="782"/>
                    <a:pt x="559" y="780"/>
                    <a:pt x="605" y="780"/>
                  </a:cubicBezTo>
                  <a:cubicBezTo>
                    <a:pt x="633" y="780"/>
                    <a:pt x="701" y="782"/>
                    <a:pt x="729" y="782"/>
                  </a:cubicBezTo>
                  <a:cubicBezTo>
                    <a:pt x="734" y="782"/>
                    <a:pt x="747" y="782"/>
                    <a:pt x="747" y="761"/>
                  </a:cubicBezTo>
                  <a:cubicBezTo>
                    <a:pt x="747" y="749"/>
                    <a:pt x="738" y="749"/>
                    <a:pt x="722" y="749"/>
                  </a:cubicBezTo>
                  <a:cubicBezTo>
                    <a:pt x="655" y="749"/>
                    <a:pt x="655" y="739"/>
                    <a:pt x="652" y="708"/>
                  </a:cubicBezTo>
                  <a:lnTo>
                    <a:pt x="586" y="24"/>
                  </a:lnTo>
                  <a:cubicBezTo>
                    <a:pt x="583" y="3"/>
                    <a:pt x="583" y="0"/>
                    <a:pt x="564" y="0"/>
                  </a:cubicBezTo>
                  <a:cubicBezTo>
                    <a:pt x="547" y="0"/>
                    <a:pt x="543" y="7"/>
                    <a:pt x="537" y="19"/>
                  </a:cubicBezTo>
                  <a:close/>
                  <a:moveTo>
                    <a:pt x="287" y="495"/>
                  </a:moveTo>
                  <a:lnTo>
                    <a:pt x="503" y="136"/>
                  </a:lnTo>
                  <a:lnTo>
                    <a:pt x="537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0AFA026-66D0-46B7-A865-D2B08FBEEE99}"/>
                </a:ext>
              </a:extLst>
            </p:cNvPr>
            <p:cNvSpPr/>
            <p:nvPr/>
          </p:nvSpPr>
          <p:spPr>
            <a:xfrm>
              <a:off x="4908600" y="3902400"/>
              <a:ext cx="195120" cy="35712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43" h="993">
                  <a:moveTo>
                    <a:pt x="343" y="334"/>
                  </a:moveTo>
                  <a:lnTo>
                    <a:pt x="435" y="334"/>
                  </a:lnTo>
                  <a:cubicBezTo>
                    <a:pt x="456" y="334"/>
                    <a:pt x="470" y="334"/>
                    <a:pt x="470" y="309"/>
                  </a:cubicBezTo>
                  <a:cubicBezTo>
                    <a:pt x="470" y="300"/>
                    <a:pt x="456" y="300"/>
                    <a:pt x="439" y="300"/>
                  </a:cubicBezTo>
                  <a:lnTo>
                    <a:pt x="348" y="300"/>
                  </a:lnTo>
                  <a:lnTo>
                    <a:pt x="374" y="173"/>
                  </a:lnTo>
                  <a:cubicBezTo>
                    <a:pt x="377" y="151"/>
                    <a:pt x="392" y="74"/>
                    <a:pt x="398" y="62"/>
                  </a:cubicBezTo>
                  <a:cubicBezTo>
                    <a:pt x="408" y="40"/>
                    <a:pt x="426" y="24"/>
                    <a:pt x="451" y="24"/>
                  </a:cubicBezTo>
                  <a:cubicBezTo>
                    <a:pt x="454" y="24"/>
                    <a:pt x="482" y="24"/>
                    <a:pt x="503" y="43"/>
                  </a:cubicBezTo>
                  <a:cubicBezTo>
                    <a:pt x="454" y="50"/>
                    <a:pt x="444" y="86"/>
                    <a:pt x="444" y="102"/>
                  </a:cubicBezTo>
                  <a:cubicBezTo>
                    <a:pt x="444" y="127"/>
                    <a:pt x="463" y="139"/>
                    <a:pt x="485" y="139"/>
                  </a:cubicBezTo>
                  <a:cubicBezTo>
                    <a:pt x="513" y="139"/>
                    <a:pt x="543" y="117"/>
                    <a:pt x="543" y="74"/>
                  </a:cubicBezTo>
                  <a:cubicBezTo>
                    <a:pt x="543" y="24"/>
                    <a:pt x="494" y="0"/>
                    <a:pt x="451" y="0"/>
                  </a:cubicBezTo>
                  <a:cubicBezTo>
                    <a:pt x="413" y="0"/>
                    <a:pt x="343" y="19"/>
                    <a:pt x="312" y="127"/>
                  </a:cubicBezTo>
                  <a:cubicBezTo>
                    <a:pt x="305" y="151"/>
                    <a:pt x="302" y="161"/>
                    <a:pt x="275" y="300"/>
                  </a:cubicBezTo>
                  <a:lnTo>
                    <a:pt x="201" y="300"/>
                  </a:lnTo>
                  <a:cubicBezTo>
                    <a:pt x="179" y="300"/>
                    <a:pt x="166" y="300"/>
                    <a:pt x="166" y="318"/>
                  </a:cubicBezTo>
                  <a:cubicBezTo>
                    <a:pt x="166" y="334"/>
                    <a:pt x="176" y="334"/>
                    <a:pt x="197" y="334"/>
                  </a:cubicBezTo>
                  <a:lnTo>
                    <a:pt x="269" y="334"/>
                  </a:lnTo>
                  <a:lnTo>
                    <a:pt x="189" y="764"/>
                  </a:lnTo>
                  <a:cubicBezTo>
                    <a:pt x="166" y="869"/>
                    <a:pt x="148" y="968"/>
                    <a:pt x="93" y="968"/>
                  </a:cubicBezTo>
                  <a:cubicBezTo>
                    <a:pt x="89" y="968"/>
                    <a:pt x="62" y="968"/>
                    <a:pt x="40" y="950"/>
                  </a:cubicBezTo>
                  <a:cubicBezTo>
                    <a:pt x="89" y="947"/>
                    <a:pt x="101" y="906"/>
                    <a:pt x="101" y="890"/>
                  </a:cubicBezTo>
                  <a:cubicBezTo>
                    <a:pt x="101" y="866"/>
                    <a:pt x="80" y="850"/>
                    <a:pt x="58" y="850"/>
                  </a:cubicBezTo>
                  <a:cubicBezTo>
                    <a:pt x="31" y="850"/>
                    <a:pt x="0" y="875"/>
                    <a:pt x="0" y="919"/>
                  </a:cubicBezTo>
                  <a:cubicBezTo>
                    <a:pt x="0" y="965"/>
                    <a:pt x="50" y="993"/>
                    <a:pt x="93" y="993"/>
                  </a:cubicBezTo>
                  <a:cubicBezTo>
                    <a:pt x="151" y="993"/>
                    <a:pt x="197" y="928"/>
                    <a:pt x="216" y="888"/>
                  </a:cubicBezTo>
                  <a:cubicBezTo>
                    <a:pt x="250" y="816"/>
                    <a:pt x="275" y="687"/>
                    <a:pt x="278" y="6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F621A78D-EA87-40C1-8E0A-2EF3C801BFB0}"/>
                </a:ext>
              </a:extLst>
            </p:cNvPr>
            <p:cNvSpPr/>
            <p:nvPr/>
          </p:nvSpPr>
          <p:spPr>
            <a:xfrm>
              <a:off x="5133960" y="3895560"/>
              <a:ext cx="167400" cy="124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66" h="347">
                  <a:moveTo>
                    <a:pt x="58" y="290"/>
                  </a:moveTo>
                  <a:cubicBezTo>
                    <a:pt x="55" y="300"/>
                    <a:pt x="50" y="318"/>
                    <a:pt x="50" y="321"/>
                  </a:cubicBezTo>
                  <a:cubicBezTo>
                    <a:pt x="50" y="337"/>
                    <a:pt x="65" y="347"/>
                    <a:pt x="77" y="347"/>
                  </a:cubicBezTo>
                  <a:cubicBezTo>
                    <a:pt x="89" y="347"/>
                    <a:pt x="101" y="337"/>
                    <a:pt x="105" y="328"/>
                  </a:cubicBezTo>
                  <a:cubicBezTo>
                    <a:pt x="108" y="321"/>
                    <a:pt x="115" y="297"/>
                    <a:pt x="120" y="282"/>
                  </a:cubicBezTo>
                  <a:cubicBezTo>
                    <a:pt x="123" y="266"/>
                    <a:pt x="132" y="232"/>
                    <a:pt x="136" y="213"/>
                  </a:cubicBezTo>
                  <a:cubicBezTo>
                    <a:pt x="142" y="194"/>
                    <a:pt x="146" y="179"/>
                    <a:pt x="148" y="161"/>
                  </a:cubicBezTo>
                  <a:cubicBezTo>
                    <a:pt x="158" y="130"/>
                    <a:pt x="161" y="124"/>
                    <a:pt x="182" y="93"/>
                  </a:cubicBezTo>
                  <a:cubicBezTo>
                    <a:pt x="204" y="62"/>
                    <a:pt x="238" y="22"/>
                    <a:pt x="297" y="22"/>
                  </a:cubicBezTo>
                  <a:cubicBezTo>
                    <a:pt x="340" y="22"/>
                    <a:pt x="340" y="62"/>
                    <a:pt x="340" y="74"/>
                  </a:cubicBezTo>
                  <a:cubicBezTo>
                    <a:pt x="340" y="120"/>
                    <a:pt x="309" y="208"/>
                    <a:pt x="297" y="239"/>
                  </a:cubicBezTo>
                  <a:cubicBezTo>
                    <a:pt x="287" y="260"/>
                    <a:pt x="284" y="266"/>
                    <a:pt x="284" y="282"/>
                  </a:cubicBezTo>
                  <a:cubicBezTo>
                    <a:pt x="284" y="321"/>
                    <a:pt x="317" y="347"/>
                    <a:pt x="358" y="347"/>
                  </a:cubicBezTo>
                  <a:cubicBezTo>
                    <a:pt x="432" y="347"/>
                    <a:pt x="466" y="241"/>
                    <a:pt x="466" y="229"/>
                  </a:cubicBezTo>
                  <a:cubicBezTo>
                    <a:pt x="466" y="220"/>
                    <a:pt x="456" y="220"/>
                    <a:pt x="454" y="220"/>
                  </a:cubicBezTo>
                  <a:cubicBezTo>
                    <a:pt x="444" y="220"/>
                    <a:pt x="444" y="223"/>
                    <a:pt x="441" y="232"/>
                  </a:cubicBezTo>
                  <a:cubicBezTo>
                    <a:pt x="423" y="294"/>
                    <a:pt x="389" y="325"/>
                    <a:pt x="358" y="325"/>
                  </a:cubicBezTo>
                  <a:cubicBezTo>
                    <a:pt x="343" y="325"/>
                    <a:pt x="340" y="316"/>
                    <a:pt x="340" y="297"/>
                  </a:cubicBezTo>
                  <a:cubicBezTo>
                    <a:pt x="340" y="282"/>
                    <a:pt x="343" y="270"/>
                    <a:pt x="358" y="235"/>
                  </a:cubicBezTo>
                  <a:cubicBezTo>
                    <a:pt x="367" y="213"/>
                    <a:pt x="398" y="130"/>
                    <a:pt x="398" y="86"/>
                  </a:cubicBezTo>
                  <a:cubicBezTo>
                    <a:pt x="398" y="12"/>
                    <a:pt x="340" y="0"/>
                    <a:pt x="300" y="0"/>
                  </a:cubicBezTo>
                  <a:cubicBezTo>
                    <a:pt x="235" y="0"/>
                    <a:pt x="192" y="40"/>
                    <a:pt x="170" y="71"/>
                  </a:cubicBezTo>
                  <a:cubicBezTo>
                    <a:pt x="163" y="15"/>
                    <a:pt x="120" y="0"/>
                    <a:pt x="86" y="0"/>
                  </a:cubicBezTo>
                  <a:cubicBezTo>
                    <a:pt x="55" y="0"/>
                    <a:pt x="37" y="24"/>
                    <a:pt x="28" y="40"/>
                  </a:cubicBezTo>
                  <a:cubicBezTo>
                    <a:pt x="9" y="71"/>
                    <a:pt x="0" y="115"/>
                    <a:pt x="0" y="117"/>
                  </a:cubicBezTo>
                  <a:cubicBezTo>
                    <a:pt x="0" y="127"/>
                    <a:pt x="9" y="127"/>
                    <a:pt x="12" y="127"/>
                  </a:cubicBezTo>
                  <a:cubicBezTo>
                    <a:pt x="24" y="127"/>
                    <a:pt x="24" y="124"/>
                    <a:pt x="31" y="105"/>
                  </a:cubicBezTo>
                  <a:cubicBezTo>
                    <a:pt x="40" y="59"/>
                    <a:pt x="55" y="22"/>
                    <a:pt x="86" y="22"/>
                  </a:cubicBezTo>
                  <a:cubicBezTo>
                    <a:pt x="105" y="22"/>
                    <a:pt x="111" y="38"/>
                    <a:pt x="111" y="59"/>
                  </a:cubicBezTo>
                  <a:cubicBezTo>
                    <a:pt x="111" y="74"/>
                    <a:pt x="105" y="102"/>
                    <a:pt x="99" y="124"/>
                  </a:cubicBezTo>
                  <a:cubicBezTo>
                    <a:pt x="93" y="142"/>
                    <a:pt x="86" y="177"/>
                    <a:pt x="80" y="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FF158D88-3DCB-4B88-BDF4-B6B76C737C99}"/>
                </a:ext>
              </a:extLst>
            </p:cNvPr>
            <p:cNvSpPr/>
            <p:nvPr/>
          </p:nvSpPr>
          <p:spPr>
            <a:xfrm>
              <a:off x="5335200" y="3810960"/>
              <a:ext cx="118800" cy="274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31" h="764">
                  <a:moveTo>
                    <a:pt x="324" y="34"/>
                  </a:moveTo>
                  <a:cubicBezTo>
                    <a:pt x="331" y="24"/>
                    <a:pt x="331" y="22"/>
                    <a:pt x="331" y="19"/>
                  </a:cubicBezTo>
                  <a:cubicBezTo>
                    <a:pt x="331" y="7"/>
                    <a:pt x="321" y="0"/>
                    <a:pt x="312" y="0"/>
                  </a:cubicBezTo>
                  <a:cubicBezTo>
                    <a:pt x="300" y="0"/>
                    <a:pt x="293" y="9"/>
                    <a:pt x="290" y="19"/>
                  </a:cubicBezTo>
                  <a:lnTo>
                    <a:pt x="3" y="730"/>
                  </a:lnTo>
                  <a:cubicBezTo>
                    <a:pt x="0" y="739"/>
                    <a:pt x="0" y="742"/>
                    <a:pt x="0" y="746"/>
                  </a:cubicBezTo>
                  <a:cubicBezTo>
                    <a:pt x="0" y="758"/>
                    <a:pt x="9" y="764"/>
                    <a:pt x="19" y="764"/>
                  </a:cubicBezTo>
                  <a:cubicBezTo>
                    <a:pt x="31" y="764"/>
                    <a:pt x="34" y="754"/>
                    <a:pt x="40" y="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05CFA24F-6815-40F3-B5EA-B47B0433D1DA}"/>
                </a:ext>
              </a:extLst>
            </p:cNvPr>
            <p:cNvSpPr/>
            <p:nvPr/>
          </p:nvSpPr>
          <p:spPr>
            <a:xfrm>
              <a:off x="5476320" y="3830039"/>
              <a:ext cx="244080" cy="18756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79" h="522">
                  <a:moveTo>
                    <a:pt x="583" y="84"/>
                  </a:moveTo>
                  <a:cubicBezTo>
                    <a:pt x="593" y="55"/>
                    <a:pt x="602" y="28"/>
                    <a:pt x="664" y="28"/>
                  </a:cubicBezTo>
                  <a:cubicBezTo>
                    <a:pt x="667" y="28"/>
                    <a:pt x="679" y="28"/>
                    <a:pt x="679" y="9"/>
                  </a:cubicBezTo>
                  <a:cubicBezTo>
                    <a:pt x="679" y="7"/>
                    <a:pt x="676" y="0"/>
                    <a:pt x="667" y="0"/>
                  </a:cubicBezTo>
                  <a:cubicBezTo>
                    <a:pt x="642" y="0"/>
                    <a:pt x="614" y="3"/>
                    <a:pt x="590" y="3"/>
                  </a:cubicBezTo>
                  <a:cubicBezTo>
                    <a:pt x="571" y="3"/>
                    <a:pt x="528" y="0"/>
                    <a:pt x="509" y="0"/>
                  </a:cubicBezTo>
                  <a:cubicBezTo>
                    <a:pt x="503" y="0"/>
                    <a:pt x="494" y="0"/>
                    <a:pt x="494" y="15"/>
                  </a:cubicBezTo>
                  <a:cubicBezTo>
                    <a:pt x="494" y="28"/>
                    <a:pt x="503" y="28"/>
                    <a:pt x="509" y="28"/>
                  </a:cubicBezTo>
                  <a:cubicBezTo>
                    <a:pt x="547" y="28"/>
                    <a:pt x="559" y="40"/>
                    <a:pt x="559" y="59"/>
                  </a:cubicBezTo>
                  <a:cubicBezTo>
                    <a:pt x="559" y="65"/>
                    <a:pt x="559" y="68"/>
                    <a:pt x="556" y="77"/>
                  </a:cubicBezTo>
                  <a:lnTo>
                    <a:pt x="472" y="411"/>
                  </a:lnTo>
                  <a:lnTo>
                    <a:pt x="278" y="12"/>
                  </a:lnTo>
                  <a:cubicBezTo>
                    <a:pt x="271" y="0"/>
                    <a:pt x="271" y="0"/>
                    <a:pt x="254" y="0"/>
                  </a:cubicBezTo>
                  <a:lnTo>
                    <a:pt x="148" y="0"/>
                  </a:lnTo>
                  <a:cubicBezTo>
                    <a:pt x="132" y="0"/>
                    <a:pt x="123" y="0"/>
                    <a:pt x="123" y="15"/>
                  </a:cubicBezTo>
                  <a:cubicBezTo>
                    <a:pt x="123" y="28"/>
                    <a:pt x="132" y="28"/>
                    <a:pt x="148" y="28"/>
                  </a:cubicBezTo>
                  <a:cubicBezTo>
                    <a:pt x="163" y="28"/>
                    <a:pt x="182" y="28"/>
                    <a:pt x="197" y="31"/>
                  </a:cubicBezTo>
                  <a:lnTo>
                    <a:pt x="96" y="442"/>
                  </a:lnTo>
                  <a:cubicBezTo>
                    <a:pt x="89" y="471"/>
                    <a:pt x="74" y="492"/>
                    <a:pt x="15" y="495"/>
                  </a:cubicBezTo>
                  <a:cubicBezTo>
                    <a:pt x="9" y="495"/>
                    <a:pt x="0" y="495"/>
                    <a:pt x="0" y="510"/>
                  </a:cubicBezTo>
                  <a:cubicBezTo>
                    <a:pt x="0" y="519"/>
                    <a:pt x="7" y="522"/>
                    <a:pt x="12" y="522"/>
                  </a:cubicBezTo>
                  <a:cubicBezTo>
                    <a:pt x="37" y="522"/>
                    <a:pt x="65" y="519"/>
                    <a:pt x="89" y="519"/>
                  </a:cubicBezTo>
                  <a:cubicBezTo>
                    <a:pt x="108" y="519"/>
                    <a:pt x="154" y="522"/>
                    <a:pt x="173" y="522"/>
                  </a:cubicBezTo>
                  <a:cubicBezTo>
                    <a:pt x="179" y="522"/>
                    <a:pt x="189" y="519"/>
                    <a:pt x="189" y="507"/>
                  </a:cubicBezTo>
                  <a:cubicBezTo>
                    <a:pt x="189" y="495"/>
                    <a:pt x="179" y="495"/>
                    <a:pt x="170" y="495"/>
                  </a:cubicBezTo>
                  <a:cubicBezTo>
                    <a:pt x="120" y="495"/>
                    <a:pt x="120" y="473"/>
                    <a:pt x="120" y="464"/>
                  </a:cubicBezTo>
                  <a:cubicBezTo>
                    <a:pt x="120" y="461"/>
                    <a:pt x="120" y="457"/>
                    <a:pt x="123" y="445"/>
                  </a:cubicBezTo>
                  <a:lnTo>
                    <a:pt x="223" y="53"/>
                  </a:lnTo>
                  <a:lnTo>
                    <a:pt x="444" y="510"/>
                  </a:lnTo>
                  <a:cubicBezTo>
                    <a:pt x="451" y="522"/>
                    <a:pt x="454" y="522"/>
                    <a:pt x="463" y="522"/>
                  </a:cubicBezTo>
                  <a:cubicBezTo>
                    <a:pt x="472" y="522"/>
                    <a:pt x="472" y="519"/>
                    <a:pt x="478" y="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  <a:prstDash val="solid"/>
            </a:ln>
          </p:spPr>
          <p:txBody>
            <a:bodyPr vert="horz" wrap="none" lIns="81638" tIns="40819" rIns="81638" bIns="40819" compatLnSpc="0"/>
            <a:lstStyle/>
            <a:p>
              <a:pPr hangingPunct="0"/>
              <a:endParaRPr lang="en-US" sz="2177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49" name="Text Placeholder 48">
            <a:extLst>
              <a:ext uri="{FF2B5EF4-FFF2-40B4-BE49-F238E27FC236}">
                <a16:creationId xmlns="" xmlns:a16="http://schemas.microsoft.com/office/drawing/2014/main" id="{D293600E-C4DD-4487-8902-005891F1876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6262" y="4324942"/>
            <a:ext cx="2810625" cy="1848280"/>
          </a:xfrm>
        </p:spPr>
        <p:txBody>
          <a:bodyPr/>
          <a:lstStyle/>
          <a:p>
            <a:pPr marL="0" lvl="1" indent="0" algn="ctr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400" dirty="0" smtClean="0">
                <a:solidFill>
                  <a:srgbClr val="000000"/>
                </a:solidFill>
                <a:latin typeface="Galliard BT" pitchFamily="2"/>
              </a:rPr>
              <a:t>Currently </a:t>
            </a:r>
            <a:r>
              <a:rPr lang="en-US" sz="2400" dirty="0">
                <a:solidFill>
                  <a:srgbClr val="000000"/>
                </a:solidFill>
                <a:latin typeface="Galliard BT" pitchFamily="2"/>
              </a:rPr>
              <a:t>at NLO</a:t>
            </a:r>
          </a:p>
          <a:p>
            <a:pPr marL="0" lvl="1" indent="0" algn="ctr" hangingPunct="0">
              <a:spcBef>
                <a:spcPts val="0"/>
              </a:spcBef>
              <a:spcAft>
                <a:spcPts val="1275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Galliard BT" pitchFamily="2"/>
              </a:rPr>
              <a:t>Parameterization allows for construction of any nuclei</a:t>
            </a:r>
          </a:p>
        </p:txBody>
      </p:sp>
    </p:spTree>
    <p:extLst>
      <p:ext uri="{BB962C8B-B14F-4D97-AF65-F5344CB8AC3E}">
        <p14:creationId xmlns:p14="http://schemas.microsoft.com/office/powerpoint/2010/main" val="107084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343"/>
            <a:ext cx="9144000" cy="5123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3544" y="232229"/>
            <a:ext cx="4325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nCTEQ15 Fit Details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57" y="5657671"/>
            <a:ext cx="332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K. </a:t>
            </a:r>
            <a:r>
              <a:rPr lang="en-US" dirty="0" err="1">
                <a:solidFill>
                  <a:srgbClr val="002060"/>
                </a:solidFill>
              </a:rPr>
              <a:t>Kovarik</a:t>
            </a:r>
            <a:r>
              <a:rPr lang="en-US" dirty="0">
                <a:solidFill>
                  <a:srgbClr val="002060"/>
                </a:solidFill>
              </a:rPr>
              <a:t> et al. [The </a:t>
            </a:r>
            <a:r>
              <a:rPr lang="en-US" dirty="0" err="1">
                <a:solidFill>
                  <a:srgbClr val="002060"/>
                </a:solidFill>
              </a:rPr>
              <a:t>nCTEQ</a:t>
            </a:r>
            <a:r>
              <a:rPr lang="en-US" dirty="0">
                <a:solidFill>
                  <a:srgbClr val="002060"/>
                </a:solidFill>
              </a:rPr>
              <a:t> Collaboration], </a:t>
            </a:r>
            <a:r>
              <a:rPr lang="en-US" i="1" dirty="0" smtClean="0">
                <a:solidFill>
                  <a:srgbClr val="002060"/>
                </a:solidFill>
              </a:rPr>
              <a:t>Phys</a:t>
            </a:r>
            <a:r>
              <a:rPr lang="en-US" i="1" dirty="0">
                <a:solidFill>
                  <a:srgbClr val="002060"/>
                </a:solidFill>
              </a:rPr>
              <a:t>. Rev.</a:t>
            </a:r>
            <a:r>
              <a:rPr lang="en-US" dirty="0">
                <a:solidFill>
                  <a:srgbClr val="002060"/>
                </a:solidFill>
              </a:rPr>
              <a:t>, D93(8):085037, </a:t>
            </a:r>
            <a:r>
              <a:rPr lang="en-US" dirty="0" smtClean="0">
                <a:solidFill>
                  <a:srgbClr val="002060"/>
                </a:solidFill>
              </a:rPr>
              <a:t>2016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0750475">
            <a:off x="3463060" y="3775588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7030A0"/>
                </a:solidFill>
                <a:latin typeface="Galliard BT" pitchFamily="2"/>
              </a:rPr>
              <a:t>(2947 </a:t>
            </a:r>
            <a:r>
              <a:rPr lang="en-US" dirty="0" smtClean="0">
                <a:solidFill>
                  <a:srgbClr val="7030A0"/>
                </a:solidFill>
                <a:latin typeface="Galliard BT" pitchFamily="2"/>
              </a:rPr>
              <a:t>points </a:t>
            </a:r>
            <a:r>
              <a:rPr lang="en-US" dirty="0">
                <a:solidFill>
                  <a:srgbClr val="7030A0"/>
                </a:solidFill>
                <a:latin typeface="Galliard BT" pitchFamily="2"/>
              </a:rPr>
              <a:t>for </a:t>
            </a:r>
            <a:r>
              <a:rPr lang="en-US" smtClean="0">
                <a:solidFill>
                  <a:srgbClr val="7030A0"/>
                </a:solidFill>
                <a:latin typeface="Galliard BT" pitchFamily="2"/>
              </a:rPr>
              <a:t>CT14 proton!)</a:t>
            </a:r>
            <a:endParaRPr lang="en-US" baseline="30000" dirty="0">
              <a:solidFill>
                <a:srgbClr val="7030A0"/>
              </a:solidFill>
              <a:latin typeface="Galliard BT" pitchFamily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0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B54135-9DA8-4A41-A822-4981E8DA303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266" y="1274885"/>
            <a:ext cx="6655202" cy="4978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3">
            <a:extLst>
              <a:ext uri="{FF2B5EF4-FFF2-40B4-BE49-F238E27FC236}">
                <a16:creationId xmlns="" xmlns:a16="http://schemas.microsoft.com/office/drawing/2014/main" id="{D6FC56CE-8AC9-48DB-8885-F35522E2B7F1}"/>
              </a:ext>
            </a:extLst>
          </p:cNvPr>
          <p:cNvSpPr txBox="1">
            <a:spLocks noGrp="1"/>
          </p:cNvSpPr>
          <p:nvPr/>
        </p:nvSpPr>
        <p:spPr>
          <a:xfrm>
            <a:off x="6917334" y="6502974"/>
            <a:ext cx="2131726" cy="215524"/>
          </a:xfrm>
          <a:prstGeom prst="rect">
            <a:avLst/>
          </a:prstGeom>
          <a:noFill/>
          <a:ln/>
        </p:spPr>
        <p:txBody>
          <a:bodyPr lIns="0" tIns="0" rIns="0" bIns="0">
            <a:noAutofit/>
          </a:bodyPr>
          <a:lstStyle/>
          <a:p>
            <a:pPr algn="r" hangingPunct="0">
              <a:defRPr/>
            </a:pPr>
            <a:fld id="{BAB9439B-CB57-461A-BAA8-279A2866452B}" type="slidenum"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pPr algn="r" hangingPunct="0">
                <a:defRPr/>
              </a:pPr>
              <a:t>8</a:t>
            </a:fld>
            <a:r>
              <a:rPr lang="en-US" sz="1270">
                <a:solidFill>
                  <a:srgbClr val="000000"/>
                </a:solidFill>
                <a:latin typeface="Galliard BT" pitchFamily="2"/>
                <a:ea typeface="DejaVu Sans" pitchFamily="2"/>
                <a:cs typeface="DejaVu Sans" pitchFamily="2"/>
              </a:rPr>
              <a:t>/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6FBBA3-0BB9-4FD2-8C17-C3741DB4220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36935" y="209473"/>
            <a:ext cx="7730446" cy="1418212"/>
          </a:xfrm>
        </p:spPr>
        <p:txBody>
          <a:bodyPr/>
          <a:lstStyle/>
          <a:p>
            <a:pPr lvl="0"/>
            <a:r>
              <a:rPr lang="en-US" dirty="0">
                <a:solidFill>
                  <a:srgbClr val="002060"/>
                </a:solidFill>
              </a:rPr>
              <a:t>nCTEQ15 PDF Set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D8101F-847E-4EFF-BA0E-60F8A8F76DA9}"/>
              </a:ext>
            </a:extLst>
          </p:cNvPr>
          <p:cNvSpPr txBox="1"/>
          <p:nvPr/>
        </p:nvSpPr>
        <p:spPr>
          <a:xfrm>
            <a:off x="3489027" y="1961534"/>
            <a:ext cx="1767681" cy="377324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compatLnSpc="0">
            <a:spAutoFit/>
          </a:bodyPr>
          <a:lstStyle/>
          <a:p>
            <a:pPr algn="ctr" hangingPunct="0">
              <a:defRPr sz="1800">
                <a:solidFill>
                  <a:srgbClr val="FF0000"/>
                </a:solidFill>
              </a:defRPr>
            </a:pPr>
            <a:r>
              <a:rPr lang="en-US" sz="2000" dirty="0">
                <a:solidFill>
                  <a:srgbClr val="FF0000"/>
                </a:solidFill>
                <a:latin typeface="Galliard BT" pitchFamily="2"/>
                <a:ea typeface="DejaVu Sans" pitchFamily="2"/>
                <a:cs typeface="DejaVu Sans" pitchFamily="2"/>
              </a:rPr>
              <a:t>Included Points</a:t>
            </a:r>
          </a:p>
        </p:txBody>
      </p:sp>
      <p:sp>
        <p:nvSpPr>
          <p:cNvPr id="8" name="Left Brace 7"/>
          <p:cNvSpPr/>
          <p:nvPr/>
        </p:nvSpPr>
        <p:spPr>
          <a:xfrm rot="10800000">
            <a:off x="6510900" y="1627685"/>
            <a:ext cx="590542" cy="2286359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85702" y="1961534"/>
            <a:ext cx="1763358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002060"/>
                </a:solidFill>
              </a:rPr>
              <a:t>Typical </a:t>
            </a:r>
            <a:r>
              <a:rPr lang="en-US" i="1" dirty="0" smtClean="0">
                <a:solidFill>
                  <a:srgbClr val="002060"/>
                </a:solidFill>
              </a:rPr>
              <a:t>W</a:t>
            </a:r>
            <a:r>
              <a:rPr lang="en-US" i="1" baseline="30000" dirty="0" smtClean="0">
                <a:solidFill>
                  <a:srgbClr val="002060"/>
                </a:solidFill>
              </a:rPr>
              <a:t>2</a:t>
            </a:r>
            <a:r>
              <a:rPr lang="en-US" i="1" dirty="0" smtClean="0">
                <a:solidFill>
                  <a:srgbClr val="002060"/>
                </a:solidFill>
              </a:rPr>
              <a:t> = 12.25, Q</a:t>
            </a:r>
            <a:r>
              <a:rPr lang="en-US" i="1" baseline="30000" dirty="0" smtClean="0">
                <a:solidFill>
                  <a:srgbClr val="002060"/>
                </a:solidFill>
              </a:rPr>
              <a:t>2</a:t>
            </a:r>
            <a:r>
              <a:rPr lang="en-US" i="1" dirty="0" smtClean="0">
                <a:solidFill>
                  <a:srgbClr val="002060"/>
                </a:solidFill>
              </a:rPr>
              <a:t> = 4 GeV</a:t>
            </a:r>
            <a:r>
              <a:rPr lang="en-US" i="1" baseline="30000" dirty="0" smtClean="0">
                <a:solidFill>
                  <a:srgbClr val="002060"/>
                </a:solidFill>
              </a:rPr>
              <a:t>2</a:t>
            </a:r>
            <a:r>
              <a:rPr lang="en-US" i="1" dirty="0" smtClean="0">
                <a:solidFill>
                  <a:srgbClr val="002060"/>
                </a:solidFill>
              </a:rPr>
              <a:t> cuts remove large amount of large x data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="" xmlns:a16="http://schemas.microsoft.com/office/drawing/2014/main" id="{4D6F9C6C-BFED-41B2-93D9-39618CD28491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2696693"/>
            <a:ext cx="9143433" cy="1429968"/>
          </a:xfrm>
        </p:spPr>
        <p:txBody>
          <a:bodyPr anchor="ctr"/>
          <a:lstStyle/>
          <a:p>
            <a:pPr lvl="0" algn="ctr"/>
            <a:r>
              <a:rPr lang="en-US" i="1" dirty="0" smtClean="0">
                <a:solidFill>
                  <a:srgbClr val="FFFFFF"/>
                </a:solidFill>
              </a:rPr>
              <a:t>A digression</a:t>
            </a:r>
            <a:r>
              <a:rPr lang="is-IS" i="1" dirty="0" smtClean="0">
                <a:solidFill>
                  <a:srgbClr val="FFFFFF"/>
                </a:solidFill>
              </a:rPr>
              <a:t>….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545" y="4312524"/>
            <a:ext cx="3200399" cy="24293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7200" y="5780260"/>
            <a:ext cx="34831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Going a bit outside the traditional </a:t>
            </a:r>
            <a:r>
              <a:rPr lang="en-US" sz="2400" dirty="0" err="1" smtClean="0">
                <a:solidFill>
                  <a:srgbClr val="002060"/>
                </a:solidFill>
              </a:rPr>
              <a:t>nPDF</a:t>
            </a:r>
            <a:r>
              <a:rPr lang="en-US" sz="2400" dirty="0" smtClean="0">
                <a:solidFill>
                  <a:srgbClr val="002060"/>
                </a:solidFill>
              </a:rPr>
              <a:t> pen</a:t>
            </a:r>
            <a:r>
              <a:rPr lang="is-IS" sz="2400" dirty="0" smtClean="0">
                <a:solidFill>
                  <a:srgbClr val="002060"/>
                </a:solidFill>
              </a:rPr>
              <a:t>….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9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SMU-2016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MU-2016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JLab_PowerPoint2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Lab_PowerPoint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</Template>
  <TotalTime>2372</TotalTime>
  <Words>2950</Words>
  <Application>Microsoft Macintosh PowerPoint</Application>
  <PresentationFormat>On-screen Show (4:3)</PresentationFormat>
  <Paragraphs>670</Paragraphs>
  <Slides>59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59</vt:i4>
      </vt:variant>
    </vt:vector>
  </HeadingPairs>
  <TitlesOfParts>
    <vt:vector size="84" baseType="lpstr">
      <vt:lpstr>.AppleSystemUIFont</vt:lpstr>
      <vt:lpstr>.PingFangSC-Regular</vt:lpstr>
      <vt:lpstr>Apple Chancery</vt:lpstr>
      <vt:lpstr>Arial Unicode MS</vt:lpstr>
      <vt:lpstr>Calibri</vt:lpstr>
      <vt:lpstr>Chalkboard</vt:lpstr>
      <vt:lpstr>DejaVu Sans</vt:lpstr>
      <vt:lpstr>Galliard BT</vt:lpstr>
      <vt:lpstr>Lucida Grande</vt:lpstr>
      <vt:lpstr>Mistral</vt:lpstr>
      <vt:lpstr>ＭＳ Ｐゴシック</vt:lpstr>
      <vt:lpstr>PingFangSC-Regular</vt:lpstr>
      <vt:lpstr>StarSymbol</vt:lpstr>
      <vt:lpstr>Symbol</vt:lpstr>
      <vt:lpstr>Times</vt:lpstr>
      <vt:lpstr>Times New Roman</vt:lpstr>
      <vt:lpstr>Wingdings</vt:lpstr>
      <vt:lpstr>Arial</vt:lpstr>
      <vt:lpstr>Office Theme</vt:lpstr>
      <vt:lpstr>SMU-20161</vt:lpstr>
      <vt:lpstr>SMU-20162</vt:lpstr>
      <vt:lpstr>6_JLab_PowerPoint1</vt:lpstr>
      <vt:lpstr>16_JLab_PowerPoint2</vt:lpstr>
      <vt:lpstr>3_Office Theme</vt:lpstr>
      <vt:lpstr>10_Office Theme</vt:lpstr>
      <vt:lpstr>Nuclear Parton Distributions from nCTEQ</vt:lpstr>
      <vt:lpstr>PowerPoint Presentation</vt:lpstr>
      <vt:lpstr>Nuclear PDFs</vt:lpstr>
      <vt:lpstr>PowerPoint Presentation</vt:lpstr>
      <vt:lpstr>nCTEQ PDFs Formalism: Generalized A Parameterization</vt:lpstr>
      <vt:lpstr>nCTEQ PDFs</vt:lpstr>
      <vt:lpstr>PowerPoint Presentation</vt:lpstr>
      <vt:lpstr>nCTEQ15 PDF Set</vt:lpstr>
      <vt:lpstr>PowerPoint Presentation</vt:lpstr>
      <vt:lpstr>PowerPoint Presentation</vt:lpstr>
      <vt:lpstr>Typical W, Q cuts are restrictive….</vt:lpstr>
      <vt:lpstr>PowerPoint Presentation</vt:lpstr>
      <vt:lpstr>PowerPoint Presentation</vt:lpstr>
      <vt:lpstr>Probing the Valence Regime at JLab12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with BONuS12, SoLID could answer isospin-dependence question…. </vt:lpstr>
      <vt:lpstr>PowerPoint Presentation</vt:lpstr>
      <vt:lpstr>nCTEQ15 PDF 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nPDF efforts fit nuclear effects using the canonical F2A/F2D ratios as a function of x  However, there are essentially NO neutrino F2D data!  Comparisons are necessarily to modeled deuterium data  We decided to try and compare only F2A data  - start with Fe, largest data set covering both charged lepton and neutrino data over a range of x,Q…. </vt:lpstr>
      <vt:lpstr>World FFe2 Data</vt:lpstr>
      <vt:lpstr>Analysis</vt:lpstr>
      <vt:lpstr>Results: F2Fe Data – NOT a ratio to deuterium! </vt:lpstr>
      <vt:lpstr>Smaller bins in Q2</vt:lpstr>
      <vt:lpstr>Look closer</vt:lpstr>
      <vt:lpstr>Compare with nCTEQ</vt:lpstr>
      <vt:lpstr>Good reasons to consider nuclear effects may be DIFFERENT in  - A:</vt:lpstr>
      <vt:lpstr>Many Theory Predictions…</vt:lpstr>
      <vt:lpstr>PowerPoint Presentation</vt:lpstr>
      <vt:lpstr>PowerPoint Presentation</vt:lpstr>
      <vt:lpstr>nCTEQ PDFs at the LHC  – extend low x range</vt:lpstr>
      <vt:lpstr>LHC Run 1 Data in nCTEQ</vt:lpstr>
      <vt:lpstr>W/Z Production</vt:lpstr>
      <vt:lpstr>W/Z Production</vt:lpstr>
      <vt:lpstr>Reweighting – Example with W, Z Production</vt:lpstr>
      <vt:lpstr>Reweighting</vt:lpstr>
      <vt:lpstr>PowerPoint Presentation</vt:lpstr>
      <vt:lpstr>What is nCTEQ++?</vt:lpstr>
      <vt:lpstr>pPb Data for nCTEQ+LHC</vt:lpstr>
      <vt:lpstr>Validation: χ2</vt:lpstr>
      <vt:lpstr>nCTEQ+LHC</vt:lpstr>
      <vt:lpstr>Fit with Normalization</vt:lpstr>
      <vt:lpstr>Summary</vt:lpstr>
      <vt:lpstr>Reweighting Formalism</vt:lpstr>
      <vt:lpstr>Relating x1 and x2 to Rapidity</vt:lpstr>
      <vt:lpstr>Collider Definitions</vt:lpstr>
      <vt:lpstr>Parton Distribution Functions (PDFs)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131</cp:revision>
  <dcterms:created xsi:type="dcterms:W3CDTF">2018-04-14T19:46:34Z</dcterms:created>
  <dcterms:modified xsi:type="dcterms:W3CDTF">2018-04-16T11:30:45Z</dcterms:modified>
</cp:coreProperties>
</file>