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256" r:id="rId2"/>
    <p:sldId id="358" r:id="rId3"/>
    <p:sldId id="302" r:id="rId4"/>
    <p:sldId id="368" r:id="rId5"/>
    <p:sldId id="369" r:id="rId6"/>
    <p:sldId id="383" r:id="rId7"/>
    <p:sldId id="378" r:id="rId8"/>
    <p:sldId id="257" r:id="rId9"/>
    <p:sldId id="360" r:id="rId10"/>
    <p:sldId id="362" r:id="rId11"/>
    <p:sldId id="361" r:id="rId12"/>
    <p:sldId id="384" r:id="rId13"/>
    <p:sldId id="385" r:id="rId14"/>
    <p:sldId id="377" r:id="rId15"/>
    <p:sldId id="275" r:id="rId16"/>
    <p:sldId id="304" r:id="rId17"/>
    <p:sldId id="381" r:id="rId18"/>
    <p:sldId id="324" r:id="rId19"/>
    <p:sldId id="323" r:id="rId20"/>
    <p:sldId id="325" r:id="rId21"/>
    <p:sldId id="335" r:id="rId22"/>
    <p:sldId id="287" r:id="rId23"/>
    <p:sldId id="331" r:id="rId24"/>
    <p:sldId id="330" r:id="rId25"/>
    <p:sldId id="289" r:id="rId26"/>
    <p:sldId id="310" r:id="rId27"/>
    <p:sldId id="379" r:id="rId28"/>
    <p:sldId id="312" r:id="rId29"/>
    <p:sldId id="363" r:id="rId30"/>
    <p:sldId id="339" r:id="rId31"/>
    <p:sldId id="338" r:id="rId32"/>
    <p:sldId id="340" r:id="rId33"/>
    <p:sldId id="376" r:id="rId34"/>
    <p:sldId id="341" r:id="rId35"/>
    <p:sldId id="284" r:id="rId36"/>
    <p:sldId id="375" r:id="rId37"/>
    <p:sldId id="386" r:id="rId38"/>
    <p:sldId id="370" r:id="rId39"/>
    <p:sldId id="367" r:id="rId40"/>
    <p:sldId id="380" r:id="rId41"/>
    <p:sldId id="371" r:id="rId42"/>
    <p:sldId id="373" r:id="rId43"/>
    <p:sldId id="372" r:id="rId44"/>
    <p:sldId id="374" r:id="rId4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cknowledge Outline" id="{ABC164B7-2475-4E15-B321-C6CC1B301CA2}">
          <p14:sldIdLst>
            <p14:sldId id="256"/>
            <p14:sldId id="358"/>
          </p14:sldIdLst>
        </p14:section>
        <p14:section name="CF Experiment" id="{10A0666B-EB9E-479D-A30D-18AAA0614603}">
          <p14:sldIdLst>
            <p14:sldId id="302"/>
            <p14:sldId id="368"/>
            <p14:sldId id="369"/>
          </p14:sldIdLst>
        </p14:section>
        <p14:section name="Octupole" id="{7C7D3039-36D9-424C-9AC0-E49D3D72906E}">
          <p14:sldIdLst>
            <p14:sldId id="383"/>
            <p14:sldId id="378"/>
            <p14:sldId id="257"/>
            <p14:sldId id="360"/>
            <p14:sldId id="362"/>
            <p14:sldId id="361"/>
          </p14:sldIdLst>
        </p14:section>
        <p14:section name="First E2 Energy" id="{0CEA54B1-B71F-4A48-B7F9-F3E3F16481D1}">
          <p14:sldIdLst>
            <p14:sldId id="384"/>
            <p14:sldId id="385"/>
          </p14:sldIdLst>
        </p14:section>
        <p14:section name="Imp of Triax Shapes A=100-118" id="{1DDC473D-AD90-4E8E-AF71-60EFF95E8E31}">
          <p14:sldIdLst>
            <p14:sldId id="377"/>
            <p14:sldId id="275"/>
            <p14:sldId id="304"/>
          </p14:sldIdLst>
        </p14:section>
        <p14:section name="One &amp; Two Phonon Gamma Vib" id="{AF7C328B-4879-46BF-B5CA-C7598A9EC417}">
          <p14:sldIdLst>
            <p14:sldId id="381"/>
            <p14:sldId id="324"/>
            <p14:sldId id="323"/>
            <p14:sldId id="325"/>
          </p14:sldIdLst>
        </p14:section>
        <p14:section name="Chirality" id="{F418804B-9588-41C5-A266-651ECD98B9B2}">
          <p14:sldIdLst>
            <p14:sldId id="335"/>
            <p14:sldId id="287"/>
            <p14:sldId id="331"/>
            <p14:sldId id="330"/>
            <p14:sldId id="289"/>
            <p14:sldId id="310"/>
          </p14:sldIdLst>
        </p14:section>
        <p14:section name="Wobbling" id="{B1FEF149-F2D4-42D7-86A1-792E32CF326D}">
          <p14:sldIdLst>
            <p14:sldId id="379"/>
            <p14:sldId id="312"/>
            <p14:sldId id="363"/>
            <p14:sldId id="339"/>
            <p14:sldId id="338"/>
            <p14:sldId id="340"/>
          </p14:sldIdLst>
        </p14:section>
        <p14:section name="Pd" id="{56613821-C576-4681-85D7-86BCA29DEEC5}">
          <p14:sldIdLst>
            <p14:sldId id="376"/>
            <p14:sldId id="341"/>
            <p14:sldId id="284"/>
          </p14:sldIdLst>
        </p14:section>
        <p14:section name="Highlights Conclusion" id="{04640BE9-31ED-40C4-9021-1C439EC79EC8}">
          <p14:sldIdLst>
            <p14:sldId id="375"/>
            <p14:sldId id="386"/>
            <p14:sldId id="370"/>
            <p14:sldId id="367"/>
          </p14:sldIdLst>
        </p14:section>
        <p14:section name="Nuclear Struct Z&gt;102 SF" id="{99F553C5-4404-473B-9B2D-AF0FCBD98405}">
          <p14:sldIdLst>
            <p14:sldId id="380"/>
            <p14:sldId id="371"/>
            <p14:sldId id="373"/>
            <p14:sldId id="372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55AB9-728F-4AAA-ACCC-CE821F30CE7B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E01D3-0105-4A81-B741-95047E5B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1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CEE9-E1AC-4FA0-8B53-AC9574A0E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5D354-CC4E-42D5-8DB3-BE5DAF075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99B19-98EE-47C7-829D-554F21908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BF5-80FF-471C-9F59-A99E6EAA2D1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EC826-E22B-413C-B8B3-E39B2F6E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B50EE-EF56-4F5A-8457-FCA25422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50DE-E4CE-4089-8BD9-02E4703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2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80E9-98F9-4A6D-99A0-00FC9CE3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98867-16FE-4E61-AAB5-203153F36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5B759-A598-4999-99B0-6DEB0CD0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BF5-80FF-471C-9F59-A99E6EAA2D1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8D89-AB86-42D2-B313-20107318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6973-8920-41BC-9D93-FFF276EA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50DE-E4CE-4089-8BD9-02E4703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062BA-9798-49FE-856E-ECD28B6C4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2154B-0E44-4479-8F94-55400E0C6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30C72-D734-4009-AE1F-EBB5CEEE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BF5-80FF-471C-9F59-A99E6EAA2D1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699BA-50DE-4D73-A750-E0953AC8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FFC37-28BD-4DA0-9F0D-AD64CA5D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50DE-E4CE-4089-8BD9-02E4703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6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77611DF-57C3-42A2-B683-7B61DEE206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D55CC-3B76-4F06-A649-37FFFFCE19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00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1A2D-CEDD-442A-9E73-DE9490FA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0E21B-3DD4-4D47-AB0C-52D0AA4C8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9E42E-BA8E-4D0B-9643-3631F4F0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BF5-80FF-471C-9F59-A99E6EAA2D1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FDCC8-E3CB-4EFE-8AB3-23ABB08F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1CB8-7C63-40A9-9B18-BC7E681D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50DE-E4CE-4089-8BD9-02E4703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1E19-E766-4AE9-9684-28DFF46B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C18BC-6039-414F-9EEF-23C348762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F27E3-C37A-4F36-99AD-6880DF26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BF5-80FF-471C-9F59-A99E6EAA2D1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36A32-6AB3-4645-B986-D3DE3ED5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E9072-E4A0-497E-BD2E-E4CC7CA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50DE-E4CE-4089-8BD9-02E4703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7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7E56-1020-4153-AD43-36DCA39A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93A24-CFA1-4672-8330-FB308014C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1C3C4-36A0-47A4-AEF0-F3E4AB101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9B599-53B2-42E8-A50C-59668F9A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BF5-80FF-471C-9F59-A99E6EAA2D1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591A8-3B50-4643-9E3C-FD185C6C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DC197-AD3A-477F-B608-CF9323FB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50DE-E4CE-4089-8BD9-02E4703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52AE-663C-48BD-96B4-124E81D5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F0F5B-005F-495E-A491-AC7762D9A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9CF3F-2F64-475E-B6D4-2ED4D7C28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68883-49E9-4B6B-B936-8C35A4C2C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60815-5674-4601-BCE5-248633CAB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BD9EE1-3C9B-49F8-AB6F-03450D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BF5-80FF-471C-9F59-A99E6EAA2D1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12B1A-556C-4BFC-AEA7-08D8210D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7F9C3-4F10-4C6D-AE47-C73ACF9A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50DE-E4CE-4089-8BD9-02E4703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7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72E4-6484-486F-80F2-9AAED03B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C65CF-7EC3-47DA-ABA9-1E6E96CA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BF5-80FF-471C-9F59-A99E6EAA2D1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1F58E-9364-4223-8781-0BBC944B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7DDAA-D6F2-4707-8C43-8EBD5C50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50DE-E4CE-4089-8BD9-02E4703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8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3984D-9828-42A8-A87B-6500B68C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BF5-80FF-471C-9F59-A99E6EAA2D1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E4C82-89ED-49CA-B120-C2FF0BEC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328B0-1389-4798-A306-F7912954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50DE-E4CE-4089-8BD9-02E4703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8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5A5E-5B95-42DB-A727-8524AC90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16D00-446B-4F6F-98C7-BA8677D8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CA0EE-DCEB-4B53-BA8A-4A0DDF09C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82B46-13E8-4D83-B1A6-12E93C27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BF5-80FF-471C-9F59-A99E6EAA2D1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2A8F7-6988-4E3C-B12F-67D5A85F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2DEEE-0EBB-4D7E-9511-AD6BAB9E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50DE-E4CE-4089-8BD9-02E4703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1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A5F4-09EA-40EC-9692-B46ED5DD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0D076-1ED1-42FC-B1CC-C2BAEFD73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B5109-41DB-4CC4-984B-3DB5EC694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A3B7D-9A38-4C20-8BFF-EA1B016B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FBF5-80FF-471C-9F59-A99E6EAA2D1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5012D-58D2-473C-AA13-C137C92E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6B563-85DB-48DF-A557-B89EBC99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150DE-E4CE-4089-8BD9-02E4703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6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1B13C-9769-4FE7-AD5C-7C542070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5E067-2405-4145-A271-567A47AEA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23F62-8227-4331-9CDA-95ADEC5D6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FBF5-80FF-471C-9F59-A99E6EAA2D1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6A7B-3406-4BFD-8C81-9D7BA485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0A9E1-2207-4DB8-83AD-8B878F204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50DE-E4CE-4089-8BD9-02E4703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ED88-E1A9-4E84-A2D0-09A4E4156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Spontaneous Fission of SHE:  A New Source of Insights into the Structure of Neutron-Rich Nuclei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E2F64-0DE5-4BFC-B880-198CBAACB3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C. J. Zachary</a:t>
            </a:r>
            <a:r>
              <a:rPr lang="en-US" baseline="30000" dirty="0"/>
              <a:t>1</a:t>
            </a:r>
            <a:r>
              <a:rPr lang="en-US" dirty="0"/>
              <a:t>, J. H. Hamilton</a:t>
            </a:r>
            <a:r>
              <a:rPr lang="en-US" baseline="30000" dirty="0"/>
              <a:t>1</a:t>
            </a:r>
            <a:r>
              <a:rPr lang="en-US" dirty="0"/>
              <a:t>, E. Wang</a:t>
            </a:r>
            <a:r>
              <a:rPr lang="en-US" baseline="30000" dirty="0"/>
              <a:t>1</a:t>
            </a:r>
            <a:r>
              <a:rPr lang="en-US" dirty="0"/>
              <a:t>, G. Ter-Akopian</a:t>
            </a:r>
            <a:r>
              <a:rPr lang="en-US" baseline="30000" dirty="0"/>
              <a:t>2</a:t>
            </a:r>
            <a:r>
              <a:rPr lang="en-US" dirty="0"/>
              <a:t>, Yu. </a:t>
            </a:r>
            <a:r>
              <a:rPr lang="en-US" dirty="0" err="1"/>
              <a:t>Ts</a:t>
            </a:r>
            <a:r>
              <a:rPr lang="en-US" dirty="0"/>
              <a:t>. Oganessian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baseline="30000" dirty="0"/>
              <a:t>1</a:t>
            </a:r>
            <a:r>
              <a:rPr lang="en-US" i="1" dirty="0"/>
              <a:t>Department of Physics and Astronomy, Vanderbilt University, Nashville, TN 37235, USA</a:t>
            </a:r>
            <a:endParaRPr lang="en-US" dirty="0"/>
          </a:p>
          <a:p>
            <a:r>
              <a:rPr lang="en-US" baseline="30000" dirty="0"/>
              <a:t>2</a:t>
            </a:r>
            <a:r>
              <a:rPr lang="en-US" i="1" dirty="0"/>
              <a:t>Joint Institute for Nuclear Research, </a:t>
            </a:r>
            <a:r>
              <a:rPr lang="en-US" i="1" dirty="0" err="1"/>
              <a:t>Dubna</a:t>
            </a:r>
            <a:r>
              <a:rPr lang="en-US" i="1" dirty="0"/>
              <a:t> 141980, Russia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0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2" b="5337"/>
          <a:stretch/>
        </p:blipFill>
        <p:spPr>
          <a:xfrm>
            <a:off x="1941348" y="152400"/>
            <a:ext cx="8426159" cy="6568965"/>
          </a:xfrm>
        </p:spPr>
      </p:pic>
      <p:sp>
        <p:nvSpPr>
          <p:cNvPr id="2" name="Rectangle 1"/>
          <p:cNvSpPr/>
          <p:nvPr/>
        </p:nvSpPr>
        <p:spPr>
          <a:xfrm>
            <a:off x="6743827" y="6231262"/>
            <a:ext cx="5323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Transitions in black from: S.J. Zhu, </a:t>
            </a:r>
            <a:r>
              <a:rPr lang="en-US" i="1" dirty="0"/>
              <a:t>et al.</a:t>
            </a:r>
            <a:r>
              <a:rPr lang="en-US" dirty="0"/>
              <a:t> PRC 60 051304</a:t>
            </a:r>
          </a:p>
          <a:p>
            <a:r>
              <a:rPr lang="en-US" dirty="0"/>
              <a:t>Transitions in red from the Dissertation of N.T. Brewer</a:t>
            </a:r>
          </a:p>
        </p:txBody>
      </p:sp>
    </p:spTree>
    <p:extLst>
      <p:ext uri="{BB962C8B-B14F-4D97-AF65-F5344CB8AC3E}">
        <p14:creationId xmlns:p14="http://schemas.microsoft.com/office/powerpoint/2010/main" val="142204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3145" y="-1884388"/>
            <a:ext cx="6589407" cy="10699560"/>
          </a:xfrm>
        </p:spPr>
      </p:pic>
      <p:sp>
        <p:nvSpPr>
          <p:cNvPr id="2" name="Rectangle 1"/>
          <p:cNvSpPr/>
          <p:nvPr/>
        </p:nvSpPr>
        <p:spPr>
          <a:xfrm>
            <a:off x="6985254" y="6575430"/>
            <a:ext cx="5206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Transitions in red from the Dissertation of N.T. Brewer</a:t>
            </a:r>
          </a:p>
        </p:txBody>
      </p:sp>
    </p:spTree>
    <p:extLst>
      <p:ext uri="{BB962C8B-B14F-4D97-AF65-F5344CB8AC3E}">
        <p14:creationId xmlns:p14="http://schemas.microsoft.com/office/powerpoint/2010/main" val="381683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8062" cy="6858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Unexpected drop &amp; rise in 1</a:t>
            </a:r>
            <a:r>
              <a:rPr lang="en-US" sz="5400" baseline="30000" dirty="0"/>
              <a:t>st</a:t>
            </a:r>
            <a:r>
              <a:rPr lang="en-US" sz="5400" dirty="0"/>
              <a:t> 2</a:t>
            </a:r>
            <a:r>
              <a:rPr lang="en-US" sz="5400" baseline="30000" dirty="0"/>
              <a:t>+ </a:t>
            </a:r>
            <a:r>
              <a:rPr lang="en-US" sz="5400" dirty="0"/>
              <a:t>energy</a:t>
            </a:r>
            <a:endParaRPr lang="en-US" sz="66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E0B6B-3E17-449B-9457-3099F9D1AC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32" y="570654"/>
            <a:ext cx="4910245" cy="549449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3E0AD1-F4D8-45B4-AF27-0BCDD5AF5AAF}"/>
              </a:ext>
            </a:extLst>
          </p:cNvPr>
          <p:cNvCxnSpPr/>
          <p:nvPr/>
        </p:nvCxnSpPr>
        <p:spPr bwMode="auto">
          <a:xfrm flipV="1">
            <a:off x="10321766" y="5747835"/>
            <a:ext cx="2822" cy="3543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FFA8A02-50E0-4F49-AB6A-D5973679BE8B}"/>
              </a:ext>
            </a:extLst>
          </p:cNvPr>
          <p:cNvSpPr txBox="1"/>
          <p:nvPr/>
        </p:nvSpPr>
        <p:spPr>
          <a:xfrm>
            <a:off x="9944576" y="617963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 mid-shell</a:t>
            </a:r>
          </a:p>
        </p:txBody>
      </p:sp>
    </p:spTree>
    <p:extLst>
      <p:ext uri="{BB962C8B-B14F-4D97-AF65-F5344CB8AC3E}">
        <p14:creationId xmlns:p14="http://schemas.microsoft.com/office/powerpoint/2010/main" val="205538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4B660-2EAC-4DA6-8E53-D9500BB9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6" y="0"/>
            <a:ext cx="1017086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7463" y="6488668"/>
            <a:ext cx="6903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Yields of </a:t>
            </a:r>
            <a:r>
              <a:rPr lang="en-US" baseline="30000" dirty="0"/>
              <a:t>252</a:t>
            </a:r>
            <a:r>
              <a:rPr lang="en-US" dirty="0"/>
              <a:t>Cf as plotted  by Nudat2: https://www.nndc.bnl.gov/nudat2/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922674-7660-4537-97F2-76F3C40F40C8}"/>
              </a:ext>
            </a:extLst>
          </p:cNvPr>
          <p:cNvSpPr/>
          <p:nvPr/>
        </p:nvSpPr>
        <p:spPr>
          <a:xfrm rot="8438387">
            <a:off x="5824528" y="3029629"/>
            <a:ext cx="1152790" cy="52370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57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</a:t>
            </a:r>
            <a:r>
              <a:rPr lang="en-US" dirty="0" err="1"/>
              <a:t>Triaxiality</a:t>
            </a:r>
            <a:r>
              <a:rPr lang="en-US" dirty="0"/>
              <a:t> in the A=100-118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Transition from super-deformed </a:t>
            </a:r>
            <a:r>
              <a:rPr lang="en-US" baseline="30000" dirty="0">
                <a:solidFill>
                  <a:srgbClr val="000000"/>
                </a:solidFill>
              </a:rPr>
              <a:t>99</a:t>
            </a:r>
            <a:r>
              <a:rPr lang="en-US" dirty="0">
                <a:solidFill>
                  <a:srgbClr val="000000"/>
                </a:solidFill>
              </a:rPr>
              <a:t>Y to triaxial </a:t>
            </a:r>
            <a:r>
              <a:rPr lang="en-US" baseline="30000" dirty="0">
                <a:solidFill>
                  <a:srgbClr val="000000"/>
                </a:solidFill>
              </a:rPr>
              <a:t>113</a:t>
            </a:r>
            <a:r>
              <a:rPr lang="en-US" dirty="0">
                <a:solidFill>
                  <a:srgbClr val="000000"/>
                </a:solidFill>
              </a:rPr>
              <a:t>Rh</a:t>
            </a:r>
          </a:p>
          <a:p>
            <a:r>
              <a:rPr lang="en-US" dirty="0"/>
              <a:t>One and two phonon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g </a:t>
            </a:r>
            <a:r>
              <a:rPr lang="en-US" dirty="0">
                <a:solidFill>
                  <a:srgbClr val="000000"/>
                </a:solidFill>
              </a:rPr>
              <a:t>vibrational bands in even-even isotopes and first observations in odd A and odd Z nuclei, </a:t>
            </a:r>
            <a:r>
              <a:rPr lang="en-US" baseline="30000" dirty="0">
                <a:solidFill>
                  <a:srgbClr val="000000"/>
                </a:solidFill>
              </a:rPr>
              <a:t>103,105,107</a:t>
            </a:r>
            <a:r>
              <a:rPr lang="en-US" dirty="0">
                <a:solidFill>
                  <a:srgbClr val="000000"/>
                </a:solidFill>
              </a:rPr>
              <a:t>Mo, </a:t>
            </a:r>
            <a:r>
              <a:rPr lang="en-US" baseline="30000" dirty="0">
                <a:solidFill>
                  <a:srgbClr val="000000"/>
                </a:solidFill>
              </a:rPr>
              <a:t>103,105</a:t>
            </a:r>
            <a:r>
              <a:rPr lang="en-US" dirty="0">
                <a:solidFill>
                  <a:srgbClr val="000000"/>
                </a:solidFill>
              </a:rPr>
              <a:t>Nb, </a:t>
            </a:r>
            <a:r>
              <a:rPr lang="en-US" baseline="30000" dirty="0">
                <a:solidFill>
                  <a:srgbClr val="000000"/>
                </a:solidFill>
              </a:rPr>
              <a:t>107,109</a:t>
            </a:r>
            <a:r>
              <a:rPr lang="en-US" dirty="0">
                <a:solidFill>
                  <a:srgbClr val="000000"/>
                </a:solidFill>
              </a:rPr>
              <a:t>Tc</a:t>
            </a:r>
          </a:p>
          <a:p>
            <a:r>
              <a:rPr lang="en-US" dirty="0">
                <a:solidFill>
                  <a:srgbClr val="000000"/>
                </a:solidFill>
              </a:rPr>
              <a:t>Chiral doublet bands in triaxial nuclei, </a:t>
            </a:r>
            <a:r>
              <a:rPr lang="en-US" baseline="30000" dirty="0">
                <a:solidFill>
                  <a:srgbClr val="000000"/>
                </a:solidFill>
              </a:rPr>
              <a:t>110,112</a:t>
            </a:r>
            <a:r>
              <a:rPr lang="en-US" dirty="0">
                <a:solidFill>
                  <a:srgbClr val="000000"/>
                </a:solidFill>
              </a:rPr>
              <a:t>Ru, </a:t>
            </a:r>
            <a:r>
              <a:rPr lang="en-US" baseline="30000" dirty="0">
                <a:solidFill>
                  <a:srgbClr val="000000"/>
                </a:solidFill>
              </a:rPr>
              <a:t>114</a:t>
            </a:r>
            <a:r>
              <a:rPr lang="en-US" dirty="0">
                <a:solidFill>
                  <a:srgbClr val="000000"/>
                </a:solidFill>
              </a:rPr>
              <a:t>Pd</a:t>
            </a:r>
          </a:p>
          <a:p>
            <a:r>
              <a:rPr lang="en-US" dirty="0">
                <a:solidFill>
                  <a:srgbClr val="000000"/>
                </a:solidFill>
              </a:rPr>
              <a:t>Wobbling motion of </a:t>
            </a:r>
            <a:r>
              <a:rPr lang="en-US" dirty="0" err="1">
                <a:solidFill>
                  <a:srgbClr val="000000"/>
                </a:solidFill>
              </a:rPr>
              <a:t>triaxial</a:t>
            </a:r>
            <a:r>
              <a:rPr lang="en-US" dirty="0">
                <a:solidFill>
                  <a:srgbClr val="000000"/>
                </a:solidFill>
              </a:rPr>
              <a:t> shapes, </a:t>
            </a:r>
            <a:r>
              <a:rPr lang="en-US" baseline="30000" dirty="0">
                <a:solidFill>
                  <a:srgbClr val="000000"/>
                </a:solidFill>
              </a:rPr>
              <a:t>112</a:t>
            </a:r>
            <a:r>
              <a:rPr lang="en-US" dirty="0">
                <a:solidFill>
                  <a:srgbClr val="000000"/>
                </a:solidFill>
              </a:rPr>
              <a:t>Ru, </a:t>
            </a:r>
            <a:r>
              <a:rPr lang="en-US" baseline="30000" dirty="0">
                <a:solidFill>
                  <a:srgbClr val="000000"/>
                </a:solidFill>
              </a:rPr>
              <a:t>114</a:t>
            </a:r>
            <a:r>
              <a:rPr lang="en-US" dirty="0">
                <a:solidFill>
                  <a:srgbClr val="000000"/>
                </a:solidFill>
              </a:rPr>
              <a:t>Pd</a:t>
            </a:r>
          </a:p>
          <a:p>
            <a:r>
              <a:rPr lang="en-US" dirty="0">
                <a:solidFill>
                  <a:srgbClr val="000000"/>
                </a:solidFill>
              </a:rPr>
              <a:t>Prolate-to-oblate transition </a:t>
            </a:r>
            <a:r>
              <a:rPr lang="en-US" baseline="30000" dirty="0">
                <a:solidFill>
                  <a:srgbClr val="000000"/>
                </a:solidFill>
              </a:rPr>
              <a:t>112</a:t>
            </a:r>
            <a:r>
              <a:rPr lang="en-US" dirty="0">
                <a:solidFill>
                  <a:srgbClr val="000000"/>
                </a:solidFill>
              </a:rPr>
              <a:t>Pd-&gt;</a:t>
            </a:r>
            <a:r>
              <a:rPr lang="en-US" baseline="30000" dirty="0">
                <a:solidFill>
                  <a:srgbClr val="000000"/>
                </a:solidFill>
              </a:rPr>
              <a:t>118</a:t>
            </a:r>
            <a:r>
              <a:rPr lang="en-US" dirty="0">
                <a:solidFill>
                  <a:srgbClr val="000000"/>
                </a:solidFill>
              </a:rPr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61485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1752600" y="228601"/>
            <a:ext cx="8686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/>
              <a:t> </a:t>
            </a:r>
            <a:r>
              <a:rPr lang="en-US" sz="3200" b="1" dirty="0"/>
              <a:t>The trend of signature </a:t>
            </a:r>
            <a:r>
              <a:rPr lang="en-US" sz="3200" b="1" dirty="0" err="1"/>
              <a:t>splittings</a:t>
            </a:r>
            <a:r>
              <a:rPr lang="en-US" sz="3200" b="1" dirty="0"/>
              <a:t> in N=62 isotones of Z=39 – 45: The S(I) is increasing with increasing Z, observed by our collaboration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/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1524000" y="6172200"/>
            <a:ext cx="91440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en-US" sz="2400" i="1">
                <a:solidFill>
                  <a:srgbClr val="FFFFFF"/>
                </a:solidFill>
                <a:latin typeface="Arial" pitchFamily="34" charset="0"/>
              </a:rPr>
              <a:t>Signature splitting in gb increasing from A=99 to109 n-rich nuclei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16455" name="Picture 7" descr="Color_Y-Rh_N=62_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66900"/>
            <a:ext cx="9144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38463"/>
      </p:ext>
    </p:extLst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Y-Rh_shape_corr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876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13208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(60)</a:t>
            </a:r>
          </a:p>
          <a:p>
            <a:r>
              <a:rPr lang="en-US" dirty="0"/>
              <a:t>(62)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0139" y="1022866"/>
            <a:ext cx="57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4400" y="41910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Maximum </a:t>
            </a:r>
            <a:r>
              <a:rPr lang="en-US" dirty="0" err="1">
                <a:solidFill>
                  <a:srgbClr val="FF0000"/>
                </a:solidFill>
              </a:rPr>
              <a:t>Triaxiality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038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Symmetric</a:t>
            </a:r>
          </a:p>
        </p:txBody>
      </p:sp>
    </p:spTree>
    <p:extLst>
      <p:ext uri="{BB962C8B-B14F-4D97-AF65-F5344CB8AC3E}">
        <p14:creationId xmlns:p14="http://schemas.microsoft.com/office/powerpoint/2010/main" val="257777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Multi Phonon </a:t>
            </a:r>
            <a:r>
              <a:rPr lang="el-GR" sz="5400" dirty="0"/>
              <a:t>γ</a:t>
            </a:r>
            <a:r>
              <a:rPr lang="en-US" sz="5400" dirty="0"/>
              <a:t> Vibration</a:t>
            </a:r>
          </a:p>
        </p:txBody>
      </p:sp>
    </p:spTree>
    <p:extLst>
      <p:ext uri="{BB962C8B-B14F-4D97-AF65-F5344CB8AC3E}">
        <p14:creationId xmlns:p14="http://schemas.microsoft.com/office/powerpoint/2010/main" val="4088408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02" y="76201"/>
            <a:ext cx="8267899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324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red are new levels observed by Vanderbilt-China-Berkeley-</a:t>
            </a:r>
            <a:r>
              <a:rPr lang="en-US" dirty="0" err="1"/>
              <a:t>Dubna</a:t>
            </a:r>
            <a:r>
              <a:rPr lang="en-US" dirty="0"/>
              <a:t>-India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671519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9064"/>
            <a:ext cx="8148638" cy="60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633626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Comparison with </a:t>
            </a:r>
            <a:r>
              <a:rPr lang="en-US" dirty="0" err="1"/>
              <a:t>Triaxial</a:t>
            </a:r>
            <a:r>
              <a:rPr lang="en-US" dirty="0"/>
              <a:t> Projected Shell Model (</a:t>
            </a:r>
            <a:r>
              <a:rPr lang="en-US" dirty="0" err="1"/>
              <a:t>TPSM</a:t>
            </a:r>
            <a:r>
              <a:rPr lang="en-US" dirty="0"/>
              <a:t>) calculation</a:t>
            </a:r>
          </a:p>
        </p:txBody>
      </p:sp>
    </p:spTree>
    <p:extLst>
      <p:ext uri="{BB962C8B-B14F-4D97-AF65-F5344CB8AC3E}">
        <p14:creationId xmlns:p14="http://schemas.microsoft.com/office/powerpoint/2010/main" val="133012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Review of new physics from Spontaneous Fission of </a:t>
            </a:r>
            <a:r>
              <a:rPr lang="en-US" baseline="30000" dirty="0"/>
              <a:t>252</a:t>
            </a:r>
            <a:r>
              <a:rPr lang="en-US" dirty="0"/>
              <a:t>Cf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(a) Confirmation of predicted </a:t>
            </a:r>
            <a:r>
              <a:rPr lang="en-US" dirty="0" err="1"/>
              <a:t>octupole</a:t>
            </a:r>
            <a:r>
              <a:rPr lang="en-US" dirty="0"/>
              <a:t> deformation around Z = 56, N = 88 in </a:t>
            </a:r>
            <a:r>
              <a:rPr lang="en-US" baseline="30000" dirty="0"/>
              <a:t>143–145</a:t>
            </a:r>
            <a:r>
              <a:rPr lang="en-US" dirty="0"/>
              <a:t> Ba and </a:t>
            </a:r>
            <a:r>
              <a:rPr lang="en-US" baseline="30000" dirty="0"/>
              <a:t>148 </a:t>
            </a:r>
            <a:r>
              <a:rPr lang="en-US" dirty="0"/>
              <a:t>Ce and the first evidence of both S = ±1 doublet bands in even-even nuclei;</a:t>
            </a:r>
          </a:p>
          <a:p>
            <a:r>
              <a:rPr lang="en-US" dirty="0"/>
              <a:t>(b) unexpected drop in first 2</a:t>
            </a:r>
            <a:r>
              <a:rPr lang="en-US" baseline="30000" dirty="0"/>
              <a:t>+</a:t>
            </a:r>
            <a:r>
              <a:rPr lang="en-US" dirty="0"/>
              <a:t> energy at N = 98 and then to rise again at N = 100 in </a:t>
            </a:r>
            <a:r>
              <a:rPr lang="en-US" baseline="30000" dirty="0"/>
              <a:t>162,164</a:t>
            </a:r>
            <a:r>
              <a:rPr lang="en-US" dirty="0"/>
              <a:t>Gd; </a:t>
            </a:r>
          </a:p>
          <a:p>
            <a:r>
              <a:rPr lang="en-US" dirty="0"/>
              <a:t>(c) importance of </a:t>
            </a:r>
            <a:r>
              <a:rPr lang="en-US" dirty="0" err="1"/>
              <a:t>triaxial</a:t>
            </a:r>
            <a:r>
              <a:rPr lang="en-US" dirty="0"/>
              <a:t> shapes in A = 100-118 nuclei.</a:t>
            </a:r>
          </a:p>
          <a:p>
            <a:r>
              <a:rPr lang="en-US" dirty="0"/>
              <a:t>(d) first evidence for one and two phonon </a:t>
            </a:r>
            <a:r>
              <a:rPr lang="el-GR" dirty="0"/>
              <a:t>γ</a:t>
            </a:r>
            <a:r>
              <a:rPr lang="en-US" dirty="0"/>
              <a:t>-type vibrational bands in odd-Z and even-Z-odd-A nuclei; </a:t>
            </a:r>
          </a:p>
          <a:p>
            <a:r>
              <a:rPr lang="en-US" dirty="0"/>
              <a:t>(e) first evidence for chirality &amp; wobbling motion in even-even A = 110-114 Ru and </a:t>
            </a:r>
            <a:r>
              <a:rPr lang="en-US" dirty="0" err="1"/>
              <a:t>Pd</a:t>
            </a:r>
            <a:r>
              <a:rPr lang="en-US" dirty="0"/>
              <a:t> nuclei;  </a:t>
            </a:r>
          </a:p>
          <a:p>
            <a:r>
              <a:rPr lang="en-US" dirty="0"/>
              <a:t>(f) changing structure in 110-116 </a:t>
            </a:r>
            <a:r>
              <a:rPr lang="en-US" dirty="0" err="1"/>
              <a:t>Pd</a:t>
            </a:r>
            <a:r>
              <a:rPr lang="en-US" dirty="0"/>
              <a:t> nuclei from prolate to triaxial oblate to oblate;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Prospects from spontaneous fission of Z&gt;102 from Super Heavy Elements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/>
              <a:t>Structure of Higher Z neutron-rich nuclei</a:t>
            </a:r>
          </a:p>
          <a:p>
            <a:r>
              <a:rPr lang="en-US" sz="1800" dirty="0"/>
              <a:t>Reactions with large cross-sections with the new SHE factory in </a:t>
            </a:r>
            <a:r>
              <a:rPr lang="en-US" sz="1800" dirty="0" err="1"/>
              <a:t>Dubna</a:t>
            </a:r>
            <a:r>
              <a:rPr lang="en-US" sz="1800" dirty="0"/>
              <a:t>.  </a:t>
            </a:r>
          </a:p>
          <a:p>
            <a:pPr lvl="1"/>
            <a:r>
              <a:rPr lang="en-US" sz="1600" baseline="30000" dirty="0"/>
              <a:t>248</a:t>
            </a:r>
            <a:r>
              <a:rPr lang="en-US" sz="1600" dirty="0"/>
              <a:t>Cm (</a:t>
            </a:r>
            <a:r>
              <a:rPr lang="en-US" sz="1600" baseline="30000" dirty="0"/>
              <a:t>22</a:t>
            </a:r>
            <a:r>
              <a:rPr lang="en-US" sz="1600" dirty="0"/>
              <a:t>Ne, 4n) </a:t>
            </a:r>
            <a:r>
              <a:rPr lang="en-US" sz="1600" baseline="30000" dirty="0"/>
              <a:t>266</a:t>
            </a:r>
            <a:r>
              <a:rPr lang="en-US" sz="1600" dirty="0"/>
              <a:t>Sg </a:t>
            </a:r>
          </a:p>
          <a:p>
            <a:pPr lvl="1"/>
            <a:r>
              <a:rPr lang="en-US" sz="1600" baseline="30000" dirty="0"/>
              <a:t>250</a:t>
            </a:r>
            <a:r>
              <a:rPr lang="en-US" sz="1600" dirty="0"/>
              <a:t>Cf (</a:t>
            </a:r>
            <a:r>
              <a:rPr lang="en-US" sz="1600" baseline="30000" dirty="0"/>
              <a:t>22</a:t>
            </a:r>
            <a:r>
              <a:rPr lang="en-US" sz="1600" dirty="0"/>
              <a:t>Ne, 4n)</a:t>
            </a:r>
            <a:r>
              <a:rPr lang="en-US" sz="1600" baseline="30000" dirty="0"/>
              <a:t> 268</a:t>
            </a:r>
            <a:r>
              <a:rPr lang="en-US" sz="1600" dirty="0"/>
              <a:t>Hs</a:t>
            </a:r>
          </a:p>
          <a:p>
            <a:pPr lvl="1"/>
            <a:r>
              <a:rPr lang="en-US" sz="1600" dirty="0"/>
              <a:t>Super-symmetric SF in </a:t>
            </a:r>
            <a:r>
              <a:rPr lang="en-US" sz="1600" baseline="30000" dirty="0"/>
              <a:t>266</a:t>
            </a:r>
            <a:r>
              <a:rPr lang="en-US" sz="1600" dirty="0"/>
              <a:t>Db (EC) </a:t>
            </a:r>
            <a:r>
              <a:rPr lang="en-US" sz="1600" baseline="30000" dirty="0"/>
              <a:t>266</a:t>
            </a:r>
            <a:r>
              <a:rPr lang="en-US" sz="1600" dirty="0"/>
              <a:t>Rf (SF)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46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17220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H.J.Li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., Phys. Rev. C 88, 054311 (2013). Tsinghua-Vanderbilt-Berkeley-</a:t>
            </a:r>
            <a:r>
              <a:rPr lang="en-US" dirty="0" err="1"/>
              <a:t>Dubna</a:t>
            </a:r>
            <a:r>
              <a:rPr lang="en-US" dirty="0"/>
              <a:t>-Shanghai collaboration.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31428"/>
            <a:ext cx="7467600" cy="546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1219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err="1"/>
              <a:t>103,105,107</a:t>
            </a:r>
            <a:r>
              <a:rPr lang="en-US" dirty="0" err="1"/>
              <a:t>Mo</a:t>
            </a:r>
            <a:r>
              <a:rPr lang="en-US" dirty="0"/>
              <a:t>, </a:t>
            </a:r>
            <a:r>
              <a:rPr lang="en-US" baseline="30000" dirty="0" err="1"/>
              <a:t>103,105</a:t>
            </a:r>
            <a:r>
              <a:rPr lang="en-US" dirty="0" err="1"/>
              <a:t>Nb</a:t>
            </a:r>
            <a:r>
              <a:rPr lang="en-US" dirty="0"/>
              <a:t>, </a:t>
            </a:r>
            <a:r>
              <a:rPr lang="en-US" baseline="30000" dirty="0" err="1"/>
              <a:t>107,109</a:t>
            </a:r>
            <a:r>
              <a:rPr lang="en-US" dirty="0" err="1"/>
              <a:t>Tc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93147" y="4257765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Note 1 and 2 and possible 3 phonon </a:t>
            </a:r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g</a:t>
            </a:r>
            <a:r>
              <a:rPr lang="en-US" dirty="0">
                <a:solidFill>
                  <a:srgbClr val="0070C0"/>
                </a:solidFill>
              </a:rPr>
              <a:t> bands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182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0747" y="1535668"/>
            <a:ext cx="47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gg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0600" y="121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ymbol" panose="05050102010706020507" pitchFamily="18" charset="2"/>
              </a:rPr>
              <a:t>ggg</a:t>
            </a:r>
            <a:r>
              <a:rPr lang="en-US" dirty="0">
                <a:latin typeface="Symbol" panose="05050102010706020507" pitchFamily="18" charset="2"/>
              </a:rPr>
              <a:t>?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81200" y="13772"/>
            <a:ext cx="8229600" cy="112922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Discovered first </a:t>
            </a:r>
            <a:r>
              <a:rPr lang="en-US" sz="3200" dirty="0">
                <a:solidFill>
                  <a:srgbClr val="0070C0"/>
                </a:solidFill>
                <a:latin typeface="Symbol" panose="05050102010706020507" pitchFamily="18" charset="2"/>
              </a:rPr>
              <a:t>g</a:t>
            </a:r>
            <a:r>
              <a:rPr lang="en-US" sz="3200" dirty="0">
                <a:solidFill>
                  <a:srgbClr val="0070C0"/>
                </a:solidFill>
              </a:rPr>
              <a:t> bands in odd-N-even-Z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and odd-Z-even-N nuclei</a:t>
            </a:r>
          </a:p>
        </p:txBody>
      </p:sp>
    </p:spTree>
    <p:extLst>
      <p:ext uri="{BB962C8B-B14F-4D97-AF65-F5344CB8AC3E}">
        <p14:creationId xmlns:p14="http://schemas.microsoft.com/office/powerpoint/2010/main" val="228753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hiral-R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20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0"/>
            <a:ext cx="5943600" cy="683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676400" y="609601"/>
            <a:ext cx="3124200" cy="218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4000" b="1" dirty="0">
                <a:latin typeface="+mn-lt"/>
              </a:rPr>
              <a:t>The prototype </a:t>
            </a:r>
          </a:p>
          <a:p>
            <a:pPr>
              <a:lnSpc>
                <a:spcPct val="85000"/>
              </a:lnSpc>
            </a:pPr>
            <a:r>
              <a:rPr lang="en-US" sz="4000" b="1" dirty="0">
                <a:latin typeface="+mn-lt"/>
              </a:rPr>
              <a:t>of a </a:t>
            </a:r>
            <a:r>
              <a:rPr lang="en-US" sz="4000" b="1" dirty="0" err="1">
                <a:latin typeface="+mn-lt"/>
              </a:rPr>
              <a:t>triaxial</a:t>
            </a:r>
            <a:r>
              <a:rPr lang="en-US" sz="4000" b="1" dirty="0">
                <a:latin typeface="+mn-lt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n-US" sz="4000" b="1" dirty="0">
                <a:latin typeface="+mn-lt"/>
              </a:rPr>
              <a:t>chiral rotor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752600" y="4038601"/>
            <a:ext cx="28956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i="1" dirty="0">
                <a:latin typeface="+mn-lt"/>
              </a:rPr>
              <a:t>S. </a:t>
            </a:r>
            <a:r>
              <a:rPr lang="en-US" sz="2800" i="1" dirty="0" err="1">
                <a:latin typeface="+mn-lt"/>
              </a:rPr>
              <a:t>Frauendorf</a:t>
            </a:r>
            <a:r>
              <a:rPr lang="en-US" sz="2800" i="1" dirty="0">
                <a:latin typeface="+mn-lt"/>
              </a:rPr>
              <a:t> and J. </a:t>
            </a:r>
            <a:r>
              <a:rPr lang="en-US" sz="2800" i="1" dirty="0" err="1">
                <a:latin typeface="+mn-lt"/>
              </a:rPr>
              <a:t>Meng</a:t>
            </a:r>
            <a:r>
              <a:rPr lang="en-US" sz="2800" i="1" dirty="0">
                <a:latin typeface="+mn-lt"/>
              </a:rPr>
              <a:t>, </a:t>
            </a:r>
            <a:r>
              <a:rPr lang="en-US" sz="2800" i="1" dirty="0" err="1">
                <a:latin typeface="+mn-lt"/>
              </a:rPr>
              <a:t>Nucl</a:t>
            </a:r>
            <a:r>
              <a:rPr lang="en-US" sz="2800" i="1" dirty="0">
                <a:latin typeface="+mn-lt"/>
              </a:rPr>
              <a:t>. Phys. </a:t>
            </a:r>
            <a:r>
              <a:rPr lang="en-US" sz="2800" b="1" i="1" dirty="0">
                <a:latin typeface="+mn-lt"/>
              </a:rPr>
              <a:t>A617</a:t>
            </a:r>
            <a:r>
              <a:rPr lang="en-US" sz="2800" i="1" dirty="0">
                <a:latin typeface="+mn-lt"/>
              </a:rPr>
              <a:t>, 131(1997)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0" y="115193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J hole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41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J particle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6900" y="4724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301808-C8C1-45F9-AA21-E0380E06E922}"/>
              </a:ext>
            </a:extLst>
          </p:cNvPr>
          <p:cNvSpPr/>
          <p:nvPr/>
        </p:nvSpPr>
        <p:spPr>
          <a:xfrm>
            <a:off x="5867400" y="406400"/>
            <a:ext cx="3619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E900E-E34B-46FB-A137-4949961D6D75}"/>
              </a:ext>
            </a:extLst>
          </p:cNvPr>
          <p:cNvSpPr/>
          <p:nvPr/>
        </p:nvSpPr>
        <p:spPr>
          <a:xfrm>
            <a:off x="7677150" y="6190343"/>
            <a:ext cx="319314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4264" y="314067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Prototype tri-axial nucleus with angular momentum along all three axes can have chiral doublets.   </a:t>
            </a:r>
          </a:p>
        </p:txBody>
      </p:sp>
    </p:spTree>
    <p:extLst>
      <p:ext uri="{BB962C8B-B14F-4D97-AF65-F5344CB8AC3E}">
        <p14:creationId xmlns:p14="http://schemas.microsoft.com/office/powerpoint/2010/main" val="1261385758"/>
      </p:ext>
    </p:extLst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Fingerprints of Chirality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l-GR" dirty="0"/>
              <a:t>Δ</a:t>
            </a:r>
            <a:r>
              <a:rPr lang="en-US" altLang="zh-CN" dirty="0">
                <a:ea typeface="SimSun" pitchFamily="2" charset="-122"/>
              </a:rPr>
              <a:t>I</a:t>
            </a:r>
            <a:r>
              <a:rPr lang="en-US" dirty="0"/>
              <a:t> = 1 doublet bands with the same parity and nearly degenerate energy for same spin states.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/>
              <a:t>S(I) = [E(I)-E(I-1)]/2I constant and equal with increasing spin for the two bands.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/>
              <a:t>Similar B(E2)/B(M1) ratios for the same spin states.</a:t>
            </a:r>
          </a:p>
        </p:txBody>
      </p:sp>
    </p:spTree>
    <p:extLst>
      <p:ext uri="{BB962C8B-B14F-4D97-AF65-F5344CB8AC3E}">
        <p14:creationId xmlns:p14="http://schemas.microsoft.com/office/powerpoint/2010/main" val="1018031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chiral vibrations in </a:t>
            </a:r>
            <a:r>
              <a:rPr lang="en-US" baseline="30000" dirty="0"/>
              <a:t>104,106</a:t>
            </a:r>
            <a:r>
              <a:rPr lang="en-US" dirty="0"/>
              <a:t>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The mechanism is quite different from the known chiral examples where high j particles generate angular momentum along short axis and high j hole along the long axis and the remaining nucleons generate angular momentum along the intermediate axis.</a:t>
            </a:r>
          </a:p>
          <a:p>
            <a:r>
              <a:rPr lang="en-US" dirty="0"/>
              <a:t>TAC calculations support this chiral assignment which is generated by neutron </a:t>
            </a:r>
            <a:r>
              <a:rPr lang="en-US" dirty="0" err="1"/>
              <a:t>h</a:t>
            </a:r>
            <a:r>
              <a:rPr lang="en-US" baseline="-25000" dirty="0" err="1"/>
              <a:t>11</a:t>
            </a:r>
            <a:r>
              <a:rPr lang="en-US" baseline="-25000" dirty="0"/>
              <a:t>/2</a:t>
            </a:r>
            <a:r>
              <a:rPr lang="en-US" dirty="0"/>
              <a:t> particle and mixed </a:t>
            </a:r>
            <a:r>
              <a:rPr lang="en-US" dirty="0" err="1"/>
              <a:t>d</a:t>
            </a:r>
            <a:r>
              <a:rPr lang="en-US" baseline="-25000" dirty="0" err="1"/>
              <a:t>5</a:t>
            </a:r>
            <a:r>
              <a:rPr lang="en-US" baseline="-25000" dirty="0"/>
              <a:t>/2</a:t>
            </a:r>
            <a:r>
              <a:rPr lang="en-US" dirty="0"/>
              <a:t>, </a:t>
            </a:r>
            <a:r>
              <a:rPr lang="en-US" dirty="0" err="1"/>
              <a:t>g</a:t>
            </a:r>
            <a:r>
              <a:rPr lang="en-US" baseline="-25000" dirty="0" err="1"/>
              <a:t>7</a:t>
            </a:r>
            <a:r>
              <a:rPr lang="en-US" baseline="-25000" dirty="0"/>
              <a:t>/2</a:t>
            </a:r>
            <a:r>
              <a:rPr lang="en-US" dirty="0"/>
              <a:t> hole coupled to the short and long axis. It comes about as an interplay of neutrons in the open shell to produce soft chiral vibrations.  </a:t>
            </a:r>
          </a:p>
        </p:txBody>
      </p:sp>
    </p:spTree>
    <p:extLst>
      <p:ext uri="{BB962C8B-B14F-4D97-AF65-F5344CB8AC3E}">
        <p14:creationId xmlns:p14="http://schemas.microsoft.com/office/powerpoint/2010/main" val="263959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435658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Soft chiral vibrations in </a:t>
            </a:r>
            <a:r>
              <a:rPr lang="en-US" baseline="30000" dirty="0" err="1"/>
              <a:t>104,106</a:t>
            </a:r>
            <a:r>
              <a:rPr lang="en-US" dirty="0" err="1"/>
              <a:t>Mo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39000" y="5498068"/>
                <a:ext cx="2286000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30000">
                          <a:latin typeface="Cambria Math"/>
                        </a:rPr>
                        <m:t>104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Mo</m:t>
                      </m:r>
                      <m:r>
                        <a:rPr lang="en-US" i="1" baseline="-25000">
                          <a:latin typeface="Cambria Math"/>
                        </a:rPr>
                        <m:t>62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498068"/>
                <a:ext cx="2286000" cy="362984"/>
              </a:xfrm>
              <a:prstGeom prst="rect">
                <a:avLst/>
              </a:prstGeom>
              <a:blipFill>
                <a:blip r:embed="rId3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657600" y="51054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19400" y="5453600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30000">
                          <a:latin typeface="Cambria Math"/>
                        </a:rPr>
                        <m:t>10</m:t>
                      </m:r>
                      <m:r>
                        <a:rPr lang="en-US" baseline="30000"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Mo</m:t>
                      </m:r>
                      <m:r>
                        <a:rPr lang="en-US" i="1" baseline="-25000">
                          <a:latin typeface="Cambria Math"/>
                        </a:rPr>
                        <m:t>64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53600"/>
                <a:ext cx="2286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4600" y="586740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Note </a:t>
            </a:r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rgbClr val="C00000"/>
                </a:solidFill>
              </a:rPr>
              <a:t>E for </a:t>
            </a:r>
            <a:r>
              <a:rPr lang="en-US" baseline="30000" dirty="0" err="1">
                <a:solidFill>
                  <a:srgbClr val="C00000"/>
                </a:solidFill>
              </a:rPr>
              <a:t>104</a:t>
            </a:r>
            <a:r>
              <a:rPr lang="en-US" dirty="0" err="1">
                <a:solidFill>
                  <a:srgbClr val="C00000"/>
                </a:solidFill>
              </a:rPr>
              <a:t>Mo</a:t>
            </a:r>
            <a:r>
              <a:rPr lang="en-US" dirty="0">
                <a:solidFill>
                  <a:srgbClr val="C00000"/>
                </a:solidFill>
              </a:rPr>
              <a:t> is less than half </a:t>
            </a:r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rgbClr val="C00000"/>
                </a:solidFill>
              </a:rPr>
              <a:t>E for </a:t>
            </a:r>
            <a:r>
              <a:rPr lang="en-US" baseline="30000" dirty="0" err="1">
                <a:solidFill>
                  <a:srgbClr val="C00000"/>
                </a:solidFill>
              </a:rPr>
              <a:t>106</a:t>
            </a:r>
            <a:r>
              <a:rPr lang="en-US" dirty="0" err="1">
                <a:solidFill>
                  <a:srgbClr val="C00000"/>
                </a:solidFill>
              </a:rPr>
              <a:t>Mo</a:t>
            </a:r>
            <a:r>
              <a:rPr lang="en-US" dirty="0">
                <a:solidFill>
                  <a:srgbClr val="C00000"/>
                </a:solidFill>
              </a:rPr>
              <a:t> in closer agreement with theoretical expectations.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74" y="1219200"/>
            <a:ext cx="423782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7825ED-AB15-4F98-BC5C-A29A78518B0F}"/>
              </a:ext>
            </a:extLst>
          </p:cNvPr>
          <p:cNvSpPr/>
          <p:nvPr/>
        </p:nvSpPr>
        <p:spPr>
          <a:xfrm>
            <a:off x="38100" y="51054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S.J. Zhu,</a:t>
            </a:r>
            <a:r>
              <a:rPr lang="en-US" i="1" dirty="0"/>
              <a:t> et al.</a:t>
            </a:r>
            <a:br>
              <a:rPr lang="en-US" dirty="0"/>
            </a:br>
            <a:r>
              <a:rPr lang="en-US" dirty="0"/>
              <a:t>Prog. in Part. and </a:t>
            </a:r>
            <a:r>
              <a:rPr lang="en-US" dirty="0" err="1"/>
              <a:t>Nucl</a:t>
            </a:r>
            <a:r>
              <a:rPr lang="en-US" dirty="0"/>
              <a:t>. Phys.</a:t>
            </a:r>
          </a:p>
          <a:p>
            <a:r>
              <a:rPr lang="en-US" dirty="0"/>
              <a:t> 59 (2007) 329–336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F1960-B4E8-4D5A-A61E-D3402E8AC6C3}"/>
              </a:ext>
            </a:extLst>
          </p:cNvPr>
          <p:cNvSpPr/>
          <p:nvPr/>
        </p:nvSpPr>
        <p:spPr>
          <a:xfrm>
            <a:off x="9325774" y="4389171"/>
            <a:ext cx="36992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B. </a:t>
            </a:r>
            <a:r>
              <a:rPr lang="en-US" dirty="0" err="1"/>
              <a:t>Musangu</a:t>
            </a:r>
            <a:r>
              <a:rPr lang="en-US" dirty="0"/>
              <a:t>,</a:t>
            </a:r>
            <a:r>
              <a:rPr lang="en-US" i="1" dirty="0"/>
              <a:t> et al.</a:t>
            </a:r>
            <a:br>
              <a:rPr lang="en-US" dirty="0"/>
            </a:b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Int. Con. On </a:t>
            </a:r>
            <a:r>
              <a:rPr lang="en-US" dirty="0" err="1"/>
              <a:t>Fis</a:t>
            </a:r>
            <a:r>
              <a:rPr lang="en-US" dirty="0"/>
              <a:t>. And Prop. </a:t>
            </a:r>
          </a:p>
          <a:p>
            <a:r>
              <a:rPr lang="en-US" dirty="0"/>
              <a:t>Of Neut. Rich Nuclei, World </a:t>
            </a:r>
          </a:p>
          <a:p>
            <a:r>
              <a:rPr lang="en-US" dirty="0"/>
              <a:t>Scientific Singapore, (2017)</a:t>
            </a:r>
          </a:p>
          <a:p>
            <a:r>
              <a:rPr lang="en-US" dirty="0"/>
              <a:t>P. 255-259</a:t>
            </a:r>
          </a:p>
        </p:txBody>
      </p:sp>
    </p:spTree>
    <p:extLst>
      <p:ext uri="{BB962C8B-B14F-4D97-AF65-F5344CB8AC3E}">
        <p14:creationId xmlns:p14="http://schemas.microsoft.com/office/powerpoint/2010/main" val="1080213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2" t="-3387" r="-1"/>
          <a:stretch/>
        </p:blipFill>
        <p:spPr>
          <a:xfrm>
            <a:off x="2110741" y="1"/>
            <a:ext cx="860526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8E457D-169A-4AEF-B2B7-C3704C46BBE5}"/>
              </a:ext>
            </a:extLst>
          </p:cNvPr>
          <p:cNvSpPr/>
          <p:nvPr/>
        </p:nvSpPr>
        <p:spPr>
          <a:xfrm>
            <a:off x="1771650" y="1243013"/>
            <a:ext cx="514350" cy="2833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ED3A9-52FC-444E-A924-68BF0159F1F2}"/>
              </a:ext>
            </a:extLst>
          </p:cNvPr>
          <p:cNvSpPr/>
          <p:nvPr/>
        </p:nvSpPr>
        <p:spPr>
          <a:xfrm>
            <a:off x="2085973" y="4496728"/>
            <a:ext cx="63133" cy="107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E0606F-365C-4B8D-9E2F-A3050F5DFB41}"/>
              </a:ext>
            </a:extLst>
          </p:cNvPr>
          <p:cNvSpPr/>
          <p:nvPr/>
        </p:nvSpPr>
        <p:spPr>
          <a:xfrm>
            <a:off x="2085974" y="4626227"/>
            <a:ext cx="135261" cy="107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A447E2-F51C-4A49-950C-EF57CB6EB0EB}"/>
              </a:ext>
            </a:extLst>
          </p:cNvPr>
          <p:cNvSpPr/>
          <p:nvPr/>
        </p:nvSpPr>
        <p:spPr>
          <a:xfrm>
            <a:off x="2100041" y="5091234"/>
            <a:ext cx="92116" cy="107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6B1CE0-6898-4119-A5EC-37D9458ADC2C}"/>
              </a:ext>
            </a:extLst>
          </p:cNvPr>
          <p:cNvSpPr/>
          <p:nvPr/>
        </p:nvSpPr>
        <p:spPr>
          <a:xfrm>
            <a:off x="2110740" y="5177117"/>
            <a:ext cx="6616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8854C-6ADC-4F4A-ADAB-8F6737F76A26}"/>
              </a:ext>
            </a:extLst>
          </p:cNvPr>
          <p:cNvSpPr txBox="1"/>
          <p:nvPr/>
        </p:nvSpPr>
        <p:spPr>
          <a:xfrm>
            <a:off x="1871957" y="4507942"/>
            <a:ext cx="338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10+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37B7D4-B03C-41E4-9828-83079AED906E}"/>
              </a:ext>
            </a:extLst>
          </p:cNvPr>
          <p:cNvSpPr/>
          <p:nvPr/>
        </p:nvSpPr>
        <p:spPr>
          <a:xfrm>
            <a:off x="2092846" y="5598020"/>
            <a:ext cx="45719" cy="107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916AB4-6BE8-431E-B9C1-4D460976489A}"/>
              </a:ext>
            </a:extLst>
          </p:cNvPr>
          <p:cNvSpPr/>
          <p:nvPr/>
        </p:nvSpPr>
        <p:spPr>
          <a:xfrm>
            <a:off x="1657299" y="6005648"/>
            <a:ext cx="514350" cy="107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01B6E-AEEF-4424-AFD5-66CDF4DFC9E3}"/>
              </a:ext>
            </a:extLst>
          </p:cNvPr>
          <p:cNvSpPr txBox="1"/>
          <p:nvPr/>
        </p:nvSpPr>
        <p:spPr>
          <a:xfrm>
            <a:off x="1883137" y="5682372"/>
            <a:ext cx="291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6+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5A700-D28D-4A2E-9885-FA35DB4CE4A2}"/>
              </a:ext>
            </a:extLst>
          </p:cNvPr>
          <p:cNvSpPr txBox="1"/>
          <p:nvPr/>
        </p:nvSpPr>
        <p:spPr>
          <a:xfrm>
            <a:off x="1883039" y="608045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4+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06037-E022-40C1-BE6C-EC0575E66D65}"/>
              </a:ext>
            </a:extLst>
          </p:cNvPr>
          <p:cNvSpPr/>
          <p:nvPr/>
        </p:nvSpPr>
        <p:spPr>
          <a:xfrm>
            <a:off x="2011439" y="5083747"/>
            <a:ext cx="3177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baseline="30000" dirty="0"/>
              <a:t>γ</a:t>
            </a:r>
            <a:r>
              <a:rPr lang="en-US" sz="800" dirty="0"/>
              <a:t>7+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99417E-D9FE-4593-A47D-9AA3EC413B74}"/>
              </a:ext>
            </a:extLst>
          </p:cNvPr>
          <p:cNvSpPr/>
          <p:nvPr/>
        </p:nvSpPr>
        <p:spPr>
          <a:xfrm>
            <a:off x="1823479" y="5433294"/>
            <a:ext cx="3775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baseline="30000" dirty="0"/>
              <a:t>γ</a:t>
            </a:r>
            <a:r>
              <a:rPr lang="en-US" sz="800" dirty="0"/>
              <a:t>(4+)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3DF209-5251-4E4C-87D8-48020D8D86D0}"/>
              </a:ext>
            </a:extLst>
          </p:cNvPr>
          <p:cNvSpPr/>
          <p:nvPr/>
        </p:nvSpPr>
        <p:spPr>
          <a:xfrm>
            <a:off x="2010283" y="5587278"/>
            <a:ext cx="514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baseline="30000" dirty="0"/>
              <a:t>γ</a:t>
            </a:r>
            <a:r>
              <a:rPr lang="en-US" sz="800" dirty="0"/>
              <a:t>5+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2DFA85-A50D-4DCB-8284-FDD38B25991F}"/>
              </a:ext>
            </a:extLst>
          </p:cNvPr>
          <p:cNvSpPr/>
          <p:nvPr/>
        </p:nvSpPr>
        <p:spPr>
          <a:xfrm>
            <a:off x="1876832" y="5161691"/>
            <a:ext cx="3087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8+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7DD35B-A8A6-43FD-8035-36B75B39FCEF}"/>
              </a:ext>
            </a:extLst>
          </p:cNvPr>
          <p:cNvSpPr txBox="1"/>
          <p:nvPr/>
        </p:nvSpPr>
        <p:spPr>
          <a:xfrm>
            <a:off x="1852581" y="5840735"/>
            <a:ext cx="3177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" baseline="30000" dirty="0"/>
              <a:t>γ</a:t>
            </a:r>
            <a:r>
              <a:rPr lang="en-US" sz="800" dirty="0"/>
              <a:t>4+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2006BA-6663-4CC5-9500-BE730A047C82}"/>
              </a:ext>
            </a:extLst>
          </p:cNvPr>
          <p:cNvSpPr txBox="1"/>
          <p:nvPr/>
        </p:nvSpPr>
        <p:spPr>
          <a:xfrm>
            <a:off x="1852581" y="6009017"/>
            <a:ext cx="3177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" baseline="30000" dirty="0"/>
              <a:t>γ</a:t>
            </a:r>
            <a:r>
              <a:rPr lang="en-US" sz="800" dirty="0"/>
              <a:t>3+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E1B16-D8DE-4EB1-868D-B3648D0E42F3}"/>
              </a:ext>
            </a:extLst>
          </p:cNvPr>
          <p:cNvSpPr txBox="1"/>
          <p:nvPr/>
        </p:nvSpPr>
        <p:spPr>
          <a:xfrm>
            <a:off x="1862381" y="4732561"/>
            <a:ext cx="3177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aseline="30000" dirty="0"/>
              <a:t>γ</a:t>
            </a:r>
            <a:r>
              <a:rPr lang="en-US" sz="800" dirty="0"/>
              <a:t>8+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CA3EFC-E8C1-4D81-A0AF-AD352E291988}"/>
              </a:ext>
            </a:extLst>
          </p:cNvPr>
          <p:cNvSpPr/>
          <p:nvPr/>
        </p:nvSpPr>
        <p:spPr>
          <a:xfrm>
            <a:off x="1852052" y="5343580"/>
            <a:ext cx="37758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baseline="30000" dirty="0"/>
              <a:t>γ</a:t>
            </a:r>
            <a:r>
              <a:rPr lang="en-US" sz="800" dirty="0"/>
              <a:t>6+</a:t>
            </a:r>
          </a:p>
        </p:txBody>
      </p:sp>
      <p:pic>
        <p:nvPicPr>
          <p:cNvPr id="13314" name="Picture 2" descr="Ru_112_level_08_02_28">
            <a:extLst>
              <a:ext uri="{FF2B5EF4-FFF2-40B4-BE49-F238E27FC236}">
                <a16:creationId xmlns:a16="http://schemas.microsoft.com/office/drawing/2014/main" id="{4A2C9AF7-481A-42A1-979F-F70DBCCB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75" y="95449"/>
            <a:ext cx="10177386" cy="666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D93F48-EFAD-418C-BB7F-950B8DE6B7BA}"/>
              </a:ext>
            </a:extLst>
          </p:cNvPr>
          <p:cNvSpPr txBox="1"/>
          <p:nvPr/>
        </p:nvSpPr>
        <p:spPr>
          <a:xfrm>
            <a:off x="3549533" y="6113279"/>
            <a:ext cx="6042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structures observed for </a:t>
            </a:r>
            <a:r>
              <a:rPr lang="en-US" baseline="30000" dirty="0"/>
              <a:t>108,110</a:t>
            </a:r>
            <a:r>
              <a:rPr lang="en-US" dirty="0"/>
              <a:t>Ru.</a:t>
            </a:r>
          </a:p>
          <a:p>
            <a:r>
              <a:rPr lang="en-US" dirty="0"/>
              <a:t>Though enhanced E1 transitions in </a:t>
            </a:r>
            <a:r>
              <a:rPr lang="en-US" baseline="30000" dirty="0"/>
              <a:t>108</a:t>
            </a:r>
            <a:r>
              <a:rPr lang="en-US" dirty="0"/>
              <a:t>Ru indicated octuple def.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>
          <a:xfrm>
            <a:off x="8263219" y="437803"/>
            <a:ext cx="2895600" cy="685800"/>
          </a:xfrm>
          <a:noFill/>
          <a:ln/>
        </p:spPr>
        <p:txBody>
          <a:bodyPr/>
          <a:lstStyle/>
          <a:p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Spins 7 from </a:t>
            </a:r>
            <a:r>
              <a:rPr lang="el-GR" altLang="zh-CN" sz="2000" dirty="0">
                <a:solidFill>
                  <a:srgbClr val="FF0000"/>
                </a:solidFill>
                <a:cs typeface="Arial" pitchFamily="34" charset="0"/>
              </a:rPr>
              <a:t>γ 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  <a:cs typeface="Arial" pitchFamily="34" charset="0"/>
              </a:rPr>
              <a:t>-</a:t>
            </a:r>
            <a:r>
              <a:rPr lang="el-GR" altLang="zh-CN" sz="2000" dirty="0">
                <a:solidFill>
                  <a:srgbClr val="FF0000"/>
                </a:solidFill>
                <a:cs typeface="Arial" pitchFamily="34" charset="0"/>
              </a:rPr>
              <a:t>γ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l-GR" altLang="zh-CN" sz="2000" dirty="0">
                <a:solidFill>
                  <a:srgbClr val="FF0000"/>
                </a:solidFill>
                <a:cs typeface="Arial" pitchFamily="34" charset="0"/>
              </a:rPr>
              <a:t>θ</a:t>
            </a:r>
            <a:r>
              <a:rPr lang="en-US" altLang="zh-CN" sz="2000" dirty="0">
                <a:solidFill>
                  <a:srgbClr val="FF0000"/>
                </a:solidFill>
                <a:ea typeface="SimSun" pitchFamily="2" charset="-122"/>
              </a:rPr>
              <a:t>) angular correlations</a:t>
            </a:r>
            <a:endParaRPr lang="el-GR" alt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3763350" y="3664873"/>
            <a:ext cx="3048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8110819" y="3737608"/>
            <a:ext cx="3048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732454-CF5F-48C0-94BB-39349B9B0186}"/>
              </a:ext>
            </a:extLst>
          </p:cNvPr>
          <p:cNvSpPr txBox="1"/>
          <p:nvPr/>
        </p:nvSpPr>
        <p:spPr>
          <a:xfrm>
            <a:off x="8497277" y="1877469"/>
            <a:ext cx="3780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Y.X. </a:t>
            </a:r>
            <a:r>
              <a:rPr lang="en-US" dirty="0" err="1"/>
              <a:t>luo</a:t>
            </a:r>
            <a:r>
              <a:rPr lang="en-US" dirty="0"/>
              <a:t>, </a:t>
            </a:r>
            <a:r>
              <a:rPr lang="en-US" i="1" dirty="0"/>
              <a:t>et al. </a:t>
            </a:r>
            <a:r>
              <a:rPr lang="en-US" dirty="0"/>
              <a:t>Int. Jour. of Mod. Phys. E</a:t>
            </a:r>
          </a:p>
          <a:p>
            <a:r>
              <a:rPr lang="en-US" dirty="0"/>
              <a:t> Vol. 18, No. 8 (2009) 1697–1716</a:t>
            </a:r>
          </a:p>
        </p:txBody>
      </p:sp>
    </p:spTree>
    <p:extLst>
      <p:ext uri="{BB962C8B-B14F-4D97-AF65-F5344CB8AC3E}">
        <p14:creationId xmlns:p14="http://schemas.microsoft.com/office/powerpoint/2010/main" val="2982632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New-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33400"/>
            <a:ext cx="43561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848600" cy="457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CN" sz="2800" baseline="30000" dirty="0">
                <a:solidFill>
                  <a:srgbClr val="0033CC"/>
                </a:solidFill>
                <a:ea typeface="SimSun" pitchFamily="2" charset="-122"/>
              </a:rPr>
              <a:t>104, 106</a:t>
            </a:r>
            <a:r>
              <a:rPr lang="en-US" altLang="zh-CN" sz="2800" dirty="0">
                <a:solidFill>
                  <a:srgbClr val="0033CC"/>
                </a:solidFill>
                <a:ea typeface="SimSun" pitchFamily="2" charset="-122"/>
              </a:rPr>
              <a:t> Rh suggested to have best chiral bands</a:t>
            </a:r>
            <a:endParaRPr lang="zh-CN" altLang="en-US" sz="2800" dirty="0">
              <a:solidFill>
                <a:srgbClr val="0033CC"/>
              </a:solidFill>
              <a:ea typeface="SimSun" pitchFamily="2" charset="-122"/>
            </a:endParaRPr>
          </a:p>
        </p:txBody>
      </p:sp>
      <p:pic>
        <p:nvPicPr>
          <p:cNvPr id="98306" name="Picture 2" descr="C:\Users\Nuclear\Desktop\2012_09_21_14_17_00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9700" y="1181100"/>
            <a:ext cx="5562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6096001"/>
            <a:ext cx="37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 </a:t>
            </a:r>
            <a:r>
              <a:rPr lang="en-US" dirty="0" err="1"/>
              <a:t>MoI</a:t>
            </a:r>
            <a:r>
              <a:rPr lang="en-US" dirty="0"/>
              <a:t> with spin</a:t>
            </a:r>
          </a:p>
          <a:p>
            <a:r>
              <a:rPr lang="en-US" dirty="0"/>
              <a:t>Equal </a:t>
            </a:r>
            <a:r>
              <a:rPr lang="en-US" dirty="0" err="1"/>
              <a:t>MoI</a:t>
            </a:r>
            <a:r>
              <a:rPr lang="en-US" dirty="0"/>
              <a:t> in both bands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5600" y="62345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Signature splitting constant with spin</a:t>
            </a:r>
          </a:p>
          <a:p>
            <a:r>
              <a:rPr lang="en-US" dirty="0"/>
              <a:t>Equal value for partner bands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83820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106</a:t>
            </a:r>
            <a:r>
              <a:rPr lang="en-US" dirty="0"/>
              <a:t>Mo chiral bands reported earlier.</a:t>
            </a:r>
          </a:p>
        </p:txBody>
      </p:sp>
    </p:spTree>
    <p:extLst>
      <p:ext uri="{BB962C8B-B14F-4D97-AF65-F5344CB8AC3E}">
        <p14:creationId xmlns:p14="http://schemas.microsoft.com/office/powerpoint/2010/main" val="162013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E152-98F6-4C06-BEF6-2082C0AB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Wobbling Motion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3455B5-47EB-434A-B9F6-7CD0C98145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In </a:t>
            </a:r>
            <a:r>
              <a:rPr lang="en-US" dirty="0" err="1"/>
              <a:t>triaxial</a:t>
            </a:r>
            <a:r>
              <a:rPr lang="en-US" dirty="0"/>
              <a:t> nuclei, wobbling motion of the angular momentum also may occur. </a:t>
            </a:r>
          </a:p>
          <a:p>
            <a:pPr>
              <a:lnSpc>
                <a:spcPct val="120000"/>
              </a:lnSpc>
            </a:pPr>
            <a:r>
              <a:rPr lang="en-US" dirty="0"/>
              <a:t>Wobbling motion is described as a deviation of the axial coll</a:t>
            </a:r>
            <a:r>
              <a:rPr lang="en-US" altLang="zh-CN" dirty="0">
                <a:ea typeface="SimSun" pitchFamily="2" charset="-122"/>
              </a:rPr>
              <a:t>ec</a:t>
            </a:r>
            <a:r>
              <a:rPr lang="en-US" dirty="0"/>
              <a:t>tive motion, away from the axis with largest </a:t>
            </a:r>
            <a:r>
              <a:rPr lang="en-US" dirty="0" err="1"/>
              <a:t>MOI</a:t>
            </a:r>
            <a:r>
              <a:rPr lang="en-US" dirty="0"/>
              <a:t> to give a rise to a series of wobbling bands with quantum number </a:t>
            </a:r>
            <a:r>
              <a:rPr lang="en-US" dirty="0" err="1"/>
              <a:t>n</a:t>
            </a:r>
            <a:r>
              <a:rPr lang="en-US" baseline="-25000" dirty="0" err="1"/>
              <a:t>w</a:t>
            </a:r>
            <a:r>
              <a:rPr lang="en-US" dirty="0"/>
              <a:t>=0, 1 ,2 …</a:t>
            </a:r>
          </a:p>
          <a:p>
            <a:pPr>
              <a:lnSpc>
                <a:spcPct val="120000"/>
              </a:lnSpc>
            </a:pPr>
            <a:r>
              <a:rPr lang="en-US" dirty="0"/>
              <a:t>Wobbling bands have been discovered at high spin in </a:t>
            </a:r>
            <a:r>
              <a:rPr lang="en-US" baseline="30000" dirty="0"/>
              <a:t>161,163,165,167</a:t>
            </a:r>
            <a:r>
              <a:rPr lang="en-US" dirty="0"/>
              <a:t>Lu and </a:t>
            </a:r>
            <a:r>
              <a:rPr lang="en-US" baseline="30000" dirty="0"/>
              <a:t>167</a:t>
            </a:r>
            <a:r>
              <a:rPr lang="en-US" dirty="0"/>
              <a:t>Ta.</a:t>
            </a:r>
          </a:p>
        </p:txBody>
      </p:sp>
    </p:spTree>
    <p:extLst>
      <p:ext uri="{BB962C8B-B14F-4D97-AF65-F5344CB8AC3E}">
        <p14:creationId xmlns:p14="http://schemas.microsoft.com/office/powerpoint/2010/main" val="3775511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Theoretical Expectation</a:t>
            </a:r>
            <a:endParaRPr lang="en-US" dirty="0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524000" y="1524001"/>
          <a:ext cx="4800600" cy="4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Graph" r:id="rId3" imgW="3659040" imgH="3173760" progId="Origin50.Graph">
                  <p:embed/>
                </p:oleObj>
              </mc:Choice>
              <mc:Fallback>
                <p:oleObj name="Graph" r:id="rId3" imgW="3659040" imgH="3173760" progId="Origin50.Graph">
                  <p:embed/>
                  <p:pic>
                    <p:nvPicPr>
                      <p:cNvPr id="82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1"/>
                        <a:ext cx="4800600" cy="416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6096000" y="1555750"/>
          <a:ext cx="4724400" cy="423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Graph" r:id="rId5" imgW="3502080" imgH="3140640" progId="Origin50.Graph">
                  <p:embed/>
                </p:oleObj>
              </mc:Choice>
              <mc:Fallback>
                <p:oleObj name="Graph" r:id="rId5" imgW="3502080" imgH="3140640" progId="Origin50.Graph">
                  <p:embed/>
                  <p:pic>
                    <p:nvPicPr>
                      <p:cNvPr id="82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55750"/>
                        <a:ext cx="4724400" cy="423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828800" y="5334001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Experimental signature: 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relative order of the states with even and odd I in the “</a:t>
            </a:r>
            <a:r>
              <a:rPr lang="el-GR" sz="2400" dirty="0">
                <a:solidFill>
                  <a:srgbClr val="000000"/>
                </a:solidFill>
                <a:latin typeface="Arial" pitchFamily="34" charset="0"/>
              </a:rPr>
              <a:t>γ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-band”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438400" y="3048000"/>
            <a:ext cx="150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Odd I high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651125" y="6746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6156326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Odd spin states </a:t>
            </a:r>
            <a:r>
              <a:rPr lang="en-US" sz="2400" dirty="0"/>
              <a:t>above </a:t>
            </a:r>
            <a:r>
              <a:rPr lang="en-US" sz="2400" dirty="0">
                <a:solidFill>
                  <a:srgbClr val="FF0000"/>
                </a:solidFill>
              </a:rPr>
              <a:t>even spin states is the normal order.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5275" y="2528711"/>
            <a:ext cx="878769" cy="44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08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672B16-8207-4B17-851A-AAA403227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r="28618"/>
          <a:stretch/>
        </p:blipFill>
        <p:spPr>
          <a:xfrm>
            <a:off x="870857" y="185940"/>
            <a:ext cx="10450286" cy="64861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3C0D0C-4295-4755-904D-752E95E26F65}"/>
              </a:ext>
            </a:extLst>
          </p:cNvPr>
          <p:cNvSpPr/>
          <p:nvPr/>
        </p:nvSpPr>
        <p:spPr>
          <a:xfrm>
            <a:off x="629174" y="5025006"/>
            <a:ext cx="687898" cy="7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852B4-8A14-47CF-974C-3456D8353B5A}"/>
              </a:ext>
            </a:extLst>
          </p:cNvPr>
          <p:cNvSpPr/>
          <p:nvPr/>
        </p:nvSpPr>
        <p:spPr>
          <a:xfrm>
            <a:off x="1442906" y="5025006"/>
            <a:ext cx="96473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602428-9B8A-42B8-9002-D592B55D795A}"/>
              </a:ext>
            </a:extLst>
          </p:cNvPr>
          <p:cNvSpPr/>
          <p:nvPr/>
        </p:nvSpPr>
        <p:spPr>
          <a:xfrm>
            <a:off x="738231" y="5561901"/>
            <a:ext cx="813732" cy="7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93E946-93C3-42DE-A241-900DD65BB659}"/>
              </a:ext>
            </a:extLst>
          </p:cNvPr>
          <p:cNvSpPr/>
          <p:nvPr/>
        </p:nvSpPr>
        <p:spPr>
          <a:xfrm>
            <a:off x="7759817" y="5830349"/>
            <a:ext cx="3439486" cy="394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19F2A2-56DD-442A-B130-70C4DA5EFFF7}"/>
              </a:ext>
            </a:extLst>
          </p:cNvPr>
          <p:cNvSpPr/>
          <p:nvPr/>
        </p:nvSpPr>
        <p:spPr>
          <a:xfrm>
            <a:off x="7038363" y="5989739"/>
            <a:ext cx="872455" cy="234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D7B005-C858-482B-9D74-4CE5F5FCF147}"/>
              </a:ext>
            </a:extLst>
          </p:cNvPr>
          <p:cNvSpPr/>
          <p:nvPr/>
        </p:nvSpPr>
        <p:spPr>
          <a:xfrm>
            <a:off x="10975197" y="4863753"/>
            <a:ext cx="345946" cy="1354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D89910-0C70-4852-B4ED-030B1CFBE557}"/>
              </a:ext>
            </a:extLst>
          </p:cNvPr>
          <p:cNvSpPr/>
          <p:nvPr/>
        </p:nvSpPr>
        <p:spPr>
          <a:xfrm>
            <a:off x="10339388" y="5305425"/>
            <a:ext cx="635809" cy="566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455851-E227-4D43-BD8F-4DDC54026E72}"/>
              </a:ext>
            </a:extLst>
          </p:cNvPr>
          <p:cNvSpPr/>
          <p:nvPr/>
        </p:nvSpPr>
        <p:spPr>
          <a:xfrm>
            <a:off x="7439025" y="5734049"/>
            <a:ext cx="2900363" cy="9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A6737C-609B-4C46-83CD-0CB5943CF686}"/>
              </a:ext>
            </a:extLst>
          </p:cNvPr>
          <p:cNvSpPr/>
          <p:nvPr/>
        </p:nvSpPr>
        <p:spPr>
          <a:xfrm>
            <a:off x="9429750" y="5595456"/>
            <a:ext cx="909638" cy="133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5D7019-5498-4BA8-A23C-8E6F03D94F49}"/>
              </a:ext>
            </a:extLst>
          </p:cNvPr>
          <p:cNvSpPr/>
          <p:nvPr/>
        </p:nvSpPr>
        <p:spPr>
          <a:xfrm>
            <a:off x="9858375" y="5561901"/>
            <a:ext cx="481013" cy="7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177B6C-6BB0-4F2B-B39E-98A83F5ABB96}"/>
              </a:ext>
            </a:extLst>
          </p:cNvPr>
          <p:cNvSpPr/>
          <p:nvPr/>
        </p:nvSpPr>
        <p:spPr>
          <a:xfrm>
            <a:off x="9958387" y="5386388"/>
            <a:ext cx="481013" cy="49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E4136D-2111-44EF-8F40-08B008614176}"/>
              </a:ext>
            </a:extLst>
          </p:cNvPr>
          <p:cNvSpPr/>
          <p:nvPr/>
        </p:nvSpPr>
        <p:spPr>
          <a:xfrm>
            <a:off x="10587038" y="5070725"/>
            <a:ext cx="481012" cy="144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B93DB3-32FA-4E43-916D-99349093489F}"/>
              </a:ext>
            </a:extLst>
          </p:cNvPr>
          <p:cNvSpPr/>
          <p:nvPr/>
        </p:nvSpPr>
        <p:spPr>
          <a:xfrm>
            <a:off x="629174" y="763398"/>
            <a:ext cx="1426129" cy="855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D1CF63-A4E2-42D8-BDEE-AD1282C42BB7}"/>
              </a:ext>
            </a:extLst>
          </p:cNvPr>
          <p:cNvSpPr txBox="1"/>
          <p:nvPr/>
        </p:nvSpPr>
        <p:spPr>
          <a:xfrm>
            <a:off x="1979802" y="1711354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59FA7F-DE58-403A-B63D-8B82ED6B2CA0}"/>
              </a:ext>
            </a:extLst>
          </p:cNvPr>
          <p:cNvSpPr txBox="1"/>
          <p:nvPr/>
        </p:nvSpPr>
        <p:spPr>
          <a:xfrm>
            <a:off x="1637504" y="15875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23DB11-1986-4E34-ACB7-8DBF009BCF60}"/>
              </a:ext>
            </a:extLst>
          </p:cNvPr>
          <p:cNvSpPr txBox="1"/>
          <p:nvPr/>
        </p:nvSpPr>
        <p:spPr>
          <a:xfrm>
            <a:off x="1726527" y="1911041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44        68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E17E17-948E-4442-92B2-9DB72F3152FC}"/>
              </a:ext>
            </a:extLst>
          </p:cNvPr>
          <p:cNvSpPr txBox="1"/>
          <p:nvPr/>
        </p:nvSpPr>
        <p:spPr>
          <a:xfrm>
            <a:off x="8068158" y="6088216"/>
            <a:ext cx="3780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Y.X. </a:t>
            </a:r>
            <a:r>
              <a:rPr lang="en-US" dirty="0" err="1"/>
              <a:t>luo</a:t>
            </a:r>
            <a:r>
              <a:rPr lang="en-US" dirty="0"/>
              <a:t>, </a:t>
            </a:r>
            <a:r>
              <a:rPr lang="en-US" i="1" dirty="0"/>
              <a:t>et al. </a:t>
            </a:r>
            <a:r>
              <a:rPr lang="en-US" dirty="0"/>
              <a:t>Int. Jour. of Mod. Phys. E</a:t>
            </a:r>
          </a:p>
          <a:p>
            <a:r>
              <a:rPr lang="en-US" dirty="0"/>
              <a:t> Vol. 18, No. 8 (2009) 1697–1716</a:t>
            </a:r>
          </a:p>
        </p:txBody>
      </p:sp>
    </p:spTree>
    <p:extLst>
      <p:ext uri="{BB962C8B-B14F-4D97-AF65-F5344CB8AC3E}">
        <p14:creationId xmlns:p14="http://schemas.microsoft.com/office/powerpoint/2010/main" val="396336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am1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lum bright="-1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" b="1945"/>
          <a:stretch/>
        </p:blipFill>
        <p:spPr>
          <a:xfrm>
            <a:off x="3657600" y="0"/>
            <a:ext cx="4429125" cy="672465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96534" y="5412859"/>
            <a:ext cx="2463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Observed:</a:t>
            </a:r>
          </a:p>
          <a:p>
            <a:r>
              <a:rPr lang="en-US" dirty="0"/>
              <a:t>5.7×10</a:t>
            </a:r>
            <a:r>
              <a:rPr lang="en-US" baseline="30000" dirty="0"/>
              <a:t>11</a:t>
            </a:r>
            <a:r>
              <a:rPr lang="en-US" dirty="0"/>
              <a:t> </a:t>
            </a:r>
            <a:r>
              <a:rPr lang="el-GR" dirty="0"/>
              <a:t>γ</a:t>
            </a:r>
            <a:r>
              <a:rPr lang="en-US" dirty="0"/>
              <a:t>-</a:t>
            </a:r>
            <a:r>
              <a:rPr lang="el-GR" dirty="0"/>
              <a:t>γ</a:t>
            </a:r>
            <a:r>
              <a:rPr lang="en-US" dirty="0"/>
              <a:t>-</a:t>
            </a:r>
            <a:r>
              <a:rPr lang="el-GR" dirty="0"/>
              <a:t>γ</a:t>
            </a:r>
            <a:r>
              <a:rPr lang="en-US" dirty="0"/>
              <a:t> events.</a:t>
            </a:r>
          </a:p>
          <a:p>
            <a:r>
              <a:rPr lang="en-US" dirty="0"/>
              <a:t>&amp;</a:t>
            </a:r>
          </a:p>
          <a:p>
            <a:r>
              <a:rPr lang="en-US" dirty="0"/>
              <a:t>1.9×10</a:t>
            </a:r>
            <a:r>
              <a:rPr lang="en-US" baseline="30000" dirty="0"/>
              <a:t>11</a:t>
            </a:r>
            <a:r>
              <a:rPr lang="en-US" dirty="0"/>
              <a:t> </a:t>
            </a:r>
            <a:r>
              <a:rPr lang="el-GR" dirty="0"/>
              <a:t>γ</a:t>
            </a:r>
            <a:r>
              <a:rPr lang="en-US" dirty="0"/>
              <a:t>-</a:t>
            </a:r>
            <a:r>
              <a:rPr lang="el-GR" dirty="0"/>
              <a:t>γ</a:t>
            </a:r>
            <a:r>
              <a:rPr lang="en-US" dirty="0"/>
              <a:t>-</a:t>
            </a:r>
            <a:r>
              <a:rPr lang="el-GR" dirty="0"/>
              <a:t>γ</a:t>
            </a:r>
            <a:r>
              <a:rPr lang="en-US" dirty="0"/>
              <a:t>-</a:t>
            </a:r>
            <a:r>
              <a:rPr lang="el-GR" dirty="0"/>
              <a:t>γ</a:t>
            </a:r>
            <a:r>
              <a:rPr lang="en-US" dirty="0"/>
              <a:t> events.</a:t>
            </a:r>
          </a:p>
        </p:txBody>
      </p:sp>
    </p:spTree>
    <p:extLst>
      <p:ext uri="{BB962C8B-B14F-4D97-AF65-F5344CB8AC3E}">
        <p14:creationId xmlns:p14="http://schemas.microsoft.com/office/powerpoint/2010/main" val="1324635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143000" y="457201"/>
          <a:ext cx="7848600" cy="669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0" name="Graph" r:id="rId3" imgW="3705120" imgH="3159360" progId="Origin50.Graph">
                  <p:embed/>
                </p:oleObj>
              </mc:Choice>
              <mc:Fallback>
                <p:oleObj name="Graph" r:id="rId3" imgW="3705120" imgH="3159360" progId="Origin50.Graph">
                  <p:embed/>
                  <p:pic>
                    <p:nvPicPr>
                      <p:cNvPr id="849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1"/>
                        <a:ext cx="7848600" cy="669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819401" y="1970089"/>
            <a:ext cx="5950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Mathematica1" pitchFamily="2" charset="2"/>
                <a:cs typeface="Arial" pitchFamily="34" charset="0"/>
              </a:rPr>
              <a:t>p=-</a:t>
            </a:r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7086600" y="4343401"/>
          <a:ext cx="10668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" name="Equation" r:id="rId5" imgW="622080" imgH="228600" progId="Equation.3">
                  <p:embed/>
                </p:oleObj>
              </mc:Choice>
              <mc:Fallback>
                <p:oleObj name="Equation" r:id="rId5" imgW="622080" imgH="228600" progId="Equation.3">
                  <p:embed/>
                  <p:pic>
                    <p:nvPicPr>
                      <p:cNvPr id="84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1"/>
                        <a:ext cx="1066800" cy="392113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7086600" y="3646488"/>
          <a:ext cx="102393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2" name="Equation" r:id="rId7" imgW="596880" imgH="228600" progId="Equation.3">
                  <p:embed/>
                </p:oleObj>
              </mc:Choice>
              <mc:Fallback>
                <p:oleObj name="Equation" r:id="rId7" imgW="596880" imgH="228600" progId="Equation.3">
                  <p:embed/>
                  <p:pic>
                    <p:nvPicPr>
                      <p:cNvPr id="849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646488"/>
                        <a:ext cx="1023938" cy="392112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7010400" y="2895601"/>
          <a:ext cx="10668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3" name="Equation" r:id="rId9" imgW="622080" imgH="228600" progId="Equation.3">
                  <p:embed/>
                </p:oleObj>
              </mc:Choice>
              <mc:Fallback>
                <p:oleObj name="Equation" r:id="rId9" imgW="622080" imgH="228600" progId="Equation.3">
                  <p:embed/>
                  <p:pic>
                    <p:nvPicPr>
                      <p:cNvPr id="850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895601"/>
                        <a:ext cx="1066800" cy="392113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1" name="Rectangle 9"/>
          <p:cNvSpPr>
            <a:spLocks noGrp="1" noChangeArrowheads="1"/>
          </p:cNvSpPr>
          <p:nvPr>
            <p:ph type="title"/>
          </p:nvPr>
        </p:nvSpPr>
        <p:spPr>
          <a:xfrm>
            <a:off x="1958340" y="152400"/>
            <a:ext cx="6425352" cy="9144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First even-even wobbler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predicted by </a:t>
            </a:r>
            <a:r>
              <a:rPr lang="en-US" sz="2800" dirty="0" err="1">
                <a:solidFill>
                  <a:schemeClr val="accent2"/>
                </a:solidFill>
              </a:rPr>
              <a:t>Frauendorf</a:t>
            </a:r>
            <a:r>
              <a:rPr lang="en-US" sz="2800" dirty="0">
                <a:solidFill>
                  <a:schemeClr val="accent2"/>
                </a:solidFill>
              </a:rPr>
              <a:t> and by </a:t>
            </a:r>
            <a:r>
              <a:rPr lang="en-US" sz="2800" dirty="0" err="1">
                <a:solidFill>
                  <a:schemeClr val="accent2"/>
                </a:solidFill>
              </a:rPr>
              <a:t>Caprio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85002" name="Object 10"/>
          <p:cNvGraphicFramePr>
            <a:graphicFrameLocks noChangeAspect="1"/>
          </p:cNvGraphicFramePr>
          <p:nvPr>
            <p:extLst/>
          </p:nvPr>
        </p:nvGraphicFramePr>
        <p:xfrm>
          <a:off x="8153401" y="187326"/>
          <a:ext cx="2605087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4" name="Graph" r:id="rId11" imgW="3749760" imgH="3186720" progId="Origin50.Graph">
                  <p:embed/>
                </p:oleObj>
              </mc:Choice>
              <mc:Fallback>
                <p:oleObj name="Graph" r:id="rId11" imgW="3749760" imgH="3186720" progId="Origin50.Graph">
                  <p:embed/>
                  <p:pic>
                    <p:nvPicPr>
                      <p:cNvPr id="85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1" y="187326"/>
                        <a:ext cx="2605087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743200" y="1371600"/>
            <a:ext cx="3886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797215" y="1470002"/>
            <a:ext cx="47548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itchFamily="34" charset="0"/>
              </a:rPr>
              <a:t>odd I lower not higher than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even I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352" y="2992398"/>
            <a:ext cx="2286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B7F973-1C86-45DA-8EB3-127D9F926799}"/>
              </a:ext>
            </a:extLst>
          </p:cNvPr>
          <p:cNvSpPr txBox="1"/>
          <p:nvPr/>
        </p:nvSpPr>
        <p:spPr>
          <a:xfrm>
            <a:off x="8383692" y="2227704"/>
            <a:ext cx="325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J.H. Hamilton, </a:t>
            </a:r>
            <a:r>
              <a:rPr lang="en-US" i="1" dirty="0"/>
              <a:t>et al. </a:t>
            </a:r>
            <a:r>
              <a:rPr lang="en-US" dirty="0" err="1"/>
              <a:t>Nucl</a:t>
            </a:r>
            <a:r>
              <a:rPr lang="en-US" dirty="0"/>
              <a:t>. Phys. A</a:t>
            </a:r>
          </a:p>
          <a:p>
            <a:r>
              <a:rPr lang="en-US" dirty="0"/>
              <a:t> 834 (2010) 28c-31c</a:t>
            </a:r>
          </a:p>
        </p:txBody>
      </p:sp>
    </p:spTree>
    <p:extLst>
      <p:ext uri="{BB962C8B-B14F-4D97-AF65-F5344CB8AC3E}">
        <p14:creationId xmlns:p14="http://schemas.microsoft.com/office/powerpoint/2010/main" val="1009555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10600" y="32443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Even spin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8621" y="362257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Odd spin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10668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Even spin lower as expected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1255931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351" y="131744"/>
            <a:ext cx="590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Normal gamma band energies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No evidence for wobbling motion</a:t>
            </a:r>
          </a:p>
        </p:txBody>
      </p:sp>
    </p:spTree>
    <p:extLst>
      <p:ext uri="{BB962C8B-B14F-4D97-AF65-F5344CB8AC3E}">
        <p14:creationId xmlns:p14="http://schemas.microsoft.com/office/powerpoint/2010/main" val="1320481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10600" y="32443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Even spin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8621" y="362257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Odd spin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12192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337067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Clear evidence for wobbling above spin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601980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N=68 is the center of </a:t>
            </a:r>
            <a:r>
              <a:rPr lang="en-US" dirty="0" err="1"/>
              <a:t>triaxial</a:t>
            </a:r>
            <a:r>
              <a:rPr lang="en-US" dirty="0"/>
              <a:t> minimum not 64 predicted by M</a:t>
            </a:r>
            <a:r>
              <a:rPr lang="az-Cyrl-AZ" dirty="0"/>
              <a:t>ӧ</a:t>
            </a:r>
            <a:r>
              <a:rPr lang="en-US" dirty="0" err="1"/>
              <a:t>ller</a:t>
            </a:r>
            <a:r>
              <a:rPr lang="en-US" dirty="0"/>
              <a:t> et al..</a:t>
            </a:r>
          </a:p>
        </p:txBody>
      </p:sp>
    </p:spTree>
    <p:extLst>
      <p:ext uri="{BB962C8B-B14F-4D97-AF65-F5344CB8AC3E}">
        <p14:creationId xmlns:p14="http://schemas.microsoft.com/office/powerpoint/2010/main" val="1765014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FC21-BD71-4913-9EEA-4FB7C9D9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Nuclear structure shape transition of neutron rich 112,114-118 </a:t>
            </a:r>
            <a:r>
              <a:rPr lang="en-US" dirty="0" err="1"/>
              <a:t>Pd</a:t>
            </a:r>
            <a:r>
              <a:rPr lang="en-US" dirty="0"/>
              <a:t> isotopes.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9FD3A-0699-4830-9680-4B74650B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Our </a:t>
            </a:r>
            <a:r>
              <a:rPr lang="en-US" dirty="0" err="1"/>
              <a:t>Pd</a:t>
            </a:r>
            <a:r>
              <a:rPr lang="en-US" dirty="0"/>
              <a:t> data and our Total </a:t>
            </a:r>
            <a:r>
              <a:rPr lang="en-US" dirty="0" err="1"/>
              <a:t>Ruthian</a:t>
            </a:r>
            <a:r>
              <a:rPr lang="en-US" dirty="0"/>
              <a:t> Surface calculations show an overall shape evolution from triaxial prolate in 112 via triaxial oblate to oblate in 118 as N increases from 66 to 72 (</a:t>
            </a:r>
            <a:r>
              <a:rPr lang="en-US" dirty="0" err="1"/>
              <a:t>Pd</a:t>
            </a:r>
            <a:r>
              <a:rPr lang="en-US" dirty="0"/>
              <a:t> Z=46).</a:t>
            </a:r>
          </a:p>
          <a:p>
            <a:r>
              <a:rPr lang="en-US" dirty="0"/>
              <a:t>With Prolate-Oblate shape coexistence in </a:t>
            </a:r>
            <a:r>
              <a:rPr lang="en-US" baseline="30000" dirty="0"/>
              <a:t>115</a:t>
            </a:r>
            <a:r>
              <a:rPr lang="en-US" dirty="0"/>
              <a:t>Pd during the mid point of this mass range.</a:t>
            </a:r>
          </a:p>
          <a:p>
            <a:r>
              <a:rPr lang="en-US" dirty="0"/>
              <a:t>Already shown are the evidence for triaxial wobbling in </a:t>
            </a:r>
            <a:r>
              <a:rPr lang="en-US" dirty="0" err="1"/>
              <a:t>Pd</a:t>
            </a:r>
            <a:r>
              <a:rPr lang="en-US" dirty="0"/>
              <a:t> isotopes between 112-118.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10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54" y="155347"/>
            <a:ext cx="8508492" cy="5980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0" y="1295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2400" dirty="0" err="1">
                <a:solidFill>
                  <a:srgbClr val="000000"/>
                </a:solidFill>
              </a:rPr>
              <a:t>g</a:t>
            </a:r>
            <a:r>
              <a:rPr lang="en-US" sz="2400" baseline="-25000" dirty="0" err="1">
                <a:solidFill>
                  <a:srgbClr val="000000"/>
                </a:solidFill>
              </a:rPr>
              <a:t>9</a:t>
            </a:r>
            <a:r>
              <a:rPr lang="en-US" sz="2400" baseline="-25000" dirty="0">
                <a:solidFill>
                  <a:srgbClr val="000000"/>
                </a:solidFill>
              </a:rPr>
              <a:t>/2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8295" y="228013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400" dirty="0" err="1">
                <a:solidFill>
                  <a:srgbClr val="FF0000"/>
                </a:solidFill>
              </a:rPr>
              <a:t>g</a:t>
            </a:r>
            <a:r>
              <a:rPr lang="en-US" sz="2400" baseline="-25000" dirty="0" err="1">
                <a:solidFill>
                  <a:srgbClr val="FF0000"/>
                </a:solidFill>
              </a:rPr>
              <a:t>7</a:t>
            </a:r>
            <a:r>
              <a:rPr lang="en-US" sz="2400" baseline="-25000" dirty="0">
                <a:solidFill>
                  <a:srgbClr val="FF0000"/>
                </a:solidFill>
              </a:rPr>
              <a:t>/2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1000" y="83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Oblate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1100" y="2616547"/>
            <a:ext cx="151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Prolate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01200" y="3429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71863" y="379833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501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56623" y="4785777"/>
            <a:ext cx="533400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4373" y="1373846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bends predicted Total </a:t>
            </a:r>
            <a:r>
              <a:rPr lang="en-US" dirty="0" err="1"/>
              <a:t>Routhian</a:t>
            </a:r>
            <a:r>
              <a:rPr lang="en-US" dirty="0"/>
              <a:t> Surface Calculations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81400" y="1022866"/>
            <a:ext cx="457200" cy="424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C79578-B174-4F58-9442-AB7675B8C746}"/>
              </a:ext>
            </a:extLst>
          </p:cNvPr>
          <p:cNvSpPr txBox="1"/>
          <p:nvPr/>
        </p:nvSpPr>
        <p:spPr>
          <a:xfrm>
            <a:off x="228600" y="5835134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Note </a:t>
            </a:r>
            <a:r>
              <a:rPr lang="en-US" baseline="30000" dirty="0" err="1">
                <a:solidFill>
                  <a:srgbClr val="00B050"/>
                </a:solidFill>
              </a:rPr>
              <a:t>116</a:t>
            </a:r>
            <a:r>
              <a:rPr lang="en-US" dirty="0" err="1">
                <a:solidFill>
                  <a:srgbClr val="00B050"/>
                </a:solidFill>
              </a:rPr>
              <a:t>Pd</a:t>
            </a:r>
            <a:r>
              <a:rPr lang="en-US" dirty="0">
                <a:solidFill>
                  <a:srgbClr val="00B050"/>
                </a:solidFill>
              </a:rPr>
              <a:t> and </a:t>
            </a:r>
            <a:r>
              <a:rPr lang="en-US" baseline="30000" dirty="0" err="1">
                <a:solidFill>
                  <a:srgbClr val="00B050"/>
                </a:solidFill>
              </a:rPr>
              <a:t>117</a:t>
            </a:r>
            <a:r>
              <a:rPr lang="en-US" dirty="0" err="1">
                <a:solidFill>
                  <a:srgbClr val="00B050"/>
                </a:solidFill>
              </a:rPr>
              <a:t>Pd</a:t>
            </a:r>
            <a:r>
              <a:rPr lang="en-US" dirty="0">
                <a:solidFill>
                  <a:srgbClr val="00B050"/>
                </a:solidFill>
              </a:rPr>
              <a:t> have back </a:t>
            </a:r>
            <a:r>
              <a:rPr lang="en-US" dirty="0" err="1">
                <a:solidFill>
                  <a:srgbClr val="00B050"/>
                </a:solidFill>
              </a:rPr>
              <a:t>bendings</a:t>
            </a:r>
            <a:r>
              <a:rPr lang="en-US" dirty="0">
                <a:solidFill>
                  <a:srgbClr val="00B050"/>
                </a:solidFill>
              </a:rPr>
              <a:t> at 0.41.</a:t>
            </a:r>
          </a:p>
          <a:p>
            <a:r>
              <a:rPr lang="en-US" dirty="0" err="1">
                <a:solidFill>
                  <a:srgbClr val="00B050"/>
                </a:solidFill>
              </a:rPr>
              <a:t>TRS</a:t>
            </a:r>
            <a:r>
              <a:rPr lang="en-US" dirty="0">
                <a:solidFill>
                  <a:srgbClr val="00B050"/>
                </a:solidFill>
              </a:rPr>
              <a:t> calculations predict this occurs from (</a:t>
            </a:r>
            <a:r>
              <a:rPr lang="en-US" dirty="0" err="1">
                <a:solidFill>
                  <a:srgbClr val="00B050"/>
                </a:solidFill>
                <a:latin typeface="Symbol" pitchFamily="18" charset="2"/>
              </a:rPr>
              <a:t>p</a:t>
            </a:r>
            <a:r>
              <a:rPr lang="en-US" dirty="0" err="1">
                <a:solidFill>
                  <a:srgbClr val="00B050"/>
                </a:solidFill>
              </a:rPr>
              <a:t>g</a:t>
            </a:r>
            <a:r>
              <a:rPr lang="en-US" baseline="-25000" dirty="0" err="1">
                <a:solidFill>
                  <a:srgbClr val="00B050"/>
                </a:solidFill>
              </a:rPr>
              <a:t>9</a:t>
            </a:r>
            <a:r>
              <a:rPr lang="en-US" baseline="-25000" dirty="0">
                <a:solidFill>
                  <a:srgbClr val="00B050"/>
                </a:solidFill>
              </a:rPr>
              <a:t>/2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baseline="30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alignments.</a:t>
            </a:r>
          </a:p>
          <a:p>
            <a:r>
              <a:rPr lang="en-US" dirty="0">
                <a:solidFill>
                  <a:srgbClr val="FF0000"/>
                </a:solidFill>
              </a:rPr>
              <a:t>Bands 1 and 2 in </a:t>
            </a:r>
            <a:r>
              <a:rPr lang="en-US" baseline="30000" dirty="0">
                <a:solidFill>
                  <a:srgbClr val="FF0000"/>
                </a:solidFill>
              </a:rPr>
              <a:t>115</a:t>
            </a:r>
            <a:r>
              <a:rPr lang="en-US" dirty="0">
                <a:solidFill>
                  <a:srgbClr val="FF0000"/>
                </a:solidFill>
              </a:rPr>
              <a:t>Pd arise from prolate oblate  shape coexistence.</a:t>
            </a:r>
          </a:p>
        </p:txBody>
      </p:sp>
    </p:spTree>
    <p:extLst>
      <p:ext uri="{BB962C8B-B14F-4D97-AF65-F5344CB8AC3E}">
        <p14:creationId xmlns:p14="http://schemas.microsoft.com/office/powerpoint/2010/main" val="1002280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9491"/>
            <a:ext cx="7010400" cy="5759018"/>
          </a:xfrm>
        </p:spPr>
      </p:pic>
      <p:sp>
        <p:nvSpPr>
          <p:cNvPr id="7" name="TextBox 6"/>
          <p:cNvSpPr txBox="1"/>
          <p:nvPr/>
        </p:nvSpPr>
        <p:spPr>
          <a:xfrm>
            <a:off x="2438400" y="5582646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data and our TRS calculations show an overall shape evolution from triaxial prolate in 112 via triaxial  oblate  to oblate in 118 as N increases from 66 to 72 (</a:t>
            </a:r>
            <a:r>
              <a:rPr lang="en-US" dirty="0" err="1">
                <a:solidFill>
                  <a:srgbClr val="FF0000"/>
                </a:solidFill>
              </a:rPr>
              <a:t>Pd</a:t>
            </a:r>
            <a:r>
              <a:rPr lang="en-US" dirty="0">
                <a:solidFill>
                  <a:srgbClr val="FF0000"/>
                </a:solidFill>
              </a:rPr>
              <a:t> Z=46). </a:t>
            </a:r>
          </a:p>
        </p:txBody>
      </p:sp>
    </p:spTree>
    <p:extLst>
      <p:ext uri="{BB962C8B-B14F-4D97-AF65-F5344CB8AC3E}">
        <p14:creationId xmlns:p14="http://schemas.microsoft.com/office/powerpoint/2010/main" val="3113015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C56B-2E39-420B-8D7B-631B3F17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Triaxial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7DD1-15A5-43EE-BAC8-342E90F37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First observation of multi phonon </a:t>
            </a:r>
            <a:r>
              <a:rPr lang="el-GR" dirty="0">
                <a:cs typeface="Arial" panose="020B0604020202020204" pitchFamily="34" charset="0"/>
              </a:rPr>
              <a:t>γ</a:t>
            </a:r>
            <a:r>
              <a:rPr lang="en-US" dirty="0">
                <a:cs typeface="Arial" panose="020B0604020202020204" pitchFamily="34" charset="0"/>
              </a:rPr>
              <a:t>-type vibrational bands in odd-A nuclei.</a:t>
            </a:r>
            <a:endParaRPr lang="en-US" dirty="0"/>
          </a:p>
          <a:p>
            <a:r>
              <a:rPr lang="en-US" dirty="0"/>
              <a:t>First evidence for stable triaxial shapes centered at Z=44, N=68 (</a:t>
            </a:r>
            <a:r>
              <a:rPr lang="en-US" baseline="30000" dirty="0"/>
              <a:t>112</a:t>
            </a:r>
            <a:r>
              <a:rPr lang="en-US" dirty="0"/>
              <a:t>Ru).</a:t>
            </a:r>
          </a:p>
          <a:p>
            <a:r>
              <a:rPr lang="en-US" dirty="0"/>
              <a:t>Identification of chiral excited bands.</a:t>
            </a:r>
          </a:p>
          <a:p>
            <a:r>
              <a:rPr lang="en-US" dirty="0"/>
              <a:t>Shape evolution from triaxial prolate to oblate in </a:t>
            </a:r>
            <a:r>
              <a:rPr lang="en-US" baseline="30000" dirty="0"/>
              <a:t>112-116</a:t>
            </a:r>
            <a:r>
              <a:rPr lang="en-US" dirty="0"/>
              <a:t>Pd, with shape coexistence in </a:t>
            </a:r>
            <a:r>
              <a:rPr lang="en-US" baseline="30000" dirty="0"/>
              <a:t>115</a:t>
            </a:r>
            <a:r>
              <a:rPr lang="en-US" dirty="0"/>
              <a:t>Pd.</a:t>
            </a:r>
          </a:p>
          <a:p>
            <a:r>
              <a:rPr lang="en-US" dirty="0"/>
              <a:t>First wobbling motion in even-even nuclei observed in N=68 </a:t>
            </a:r>
            <a:r>
              <a:rPr lang="en-US" baseline="30000" dirty="0"/>
              <a:t>112</a:t>
            </a:r>
            <a:r>
              <a:rPr lang="en-US" dirty="0"/>
              <a:t>Ru and </a:t>
            </a:r>
            <a:r>
              <a:rPr lang="en-US" baseline="30000" dirty="0"/>
              <a:t>114</a:t>
            </a:r>
            <a:r>
              <a:rPr lang="en-US" dirty="0"/>
              <a:t>Pd.</a:t>
            </a:r>
          </a:p>
        </p:txBody>
      </p:sp>
    </p:spTree>
    <p:extLst>
      <p:ext uri="{BB962C8B-B14F-4D97-AF65-F5344CB8AC3E}">
        <p14:creationId xmlns:p14="http://schemas.microsoft.com/office/powerpoint/2010/main" val="3205979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4B660-2EAC-4DA6-8E53-D9500BB9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6" y="0"/>
            <a:ext cx="1017086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7463" y="6488668"/>
            <a:ext cx="6903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Yields of </a:t>
            </a:r>
            <a:r>
              <a:rPr lang="en-US" baseline="30000" dirty="0"/>
              <a:t>252</a:t>
            </a:r>
            <a:r>
              <a:rPr lang="en-US" dirty="0"/>
              <a:t>Cf as plotted  by Nudat2: https://www.nndc.bnl.gov/nudat2/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922674-7660-4537-97F2-76F3C40F40C8}"/>
              </a:ext>
            </a:extLst>
          </p:cNvPr>
          <p:cNvSpPr/>
          <p:nvPr/>
        </p:nvSpPr>
        <p:spPr>
          <a:xfrm rot="8438387">
            <a:off x="3862725" y="4160159"/>
            <a:ext cx="1152790" cy="52370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1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4B660-2EAC-4DA6-8E53-D9500BB9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6" y="0"/>
            <a:ext cx="1017086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926722-B430-486B-A461-B87DF806B34F}"/>
              </a:ext>
            </a:extLst>
          </p:cNvPr>
          <p:cNvSpPr txBox="1"/>
          <p:nvPr/>
        </p:nvSpPr>
        <p:spPr>
          <a:xfrm>
            <a:off x="2104571" y="682171"/>
            <a:ext cx="5437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Spontaneous Fission Yield from </a:t>
            </a:r>
            <a:r>
              <a:rPr lang="en-US" baseline="30000" dirty="0"/>
              <a:t>252</a:t>
            </a:r>
            <a:r>
              <a:rPr lang="en-US" dirty="0"/>
              <a:t>Cf</a:t>
            </a:r>
          </a:p>
          <a:p>
            <a:r>
              <a:rPr lang="en-US" dirty="0"/>
              <a:t>Broad yield peaks -&gt; more coincidence &amp; events needed</a:t>
            </a:r>
          </a:p>
          <a:p>
            <a:r>
              <a:rPr lang="en-US" dirty="0"/>
              <a:t>for clear high spin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7463" y="6488668"/>
            <a:ext cx="6903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Yields of </a:t>
            </a:r>
            <a:r>
              <a:rPr lang="en-US" baseline="30000" dirty="0"/>
              <a:t>252</a:t>
            </a:r>
            <a:r>
              <a:rPr lang="en-US" dirty="0"/>
              <a:t>Cf as plotted  by Nudat2: https://www.nndc.bnl.gov/nudat2/</a:t>
            </a:r>
          </a:p>
        </p:txBody>
      </p:sp>
    </p:spTree>
    <p:extLst>
      <p:ext uri="{BB962C8B-B14F-4D97-AF65-F5344CB8AC3E}">
        <p14:creationId xmlns:p14="http://schemas.microsoft.com/office/powerpoint/2010/main" val="20056926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F31B0F-51EC-4B1D-A2A9-7BC26E03F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6" y="0"/>
            <a:ext cx="1017086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90A680-CBBA-416E-8AFF-E9A80A56A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6" y="0"/>
            <a:ext cx="1017086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567E77-E5E3-4198-8115-EC836D668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6" y="0"/>
            <a:ext cx="101708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8441" y="6488668"/>
            <a:ext cx="693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nuclei as plotted  by Nudat2: https://www.nndc.bnl.gov/nudat2/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8441" y="45636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dirty="0"/>
              <a:t>Observations made with </a:t>
            </a:r>
            <a:r>
              <a:rPr lang="en-US" sz="2800" baseline="30000" dirty="0"/>
              <a:t>252</a:t>
            </a:r>
            <a:r>
              <a:rPr lang="en-US" sz="2800" dirty="0"/>
              <a:t>Cf (SF)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3556E-3993-4D73-9A97-661900B3AF4C}"/>
              </a:ext>
            </a:extLst>
          </p:cNvPr>
          <p:cNvSpPr/>
          <p:nvPr/>
        </p:nvSpPr>
        <p:spPr>
          <a:xfrm>
            <a:off x="1152698" y="185933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dirty="0">
                <a:cs typeface="Arial" panose="020B0604020202020204" pitchFamily="34" charset="0"/>
              </a:rPr>
              <a:t>γ-γ-γ-γ and high statistics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allow exploring further 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from yield peaks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309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4B660-2EAC-4DA6-8E53-D9500BB9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6" y="0"/>
            <a:ext cx="1017086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7463" y="6488668"/>
            <a:ext cx="6903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Yields of </a:t>
            </a:r>
            <a:r>
              <a:rPr lang="en-US" baseline="30000" dirty="0"/>
              <a:t>252</a:t>
            </a:r>
            <a:r>
              <a:rPr lang="en-US" dirty="0"/>
              <a:t>Cf as plotted  by Nudat2: https://www.nndc.bnl.gov/nudat2/</a:t>
            </a:r>
          </a:p>
        </p:txBody>
      </p:sp>
    </p:spTree>
    <p:extLst>
      <p:ext uri="{BB962C8B-B14F-4D97-AF65-F5344CB8AC3E}">
        <p14:creationId xmlns:p14="http://schemas.microsoft.com/office/powerpoint/2010/main" val="42139820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3756-5214-4AD7-B5CF-894E61B8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Structure for SF of Z&gt;102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00D78-002D-4802-81C9-A79BAED69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Structure of Higher Z neutron-rich nuclei</a:t>
            </a:r>
          </a:p>
          <a:p>
            <a:r>
              <a:rPr lang="en-US" dirty="0"/>
              <a:t>Reactions with large cross-sections possible with the new SHE factory in </a:t>
            </a:r>
            <a:r>
              <a:rPr lang="en-US" dirty="0" err="1"/>
              <a:t>Dubna</a:t>
            </a:r>
            <a:r>
              <a:rPr lang="en-US" dirty="0"/>
              <a:t>.  </a:t>
            </a:r>
          </a:p>
          <a:p>
            <a:pPr lvl="1"/>
            <a:r>
              <a:rPr lang="en-US" baseline="30000" dirty="0"/>
              <a:t>248</a:t>
            </a:r>
            <a:r>
              <a:rPr lang="en-US" dirty="0"/>
              <a:t>Cm (</a:t>
            </a:r>
            <a:r>
              <a:rPr lang="en-US" baseline="30000" dirty="0"/>
              <a:t>22</a:t>
            </a:r>
            <a:r>
              <a:rPr lang="en-US" dirty="0"/>
              <a:t>Ne, 4n) </a:t>
            </a:r>
            <a:r>
              <a:rPr lang="en-US" baseline="30000" dirty="0"/>
              <a:t>266</a:t>
            </a:r>
            <a:r>
              <a:rPr lang="en-US" dirty="0"/>
              <a:t>Sg </a:t>
            </a:r>
          </a:p>
          <a:p>
            <a:pPr lvl="1"/>
            <a:r>
              <a:rPr lang="en-US" baseline="30000" dirty="0"/>
              <a:t>250</a:t>
            </a:r>
            <a:r>
              <a:rPr lang="en-US" dirty="0"/>
              <a:t>Cf (</a:t>
            </a:r>
            <a:r>
              <a:rPr lang="en-US" baseline="30000" dirty="0"/>
              <a:t>22</a:t>
            </a:r>
            <a:r>
              <a:rPr lang="en-US" dirty="0"/>
              <a:t>Ne, 4n)</a:t>
            </a:r>
            <a:r>
              <a:rPr lang="en-US" baseline="30000" dirty="0"/>
              <a:t> 268</a:t>
            </a:r>
            <a:r>
              <a:rPr lang="en-US" dirty="0"/>
              <a:t>Hs</a:t>
            </a:r>
          </a:p>
          <a:p>
            <a:pPr lvl="1"/>
            <a:r>
              <a:rPr lang="en-US" dirty="0"/>
              <a:t>Super-symmetric SF in </a:t>
            </a:r>
            <a:r>
              <a:rPr lang="en-US" baseline="30000" dirty="0"/>
              <a:t>266</a:t>
            </a:r>
            <a:r>
              <a:rPr lang="en-US" dirty="0"/>
              <a:t>Db (EC) </a:t>
            </a:r>
            <a:r>
              <a:rPr lang="en-US" baseline="30000" dirty="0"/>
              <a:t>266</a:t>
            </a:r>
            <a:r>
              <a:rPr lang="en-US" dirty="0"/>
              <a:t>Rf (SF)</a:t>
            </a:r>
          </a:p>
          <a:p>
            <a:pPr lvl="2"/>
            <a:r>
              <a:rPr lang="en-US" dirty="0"/>
              <a:t>Symmetric fission -&gt; enhanced </a:t>
            </a:r>
            <a:r>
              <a:rPr lang="el-GR" dirty="0">
                <a:cs typeface="Arial" panose="020B0604020202020204" pitchFamily="34" charset="0"/>
              </a:rPr>
              <a:t>γ</a:t>
            </a:r>
            <a:r>
              <a:rPr lang="en-US" dirty="0">
                <a:cs typeface="Arial" panose="020B0604020202020204" pitchFamily="34" charset="0"/>
              </a:rPr>
              <a:t>-spectroscopy near peak yields.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04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21CF48-17BD-4AB9-A070-54709C6DF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7" y="0"/>
            <a:ext cx="10170866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840F53-9FD6-4263-8DFC-6AF8244AF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6" y="0"/>
            <a:ext cx="1017086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599965-8422-4C4F-92CB-5FAD78F49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6" y="0"/>
            <a:ext cx="1017086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8441" y="6488668"/>
            <a:ext cx="693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nuclei as plotted  by Nudat2: https://www.nndc.bnl.gov/nudat2/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2CA772-0B99-4A41-BBB7-BD8261D55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t="19879" r="30657" b="27273"/>
          <a:stretch/>
        </p:blipFill>
        <p:spPr>
          <a:xfrm>
            <a:off x="2984270" y="1363286"/>
            <a:ext cx="5079076" cy="362434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EB5984F-D11D-4616-A22B-0AE7E86977B4}"/>
              </a:ext>
            </a:extLst>
          </p:cNvPr>
          <p:cNvSpPr/>
          <p:nvPr/>
        </p:nvSpPr>
        <p:spPr>
          <a:xfrm>
            <a:off x="5647114" y="3718560"/>
            <a:ext cx="157944" cy="1745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CE80E2-CED9-4FF8-9DBF-95455A5770E0}"/>
              </a:ext>
            </a:extLst>
          </p:cNvPr>
          <p:cNvSpPr/>
          <p:nvPr/>
        </p:nvSpPr>
        <p:spPr>
          <a:xfrm>
            <a:off x="5281354" y="3444239"/>
            <a:ext cx="157944" cy="1745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E960F6-CE23-4F1B-801C-BE988D1B8B6C}"/>
              </a:ext>
            </a:extLst>
          </p:cNvPr>
          <p:cNvCxnSpPr>
            <a:cxnSpLocks/>
          </p:cNvCxnSpPr>
          <p:nvPr/>
        </p:nvCxnSpPr>
        <p:spPr>
          <a:xfrm>
            <a:off x="5805058" y="717974"/>
            <a:ext cx="4062149" cy="717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66E7005-C9D7-4091-AFBC-5999EEF59691}"/>
              </a:ext>
            </a:extLst>
          </p:cNvPr>
          <p:cNvSpPr/>
          <p:nvPr/>
        </p:nvSpPr>
        <p:spPr>
          <a:xfrm>
            <a:off x="5726086" y="1406244"/>
            <a:ext cx="157944" cy="1745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88441" y="456364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baseline="30000" dirty="0"/>
              <a:t>248</a:t>
            </a:r>
            <a:r>
              <a:rPr lang="en-US" sz="2800" dirty="0"/>
              <a:t>Cm (</a:t>
            </a:r>
            <a:r>
              <a:rPr lang="en-US" sz="2800" baseline="30000" dirty="0"/>
              <a:t>22</a:t>
            </a:r>
            <a:r>
              <a:rPr lang="en-US" sz="2800" dirty="0"/>
              <a:t>Ne, 4n) </a:t>
            </a:r>
            <a:r>
              <a:rPr lang="en-US" sz="2800" baseline="30000" dirty="0"/>
              <a:t>266</a:t>
            </a:r>
            <a:r>
              <a:rPr lang="en-US" sz="2800" dirty="0"/>
              <a:t>Sg</a:t>
            </a:r>
          </a:p>
          <a:p>
            <a:pPr lvl="1"/>
            <a:r>
              <a:rPr lang="en-US" dirty="0"/>
              <a:t>Hypothetical yield peaks, assuming asymmetric fission and a nearly double magic fragment.</a:t>
            </a:r>
            <a:r>
              <a:rPr lang="en-US" sz="28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FE7942-BA5D-4B17-9858-5D9A37A594C5}"/>
              </a:ext>
            </a:extLst>
          </p:cNvPr>
          <p:cNvSpPr/>
          <p:nvPr/>
        </p:nvSpPr>
        <p:spPr>
          <a:xfrm>
            <a:off x="26640" y="2390535"/>
            <a:ext cx="361195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Use of a variety of </a:t>
            </a:r>
            <a:r>
              <a:rPr lang="en-US" dirty="0" err="1"/>
              <a:t>fissioning</a:t>
            </a:r>
            <a:r>
              <a:rPr lang="en-US" dirty="0"/>
              <a:t> systems</a:t>
            </a:r>
          </a:p>
          <a:p>
            <a:r>
              <a:rPr lang="en-US" dirty="0"/>
              <a:t>with more concentrated yield</a:t>
            </a:r>
          </a:p>
          <a:p>
            <a:r>
              <a:rPr lang="en-US" dirty="0"/>
              <a:t>peaks would allow for collection</a:t>
            </a:r>
          </a:p>
          <a:p>
            <a:r>
              <a:rPr lang="en-US" dirty="0"/>
              <a:t>of data that can be analyzed with</a:t>
            </a:r>
          </a:p>
          <a:p>
            <a:r>
              <a:rPr lang="en-US" dirty="0"/>
              <a:t>lower order of coincidence.</a:t>
            </a:r>
          </a:p>
        </p:txBody>
      </p:sp>
    </p:spTree>
    <p:extLst>
      <p:ext uri="{BB962C8B-B14F-4D97-AF65-F5344CB8AC3E}">
        <p14:creationId xmlns:p14="http://schemas.microsoft.com/office/powerpoint/2010/main" val="1980477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23749C-B564-4FE3-9A02-30E0B27A6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9" y="0"/>
            <a:ext cx="10170864" cy="6857999"/>
          </a:xfrm>
        </p:spPr>
      </p:pic>
      <p:sp>
        <p:nvSpPr>
          <p:cNvPr id="3" name="TextBox 2"/>
          <p:cNvSpPr txBox="1"/>
          <p:nvPr/>
        </p:nvSpPr>
        <p:spPr>
          <a:xfrm>
            <a:off x="2088441" y="6488668"/>
            <a:ext cx="693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nuclei as plotted  by Nudat2: https://www.nndc.bnl.gov/nudat2/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8441" y="49990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baseline="30000" dirty="0"/>
              <a:t>250</a:t>
            </a:r>
            <a:r>
              <a:rPr lang="en-US" sz="2800" dirty="0"/>
              <a:t>Cf (</a:t>
            </a:r>
            <a:r>
              <a:rPr lang="en-US" sz="2800" baseline="30000" dirty="0"/>
              <a:t>22</a:t>
            </a:r>
            <a:r>
              <a:rPr lang="en-US" sz="2800" dirty="0"/>
              <a:t>Ne, 4n)</a:t>
            </a:r>
            <a:r>
              <a:rPr lang="en-US" sz="2800" baseline="30000" dirty="0"/>
              <a:t> 268</a:t>
            </a:r>
            <a:r>
              <a:rPr lang="en-US" sz="2800" dirty="0"/>
              <a:t>Hs  </a:t>
            </a:r>
            <a:r>
              <a:rPr lang="el-GR" sz="2800" dirty="0">
                <a:solidFill>
                  <a:srgbClr val="FF0000"/>
                </a:solidFill>
              </a:rPr>
              <a:t>α</a:t>
            </a:r>
            <a:r>
              <a:rPr lang="en-US" sz="2800" dirty="0">
                <a:solidFill>
                  <a:srgbClr val="FF0000"/>
                </a:solidFill>
              </a:rPr>
              <a:t>-&gt; </a:t>
            </a:r>
            <a:r>
              <a:rPr lang="en-US" sz="2800" baseline="30000" dirty="0">
                <a:solidFill>
                  <a:srgbClr val="FF0000"/>
                </a:solidFill>
              </a:rPr>
              <a:t>264</a:t>
            </a:r>
            <a:r>
              <a:rPr lang="en-US" sz="2800" dirty="0">
                <a:solidFill>
                  <a:srgbClr val="FF0000"/>
                </a:solidFill>
              </a:rPr>
              <a:t>Sg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80254-65F1-4E85-AD13-75AA935F4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t="19879" r="30657" b="27273"/>
          <a:stretch/>
        </p:blipFill>
        <p:spPr>
          <a:xfrm>
            <a:off x="2984270" y="1363286"/>
            <a:ext cx="5079076" cy="362434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BA833A7-C942-4B62-B6F1-001BB1A1474C}"/>
              </a:ext>
            </a:extLst>
          </p:cNvPr>
          <p:cNvSpPr/>
          <p:nvPr/>
        </p:nvSpPr>
        <p:spPr>
          <a:xfrm>
            <a:off x="5613862" y="3760125"/>
            <a:ext cx="157944" cy="1745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B466DD-0514-4ED5-AE8B-0510C70D159B}"/>
              </a:ext>
            </a:extLst>
          </p:cNvPr>
          <p:cNvSpPr/>
          <p:nvPr/>
        </p:nvSpPr>
        <p:spPr>
          <a:xfrm>
            <a:off x="5189917" y="3294610"/>
            <a:ext cx="157944" cy="1745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FA5CAA-8404-4572-B789-66F158D9957D}"/>
              </a:ext>
            </a:extLst>
          </p:cNvPr>
          <p:cNvSpPr/>
          <p:nvPr/>
        </p:nvSpPr>
        <p:spPr>
          <a:xfrm>
            <a:off x="5184373" y="3455320"/>
            <a:ext cx="157944" cy="1745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D0631-B9BE-4B94-8506-5FA4B86F47C6}"/>
              </a:ext>
            </a:extLst>
          </p:cNvPr>
          <p:cNvCxnSpPr>
            <a:cxnSpLocks/>
          </p:cNvCxnSpPr>
          <p:nvPr/>
        </p:nvCxnSpPr>
        <p:spPr>
          <a:xfrm>
            <a:off x="7119282" y="761518"/>
            <a:ext cx="27562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D7988B-7CAD-4177-A827-FB1E67CF07F7}"/>
              </a:ext>
            </a:extLst>
          </p:cNvPr>
          <p:cNvCxnSpPr>
            <a:cxnSpLocks/>
          </p:cNvCxnSpPr>
          <p:nvPr/>
        </p:nvCxnSpPr>
        <p:spPr>
          <a:xfrm flipV="1">
            <a:off x="7119282" y="665018"/>
            <a:ext cx="2847678" cy="96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73C561A-8465-4A08-82FE-F8E80FDBACCC}"/>
              </a:ext>
            </a:extLst>
          </p:cNvPr>
          <p:cNvSpPr/>
          <p:nvPr/>
        </p:nvSpPr>
        <p:spPr>
          <a:xfrm>
            <a:off x="2602063" y="1023128"/>
            <a:ext cx="465922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Hypothetical yield peaks, assuming asymmetric </a:t>
            </a:r>
          </a:p>
          <a:p>
            <a:r>
              <a:rPr lang="en-US" dirty="0"/>
              <a:t>fission and a nearly double magic fragment.</a:t>
            </a:r>
            <a:r>
              <a:rPr lang="en-US" sz="2800" dirty="0"/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BD365B-D51E-4A17-9ECF-B9FEB663380D}"/>
              </a:ext>
            </a:extLst>
          </p:cNvPr>
          <p:cNvSpPr/>
          <p:nvPr/>
        </p:nvSpPr>
        <p:spPr>
          <a:xfrm>
            <a:off x="6816755" y="1511795"/>
            <a:ext cx="157944" cy="1745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37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52F25-D337-4D59-8FB2-D5EEBB332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9" y="0"/>
            <a:ext cx="10170864" cy="6857999"/>
          </a:xfrm>
        </p:spPr>
      </p:pic>
      <p:sp>
        <p:nvSpPr>
          <p:cNvPr id="3" name="TextBox 2"/>
          <p:cNvSpPr txBox="1"/>
          <p:nvPr/>
        </p:nvSpPr>
        <p:spPr>
          <a:xfrm>
            <a:off x="2088441" y="6488668"/>
            <a:ext cx="693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nuclei as plotted  by Nudat2: https://www.nndc.bnl.gov/nudat2/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8441" y="41282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dirty="0"/>
              <a:t>Super-symmetric SF in </a:t>
            </a:r>
            <a:r>
              <a:rPr lang="en-US" sz="2800" baseline="30000" dirty="0"/>
              <a:t>266</a:t>
            </a:r>
            <a:r>
              <a:rPr lang="en-US" sz="2800" dirty="0"/>
              <a:t>Db (EC) </a:t>
            </a:r>
            <a:r>
              <a:rPr lang="en-US" sz="2800" baseline="30000" dirty="0"/>
              <a:t>266</a:t>
            </a:r>
            <a:r>
              <a:rPr lang="en-US" sz="2800" dirty="0"/>
              <a:t>Rf (SF)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AC80C-F0E8-4E8E-961D-51A78DBB5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t="19879" r="30657" b="27273"/>
          <a:stretch/>
        </p:blipFill>
        <p:spPr>
          <a:xfrm>
            <a:off x="2984270" y="1363286"/>
            <a:ext cx="5079076" cy="362434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F13E521-CE82-4559-83B1-489697CC6C82}"/>
              </a:ext>
            </a:extLst>
          </p:cNvPr>
          <p:cNvSpPr/>
          <p:nvPr/>
        </p:nvSpPr>
        <p:spPr>
          <a:xfrm>
            <a:off x="5519653" y="3591099"/>
            <a:ext cx="157944" cy="1745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9208DF-B5F8-4373-8505-5FF89ED6757E}"/>
              </a:ext>
            </a:extLst>
          </p:cNvPr>
          <p:cNvSpPr/>
          <p:nvPr/>
        </p:nvSpPr>
        <p:spPr>
          <a:xfrm>
            <a:off x="5688678" y="3760125"/>
            <a:ext cx="157944" cy="17456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08DF89-CFDB-4418-97CC-0056B6C50200}"/>
              </a:ext>
            </a:extLst>
          </p:cNvPr>
          <p:cNvSpPr/>
          <p:nvPr/>
        </p:nvSpPr>
        <p:spPr>
          <a:xfrm>
            <a:off x="6420196" y="39346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H. PAŞCA, et al. PHYS. REV. C 97, 034621 (2018)</a:t>
            </a:r>
          </a:p>
          <a:p>
            <a:r>
              <a:rPr lang="en-US" dirty="0"/>
              <a:t>Calculated for symmetric SF </a:t>
            </a:r>
          </a:p>
          <a:p>
            <a:r>
              <a:rPr lang="en-US" dirty="0"/>
              <a:t>charge yields peaked at 50-54 in </a:t>
            </a:r>
            <a:r>
              <a:rPr lang="en-US" baseline="30000" dirty="0"/>
              <a:t>266</a:t>
            </a:r>
            <a:r>
              <a:rPr lang="en-US" dirty="0"/>
              <a:t>Rf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562220-1B7B-43C8-8CE6-08C99C726F2D}"/>
              </a:ext>
            </a:extLst>
          </p:cNvPr>
          <p:cNvCxnSpPr>
            <a:cxnSpLocks/>
          </p:cNvCxnSpPr>
          <p:nvPr/>
        </p:nvCxnSpPr>
        <p:spPr>
          <a:xfrm flipV="1">
            <a:off x="4124908" y="889462"/>
            <a:ext cx="5900241" cy="2045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051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E365E-B74E-4BAE-A85E-2DF77382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6AB7A-3AF3-4E5E-A2D9-183FB3E6D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Spontaneous Fission of Californium has been used extensively in the investigation of Neutron-rich nuclei to yield new physics.</a:t>
            </a:r>
          </a:p>
          <a:p>
            <a:pPr lvl="1"/>
            <a:r>
              <a:rPr lang="en-US" dirty="0"/>
              <a:t>Across the A~110 mid shell region and on the lower side of the A~170 mid shell region</a:t>
            </a:r>
          </a:p>
          <a:p>
            <a:r>
              <a:rPr lang="en-US" dirty="0"/>
              <a:t>New facilities like the SHE factory offer opportunities for the study of fission products from a variety of additional heavier elements to search for new insights.</a:t>
            </a:r>
          </a:p>
          <a:p>
            <a:pPr lvl="1"/>
            <a:r>
              <a:rPr lang="en-US" dirty="0"/>
              <a:t>Production of heavy spontaneously </a:t>
            </a:r>
            <a:r>
              <a:rPr lang="en-US" dirty="0" err="1"/>
              <a:t>fissioning</a:t>
            </a:r>
            <a:r>
              <a:rPr lang="en-US" dirty="0"/>
              <a:t> isotopes with anticipated rates near ~25 SF/s</a:t>
            </a:r>
          </a:p>
          <a:p>
            <a:pPr lvl="1"/>
            <a:r>
              <a:rPr lang="en-US" dirty="0"/>
              <a:t>Region of symmetric fission enhancing utility for </a:t>
            </a:r>
            <a:r>
              <a:rPr lang="en-US" dirty="0">
                <a:cs typeface="Arial" panose="020B0604020202020204" pitchFamily="34" charset="0"/>
              </a:rPr>
              <a:t>γ-ray spectroscopy</a:t>
            </a:r>
            <a:endParaRPr lang="en-US" dirty="0"/>
          </a:p>
          <a:p>
            <a:r>
              <a:rPr lang="en-US" sz="3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6903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B4268C-0D44-4693-9EF2-3C6E845DA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7" y="0"/>
            <a:ext cx="10170866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67463" y="6488668"/>
            <a:ext cx="6903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Yields of </a:t>
            </a:r>
            <a:r>
              <a:rPr lang="en-US" baseline="30000" dirty="0"/>
              <a:t>252</a:t>
            </a:r>
            <a:r>
              <a:rPr lang="en-US" dirty="0"/>
              <a:t>Cf as plotted  by Nudat2: https://www.nndc.bnl.gov/nudat2/</a:t>
            </a:r>
          </a:p>
        </p:txBody>
      </p:sp>
    </p:spTree>
    <p:extLst>
      <p:ext uri="{BB962C8B-B14F-4D97-AF65-F5344CB8AC3E}">
        <p14:creationId xmlns:p14="http://schemas.microsoft.com/office/powerpoint/2010/main" val="118476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/>
              <a:t>Octupole</a:t>
            </a:r>
            <a:r>
              <a:rPr lang="en-US" sz="5400" dirty="0"/>
              <a:t> Deformation</a:t>
            </a:r>
          </a:p>
        </p:txBody>
      </p:sp>
    </p:spTree>
    <p:extLst>
      <p:ext uri="{BB962C8B-B14F-4D97-AF65-F5344CB8AC3E}">
        <p14:creationId xmlns:p14="http://schemas.microsoft.com/office/powerpoint/2010/main" val="234750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8588-8ED7-44C1-85A3-D643B477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Theorized octupole deformation around </a:t>
            </a:r>
            <a:r>
              <a:rPr lang="en-US" baseline="30000" dirty="0"/>
              <a:t>145</a:t>
            </a:r>
            <a:r>
              <a:rPr lang="en-US" dirty="0"/>
              <a:t>Ba by G.A. Leander, </a:t>
            </a:r>
            <a:r>
              <a:rPr lang="en-US" i="1" dirty="0"/>
              <a:t>et al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0989-1717-4077-B13A-52B1C3365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suggestion of Octupole deformation near </a:t>
            </a:r>
            <a:r>
              <a:rPr lang="en-US" baseline="30000" dirty="0"/>
              <a:t>145</a:t>
            </a:r>
            <a:r>
              <a:rPr lang="en-US" dirty="0"/>
              <a:t>Ba was made from discrepancies between ground state masses in experiment and theoretical masses.</a:t>
            </a:r>
          </a:p>
          <a:p>
            <a:r>
              <a:rPr lang="en-US" dirty="0"/>
              <a:t>The 5/2</a:t>
            </a:r>
            <a:r>
              <a:rPr lang="en-US" baseline="30000" dirty="0"/>
              <a:t>-</a:t>
            </a:r>
            <a:r>
              <a:rPr lang="en-US" dirty="0"/>
              <a:t> ground state of </a:t>
            </a:r>
            <a:r>
              <a:rPr lang="en-US" baseline="30000" dirty="0"/>
              <a:t>145</a:t>
            </a:r>
            <a:r>
              <a:rPr lang="en-US" dirty="0"/>
              <a:t>Ba was predicted to be the negative parity member of a 5/2</a:t>
            </a:r>
            <a:r>
              <a:rPr lang="en-US" baseline="30000" dirty="0"/>
              <a:t>±</a:t>
            </a:r>
            <a:r>
              <a:rPr lang="en-US" dirty="0"/>
              <a:t> doublet.</a:t>
            </a:r>
          </a:p>
          <a:p>
            <a:r>
              <a:rPr lang="en-US" dirty="0"/>
              <a:t>Such parity doublets from reflection asymmetry can be identified in  </a:t>
            </a:r>
            <a:r>
              <a:rPr lang="el-GR" dirty="0"/>
              <a:t>γ</a:t>
            </a:r>
            <a:r>
              <a:rPr lang="en-US" dirty="0"/>
              <a:t>-ray spectroscopy via enhanced E1 transitions between opposite parity rotational bands.</a:t>
            </a:r>
          </a:p>
        </p:txBody>
      </p:sp>
    </p:spTree>
    <p:extLst>
      <p:ext uri="{BB962C8B-B14F-4D97-AF65-F5344CB8AC3E}">
        <p14:creationId xmlns:p14="http://schemas.microsoft.com/office/powerpoint/2010/main" val="342581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F12D08-B7BD-4763-8A60-27F099CE6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7355" r="6613" b="24770"/>
          <a:stretch/>
        </p:blipFill>
        <p:spPr>
          <a:xfrm>
            <a:off x="2581275" y="-13896"/>
            <a:ext cx="6285803" cy="6865745"/>
          </a:xfrm>
        </p:spPr>
      </p:pic>
      <p:sp>
        <p:nvSpPr>
          <p:cNvPr id="2" name="TextBox 1"/>
          <p:cNvSpPr txBox="1"/>
          <p:nvPr/>
        </p:nvSpPr>
        <p:spPr>
          <a:xfrm>
            <a:off x="8706295" y="5701323"/>
            <a:ext cx="3079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Diagram from: </a:t>
            </a:r>
          </a:p>
          <a:p>
            <a:r>
              <a:rPr lang="en-US" dirty="0"/>
              <a:t>G.A. Leander, </a:t>
            </a:r>
            <a:r>
              <a:rPr lang="en-US" i="1" dirty="0"/>
              <a:t>et al. </a:t>
            </a:r>
            <a:r>
              <a:rPr lang="en-US" dirty="0"/>
              <a:t>Phys. Lett., </a:t>
            </a:r>
          </a:p>
          <a:p>
            <a:r>
              <a:rPr lang="en-US" dirty="0"/>
              <a:t>B152 (1985), p. 284</a:t>
            </a:r>
          </a:p>
        </p:txBody>
      </p:sp>
    </p:spTree>
    <p:extLst>
      <p:ext uri="{BB962C8B-B14F-4D97-AF65-F5344CB8AC3E}">
        <p14:creationId xmlns:p14="http://schemas.microsoft.com/office/powerpoint/2010/main" val="124512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77" y="236763"/>
            <a:ext cx="8019393" cy="6513236"/>
          </a:xfrm>
        </p:spPr>
      </p:pic>
      <p:sp>
        <p:nvSpPr>
          <p:cNvPr id="5" name="TextBox 4"/>
          <p:cNvSpPr txBox="1"/>
          <p:nvPr/>
        </p:nvSpPr>
        <p:spPr>
          <a:xfrm>
            <a:off x="693683" y="409903"/>
            <a:ext cx="5323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Transitions in black from: S.J. Zhu, </a:t>
            </a:r>
            <a:r>
              <a:rPr lang="en-US" i="1" dirty="0"/>
              <a:t>et al.</a:t>
            </a:r>
            <a:r>
              <a:rPr lang="en-US" dirty="0"/>
              <a:t> PRC 60 051304</a:t>
            </a:r>
          </a:p>
          <a:p>
            <a:r>
              <a:rPr lang="en-US" dirty="0"/>
              <a:t>Transitions in red from the Dissertation of N.T. Brewer</a:t>
            </a:r>
          </a:p>
        </p:txBody>
      </p:sp>
    </p:spTree>
    <p:extLst>
      <p:ext uri="{BB962C8B-B14F-4D97-AF65-F5344CB8AC3E}">
        <p14:creationId xmlns:p14="http://schemas.microsoft.com/office/powerpoint/2010/main" val="124401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6572</TotalTime>
  <Words>1967</Words>
  <Application>Microsoft Office PowerPoint</Application>
  <PresentationFormat>Widescreen</PresentationFormat>
  <Paragraphs>204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等线 Light</vt:lpstr>
      <vt:lpstr>SimSun</vt:lpstr>
      <vt:lpstr>Arial</vt:lpstr>
      <vt:lpstr>Calibri</vt:lpstr>
      <vt:lpstr>Calibri Light</vt:lpstr>
      <vt:lpstr>Cambria Math</vt:lpstr>
      <vt:lpstr>Mathematica1</vt:lpstr>
      <vt:lpstr>Symbol</vt:lpstr>
      <vt:lpstr>Times New Roman</vt:lpstr>
      <vt:lpstr>Office Theme</vt:lpstr>
      <vt:lpstr>Graph</vt:lpstr>
      <vt:lpstr>Equation</vt:lpstr>
      <vt:lpstr>Spontaneous Fission of SHE:  A New Source of Insights into the Structure of Neutron-Rich Nuclei</vt:lpstr>
      <vt:lpstr>Outline</vt:lpstr>
      <vt:lpstr>PowerPoint Presentation</vt:lpstr>
      <vt:lpstr>PowerPoint Presentation</vt:lpstr>
      <vt:lpstr>PowerPoint Presentation</vt:lpstr>
      <vt:lpstr>Octupole Deformation</vt:lpstr>
      <vt:lpstr>Theorized octupole deformation around 145Ba by G.A. Leander, et al.</vt:lpstr>
      <vt:lpstr>PowerPoint Presentation</vt:lpstr>
      <vt:lpstr>PowerPoint Presentation</vt:lpstr>
      <vt:lpstr>PowerPoint Presentation</vt:lpstr>
      <vt:lpstr>PowerPoint Presentation</vt:lpstr>
      <vt:lpstr>Unexpected drop &amp; rise in 1st 2+ energy</vt:lpstr>
      <vt:lpstr>PowerPoint Presentation</vt:lpstr>
      <vt:lpstr>Effects of Triaxiality in the A=100-118 region</vt:lpstr>
      <vt:lpstr>PowerPoint Presentation</vt:lpstr>
      <vt:lpstr>PowerPoint Presentation</vt:lpstr>
      <vt:lpstr>Multi Phonon γ Vibration</vt:lpstr>
      <vt:lpstr>PowerPoint Presentation</vt:lpstr>
      <vt:lpstr>PowerPoint Presentation</vt:lpstr>
      <vt:lpstr>Discovered first g bands in odd-N-even-Z  and odd-Z-even-N nuclei</vt:lpstr>
      <vt:lpstr>PowerPoint Presentation</vt:lpstr>
      <vt:lpstr>Fingerprints of Chirality</vt:lpstr>
      <vt:lpstr>Soft chiral vibrations in 104,106Mo</vt:lpstr>
      <vt:lpstr>Soft chiral vibrations in 104,106Mo</vt:lpstr>
      <vt:lpstr>Spins 7 from γ -γ(θ) angular correlations</vt:lpstr>
      <vt:lpstr>104, 106 Rh suggested to have best chiral bands</vt:lpstr>
      <vt:lpstr>Wobbling Motion</vt:lpstr>
      <vt:lpstr>Theoretical Expectation</vt:lpstr>
      <vt:lpstr>PowerPoint Presentation</vt:lpstr>
      <vt:lpstr>First even-even wobbler predicted by Frauendorf and by Caprio</vt:lpstr>
      <vt:lpstr>PowerPoint Presentation</vt:lpstr>
      <vt:lpstr>PowerPoint Presentation</vt:lpstr>
      <vt:lpstr>Nuclear structure shape transition of neutron rich 112,114-118 Pd isotopes.</vt:lpstr>
      <vt:lpstr>PowerPoint Presentation</vt:lpstr>
      <vt:lpstr>PowerPoint Presentation</vt:lpstr>
      <vt:lpstr>Summary of Triaxial Behaviors</vt:lpstr>
      <vt:lpstr>PowerPoint Presentation</vt:lpstr>
      <vt:lpstr>PowerPoint Presentation</vt:lpstr>
      <vt:lpstr>PowerPoint Presentation</vt:lpstr>
      <vt:lpstr>Nuclear Structure for SF of Z&gt;102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 Conference Diagram Collection</dc:title>
  <dc:creator>christopher zachary</dc:creator>
  <cp:lastModifiedBy>christopher zachary</cp:lastModifiedBy>
  <cp:revision>144</cp:revision>
  <cp:lastPrinted>2018-04-06T18:27:16Z</cp:lastPrinted>
  <dcterms:created xsi:type="dcterms:W3CDTF">2018-03-22T07:26:41Z</dcterms:created>
  <dcterms:modified xsi:type="dcterms:W3CDTF">2018-05-31T02:38:58Z</dcterms:modified>
</cp:coreProperties>
</file>