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0" r:id="rId1"/>
    <p:sldMasterId id="2147483974" r:id="rId2"/>
  </p:sldMasterIdLst>
  <p:notesMasterIdLst>
    <p:notesMasterId r:id="rId61"/>
  </p:notesMasterIdLst>
  <p:sldIdLst>
    <p:sldId id="258" r:id="rId3"/>
    <p:sldId id="268" r:id="rId4"/>
    <p:sldId id="259" r:id="rId5"/>
    <p:sldId id="286" r:id="rId6"/>
    <p:sldId id="257" r:id="rId7"/>
    <p:sldId id="311" r:id="rId8"/>
    <p:sldId id="332" r:id="rId9"/>
    <p:sldId id="333" r:id="rId10"/>
    <p:sldId id="314" r:id="rId11"/>
    <p:sldId id="266" r:id="rId12"/>
    <p:sldId id="281" r:id="rId13"/>
    <p:sldId id="263" r:id="rId14"/>
    <p:sldId id="280" r:id="rId15"/>
    <p:sldId id="330" r:id="rId16"/>
    <p:sldId id="283" r:id="rId17"/>
    <p:sldId id="295" r:id="rId18"/>
    <p:sldId id="292" r:id="rId19"/>
    <p:sldId id="326" r:id="rId20"/>
    <p:sldId id="317" r:id="rId21"/>
    <p:sldId id="320" r:id="rId22"/>
    <p:sldId id="327" r:id="rId23"/>
    <p:sldId id="331" r:id="rId24"/>
    <p:sldId id="334" r:id="rId25"/>
    <p:sldId id="336" r:id="rId26"/>
    <p:sldId id="302" r:id="rId27"/>
    <p:sldId id="307" r:id="rId28"/>
    <p:sldId id="337" r:id="rId29"/>
    <p:sldId id="312" r:id="rId30"/>
    <p:sldId id="322" r:id="rId31"/>
    <p:sldId id="310" r:id="rId32"/>
    <p:sldId id="304" r:id="rId33"/>
    <p:sldId id="306" r:id="rId34"/>
    <p:sldId id="316" r:id="rId35"/>
    <p:sldId id="297" r:id="rId36"/>
    <p:sldId id="296" r:id="rId37"/>
    <p:sldId id="275" r:id="rId38"/>
    <p:sldId id="276" r:id="rId39"/>
    <p:sldId id="323" r:id="rId40"/>
    <p:sldId id="325" r:id="rId41"/>
    <p:sldId id="324" r:id="rId42"/>
    <p:sldId id="298" r:id="rId43"/>
    <p:sldId id="270" r:id="rId44"/>
    <p:sldId id="293" r:id="rId45"/>
    <p:sldId id="294" r:id="rId46"/>
    <p:sldId id="308" r:id="rId47"/>
    <p:sldId id="328" r:id="rId48"/>
    <p:sldId id="309" r:id="rId49"/>
    <p:sldId id="287" r:id="rId50"/>
    <p:sldId id="329" r:id="rId51"/>
    <p:sldId id="289" r:id="rId52"/>
    <p:sldId id="288" r:id="rId53"/>
    <p:sldId id="290" r:id="rId54"/>
    <p:sldId id="318" r:id="rId55"/>
    <p:sldId id="319" r:id="rId56"/>
    <p:sldId id="321" r:id="rId57"/>
    <p:sldId id="300" r:id="rId58"/>
    <p:sldId id="301" r:id="rId59"/>
    <p:sldId id="335"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ACD7"/>
    <a:srgbClr val="FFDDEF"/>
    <a:srgbClr val="E7F6FF"/>
    <a:srgbClr val="FFD5EB"/>
    <a:srgbClr val="FFCDE7"/>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4" autoAdjust="0"/>
    <p:restoredTop sz="90236" autoAdjust="0"/>
  </p:normalViewPr>
  <p:slideViewPr>
    <p:cSldViewPr>
      <p:cViewPr>
        <p:scale>
          <a:sx n="80" d="100"/>
          <a:sy n="80" d="100"/>
        </p:scale>
        <p:origin x="-83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CF1399-CC5F-49D0-9EB3-B046F9209309}" type="doc">
      <dgm:prSet loTypeId="urn:microsoft.com/office/officeart/2005/8/layout/process2" loCatId="process" qsTypeId="urn:microsoft.com/office/officeart/2005/8/quickstyle/simple4" qsCatId="simple" csTypeId="urn:microsoft.com/office/officeart/2005/8/colors/colorful2" csCatId="colorful" phldr="1"/>
      <dgm:spPr/>
    </dgm:pt>
    <dgm:pt modelId="{5A145847-158C-40B6-BDE5-49EE6F747C7A}">
      <dgm:prSet phldrT="[Текст]" custT="1"/>
      <dgm:spPr/>
      <dgm:t>
        <a:bodyPr/>
        <a:lstStyle/>
        <a:p>
          <a:pPr marL="0" indent="0" eaLnBrk="1" fontAlgn="auto" hangingPunct="1">
            <a:lnSpc>
              <a:spcPct val="100000"/>
            </a:lnSpc>
            <a:spcBef>
              <a:spcPts val="580"/>
            </a:spcBef>
            <a:spcAft>
              <a:spcPts val="0"/>
            </a:spcAft>
            <a:buClr>
              <a:schemeClr val="accent1">
                <a:lumMod val="60000"/>
                <a:lumOff val="40000"/>
              </a:schemeClr>
            </a:buClr>
            <a:buNone/>
            <a:defRPr/>
          </a:pPr>
          <a:r>
            <a:rPr lang="en-US" sz="2400" b="0" dirty="0" smtClean="0">
              <a:latin typeface="Times New Roman" pitchFamily="18" charset="0"/>
              <a:cs typeface="Times New Roman" pitchFamily="18" charset="0"/>
            </a:rPr>
            <a:t>TOF</a:t>
          </a:r>
          <a:r>
            <a:rPr lang="en-US" sz="2400" b="0" baseline="-25000" dirty="0" smtClean="0">
              <a:latin typeface="Times New Roman" pitchFamily="18" charset="0"/>
              <a:cs typeface="Times New Roman" pitchFamily="18" charset="0"/>
            </a:rPr>
            <a:t>1</a:t>
          </a:r>
          <a:r>
            <a:rPr lang="en-US" sz="2400" b="0" dirty="0" smtClean="0">
              <a:latin typeface="Times New Roman" pitchFamily="18" charset="0"/>
              <a:cs typeface="Times New Roman" pitchFamily="18" charset="0"/>
            </a:rPr>
            <a:t>, TOF</a:t>
          </a:r>
          <a:r>
            <a:rPr lang="en-US" sz="2400" b="0" baseline="-25000" dirty="0" smtClean="0">
              <a:latin typeface="Times New Roman" pitchFamily="18" charset="0"/>
              <a:cs typeface="Times New Roman" pitchFamily="18" charset="0"/>
            </a:rPr>
            <a:t>2</a:t>
          </a:r>
          <a:r>
            <a:rPr lang="en-US" sz="2400" b="0" dirty="0" smtClean="0">
              <a:latin typeface="Times New Roman" pitchFamily="18" charset="0"/>
              <a:cs typeface="Times New Roman" pitchFamily="18" charset="0"/>
            </a:rPr>
            <a:t>, </a:t>
          </a:r>
          <a:r>
            <a:rPr lang="en-US" sz="2400" b="0" dirty="0" smtClean="0">
              <a:latin typeface="Times New Roman" pitchFamily="18" charset="0"/>
              <a:cs typeface="Times New Roman" pitchFamily="18" charset="0"/>
              <a:sym typeface="Symbol"/>
            </a:rPr>
            <a:t> </a:t>
          </a:r>
        </a:p>
        <a:p>
          <a:pPr marL="0" indent="0" eaLnBrk="1" fontAlgn="auto" hangingPunct="1">
            <a:lnSpc>
              <a:spcPct val="100000"/>
            </a:lnSpc>
            <a:spcBef>
              <a:spcPts val="580"/>
            </a:spcBef>
            <a:spcAft>
              <a:spcPts val="0"/>
            </a:spcAft>
            <a:buClr>
              <a:schemeClr val="accent1">
                <a:lumMod val="60000"/>
                <a:lumOff val="40000"/>
              </a:schemeClr>
            </a:buClr>
            <a:buNone/>
            <a:defRPr/>
          </a:pPr>
          <a:r>
            <a:rPr lang="en-US" sz="2400" b="0" dirty="0" smtClean="0">
              <a:latin typeface="Times New Roman" pitchFamily="18" charset="0"/>
              <a:cs typeface="Times New Roman" pitchFamily="18" charset="0"/>
              <a:sym typeface="Symbol"/>
            </a:rPr>
            <a:t>X</a:t>
          </a:r>
          <a:r>
            <a:rPr lang="en-US" sz="2400" b="0" baseline="-25000" dirty="0" smtClean="0">
              <a:latin typeface="Times New Roman" pitchFamily="18" charset="0"/>
              <a:cs typeface="Times New Roman" pitchFamily="18" charset="0"/>
              <a:sym typeface="Symbol"/>
            </a:rPr>
            <a:t>1</a:t>
          </a:r>
          <a:r>
            <a:rPr lang="en-US" sz="2400" b="0" dirty="0" smtClean="0">
              <a:latin typeface="Times New Roman" pitchFamily="18" charset="0"/>
              <a:cs typeface="Times New Roman" pitchFamily="18" charset="0"/>
              <a:sym typeface="Symbol"/>
            </a:rPr>
            <a:t>, X</a:t>
          </a:r>
          <a:r>
            <a:rPr lang="en-US" sz="2400" b="0" baseline="-25000" dirty="0" smtClean="0">
              <a:latin typeface="Times New Roman" pitchFamily="18" charset="0"/>
              <a:cs typeface="Times New Roman" pitchFamily="18" charset="0"/>
              <a:sym typeface="Symbol"/>
            </a:rPr>
            <a:t>2</a:t>
          </a:r>
          <a:r>
            <a:rPr lang="en-US" sz="2400" b="0" dirty="0" smtClean="0">
              <a:latin typeface="Times New Roman" pitchFamily="18" charset="0"/>
              <a:cs typeface="Times New Roman" pitchFamily="18" charset="0"/>
              <a:sym typeface="Symbol"/>
            </a:rPr>
            <a:t>, Y</a:t>
          </a:r>
          <a:r>
            <a:rPr lang="en-US" sz="2400" b="0" baseline="-25000" dirty="0" smtClean="0">
              <a:latin typeface="Times New Roman" pitchFamily="18" charset="0"/>
              <a:cs typeface="Times New Roman" pitchFamily="18" charset="0"/>
              <a:sym typeface="Symbol"/>
            </a:rPr>
            <a:t>1</a:t>
          </a:r>
          <a:r>
            <a:rPr lang="en-US" sz="2400" b="0" dirty="0" smtClean="0">
              <a:latin typeface="Times New Roman" pitchFamily="18" charset="0"/>
              <a:cs typeface="Times New Roman" pitchFamily="18" charset="0"/>
              <a:sym typeface="Symbol"/>
            </a:rPr>
            <a:t>, Y</a:t>
          </a:r>
          <a:r>
            <a:rPr lang="en-US" sz="2400" b="0" baseline="-25000" dirty="0" smtClean="0">
              <a:latin typeface="Times New Roman" pitchFamily="18" charset="0"/>
              <a:cs typeface="Times New Roman" pitchFamily="18" charset="0"/>
              <a:sym typeface="Symbol"/>
            </a:rPr>
            <a:t>2</a:t>
          </a:r>
          <a:endParaRPr lang="en-US" sz="2400" b="0" baseline="-25000" dirty="0" smtClean="0">
            <a:latin typeface="Times New Roman" pitchFamily="18" charset="0"/>
            <a:cs typeface="Times New Roman" pitchFamily="18" charset="0"/>
          </a:endParaRPr>
        </a:p>
      </dgm:t>
    </dgm:pt>
    <dgm:pt modelId="{149EAB3C-D353-42A7-8602-8B8CB1D1029C}" type="parTrans" cxnId="{E3CBAA47-E32D-4F2D-90F9-510DE72CF3B9}">
      <dgm:prSet/>
      <dgm:spPr/>
      <dgm:t>
        <a:bodyPr/>
        <a:lstStyle/>
        <a:p>
          <a:endParaRPr lang="ru-RU"/>
        </a:p>
      </dgm:t>
    </dgm:pt>
    <dgm:pt modelId="{072813E3-AA4E-428C-8DFF-CC79340C5BDB}" type="sibTrans" cxnId="{E3CBAA47-E32D-4F2D-90F9-510DE72CF3B9}">
      <dgm:prSet/>
      <dgm:spPr/>
      <dgm:t>
        <a:bodyPr/>
        <a:lstStyle/>
        <a:p>
          <a:endParaRPr lang="ru-RU"/>
        </a:p>
      </dgm:t>
    </dgm:pt>
    <dgm:pt modelId="{4A4773C2-482F-4AA7-982D-24546DEB6434}">
      <dgm:prSet phldrT="[Текст]" custT="1"/>
      <dgm:spPr/>
      <dgm:t>
        <a:bodyPr/>
        <a:lstStyle/>
        <a:p>
          <a:pPr>
            <a:lnSpc>
              <a:spcPct val="100000"/>
            </a:lnSpc>
          </a:pPr>
          <a:r>
            <a:rPr lang="ru-RU" sz="2400" dirty="0" smtClean="0">
              <a:latin typeface="Times New Roman" pitchFamily="18" charset="0"/>
              <a:cs typeface="Times New Roman" pitchFamily="18" charset="0"/>
              <a:sym typeface="Symbol"/>
            </a:rPr>
            <a:t>М</a:t>
          </a:r>
          <a:r>
            <a:rPr lang="ru-RU" sz="2400" baseline="-25000" dirty="0" smtClean="0">
              <a:latin typeface="Times New Roman" pitchFamily="18" charset="0"/>
              <a:cs typeface="Times New Roman" pitchFamily="18" charset="0"/>
              <a:sym typeface="Symbol"/>
            </a:rPr>
            <a:t>1,2</a:t>
          </a:r>
          <a:r>
            <a:rPr lang="en-US" sz="2400" dirty="0" smtClean="0">
              <a:latin typeface="Times New Roman" pitchFamily="18" charset="0"/>
              <a:cs typeface="Times New Roman" pitchFamily="18" charset="0"/>
              <a:sym typeface="Symbol"/>
            </a:rPr>
            <a:t>, </a:t>
          </a:r>
          <a:r>
            <a:rPr lang="ru-RU" sz="2400" dirty="0" smtClean="0">
              <a:latin typeface="Times New Roman" pitchFamily="18" charset="0"/>
              <a:cs typeface="Times New Roman" pitchFamily="18" charset="0"/>
              <a:sym typeface="Symbol"/>
            </a:rPr>
            <a:t>ТКЕ</a:t>
          </a:r>
          <a:endParaRPr lang="ru-RU" sz="2400" dirty="0"/>
        </a:p>
      </dgm:t>
    </dgm:pt>
    <dgm:pt modelId="{4A6739E3-B682-497A-8AD6-5853EDC0F1E9}" type="parTrans" cxnId="{E74E992C-D711-48D5-98F0-71BC48A101F0}">
      <dgm:prSet/>
      <dgm:spPr/>
      <dgm:t>
        <a:bodyPr/>
        <a:lstStyle/>
        <a:p>
          <a:endParaRPr lang="ru-RU"/>
        </a:p>
      </dgm:t>
    </dgm:pt>
    <dgm:pt modelId="{AE7E0502-EA08-44A8-97FA-55E7424E0C0C}" type="sibTrans" cxnId="{E74E992C-D711-48D5-98F0-71BC48A101F0}">
      <dgm:prSet/>
      <dgm:spPr/>
      <dgm:t>
        <a:bodyPr/>
        <a:lstStyle/>
        <a:p>
          <a:endParaRPr lang="ru-RU"/>
        </a:p>
      </dgm:t>
    </dgm:pt>
    <dgm:pt modelId="{6FBADF8A-F373-4A6E-994F-29507C062AFC}" type="pres">
      <dgm:prSet presAssocID="{08CF1399-CC5F-49D0-9EB3-B046F9209309}" presName="linearFlow" presStyleCnt="0">
        <dgm:presLayoutVars>
          <dgm:resizeHandles val="exact"/>
        </dgm:presLayoutVars>
      </dgm:prSet>
      <dgm:spPr/>
    </dgm:pt>
    <dgm:pt modelId="{9F0B23D3-5E3E-484C-94F1-1C8B6C232B74}" type="pres">
      <dgm:prSet presAssocID="{5A145847-158C-40B6-BDE5-49EE6F747C7A}" presName="node" presStyleLbl="node1" presStyleIdx="0" presStyleCnt="2" custScaleX="106209" custScaleY="55020">
        <dgm:presLayoutVars>
          <dgm:bulletEnabled val="1"/>
        </dgm:presLayoutVars>
      </dgm:prSet>
      <dgm:spPr/>
      <dgm:t>
        <a:bodyPr/>
        <a:lstStyle/>
        <a:p>
          <a:endParaRPr lang="ru-RU"/>
        </a:p>
      </dgm:t>
    </dgm:pt>
    <dgm:pt modelId="{08623F5B-F7FD-44A1-8A12-227247D22608}" type="pres">
      <dgm:prSet presAssocID="{072813E3-AA4E-428C-8DFF-CC79340C5BDB}" presName="sibTrans" presStyleLbl="sibTrans2D1" presStyleIdx="0" presStyleCnt="1"/>
      <dgm:spPr/>
      <dgm:t>
        <a:bodyPr/>
        <a:lstStyle/>
        <a:p>
          <a:endParaRPr lang="ru-RU"/>
        </a:p>
      </dgm:t>
    </dgm:pt>
    <dgm:pt modelId="{47BC1623-833C-464C-8B9B-8B55889A84DB}" type="pres">
      <dgm:prSet presAssocID="{072813E3-AA4E-428C-8DFF-CC79340C5BDB}" presName="connectorText" presStyleLbl="sibTrans2D1" presStyleIdx="0" presStyleCnt="1"/>
      <dgm:spPr/>
      <dgm:t>
        <a:bodyPr/>
        <a:lstStyle/>
        <a:p>
          <a:endParaRPr lang="ru-RU"/>
        </a:p>
      </dgm:t>
    </dgm:pt>
    <dgm:pt modelId="{61528483-C8B7-4ABD-A906-CFE62EB88C6A}" type="pres">
      <dgm:prSet presAssocID="{4A4773C2-482F-4AA7-982D-24546DEB6434}" presName="node" presStyleLbl="node1" presStyleIdx="1" presStyleCnt="2" custScaleX="106209" custScaleY="33628">
        <dgm:presLayoutVars>
          <dgm:bulletEnabled val="1"/>
        </dgm:presLayoutVars>
      </dgm:prSet>
      <dgm:spPr/>
      <dgm:t>
        <a:bodyPr/>
        <a:lstStyle/>
        <a:p>
          <a:endParaRPr lang="ru-RU"/>
        </a:p>
      </dgm:t>
    </dgm:pt>
  </dgm:ptLst>
  <dgm:cxnLst>
    <dgm:cxn modelId="{E74E992C-D711-48D5-98F0-71BC48A101F0}" srcId="{08CF1399-CC5F-49D0-9EB3-B046F9209309}" destId="{4A4773C2-482F-4AA7-982D-24546DEB6434}" srcOrd="1" destOrd="0" parTransId="{4A6739E3-B682-497A-8AD6-5853EDC0F1E9}" sibTransId="{AE7E0502-EA08-44A8-97FA-55E7424E0C0C}"/>
    <dgm:cxn modelId="{E6770040-19D6-4DD3-B7A9-4CCCD495F444}" type="presOf" srcId="{072813E3-AA4E-428C-8DFF-CC79340C5BDB}" destId="{08623F5B-F7FD-44A1-8A12-227247D22608}" srcOrd="0" destOrd="0" presId="urn:microsoft.com/office/officeart/2005/8/layout/process2"/>
    <dgm:cxn modelId="{7159F710-ACDB-43E9-B7BB-20F75EFF73A2}" type="presOf" srcId="{08CF1399-CC5F-49D0-9EB3-B046F9209309}" destId="{6FBADF8A-F373-4A6E-994F-29507C062AFC}" srcOrd="0" destOrd="0" presId="urn:microsoft.com/office/officeart/2005/8/layout/process2"/>
    <dgm:cxn modelId="{367EA8A4-818E-4155-9AD7-C2CEEE9B1879}" type="presOf" srcId="{4A4773C2-482F-4AA7-982D-24546DEB6434}" destId="{61528483-C8B7-4ABD-A906-CFE62EB88C6A}" srcOrd="0" destOrd="0" presId="urn:microsoft.com/office/officeart/2005/8/layout/process2"/>
    <dgm:cxn modelId="{E3CBAA47-E32D-4F2D-90F9-510DE72CF3B9}" srcId="{08CF1399-CC5F-49D0-9EB3-B046F9209309}" destId="{5A145847-158C-40B6-BDE5-49EE6F747C7A}" srcOrd="0" destOrd="0" parTransId="{149EAB3C-D353-42A7-8602-8B8CB1D1029C}" sibTransId="{072813E3-AA4E-428C-8DFF-CC79340C5BDB}"/>
    <dgm:cxn modelId="{102702A2-9F0F-4C82-BFC1-9E0D89D6AA3B}" type="presOf" srcId="{5A145847-158C-40B6-BDE5-49EE6F747C7A}" destId="{9F0B23D3-5E3E-484C-94F1-1C8B6C232B74}" srcOrd="0" destOrd="0" presId="urn:microsoft.com/office/officeart/2005/8/layout/process2"/>
    <dgm:cxn modelId="{7ED43AD2-3378-40F3-BAD6-79766B586B57}" type="presOf" srcId="{072813E3-AA4E-428C-8DFF-CC79340C5BDB}" destId="{47BC1623-833C-464C-8B9B-8B55889A84DB}" srcOrd="1" destOrd="0" presId="urn:microsoft.com/office/officeart/2005/8/layout/process2"/>
    <dgm:cxn modelId="{8EAD0A08-7748-4F91-8501-356DF31F92E7}" type="presParOf" srcId="{6FBADF8A-F373-4A6E-994F-29507C062AFC}" destId="{9F0B23D3-5E3E-484C-94F1-1C8B6C232B74}" srcOrd="0" destOrd="0" presId="urn:microsoft.com/office/officeart/2005/8/layout/process2"/>
    <dgm:cxn modelId="{B8FB4BE5-DDB6-4724-A44D-7385FC8CEA56}" type="presParOf" srcId="{6FBADF8A-F373-4A6E-994F-29507C062AFC}" destId="{08623F5B-F7FD-44A1-8A12-227247D22608}" srcOrd="1" destOrd="0" presId="urn:microsoft.com/office/officeart/2005/8/layout/process2"/>
    <dgm:cxn modelId="{972BC825-CA85-4FEA-90D7-7DC4FC1EAB9E}" type="presParOf" srcId="{08623F5B-F7FD-44A1-8A12-227247D22608}" destId="{47BC1623-833C-464C-8B9B-8B55889A84DB}" srcOrd="0" destOrd="0" presId="urn:microsoft.com/office/officeart/2005/8/layout/process2"/>
    <dgm:cxn modelId="{52031510-6477-4CCB-8D2D-A505D7EF1E28}" type="presParOf" srcId="{6FBADF8A-F373-4A6E-994F-29507C062AFC}" destId="{61528483-C8B7-4ABD-A906-CFE62EB88C6A}"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B23D3-5E3E-484C-94F1-1C8B6C232B74}">
      <dsp:nvSpPr>
        <dsp:cNvPr id="0" name=""/>
        <dsp:cNvSpPr/>
      </dsp:nvSpPr>
      <dsp:spPr>
        <a:xfrm>
          <a:off x="0" y="1400"/>
          <a:ext cx="2279285" cy="1462129"/>
        </a:xfrm>
        <a:prstGeom prst="roundRect">
          <a:avLst>
            <a:gd name="adj" fmla="val 1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eaLnBrk="1" fontAlgn="auto" hangingPunct="1">
            <a:lnSpc>
              <a:spcPct val="100000"/>
            </a:lnSpc>
            <a:spcBef>
              <a:spcPct val="0"/>
            </a:spcBef>
            <a:spcAft>
              <a:spcPts val="0"/>
            </a:spcAft>
            <a:buClr>
              <a:schemeClr val="accent1">
                <a:lumMod val="60000"/>
                <a:lumOff val="40000"/>
              </a:schemeClr>
            </a:buClr>
            <a:buNone/>
            <a:defRPr/>
          </a:pPr>
          <a:r>
            <a:rPr lang="en-US" sz="2400" b="0" kern="1200" dirty="0" smtClean="0">
              <a:latin typeface="Times New Roman" pitchFamily="18" charset="0"/>
              <a:cs typeface="Times New Roman" pitchFamily="18" charset="0"/>
            </a:rPr>
            <a:t>TOF</a:t>
          </a:r>
          <a:r>
            <a:rPr lang="en-US" sz="2400" b="0" kern="1200" baseline="-25000" dirty="0" smtClean="0">
              <a:latin typeface="Times New Roman" pitchFamily="18" charset="0"/>
              <a:cs typeface="Times New Roman" pitchFamily="18" charset="0"/>
            </a:rPr>
            <a:t>1</a:t>
          </a:r>
          <a:r>
            <a:rPr lang="en-US" sz="2400" b="0" kern="1200" dirty="0" smtClean="0">
              <a:latin typeface="Times New Roman" pitchFamily="18" charset="0"/>
              <a:cs typeface="Times New Roman" pitchFamily="18" charset="0"/>
            </a:rPr>
            <a:t>, TOF</a:t>
          </a:r>
          <a:r>
            <a:rPr lang="en-US" sz="2400" b="0" kern="1200" baseline="-25000" dirty="0" smtClean="0">
              <a:latin typeface="Times New Roman" pitchFamily="18" charset="0"/>
              <a:cs typeface="Times New Roman" pitchFamily="18" charset="0"/>
            </a:rPr>
            <a:t>2</a:t>
          </a:r>
          <a:r>
            <a:rPr lang="en-US" sz="2400" b="0" kern="1200" dirty="0" smtClean="0">
              <a:latin typeface="Times New Roman" pitchFamily="18" charset="0"/>
              <a:cs typeface="Times New Roman" pitchFamily="18" charset="0"/>
            </a:rPr>
            <a:t>, </a:t>
          </a:r>
          <a:r>
            <a:rPr lang="en-US" sz="2400" b="0" kern="1200" dirty="0" smtClean="0">
              <a:latin typeface="Times New Roman" pitchFamily="18" charset="0"/>
              <a:cs typeface="Times New Roman" pitchFamily="18" charset="0"/>
              <a:sym typeface="Symbol"/>
            </a:rPr>
            <a:t> </a:t>
          </a:r>
        </a:p>
        <a:p>
          <a:pPr marL="0" lvl="0" indent="0" algn="ctr" defTabSz="1066800" eaLnBrk="1" fontAlgn="auto" hangingPunct="1">
            <a:lnSpc>
              <a:spcPct val="100000"/>
            </a:lnSpc>
            <a:spcBef>
              <a:spcPct val="0"/>
            </a:spcBef>
            <a:spcAft>
              <a:spcPts val="0"/>
            </a:spcAft>
            <a:buClr>
              <a:schemeClr val="accent1">
                <a:lumMod val="60000"/>
                <a:lumOff val="40000"/>
              </a:schemeClr>
            </a:buClr>
            <a:buNone/>
            <a:defRPr/>
          </a:pPr>
          <a:r>
            <a:rPr lang="en-US" sz="2400" b="0" kern="1200" dirty="0" smtClean="0">
              <a:latin typeface="Times New Roman" pitchFamily="18" charset="0"/>
              <a:cs typeface="Times New Roman" pitchFamily="18" charset="0"/>
              <a:sym typeface="Symbol"/>
            </a:rPr>
            <a:t>X</a:t>
          </a:r>
          <a:r>
            <a:rPr lang="en-US" sz="2400" b="0" kern="1200" baseline="-25000" dirty="0" smtClean="0">
              <a:latin typeface="Times New Roman" pitchFamily="18" charset="0"/>
              <a:cs typeface="Times New Roman" pitchFamily="18" charset="0"/>
              <a:sym typeface="Symbol"/>
            </a:rPr>
            <a:t>1</a:t>
          </a:r>
          <a:r>
            <a:rPr lang="en-US" sz="2400" b="0" kern="1200" dirty="0" smtClean="0">
              <a:latin typeface="Times New Roman" pitchFamily="18" charset="0"/>
              <a:cs typeface="Times New Roman" pitchFamily="18" charset="0"/>
              <a:sym typeface="Symbol"/>
            </a:rPr>
            <a:t>, X</a:t>
          </a:r>
          <a:r>
            <a:rPr lang="en-US" sz="2400" b="0" kern="1200" baseline="-25000" dirty="0" smtClean="0">
              <a:latin typeface="Times New Roman" pitchFamily="18" charset="0"/>
              <a:cs typeface="Times New Roman" pitchFamily="18" charset="0"/>
              <a:sym typeface="Symbol"/>
            </a:rPr>
            <a:t>2</a:t>
          </a:r>
          <a:r>
            <a:rPr lang="en-US" sz="2400" b="0" kern="1200" dirty="0" smtClean="0">
              <a:latin typeface="Times New Roman" pitchFamily="18" charset="0"/>
              <a:cs typeface="Times New Roman" pitchFamily="18" charset="0"/>
              <a:sym typeface="Symbol"/>
            </a:rPr>
            <a:t>, Y</a:t>
          </a:r>
          <a:r>
            <a:rPr lang="en-US" sz="2400" b="0" kern="1200" baseline="-25000" dirty="0" smtClean="0">
              <a:latin typeface="Times New Roman" pitchFamily="18" charset="0"/>
              <a:cs typeface="Times New Roman" pitchFamily="18" charset="0"/>
              <a:sym typeface="Symbol"/>
            </a:rPr>
            <a:t>1</a:t>
          </a:r>
          <a:r>
            <a:rPr lang="en-US" sz="2400" b="0" kern="1200" dirty="0" smtClean="0">
              <a:latin typeface="Times New Roman" pitchFamily="18" charset="0"/>
              <a:cs typeface="Times New Roman" pitchFamily="18" charset="0"/>
              <a:sym typeface="Symbol"/>
            </a:rPr>
            <a:t>, Y</a:t>
          </a:r>
          <a:r>
            <a:rPr lang="en-US" sz="2400" b="0" kern="1200" baseline="-25000" dirty="0" smtClean="0">
              <a:latin typeface="Times New Roman" pitchFamily="18" charset="0"/>
              <a:cs typeface="Times New Roman" pitchFamily="18" charset="0"/>
              <a:sym typeface="Symbol"/>
            </a:rPr>
            <a:t>2</a:t>
          </a:r>
          <a:endParaRPr lang="en-US" sz="2400" b="0" kern="1200" baseline="-25000" dirty="0" smtClean="0">
            <a:latin typeface="Times New Roman" pitchFamily="18" charset="0"/>
            <a:cs typeface="Times New Roman" pitchFamily="18" charset="0"/>
          </a:endParaRPr>
        </a:p>
      </dsp:txBody>
      <dsp:txXfrm>
        <a:off x="42824" y="44224"/>
        <a:ext cx="2193637" cy="1376481"/>
      </dsp:txXfrm>
    </dsp:sp>
    <dsp:sp modelId="{08623F5B-F7FD-44A1-8A12-227247D22608}">
      <dsp:nvSpPr>
        <dsp:cNvPr id="0" name=""/>
        <dsp:cNvSpPr/>
      </dsp:nvSpPr>
      <dsp:spPr>
        <a:xfrm rot="5400000">
          <a:off x="641370" y="1529965"/>
          <a:ext cx="996543" cy="1195852"/>
        </a:xfrm>
        <a:prstGeom prst="rightArrow">
          <a:avLst>
            <a:gd name="adj1" fmla="val 60000"/>
            <a:gd name="adj2" fmla="val 50000"/>
          </a:avLst>
        </a:prstGeom>
        <a:gradFill rotWithShape="0">
          <a:gsLst>
            <a:gs pos="0">
              <a:schemeClr val="accent2">
                <a:hueOff val="0"/>
                <a:satOff val="0"/>
                <a:lumOff val="0"/>
                <a:alphaOff val="0"/>
                <a:lumMod val="95000"/>
              </a:schemeClr>
            </a:gs>
            <a:gs pos="100000">
              <a:schemeClr val="accent2">
                <a:hueOff val="0"/>
                <a:satOff val="0"/>
                <a:lumOff val="0"/>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311400">
            <a:lnSpc>
              <a:spcPct val="90000"/>
            </a:lnSpc>
            <a:spcBef>
              <a:spcPct val="0"/>
            </a:spcBef>
            <a:spcAft>
              <a:spcPct val="35000"/>
            </a:spcAft>
          </a:pPr>
          <a:endParaRPr lang="ru-RU" sz="5200" kern="1200"/>
        </a:p>
      </dsp:txBody>
      <dsp:txXfrm rot="-5400000">
        <a:off x="780886" y="1629620"/>
        <a:ext cx="717512" cy="697580"/>
      </dsp:txXfrm>
    </dsp:sp>
    <dsp:sp modelId="{61528483-C8B7-4ABD-A906-CFE62EB88C6A}">
      <dsp:nvSpPr>
        <dsp:cNvPr id="0" name=""/>
        <dsp:cNvSpPr/>
      </dsp:nvSpPr>
      <dsp:spPr>
        <a:xfrm>
          <a:off x="0" y="2792254"/>
          <a:ext cx="2279285" cy="893647"/>
        </a:xfrm>
        <a:prstGeom prst="roundRect">
          <a:avLst>
            <a:gd name="adj" fmla="val 10000"/>
          </a:avLst>
        </a:prstGeom>
        <a:gradFill rotWithShape="0">
          <a:gsLst>
            <a:gs pos="0">
              <a:schemeClr val="accent2">
                <a:hueOff val="-6555403"/>
                <a:satOff val="-7776"/>
                <a:lumOff val="-4117"/>
                <a:alphaOff val="0"/>
                <a:lumMod val="95000"/>
              </a:schemeClr>
            </a:gs>
            <a:gs pos="100000">
              <a:schemeClr val="accent2">
                <a:hueOff val="-6555403"/>
                <a:satOff val="-7776"/>
                <a:lumOff val="-4117"/>
                <a:alphaOff val="0"/>
                <a:shade val="82000"/>
                <a:satMod val="125000"/>
                <a:lumMod val="74000"/>
              </a:schemeClr>
            </a:gs>
          </a:gsLst>
          <a:lin ang="5400000" scaled="0"/>
        </a:gradFill>
        <a:ln>
          <a:noFill/>
        </a:ln>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100000"/>
            </a:lnSpc>
            <a:spcBef>
              <a:spcPct val="0"/>
            </a:spcBef>
            <a:spcAft>
              <a:spcPct val="35000"/>
            </a:spcAft>
          </a:pPr>
          <a:r>
            <a:rPr lang="ru-RU" sz="2400" kern="1200" dirty="0" smtClean="0">
              <a:latin typeface="Times New Roman" pitchFamily="18" charset="0"/>
              <a:cs typeface="Times New Roman" pitchFamily="18" charset="0"/>
              <a:sym typeface="Symbol"/>
            </a:rPr>
            <a:t>М</a:t>
          </a:r>
          <a:r>
            <a:rPr lang="ru-RU" sz="2400" kern="1200" baseline="-25000" dirty="0" smtClean="0">
              <a:latin typeface="Times New Roman" pitchFamily="18" charset="0"/>
              <a:cs typeface="Times New Roman" pitchFamily="18" charset="0"/>
              <a:sym typeface="Symbol"/>
            </a:rPr>
            <a:t>1,2</a:t>
          </a:r>
          <a:r>
            <a:rPr lang="en-US" sz="2400" kern="1200" dirty="0" smtClean="0">
              <a:latin typeface="Times New Roman" pitchFamily="18" charset="0"/>
              <a:cs typeface="Times New Roman" pitchFamily="18" charset="0"/>
              <a:sym typeface="Symbol"/>
            </a:rPr>
            <a:t>, </a:t>
          </a:r>
          <a:r>
            <a:rPr lang="ru-RU" sz="2400" kern="1200" dirty="0" smtClean="0">
              <a:latin typeface="Times New Roman" pitchFamily="18" charset="0"/>
              <a:cs typeface="Times New Roman" pitchFamily="18" charset="0"/>
              <a:sym typeface="Symbol"/>
            </a:rPr>
            <a:t>ТКЕ</a:t>
          </a:r>
          <a:endParaRPr lang="ru-RU" sz="2400" kern="1200" dirty="0"/>
        </a:p>
      </dsp:txBody>
      <dsp:txXfrm>
        <a:off x="26174" y="2818428"/>
        <a:ext cx="2226937" cy="84129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8.wmf"/><Relationship Id="rId1" Type="http://schemas.openxmlformats.org/officeDocument/2006/relationships/image" Target="../media/image7.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71.wmf"/><Relationship Id="rId1" Type="http://schemas.openxmlformats.org/officeDocument/2006/relationships/image" Target="../media/image70.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0.vml.rels><?xml version="1.0" encoding="UTF-8" standalone="yes"?>
<Relationships xmlns="http://schemas.openxmlformats.org/package/2006/relationships"><Relationship Id="rId8" Type="http://schemas.openxmlformats.org/officeDocument/2006/relationships/image" Target="../media/image80.wmf"/><Relationship Id="rId3" Type="http://schemas.openxmlformats.org/officeDocument/2006/relationships/image" Target="../media/image75.wmf"/><Relationship Id="rId7" Type="http://schemas.openxmlformats.org/officeDocument/2006/relationships/image" Target="../media/image79.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31.v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image" Target="../media/image84.wmf"/><Relationship Id="rId7" Type="http://schemas.openxmlformats.org/officeDocument/2006/relationships/image" Target="../media/image88.wmf"/><Relationship Id="rId2" Type="http://schemas.openxmlformats.org/officeDocument/2006/relationships/image" Target="../media/image83.wmf"/><Relationship Id="rId1" Type="http://schemas.openxmlformats.org/officeDocument/2006/relationships/image" Target="../media/image82.wmf"/><Relationship Id="rId6" Type="http://schemas.openxmlformats.org/officeDocument/2006/relationships/image" Target="../media/image87.wmf"/><Relationship Id="rId5" Type="http://schemas.openxmlformats.org/officeDocument/2006/relationships/image" Target="../media/image86.wmf"/><Relationship Id="rId4" Type="http://schemas.openxmlformats.org/officeDocument/2006/relationships/image" Target="../media/image8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AC4D3D-1195-4F82-834A-58C9F9168DA7}" type="datetimeFigureOut">
              <a:rPr lang="ru-RU" smtClean="0"/>
              <a:t>10.04.2018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F1B578-260E-4979-8BE5-3F87F34D3FAB}" type="slidenum">
              <a:rPr lang="ru-RU" smtClean="0"/>
              <a:t>‹#›</a:t>
            </a:fld>
            <a:endParaRPr lang="ru-RU"/>
          </a:p>
        </p:txBody>
      </p:sp>
    </p:spTree>
    <p:extLst>
      <p:ext uri="{BB962C8B-B14F-4D97-AF65-F5344CB8AC3E}">
        <p14:creationId xmlns:p14="http://schemas.microsoft.com/office/powerpoint/2010/main" val="936992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First of all I would like to thank the organizing committee for the opportunity to present</a:t>
            </a:r>
            <a:r>
              <a:rPr lang="en-US" baseline="0" dirty="0" smtClean="0"/>
              <a:t> my talk at</a:t>
            </a:r>
            <a:r>
              <a:rPr lang="en-US" dirty="0" smtClean="0"/>
              <a:t> this workshop. </a:t>
            </a:r>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1</a:t>
            </a:fld>
            <a:endParaRPr lang="ru-RU"/>
          </a:p>
        </p:txBody>
      </p:sp>
    </p:spTree>
    <p:extLst>
      <p:ext uri="{BB962C8B-B14F-4D97-AF65-F5344CB8AC3E}">
        <p14:creationId xmlns:p14="http://schemas.microsoft.com/office/powerpoint/2010/main" val="164942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166n 108p</a:t>
            </a:r>
            <a:r>
              <a:rPr lang="en-US" baseline="0" dirty="0" smtClean="0"/>
              <a:t> -&gt; 274Hs   * 35 MeV  </a:t>
            </a:r>
            <a:r>
              <a:rPr lang="en-US" baseline="0" dirty="0" err="1" smtClean="0"/>
              <a:t>npre</a:t>
            </a:r>
            <a:r>
              <a:rPr lang="en-US" baseline="0" dirty="0" smtClean="0"/>
              <a:t> 1.1        </a:t>
            </a:r>
          </a:p>
          <a:p>
            <a:r>
              <a:rPr lang="en-US" baseline="0" dirty="0" smtClean="0"/>
              <a:t>163n  108p -&gt; 271Hs  * 29 MeV  </a:t>
            </a:r>
            <a:r>
              <a:rPr lang="en-US" baseline="0" dirty="0" err="1" smtClean="0"/>
              <a:t>npre</a:t>
            </a:r>
            <a:r>
              <a:rPr lang="en-US" baseline="0" dirty="0" smtClean="0"/>
              <a:t> 0.6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important to note the enhanced relative contribution of the high-energy component in the case of </a:t>
            </a:r>
            <a:r>
              <a:rPr lang="en-US" sz="1200" kern="1200" baseline="30000" dirty="0" smtClean="0">
                <a:solidFill>
                  <a:schemeClr val="tx1"/>
                </a:solidFill>
                <a:effectLst/>
                <a:latin typeface="+mn-lt"/>
                <a:ea typeface="+mn-ea"/>
                <a:cs typeface="+mn-cs"/>
              </a:rPr>
              <a:t>274</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fission (</a:t>
            </a:r>
            <a:r>
              <a:rPr lang="en-US" sz="1200" kern="1200" baseline="30000" dirty="0" smtClean="0">
                <a:solidFill>
                  <a:schemeClr val="tx1"/>
                </a:solidFill>
                <a:effectLst/>
                <a:latin typeface="+mn-lt"/>
                <a:ea typeface="+mn-ea"/>
                <a:cs typeface="+mn-cs"/>
              </a:rPr>
              <a:t>26</a:t>
            </a:r>
            <a:r>
              <a:rPr lang="en-US" sz="1200" kern="1200" dirty="0" smtClean="0">
                <a:solidFill>
                  <a:schemeClr val="tx1"/>
                </a:solidFill>
                <a:effectLst/>
                <a:latin typeface="+mn-lt"/>
                <a:ea typeface="+mn-ea"/>
                <a:cs typeface="+mn-cs"/>
              </a:rPr>
              <a:t>Mg + </a:t>
            </a:r>
            <a:r>
              <a:rPr lang="en-US" sz="1200" kern="1200" baseline="30000" dirty="0" smtClean="0">
                <a:solidFill>
                  <a:schemeClr val="tx1"/>
                </a:solidFill>
                <a:effectLst/>
                <a:latin typeface="+mn-lt"/>
                <a:ea typeface="+mn-ea"/>
                <a:cs typeface="+mn-cs"/>
              </a:rPr>
              <a:t>248</a:t>
            </a:r>
            <a:r>
              <a:rPr lang="en-US" sz="1200" kern="1200" dirty="0" smtClean="0">
                <a:solidFill>
                  <a:schemeClr val="tx1"/>
                </a:solidFill>
                <a:effectLst/>
                <a:latin typeface="+mn-lt"/>
                <a:ea typeface="+mn-ea"/>
                <a:cs typeface="+mn-cs"/>
              </a:rPr>
              <a:t>Cm reaction) compared to </a:t>
            </a:r>
            <a:r>
              <a:rPr lang="en-US" sz="1200" kern="1200" baseline="30000" dirty="0" smtClean="0">
                <a:solidFill>
                  <a:schemeClr val="tx1"/>
                </a:solidFill>
                <a:effectLst/>
                <a:latin typeface="+mn-lt"/>
                <a:ea typeface="+mn-ea"/>
                <a:cs typeface="+mn-cs"/>
              </a:rPr>
              <a:t>271</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fission (</a:t>
            </a:r>
            <a:r>
              <a:rPr lang="en-US" sz="1200" kern="1200" baseline="30000" dirty="0" smtClean="0">
                <a:solidFill>
                  <a:schemeClr val="tx1"/>
                </a:solidFill>
                <a:effectLst/>
                <a:latin typeface="+mn-lt"/>
                <a:ea typeface="+mn-ea"/>
                <a:cs typeface="+mn-cs"/>
              </a:rPr>
              <a:t>22</a:t>
            </a:r>
            <a:r>
              <a:rPr lang="en-US" sz="1200" kern="1200" dirty="0" smtClean="0">
                <a:solidFill>
                  <a:schemeClr val="tx1"/>
                </a:solidFill>
                <a:effectLst/>
                <a:latin typeface="+mn-lt"/>
                <a:ea typeface="+mn-ea"/>
                <a:cs typeface="+mn-cs"/>
              </a:rPr>
              <a:t>Ne + </a:t>
            </a:r>
            <a:r>
              <a:rPr lang="en-US" sz="1200" kern="1200" baseline="30000" dirty="0" smtClean="0">
                <a:solidFill>
                  <a:schemeClr val="tx1"/>
                </a:solidFill>
                <a:effectLst/>
                <a:latin typeface="+mn-lt"/>
                <a:ea typeface="+mn-ea"/>
                <a:cs typeface="+mn-cs"/>
              </a:rPr>
              <a:t>249</a:t>
            </a:r>
            <a:r>
              <a:rPr lang="en-US" sz="1200" kern="1200" dirty="0" smtClean="0">
                <a:solidFill>
                  <a:schemeClr val="tx1"/>
                </a:solidFill>
                <a:effectLst/>
                <a:latin typeface="+mn-lt"/>
                <a:ea typeface="+mn-ea"/>
                <a:cs typeface="+mn-cs"/>
              </a:rPr>
              <a:t>Cf reaction), in spite of the fact that the excitation energy is higher for the Mg-induced reaction. At symmetric fission of </a:t>
            </a:r>
            <a:r>
              <a:rPr lang="en-US" sz="1200" kern="1200" baseline="30000" dirty="0" smtClean="0">
                <a:solidFill>
                  <a:schemeClr val="tx1"/>
                </a:solidFill>
                <a:effectLst/>
                <a:latin typeface="+mn-lt"/>
                <a:ea typeface="+mn-ea"/>
                <a:cs typeface="+mn-cs"/>
              </a:rPr>
              <a:t>274</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both fragments have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83, while in the case of </a:t>
            </a:r>
            <a:r>
              <a:rPr lang="en-US" sz="1200" kern="1200" baseline="30000" dirty="0" smtClean="0">
                <a:solidFill>
                  <a:schemeClr val="tx1"/>
                </a:solidFill>
                <a:effectLst/>
                <a:latin typeface="+mn-lt"/>
                <a:ea typeface="+mn-ea"/>
                <a:cs typeface="+mn-cs"/>
              </a:rPr>
              <a:t>271</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the neutron number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is 81.5. According to the systematics for pre- and </a:t>
            </a:r>
            <a:r>
              <a:rPr lang="en-US" sz="1200" kern="1200" dirty="0" err="1" smtClean="0">
                <a:solidFill>
                  <a:schemeClr val="tx1"/>
                </a:solidFill>
                <a:effectLst/>
                <a:latin typeface="+mn-lt"/>
                <a:ea typeface="+mn-ea"/>
                <a:cs typeface="+mn-cs"/>
              </a:rPr>
              <a:t>postscission</a:t>
            </a:r>
            <a:r>
              <a:rPr lang="en-US" sz="1200" kern="1200" dirty="0" smtClean="0">
                <a:solidFill>
                  <a:schemeClr val="tx1"/>
                </a:solidFill>
                <a:effectLst/>
                <a:latin typeface="+mn-lt"/>
                <a:ea typeface="+mn-ea"/>
                <a:cs typeface="+mn-cs"/>
              </a:rPr>
              <a:t> neutron emission accompanying fission the values of 1.1 and 0.6 </a:t>
            </a:r>
            <a:r>
              <a:rPr lang="en-US" sz="1200" kern="1200" dirty="0" err="1" smtClean="0">
                <a:solidFill>
                  <a:schemeClr val="tx1"/>
                </a:solidFill>
                <a:effectLst/>
                <a:latin typeface="+mn-lt"/>
                <a:ea typeface="+mn-ea"/>
                <a:cs typeface="+mn-cs"/>
              </a:rPr>
              <a:t>prescission</a:t>
            </a:r>
            <a:r>
              <a:rPr lang="en-US" sz="1200" kern="1200" dirty="0" smtClean="0">
                <a:solidFill>
                  <a:schemeClr val="tx1"/>
                </a:solidFill>
                <a:effectLst/>
                <a:latin typeface="+mn-lt"/>
                <a:ea typeface="+mn-ea"/>
                <a:cs typeface="+mn-cs"/>
              </a:rPr>
              <a:t> neutrons are expected for </a:t>
            </a:r>
            <a:r>
              <a:rPr lang="en-US" sz="1200" kern="1200" baseline="30000" dirty="0" smtClean="0">
                <a:solidFill>
                  <a:schemeClr val="tx1"/>
                </a:solidFill>
                <a:effectLst/>
                <a:latin typeface="+mn-lt"/>
                <a:ea typeface="+mn-ea"/>
                <a:cs typeface="+mn-cs"/>
              </a:rPr>
              <a:t>274</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E</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 35 MeV) and </a:t>
            </a:r>
            <a:r>
              <a:rPr lang="en-US" sz="1200" kern="1200" baseline="30000" dirty="0" smtClean="0">
                <a:solidFill>
                  <a:schemeClr val="tx1"/>
                </a:solidFill>
                <a:effectLst/>
                <a:latin typeface="+mn-lt"/>
                <a:ea typeface="+mn-ea"/>
                <a:cs typeface="+mn-cs"/>
              </a:rPr>
              <a:t>271</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E</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 29 MeV), respectively. Thus the formation of two spherical fragments with a neutron number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82 is more favorable in the case of </a:t>
            </a:r>
            <a:r>
              <a:rPr lang="en-US" sz="1200" kern="1200" baseline="30000" dirty="0" smtClean="0">
                <a:solidFill>
                  <a:schemeClr val="tx1"/>
                </a:solidFill>
                <a:effectLst/>
                <a:latin typeface="+mn-lt"/>
                <a:ea typeface="+mn-ea"/>
                <a:cs typeface="+mn-cs"/>
              </a:rPr>
              <a:t>274</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compared to </a:t>
            </a:r>
            <a:r>
              <a:rPr lang="en-US" sz="1200" kern="1200" baseline="30000" dirty="0" smtClean="0">
                <a:solidFill>
                  <a:schemeClr val="tx1"/>
                </a:solidFill>
                <a:effectLst/>
                <a:latin typeface="+mn-lt"/>
                <a:ea typeface="+mn-ea"/>
                <a:cs typeface="+mn-cs"/>
              </a:rPr>
              <a:t>271</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endParaRPr lang="en-US" baseline="0" dirty="0" smtClean="0"/>
          </a:p>
          <a:p>
            <a:endParaRPr lang="en-US" baseline="0" dirty="0" smtClean="0"/>
          </a:p>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10</a:t>
            </a:fld>
            <a:endParaRPr lang="ru-RU"/>
          </a:p>
        </p:txBody>
      </p:sp>
    </p:spTree>
    <p:extLst>
      <p:ext uri="{BB962C8B-B14F-4D97-AF65-F5344CB8AC3E}">
        <p14:creationId xmlns:p14="http://schemas.microsoft.com/office/powerpoint/2010/main" val="378999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11</a:t>
            </a:fld>
            <a:endParaRPr lang="ru-RU"/>
          </a:p>
        </p:txBody>
      </p:sp>
    </p:spTree>
    <p:extLst>
      <p:ext uri="{BB962C8B-B14F-4D97-AF65-F5344CB8AC3E}">
        <p14:creationId xmlns:p14="http://schemas.microsoft.com/office/powerpoint/2010/main" val="161976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25DE193-F6E6-4C2F-B5FF-9616E8648922}" type="slidenum">
              <a:rPr lang="ru-RU" smtClean="0"/>
              <a:pPr/>
              <a:t>12</a:t>
            </a:fld>
            <a:endParaRPr lang="ru-RU"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1200" b="0" i="0" u="none" strike="noStrike" kern="1200" baseline="0" dirty="0" smtClean="0">
                <a:solidFill>
                  <a:schemeClr val="tx1"/>
                </a:solidFill>
                <a:latin typeface="+mn-lt"/>
                <a:ea typeface="+mn-ea"/>
                <a:cs typeface="+mn-cs"/>
              </a:rPr>
              <a:t>It is clearly seen that MDs at these low excitation energies are far from being a Gaussian in shape. </a:t>
            </a:r>
          </a:p>
          <a:p>
            <a:r>
              <a:rPr lang="en-US" sz="1200" b="0" i="0" u="none" strike="noStrike" kern="1200" baseline="0" dirty="0" smtClean="0">
                <a:solidFill>
                  <a:schemeClr val="tx1"/>
                </a:solidFill>
                <a:latin typeface="+mn-lt"/>
                <a:ea typeface="+mn-ea"/>
                <a:cs typeface="+mn-cs"/>
              </a:rPr>
              <a:t>Thus a strong deviation of the mass distribution from the LDM shape was observed. Such a behavior of fragments in MEDs is determined by the shell effects in the low-energy fission of 256No.</a:t>
            </a:r>
          </a:p>
          <a:p>
            <a:r>
              <a:rPr lang="en-US" sz="1200" b="0" i="0" u="none" strike="noStrike" kern="1200" baseline="0" dirty="0" smtClean="0">
                <a:solidFill>
                  <a:schemeClr val="tx1"/>
                </a:solidFill>
                <a:latin typeface="+mn-lt"/>
                <a:ea typeface="+mn-ea"/>
                <a:cs typeface="+mn-cs"/>
              </a:rPr>
              <a:t>The total and differential mass distributions for TKE </a:t>
            </a:r>
            <a:r>
              <a:rPr lang="en-US" sz="1200" b="0" i="1" u="none" strike="noStrike" kern="1200" baseline="0" dirty="0" smtClean="0">
                <a:solidFill>
                  <a:schemeClr val="tx1"/>
                </a:solidFill>
                <a:latin typeface="+mn-lt"/>
                <a:ea typeface="+mn-ea"/>
                <a:cs typeface="+mn-cs"/>
              </a:rPr>
              <a:t>&gt; </a:t>
            </a:r>
            <a:r>
              <a:rPr lang="en-US" sz="1200" b="0" i="0" u="none" strike="noStrike" kern="1200" baseline="0" dirty="0" smtClean="0">
                <a:solidFill>
                  <a:schemeClr val="tx1"/>
                </a:solidFill>
                <a:latin typeface="+mn-lt"/>
                <a:ea typeface="+mn-ea"/>
                <a:cs typeface="+mn-cs"/>
              </a:rPr>
              <a:t>201 MeV and TKE </a:t>
            </a:r>
            <a:r>
              <a:rPr lang="en-US" sz="1200" b="0" i="1" u="none" strike="noStrike" kern="1200" baseline="0" dirty="0" smtClean="0">
                <a:solidFill>
                  <a:schemeClr val="tx1"/>
                </a:solidFill>
                <a:latin typeface="+mn-lt"/>
                <a:ea typeface="+mn-ea"/>
                <a:cs typeface="+mn-cs"/>
              </a:rPr>
              <a:t>&lt; </a:t>
            </a:r>
            <a:r>
              <a:rPr lang="en-US" sz="1200" b="0" i="0" u="none" strike="noStrike" kern="1200" baseline="0" dirty="0" smtClean="0">
                <a:solidFill>
                  <a:schemeClr val="tx1"/>
                </a:solidFill>
                <a:latin typeface="+mn-lt"/>
                <a:ea typeface="+mn-ea"/>
                <a:cs typeface="+mn-cs"/>
              </a:rPr>
              <a:t>201 MeV are presented for the projectile energy </a:t>
            </a:r>
            <a:r>
              <a:rPr lang="en-US" sz="1200" b="0" i="1" u="none" strike="noStrike" kern="1200" baseline="0" dirty="0" smtClean="0">
                <a:solidFill>
                  <a:schemeClr val="tx1"/>
                </a:solidFill>
                <a:latin typeface="+mn-lt"/>
                <a:ea typeface="+mn-ea"/>
                <a:cs typeface="+mn-cs"/>
              </a:rPr>
              <a:t>E </a:t>
            </a:r>
            <a:r>
              <a:rPr lang="en-US" sz="1200" b="0" i="0" u="none" strike="noStrike" kern="1200" baseline="0" dirty="0" smtClean="0">
                <a:solidFill>
                  <a:schemeClr val="tx1"/>
                </a:solidFill>
                <a:latin typeface="+mn-lt"/>
                <a:ea typeface="+mn-ea"/>
                <a:cs typeface="+mn-cs"/>
              </a:rPr>
              <a:t>lab = 211.  </a:t>
            </a:r>
          </a:p>
          <a:p>
            <a:r>
              <a:rPr lang="en-US" sz="1200" b="0" i="0" u="none" strike="noStrike" kern="1200" baseline="0" dirty="0" smtClean="0">
                <a:solidFill>
                  <a:schemeClr val="tx1"/>
                </a:solidFill>
                <a:latin typeface="+mn-lt"/>
                <a:ea typeface="+mn-ea"/>
                <a:cs typeface="+mn-cs"/>
              </a:rPr>
              <a:t>In the case of TKE </a:t>
            </a:r>
            <a:r>
              <a:rPr lang="en-US" sz="1200" b="0" i="1" u="none" strike="noStrike" kern="1200" baseline="0" dirty="0" smtClean="0">
                <a:solidFill>
                  <a:schemeClr val="tx1"/>
                </a:solidFill>
                <a:latin typeface="+mn-lt"/>
                <a:ea typeface="+mn-ea"/>
                <a:cs typeface="+mn-cs"/>
              </a:rPr>
              <a:t>&gt; </a:t>
            </a:r>
            <a:r>
              <a:rPr lang="en-US" sz="1200" b="0" i="0" u="none" strike="noStrike" kern="1200" baseline="0" dirty="0" smtClean="0">
                <a:solidFill>
                  <a:schemeClr val="tx1"/>
                </a:solidFill>
                <a:latin typeface="+mn-lt"/>
                <a:ea typeface="+mn-ea"/>
                <a:cs typeface="+mn-cs"/>
              </a:rPr>
              <a:t>201 MeV a narrow two-humped structure is distinctly seen in the region of heavy masses </a:t>
            </a:r>
            <a:r>
              <a:rPr lang="en-US" sz="1200" b="0" i="1" u="none" strike="noStrike" kern="1200" baseline="0" dirty="0" smtClean="0">
                <a:solidFill>
                  <a:schemeClr val="tx1"/>
                </a:solidFill>
                <a:latin typeface="+mn-lt"/>
                <a:ea typeface="+mn-ea"/>
                <a:cs typeface="+mn-cs"/>
              </a:rPr>
              <a:t>MH </a:t>
            </a:r>
            <a:r>
              <a:rPr lang="en-US" sz="1200" b="0" i="0" u="none" strike="noStrike" kern="1200" baseline="0" dirty="0" smtClean="0">
                <a:solidFill>
                  <a:schemeClr val="tx1"/>
                </a:solidFill>
                <a:latin typeface="+mn-lt"/>
                <a:ea typeface="+mn-ea"/>
                <a:cs typeface="+mn-cs"/>
              </a:rPr>
              <a:t>≈ 131–135 u. Fig. at TKE </a:t>
            </a:r>
            <a:r>
              <a:rPr lang="en-US" sz="1200" b="0" i="1" u="none" strike="noStrike" kern="1200" baseline="0" dirty="0" smtClean="0">
                <a:solidFill>
                  <a:schemeClr val="tx1"/>
                </a:solidFill>
                <a:latin typeface="+mn-lt"/>
                <a:ea typeface="+mn-ea"/>
                <a:cs typeface="+mn-cs"/>
              </a:rPr>
              <a:t>&lt; </a:t>
            </a:r>
            <a:r>
              <a:rPr lang="en-US" sz="1200" b="0" i="0" u="none" strike="noStrike" kern="1200" baseline="0" dirty="0" smtClean="0">
                <a:solidFill>
                  <a:schemeClr val="tx1"/>
                </a:solidFill>
                <a:latin typeface="+mn-lt"/>
                <a:ea typeface="+mn-ea"/>
                <a:cs typeface="+mn-cs"/>
              </a:rPr>
              <a:t>201 MeV  -  a wide flat MD in the region of heavy fragment masses </a:t>
            </a:r>
            <a:r>
              <a:rPr lang="en-US" sz="1200" b="0" i="1" u="none" strike="noStrike" kern="1200" baseline="0" dirty="0" smtClean="0">
                <a:solidFill>
                  <a:schemeClr val="tx1"/>
                </a:solidFill>
                <a:latin typeface="+mn-lt"/>
                <a:ea typeface="+mn-ea"/>
                <a:cs typeface="+mn-cs"/>
              </a:rPr>
              <a:t>MH </a:t>
            </a:r>
            <a:r>
              <a:rPr lang="en-US" sz="1200" b="0" i="0" u="none" strike="noStrike" kern="1200" baseline="0" dirty="0" smtClean="0">
                <a:solidFill>
                  <a:schemeClr val="tx1"/>
                </a:solidFill>
                <a:latin typeface="+mn-lt"/>
                <a:ea typeface="+mn-ea"/>
                <a:cs typeface="+mn-cs"/>
              </a:rPr>
              <a:t>≈ 140–150 u. Thus, one can see that the 256No mass distribution at </a:t>
            </a:r>
            <a:r>
              <a:rPr lang="en-US" sz="1200" b="0" i="1" u="none" strike="noStrike" kern="1200" baseline="0" dirty="0" smtClean="0">
                <a:solidFill>
                  <a:schemeClr val="tx1"/>
                </a:solidFill>
                <a:latin typeface="+mn-lt"/>
                <a:ea typeface="+mn-ea"/>
                <a:cs typeface="+mn-cs"/>
              </a:rPr>
              <a:t>E</a:t>
            </a:r>
            <a:r>
              <a:rPr lang="en-US" sz="1200" b="0" i="0" u="none" strike="noStrike" kern="1200" baseline="0" dirty="0" smtClean="0">
                <a:solidFill>
                  <a:schemeClr val="tx1"/>
                </a:solidFill>
                <a:latin typeface="+mn-lt"/>
                <a:ea typeface="+mn-ea"/>
                <a:cs typeface="+mn-cs"/>
              </a:rPr>
              <a:t>∗ = 17</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2  consists of at least two components (modes).</a:t>
            </a:r>
          </a:p>
          <a:p>
            <a:r>
              <a:rPr lang="en-US" sz="1200" b="0" i="0" u="none" strike="noStrike" kern="1200" baseline="0" dirty="0" smtClean="0">
                <a:solidFill>
                  <a:schemeClr val="tx1"/>
                </a:solidFill>
                <a:latin typeface="+mn-lt"/>
                <a:ea typeface="+mn-ea"/>
                <a:cs typeface="+mn-cs"/>
              </a:rPr>
              <a:t>at the lowest projectile energies </a:t>
            </a:r>
            <a:r>
              <a:rPr lang="en-US" sz="1200" b="0" i="1" u="none" strike="noStrike" kern="1200" baseline="0" dirty="0" err="1" smtClean="0">
                <a:solidFill>
                  <a:schemeClr val="tx1"/>
                </a:solidFill>
                <a:latin typeface="+mn-lt"/>
                <a:ea typeface="+mn-ea"/>
                <a:cs typeface="+mn-cs"/>
              </a:rPr>
              <a:t>E</a:t>
            </a:r>
            <a:r>
              <a:rPr lang="en-US" sz="1200" b="0" i="0" u="none" strike="noStrike" kern="1200" baseline="0" dirty="0" err="1" smtClean="0">
                <a:solidFill>
                  <a:schemeClr val="tx1"/>
                </a:solidFill>
                <a:latin typeface="+mn-lt"/>
                <a:ea typeface="+mn-ea"/>
                <a:cs typeface="+mn-cs"/>
              </a:rPr>
              <a:t>lab</a:t>
            </a:r>
            <a:r>
              <a:rPr lang="en-US" sz="1200" b="0" i="0" u="none" strike="noStrike" kern="1200" baseline="0" dirty="0" smtClean="0">
                <a:solidFill>
                  <a:schemeClr val="tx1"/>
                </a:solidFill>
                <a:latin typeface="+mn-lt"/>
                <a:ea typeface="+mn-ea"/>
                <a:cs typeface="+mn-cs"/>
              </a:rPr>
              <a:t> = 218 and 211 MeV two components in the </a:t>
            </a:r>
            <a:r>
              <a:rPr lang="en-US" sz="1200" b="0" i="0" u="none" strike="noStrike" kern="1200" baseline="0" dirty="0" err="1" smtClean="0">
                <a:solidFill>
                  <a:schemeClr val="tx1"/>
                </a:solidFill>
                <a:latin typeface="+mn-lt"/>
                <a:ea typeface="+mn-ea"/>
                <a:cs typeface="+mn-cs"/>
              </a:rPr>
              <a:t>the</a:t>
            </a:r>
            <a:r>
              <a:rPr lang="en-US" sz="1200" b="0" i="0" u="none" strike="noStrike" kern="1200" baseline="0" dirty="0" smtClean="0">
                <a:solidFill>
                  <a:schemeClr val="tx1"/>
                </a:solidFill>
                <a:latin typeface="+mn-lt"/>
                <a:ea typeface="+mn-ea"/>
                <a:cs typeface="+mn-cs"/>
              </a:rPr>
              <a:t> TKE distribution appear in the region of symmetric masses, i.e., a low-energy one with </a:t>
            </a:r>
            <a:r>
              <a:rPr lang="en-US" sz="1200" b="0" i="0" u="none" strike="noStrike" kern="1200" baseline="0" dirty="0" err="1" smtClean="0">
                <a:solidFill>
                  <a:schemeClr val="tx1"/>
                </a:solidFill>
                <a:latin typeface="+mn-lt"/>
                <a:ea typeface="+mn-ea"/>
                <a:cs typeface="+mn-cs"/>
              </a:rPr>
              <a:t>TKElow</a:t>
            </a:r>
            <a:r>
              <a:rPr lang="en-US" sz="1200" b="0" i="0" u="none" strike="noStrike" kern="1200" baseline="0" dirty="0" smtClean="0">
                <a:solidFill>
                  <a:schemeClr val="tx1"/>
                </a:solidFill>
                <a:latin typeface="+mn-lt"/>
                <a:ea typeface="+mn-ea"/>
                <a:cs typeface="+mn-cs"/>
              </a:rPr>
              <a:t> ≈ 200 MeV, and a high energy one with </a:t>
            </a:r>
            <a:r>
              <a:rPr lang="en-US" sz="1200" b="0" i="0" u="none" strike="noStrike" kern="1200" baseline="0" dirty="0" err="1" smtClean="0">
                <a:solidFill>
                  <a:schemeClr val="tx1"/>
                </a:solidFill>
                <a:latin typeface="+mn-lt"/>
                <a:ea typeface="+mn-ea"/>
                <a:cs typeface="+mn-cs"/>
              </a:rPr>
              <a:t>TKEhigh</a:t>
            </a:r>
            <a:r>
              <a:rPr lang="en-US" sz="1200" b="0" i="0" u="none" strike="noStrike" kern="1200" baseline="0" dirty="0" smtClean="0">
                <a:solidFill>
                  <a:schemeClr val="tx1"/>
                </a:solidFill>
                <a:latin typeface="+mn-lt"/>
                <a:ea typeface="+mn-ea"/>
                <a:cs typeface="+mn-cs"/>
              </a:rPr>
              <a:t> ≈ 233 MeV. </a:t>
            </a:r>
          </a:p>
          <a:p>
            <a:r>
              <a:rPr lang="en-US" sz="1200" b="0" i="0" u="none" strike="noStrike" kern="1200" baseline="0" dirty="0" smtClean="0">
                <a:solidFill>
                  <a:schemeClr val="tx1"/>
                </a:solidFill>
                <a:latin typeface="+mn-lt"/>
                <a:ea typeface="+mn-ea"/>
                <a:cs typeface="+mn-cs"/>
              </a:rPr>
              <a:t>These TKE values as well as mass yields are typical of the standard and SS modes in the spontaneous fission of</a:t>
            </a:r>
          </a:p>
          <a:p>
            <a:r>
              <a:rPr lang="en-US" sz="1200" b="0" i="0" u="none" strike="noStrike" kern="1200" baseline="0" dirty="0" err="1" smtClean="0">
                <a:solidFill>
                  <a:schemeClr val="tx1"/>
                </a:solidFill>
                <a:latin typeface="+mn-lt"/>
                <a:ea typeface="+mn-ea"/>
                <a:cs typeface="+mn-cs"/>
              </a:rPr>
              <a:t>superheavy</a:t>
            </a:r>
            <a:r>
              <a:rPr lang="en-US" sz="1200" b="0" i="0" u="none" strike="noStrike" kern="1200" baseline="0" dirty="0" smtClean="0">
                <a:solidFill>
                  <a:schemeClr val="tx1"/>
                </a:solidFill>
                <a:latin typeface="+mn-lt"/>
                <a:ea typeface="+mn-ea"/>
                <a:cs typeface="+mn-cs"/>
              </a:rPr>
              <a:t> nuclei. Thus, we observed here both in the mass and energy distributions the</a:t>
            </a:r>
          </a:p>
          <a:p>
            <a:r>
              <a:rPr lang="en-US" sz="1200" b="0" i="0" u="none" strike="noStrike" kern="1200" baseline="0" dirty="0" smtClean="0">
                <a:solidFill>
                  <a:schemeClr val="tx1"/>
                </a:solidFill>
                <a:latin typeface="+mn-lt"/>
                <a:ea typeface="+mn-ea"/>
                <a:cs typeface="+mn-cs"/>
              </a:rPr>
              <a:t>presence of SS-mode in the 256No induced fission, although on the whole the contribution of the SS-mode is quite small</a:t>
            </a:r>
          </a:p>
        </p:txBody>
      </p:sp>
    </p:spTree>
    <p:extLst>
      <p:ext uri="{BB962C8B-B14F-4D97-AF65-F5344CB8AC3E}">
        <p14:creationId xmlns:p14="http://schemas.microsoft.com/office/powerpoint/2010/main" val="1025758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13</a:t>
            </a:fld>
            <a:endParaRPr lang="ru-RU"/>
          </a:p>
        </p:txBody>
      </p:sp>
    </p:spTree>
    <p:extLst>
      <p:ext uri="{BB962C8B-B14F-4D97-AF65-F5344CB8AC3E}">
        <p14:creationId xmlns:p14="http://schemas.microsoft.com/office/powerpoint/2010/main" val="3831361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GB" sz="1200" kern="1200" dirty="0" smtClean="0">
                <a:solidFill>
                  <a:schemeClr val="tx1"/>
                </a:solidFill>
                <a:effectLst/>
                <a:latin typeface="+mn-lt"/>
                <a:ea typeface="+mn-ea"/>
                <a:cs typeface="+mn-cs"/>
              </a:rPr>
              <a:t>The mass and energy distributions of fragments obtained in the reaction </a:t>
            </a:r>
            <a:r>
              <a:rPr lang="en-GB" sz="1200" kern="1200" baseline="30000" dirty="0" smtClean="0">
                <a:solidFill>
                  <a:schemeClr val="tx1"/>
                </a:solidFill>
                <a:effectLst/>
                <a:latin typeface="+mn-lt"/>
                <a:ea typeface="+mn-ea"/>
                <a:cs typeface="+mn-cs"/>
              </a:rPr>
              <a:t>22</a:t>
            </a:r>
            <a:r>
              <a:rPr lang="en-GB" sz="1200" kern="1200" dirty="0" smtClean="0">
                <a:solidFill>
                  <a:schemeClr val="tx1"/>
                </a:solidFill>
                <a:effectLst/>
                <a:latin typeface="+mn-lt"/>
                <a:ea typeface="+mn-ea"/>
                <a:cs typeface="+mn-cs"/>
              </a:rPr>
              <a:t>Ne + </a:t>
            </a:r>
            <a:r>
              <a:rPr lang="en-GB" sz="1200" kern="1200" baseline="30000" dirty="0" smtClean="0">
                <a:solidFill>
                  <a:schemeClr val="tx1"/>
                </a:solidFill>
                <a:effectLst/>
                <a:latin typeface="+mn-lt"/>
                <a:ea typeface="+mn-ea"/>
                <a:cs typeface="+mn-cs"/>
              </a:rPr>
              <a:t>238</a:t>
            </a:r>
            <a:r>
              <a:rPr lang="en-GB" sz="1200" kern="1200" dirty="0" smtClean="0">
                <a:solidFill>
                  <a:schemeClr val="tx1"/>
                </a:solidFill>
                <a:effectLst/>
                <a:latin typeface="+mn-lt"/>
                <a:ea typeface="+mn-ea"/>
                <a:cs typeface="+mn-cs"/>
              </a:rPr>
              <a:t>U are shown </a:t>
            </a:r>
          </a:p>
          <a:p>
            <a:r>
              <a:rPr lang="en-GB" sz="1200" kern="1200" dirty="0" smtClean="0">
                <a:solidFill>
                  <a:schemeClr val="tx1"/>
                </a:solidFill>
                <a:effectLst/>
                <a:latin typeface="+mn-lt"/>
                <a:ea typeface="+mn-ea"/>
                <a:cs typeface="+mn-cs"/>
              </a:rPr>
              <a:t>The mass distribution of the symmetric fragments has a nearly Gaussian shape and the average TKE shows a parabolic dependence on fragment mass typical for fission of excited compound nuclei as established by the LDM</a:t>
            </a:r>
          </a:p>
          <a:p>
            <a:r>
              <a:rPr lang="en-GB" sz="1200" kern="1200" dirty="0" smtClean="0">
                <a:solidFill>
                  <a:schemeClr val="tx1"/>
                </a:solidFill>
                <a:effectLst/>
                <a:latin typeface="+mn-lt"/>
                <a:ea typeface="+mn-ea"/>
                <a:cs typeface="+mn-cs"/>
              </a:rPr>
              <a:t> whereas in the mass region around 52/208 u that corresponds to the formation of </a:t>
            </a:r>
            <a:r>
              <a:rPr lang="en-GB" sz="1200" kern="1200" dirty="0" err="1" smtClean="0">
                <a:solidFill>
                  <a:schemeClr val="tx1"/>
                </a:solidFill>
                <a:effectLst/>
                <a:latin typeface="+mn-lt"/>
                <a:ea typeface="+mn-ea"/>
                <a:cs typeface="+mn-cs"/>
              </a:rPr>
              <a:t>fissioning</a:t>
            </a:r>
            <a:r>
              <a:rPr lang="en-GB" sz="1200" kern="1200" dirty="0" smtClean="0">
                <a:solidFill>
                  <a:schemeClr val="tx1"/>
                </a:solidFill>
                <a:effectLst/>
                <a:latin typeface="+mn-lt"/>
                <a:ea typeface="+mn-ea"/>
                <a:cs typeface="+mn-cs"/>
              </a:rPr>
              <a:t> pair of two magic nuclei </a:t>
            </a:r>
            <a:r>
              <a:rPr lang="en-GB" sz="1200" kern="1200" dirty="0" err="1" smtClean="0">
                <a:solidFill>
                  <a:schemeClr val="tx1"/>
                </a:solidFill>
                <a:effectLst/>
                <a:latin typeface="+mn-lt"/>
                <a:ea typeface="+mn-ea"/>
                <a:cs typeface="+mn-cs"/>
              </a:rPr>
              <a:t>Ca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an increase of fragment yields was observed.</a:t>
            </a:r>
          </a:p>
          <a:p>
            <a:r>
              <a:rPr lang="en-GB" sz="1200" kern="1200" dirty="0" smtClean="0">
                <a:solidFill>
                  <a:schemeClr val="tx1"/>
                </a:solidFill>
                <a:effectLst/>
                <a:latin typeface="+mn-lt"/>
                <a:ea typeface="+mn-ea"/>
                <a:cs typeface="+mn-cs"/>
              </a:rPr>
              <a:t>Moreover the total kinetic energy for these fragments is found to be about ~25 MeV higher than predicted by the LDM. The higher TKE indicates that the asymmetric fragments originate from more compact scission configuration as compared to normal fission</a:t>
            </a:r>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15</a:t>
            </a:fld>
            <a:endParaRPr lang="ru-RU"/>
          </a:p>
        </p:txBody>
      </p:sp>
    </p:spTree>
    <p:extLst>
      <p:ext uri="{BB962C8B-B14F-4D97-AF65-F5344CB8AC3E}">
        <p14:creationId xmlns:p14="http://schemas.microsoft.com/office/powerpoint/2010/main" val="231486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16</a:t>
            </a:fld>
            <a:endParaRPr lang="ru-RU"/>
          </a:p>
        </p:txBody>
      </p:sp>
    </p:spTree>
    <p:extLst>
      <p:ext uri="{BB962C8B-B14F-4D97-AF65-F5344CB8AC3E}">
        <p14:creationId xmlns:p14="http://schemas.microsoft.com/office/powerpoint/2010/main" val="3715177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For the first time the </a:t>
            </a:r>
            <a:r>
              <a:rPr lang="en-US" sz="1200" kern="1200" dirty="0" err="1" smtClean="0">
                <a:solidFill>
                  <a:schemeClr val="tx1"/>
                </a:solidFill>
                <a:effectLst/>
                <a:latin typeface="+mn-lt"/>
                <a:ea typeface="+mn-ea"/>
                <a:cs typeface="+mn-cs"/>
              </a:rPr>
              <a:t>superasymmetric</a:t>
            </a:r>
            <a:r>
              <a:rPr lang="en-US" sz="1200" kern="1200" dirty="0" smtClean="0">
                <a:solidFill>
                  <a:schemeClr val="tx1"/>
                </a:solidFill>
                <a:effectLst/>
                <a:latin typeface="+mn-lt"/>
                <a:ea typeface="+mn-ea"/>
                <a:cs typeface="+mn-cs"/>
              </a:rPr>
              <a:t> mode was observed in the compound nuclei fission in </a:t>
            </a:r>
            <a:r>
              <a:rPr lang="en-US" sz="1200" kern="1200" dirty="0" err="1" smtClean="0">
                <a:solidFill>
                  <a:schemeClr val="tx1"/>
                </a:solidFill>
                <a:effectLst/>
                <a:latin typeface="+mn-lt"/>
                <a:ea typeface="+mn-ea"/>
                <a:cs typeface="+mn-cs"/>
              </a:rPr>
              <a:t>Pb</a:t>
            </a:r>
            <a:r>
              <a:rPr lang="en-US" sz="1200" kern="1200" dirty="0" smtClean="0">
                <a:solidFill>
                  <a:schemeClr val="tx1"/>
                </a:solidFill>
                <a:effectLst/>
                <a:latin typeface="+mn-lt"/>
                <a:ea typeface="+mn-ea"/>
                <a:cs typeface="+mn-cs"/>
              </a:rPr>
              <a:t> region [1]. The enhancement of the mass yield in the region 65-75 u for the light fragment in the fission of </a:t>
            </a:r>
            <a:r>
              <a:rPr lang="en-US" sz="1200" kern="1200" baseline="30000" dirty="0" smtClean="0">
                <a:solidFill>
                  <a:schemeClr val="tx1"/>
                </a:solidFill>
                <a:effectLst/>
                <a:latin typeface="+mn-lt"/>
                <a:ea typeface="+mn-ea"/>
                <a:cs typeface="+mn-cs"/>
              </a:rPr>
              <a:t>213</a:t>
            </a:r>
            <a:r>
              <a:rPr lang="en-US" sz="1200" kern="1200" dirty="0" smtClean="0">
                <a:solidFill>
                  <a:schemeClr val="tx1"/>
                </a:solidFill>
                <a:effectLst/>
                <a:latin typeface="+mn-lt"/>
                <a:ea typeface="+mn-ea"/>
                <a:cs typeface="+mn-cs"/>
              </a:rPr>
              <a:t>At and </a:t>
            </a:r>
            <a:r>
              <a:rPr lang="en-US" sz="1200" kern="1200" baseline="30000" dirty="0" smtClean="0">
                <a:solidFill>
                  <a:schemeClr val="tx1"/>
                </a:solidFill>
                <a:effectLst/>
                <a:latin typeface="+mn-lt"/>
                <a:ea typeface="+mn-ea"/>
                <a:cs typeface="+mn-cs"/>
              </a:rPr>
              <a:t>210</a:t>
            </a:r>
            <a:r>
              <a:rPr lang="en-US" sz="1200" kern="1200" dirty="0" smtClean="0">
                <a:solidFill>
                  <a:schemeClr val="tx1"/>
                </a:solidFill>
                <a:effectLst/>
                <a:latin typeface="+mn-lt"/>
                <a:ea typeface="+mn-ea"/>
                <a:cs typeface="+mn-cs"/>
              </a:rPr>
              <a:t>Po compound nuclei is connected with the influence of double magic Ni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 28,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50) and double magic </a:t>
            </a:r>
            <a:r>
              <a:rPr lang="en-US" sz="1200" kern="1200" dirty="0" err="1" smtClean="0">
                <a:solidFill>
                  <a:schemeClr val="tx1"/>
                </a:solidFill>
                <a:effectLst/>
                <a:latin typeface="+mn-lt"/>
                <a:ea typeface="+mn-ea"/>
                <a:cs typeface="+mn-cs"/>
              </a:rPr>
              <a:t>Sn</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 50,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82). Notice that in this case the ratio </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H</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2, and the yield is around 0.01%. The </a:t>
            </a:r>
            <a:r>
              <a:rPr lang="en-US" sz="1200" kern="1200" dirty="0" err="1" smtClean="0">
                <a:solidFill>
                  <a:schemeClr val="tx1"/>
                </a:solidFill>
                <a:effectLst/>
                <a:latin typeface="+mn-lt"/>
                <a:ea typeface="+mn-ea"/>
                <a:cs typeface="+mn-cs"/>
              </a:rPr>
              <a:t>superasymmetric</a:t>
            </a:r>
            <a:r>
              <a:rPr lang="en-US" sz="1200" kern="1200" dirty="0" smtClean="0">
                <a:solidFill>
                  <a:schemeClr val="tx1"/>
                </a:solidFill>
                <a:effectLst/>
                <a:latin typeface="+mn-lt"/>
                <a:ea typeface="+mn-ea"/>
                <a:cs typeface="+mn-cs"/>
              </a:rPr>
              <a:t> fission mode with mass ratio of </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H</a:t>
            </a:r>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A</a:t>
            </a:r>
            <a:r>
              <a:rPr lang="en-US" sz="1200" kern="1200" baseline="-25000" dirty="0" smtClean="0">
                <a:solidFill>
                  <a:schemeClr val="tx1"/>
                </a:solidFill>
                <a:effectLst/>
                <a:latin typeface="+mn-lt"/>
                <a:ea typeface="+mn-ea"/>
                <a:cs typeface="+mn-cs"/>
              </a:rPr>
              <a:t>L</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 2.5, caused by the closed shells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 28 and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 = 50, was also found in thermal-neutron-induced fission of actinides nuclei [2]. In this case only the light fragment is close to the double magic Ni and the yield of </a:t>
            </a:r>
            <a:r>
              <a:rPr lang="en-US" sz="1200" kern="1200" dirty="0" err="1" smtClean="0">
                <a:solidFill>
                  <a:schemeClr val="tx1"/>
                </a:solidFill>
                <a:effectLst/>
                <a:latin typeface="+mn-lt"/>
                <a:ea typeface="+mn-ea"/>
                <a:cs typeface="+mn-cs"/>
              </a:rPr>
              <a:t>superasymmetric</a:t>
            </a:r>
            <a:r>
              <a:rPr lang="en-US" sz="1200" kern="1200" dirty="0" smtClean="0">
                <a:solidFill>
                  <a:schemeClr val="tx1"/>
                </a:solidFill>
                <a:effectLst/>
                <a:latin typeface="+mn-lt"/>
                <a:ea typeface="+mn-ea"/>
                <a:cs typeface="+mn-cs"/>
              </a:rPr>
              <a:t> mode does not exceed 10</a:t>
            </a:r>
            <a:r>
              <a:rPr lang="en-US" sz="1200" kern="1200" baseline="30000" dirty="0" smtClean="0">
                <a:solidFill>
                  <a:schemeClr val="tx1"/>
                </a:solidFill>
                <a:effectLst/>
                <a:latin typeface="+mn-lt"/>
                <a:ea typeface="+mn-ea"/>
                <a:cs typeface="+mn-cs"/>
              </a:rPr>
              <a:t>-4</a:t>
            </a:r>
            <a:r>
              <a:rPr lang="en-US"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whereas in the mass region around 52/208 u (</a:t>
            </a:r>
            <a:r>
              <a:rPr lang="en-GB" sz="1200" i="1" kern="1200" dirty="0" smtClean="0">
                <a:solidFill>
                  <a:schemeClr val="tx1"/>
                </a:solidFill>
                <a:effectLst/>
                <a:latin typeface="+mn-lt"/>
                <a:ea typeface="+mn-ea"/>
                <a:cs typeface="+mn-cs"/>
              </a:rPr>
              <a:t>A</a:t>
            </a:r>
            <a:r>
              <a:rPr lang="en-GB" sz="1200" kern="1200" baseline="-25000" dirty="0" smtClean="0">
                <a:solidFill>
                  <a:schemeClr val="tx1"/>
                </a:solidFill>
                <a:effectLst/>
                <a:latin typeface="+mn-lt"/>
                <a:ea typeface="+mn-ea"/>
                <a:cs typeface="+mn-cs"/>
              </a:rPr>
              <a:t>H</a:t>
            </a:r>
            <a:r>
              <a:rPr lang="en-GB" sz="1200" i="1" kern="1200" dirty="0" smtClean="0">
                <a:solidFill>
                  <a:schemeClr val="tx1"/>
                </a:solidFill>
                <a:effectLst/>
                <a:latin typeface="+mn-lt"/>
                <a:ea typeface="+mn-ea"/>
                <a:cs typeface="+mn-cs"/>
              </a:rPr>
              <a:t>/A</a:t>
            </a:r>
            <a:r>
              <a:rPr lang="en-GB" sz="1200" kern="1200" baseline="-25000" dirty="0" smtClean="0">
                <a:solidFill>
                  <a:schemeClr val="tx1"/>
                </a:solidFill>
                <a:effectLst/>
                <a:latin typeface="+mn-lt"/>
                <a:ea typeface="+mn-ea"/>
                <a:cs typeface="+mn-cs"/>
              </a:rPr>
              <a:t>L</a:t>
            </a:r>
            <a:r>
              <a:rPr lang="en-GB"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sym typeface="Symbol"/>
              </a:rPr>
              <a:t></a:t>
            </a:r>
            <a:r>
              <a:rPr lang="en-GB" sz="1200" kern="1200" dirty="0" smtClean="0">
                <a:solidFill>
                  <a:schemeClr val="tx1"/>
                </a:solidFill>
                <a:effectLst/>
                <a:latin typeface="+mn-lt"/>
                <a:ea typeface="+mn-ea"/>
                <a:cs typeface="+mn-cs"/>
              </a:rPr>
              <a:t> 4.3), that corresponds to the formation of </a:t>
            </a:r>
            <a:r>
              <a:rPr lang="en-GB" sz="1200" kern="1200" dirty="0" err="1" smtClean="0">
                <a:solidFill>
                  <a:schemeClr val="tx1"/>
                </a:solidFill>
                <a:effectLst/>
                <a:latin typeface="+mn-lt"/>
                <a:ea typeface="+mn-ea"/>
                <a:cs typeface="+mn-cs"/>
              </a:rPr>
              <a:t>fissioning</a:t>
            </a:r>
            <a:r>
              <a:rPr lang="en-GB" sz="1200" kern="1200" dirty="0" smtClean="0">
                <a:solidFill>
                  <a:schemeClr val="tx1"/>
                </a:solidFill>
                <a:effectLst/>
                <a:latin typeface="+mn-lt"/>
                <a:ea typeface="+mn-ea"/>
                <a:cs typeface="+mn-cs"/>
              </a:rPr>
              <a:t> pair of two magic nuclei </a:t>
            </a:r>
            <a:r>
              <a:rPr lang="en-GB" sz="1200" kern="1200" dirty="0" err="1" smtClean="0">
                <a:solidFill>
                  <a:schemeClr val="tx1"/>
                </a:solidFill>
                <a:effectLst/>
                <a:latin typeface="+mn-lt"/>
                <a:ea typeface="+mn-ea"/>
                <a:cs typeface="+mn-cs"/>
              </a:rPr>
              <a:t>Ca</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Pb</a:t>
            </a:r>
            <a:r>
              <a:rPr lang="en-GB" sz="1200" kern="1200" dirty="0" smtClean="0">
                <a:solidFill>
                  <a:schemeClr val="tx1"/>
                </a:solidFill>
                <a:effectLst/>
                <a:latin typeface="+mn-lt"/>
                <a:ea typeface="+mn-ea"/>
                <a:cs typeface="+mn-cs"/>
              </a:rPr>
              <a:t>, an increase of fragment yields was observed. Moreover the total kinetic energy for these fragments is found to be about ~30 MeV higher than predicted by the LDM. The higher TKE indicates that the asymmetric fragments originate from more compact scission configuration as compared to normal fission. In the low panel of figure 6 the experimental mass distribution together with the prediction of W. Greiner for thermal neutrons induced fission of </a:t>
            </a:r>
            <a:r>
              <a:rPr lang="en-GB" sz="1200" kern="1200" baseline="30000" dirty="0" smtClean="0">
                <a:solidFill>
                  <a:schemeClr val="tx1"/>
                </a:solidFill>
                <a:effectLst/>
                <a:latin typeface="+mn-lt"/>
                <a:ea typeface="+mn-ea"/>
                <a:cs typeface="+mn-cs"/>
              </a:rPr>
              <a:t>255</a:t>
            </a:r>
            <a:r>
              <a:rPr lang="en-GB" sz="1200" kern="1200" dirty="0" smtClean="0">
                <a:solidFill>
                  <a:schemeClr val="tx1"/>
                </a:solidFill>
                <a:effectLst/>
                <a:latin typeface="+mn-lt"/>
                <a:ea typeface="+mn-ea"/>
                <a:cs typeface="+mn-cs"/>
              </a:rPr>
              <a:t>Fm is presented. According to this calculation the yield of about 0.01% is expected due to the influence of the closed shells, while for spontaneous fission of </a:t>
            </a:r>
            <a:r>
              <a:rPr lang="en-GB" sz="1200" kern="1200" baseline="30000" dirty="0" smtClean="0">
                <a:solidFill>
                  <a:schemeClr val="tx1"/>
                </a:solidFill>
                <a:effectLst/>
                <a:latin typeface="+mn-lt"/>
                <a:ea typeface="+mn-ea"/>
                <a:cs typeface="+mn-cs"/>
              </a:rPr>
              <a:t>255</a:t>
            </a:r>
            <a:r>
              <a:rPr lang="en-GB" sz="1200" kern="1200" dirty="0" smtClean="0">
                <a:solidFill>
                  <a:schemeClr val="tx1"/>
                </a:solidFill>
                <a:effectLst/>
                <a:latin typeface="+mn-lt"/>
                <a:ea typeface="+mn-ea"/>
                <a:cs typeface="+mn-cs"/>
              </a:rPr>
              <a:t>Fm the yield of 10</a:t>
            </a:r>
            <a:r>
              <a:rPr lang="en-GB" sz="1200" kern="1200" baseline="30000" dirty="0" smtClean="0">
                <a:solidFill>
                  <a:schemeClr val="tx1"/>
                </a:solidFill>
                <a:effectLst/>
                <a:latin typeface="+mn-lt"/>
                <a:ea typeface="+mn-ea"/>
                <a:cs typeface="+mn-cs"/>
              </a:rPr>
              <a:t>-4</a:t>
            </a:r>
            <a:r>
              <a:rPr lang="en-GB" sz="1200" kern="1200" dirty="0" smtClean="0">
                <a:solidFill>
                  <a:schemeClr val="tx1"/>
                </a:solidFill>
                <a:effectLst/>
                <a:latin typeface="+mn-lt"/>
                <a:ea typeface="+mn-ea"/>
                <a:cs typeface="+mn-cs"/>
              </a:rPr>
              <a:t>% is expected for this </a:t>
            </a:r>
            <a:r>
              <a:rPr lang="en-GB" sz="1200" kern="1200" dirty="0" err="1" smtClean="0">
                <a:solidFill>
                  <a:schemeClr val="tx1"/>
                </a:solidFill>
                <a:effectLst/>
                <a:latin typeface="+mn-lt"/>
                <a:ea typeface="+mn-ea"/>
                <a:cs typeface="+mn-cs"/>
              </a:rPr>
              <a:t>superasymmetric</a:t>
            </a:r>
            <a:r>
              <a:rPr lang="en-GB" sz="1200" kern="1200" dirty="0" smtClean="0">
                <a:solidFill>
                  <a:schemeClr val="tx1"/>
                </a:solidFill>
                <a:effectLst/>
                <a:latin typeface="+mn-lt"/>
                <a:ea typeface="+mn-ea"/>
                <a:cs typeface="+mn-cs"/>
              </a:rPr>
              <a:t> mode [15]</a:t>
            </a:r>
            <a:endParaRPr lang="ru-RU" dirty="0"/>
          </a:p>
        </p:txBody>
      </p:sp>
      <p:sp>
        <p:nvSpPr>
          <p:cNvPr id="4" name="Номер слайда 3"/>
          <p:cNvSpPr>
            <a:spLocks noGrp="1"/>
          </p:cNvSpPr>
          <p:nvPr>
            <p:ph type="sldNum" sz="quarter" idx="10"/>
          </p:nvPr>
        </p:nvSpPr>
        <p:spPr/>
        <p:txBody>
          <a:bodyPr/>
          <a:lstStyle/>
          <a:p>
            <a:fld id="{47C4FD0C-D26B-40A9-B948-E4AC4F09AADB}"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32733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energies around the Coulomb barrier the complete fusion of two massive nuclei is </a:t>
            </a:r>
            <a:r>
              <a:rPr lang="en-US" sz="1200" b="1" kern="1200" dirty="0" smtClean="0">
                <a:solidFill>
                  <a:schemeClr val="tx1"/>
                </a:solidFill>
                <a:effectLst/>
                <a:latin typeface="+mn-lt"/>
                <a:ea typeface="+mn-ea"/>
                <a:cs typeface="+mn-cs"/>
              </a:rPr>
              <a:t>suppressed</a:t>
            </a:r>
            <a:r>
              <a:rPr lang="en-US" sz="1200" kern="1200" dirty="0" smtClean="0">
                <a:solidFill>
                  <a:schemeClr val="tx1"/>
                </a:solidFill>
                <a:effectLst/>
                <a:latin typeface="+mn-lt"/>
                <a:ea typeface="+mn-ea"/>
                <a:cs typeface="+mn-cs"/>
              </a:rPr>
              <a:t> by competing binary process, the </a:t>
            </a:r>
            <a:r>
              <a:rPr lang="en-US" sz="1200" b="1"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in which the composite system separates in two main fragments without forming a CN.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QF happens to be the most important mechanism that prevents the formation of SHE in the fusion of heavy nuclei.</a:t>
            </a:r>
            <a:endParaRPr lang="ru-RU"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t>18</a:t>
            </a:fld>
            <a:endParaRPr lang="ru-RU"/>
          </a:p>
        </p:txBody>
      </p:sp>
    </p:spTree>
    <p:extLst>
      <p:ext uri="{BB962C8B-B14F-4D97-AF65-F5344CB8AC3E}">
        <p14:creationId xmlns:p14="http://schemas.microsoft.com/office/powerpoint/2010/main" val="3472504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W. Q. </a:t>
            </a:r>
            <a:r>
              <a:rPr lang="en-US" sz="1200" kern="1200" dirty="0" err="1" smtClean="0">
                <a:solidFill>
                  <a:schemeClr val="tx1"/>
                </a:solidFill>
                <a:effectLst/>
                <a:latin typeface="+mn-lt"/>
                <a:ea typeface="+mn-ea"/>
                <a:cs typeface="+mn-cs"/>
              </a:rPr>
              <a:t>Shen</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Albinski</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Gobbi</a:t>
            </a:r>
            <a:r>
              <a:rPr lang="en-US" sz="1200" kern="1200" dirty="0" smtClean="0">
                <a:solidFill>
                  <a:schemeClr val="tx1"/>
                </a:solidFill>
                <a:effectLst/>
                <a:latin typeface="+mn-lt"/>
                <a:ea typeface="+mn-ea"/>
                <a:cs typeface="+mn-cs"/>
              </a:rPr>
              <a:t> et al., Phys. Rev. C 36, 115 1987</a:t>
            </a:r>
          </a:p>
          <a:p>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Since</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are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binary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decay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channels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characterized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large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exchange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dissipation</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it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difficult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make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separation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between</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Three criteria are widely used to identify the reaction mechanism (fusion or QF).</a:t>
            </a:r>
          </a:p>
          <a:p>
            <a:r>
              <a:rPr lang="en-GB" sz="1200" kern="1200" dirty="0" smtClean="0">
                <a:solidFill>
                  <a:schemeClr val="tx1"/>
                </a:solidFill>
                <a:effectLst/>
                <a:latin typeface="+mn-lt"/>
                <a:ea typeface="+mn-ea"/>
                <a:cs typeface="+mn-cs"/>
              </a:rPr>
              <a:t>1. The reaction Coulomb factor </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1</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(charge product of reaction partners).  This parameter relates to the Coulomb energy in the entrance channel. According to the calculations in the frame of macroscopic-microscopic model of </a:t>
            </a:r>
            <a:r>
              <a:rPr lang="en-GB" sz="1200" kern="1200" dirty="0" err="1" smtClean="0">
                <a:solidFill>
                  <a:schemeClr val="tx1"/>
                </a:solidFill>
                <a:effectLst/>
                <a:latin typeface="+mn-lt"/>
                <a:ea typeface="+mn-ea"/>
                <a:cs typeface="+mn-cs"/>
              </a:rPr>
              <a:t>Swiacteki</a:t>
            </a:r>
            <a:r>
              <a:rPr lang="en-GB" sz="1200" kern="1200" dirty="0" smtClean="0">
                <a:solidFill>
                  <a:schemeClr val="tx1"/>
                </a:solidFill>
                <a:effectLst/>
                <a:latin typeface="+mn-lt"/>
                <a:ea typeface="+mn-ea"/>
                <a:cs typeface="+mn-cs"/>
              </a:rPr>
              <a:t> the threshold value of </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1</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for the appearance of QF is 1600.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Entrance channel mass asymmetry </a:t>
            </a:r>
            <a:r>
              <a:rPr lang="en-GB" sz="1200" i="1" kern="1200" dirty="0" smtClean="0">
                <a:solidFill>
                  <a:schemeClr val="tx1"/>
                </a:solidFill>
                <a:effectLst/>
                <a:latin typeface="+mn-lt"/>
                <a:ea typeface="+mn-ea"/>
                <a:cs typeface="+mn-cs"/>
              </a:rPr>
              <a:t>α</a:t>
            </a:r>
            <a:r>
              <a:rPr lang="en-GB" sz="1200" i="1" kern="1200" baseline="-25000" dirty="0" smtClean="0">
                <a:solidFill>
                  <a:schemeClr val="tx1"/>
                </a:solidFill>
                <a:effectLst/>
                <a:latin typeface="+mn-lt"/>
                <a:ea typeface="+mn-ea"/>
                <a:cs typeface="+mn-cs"/>
              </a:rPr>
              <a:t>0</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projectile</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target</a:t>
            </a:r>
            <a:r>
              <a:rPr lang="en-GB" sz="1200" i="1" kern="1200" dirty="0" smtClean="0">
                <a:solidFill>
                  <a:schemeClr val="tx1"/>
                </a:solidFill>
                <a:effectLst/>
                <a:latin typeface="+mn-lt"/>
                <a:ea typeface="+mn-ea"/>
                <a:cs typeface="+mn-cs"/>
              </a:rPr>
              <a:t>)/(</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projectile</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target</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Unexpected fusion suppression observed in quite asymmetric combinations of colliding nuclei can be qualitatively explained in the framework of the liquid drop </a:t>
            </a:r>
            <a:r>
              <a:rPr lang="en-GB" sz="1200" kern="1200" dirty="0" err="1" smtClean="0">
                <a:solidFill>
                  <a:schemeClr val="tx1"/>
                </a:solidFill>
                <a:effectLst/>
                <a:latin typeface="+mn-lt"/>
                <a:ea typeface="+mn-ea"/>
                <a:cs typeface="+mn-cs"/>
              </a:rPr>
              <a:t>Businaro-Gallone</a:t>
            </a:r>
            <a:r>
              <a:rPr lang="en-GB" sz="1200" kern="1200" dirty="0" smtClean="0">
                <a:solidFill>
                  <a:schemeClr val="tx1"/>
                </a:solidFill>
                <a:effectLst/>
                <a:latin typeface="+mn-lt"/>
                <a:ea typeface="+mn-ea"/>
                <a:cs typeface="+mn-cs"/>
              </a:rPr>
              <a:t> picture, i.e., by an effect of the conditional barrier arising along the mass asymmetry coordinate on a path to the formation of a spherical CN. The fusion probability </a:t>
            </a:r>
            <a:r>
              <a:rPr lang="en-GB" sz="1200" i="1" kern="1200" dirty="0" smtClean="0">
                <a:solidFill>
                  <a:schemeClr val="tx1"/>
                </a:solidFill>
                <a:effectLst/>
                <a:latin typeface="+mn-lt"/>
                <a:ea typeface="+mn-ea"/>
                <a:cs typeface="+mn-cs"/>
              </a:rPr>
              <a:t>P</a:t>
            </a:r>
            <a:r>
              <a:rPr lang="en-GB" sz="1200" kern="1200" baseline="-25000" dirty="0" smtClean="0">
                <a:solidFill>
                  <a:schemeClr val="tx1"/>
                </a:solidFill>
                <a:effectLst/>
                <a:latin typeface="+mn-lt"/>
                <a:ea typeface="+mn-ea"/>
                <a:cs typeface="+mn-cs"/>
              </a:rPr>
              <a:t>CN</a:t>
            </a:r>
            <a:r>
              <a:rPr lang="en-GB" sz="1200" kern="1200" dirty="0" smtClean="0">
                <a:solidFill>
                  <a:schemeClr val="tx1"/>
                </a:solidFill>
                <a:effectLst/>
                <a:latin typeface="+mn-lt"/>
                <a:ea typeface="+mn-ea"/>
                <a:cs typeface="+mn-cs"/>
              </a:rPr>
              <a:t>, as a measure of the fusion suppression effect, correlates with the entrance-channel mass asymmetry. According to this criterion QF appears for systems with entrance channel mass asymmetry</a:t>
            </a:r>
            <a:r>
              <a:rPr lang="en-GB" sz="1200" i="1"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lower than the </a:t>
            </a:r>
            <a:r>
              <a:rPr lang="en-GB" sz="1200" kern="1200" dirty="0" err="1" smtClean="0">
                <a:solidFill>
                  <a:schemeClr val="tx1"/>
                </a:solidFill>
                <a:effectLst/>
                <a:latin typeface="+mn-lt"/>
                <a:ea typeface="+mn-ea"/>
                <a:cs typeface="+mn-cs"/>
              </a:rPr>
              <a:t>Businaro-Gallone</a:t>
            </a:r>
            <a:r>
              <a:rPr lang="en-GB" sz="1200" kern="1200" dirty="0" smtClean="0">
                <a:solidFill>
                  <a:schemeClr val="tx1"/>
                </a:solidFill>
                <a:effectLst/>
                <a:latin typeface="+mn-lt"/>
                <a:ea typeface="+mn-ea"/>
                <a:cs typeface="+mn-cs"/>
              </a:rPr>
              <a:t> mass asymmetry</a:t>
            </a:r>
          </a:p>
          <a:p>
            <a:r>
              <a:rPr lang="en-GB" sz="1200" kern="1200" dirty="0" smtClean="0">
                <a:solidFill>
                  <a:schemeClr val="tx1"/>
                </a:solidFill>
                <a:effectLst/>
                <a:latin typeface="+mn-lt"/>
                <a:ea typeface="+mn-ea"/>
                <a:cs typeface="+mn-cs"/>
              </a:rPr>
              <a:t>3. Effective </a:t>
            </a:r>
            <a:r>
              <a:rPr lang="en-GB" sz="1200" kern="1200" dirty="0" err="1" smtClean="0">
                <a:solidFill>
                  <a:schemeClr val="tx1"/>
                </a:solidFill>
                <a:effectLst/>
                <a:latin typeface="+mn-lt"/>
                <a:ea typeface="+mn-ea"/>
                <a:cs typeface="+mn-cs"/>
              </a:rPr>
              <a:t>fissility</a:t>
            </a:r>
            <a:r>
              <a:rPr lang="en-GB" sz="1200" kern="1200" dirty="0" smtClean="0">
                <a:solidFill>
                  <a:schemeClr val="tx1"/>
                </a:solidFill>
                <a:effectLst/>
                <a:latin typeface="+mn-lt"/>
                <a:ea typeface="+mn-ea"/>
                <a:cs typeface="+mn-cs"/>
              </a:rPr>
              <a:t> parameter </a:t>
            </a:r>
            <a:r>
              <a:rPr lang="en-GB" sz="1200" i="1"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eff</a:t>
            </a:r>
            <a:r>
              <a:rPr lang="en-GB" sz="1200" kern="1200" dirty="0" smtClean="0">
                <a:solidFill>
                  <a:schemeClr val="tx1"/>
                </a:solidFill>
                <a:effectLst/>
                <a:latin typeface="+mn-lt"/>
                <a:ea typeface="+mn-ea"/>
                <a:cs typeface="+mn-cs"/>
              </a:rPr>
              <a:t> connected with repulsive and attractive forces in the entrance channel</a:t>
            </a:r>
          </a:p>
          <a:p>
            <a:r>
              <a:rPr lang="en-GB" sz="1200" kern="1200" dirty="0" smtClean="0">
                <a:solidFill>
                  <a:schemeClr val="tx1"/>
                </a:solidFill>
                <a:effectLst/>
                <a:latin typeface="+mn-lt"/>
                <a:ea typeface="+mn-ea"/>
                <a:cs typeface="+mn-cs"/>
              </a:rPr>
              <a:t>Recently, mean </a:t>
            </a:r>
            <a:r>
              <a:rPr lang="en-GB" sz="1200" kern="1200" dirty="0" err="1" smtClean="0">
                <a:solidFill>
                  <a:schemeClr val="tx1"/>
                </a:solidFill>
                <a:effectLst/>
                <a:latin typeface="+mn-lt"/>
                <a:ea typeface="+mn-ea"/>
                <a:cs typeface="+mn-cs"/>
              </a:rPr>
              <a:t>fissility</a:t>
            </a:r>
            <a:r>
              <a:rPr lang="en-GB" sz="1200" kern="1200" dirty="0" smtClean="0">
                <a:solidFill>
                  <a:schemeClr val="tx1"/>
                </a:solidFill>
                <a:effectLst/>
                <a:latin typeface="+mn-lt"/>
                <a:ea typeface="+mn-ea"/>
                <a:cs typeface="+mn-cs"/>
              </a:rPr>
              <a:t> parameter was proposed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=0.75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eff</a:t>
            </a:r>
            <a:r>
              <a:rPr lang="en-GB" sz="1200"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+ 0.25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CN</a:t>
            </a:r>
            <a:r>
              <a:rPr lang="en-GB" sz="1200"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the analysis of a large data set of mass-angle distributions of fission-like fragments obtained in the reaction with heavy ions  it has been found that the QF takes place for reactions with </a:t>
            </a:r>
            <a:r>
              <a:rPr lang="en-GB" sz="1200" i="1" kern="1200" dirty="0" err="1" smtClean="0">
                <a:solidFill>
                  <a:schemeClr val="tx1"/>
                </a:solidFill>
                <a:effectLst/>
                <a:latin typeface="+mn-lt"/>
                <a:ea typeface="+mn-ea"/>
                <a:cs typeface="+mn-cs"/>
              </a:rPr>
              <a:t>x</a:t>
            </a:r>
            <a:r>
              <a:rPr lang="en-GB" sz="1200" i="1"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&gt; 0.68 and becomes dominant at </a:t>
            </a:r>
            <a:r>
              <a:rPr lang="en-GB" sz="1200" i="1" kern="1200" dirty="0" err="1" smtClean="0">
                <a:solidFill>
                  <a:schemeClr val="tx1"/>
                </a:solidFill>
                <a:effectLst/>
                <a:latin typeface="+mn-lt"/>
                <a:ea typeface="+mn-ea"/>
                <a:cs typeface="+mn-cs"/>
              </a:rPr>
              <a:t>x</a:t>
            </a:r>
            <a:r>
              <a:rPr lang="en-GB" sz="1200" i="1"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&gt; 0.765.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criteria, however, are not universal. For instance, they do not take into account the shapes of the interacting nuclei. The relative orientation of deformed nuclei changes the Coulomb barrier and the distance between the centres of the colliding nuclei and this leads to a change in the balance between repulsive and attractive forces. When two interacting nuclei touch each other by their lateral surfaces (near-side collisions), a high formation probability of a spherical </a:t>
            </a:r>
            <a:r>
              <a:rPr lang="en-GB" sz="1200" b="1" kern="1200" dirty="0" smtClean="0">
                <a:solidFill>
                  <a:schemeClr val="tx1"/>
                </a:solidFill>
                <a:effectLst/>
                <a:latin typeface="+mn-lt"/>
                <a:ea typeface="+mn-ea"/>
                <a:cs typeface="+mn-cs"/>
              </a:rPr>
              <a:t>CN</a:t>
            </a:r>
            <a:r>
              <a:rPr lang="en-GB" sz="1200" kern="1200" dirty="0" smtClean="0">
                <a:solidFill>
                  <a:schemeClr val="tx1"/>
                </a:solidFill>
                <a:effectLst/>
                <a:latin typeface="+mn-lt"/>
                <a:ea typeface="+mn-ea"/>
                <a:cs typeface="+mn-cs"/>
              </a:rPr>
              <a:t> is expected, whereas in the elongated conﬁguration, when nuclei touch each other by their poles (near-tip collisions), a high </a:t>
            </a:r>
            <a:r>
              <a:rPr lang="en-GB" sz="1200" b="1" kern="1200" dirty="0" smtClean="0">
                <a:solidFill>
                  <a:schemeClr val="tx1"/>
                </a:solidFill>
                <a:effectLst/>
                <a:latin typeface="+mn-lt"/>
                <a:ea typeface="+mn-ea"/>
                <a:cs typeface="+mn-cs"/>
              </a:rPr>
              <a:t>QF</a:t>
            </a:r>
            <a:r>
              <a:rPr lang="en-GB" sz="1200" kern="1200" dirty="0" smtClean="0">
                <a:solidFill>
                  <a:schemeClr val="tx1"/>
                </a:solidFill>
                <a:effectLst/>
                <a:latin typeface="+mn-lt"/>
                <a:ea typeface="+mn-ea"/>
                <a:cs typeface="+mn-cs"/>
              </a:rPr>
              <a:t> probability is expected.</a:t>
            </a:r>
            <a:endParaRPr lang="ru-RU"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interaction energy is also a very important parameter for QF. The relative contribution of QF process decreases when the interaction energy increases.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t>19</a:t>
            </a:fld>
            <a:endParaRPr lang="ru-RU"/>
          </a:p>
        </p:txBody>
      </p:sp>
    </p:spTree>
    <p:extLst>
      <p:ext uri="{BB962C8B-B14F-4D97-AF65-F5344CB8AC3E}">
        <p14:creationId xmlns:p14="http://schemas.microsoft.com/office/powerpoint/2010/main" val="1772335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clarify the question about the origin of symmetric fragments we investigated the mass-energy distributions of binary reaction fragments for four different ion-target combinations, leading to the formation of </a:t>
            </a:r>
            <a:r>
              <a:rPr lang="en-US" sz="1200" kern="1200" dirty="0" err="1" smtClean="0">
                <a:solidFill>
                  <a:schemeClr val="tx1"/>
                </a:solidFill>
                <a:effectLst/>
                <a:latin typeface="+mn-lt"/>
                <a:ea typeface="+mn-ea"/>
                <a:cs typeface="+mn-cs"/>
              </a:rPr>
              <a:t>Hs</a:t>
            </a:r>
            <a:r>
              <a:rPr lang="en-US" sz="1200" kern="1200" dirty="0" smtClean="0">
                <a:solidFill>
                  <a:schemeClr val="tx1"/>
                </a:solidFill>
                <a:effectLst/>
                <a:latin typeface="+mn-lt"/>
                <a:ea typeface="+mn-ea"/>
                <a:cs typeface="+mn-cs"/>
              </a:rPr>
              <a:t>, at energies close and below the Coulomb barrier.</a:t>
            </a:r>
          </a:p>
          <a:p>
            <a:endParaRPr lang="en-US" dirty="0"/>
          </a:p>
        </p:txBody>
      </p:sp>
      <p:sp>
        <p:nvSpPr>
          <p:cNvPr id="4" name="Номер слайда 3"/>
          <p:cNvSpPr>
            <a:spLocks noGrp="1"/>
          </p:cNvSpPr>
          <p:nvPr>
            <p:ph type="sldNum" sz="quarter" idx="10"/>
          </p:nvPr>
        </p:nvSpPr>
        <p:spPr/>
        <p:txBody>
          <a:bodyPr/>
          <a:lstStyle/>
          <a:p>
            <a:fld id="{35BC9D99-562D-4B7E-9C6F-546832CB1566}" type="slidenum">
              <a:rPr lang="en-US" smtClean="0"/>
              <a:t>20</a:t>
            </a:fld>
            <a:endParaRPr lang="en-US"/>
          </a:p>
        </p:txBody>
      </p:sp>
    </p:spTree>
    <p:extLst>
      <p:ext uri="{BB962C8B-B14F-4D97-AF65-F5344CB8AC3E}">
        <p14:creationId xmlns:p14="http://schemas.microsoft.com/office/powerpoint/2010/main" val="263453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question about symmetric and asymmetric modes in low-energy nuclear fission arose immediately after the discovery of nuclear fission.</a:t>
            </a:r>
            <a:endParaRPr lang="en-US" baseline="0" dirty="0" smtClean="0"/>
          </a:p>
          <a:p>
            <a:r>
              <a:rPr lang="en-US" baseline="0" dirty="0" smtClean="0"/>
              <a:t>Following the LDM it’s favorable for CN to divide symmetrically, (in fact, heated nuclei follow </a:t>
            </a:r>
            <a:r>
              <a:rPr lang="en-US" baseline="0" dirty="0" err="1" smtClean="0"/>
              <a:t>sym</a:t>
            </a:r>
            <a:r>
              <a:rPr lang="en-US" baseline="0" dirty="0" smtClean="0"/>
              <a:t> fission) but it was in contradiction with experimental data, </a:t>
            </a:r>
            <a:r>
              <a:rPr lang="en-US" sz="1200" kern="1200" dirty="0" smtClean="0">
                <a:solidFill>
                  <a:schemeClr val="tx1"/>
                </a:solidFill>
                <a:effectLst/>
                <a:latin typeface="+mn-lt"/>
                <a:ea typeface="+mn-ea"/>
                <a:cs typeface="+mn-cs"/>
              </a:rPr>
              <a:t>For actinide nuclei with Z = 90-102 and A = 226-256 the asymmetric mode prevails in spontaneous fission as well as in induced fission at excitation energies up to 30-40 MeV </a:t>
            </a:r>
          </a:p>
          <a:p>
            <a:r>
              <a:rPr lang="en-US" sz="1200" kern="1200" dirty="0" smtClean="0">
                <a:solidFill>
                  <a:schemeClr val="tx1"/>
                </a:solidFill>
                <a:effectLst/>
                <a:latin typeface="+mn-lt"/>
                <a:ea typeface="+mn-ea"/>
                <a:cs typeface="+mn-cs"/>
              </a:rPr>
              <a:t>-&gt;  the</a:t>
            </a:r>
            <a:r>
              <a:rPr lang="en-US" sz="1200" kern="1200" baseline="0" dirty="0" smtClean="0">
                <a:solidFill>
                  <a:schemeClr val="tx1"/>
                </a:solidFill>
                <a:effectLst/>
                <a:latin typeface="+mn-lt"/>
                <a:ea typeface="+mn-ea"/>
                <a:cs typeface="+mn-cs"/>
              </a:rPr>
              <a:t> shell effects explained this fact -&gt;  valley structure of pot energy surface </a:t>
            </a:r>
            <a:r>
              <a:rPr lang="en-US" sz="1200" kern="1200" dirty="0" smtClean="0">
                <a:solidFill>
                  <a:schemeClr val="tx1"/>
                </a:solidFill>
                <a:effectLst/>
                <a:latin typeface="+mn-lt"/>
                <a:ea typeface="+mn-ea"/>
                <a:cs typeface="+mn-cs"/>
              </a:rPr>
              <a:t>in the multidimensional space of the deforming </a:t>
            </a:r>
            <a:r>
              <a:rPr lang="en-US" sz="1200" kern="1200" dirty="0" err="1" smtClean="0">
                <a:solidFill>
                  <a:schemeClr val="tx1"/>
                </a:solidFill>
                <a:effectLst/>
                <a:latin typeface="+mn-lt"/>
                <a:ea typeface="+mn-ea"/>
                <a:cs typeface="+mn-cs"/>
              </a:rPr>
              <a:t>fissioning</a:t>
            </a:r>
            <a:r>
              <a:rPr lang="en-US" sz="1200" kern="1200" dirty="0" smtClean="0">
                <a:solidFill>
                  <a:schemeClr val="tx1"/>
                </a:solidFill>
                <a:effectLst/>
                <a:latin typeface="+mn-lt"/>
                <a:ea typeface="+mn-ea"/>
                <a:cs typeface="+mn-cs"/>
              </a:rPr>
              <a:t> nucleus</a:t>
            </a:r>
            <a:r>
              <a:rPr lang="en-US" sz="1200" kern="1200" baseline="0" dirty="0" smtClean="0">
                <a:solidFill>
                  <a:schemeClr val="tx1"/>
                </a:solidFill>
                <a:effectLst/>
                <a:latin typeface="+mn-lt"/>
                <a:ea typeface="+mn-ea"/>
                <a:cs typeface="+mn-cs"/>
              </a:rPr>
              <a:t>-&gt; the modal fission was introduced</a:t>
            </a:r>
          </a:p>
          <a:p>
            <a:r>
              <a:rPr lang="en-US" sz="1200" b="0" i="0" u="none" strike="noStrike" kern="1200" baseline="0" dirty="0" smtClean="0">
                <a:solidFill>
                  <a:schemeClr val="tx1"/>
                </a:solidFill>
                <a:latin typeface="+mn-lt"/>
                <a:ea typeface="+mn-ea"/>
                <a:cs typeface="+mn-cs"/>
              </a:rPr>
              <a:t>Numerous experimental investigations of the mass and energy distributions of fragments in the fission of nuclei from </a:t>
            </a:r>
            <a:r>
              <a:rPr lang="en-US" sz="1200" b="0" i="0" u="none" strike="noStrike" kern="1200" baseline="0" dirty="0" err="1" smtClean="0">
                <a:solidFill>
                  <a:schemeClr val="tx1"/>
                </a:solidFill>
                <a:latin typeface="+mn-lt"/>
                <a:ea typeface="+mn-ea"/>
                <a:cs typeface="+mn-cs"/>
              </a:rPr>
              <a:t>Pb</a:t>
            </a:r>
            <a:r>
              <a:rPr lang="en-US" sz="1200" b="0" i="0" u="none" strike="noStrike" kern="1200" baseline="0" dirty="0" smtClean="0">
                <a:solidFill>
                  <a:schemeClr val="tx1"/>
                </a:solidFill>
                <a:latin typeface="+mn-lt"/>
                <a:ea typeface="+mn-ea"/>
                <a:cs typeface="+mn-cs"/>
              </a:rPr>
              <a:t> to No have confirmed the validity of a hypothesis about the existence of independent fission modes for the first time stated by </a:t>
            </a:r>
            <a:r>
              <a:rPr lang="en-US" sz="1200" b="0" i="0" u="none" strike="noStrike" kern="1200" baseline="0" dirty="0" err="1" smtClean="0">
                <a:solidFill>
                  <a:schemeClr val="tx1"/>
                </a:solidFill>
                <a:latin typeface="+mn-lt"/>
                <a:ea typeface="+mn-ea"/>
                <a:cs typeface="+mn-cs"/>
              </a:rPr>
              <a:t>Turkevich</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Niday</a:t>
            </a:r>
            <a:r>
              <a:rPr lang="en-US" sz="1200" b="0" i="0" u="none" strike="noStrike" kern="1200" baseline="0" dirty="0" smtClean="0">
                <a:solidFill>
                  <a:schemeClr val="tx1"/>
                </a:solidFill>
                <a:latin typeface="+mn-lt"/>
                <a:ea typeface="+mn-ea"/>
                <a:cs typeface="+mn-cs"/>
              </a:rPr>
              <a:t> in1951. This hypothesis has received its physical prove in theoretical works by </a:t>
            </a:r>
            <a:r>
              <a:rPr lang="en-US" sz="1200" b="0" i="0" u="none" strike="noStrike" kern="1200" baseline="0" dirty="0" err="1" smtClean="0">
                <a:solidFill>
                  <a:schemeClr val="tx1"/>
                </a:solidFill>
                <a:latin typeface="+mn-lt"/>
                <a:ea typeface="+mn-ea"/>
                <a:cs typeface="+mn-cs"/>
              </a:rPr>
              <a:t>Pashkevich</a:t>
            </a:r>
            <a:r>
              <a:rPr lang="en-US" sz="1200" b="0" i="0" u="none" strike="noStrike" kern="1200" baseline="0" dirty="0" smtClean="0">
                <a:solidFill>
                  <a:schemeClr val="tx1"/>
                </a:solidFill>
                <a:latin typeface="+mn-lt"/>
                <a:ea typeface="+mn-ea"/>
                <a:cs typeface="+mn-cs"/>
              </a:rPr>
              <a:t>  Moller </a:t>
            </a:r>
            <a:r>
              <a:rPr lang="en-US" sz="1200" b="0" i="0" u="none" strike="noStrike" kern="1200" baseline="0" dirty="0" err="1" smtClean="0">
                <a:solidFill>
                  <a:schemeClr val="tx1"/>
                </a:solidFill>
                <a:latin typeface="+mn-lt"/>
                <a:ea typeface="+mn-ea"/>
                <a:cs typeface="+mn-cs"/>
              </a:rPr>
              <a:t>Brosa</a:t>
            </a:r>
            <a:r>
              <a:rPr lang="en-US" sz="1200" b="0" i="0" u="none" strike="noStrike" kern="1200" baseline="0" dirty="0" smtClean="0">
                <a:solidFill>
                  <a:schemeClr val="tx1"/>
                </a:solidFill>
                <a:latin typeface="+mn-lt"/>
                <a:ea typeface="+mn-ea"/>
                <a:cs typeface="+mn-cs"/>
              </a:rPr>
              <a:t> etc. These works showed that multimodality of the MEDs of fission fragments is caused by the valley structure of the deformation potential energy surface of a </a:t>
            </a:r>
            <a:r>
              <a:rPr lang="en-US" sz="1200" b="0" i="0" u="none" strike="noStrike" kern="1200" baseline="0" dirty="0" err="1" smtClean="0">
                <a:solidFill>
                  <a:schemeClr val="tx1"/>
                </a:solidFill>
                <a:latin typeface="+mn-lt"/>
                <a:ea typeface="+mn-ea"/>
                <a:cs typeface="+mn-cs"/>
              </a:rPr>
              <a:t>fissioning</a:t>
            </a:r>
            <a:r>
              <a:rPr lang="en-US" sz="1200" b="0" i="0" u="none" strike="noStrike" kern="1200" baseline="0" dirty="0" smtClean="0">
                <a:solidFill>
                  <a:schemeClr val="tx1"/>
                </a:solidFill>
                <a:latin typeface="+mn-lt"/>
                <a:ea typeface="+mn-ea"/>
                <a:cs typeface="+mn-cs"/>
              </a:rPr>
              <a:t> nucleus.</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Four main fission modes have been distinguished in theoretical calculations as well as experimentally. In accordance with the </a:t>
            </a:r>
            <a:r>
              <a:rPr lang="en-US" sz="1200" b="1" kern="1200" dirty="0" err="1" smtClean="0">
                <a:solidFill>
                  <a:schemeClr val="tx1"/>
                </a:solidFill>
                <a:effectLst/>
                <a:latin typeface="+mn-lt"/>
                <a:ea typeface="+mn-ea"/>
                <a:cs typeface="+mn-cs"/>
              </a:rPr>
              <a:t>Brosa</a:t>
            </a:r>
            <a:r>
              <a:rPr lang="en-US" sz="1200" kern="1200" dirty="0" smtClean="0">
                <a:solidFill>
                  <a:schemeClr val="tx1"/>
                </a:solidFill>
                <a:effectLst/>
                <a:latin typeface="+mn-lt"/>
                <a:ea typeface="+mn-ea"/>
                <a:cs typeface="+mn-cs"/>
              </a:rPr>
              <a:t> model the modes are as follows: the </a:t>
            </a:r>
            <a:r>
              <a:rPr lang="en-US" sz="1200" b="1" kern="1200" dirty="0" err="1" smtClean="0">
                <a:solidFill>
                  <a:schemeClr val="tx1"/>
                </a:solidFill>
                <a:effectLst/>
                <a:latin typeface="+mn-lt"/>
                <a:ea typeface="+mn-ea"/>
                <a:cs typeface="+mn-cs"/>
              </a:rPr>
              <a:t>SuperLong</a:t>
            </a:r>
            <a:r>
              <a:rPr lang="en-US" sz="1200" kern="1200" dirty="0" smtClean="0">
                <a:solidFill>
                  <a:schemeClr val="tx1"/>
                </a:solidFill>
                <a:effectLst/>
                <a:latin typeface="+mn-lt"/>
                <a:ea typeface="+mn-ea"/>
                <a:cs typeface="+mn-cs"/>
              </a:rPr>
              <a:t> symmetric mode; the </a:t>
            </a:r>
            <a:r>
              <a:rPr lang="en-US" sz="1200" b="1" kern="1200" dirty="0" smtClean="0">
                <a:solidFill>
                  <a:schemeClr val="tx1"/>
                </a:solidFill>
                <a:effectLst/>
                <a:latin typeface="+mn-lt"/>
                <a:ea typeface="+mn-ea"/>
                <a:cs typeface="+mn-cs"/>
              </a:rPr>
              <a:t>Standard I</a:t>
            </a:r>
            <a:r>
              <a:rPr lang="en-US" sz="1200" kern="1200" dirty="0" smtClean="0">
                <a:solidFill>
                  <a:schemeClr val="tx1"/>
                </a:solidFill>
                <a:effectLst/>
                <a:latin typeface="+mn-lt"/>
                <a:ea typeface="+mn-ea"/>
                <a:cs typeface="+mn-cs"/>
              </a:rPr>
              <a:t> mode caused by the influence of proton Z=50 and neutron N=82 shells; the </a:t>
            </a:r>
            <a:r>
              <a:rPr lang="en-US" sz="1200" b="1" kern="1200" dirty="0" smtClean="0">
                <a:solidFill>
                  <a:schemeClr val="tx1"/>
                </a:solidFill>
                <a:effectLst/>
                <a:latin typeface="+mn-lt"/>
                <a:ea typeface="+mn-ea"/>
                <a:cs typeface="+mn-cs"/>
              </a:rPr>
              <a:t>standard II </a:t>
            </a:r>
            <a:r>
              <a:rPr lang="en-US" sz="1200" kern="1200" dirty="0" smtClean="0">
                <a:solidFill>
                  <a:schemeClr val="tx1"/>
                </a:solidFill>
                <a:effectLst/>
                <a:latin typeface="+mn-lt"/>
                <a:ea typeface="+mn-ea"/>
                <a:cs typeface="+mn-cs"/>
              </a:rPr>
              <a:t>mode determined by deformed nuclear shells with Z</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54-56 and N</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86-88; Later the </a:t>
            </a:r>
            <a:r>
              <a:rPr lang="en-US" sz="1200" b="1" kern="1200" dirty="0" smtClean="0">
                <a:solidFill>
                  <a:schemeClr val="tx1"/>
                </a:solidFill>
                <a:effectLst/>
                <a:latin typeface="+mn-lt"/>
                <a:ea typeface="+mn-ea"/>
                <a:cs typeface="+mn-cs"/>
              </a:rPr>
              <a:t>standard III </a:t>
            </a:r>
            <a:r>
              <a:rPr lang="en-US" sz="1200" b="0" kern="1200" baseline="0" dirty="0" smtClean="0">
                <a:solidFill>
                  <a:schemeClr val="tx1"/>
                </a:solidFill>
                <a:effectLst/>
                <a:latin typeface="+mn-lt"/>
                <a:ea typeface="+mn-ea"/>
                <a:cs typeface="+mn-cs"/>
              </a:rPr>
              <a:t> mode </a:t>
            </a:r>
            <a:r>
              <a:rPr lang="en-US" sz="1200" kern="1200" dirty="0" smtClean="0">
                <a:solidFill>
                  <a:schemeClr val="tx1"/>
                </a:solidFill>
                <a:effectLst/>
                <a:latin typeface="+mn-lt"/>
                <a:ea typeface="+mn-ea"/>
                <a:cs typeface="+mn-cs"/>
              </a:rPr>
              <a:t>was introduced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Свойства классического</a:t>
            </a:r>
            <a:r>
              <a:rPr lang="ru-RU" baseline="0" dirty="0" smtClean="0"/>
              <a:t> </a:t>
            </a:r>
            <a:r>
              <a:rPr lang="ru-RU" baseline="0" dirty="0" err="1" smtClean="0"/>
              <a:t>жидкокапельного</a:t>
            </a:r>
            <a:r>
              <a:rPr lang="ru-RU" baseline="0" dirty="0" smtClean="0"/>
              <a:t>  деления  + оболочки –   модальное деление  -  частный случай – бимодальное деление</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7BF1B578-260E-4979-8BE5-3F87F34D3FAB}" type="slidenum">
              <a:rPr lang="ru-RU" smtClean="0"/>
              <a:t>2</a:t>
            </a:fld>
            <a:endParaRPr lang="ru-RU"/>
          </a:p>
        </p:txBody>
      </p:sp>
    </p:spTree>
    <p:extLst>
      <p:ext uri="{BB962C8B-B14F-4D97-AF65-F5344CB8AC3E}">
        <p14:creationId xmlns:p14="http://schemas.microsoft.com/office/powerpoint/2010/main" val="1892083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На рис. Показаны массово-энергетические распределения делительно-подобных осколков, полученных в результате измерений и обработки данных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в</a:t>
            </a:r>
            <a:r>
              <a:rPr lang="ru-RU" altLang="en-US" baseline="0"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реакциях …</a:t>
            </a:r>
          </a:p>
          <a:p>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Выше и ниже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барьера</a:t>
            </a:r>
          </a:p>
          <a:p>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Продукты реакций вблизи масс налетающего иона и мишени идентифицировались как события упругого и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квазиупругого</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рассеяния и в данном анализе не рассматривались. </a:t>
            </a:r>
          </a:p>
          <a:p>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Видно, что даже при близких энергиях возбуждения массово-энергетические распределения для этих реакций резко отличаются. В случае реакций 2Ne+249Cf и 26Mg+248Cm массовые распределения имеют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треуг</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форму, характерную для процесса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деления</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в соответствии с предсказаниями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жидкокапельной</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модели для случая относительно нагретых ядер.</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Массово-энергетическое распределение для </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Fe+Pb</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реакции имеет широкую двугорбую форму даже для энергии возбуждения 48 МэВ (довольно высоко 25 МэВ над барьером). Для этой реакции процесс </a:t>
            </a:r>
            <a:r>
              <a:rPr lang="ru-RU" altLang="en-US" b="1" dirty="0" err="1" smtClean="0">
                <a:latin typeface="Arial" panose="020B0604020202020204" pitchFamily="34" charset="0"/>
                <a:ea typeface="ＭＳ Ｐゴシック" panose="020B0600070205080204" pitchFamily="34" charset="-128"/>
                <a:cs typeface="Arial" panose="020B0604020202020204" pitchFamily="34" charset="0"/>
              </a:rPr>
              <a:t>квазиделения</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доминирует при энергиях как выше, так и ниже барьера. </a:t>
            </a:r>
          </a:p>
          <a:p>
            <a:endParaRPr lang="ru-RU"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Для реакции </a:t>
            </a:r>
            <a:r>
              <a:rPr lang="ru-RU" altLang="en-US" baseline="30000" dirty="0" smtClean="0">
                <a:latin typeface="Arial" panose="020B0604020202020204" pitchFamily="34" charset="0"/>
                <a:ea typeface="ＭＳ Ｐゴシック" panose="020B0600070205080204" pitchFamily="34" charset="-128"/>
                <a:cs typeface="Arial" panose="020B0604020202020204" pitchFamily="34" charset="0"/>
              </a:rPr>
              <a:t>36</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a:t>
            </a:r>
            <a:r>
              <a:rPr lang="ru-RU" altLang="en-US" baseline="30000" dirty="0" smtClean="0">
                <a:latin typeface="Arial" panose="020B0604020202020204" pitchFamily="34" charset="0"/>
                <a:ea typeface="ＭＳ Ｐゴシック" panose="020B0600070205080204" pitchFamily="34" charset="-128"/>
                <a:cs typeface="Arial" panose="020B0604020202020204" pitchFamily="34" charset="0"/>
              </a:rPr>
              <a:t>238</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U</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массовые распределения делительно-подобных осколков заметно отличаются. При низких энергиях возбуждения распределения имеют преимущественно асимметричную форму. С ростом энергии возбуждения проявляется Симметричный пик. При высоких энергиях возбуждения массовое распределение становится симметричным как в случае реакции </a:t>
            </a:r>
            <a:r>
              <a:rPr lang="ru-RU" altLang="en-US" baseline="30000" dirty="0" smtClean="0">
                <a:latin typeface="Arial" panose="020B0604020202020204" pitchFamily="34" charset="0"/>
                <a:ea typeface="ＭＳ Ｐゴシック" panose="020B0600070205080204" pitchFamily="34" charset="-128"/>
                <a:cs typeface="Arial" panose="020B0604020202020204" pitchFamily="34" charset="0"/>
              </a:rPr>
              <a:t>26</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Mg</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a:t>
            </a:r>
            <a:r>
              <a:rPr lang="ru-RU" altLang="en-US" baseline="30000" dirty="0" smtClean="0">
                <a:latin typeface="Arial" panose="020B0604020202020204" pitchFamily="34" charset="0"/>
                <a:ea typeface="ＭＳ Ｐゴシック" panose="020B0600070205080204" pitchFamily="34" charset="-128"/>
                <a:cs typeface="Arial" panose="020B0604020202020204" pitchFamily="34" charset="0"/>
              </a:rPr>
              <a:t>248</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Cm</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но более широким. </a:t>
            </a:r>
          </a:p>
          <a:p>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Дать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хар</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-ку распределений – зависимость от энергии и масс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асим</a:t>
            </a:r>
            <a:endParaRPr lang="ru-RU"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ru-RU" altLang="en-US" dirty="0" smtClean="0">
                <a:ea typeface="ＭＳ Ｐゴシック" panose="020B0600070205080204" pitchFamily="34" charset="-128"/>
                <a:cs typeface="Arial" panose="020B0604020202020204" pitchFamily="34" charset="0"/>
              </a:rPr>
              <a:t>Деление  составного ядра характеризуется следующими свойствами:</a:t>
            </a:r>
          </a:p>
          <a:p>
            <a:r>
              <a:rPr lang="ru-RU" altLang="en-US" b="1" dirty="0" smtClean="0">
                <a:ea typeface="ＭＳ Ｐゴシック" panose="020B0600070205080204" pitchFamily="34" charset="-128"/>
                <a:cs typeface="Arial" panose="020B0604020202020204" pitchFamily="34" charset="0"/>
              </a:rPr>
              <a:t>Массовые распределения имеют гауссову форму. Дисперсия зависит от энергии возбуждения и углового момента.</a:t>
            </a:r>
          </a:p>
          <a:p>
            <a:r>
              <a:rPr lang="ru-RU" altLang="en-US" b="1" dirty="0" smtClean="0">
                <a:ea typeface="ＭＳ Ｐゴシック" panose="020B0600070205080204" pitchFamily="34" charset="-128"/>
                <a:cs typeface="Arial" panose="020B0604020202020204" pitchFamily="34" charset="0"/>
              </a:rPr>
              <a:t>Симметричные угловые распределения осколков в </a:t>
            </a:r>
            <a:r>
              <a:rPr lang="ru-RU" altLang="en-US" b="1" dirty="0" err="1" smtClean="0">
                <a:ea typeface="ＭＳ Ｐゴシック" panose="020B0600070205080204" pitchFamily="34" charset="-128"/>
                <a:cs typeface="Arial" panose="020B0604020202020204" pitchFamily="34" charset="0"/>
              </a:rPr>
              <a:t>с.ц.м</a:t>
            </a:r>
            <a:r>
              <a:rPr lang="ru-RU" altLang="en-US" b="1" dirty="0" smtClean="0">
                <a:ea typeface="ＭＳ Ｐゴシック" panose="020B0600070205080204" pitchFamily="34" charset="-128"/>
                <a:cs typeface="Arial" panose="020B0604020202020204" pitchFamily="34" charset="0"/>
              </a:rPr>
              <a:t>.</a:t>
            </a:r>
            <a:r>
              <a:rPr lang="en-US" altLang="en-US" dirty="0" smtClean="0">
                <a:ea typeface="ＭＳ Ｐゴシック" panose="020B0600070205080204" pitchFamily="34" charset="-128"/>
                <a:cs typeface="Arial" panose="020B0604020202020204" pitchFamily="34" charset="0"/>
              </a:rPr>
              <a:t> </a:t>
            </a:r>
            <a:r>
              <a:rPr lang="ru-RU" altLang="en-US" b="1" dirty="0" smtClean="0">
                <a:ea typeface="ＭＳ Ｐゴシック" panose="020B0600070205080204" pitchFamily="34" charset="-128"/>
                <a:cs typeface="Arial" panose="020B0604020202020204" pitchFamily="34" charset="0"/>
              </a:rPr>
              <a:t>Распределения ТКЕ близки к </a:t>
            </a:r>
            <a:r>
              <a:rPr lang="ru-RU" altLang="en-US" b="1" dirty="0" err="1" smtClean="0">
                <a:ea typeface="ＭＳ Ｐゴシック" panose="020B0600070205080204" pitchFamily="34" charset="-128"/>
                <a:cs typeface="Arial" panose="020B0604020202020204" pitchFamily="34" charset="0"/>
              </a:rPr>
              <a:t>гауссиану</a:t>
            </a:r>
            <a:r>
              <a:rPr lang="ru-RU" altLang="en-US" b="1" dirty="0" smtClean="0">
                <a:ea typeface="ＭＳ Ｐゴシック" panose="020B0600070205080204" pitchFamily="34" charset="-128"/>
                <a:cs typeface="Arial" panose="020B0604020202020204" pitchFamily="34" charset="0"/>
              </a:rPr>
              <a:t> со средним значением, зависящим от  кулоновского параметра  </a:t>
            </a:r>
            <a:r>
              <a:rPr lang="en-US" altLang="en-US" b="1" dirty="0" smtClean="0">
                <a:ea typeface="ＭＳ Ｐゴシック" panose="020B0600070205080204" pitchFamily="34" charset="-128"/>
                <a:cs typeface="Arial" panose="020B0604020202020204" pitchFamily="34" charset="0"/>
              </a:rPr>
              <a:t>Z</a:t>
            </a:r>
            <a:r>
              <a:rPr lang="ru-RU" altLang="en-US" b="1" baseline="30000" dirty="0" smtClean="0">
                <a:ea typeface="ＭＳ Ｐゴシック" panose="020B0600070205080204" pitchFamily="34" charset="-128"/>
                <a:cs typeface="Arial" panose="020B0604020202020204" pitchFamily="34" charset="0"/>
              </a:rPr>
              <a:t>2</a:t>
            </a:r>
            <a:r>
              <a:rPr lang="ru-RU" altLang="en-US" b="1" dirty="0" smtClean="0">
                <a:ea typeface="ＭＳ Ｐゴシック" panose="020B0600070205080204" pitchFamily="34" charset="-128"/>
                <a:cs typeface="Arial" panose="020B0604020202020204" pitchFamily="34" charset="0"/>
              </a:rPr>
              <a:t>/</a:t>
            </a:r>
            <a:r>
              <a:rPr lang="en-US" altLang="en-US" b="1" dirty="0" smtClean="0">
                <a:ea typeface="ＭＳ Ｐゴシック" panose="020B0600070205080204" pitchFamily="34" charset="-128"/>
                <a:cs typeface="Arial" panose="020B0604020202020204" pitchFamily="34" charset="0"/>
              </a:rPr>
              <a:t>A</a:t>
            </a:r>
            <a:r>
              <a:rPr lang="ru-RU" altLang="en-US" b="1" baseline="30000" dirty="0" smtClean="0">
                <a:ea typeface="ＭＳ Ｐゴシック" panose="020B0600070205080204" pitchFamily="34" charset="-128"/>
                <a:cs typeface="Arial" panose="020B0604020202020204" pitchFamily="34" charset="0"/>
              </a:rPr>
              <a:t>1/3</a:t>
            </a:r>
            <a:r>
              <a:rPr lang="ru-RU" altLang="en-US" b="1" dirty="0" smtClean="0">
                <a:ea typeface="ＭＳ Ｐゴシック" panose="020B0600070205080204" pitchFamily="34" charset="-128"/>
                <a:cs typeface="Arial" panose="020B0604020202020204" pitchFamily="34" charset="0"/>
              </a:rPr>
              <a:t> .</a:t>
            </a:r>
          </a:p>
          <a:p>
            <a:r>
              <a:rPr lang="ru-RU" altLang="en-US" b="1" dirty="0" err="1" smtClean="0">
                <a:ea typeface="ＭＳ Ｐゴシック" panose="020B0600070205080204" pitchFamily="34" charset="-128"/>
                <a:cs typeface="Arial" panose="020B0604020202020204" pitchFamily="34" charset="0"/>
              </a:rPr>
              <a:t>Квазиделение</a:t>
            </a:r>
            <a:r>
              <a:rPr lang="ru-RU" altLang="en-US" b="1" dirty="0" smtClean="0">
                <a:ea typeface="ＭＳ Ｐゴシック" panose="020B0600070205080204" pitchFamily="34" charset="-128"/>
                <a:cs typeface="Arial" panose="020B0604020202020204" pitchFamily="34" charset="0"/>
              </a:rPr>
              <a:t> – процесс, идущий без образования составного ядра </a:t>
            </a:r>
          </a:p>
          <a:p>
            <a:r>
              <a:rPr lang="ru-RU" altLang="en-US" dirty="0" smtClean="0">
                <a:ea typeface="ＭＳ Ｐゴシック" panose="020B0600070205080204" pitchFamily="34" charset="-128"/>
                <a:cs typeface="Arial" panose="020B0604020202020204" pitchFamily="34" charset="0"/>
              </a:rPr>
              <a:t>Для сверхтяжелых систем процесс </a:t>
            </a:r>
            <a:r>
              <a:rPr lang="ru-RU" altLang="en-US" dirty="0" err="1" smtClean="0">
                <a:ea typeface="ＭＳ Ｐゴシック" panose="020B0600070205080204" pitchFamily="34" charset="-128"/>
                <a:cs typeface="Arial" panose="020B0604020202020204" pitchFamily="34" charset="0"/>
              </a:rPr>
              <a:t>квазиделения</a:t>
            </a:r>
            <a:r>
              <a:rPr lang="ru-RU" altLang="en-US" dirty="0" smtClean="0">
                <a:ea typeface="ＭＳ Ｐゴシック" panose="020B0600070205080204" pitchFamily="34" charset="-128"/>
                <a:cs typeface="Arial" panose="020B0604020202020204" pitchFamily="34" charset="0"/>
              </a:rPr>
              <a:t> приводит в основном к формированию асимметричных фрагментов с масс-асимметрией ~</a:t>
            </a:r>
            <a:r>
              <a:rPr lang="ru-RU" altLang="en-US" b="1" dirty="0" smtClean="0">
                <a:ea typeface="ＭＳ Ｐゴシック" panose="020B0600070205080204" pitchFamily="34" charset="-128"/>
                <a:cs typeface="Arial" panose="020B0604020202020204" pitchFamily="34" charset="0"/>
              </a:rPr>
              <a:t>0.4</a:t>
            </a:r>
            <a:r>
              <a:rPr lang="ru-RU" altLang="en-US" dirty="0" smtClean="0">
                <a:ea typeface="ＭＳ Ｐゴシック" panose="020B0600070205080204" pitchFamily="34" charset="-128"/>
                <a:cs typeface="Arial" panose="020B0604020202020204" pitchFamily="34" charset="0"/>
              </a:rPr>
              <a:t> (долина </a:t>
            </a:r>
            <a:r>
              <a:rPr lang="ru-RU" altLang="en-US" b="1" dirty="0" smtClean="0">
                <a:ea typeface="ＭＳ Ｐゴシック" panose="020B0600070205080204" pitchFamily="34" charset="-128"/>
                <a:cs typeface="Arial" panose="020B0604020202020204" pitchFamily="34" charset="0"/>
              </a:rPr>
              <a:t>свинца</a:t>
            </a:r>
            <a:r>
              <a:rPr lang="ru-RU" altLang="en-US" dirty="0" smtClean="0">
                <a:ea typeface="ＭＳ Ｐゴシック" panose="020B0600070205080204" pitchFamily="34" charset="-128"/>
                <a:cs typeface="Arial" panose="020B0604020202020204" pitchFamily="34" charset="0"/>
              </a:rPr>
              <a:t>) Такое </a:t>
            </a:r>
            <a:r>
              <a:rPr lang="ru-RU" altLang="en-US" dirty="0" err="1" smtClean="0">
                <a:ea typeface="ＭＳ Ｐゴシック" panose="020B0600070205080204" pitchFamily="34" charset="-128"/>
                <a:cs typeface="Arial" panose="020B0604020202020204" pitchFamily="34" charset="0"/>
              </a:rPr>
              <a:t>квазиделение</a:t>
            </a:r>
            <a:r>
              <a:rPr lang="ru-RU" altLang="en-US" dirty="0" smtClean="0">
                <a:ea typeface="ＭＳ Ｐゴシック" panose="020B0600070205080204" pitchFamily="34" charset="-128"/>
                <a:cs typeface="Arial" panose="020B0604020202020204" pitchFamily="34" charset="0"/>
              </a:rPr>
              <a:t> характеризуется </a:t>
            </a:r>
            <a:r>
              <a:rPr lang="ru-RU" altLang="en-US" b="1" dirty="0" smtClean="0">
                <a:ea typeface="ＭＳ Ｐゴシック" panose="020B0600070205080204" pitchFamily="34" charset="-128"/>
                <a:cs typeface="Arial" panose="020B0604020202020204" pitchFamily="34" charset="0"/>
              </a:rPr>
              <a:t>асимметричными</a:t>
            </a:r>
            <a:r>
              <a:rPr lang="ru-RU" altLang="en-US" dirty="0" smtClean="0">
                <a:ea typeface="ＭＳ Ｐゴシック" panose="020B0600070205080204" pitchFamily="34" charset="-128"/>
                <a:cs typeface="Arial" panose="020B0604020202020204" pitchFamily="34" charset="0"/>
              </a:rPr>
              <a:t> угловыми распределениями фрагментов </a:t>
            </a:r>
            <a:r>
              <a:rPr lang="ru-RU" altLang="en-US" dirty="0" smtClean="0">
                <a:ea typeface="ＭＳ Ｐゴシック" panose="020B0600070205080204" pitchFamily="34" charset="-128"/>
                <a:cs typeface="Arial" panose="020B0604020202020204" pitchFamily="34" charset="0"/>
                <a:sym typeface="Wingdings" panose="05000000000000000000" pitchFamily="2" charset="2"/>
              </a:rPr>
              <a:t></a:t>
            </a:r>
            <a:r>
              <a:rPr lang="ru-RU" altLang="en-US" dirty="0" smtClean="0">
                <a:ea typeface="ＭＳ Ｐゴシック" panose="020B0600070205080204" pitchFamily="34" charset="-128"/>
                <a:cs typeface="Arial" panose="020B0604020202020204" pitchFamily="34" charset="0"/>
              </a:rPr>
              <a:t> </a:t>
            </a:r>
            <a:r>
              <a:rPr lang="ru-RU" altLang="en-US" b="1" dirty="0" smtClean="0">
                <a:ea typeface="ＭＳ Ｐゴシック" panose="020B0600070205080204" pitchFamily="34" charset="-128"/>
                <a:cs typeface="Arial" panose="020B0604020202020204" pitchFamily="34" charset="0"/>
              </a:rPr>
              <a:t>коротким</a:t>
            </a:r>
            <a:r>
              <a:rPr lang="ru-RU" altLang="en-US" dirty="0" smtClean="0">
                <a:ea typeface="ＭＳ Ｐゴシック" panose="020B0600070205080204" pitchFamily="34" charset="-128"/>
                <a:cs typeface="Arial" panose="020B0604020202020204" pitchFamily="34" charset="0"/>
              </a:rPr>
              <a:t> временем реакции</a:t>
            </a:r>
          </a:p>
          <a:p>
            <a:r>
              <a:rPr lang="ru-RU" altLang="en-US" dirty="0" smtClean="0">
                <a:ea typeface="ＭＳ Ｐゴシック" panose="020B0600070205080204" pitchFamily="34" charset="-128"/>
                <a:cs typeface="Arial" panose="020B0604020202020204" pitchFamily="34" charset="0"/>
              </a:rPr>
              <a:t>Однако одним из возможных каналов реакции для сверхтяжелых систем является процесс </a:t>
            </a:r>
            <a:r>
              <a:rPr lang="ru-RU" altLang="en-US" b="1" dirty="0" smtClean="0">
                <a:ea typeface="ＭＳ Ｐゴシック" panose="020B0600070205080204" pitchFamily="34" charset="-128"/>
                <a:cs typeface="Arial" panose="020B0604020202020204" pitchFamily="34" charset="0"/>
              </a:rPr>
              <a:t>симметричного </a:t>
            </a:r>
            <a:r>
              <a:rPr lang="ru-RU" altLang="en-US" b="1" dirty="0" err="1" smtClean="0">
                <a:ea typeface="ＭＳ Ｐゴシック" panose="020B0600070205080204" pitchFamily="34" charset="-128"/>
                <a:cs typeface="Arial" panose="020B0604020202020204" pitchFamily="34" charset="0"/>
              </a:rPr>
              <a:t>квазиделения</a:t>
            </a:r>
            <a:r>
              <a:rPr lang="ru-RU" altLang="en-US" b="1" dirty="0" smtClean="0">
                <a:ea typeface="ＭＳ Ｐゴシック" panose="020B0600070205080204" pitchFamily="34" charset="-128"/>
                <a:cs typeface="Arial" panose="020B0604020202020204" pitchFamily="34" charset="0"/>
              </a:rPr>
              <a:t> </a:t>
            </a:r>
            <a:r>
              <a:rPr lang="ru-RU" altLang="en-US" dirty="0" smtClean="0">
                <a:ea typeface="ＭＳ Ｐゴシック" panose="020B0600070205080204" pitchFamily="34" charset="-128"/>
                <a:cs typeface="Arial" panose="020B0604020202020204" pitchFamily="34" charset="0"/>
              </a:rPr>
              <a:t>(долина </a:t>
            </a:r>
            <a:r>
              <a:rPr lang="ru-RU" altLang="en-US" b="1" dirty="0" smtClean="0">
                <a:ea typeface="ＭＳ Ｐゴシック" panose="020B0600070205080204" pitchFamily="34" charset="-128"/>
                <a:cs typeface="Arial" panose="020B0604020202020204" pitchFamily="34" charset="0"/>
              </a:rPr>
              <a:t>олова</a:t>
            </a:r>
            <a:r>
              <a:rPr lang="ru-RU" altLang="en-US" dirty="0" smtClean="0">
                <a:ea typeface="ＭＳ Ｐゴシック" panose="020B0600070205080204" pitchFamily="34" charset="-128"/>
                <a:cs typeface="Arial" panose="020B0604020202020204" pitchFamily="34" charset="0"/>
              </a:rPr>
              <a:t>), - свойства, как у деления - </a:t>
            </a:r>
            <a:r>
              <a:rPr lang="ru-RU" altLang="en-US" b="1" dirty="0" smtClean="0">
                <a:ea typeface="ＭＳ Ｐゴシック" panose="020B0600070205080204" pitchFamily="34" charset="-128"/>
                <a:cs typeface="Arial" panose="020B0604020202020204" pitchFamily="34" charset="0"/>
              </a:rPr>
              <a:t>симметричное угловое</a:t>
            </a:r>
            <a:r>
              <a:rPr lang="ru-RU" altLang="en-US" dirty="0" smtClean="0">
                <a:ea typeface="ＭＳ Ｐゴシック" panose="020B0600070205080204" pitchFamily="34" charset="-128"/>
                <a:cs typeface="Arial" panose="020B0604020202020204" pitchFamily="34" charset="0"/>
              </a:rPr>
              <a:t> распределение, и характеризующийся </a:t>
            </a:r>
            <a:r>
              <a:rPr lang="ru-RU" altLang="en-US" b="1" dirty="0" smtClean="0">
                <a:ea typeface="ＭＳ Ｐゴシック" panose="020B0600070205080204" pitchFamily="34" charset="-128"/>
                <a:cs typeface="Arial" panose="020B0604020202020204" pitchFamily="34" charset="0"/>
              </a:rPr>
              <a:t>большим временем реакции</a:t>
            </a:r>
            <a:r>
              <a:rPr lang="ru-RU" altLang="en-US" dirty="0" smtClean="0">
                <a:ea typeface="ＭＳ Ｐゴシック" panose="020B0600070205080204" pitchFamily="34" charset="-128"/>
                <a:cs typeface="Arial" panose="020B0604020202020204" pitchFamily="34" charset="0"/>
              </a:rPr>
              <a:t>, достаточным для формирования </a:t>
            </a:r>
            <a:r>
              <a:rPr lang="ru-RU" altLang="en-US" b="1" dirty="0" smtClean="0">
                <a:ea typeface="ＭＳ Ｐゴシック" panose="020B0600070205080204" pitchFamily="34" charset="-128"/>
                <a:cs typeface="Arial" panose="020B0604020202020204" pitchFamily="34" charset="0"/>
              </a:rPr>
              <a:t>симметричных</a:t>
            </a:r>
            <a:r>
              <a:rPr lang="ru-RU" altLang="en-US" dirty="0" smtClean="0">
                <a:ea typeface="ＭＳ Ｐゴシック" panose="020B0600070205080204" pitchFamily="34" charset="-128"/>
                <a:cs typeface="Arial" panose="020B0604020202020204" pitchFamily="34" charset="0"/>
              </a:rPr>
              <a:t> осколков. Возникает вопрос </a:t>
            </a:r>
            <a:r>
              <a:rPr lang="ru-RU" altLang="en-US" b="1" dirty="0" smtClean="0">
                <a:ea typeface="ＭＳ Ｐゴシック" panose="020B0600070205080204" pitchFamily="34" charset="-128"/>
                <a:cs typeface="Arial" panose="020B0604020202020204" pitchFamily="34" charset="0"/>
              </a:rPr>
              <a:t>о происхождении симметричных фрагментов</a:t>
            </a:r>
            <a:r>
              <a:rPr lang="ru-RU" altLang="en-US" dirty="0" smtClean="0">
                <a:ea typeface="ＭＳ Ｐゴシック" panose="020B0600070205080204" pitchFamily="34" charset="-128"/>
                <a:cs typeface="Arial" panose="020B0604020202020204" pitchFamily="34" charset="0"/>
              </a:rPr>
              <a:t>.</a:t>
            </a:r>
          </a:p>
          <a:p>
            <a:endParaRPr lang="ru-RU"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60420"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3C21EC-91B2-44BD-B6D8-334515D82361}" type="slidenum">
              <a:rPr lang="en-US" altLang="en-US">
                <a:latin typeface="Calibri" panose="020F0502020204030204" pitchFamily="34" charset="0"/>
                <a:ea typeface="ＭＳ Ｐゴシック" panose="020B0600070205080204" pitchFamily="34" charset="-128"/>
              </a:rPr>
              <a:pPr eaLnBrk="1" hangingPunct="1"/>
              <a:t>21</a:t>
            </a:fld>
            <a:endParaRPr lang="en-US"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885776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Показаны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и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среднеквадр</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Откл</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в завис. от  Е*</a:t>
            </a:r>
          </a:p>
          <a:p>
            <a:pPr eaLnBrk="1" hangingPunct="1">
              <a:spcBef>
                <a:spcPct val="0"/>
              </a:spcBef>
            </a:pP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NeCf</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дисперсия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соотв</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систематикам для деления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нагр</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ядер и </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MgCm</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   при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высокой</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энергии ----</a:t>
            </a:r>
          </a:p>
          <a:p>
            <a:pPr eaLnBrk="1" hangingPunct="1">
              <a:spcBef>
                <a:spcPct val="0"/>
              </a:spcBef>
            </a:pP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FePb</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растет с энергией, дисперсия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TKE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меньше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чем предсказания МЖК для деления </a:t>
            </a:r>
            <a:endParaRPr lang="ru-RU" altLang="en-US" b="1"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SU</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ниже,   дисперсия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НИЖЕ при низкой </a:t>
            </a:r>
            <a:r>
              <a:rPr lang="ru-RU" altLang="en-US" b="1" dirty="0" err="1" smtClean="0">
                <a:latin typeface="Arial" panose="020B0604020202020204" pitchFamily="34" charset="0"/>
                <a:ea typeface="ＭＳ Ｐゴシック" panose="020B0600070205080204" pitchFamily="34" charset="-128"/>
                <a:cs typeface="Arial" panose="020B0604020202020204" pitchFamily="34" charset="0"/>
              </a:rPr>
              <a:t>енергии</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    Выше при высокой (два процесса с соизмеримым вкладом)</a:t>
            </a:r>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D7F2F2-74D5-4965-B892-9184EE14C0AC}" type="slidenum">
              <a:rPr lang="ru-RU" altLang="en-US">
                <a:latin typeface="Calibri" panose="020F0502020204030204" pitchFamily="34" charset="0"/>
              </a:rPr>
              <a:pPr eaLnBrk="1" hangingPunct="1"/>
              <a:t>22</a:t>
            </a:fld>
            <a:endParaRPr lang="ru-RU" altLang="en-US">
              <a:latin typeface="Calibri" panose="020F0502020204030204" pitchFamily="34" charset="0"/>
            </a:endParaRPr>
          </a:p>
        </p:txBody>
      </p:sp>
    </p:spTree>
    <p:extLst>
      <p:ext uri="{BB962C8B-B14F-4D97-AF65-F5344CB8AC3E}">
        <p14:creationId xmlns:p14="http://schemas.microsoft.com/office/powerpoint/2010/main" val="2720096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It is clearly seen that the TKE distributions change markedly showing nearly Gaussian shape in the case of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and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ions and two-humped shape for the reactions with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and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a:t>
            </a:r>
          </a:p>
          <a:p>
            <a:r>
              <a:rPr lang="en-US" sz="1200" kern="1200" dirty="0" smtClean="0">
                <a:solidFill>
                  <a:schemeClr val="tx1"/>
                </a:solidFill>
                <a:effectLst/>
                <a:latin typeface="+mn-lt"/>
                <a:ea typeface="+mn-ea"/>
                <a:cs typeface="+mn-cs"/>
              </a:rPr>
              <a:t>One may speculate about the presence of other processes together with the CN fission in the symmetric mass region for </a:t>
            </a:r>
            <a:r>
              <a:rPr lang="en-US" sz="1200" kern="1200" baseline="30000" dirty="0" smtClean="0">
                <a:solidFill>
                  <a:schemeClr val="tx1"/>
                </a:solidFill>
                <a:effectLst/>
                <a:latin typeface="+mn-lt"/>
                <a:ea typeface="+mn-ea"/>
                <a:cs typeface="+mn-cs"/>
              </a:rPr>
              <a:t>36</a:t>
            </a:r>
            <a:r>
              <a:rPr lang="en-US" sz="1200" kern="1200" dirty="0" smtClean="0">
                <a:solidFill>
                  <a:schemeClr val="tx1"/>
                </a:solidFill>
                <a:effectLst/>
                <a:latin typeface="+mn-lt"/>
                <a:ea typeface="+mn-ea"/>
                <a:cs typeface="+mn-cs"/>
              </a:rPr>
              <a:t>S,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Ti, </a:t>
            </a:r>
            <a:r>
              <a:rPr lang="en-US" sz="1200" kern="1200" baseline="30000" dirty="0" smtClean="0">
                <a:solidFill>
                  <a:schemeClr val="tx1"/>
                </a:solidFill>
                <a:effectLst/>
                <a:latin typeface="+mn-lt"/>
                <a:ea typeface="+mn-ea"/>
                <a:cs typeface="+mn-cs"/>
              </a:rPr>
              <a:t>64</a:t>
            </a:r>
            <a:r>
              <a:rPr lang="en-US" sz="1200" kern="1200" dirty="0" smtClean="0">
                <a:solidFill>
                  <a:schemeClr val="tx1"/>
                </a:solidFill>
                <a:effectLst/>
                <a:latin typeface="+mn-lt"/>
                <a:ea typeface="+mn-ea"/>
                <a:cs typeface="+mn-cs"/>
              </a:rPr>
              <a:t>Ni + </a:t>
            </a:r>
            <a:r>
              <a:rPr lang="en-US" sz="1200" kern="1200" baseline="30000" dirty="0" smtClean="0">
                <a:solidFill>
                  <a:schemeClr val="tx1"/>
                </a:solidFill>
                <a:effectLst/>
                <a:latin typeface="+mn-lt"/>
                <a:ea typeface="+mn-ea"/>
                <a:cs typeface="+mn-cs"/>
              </a:rPr>
              <a:t>238</a:t>
            </a:r>
            <a:r>
              <a:rPr lang="en-US" sz="1200" kern="1200" dirty="0" smtClean="0">
                <a:solidFill>
                  <a:schemeClr val="tx1"/>
                </a:solidFill>
                <a:effectLst/>
                <a:latin typeface="+mn-lt"/>
                <a:ea typeface="+mn-ea"/>
                <a:cs typeface="+mn-cs"/>
              </a:rPr>
              <a:t>U reactions. </a:t>
            </a:r>
          </a:p>
          <a:p>
            <a:r>
              <a:rPr lang="en-US" sz="1200" kern="1200" dirty="0" smtClean="0">
                <a:solidFill>
                  <a:schemeClr val="tx1"/>
                </a:solidFill>
                <a:effectLst/>
                <a:latin typeface="+mn-lt"/>
                <a:ea typeface="+mn-ea"/>
                <a:cs typeface="+mn-cs"/>
              </a:rPr>
              <a:t>We assume that the mass-symmetric fragments may be formed by three different modes: CN fission, symmetric QF (</a:t>
            </a:r>
            <a:r>
              <a:rPr lang="en-US" sz="1200" kern="1200" dirty="0" err="1" smtClean="0">
                <a:solidFill>
                  <a:schemeClr val="tx1"/>
                </a:solidFill>
                <a:effectLst/>
                <a:latin typeface="+mn-lt"/>
                <a:ea typeface="+mn-ea"/>
                <a:cs typeface="+mn-cs"/>
              </a:rPr>
              <a:t>QFsym</a:t>
            </a:r>
            <a:r>
              <a:rPr lang="en-US" sz="1200" kern="1200" dirty="0" smtClean="0">
                <a:solidFill>
                  <a:schemeClr val="tx1"/>
                </a:solidFill>
                <a:effectLst/>
                <a:latin typeface="+mn-lt"/>
                <a:ea typeface="+mn-ea"/>
                <a:cs typeface="+mn-cs"/>
              </a:rPr>
              <a:t>) and a tail of asymmetric QF process. </a:t>
            </a:r>
          </a:p>
          <a:p>
            <a:r>
              <a:rPr lang="en-US" sz="1200" kern="1200" dirty="0" smtClean="0">
                <a:solidFill>
                  <a:schemeClr val="tx1"/>
                </a:solidFill>
                <a:effectLst/>
                <a:latin typeface="+mn-lt"/>
                <a:ea typeface="+mn-ea"/>
                <a:cs typeface="+mn-cs"/>
              </a:rPr>
              <a:t>To evaluate the contribution of the CN-fission process in the symmetric mass region we decomposed the TKE distributions as a sum of three Gaussians. One of them is associated with the CN-fission process (filled region). We fix mean value and variance of this component to the values obtained from the systematics</a:t>
            </a:r>
          </a:p>
          <a:p>
            <a:r>
              <a:rPr lang="en-US" sz="1200" kern="1200" dirty="0" smtClean="0">
                <a:solidFill>
                  <a:schemeClr val="tx1"/>
                </a:solidFill>
                <a:effectLst/>
                <a:latin typeface="+mn-lt"/>
                <a:ea typeface="+mn-ea"/>
                <a:cs typeface="+mn-cs"/>
              </a:rPr>
              <a:t>The low energy component is attributed to </a:t>
            </a:r>
            <a:r>
              <a:rPr lang="en-US" sz="1200" kern="1200" dirty="0" err="1" smtClean="0">
                <a:solidFill>
                  <a:schemeClr val="tx1"/>
                </a:solidFill>
                <a:effectLst/>
                <a:latin typeface="+mn-lt"/>
                <a:ea typeface="+mn-ea"/>
                <a:cs typeface="+mn-cs"/>
              </a:rPr>
              <a:t>QFasym</a:t>
            </a:r>
            <a:r>
              <a:rPr lang="en-US" sz="1200" kern="1200" dirty="0" smtClean="0">
                <a:solidFill>
                  <a:schemeClr val="tx1"/>
                </a:solidFill>
                <a:effectLst/>
                <a:latin typeface="+mn-lt"/>
                <a:ea typeface="+mn-ea"/>
                <a:cs typeface="+mn-cs"/>
              </a:rPr>
              <a:t> while the high energy one is connected with </a:t>
            </a:r>
            <a:r>
              <a:rPr lang="en-US" sz="1200" kern="1200" dirty="0" err="1" smtClean="0">
                <a:solidFill>
                  <a:schemeClr val="tx1"/>
                </a:solidFill>
                <a:effectLst/>
                <a:latin typeface="+mn-lt"/>
                <a:ea typeface="+mn-ea"/>
                <a:cs typeface="+mn-cs"/>
              </a:rPr>
              <a:t>QFsym</a:t>
            </a:r>
            <a:r>
              <a:rPr lang="en-US" sz="1200" kern="1200" dirty="0" smtClean="0">
                <a:solidFill>
                  <a:schemeClr val="tx1"/>
                </a:solidFill>
                <a:effectLst/>
                <a:latin typeface="+mn-lt"/>
                <a:ea typeface="+mn-ea"/>
                <a:cs typeface="+mn-cs"/>
              </a:rPr>
              <a:t>.</a:t>
            </a:r>
            <a:endParaRPr lang="ru-RU" dirty="0" smtClean="0"/>
          </a:p>
        </p:txBody>
      </p:sp>
      <p:sp>
        <p:nvSpPr>
          <p:cNvPr id="4" name="Номер слайда 3"/>
          <p:cNvSpPr>
            <a:spLocks noGrp="1"/>
          </p:cNvSpPr>
          <p:nvPr>
            <p:ph type="sldNum" sz="quarter" idx="10"/>
          </p:nvPr>
        </p:nvSpPr>
        <p:spPr/>
        <p:txBody>
          <a:bodyPr/>
          <a:lstStyle/>
          <a:p>
            <a:fld id="{35BC9D99-562D-4B7E-9C6F-546832CB1566}" type="slidenum">
              <a:rPr lang="en-US" smtClean="0"/>
              <a:pPr/>
              <a:t>23</a:t>
            </a:fld>
            <a:endParaRPr lang="en-US"/>
          </a:p>
        </p:txBody>
      </p:sp>
    </p:spTree>
    <p:extLst>
      <p:ext uri="{BB962C8B-B14F-4D97-AF65-F5344CB8AC3E}">
        <p14:creationId xmlns:p14="http://schemas.microsoft.com/office/powerpoint/2010/main" val="2634536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smtClean="0">
                <a:latin typeface="Arial" pitchFamily="34" charset="0"/>
                <a:ea typeface="MS PGothic" pitchFamily="34" charset="-128"/>
                <a:cs typeface="Arial" pitchFamily="34" charset="0"/>
              </a:rPr>
              <a:t>Предположили,  что сим фр-ты из 3 мод (сим/асим квази и деление) Вписывали 3 гаусса,  для деления зафиксировали среднее и дисперсию в соотв с </a:t>
            </a:r>
            <a:r>
              <a:rPr lang="ru-RU" b="1" smtClean="0">
                <a:latin typeface="Arial" pitchFamily="34" charset="0"/>
                <a:ea typeface="MS PGothic" pitchFamily="34" charset="-128"/>
                <a:cs typeface="Arial" pitchFamily="34" charset="0"/>
              </a:rPr>
              <a:t>систематиками</a:t>
            </a:r>
            <a:r>
              <a:rPr lang="ru-RU" smtClean="0">
                <a:latin typeface="Arial" pitchFamily="34" charset="0"/>
                <a:ea typeface="MS PGothic" pitchFamily="34" charset="-128"/>
                <a:cs typeface="Arial" pitchFamily="34" charset="0"/>
              </a:rPr>
              <a:t> для деления нагр ядер (МЖК)   низко-эн </a:t>
            </a:r>
            <a:r>
              <a:rPr lang="en-US" smtClean="0">
                <a:latin typeface="Arial" pitchFamily="34" charset="0"/>
                <a:ea typeface="MS PGothic" pitchFamily="34" charset="-128"/>
                <a:cs typeface="Arial" pitchFamily="34" charset="0"/>
              </a:rPr>
              <a:t>-&gt; </a:t>
            </a:r>
            <a:r>
              <a:rPr lang="ru-RU" smtClean="0">
                <a:latin typeface="Arial" pitchFamily="34" charset="0"/>
                <a:ea typeface="MS PGothic" pitchFamily="34" charset="-128"/>
                <a:cs typeface="Arial" pitchFamily="34" charset="0"/>
              </a:rPr>
              <a:t>асим квази,   высокоэнерг – сим квази</a:t>
            </a:r>
          </a:p>
          <a:p>
            <a:pPr eaLnBrk="1" hangingPunct="1">
              <a:spcBef>
                <a:spcPct val="0"/>
              </a:spcBef>
            </a:pPr>
            <a:r>
              <a:rPr lang="ru-RU" smtClean="0">
                <a:latin typeface="Arial" pitchFamily="34" charset="0"/>
                <a:ea typeface="MS PGothic" pitchFamily="34" charset="-128"/>
                <a:cs typeface="Arial" pitchFamily="34" charset="0"/>
              </a:rPr>
              <a:t>Голубая область  – деление</a:t>
            </a:r>
          </a:p>
          <a:p>
            <a:pPr eaLnBrk="1" hangingPunct="1">
              <a:spcBef>
                <a:spcPct val="0"/>
              </a:spcBef>
            </a:pPr>
            <a:r>
              <a:rPr lang="ru-RU" smtClean="0">
                <a:latin typeface="Arial" pitchFamily="34" charset="0"/>
                <a:ea typeface="MS PGothic" pitchFamily="34" charset="-128"/>
                <a:cs typeface="Arial" pitchFamily="34" charset="0"/>
              </a:rPr>
              <a:t>Вклад дел компоненты - Растет с ростом энергии</a:t>
            </a:r>
          </a:p>
          <a:p>
            <a:pPr eaLnBrk="1" hangingPunct="1">
              <a:spcBef>
                <a:spcPct val="0"/>
              </a:spcBef>
            </a:pPr>
            <a:r>
              <a:rPr lang="ru-RU" smtClean="0">
                <a:latin typeface="Arial" pitchFamily="34" charset="0"/>
                <a:ea typeface="MS PGothic" pitchFamily="34" charset="-128"/>
                <a:cs typeface="Arial" pitchFamily="34" charset="0"/>
              </a:rPr>
              <a:t>Для железа – сложно – слишком малый вклад процесса деления</a:t>
            </a:r>
          </a:p>
          <a:p>
            <a:pPr eaLnBrk="1" hangingPunct="1">
              <a:spcBef>
                <a:spcPct val="0"/>
              </a:spcBef>
            </a:pPr>
            <a:r>
              <a:rPr lang="ru-RU" smtClean="0">
                <a:latin typeface="Arial" pitchFamily="34" charset="0"/>
                <a:ea typeface="MS PGothic" pitchFamily="34" charset="-128"/>
                <a:cs typeface="Arial" pitchFamily="34" charset="0"/>
              </a:rPr>
              <a:t>Для неона при энергии под барьером – слишком низкая статистика,  но дисп больше чем мжк </a:t>
            </a:r>
          </a:p>
          <a:p>
            <a:pPr eaLnBrk="1" hangingPunct="1">
              <a:spcBef>
                <a:spcPct val="0"/>
              </a:spcBef>
            </a:pPr>
            <a:r>
              <a:rPr lang="en-US" smtClean="0">
                <a:latin typeface="Arial" pitchFamily="34" charset="0"/>
                <a:ea typeface="MS PGothic" pitchFamily="34" charset="-128"/>
                <a:cs typeface="Arial" pitchFamily="34" charset="0"/>
              </a:rPr>
              <a:t>NeCf  -  </a:t>
            </a:r>
            <a:r>
              <a:rPr lang="ru-RU" smtClean="0">
                <a:latin typeface="Arial" pitchFamily="34" charset="0"/>
                <a:ea typeface="MS PGothic" pitchFamily="34" charset="-128"/>
                <a:cs typeface="Arial" pitchFamily="34" charset="0"/>
              </a:rPr>
              <a:t>преобладает классическое деление сост ядра (и </a:t>
            </a:r>
            <a:r>
              <a:rPr lang="en-US" smtClean="0">
                <a:latin typeface="Arial" pitchFamily="34" charset="0"/>
                <a:ea typeface="MS PGothic" pitchFamily="34" charset="-128"/>
                <a:cs typeface="Arial" pitchFamily="34" charset="0"/>
              </a:rPr>
              <a:t>MgCm</a:t>
            </a:r>
            <a:r>
              <a:rPr lang="ru-RU" smtClean="0">
                <a:latin typeface="Arial" pitchFamily="34" charset="0"/>
                <a:ea typeface="MS PGothic" pitchFamily="34" charset="-128"/>
                <a:cs typeface="Arial" pitchFamily="34" charset="0"/>
              </a:rPr>
              <a:t>)</a:t>
            </a:r>
          </a:p>
          <a:p>
            <a:pPr eaLnBrk="1" hangingPunct="1">
              <a:spcBef>
                <a:spcPct val="0"/>
              </a:spcBef>
            </a:pPr>
            <a:r>
              <a:rPr lang="en-US" smtClean="0">
                <a:latin typeface="Arial" pitchFamily="34" charset="0"/>
                <a:ea typeface="MS PGothic" pitchFamily="34" charset="-128"/>
                <a:cs typeface="Arial" pitchFamily="34" charset="0"/>
              </a:rPr>
              <a:t>FePb</a:t>
            </a:r>
            <a:r>
              <a:rPr lang="ru-RU" smtClean="0">
                <a:latin typeface="Arial" pitchFamily="34" charset="0"/>
                <a:ea typeface="MS PGothic" pitchFamily="34" charset="-128"/>
                <a:cs typeface="Arial" pitchFamily="34" charset="0"/>
              </a:rPr>
              <a:t> -   доминирует асим квази</a:t>
            </a:r>
          </a:p>
          <a:p>
            <a:pPr eaLnBrk="1" hangingPunct="1">
              <a:spcBef>
                <a:spcPct val="0"/>
              </a:spcBef>
            </a:pPr>
            <a:r>
              <a:rPr lang="en-US" smtClean="0">
                <a:latin typeface="Arial" pitchFamily="34" charset="0"/>
                <a:ea typeface="MS PGothic" pitchFamily="34" charset="-128"/>
                <a:cs typeface="Arial" pitchFamily="34" charset="0"/>
              </a:rPr>
              <a:t>SU</a:t>
            </a:r>
            <a:r>
              <a:rPr lang="ru-RU" smtClean="0">
                <a:latin typeface="Arial" pitchFamily="34" charset="0"/>
                <a:ea typeface="MS PGothic" pitchFamily="34" charset="-128"/>
                <a:cs typeface="Arial" pitchFamily="34" charset="0"/>
              </a:rPr>
              <a:t>  - получили вклады деления и квазиделения в сим области  -</a:t>
            </a:r>
            <a:r>
              <a:rPr lang="en-US" smtClean="0">
                <a:latin typeface="Arial" pitchFamily="34" charset="0"/>
                <a:ea typeface="MS PGothic" pitchFamily="34" charset="-128"/>
                <a:cs typeface="Arial" pitchFamily="34" charset="0"/>
              </a:rPr>
              <a:t>&gt; </a:t>
            </a:r>
            <a:r>
              <a:rPr lang="ru-RU" smtClean="0">
                <a:latin typeface="Arial" pitchFamily="34" charset="0"/>
                <a:ea typeface="MS PGothic" pitchFamily="34" charset="-128"/>
                <a:cs typeface="Arial" pitchFamily="34" charset="0"/>
              </a:rPr>
              <a:t>Помогло определить вклад деления и квазиделения в симметричной области</a:t>
            </a: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DEBA787E-E9F0-4B41-9B95-28E0688B2DDE}" type="slidenum">
              <a:rPr lang="en-US" smtClean="0">
                <a:latin typeface="Calibri" pitchFamily="34" charset="0"/>
                <a:ea typeface="ＭＳ Ｐゴシック" pitchFamily="34" charset="-128"/>
              </a:rPr>
              <a:pPr fontAlgn="base">
                <a:spcBef>
                  <a:spcPct val="0"/>
                </a:spcBef>
                <a:spcAft>
                  <a:spcPct val="0"/>
                </a:spcAft>
                <a:defRPr/>
              </a:pPr>
              <a:t>24</a:t>
            </a:fld>
            <a:endParaRPr lang="en-US" smtClean="0">
              <a:latin typeface="Calibri" pitchFamily="34" charset="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ER cross sections for the reactions 26Mg+248Cm and 36S+238U were reported in Refs. [</a:t>
            </a:r>
            <a:r>
              <a:rPr lang="ru-RU" altLang="en-US" sz="1200" dirty="0" smtClean="0">
                <a:solidFill>
                  <a:schemeClr val="tx1"/>
                </a:solidFill>
                <a:latin typeface="Arial" panose="020B0604020202020204" pitchFamily="34" charset="0"/>
              </a:rPr>
              <a:t>J. </a:t>
            </a:r>
            <a:r>
              <a:rPr lang="ru-RU" altLang="en-US" sz="1200" dirty="0" err="1" smtClean="0">
                <a:solidFill>
                  <a:schemeClr val="tx1"/>
                </a:solidFill>
                <a:latin typeface="Arial" panose="020B0604020202020204" pitchFamily="34" charset="0"/>
              </a:rPr>
              <a:t>Dvorak</a:t>
            </a:r>
            <a:r>
              <a:rPr lang="ru-RU" altLang="en-US" sz="1200" dirty="0" smtClean="0">
                <a:solidFill>
                  <a:schemeClr val="tx1"/>
                </a:solidFill>
                <a:latin typeface="Arial" panose="020B0604020202020204" pitchFamily="34" charset="0"/>
              </a:rPr>
              <a:t> </a:t>
            </a:r>
            <a:r>
              <a:rPr lang="ru-RU" altLang="en-US" sz="1200" i="1" dirty="0" err="1" smtClean="0">
                <a:solidFill>
                  <a:schemeClr val="tx1"/>
                </a:solidFill>
                <a:latin typeface="Arial" panose="020B0604020202020204" pitchFamily="34" charset="0"/>
              </a:rPr>
              <a:t>et</a:t>
            </a:r>
            <a:r>
              <a:rPr lang="ru-RU" altLang="en-US" sz="1200" i="1" dirty="0" smtClean="0">
                <a:solidFill>
                  <a:schemeClr val="tx1"/>
                </a:solidFill>
                <a:latin typeface="Arial" panose="020B0604020202020204" pitchFamily="34" charset="0"/>
              </a:rPr>
              <a:t> </a:t>
            </a:r>
            <a:r>
              <a:rPr lang="ru-RU" altLang="en-US" sz="1200" i="1" dirty="0" err="1" smtClean="0">
                <a:solidFill>
                  <a:schemeClr val="tx1"/>
                </a:solidFill>
                <a:latin typeface="Arial" panose="020B0604020202020204" pitchFamily="34" charset="0"/>
              </a:rPr>
              <a:t>al</a:t>
            </a:r>
            <a:r>
              <a:rPr lang="ru-RU" altLang="en-US" sz="1200" dirty="0" smtClean="0">
                <a:solidFill>
                  <a:schemeClr val="tx1"/>
                </a:solidFill>
                <a:latin typeface="Arial" panose="020B0604020202020204" pitchFamily="34" charset="0"/>
              </a:rPr>
              <a:t>., </a:t>
            </a:r>
            <a:r>
              <a:rPr lang="ru-RU" altLang="en-US" sz="1200" dirty="0" err="1" smtClean="0">
                <a:solidFill>
                  <a:schemeClr val="tx1"/>
                </a:solidFill>
                <a:latin typeface="Arial" panose="020B0604020202020204" pitchFamily="34" charset="0"/>
              </a:rPr>
              <a:t>Phys</a:t>
            </a:r>
            <a:r>
              <a:rPr lang="ru-RU" altLang="en-US" sz="1200" dirty="0" smtClean="0">
                <a:solidFill>
                  <a:schemeClr val="tx1"/>
                </a:solidFill>
                <a:latin typeface="Arial" panose="020B0604020202020204" pitchFamily="34" charset="0"/>
              </a:rPr>
              <a:t>. </a:t>
            </a:r>
            <a:r>
              <a:rPr lang="ru-RU" altLang="en-US" sz="1200" dirty="0" err="1" smtClean="0">
                <a:solidFill>
                  <a:schemeClr val="tx1"/>
                </a:solidFill>
                <a:latin typeface="Arial" panose="020B0604020202020204" pitchFamily="34" charset="0"/>
              </a:rPr>
              <a:t>Rev</a:t>
            </a:r>
            <a:r>
              <a:rPr lang="ru-RU" altLang="en-US" sz="1200" dirty="0" smtClean="0">
                <a:solidFill>
                  <a:schemeClr val="tx1"/>
                </a:solidFill>
                <a:latin typeface="Arial" panose="020B0604020202020204" pitchFamily="34" charset="0"/>
              </a:rPr>
              <a:t>. </a:t>
            </a:r>
            <a:r>
              <a:rPr lang="ru-RU" altLang="en-US" sz="1200" dirty="0" err="1" smtClean="0">
                <a:solidFill>
                  <a:schemeClr val="tx1"/>
                </a:solidFill>
                <a:latin typeface="Arial" panose="020B0604020202020204" pitchFamily="34" charset="0"/>
              </a:rPr>
              <a:t>Lett</a:t>
            </a:r>
            <a:r>
              <a:rPr lang="ru-RU" altLang="en-US" sz="1200" dirty="0" smtClean="0">
                <a:solidFill>
                  <a:schemeClr val="tx1"/>
                </a:solidFill>
                <a:latin typeface="Arial" panose="020B0604020202020204" pitchFamily="34" charset="0"/>
              </a:rPr>
              <a:t>. </a:t>
            </a:r>
            <a:r>
              <a:rPr lang="ru-RU" altLang="en-US" sz="1200" b="1" dirty="0" smtClean="0">
                <a:solidFill>
                  <a:schemeClr val="tx1"/>
                </a:solidFill>
                <a:latin typeface="Arial" panose="020B0604020202020204" pitchFamily="34" charset="0"/>
              </a:rPr>
              <a:t>100</a:t>
            </a:r>
            <a:r>
              <a:rPr lang="ru-RU" altLang="en-US" sz="1200" dirty="0" smtClean="0">
                <a:solidFill>
                  <a:schemeClr val="tx1"/>
                </a:solidFill>
                <a:latin typeface="Arial" panose="020B0604020202020204" pitchFamily="34" charset="0"/>
              </a:rPr>
              <a:t>, 132503 (2008)</a:t>
            </a:r>
            <a:r>
              <a:rPr lang="en-US" sz="1200" b="0" i="0" u="none" strike="noStrike" kern="1200" baseline="0" dirty="0" smtClean="0">
                <a:solidFill>
                  <a:schemeClr val="tx1"/>
                </a:solidFill>
                <a:latin typeface="+mn-lt"/>
                <a:ea typeface="+mn-ea"/>
                <a:cs typeface="+mn-cs"/>
              </a:rPr>
              <a:t>] and [</a:t>
            </a:r>
            <a:r>
              <a:rPr lang="ru-RU" altLang="en-US" sz="1200" dirty="0" smtClean="0">
                <a:solidFill>
                  <a:schemeClr val="tx1"/>
                </a:solidFill>
                <a:latin typeface="Arial" panose="020B0604020202020204" pitchFamily="34" charset="0"/>
              </a:rPr>
              <a:t>R. </a:t>
            </a:r>
            <a:r>
              <a:rPr lang="ru-RU" altLang="en-US" sz="1200" dirty="0" err="1" smtClean="0">
                <a:solidFill>
                  <a:schemeClr val="tx1"/>
                </a:solidFill>
                <a:latin typeface="Arial" panose="020B0604020202020204" pitchFamily="34" charset="0"/>
              </a:rPr>
              <a:t>Graeger</a:t>
            </a:r>
            <a:r>
              <a:rPr lang="ru-RU" altLang="en-US" sz="1200" dirty="0" smtClean="0">
                <a:solidFill>
                  <a:schemeClr val="tx1"/>
                </a:solidFill>
                <a:latin typeface="Arial" panose="020B0604020202020204" pitchFamily="34" charset="0"/>
              </a:rPr>
              <a:t> </a:t>
            </a:r>
            <a:r>
              <a:rPr lang="ru-RU" altLang="en-US" sz="1200" i="1" dirty="0" err="1" smtClean="0">
                <a:solidFill>
                  <a:schemeClr val="tx1"/>
                </a:solidFill>
                <a:latin typeface="Arial" panose="020B0604020202020204" pitchFamily="34" charset="0"/>
              </a:rPr>
              <a:t>et</a:t>
            </a:r>
            <a:r>
              <a:rPr lang="ru-RU" altLang="en-US" sz="1200" i="1" dirty="0" smtClean="0">
                <a:solidFill>
                  <a:schemeClr val="tx1"/>
                </a:solidFill>
                <a:latin typeface="Arial" panose="020B0604020202020204" pitchFamily="34" charset="0"/>
              </a:rPr>
              <a:t> </a:t>
            </a:r>
            <a:r>
              <a:rPr lang="ru-RU" altLang="en-US" sz="1200" i="1" dirty="0" err="1" smtClean="0">
                <a:solidFill>
                  <a:schemeClr val="tx1"/>
                </a:solidFill>
                <a:latin typeface="Arial" panose="020B0604020202020204" pitchFamily="34" charset="0"/>
              </a:rPr>
              <a:t>al</a:t>
            </a:r>
            <a:r>
              <a:rPr lang="ru-RU" altLang="en-US" sz="1200" dirty="0" smtClean="0">
                <a:solidFill>
                  <a:schemeClr val="tx1"/>
                </a:solidFill>
                <a:latin typeface="Arial" panose="020B0604020202020204" pitchFamily="34" charset="0"/>
              </a:rPr>
              <a:t>., </a:t>
            </a:r>
            <a:r>
              <a:rPr lang="ru-RU" altLang="en-US" sz="1200" dirty="0" err="1" smtClean="0">
                <a:solidFill>
                  <a:schemeClr val="tx1"/>
                </a:solidFill>
                <a:latin typeface="Arial" panose="020B0604020202020204" pitchFamily="34" charset="0"/>
              </a:rPr>
              <a:t>Phys</a:t>
            </a:r>
            <a:r>
              <a:rPr lang="ru-RU" altLang="en-US" sz="1200" dirty="0" smtClean="0">
                <a:solidFill>
                  <a:schemeClr val="tx1"/>
                </a:solidFill>
                <a:latin typeface="Arial" panose="020B0604020202020204" pitchFamily="34" charset="0"/>
              </a:rPr>
              <a:t>. </a:t>
            </a:r>
            <a:r>
              <a:rPr lang="ru-RU" altLang="en-US" sz="1200" dirty="0" err="1" smtClean="0">
                <a:solidFill>
                  <a:schemeClr val="tx1"/>
                </a:solidFill>
                <a:latin typeface="Arial" panose="020B0604020202020204" pitchFamily="34" charset="0"/>
              </a:rPr>
              <a:t>Rev</a:t>
            </a:r>
            <a:r>
              <a:rPr lang="ru-RU" altLang="en-US" sz="1200" dirty="0" smtClean="0">
                <a:solidFill>
                  <a:schemeClr val="tx1"/>
                </a:solidFill>
                <a:latin typeface="Arial" panose="020B0604020202020204" pitchFamily="34" charset="0"/>
              </a:rPr>
              <a:t>. C </a:t>
            </a:r>
            <a:r>
              <a:rPr lang="ru-RU" altLang="en-US" sz="1200" b="1" dirty="0" smtClean="0">
                <a:solidFill>
                  <a:schemeClr val="tx1"/>
                </a:solidFill>
                <a:latin typeface="Arial" panose="020B0604020202020204" pitchFamily="34" charset="0"/>
              </a:rPr>
              <a:t>81</a:t>
            </a:r>
            <a:r>
              <a:rPr lang="ru-RU" altLang="en-US" sz="1200" dirty="0" smtClean="0">
                <a:solidFill>
                  <a:schemeClr val="tx1"/>
                </a:solidFill>
                <a:latin typeface="Arial" panose="020B0604020202020204" pitchFamily="34" charset="0"/>
              </a:rPr>
              <a:t>, 061601(R) (2010)</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 enhancement of sub-barrier fusion for the reaction 26Mg+248Cm was observed in experiment</a:t>
            </a:r>
          </a:p>
          <a:p>
            <a:r>
              <a:rPr lang="en-US" sz="1200" b="1" i="0" u="none" strike="noStrike" kern="1200" baseline="0" dirty="0" smtClean="0">
                <a:solidFill>
                  <a:schemeClr val="tx1"/>
                </a:solidFill>
                <a:latin typeface="+mn-lt"/>
                <a:ea typeface="+mn-ea"/>
                <a:cs typeface="+mn-cs"/>
              </a:rPr>
              <a:t>The measured ER cross sections in the reaction 36S+238U are lower than those of the 26Mg+248Cm reaction. The reduction of the ER cross section for the reaction 36S+238U may be explained by suppression of fusion due to the dominance of the QF process as opposed to the more asymmetric 26Mg+248Cm reaction. </a:t>
            </a:r>
          </a:p>
          <a:p>
            <a:r>
              <a:rPr lang="en-US" sz="1200" b="0" i="0" u="none" strike="noStrike" kern="1200" baseline="0" dirty="0" smtClean="0">
                <a:solidFill>
                  <a:schemeClr val="tx1"/>
                </a:solidFill>
                <a:latin typeface="+mn-lt"/>
                <a:ea typeface="+mn-ea"/>
                <a:cs typeface="+mn-cs"/>
              </a:rPr>
              <a:t>Thus, as follows from the ER cross-section measurements, the fusion probability for the two reactions depends mainly on the asymmetry of the projectile-target combination.</a:t>
            </a:r>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25</a:t>
            </a:fld>
            <a:endParaRPr lang="ru-RU"/>
          </a:p>
        </p:txBody>
      </p:sp>
    </p:spTree>
    <p:extLst>
      <p:ext uri="{BB962C8B-B14F-4D97-AF65-F5344CB8AC3E}">
        <p14:creationId xmlns:p14="http://schemas.microsoft.com/office/powerpoint/2010/main" val="416402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 Banerjee PHYSICAL REVIEW C </a:t>
            </a:r>
            <a:r>
              <a:rPr lang="en-US" sz="1200" b="1" i="0" u="none" strike="noStrike" kern="1200" baseline="0" dirty="0" smtClean="0">
                <a:solidFill>
                  <a:schemeClr val="tx1"/>
                </a:solidFill>
                <a:latin typeface="+mn-lt"/>
                <a:ea typeface="+mn-ea"/>
                <a:cs typeface="+mn-cs"/>
              </a:rPr>
              <a:t>83</a:t>
            </a:r>
            <a:r>
              <a:rPr lang="en-US" sz="1200" b="0" i="0" u="none" strike="noStrike" kern="1200" baseline="0" dirty="0" smtClean="0">
                <a:solidFill>
                  <a:schemeClr val="tx1"/>
                </a:solidFill>
                <a:latin typeface="+mn-lt"/>
                <a:ea typeface="+mn-ea"/>
                <a:cs typeface="+mn-cs"/>
              </a:rPr>
              <a:t>, 024605 (2011)</a:t>
            </a:r>
          </a:p>
          <a:p>
            <a:r>
              <a:rPr lang="en-US" sz="1200" b="0" i="0" u="none" strike="noStrike" kern="1200" baseline="0" dirty="0" smtClean="0">
                <a:solidFill>
                  <a:schemeClr val="tx1"/>
                </a:solidFill>
                <a:latin typeface="+mn-lt"/>
                <a:ea typeface="+mn-ea"/>
                <a:cs typeface="+mn-cs"/>
              </a:rPr>
              <a:t>A sudden change in the fragment mass width, observed in the present measurement, confirmed the transition to </a:t>
            </a:r>
            <a:r>
              <a:rPr lang="en-US" sz="1200" b="0" i="0" u="none" strike="noStrike" kern="1200" baseline="0" dirty="0" err="1" smtClean="0">
                <a:solidFill>
                  <a:schemeClr val="tx1"/>
                </a:solidFill>
                <a:latin typeface="+mn-lt"/>
                <a:ea typeface="+mn-ea"/>
                <a:cs typeface="+mn-cs"/>
              </a:rPr>
              <a:t>quasifission</a:t>
            </a:r>
            <a:r>
              <a:rPr lang="en-US" sz="1200" b="0" i="0" u="none" strike="noStrike" kern="1200" baseline="0" dirty="0" smtClean="0">
                <a:solidFill>
                  <a:schemeClr val="tx1"/>
                </a:solidFill>
                <a:latin typeface="+mn-lt"/>
                <a:ea typeface="+mn-ea"/>
                <a:cs typeface="+mn-cs"/>
              </a:rPr>
              <a:t> at below-barrier energies; the same was indicated earlier from the study of fission fragment angular anisotropy. However, the present measurement of </a:t>
            </a:r>
            <a:r>
              <a:rPr lang="en-US" sz="1200" b="0" i="0" u="none" strike="noStrike" kern="1200" baseline="0" dirty="0" err="1" smtClean="0">
                <a:solidFill>
                  <a:schemeClr val="tx1"/>
                </a:solidFill>
                <a:latin typeface="+mn-lt"/>
                <a:ea typeface="+mn-ea"/>
                <a:cs typeface="+mn-cs"/>
              </a:rPr>
              <a:t>prescission</a:t>
            </a:r>
            <a:r>
              <a:rPr lang="en-US" sz="1200" b="0" i="0" u="none" strike="noStrike" kern="1200" baseline="0" dirty="0" smtClean="0">
                <a:solidFill>
                  <a:schemeClr val="tx1"/>
                </a:solidFill>
                <a:latin typeface="+mn-lt"/>
                <a:ea typeface="+mn-ea"/>
                <a:cs typeface="+mn-cs"/>
              </a:rPr>
              <a:t> neutron</a:t>
            </a:r>
          </a:p>
          <a:p>
            <a:r>
              <a:rPr lang="en-US" sz="1200" b="0" i="0" u="none" strike="noStrike" kern="1200" baseline="0" dirty="0" smtClean="0">
                <a:solidFill>
                  <a:schemeClr val="tx1"/>
                </a:solidFill>
                <a:latin typeface="+mn-lt"/>
                <a:ea typeface="+mn-ea"/>
                <a:cs typeface="+mn-cs"/>
              </a:rPr>
              <a:t>multiplicity as well as the earlier measurement of evaporation residue yield did not indicate any significant departure from the respective statistical model predictions throughout the energy range.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transition-state model is conventionally used in theoretical analysis of the data on the angular distribution of fission fragments. The essence of this model consists of the assumption that there is a certain chosen (transition) configuration of a </a:t>
            </a:r>
            <a:r>
              <a:rPr lang="en-US" sz="1200" b="0" i="0" u="none" strike="noStrike" kern="1200" baseline="0" dirty="0" err="1" smtClean="0">
                <a:solidFill>
                  <a:schemeClr val="tx1"/>
                </a:solidFill>
                <a:latin typeface="+mn-lt"/>
                <a:ea typeface="+mn-ea"/>
                <a:cs typeface="+mn-cs"/>
              </a:rPr>
              <a:t>fissioning</a:t>
            </a:r>
            <a:r>
              <a:rPr lang="en-US" sz="1200" b="0" i="0" u="none" strike="noStrike" kern="1200" baseline="0" dirty="0" smtClean="0">
                <a:solidFill>
                  <a:schemeClr val="tx1"/>
                </a:solidFill>
                <a:latin typeface="+mn-lt"/>
                <a:ea typeface="+mn-ea"/>
                <a:cs typeface="+mn-cs"/>
              </a:rPr>
              <a:t> system that determines the angular distribution of fission fragments. Thus, there are two limiting assumptions on the position of the transition state and, correspondingly, two variants of the transition-state model: the saddle-point transition-state (SPTS) model and the scission-point transition-state (SCTS) model. The SPTS model gives a reasonably exact reproduction of the experimental data on the anisotropy of the fission fragment angular distributions for reactions in which neutrons, 3He, and α particles were used as projectiles. The compound nuclei formed in such reactions have a temperature of about 1 MeV and low angular momenta. For reactions with more massive ions of carbon, oxygen and heavier, standard SPTS model regularly predicted low values of angular anisotropy, and the experimental data are closer to the values obtained according to the SCTS model. The experimentally observed angular distribution anisotropy cannot be described by either the SPTS or SCTS models. Therefore, it was assumed, in the general case, that the transition state determining the angular distribution of fission fragments is located somewhere between the saddle point and the scission point.</a:t>
            </a:r>
            <a:endParaRPr lang="en-US" sz="1200" dirty="0" smtClean="0">
              <a:latin typeface="Arial" panose="020B0604020202020204" pitchFamily="34" charset="0"/>
              <a:cs typeface="Arial" panose="020B0604020202020204" pitchFamily="34" charset="0"/>
            </a:endParaRPr>
          </a:p>
          <a:p>
            <a:endParaRPr lang="en-US" sz="1200" b="0" i="0" u="none" strike="noStrike"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BF1B578-260E-4979-8BE5-3F87F34D3FAB}" type="slidenum">
              <a:rPr lang="ru-RU" smtClean="0"/>
              <a:t>26</a:t>
            </a:fld>
            <a:endParaRPr lang="ru-RU"/>
          </a:p>
        </p:txBody>
      </p:sp>
    </p:spTree>
    <p:extLst>
      <p:ext uri="{BB962C8B-B14F-4D97-AF65-F5344CB8AC3E}">
        <p14:creationId xmlns:p14="http://schemas.microsoft.com/office/powerpoint/2010/main" val="19293650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K. Banerjee PHYSICAL REVIEW C </a:t>
            </a:r>
            <a:r>
              <a:rPr lang="en-US" sz="1200" b="1" i="0" u="none" strike="noStrike" kern="1200" baseline="0" dirty="0" smtClean="0">
                <a:solidFill>
                  <a:schemeClr val="tx1"/>
                </a:solidFill>
                <a:latin typeface="+mn-lt"/>
                <a:ea typeface="+mn-ea"/>
                <a:cs typeface="+mn-cs"/>
              </a:rPr>
              <a:t>83</a:t>
            </a:r>
            <a:r>
              <a:rPr lang="en-US" sz="1200" b="0" i="0" u="none" strike="noStrike" kern="1200" baseline="0" dirty="0" smtClean="0">
                <a:solidFill>
                  <a:schemeClr val="tx1"/>
                </a:solidFill>
                <a:latin typeface="+mn-lt"/>
                <a:ea typeface="+mn-ea"/>
                <a:cs typeface="+mn-cs"/>
              </a:rPr>
              <a:t>, 024605 (2011)</a:t>
            </a:r>
          </a:p>
          <a:p>
            <a:r>
              <a:rPr lang="en-US" sz="1200" b="0" i="0" u="none" strike="noStrike" kern="1200" baseline="0" dirty="0" smtClean="0">
                <a:solidFill>
                  <a:schemeClr val="tx1"/>
                </a:solidFill>
                <a:latin typeface="+mn-lt"/>
                <a:ea typeface="+mn-ea"/>
                <a:cs typeface="+mn-cs"/>
              </a:rPr>
              <a:t>A sudden change in the fragment mass width, observed in the present measurement, confirmed the transition to </a:t>
            </a:r>
            <a:r>
              <a:rPr lang="en-US" sz="1200" b="0" i="0" u="none" strike="noStrike" kern="1200" baseline="0" dirty="0" err="1" smtClean="0">
                <a:solidFill>
                  <a:schemeClr val="tx1"/>
                </a:solidFill>
                <a:latin typeface="+mn-lt"/>
                <a:ea typeface="+mn-ea"/>
                <a:cs typeface="+mn-cs"/>
              </a:rPr>
              <a:t>quasifission</a:t>
            </a:r>
            <a:r>
              <a:rPr lang="en-US" sz="1200" b="0" i="0" u="none" strike="noStrike" kern="1200" baseline="0" dirty="0" smtClean="0">
                <a:solidFill>
                  <a:schemeClr val="tx1"/>
                </a:solidFill>
                <a:latin typeface="+mn-lt"/>
                <a:ea typeface="+mn-ea"/>
                <a:cs typeface="+mn-cs"/>
              </a:rPr>
              <a:t> at below-barrier energies; the same was indicated earlier from the study of fission fragment angular anisotropy. However, the present measurement of </a:t>
            </a:r>
            <a:r>
              <a:rPr lang="en-US" sz="1200" b="0" i="0" u="none" strike="noStrike" kern="1200" baseline="0" dirty="0" err="1" smtClean="0">
                <a:solidFill>
                  <a:schemeClr val="tx1"/>
                </a:solidFill>
                <a:latin typeface="+mn-lt"/>
                <a:ea typeface="+mn-ea"/>
                <a:cs typeface="+mn-cs"/>
              </a:rPr>
              <a:t>prescission</a:t>
            </a:r>
            <a:r>
              <a:rPr lang="en-US" sz="1200" b="0" i="0" u="none" strike="noStrike" kern="1200" baseline="0" dirty="0" smtClean="0">
                <a:solidFill>
                  <a:schemeClr val="tx1"/>
                </a:solidFill>
                <a:latin typeface="+mn-lt"/>
                <a:ea typeface="+mn-ea"/>
                <a:cs typeface="+mn-cs"/>
              </a:rPr>
              <a:t> neutron</a:t>
            </a:r>
          </a:p>
          <a:p>
            <a:r>
              <a:rPr lang="en-US" sz="1200" b="0" i="0" u="none" strike="noStrike" kern="1200" baseline="0" dirty="0" smtClean="0">
                <a:solidFill>
                  <a:schemeClr val="tx1"/>
                </a:solidFill>
                <a:latin typeface="+mn-lt"/>
                <a:ea typeface="+mn-ea"/>
                <a:cs typeface="+mn-cs"/>
              </a:rPr>
              <a:t>multiplicity as well as the earlier measurement of evaporation residue yield did not indicate any significant departure from the respective statistical model predictions throughout the energy range.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transition-state model is conventionally used in theoretical analysis of the data on the angular distribution of fission fragments. The essence of this model consists of the assumption that there is a certain chosen (transition) configuration of a </a:t>
            </a:r>
            <a:r>
              <a:rPr lang="en-US" sz="1200" b="0" i="0" u="none" strike="noStrike" kern="1200" baseline="0" dirty="0" err="1" smtClean="0">
                <a:solidFill>
                  <a:schemeClr val="tx1"/>
                </a:solidFill>
                <a:latin typeface="+mn-lt"/>
                <a:ea typeface="+mn-ea"/>
                <a:cs typeface="+mn-cs"/>
              </a:rPr>
              <a:t>fissioning</a:t>
            </a:r>
            <a:r>
              <a:rPr lang="en-US" sz="1200" b="0" i="0" u="none" strike="noStrike" kern="1200" baseline="0" dirty="0" smtClean="0">
                <a:solidFill>
                  <a:schemeClr val="tx1"/>
                </a:solidFill>
                <a:latin typeface="+mn-lt"/>
                <a:ea typeface="+mn-ea"/>
                <a:cs typeface="+mn-cs"/>
              </a:rPr>
              <a:t> system that determines the angular distribution of fission fragments. Thus, there are two limiting assumptions on the position of the transition state and, correspondingly, two variants of the transition-state model: the saddle-point transition-state (SPTS) model and the scission-point transition-state (SCTS) model. The SPTS model gives a reasonably exact reproduction of the experimental data on the anisotropy of the fission fragment angular distributions for reactions in which neutrons, 3He, and α particles were used as projectiles. The compound nuclei formed in such reactions have a temperature of about 1 MeV and low angular momenta. For reactions with more massive ions of carbon, oxygen and heavier, standard SPTS model regularly predicted low values of angular anisotropy, and the experimental data are closer to the values obtained according to the SCTS model. The experimentally observed angular distribution anisotropy cannot be described by either the SPTS or SCTS models. Therefore, it was assumed, in the general case, that the transition state determining the angular distribution of fission fragments is located somewhere between the saddle point and the scission point.</a:t>
            </a:r>
            <a:endParaRPr lang="en-US" sz="1200" dirty="0" smtClean="0">
              <a:latin typeface="Arial" panose="020B0604020202020204" pitchFamily="34" charset="0"/>
              <a:cs typeface="Arial" panose="020B0604020202020204" pitchFamily="34" charset="0"/>
            </a:endParaRPr>
          </a:p>
          <a:p>
            <a:endParaRPr lang="en-US" sz="1200" b="0" i="0" u="none" strike="noStrike" kern="1200" baseline="0" dirty="0" smtClean="0">
              <a:solidFill>
                <a:schemeClr val="tx1"/>
              </a:solidFill>
              <a:latin typeface="+mn-lt"/>
              <a:ea typeface="+mn-ea"/>
              <a:cs typeface="+mn-cs"/>
            </a:endParaRPr>
          </a:p>
        </p:txBody>
      </p:sp>
      <p:sp>
        <p:nvSpPr>
          <p:cNvPr id="4" name="Номер слайда 3"/>
          <p:cNvSpPr>
            <a:spLocks noGrp="1"/>
          </p:cNvSpPr>
          <p:nvPr>
            <p:ph type="sldNum" sz="quarter" idx="10"/>
          </p:nvPr>
        </p:nvSpPr>
        <p:spPr/>
        <p:txBody>
          <a:bodyPr/>
          <a:lstStyle/>
          <a:p>
            <a:fld id="{7BF1B578-260E-4979-8BE5-3F87F34D3FAB}" type="slidenum">
              <a:rPr lang="ru-RU" smtClean="0"/>
              <a:t>27</a:t>
            </a:fld>
            <a:endParaRPr lang="ru-RU"/>
          </a:p>
        </p:txBody>
      </p:sp>
    </p:spTree>
    <p:extLst>
      <p:ext uri="{BB962C8B-B14F-4D97-AF65-F5344CB8AC3E}">
        <p14:creationId xmlns:p14="http://schemas.microsoft.com/office/powerpoint/2010/main" val="1929365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H.Kudo</a:t>
            </a:r>
            <a:r>
              <a:rPr lang="en-US" sz="1200" b="0" i="0" u="none" strike="noStrike" kern="1200" baseline="0" dirty="0" smtClean="0">
                <a:solidFill>
                  <a:schemeClr val="tx1"/>
                </a:solidFill>
                <a:latin typeface="+mn-lt"/>
                <a:ea typeface="+mn-ea"/>
                <a:cs typeface="+mn-cs"/>
              </a:rPr>
              <a:t> et al. PRC 25 (1982) 909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angular distributions of 15 fission fragments were </a:t>
            </a:r>
            <a:r>
              <a:rPr lang="en-US" sz="1200" b="0" i="0" u="none" strike="noStrike" kern="1200" baseline="0" dirty="0" err="1" smtClean="0">
                <a:solidFill>
                  <a:schemeClr val="tx1"/>
                </a:solidFill>
                <a:latin typeface="+mn-lt"/>
                <a:ea typeface="+mn-ea"/>
                <a:cs typeface="+mn-cs"/>
              </a:rPr>
              <a:t>radiochemically</a:t>
            </a:r>
            <a:r>
              <a:rPr lang="en-US" sz="1200" b="0" i="0" u="none" strike="noStrike" kern="1200" baseline="0" dirty="0" smtClean="0">
                <a:solidFill>
                  <a:schemeClr val="tx1"/>
                </a:solidFill>
                <a:latin typeface="+mn-lt"/>
                <a:ea typeface="+mn-ea"/>
                <a:cs typeface="+mn-cs"/>
              </a:rPr>
              <a:t> measured in the 15 MeV proton-induced fission of Th.</a:t>
            </a:r>
          </a:p>
          <a:p>
            <a:r>
              <a:rPr lang="en-US" sz="1200" b="0" i="0" u="none" strike="noStrike" kern="1200" baseline="0" dirty="0" smtClean="0">
                <a:solidFill>
                  <a:schemeClr val="tx1"/>
                </a:solidFill>
                <a:latin typeface="+mn-lt"/>
                <a:ea typeface="+mn-ea"/>
                <a:cs typeface="+mn-cs"/>
              </a:rPr>
              <a:t>It was found that the angular anisotropies of symmetrically divided fission fragments were smaller than those of asymmetrically divided</a:t>
            </a:r>
          </a:p>
          <a:p>
            <a:r>
              <a:rPr lang="en-US" sz="1200" b="0" i="0" u="none" strike="noStrike" kern="1200" baseline="0" dirty="0" smtClean="0">
                <a:solidFill>
                  <a:schemeClr val="tx1"/>
                </a:solidFill>
                <a:latin typeface="+mn-lt"/>
                <a:ea typeface="+mn-ea"/>
                <a:cs typeface="+mn-cs"/>
              </a:rPr>
              <a:t>fragments. With the assumption of two kinds of saddle points, one leading to a symmetric mass division and the other to an asymmetric division, the observed angular anisotropies could be well reproduced.</a:t>
            </a:r>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28</a:t>
            </a:fld>
            <a:endParaRPr lang="ru-RU"/>
          </a:p>
        </p:txBody>
      </p:sp>
    </p:spTree>
    <p:extLst>
      <p:ext uri="{BB962C8B-B14F-4D97-AF65-F5344CB8AC3E}">
        <p14:creationId xmlns:p14="http://schemas.microsoft.com/office/powerpoint/2010/main" val="499400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dirty="0" smtClean="0">
                <a:latin typeface="Arial" panose="020B0604020202020204" pitchFamily="34" charset="0"/>
                <a:cs typeface="Arial" panose="020B0604020202020204" pitchFamily="34" charset="0"/>
              </a:rPr>
              <a:t>Karpov</a:t>
            </a:r>
          </a:p>
          <a:p>
            <a:r>
              <a:rPr lang="en-US" sz="1200" b="0" i="0" u="none" strike="noStrike" kern="1200" baseline="0" dirty="0" err="1" smtClean="0">
                <a:solidFill>
                  <a:schemeClr val="tx1"/>
                </a:solidFill>
                <a:latin typeface="+mn-lt"/>
                <a:ea typeface="+mn-ea"/>
                <a:cs typeface="+mn-cs"/>
              </a:rPr>
              <a:t>Exp</a:t>
            </a:r>
            <a:r>
              <a:rPr lang="en-US" sz="1200" b="0" i="0" u="none" strike="noStrike" kern="1200" baseline="0" dirty="0" smtClean="0">
                <a:solidFill>
                  <a:schemeClr val="tx1"/>
                </a:solidFill>
                <a:latin typeface="+mn-lt"/>
                <a:ea typeface="+mn-ea"/>
                <a:cs typeface="+mn-cs"/>
              </a:rPr>
              <a:t> data from:</a:t>
            </a:r>
          </a:p>
          <a:p>
            <a:r>
              <a:rPr lang="en-US" sz="1200" b="0" i="0" u="none" strike="noStrike" kern="1200" baseline="0" dirty="0" smtClean="0">
                <a:solidFill>
                  <a:schemeClr val="tx1"/>
                </a:solidFill>
                <a:latin typeface="+mn-lt"/>
                <a:ea typeface="+mn-ea"/>
                <a:cs typeface="+mn-cs"/>
              </a:rPr>
              <a:t>Back B </a:t>
            </a:r>
            <a:r>
              <a:rPr lang="en-US" sz="1200" b="0" i="0" u="none" strike="noStrike" kern="1200" baseline="0" dirty="0" err="1"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1985 </a:t>
            </a:r>
            <a:r>
              <a:rPr lang="en-US" sz="1200" b="0" i="1" u="none" strike="noStrike" kern="1200" baseline="0" dirty="0" smtClean="0">
                <a:solidFill>
                  <a:schemeClr val="tx1"/>
                </a:solidFill>
                <a:latin typeface="+mn-lt"/>
                <a:ea typeface="+mn-ea"/>
                <a:cs typeface="+mn-cs"/>
              </a:rPr>
              <a:t>Phys. Rev. </a:t>
            </a:r>
            <a:r>
              <a:rPr lang="en-US" sz="1200" b="0" i="0" u="none" strike="noStrike" kern="1200" baseline="0" dirty="0" smtClean="0">
                <a:solidFill>
                  <a:schemeClr val="tx1"/>
                </a:solidFill>
                <a:latin typeface="+mn-lt"/>
                <a:ea typeface="+mn-ea"/>
                <a:cs typeface="+mn-cs"/>
              </a:rPr>
              <a:t>C </a:t>
            </a:r>
            <a:r>
              <a:rPr lang="en-US" sz="1200" b="1" i="0" u="none" strike="noStrike" kern="1200" baseline="0" dirty="0" smtClean="0">
                <a:solidFill>
                  <a:schemeClr val="tx1"/>
                </a:solidFill>
                <a:latin typeface="+mn-lt"/>
                <a:ea typeface="+mn-ea"/>
                <a:cs typeface="+mn-cs"/>
              </a:rPr>
              <a:t>32 </a:t>
            </a:r>
            <a:r>
              <a:rPr lang="en-US" sz="1200" b="0" i="0" u="none" strike="noStrike" kern="1200" baseline="0" dirty="0" smtClean="0">
                <a:solidFill>
                  <a:schemeClr val="tx1"/>
                </a:solidFill>
                <a:latin typeface="+mn-lt"/>
                <a:ea typeface="+mn-ea"/>
                <a:cs typeface="+mn-cs"/>
              </a:rPr>
              <a:t>195;   </a:t>
            </a:r>
            <a:r>
              <a:rPr lang="en-US" sz="1200" b="0" i="0" u="none" strike="noStrike" kern="1200" baseline="0" dirty="0" err="1" smtClean="0">
                <a:solidFill>
                  <a:schemeClr val="tx1"/>
                </a:solidFill>
                <a:latin typeface="+mn-lt"/>
                <a:ea typeface="+mn-ea"/>
                <a:cs typeface="+mn-cs"/>
              </a:rPr>
              <a:t>Vaz</a:t>
            </a:r>
            <a:r>
              <a:rPr lang="en-US" sz="1200" b="0" i="0" u="none" strike="noStrike" kern="1200" baseline="0" dirty="0" smtClean="0">
                <a:solidFill>
                  <a:schemeClr val="tx1"/>
                </a:solidFill>
                <a:latin typeface="+mn-lt"/>
                <a:ea typeface="+mn-ea"/>
                <a:cs typeface="+mn-cs"/>
              </a:rPr>
              <a:t> L C, 1984 </a:t>
            </a:r>
            <a:r>
              <a:rPr lang="en-US" sz="1200" b="0" i="1" u="none" strike="noStrike" kern="1200" baseline="0" dirty="0" smtClean="0">
                <a:solidFill>
                  <a:schemeClr val="tx1"/>
                </a:solidFill>
                <a:latin typeface="+mn-lt"/>
                <a:ea typeface="+mn-ea"/>
                <a:cs typeface="+mn-cs"/>
              </a:rPr>
              <a:t>Z. Phys. </a:t>
            </a:r>
            <a:r>
              <a:rPr lang="en-US" sz="1200" b="0" i="0" u="none" strike="noStrike" kern="1200" baseline="0" dirty="0" smtClean="0">
                <a:solidFill>
                  <a:schemeClr val="tx1"/>
                </a:solidFill>
                <a:latin typeface="+mn-lt"/>
                <a:ea typeface="+mn-ea"/>
                <a:cs typeface="+mn-cs"/>
              </a:rPr>
              <a:t>A </a:t>
            </a:r>
            <a:r>
              <a:rPr lang="en-US" sz="1200" b="1" i="0" u="none" strike="noStrike" kern="1200" baseline="0" dirty="0" smtClean="0">
                <a:solidFill>
                  <a:schemeClr val="tx1"/>
                </a:solidFill>
                <a:latin typeface="+mn-lt"/>
                <a:ea typeface="+mn-ea"/>
                <a:cs typeface="+mn-cs"/>
              </a:rPr>
              <a:t>315 </a:t>
            </a:r>
            <a:r>
              <a:rPr lang="en-US" sz="1200" b="0" i="0" u="none" strike="noStrike" kern="1200" baseline="0" dirty="0" smtClean="0">
                <a:solidFill>
                  <a:schemeClr val="tx1"/>
                </a:solidFill>
                <a:latin typeface="+mn-lt"/>
                <a:ea typeface="+mn-ea"/>
                <a:cs typeface="+mn-cs"/>
              </a:rPr>
              <a:t>169;  </a:t>
            </a:r>
            <a:r>
              <a:rPr lang="en-US" sz="1200" b="0" i="0" u="none" strike="noStrike" kern="1200" baseline="0" dirty="0" err="1" smtClean="0">
                <a:solidFill>
                  <a:schemeClr val="tx1"/>
                </a:solidFill>
                <a:latin typeface="+mn-lt"/>
                <a:ea typeface="+mn-ea"/>
                <a:cs typeface="+mn-cs"/>
              </a:rPr>
              <a:t>Gavron</a:t>
            </a:r>
            <a:r>
              <a:rPr lang="en-US" sz="1200" b="0" i="0" u="none" strike="noStrike" kern="1200" baseline="0" dirty="0" smtClean="0">
                <a:solidFill>
                  <a:schemeClr val="tx1"/>
                </a:solidFill>
                <a:latin typeface="+mn-lt"/>
                <a:ea typeface="+mn-ea"/>
                <a:cs typeface="+mn-cs"/>
              </a:rPr>
              <a:t> A, 1984 </a:t>
            </a:r>
            <a:r>
              <a:rPr lang="en-US" sz="1200" b="0" i="1" u="none" strike="noStrike" kern="1200" baseline="0" dirty="0" smtClean="0">
                <a:solidFill>
                  <a:schemeClr val="tx1"/>
                </a:solidFill>
                <a:latin typeface="+mn-lt"/>
                <a:ea typeface="+mn-ea"/>
                <a:cs typeface="+mn-cs"/>
              </a:rPr>
              <a:t>Phys. Rev. </a:t>
            </a:r>
            <a:r>
              <a:rPr lang="en-US" sz="1200" b="0" i="1" u="none" strike="noStrike" kern="1200" baseline="0" dirty="0" err="1" smtClean="0">
                <a:solidFill>
                  <a:schemeClr val="tx1"/>
                </a:solidFill>
                <a:latin typeface="+mn-lt"/>
                <a:ea typeface="+mn-ea"/>
                <a:cs typeface="+mn-cs"/>
              </a:rPr>
              <a:t>Lett</a:t>
            </a:r>
            <a:r>
              <a:rPr lang="en-US" sz="1200" b="0" i="1"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52 </a:t>
            </a:r>
            <a:r>
              <a:rPr lang="en-US" sz="1200" b="0" i="0" u="none" strike="noStrike" kern="1200" baseline="0" dirty="0" smtClean="0">
                <a:solidFill>
                  <a:schemeClr val="tx1"/>
                </a:solidFill>
                <a:latin typeface="+mn-lt"/>
                <a:ea typeface="+mn-ea"/>
                <a:cs typeface="+mn-cs"/>
              </a:rPr>
              <a:t>589; </a:t>
            </a:r>
            <a:r>
              <a:rPr lang="en-US" sz="1200" b="0" i="0" u="none" strike="noStrike" kern="1200" baseline="0" dirty="0" err="1" smtClean="0">
                <a:solidFill>
                  <a:schemeClr val="tx1"/>
                </a:solidFill>
                <a:latin typeface="+mn-lt"/>
                <a:ea typeface="+mn-ea"/>
                <a:cs typeface="+mn-cs"/>
              </a:rPr>
              <a:t>Karamyan</a:t>
            </a:r>
            <a:r>
              <a:rPr lang="en-US" sz="1200" b="0" i="0" u="none" strike="noStrike" kern="1200" baseline="0" dirty="0" smtClean="0">
                <a:solidFill>
                  <a:schemeClr val="tx1"/>
                </a:solidFill>
                <a:latin typeface="+mn-lt"/>
                <a:ea typeface="+mn-ea"/>
                <a:cs typeface="+mn-cs"/>
              </a:rPr>
              <a:t> S A, 1967 </a:t>
            </a:r>
            <a:r>
              <a:rPr lang="en-US" sz="1200" b="0" i="1" u="none" strike="noStrike" kern="1200" baseline="0" dirty="0" err="1" smtClean="0">
                <a:solidFill>
                  <a:schemeClr val="tx1"/>
                </a:solidFill>
                <a:latin typeface="+mn-lt"/>
                <a:ea typeface="+mn-ea"/>
                <a:cs typeface="+mn-cs"/>
              </a:rPr>
              <a:t>Yad</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Fiz</a:t>
            </a:r>
            <a:r>
              <a:rPr lang="en-US" sz="1200" b="0" i="1"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6 </a:t>
            </a:r>
            <a:r>
              <a:rPr lang="en-US" sz="1200" b="0" i="0" u="none" strike="noStrike" kern="1200" baseline="0" dirty="0" smtClean="0">
                <a:solidFill>
                  <a:schemeClr val="tx1"/>
                </a:solidFill>
                <a:latin typeface="+mn-lt"/>
                <a:ea typeface="+mn-ea"/>
                <a:cs typeface="+mn-cs"/>
              </a:rPr>
              <a:t>494; </a:t>
            </a:r>
            <a:r>
              <a:rPr lang="fr-FR" sz="1200" b="0" i="0" u="none" strike="noStrike" kern="1200" baseline="0" dirty="0" smtClean="0">
                <a:solidFill>
                  <a:schemeClr val="tx1"/>
                </a:solidFill>
                <a:latin typeface="+mn-lt"/>
                <a:ea typeface="+mn-ea"/>
                <a:cs typeface="+mn-cs"/>
              </a:rPr>
              <a:t> Toke J </a:t>
            </a:r>
            <a:r>
              <a:rPr lang="fr-FR" sz="1200" b="0" i="1" u="none" strike="noStrike" kern="1200" baseline="0" dirty="0" smtClean="0">
                <a:solidFill>
                  <a:schemeClr val="tx1"/>
                </a:solidFill>
                <a:latin typeface="+mn-lt"/>
                <a:ea typeface="+mn-ea"/>
                <a:cs typeface="+mn-cs"/>
              </a:rPr>
              <a:t>et al </a:t>
            </a:r>
            <a:r>
              <a:rPr lang="fr-FR" sz="1200" b="0" i="0" u="none" strike="noStrike" kern="1200" baseline="0" dirty="0" smtClean="0">
                <a:solidFill>
                  <a:schemeClr val="tx1"/>
                </a:solidFill>
                <a:latin typeface="+mn-lt"/>
                <a:ea typeface="+mn-ea"/>
                <a:cs typeface="+mn-cs"/>
              </a:rPr>
              <a:t>1984 </a:t>
            </a:r>
            <a:r>
              <a:rPr lang="fr-FR" sz="1200" b="0" i="1" u="none" strike="noStrike" kern="1200" baseline="0" dirty="0" smtClean="0">
                <a:solidFill>
                  <a:schemeClr val="tx1"/>
                </a:solidFill>
                <a:latin typeface="+mn-lt"/>
                <a:ea typeface="+mn-ea"/>
                <a:cs typeface="+mn-cs"/>
              </a:rPr>
              <a:t>Phys. Lett. </a:t>
            </a:r>
            <a:r>
              <a:rPr lang="fr-FR" sz="1200" b="0" i="0" u="none" strike="noStrike" kern="1200" baseline="0" dirty="0" smtClean="0">
                <a:solidFill>
                  <a:schemeClr val="tx1"/>
                </a:solidFill>
                <a:latin typeface="+mn-lt"/>
                <a:ea typeface="+mn-ea"/>
                <a:cs typeface="+mn-cs"/>
              </a:rPr>
              <a:t>B </a:t>
            </a:r>
            <a:r>
              <a:rPr lang="fr-FR" sz="1200" b="1" i="0" u="none" strike="noStrike" kern="1200" baseline="0" dirty="0" smtClean="0">
                <a:solidFill>
                  <a:schemeClr val="tx1"/>
                </a:solidFill>
                <a:latin typeface="+mn-lt"/>
                <a:ea typeface="+mn-ea"/>
                <a:cs typeface="+mn-cs"/>
              </a:rPr>
              <a:t>142 </a:t>
            </a:r>
            <a:r>
              <a:rPr lang="fr-FR" sz="1200" b="0" i="0" u="none" strike="noStrike" kern="1200" baseline="0" dirty="0" smtClean="0">
                <a:solidFill>
                  <a:schemeClr val="tx1"/>
                </a:solidFill>
                <a:latin typeface="+mn-lt"/>
                <a:ea typeface="+mn-ea"/>
                <a:cs typeface="+mn-cs"/>
              </a:rPr>
              <a:t>258</a:t>
            </a:r>
            <a:endParaRPr lang="en-US" sz="1200" dirty="0" smtClean="0">
              <a:latin typeface="Arial" panose="020B0604020202020204" pitchFamily="34" charset="0"/>
              <a:cs typeface="Arial" panose="020B0604020202020204" pitchFamily="34" charset="0"/>
            </a:endParaRPr>
          </a:p>
          <a:p>
            <a:r>
              <a:rPr lang="en-US" sz="1200" b="0" i="0" u="none" strike="noStrike" kern="1200" baseline="0" dirty="0" smtClean="0">
                <a:solidFill>
                  <a:schemeClr val="tx1"/>
                </a:solidFill>
                <a:latin typeface="+mn-lt"/>
                <a:ea typeface="+mn-ea"/>
                <a:cs typeface="+mn-cs"/>
              </a:rPr>
              <a:t>The transition-state model is conventionally used in theoretical analysis of the data on the angular distribution of fission fragments. The essence of this model consists of the assumption that there is a certain chosen (transition) configuration of a </a:t>
            </a:r>
            <a:r>
              <a:rPr lang="en-US" sz="1200" b="0" i="0" u="none" strike="noStrike" kern="1200" baseline="0" dirty="0" err="1" smtClean="0">
                <a:solidFill>
                  <a:schemeClr val="tx1"/>
                </a:solidFill>
                <a:latin typeface="+mn-lt"/>
                <a:ea typeface="+mn-ea"/>
                <a:cs typeface="+mn-cs"/>
              </a:rPr>
              <a:t>fissioning</a:t>
            </a:r>
            <a:r>
              <a:rPr lang="en-US" sz="1200" b="0" i="0" u="none" strike="noStrike" kern="1200" baseline="0" dirty="0" smtClean="0">
                <a:solidFill>
                  <a:schemeClr val="tx1"/>
                </a:solidFill>
                <a:latin typeface="+mn-lt"/>
                <a:ea typeface="+mn-ea"/>
                <a:cs typeface="+mn-cs"/>
              </a:rPr>
              <a:t> system that determines the angular distribution of fission fragments. Thus, there are two limiting assumptions on the position of the transition state and, correspondingly, two variants of the transition-state model: the saddle-point transition-state (SPTS) model and the scission-point transition-state (SCTS) model. The SPTS model gives a reasonably exact reproduction of the experimental data on the anisotropy of the fission fragment angular distributions for reactions in which neutrons, 3He, and α particles were used as projectiles. The compound nuclei formed in such reactions have a temperature of about 1 MeV and low angular momenta. For reactions with more massive ions of carbon, oxygen and heavier, standard SPTS model regularly predicted low values of angular anisotropy, and the experimental data are closer to the values obtained according to the SCTS model. The experimentally observed angular distribution anisotropy cannot be described by either the SPTS or SCTS models. Therefore, it was assumed, in the general case, that the transition state determining the angular distribution of fission fragments is located somewhere between the saddle point and the scission point.</a:t>
            </a:r>
            <a:endParaRPr lang="en-US" sz="1200" dirty="0" smtClean="0">
              <a:latin typeface="Arial" panose="020B0604020202020204" pitchFamily="34" charset="0"/>
              <a:cs typeface="Arial" panose="020B0604020202020204" pitchFamily="34" charset="0"/>
            </a:endParaRPr>
          </a:p>
          <a:p>
            <a:r>
              <a:rPr lang="en-US" sz="1200" dirty="0" smtClean="0">
                <a:latin typeface="Arial" panose="020B0604020202020204" pitchFamily="34" charset="0"/>
                <a:cs typeface="Arial" panose="020B0604020202020204" pitchFamily="34" charset="0"/>
              </a:rPr>
              <a:t>A dynamical approach to the treatment of fission fragment angular distribution is developed. </a:t>
            </a:r>
            <a:r>
              <a:rPr lang="en-US" sz="1200" b="0" i="0" u="none" strike="noStrike" kern="1200" baseline="0" dirty="0" smtClean="0">
                <a:solidFill>
                  <a:schemeClr val="tx1"/>
                </a:solidFill>
                <a:latin typeface="+mn-lt"/>
                <a:ea typeface="+mn-ea"/>
                <a:cs typeface="+mn-cs"/>
              </a:rPr>
              <a:t>The approach is based on the combining of three-dimensional </a:t>
            </a:r>
            <a:r>
              <a:rPr lang="en-US" sz="1200" b="0" i="0" u="none" strike="noStrike" kern="1200" baseline="0" dirty="0" err="1" smtClean="0">
                <a:solidFill>
                  <a:schemeClr val="tx1"/>
                </a:solidFill>
                <a:latin typeface="+mn-lt"/>
                <a:ea typeface="+mn-ea"/>
                <a:cs typeface="+mn-cs"/>
              </a:rPr>
              <a:t>Langevin</a:t>
            </a:r>
            <a:r>
              <a:rPr lang="en-US" sz="1200" b="0" i="0" u="none" strike="noStrike" kern="1200" baseline="0" dirty="0" smtClean="0">
                <a:solidFill>
                  <a:schemeClr val="tx1"/>
                </a:solidFill>
                <a:latin typeface="+mn-lt"/>
                <a:ea typeface="+mn-ea"/>
                <a:cs typeface="+mn-cs"/>
              </a:rPr>
              <a:t> dynamics for collective shape coordinates with the stochastic dynamics of the tilting mode of fission.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anisotropies of the fission fragment angular distributions obtained with </a:t>
            </a:r>
            <a:r>
              <a:rPr lang="en-US" sz="1200" b="0" i="0" u="none" strike="noStrike" kern="1200" baseline="0" dirty="0" err="1" smtClean="0">
                <a:solidFill>
                  <a:schemeClr val="tx1"/>
                </a:solidFill>
                <a:latin typeface="+mn-lt"/>
                <a:ea typeface="+mn-ea"/>
                <a:cs typeface="+mn-cs"/>
              </a:rPr>
              <a:t>τK</a:t>
            </a:r>
            <a:r>
              <a:rPr lang="en-US" sz="1200" b="0" i="0" u="none" strike="noStrike" kern="1200" baseline="0" dirty="0" smtClean="0">
                <a:solidFill>
                  <a:schemeClr val="tx1"/>
                </a:solidFill>
                <a:latin typeface="+mn-lt"/>
                <a:ea typeface="+mn-ea"/>
                <a:cs typeface="+mn-cs"/>
              </a:rPr>
              <a:t> = 4 × 10−21 s agree well with the experimental data</a:t>
            </a:r>
          </a:p>
        </p:txBody>
      </p:sp>
      <p:sp>
        <p:nvSpPr>
          <p:cNvPr id="4" name="Номер слайда 3"/>
          <p:cNvSpPr>
            <a:spLocks noGrp="1"/>
          </p:cNvSpPr>
          <p:nvPr>
            <p:ph type="sldNum" sz="quarter" idx="10"/>
          </p:nvPr>
        </p:nvSpPr>
        <p:spPr/>
        <p:txBody>
          <a:bodyPr/>
          <a:lstStyle/>
          <a:p>
            <a:fld id="{7BF1B578-260E-4979-8BE5-3F87F34D3FAB}" type="slidenum">
              <a:rPr lang="ru-RU" smtClean="0"/>
              <a:t>29</a:t>
            </a:fld>
            <a:endParaRPr lang="ru-RU"/>
          </a:p>
        </p:txBody>
      </p:sp>
    </p:spTree>
    <p:extLst>
      <p:ext uri="{BB962C8B-B14F-4D97-AF65-F5344CB8AC3E}">
        <p14:creationId xmlns:p14="http://schemas.microsoft.com/office/powerpoint/2010/main" val="1929365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presence (or absence) of complete fusion is unambiguously determined by measuring the ER cross section.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because of the observation that the angular anisotropies [</a:t>
            </a:r>
            <a:r>
              <a:rPr lang="en-US" sz="1200" b="0" i="1"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W</a:t>
            </a:r>
            <a:r>
              <a:rPr lang="en-US" sz="1200" b="0" i="0" u="none" strike="noStrike" kern="1200" baseline="0" dirty="0" smtClean="0">
                <a:solidFill>
                  <a:schemeClr val="tx1"/>
                </a:solidFill>
                <a:latin typeface="+mn-lt"/>
                <a:ea typeface="+mn-ea"/>
                <a:cs typeface="+mn-cs"/>
              </a:rPr>
              <a:t>180</a:t>
            </a:r>
            <a:r>
              <a:rPr lang="en-US" sz="1200" b="0" i="1" u="none" strike="noStrike" kern="1200" baseline="0" dirty="0" smtClean="0">
                <a:solidFill>
                  <a:schemeClr val="tx1"/>
                </a:solidFill>
                <a:latin typeface="+mn-lt"/>
                <a:ea typeface="+mn-ea"/>
                <a:cs typeface="+mn-cs"/>
              </a:rPr>
              <a:t>/W</a:t>
            </a:r>
            <a:r>
              <a:rPr lang="en-US" sz="1200" b="0" i="0" u="none" strike="noStrike" kern="1200" baseline="0" dirty="0" smtClean="0">
                <a:solidFill>
                  <a:schemeClr val="tx1"/>
                </a:solidFill>
                <a:latin typeface="+mn-lt"/>
                <a:ea typeface="+mn-ea"/>
                <a:cs typeface="+mn-cs"/>
              </a:rPr>
              <a:t>90] in the sub-barrier region show much larger values than the prediction of the standard transition state model (TSM). In order to explain the anomalous behavior, two models are proposed. One is the fission before the </a:t>
            </a:r>
            <a:r>
              <a:rPr lang="en-US" sz="1200" b="0" i="1" u="none" strike="noStrike" kern="1200" baseline="0" dirty="0" smtClean="0">
                <a:solidFill>
                  <a:schemeClr val="tx1"/>
                </a:solidFill>
                <a:latin typeface="+mn-lt"/>
                <a:ea typeface="+mn-ea"/>
                <a:cs typeface="+mn-cs"/>
              </a:rPr>
              <a:t>K </a:t>
            </a:r>
            <a:r>
              <a:rPr lang="en-US" sz="1200" b="0" i="0" u="none" strike="noStrike" kern="1200" baseline="0" dirty="0" smtClean="0">
                <a:solidFill>
                  <a:schemeClr val="tx1"/>
                </a:solidFill>
                <a:latin typeface="+mn-lt"/>
                <a:ea typeface="+mn-ea"/>
                <a:cs typeface="+mn-cs"/>
              </a:rPr>
              <a:t>equilibrium and the other is the orientation-dependent </a:t>
            </a:r>
            <a:r>
              <a:rPr lang="en-US" sz="1200" b="0" i="0" u="none" strike="noStrike" kern="1200" baseline="0" dirty="0" err="1" smtClean="0">
                <a:solidFill>
                  <a:schemeClr val="tx1"/>
                </a:solidFill>
                <a:latin typeface="+mn-lt"/>
                <a:ea typeface="+mn-ea"/>
                <a:cs typeface="+mn-cs"/>
              </a:rPr>
              <a:t>quasifission</a:t>
            </a:r>
            <a:r>
              <a:rPr lang="en-US" sz="1200" b="0" i="0" u="none" strike="noStrike" kern="1200" baseline="0" dirty="0" smtClean="0">
                <a:solidFill>
                  <a:schemeClr val="tx1"/>
                </a:solidFill>
                <a:latin typeface="+mn-lt"/>
                <a:ea typeface="+mn-ea"/>
                <a:cs typeface="+mn-cs"/>
              </a:rPr>
              <a:t> model.</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Hishio</a:t>
            </a:r>
            <a:r>
              <a:rPr lang="en-US" sz="1200" b="0" i="0" u="none" strike="noStrike" kern="1200" baseline="0" dirty="0" smtClean="0">
                <a:solidFill>
                  <a:schemeClr val="tx1"/>
                </a:solidFill>
                <a:latin typeface="+mn-lt"/>
                <a:ea typeface="+mn-ea"/>
                <a:cs typeface="+mn-cs"/>
              </a:rPr>
              <a:t> et.al  [] conclude that in the sub-barrier region, </a:t>
            </a:r>
            <a:r>
              <a:rPr lang="en-US" sz="1200" b="1" i="0" u="none" strike="noStrike" kern="1200" baseline="0" dirty="0" smtClean="0">
                <a:solidFill>
                  <a:schemeClr val="tx1"/>
                </a:solidFill>
                <a:latin typeface="+mn-lt"/>
                <a:ea typeface="+mn-ea"/>
                <a:cs typeface="+mn-cs"/>
              </a:rPr>
              <a:t>complete fusion is the main process </a:t>
            </a:r>
            <a:r>
              <a:rPr lang="en-US" sz="1200" b="0" i="0" u="none" strike="noStrike" kern="1200" baseline="0" dirty="0" smtClean="0">
                <a:solidFill>
                  <a:schemeClr val="tx1"/>
                </a:solidFill>
                <a:latin typeface="+mn-lt"/>
                <a:ea typeface="+mn-ea"/>
                <a:cs typeface="+mn-cs"/>
              </a:rPr>
              <a:t>after the projectile is captured to the target, and the orientation dependent quasifission is not the reason for the anomalously large fission fragment angular anisotropy. The fission events in the sub-barrier region are ascribed to fusion-fission rather than quasifission.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order to consider the fusion process in the </a:t>
            </a:r>
            <a:r>
              <a:rPr lang="en-US" sz="1200" b="0" i="0" u="none" strike="noStrike" kern="1200" baseline="0" dirty="0" err="1" smtClean="0">
                <a:solidFill>
                  <a:schemeClr val="tx1"/>
                </a:solidFill>
                <a:latin typeface="+mn-lt"/>
                <a:ea typeface="+mn-ea"/>
                <a:cs typeface="+mn-cs"/>
              </a:rPr>
              <a:t>subbarrier</a:t>
            </a:r>
            <a:r>
              <a:rPr lang="en-US" sz="1200" b="0" i="0" u="none" strike="noStrike" kern="1200" baseline="0" dirty="0" smtClean="0">
                <a:solidFill>
                  <a:schemeClr val="tx1"/>
                </a:solidFill>
                <a:latin typeface="+mn-lt"/>
                <a:ea typeface="+mn-ea"/>
                <a:cs typeface="+mn-cs"/>
              </a:rPr>
              <a:t> energy region, a statistical model calculation was carried out by using the code HIVAP.</a:t>
            </a:r>
          </a:p>
          <a:p>
            <a:r>
              <a:rPr lang="en-US" sz="1200" b="0" i="0" u="none" strike="noStrike" kern="1200" baseline="0" dirty="0" smtClean="0">
                <a:solidFill>
                  <a:schemeClr val="tx1"/>
                </a:solidFill>
                <a:latin typeface="+mn-lt"/>
                <a:ea typeface="+mn-ea"/>
                <a:cs typeface="+mn-cs"/>
              </a:rPr>
              <a:t>The calculation needs the partial wave cross section for angular momentum for the fusion process, which varies largely from that of the one-dimensional model at and below the Coulomb barrier as the results of coupling between the relative motion and several nuclear collective motions. The </a:t>
            </a:r>
            <a:r>
              <a:rPr lang="en-US" sz="1200" b="0" i="1" u="none" strike="noStrike" kern="1200" baseline="0" dirty="0" smtClean="0">
                <a:solidFill>
                  <a:schemeClr val="tx1"/>
                </a:solidFill>
                <a:latin typeface="+mn-lt"/>
                <a:ea typeface="+mn-ea"/>
                <a:cs typeface="+mn-cs"/>
              </a:rPr>
              <a:t>L</a:t>
            </a:r>
            <a:r>
              <a:rPr lang="en-US" sz="1200" b="0" i="0" u="none" strike="noStrike" kern="1200" baseline="0" dirty="0" smtClean="0">
                <a:solidFill>
                  <a:schemeClr val="tx1"/>
                </a:solidFill>
                <a:latin typeface="+mn-lt"/>
                <a:ea typeface="+mn-ea"/>
                <a:cs typeface="+mn-cs"/>
              </a:rPr>
              <a:t> and fusion cross section are calculated by the coupled-channel code CCDEGEN which is based on a version of the CCFULL</a:t>
            </a:r>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30</a:t>
            </a:fld>
            <a:endParaRPr lang="ru-RU"/>
          </a:p>
        </p:txBody>
      </p:sp>
    </p:spTree>
    <p:extLst>
      <p:ext uri="{BB962C8B-B14F-4D97-AF65-F5344CB8AC3E}">
        <p14:creationId xmlns:p14="http://schemas.microsoft.com/office/powerpoint/2010/main" val="410387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cs typeface="Arial"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b="1" dirty="0" smtClean="0">
                <a:latin typeface="Arial" pitchFamily="34" charset="0"/>
                <a:ea typeface="ＭＳ Ｐゴシック" pitchFamily="34" charset="-128"/>
                <a:cs typeface="Arial" pitchFamily="34" charset="0"/>
              </a:rPr>
              <a:t>Super-Short</a:t>
            </a:r>
            <a:r>
              <a:rPr lang="en-US" b="1" baseline="0" dirty="0" smtClean="0">
                <a:latin typeface="Arial" pitchFamily="34" charset="0"/>
                <a:ea typeface="ＭＳ Ｐゴシック" pitchFamily="34" charset="-128"/>
                <a:cs typeface="Arial" pitchFamily="34" charset="0"/>
              </a:rPr>
              <a:t> Mode (</a:t>
            </a:r>
            <a:r>
              <a:rPr lang="en-US" b="1" baseline="0" dirty="0" err="1" smtClean="0">
                <a:latin typeface="Arial" pitchFamily="34" charset="0"/>
                <a:ea typeface="ＭＳ Ｐゴシック" pitchFamily="34" charset="-128"/>
                <a:cs typeface="Arial" pitchFamily="34" charset="0"/>
              </a:rPr>
              <a:t>Brosa</a:t>
            </a:r>
            <a:r>
              <a:rPr lang="en-US" b="1" baseline="0" dirty="0" smtClean="0">
                <a:latin typeface="Arial" pitchFamily="34" charset="0"/>
                <a:ea typeface="ＭＳ Ｐゴシック" pitchFamily="34" charset="-128"/>
                <a:cs typeface="Arial" pitchFamily="34" charset="0"/>
              </a:rPr>
              <a:t>) </a:t>
            </a:r>
            <a:r>
              <a:rPr lang="en-US" sz="1200" kern="1200" dirty="0" smtClean="0">
                <a:solidFill>
                  <a:schemeClr val="tx1"/>
                </a:solidFill>
                <a:effectLst/>
                <a:latin typeface="+mn-lt"/>
                <a:ea typeface="+mn-ea"/>
                <a:cs typeface="+mn-cs"/>
              </a:rPr>
              <a:t> manifests itself only when </a:t>
            </a:r>
            <a:r>
              <a:rPr lang="en-US" sz="1200" b="1" kern="1200" dirty="0" smtClean="0">
                <a:solidFill>
                  <a:schemeClr val="tx1"/>
                </a:solidFill>
                <a:effectLst/>
                <a:latin typeface="+mn-lt"/>
                <a:ea typeface="+mn-ea"/>
                <a:cs typeface="+mn-cs"/>
              </a:rPr>
              <a:t>both light and heavy</a:t>
            </a:r>
            <a:r>
              <a:rPr lang="en-US" sz="1200" kern="1200" dirty="0" smtClean="0">
                <a:solidFill>
                  <a:schemeClr val="tx1"/>
                </a:solidFill>
                <a:effectLst/>
                <a:latin typeface="+mn-lt"/>
                <a:ea typeface="+mn-ea"/>
                <a:cs typeface="+mn-cs"/>
              </a:rPr>
              <a:t> fission fragments are close in their nucleon composition to the </a:t>
            </a:r>
            <a:r>
              <a:rPr lang="en-US" sz="1200" b="1" kern="1200" dirty="0" smtClean="0">
                <a:solidFill>
                  <a:schemeClr val="tx1"/>
                </a:solidFill>
                <a:effectLst/>
                <a:latin typeface="+mn-lt"/>
                <a:ea typeface="+mn-ea"/>
                <a:cs typeface="+mn-cs"/>
              </a:rPr>
              <a:t>double magic tin </a:t>
            </a:r>
            <a:r>
              <a:rPr lang="en-US" sz="1200" kern="1200" dirty="0" smtClean="0">
                <a:solidFill>
                  <a:schemeClr val="tx1"/>
                </a:solidFill>
                <a:effectLst/>
                <a:latin typeface="+mn-lt"/>
                <a:ea typeface="+mn-ea"/>
                <a:cs typeface="+mn-cs"/>
              </a:rPr>
              <a:t>with A</a:t>
            </a:r>
            <a:r>
              <a:rPr lang="en-US" sz="1200" kern="1200" dirty="0" smtClean="0">
                <a:solidFill>
                  <a:schemeClr val="tx1"/>
                </a:solidFill>
                <a:effectLst/>
                <a:latin typeface="+mn-lt"/>
                <a:ea typeface="+mn-ea"/>
                <a:cs typeface="+mn-cs"/>
                <a:sym typeface="Symbol"/>
              </a:rPr>
              <a:t></a:t>
            </a:r>
            <a:r>
              <a:rPr lang="en-US" sz="1200" kern="1200" dirty="0" smtClean="0">
                <a:solidFill>
                  <a:schemeClr val="tx1"/>
                </a:solidFill>
                <a:effectLst/>
                <a:latin typeface="+mn-lt"/>
                <a:ea typeface="+mn-ea"/>
                <a:cs typeface="+mn-cs"/>
              </a:rPr>
              <a:t>132. </a:t>
            </a:r>
            <a:endParaRPr lang="ru-RU" dirty="0" smtClean="0"/>
          </a:p>
          <a:p>
            <a:pPr eaLnBrk="1" hangingPunct="1">
              <a:spcBef>
                <a:spcPct val="0"/>
              </a:spcBef>
            </a:pPr>
            <a:endParaRPr lang="en-US" b="1" dirty="0" smtClean="0">
              <a:latin typeface="Arial" pitchFamily="34" charset="0"/>
              <a:ea typeface="ＭＳ Ｐゴシック" pitchFamily="34" charset="-128"/>
              <a:cs typeface="Arial" pitchFamily="34" charset="0"/>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phenomenon of Bimodal fission was discovered in the 1980’s for the case of spontaneous and low energy fission of nuclei in the </a:t>
            </a:r>
            <a:r>
              <a:rPr lang="en-US" sz="1200" kern="1200" dirty="0" err="1" smtClean="0">
                <a:solidFill>
                  <a:schemeClr val="tx1"/>
                </a:solidFill>
                <a:effectLst/>
                <a:latin typeface="+mn-lt"/>
                <a:ea typeface="+mn-ea"/>
                <a:cs typeface="+mn-cs"/>
              </a:rPr>
              <a:t>Fm-Rf</a:t>
            </a:r>
            <a:r>
              <a:rPr lang="en-US" sz="1200" kern="1200" dirty="0" smtClean="0">
                <a:solidFill>
                  <a:schemeClr val="tx1"/>
                </a:solidFill>
                <a:effectLst/>
                <a:latin typeface="+mn-lt"/>
                <a:ea typeface="+mn-ea"/>
                <a:cs typeface="+mn-cs"/>
              </a:rPr>
              <a:t> region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Some spontaneously fissioning isotopes of </a:t>
            </a:r>
            <a:r>
              <a:rPr lang="en-US" sz="1200" kern="1200" dirty="0" err="1" smtClean="0">
                <a:solidFill>
                  <a:schemeClr val="tx1"/>
                </a:solidFill>
                <a:effectLst/>
                <a:latin typeface="+mn-lt"/>
                <a:ea typeface="+mn-ea"/>
                <a:cs typeface="+mn-cs"/>
              </a:rPr>
              <a:t>Fm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Md</a:t>
            </a:r>
            <a:r>
              <a:rPr lang="en-US" sz="1200" kern="1200" dirty="0" smtClean="0">
                <a:solidFill>
                  <a:schemeClr val="tx1"/>
                </a:solidFill>
                <a:effectLst/>
                <a:latin typeface="+mn-lt"/>
                <a:ea typeface="+mn-ea"/>
                <a:cs typeface="+mn-cs"/>
              </a:rPr>
              <a:t>, and No were found to exhibit symmetric fragment mass distributions, whose widths are changing very rapidly from nucleus to nucleus. </a:t>
            </a:r>
            <a:r>
              <a:rPr lang="en-US" sz="1200" b="1" kern="1200" dirty="0" smtClean="0">
                <a:solidFill>
                  <a:schemeClr val="tx1"/>
                </a:solidFill>
                <a:effectLst/>
                <a:latin typeface="+mn-lt"/>
                <a:ea typeface="+mn-ea"/>
                <a:cs typeface="+mn-cs"/>
              </a:rPr>
              <a:t>For example, for spontaneous fission of </a:t>
            </a:r>
            <a:r>
              <a:rPr lang="en-US" sz="1200" b="1" kern="1200" baseline="30000" dirty="0" smtClean="0">
                <a:solidFill>
                  <a:schemeClr val="tx1"/>
                </a:solidFill>
                <a:effectLst/>
                <a:latin typeface="+mn-lt"/>
                <a:ea typeface="+mn-ea"/>
                <a:cs typeface="+mn-cs"/>
              </a:rPr>
              <a:t>258</a:t>
            </a:r>
            <a:r>
              <a:rPr lang="en-US" sz="1200" b="1" kern="1200" dirty="0" smtClean="0">
                <a:solidFill>
                  <a:schemeClr val="tx1"/>
                </a:solidFill>
                <a:effectLst/>
                <a:latin typeface="+mn-lt"/>
                <a:ea typeface="+mn-ea"/>
                <a:cs typeface="+mn-cs"/>
              </a:rPr>
              <a:t>Fm the mass distribution is unusually narrow, while for the neighboring nucleus </a:t>
            </a:r>
            <a:r>
              <a:rPr lang="en-US" sz="1200" b="1" kern="1200" baseline="30000" dirty="0" smtClean="0">
                <a:solidFill>
                  <a:schemeClr val="tx1"/>
                </a:solidFill>
                <a:effectLst/>
                <a:latin typeface="+mn-lt"/>
                <a:ea typeface="+mn-ea"/>
                <a:cs typeface="+mn-cs"/>
              </a:rPr>
              <a:t>259</a:t>
            </a:r>
            <a:r>
              <a:rPr lang="en-US" sz="1200" b="1" kern="1200" dirty="0" smtClean="0">
                <a:solidFill>
                  <a:schemeClr val="tx1"/>
                </a:solidFill>
                <a:effectLst/>
                <a:latin typeface="+mn-lt"/>
                <a:ea typeface="+mn-ea"/>
                <a:cs typeface="+mn-cs"/>
              </a:rPr>
              <a:t>Md with only one more proton it is rather broad. </a:t>
            </a:r>
            <a:r>
              <a:rPr lang="en-US" sz="1200" kern="1200" dirty="0" smtClean="0">
                <a:solidFill>
                  <a:schemeClr val="tx1"/>
                </a:solidFill>
                <a:effectLst/>
                <a:latin typeface="+mn-lt"/>
                <a:ea typeface="+mn-ea"/>
                <a:cs typeface="+mn-cs"/>
              </a:rPr>
              <a:t>Even more spectacular are the distributions of TKE, which are double humped.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high-energy mode is linked to a narrow mass distribution while the low-energy mode has a wide mass distribution.</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By theory, bimodal fission is explained by the existence of two different paths on the potential energy surface leading to fission</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One path is described by the LDM, while for the other path shell effects play an important role. </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LDM path leads to elongated scission configurations while the shell effect path corresponds to compact configurations. Both paths result in symmetric (or nearly so) mass distributions, but the high TKE valley is narrower while the low TKE valley is much wider. This explains the difference in width of the mass distributions.</a:t>
            </a: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en-US" dirty="0" err="1" smtClean="0">
                <a:latin typeface="Arial" pitchFamily="34" charset="0"/>
                <a:ea typeface="ＭＳ Ｐゴシック" pitchFamily="34" charset="-128"/>
                <a:cs typeface="Arial" pitchFamily="34" charset="0"/>
              </a:rPr>
              <a:t>феномен</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бимодальности</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был</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обнаружен</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для</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спонтанного</a:t>
            </a:r>
            <a:r>
              <a:rPr lang="en-US" dirty="0" smtClean="0">
                <a:latin typeface="Arial" pitchFamily="34" charset="0"/>
                <a:ea typeface="ＭＳ Ｐゴシック" pitchFamily="34" charset="-128"/>
                <a:cs typeface="Arial" pitchFamily="34" charset="0"/>
              </a:rPr>
              <a:t> и </a:t>
            </a:r>
            <a:r>
              <a:rPr lang="en-US" dirty="0" err="1" smtClean="0">
                <a:latin typeface="Arial" pitchFamily="34" charset="0"/>
                <a:ea typeface="ＭＳ Ｐゴシック" pitchFamily="34" charset="-128"/>
                <a:cs typeface="Arial" pitchFamily="34" charset="0"/>
              </a:rPr>
              <a:t>низкоэнергетического</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деления</a:t>
            </a:r>
            <a:r>
              <a:rPr lang="en-US" dirty="0" smtClean="0">
                <a:latin typeface="Arial" pitchFamily="34" charset="0"/>
                <a:ea typeface="ＭＳ Ｐゴシック" pitchFamily="34" charset="-128"/>
                <a:cs typeface="Arial" pitchFamily="34" charset="0"/>
              </a:rPr>
              <a:t> в </a:t>
            </a:r>
            <a:r>
              <a:rPr lang="en-US" dirty="0" err="1" smtClean="0">
                <a:latin typeface="Arial" pitchFamily="34" charset="0"/>
                <a:ea typeface="ＭＳ Ｐゴシック" pitchFamily="34" charset="-128"/>
                <a:cs typeface="Arial" pitchFamily="34" charset="0"/>
              </a:rPr>
              <a:t>области</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ядер</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Fm</a:t>
            </a:r>
            <a:r>
              <a:rPr lang="en-US" dirty="0" smtClean="0">
                <a:latin typeface="Arial" pitchFamily="34" charset="0"/>
                <a:ea typeface="ＭＳ Ｐゴシック" pitchFamily="34" charset="-128"/>
                <a:cs typeface="Arial" pitchFamily="34" charset="0"/>
              </a:rPr>
              <a:t> - </a:t>
            </a:r>
            <a:r>
              <a:rPr lang="en-US" dirty="0" err="1" smtClean="0">
                <a:latin typeface="Arial" pitchFamily="34" charset="0"/>
                <a:ea typeface="ＭＳ Ｐゴシック" pitchFamily="34" charset="-128"/>
                <a:cs typeface="Arial" pitchFamily="34" charset="0"/>
              </a:rPr>
              <a:t>Rf</a:t>
            </a:r>
            <a:r>
              <a:rPr lang="en-US" dirty="0" smtClean="0">
                <a:latin typeface="Arial" pitchFamily="34" charset="0"/>
                <a:ea typeface="ＭＳ Ｐゴシック" pitchFamily="34" charset="-128"/>
                <a:cs typeface="Arial" pitchFamily="34" charset="0"/>
              </a:rPr>
              <a:t> (Z=100-104)</a:t>
            </a:r>
          </a:p>
          <a:p>
            <a:pPr eaLnBrk="1" hangingPunct="1">
              <a:spcBef>
                <a:spcPct val="0"/>
              </a:spcBef>
            </a:pPr>
            <a:r>
              <a:rPr lang="en-US" dirty="0" err="1" smtClean="0">
                <a:latin typeface="Arial" pitchFamily="34" charset="0"/>
                <a:ea typeface="ＭＳ Ｐゴシック" pitchFamily="34" charset="-128"/>
                <a:cs typeface="Arial" pitchFamily="34" charset="0"/>
              </a:rPr>
              <a:t>Они</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имели</a:t>
            </a:r>
            <a:r>
              <a:rPr lang="en-US" dirty="0" smtClean="0">
                <a:latin typeface="Arial" pitchFamily="34" charset="0"/>
                <a:ea typeface="ＭＳ Ｐゴシック" pitchFamily="34" charset="-128"/>
                <a:cs typeface="Arial" pitchFamily="34" charset="0"/>
              </a:rPr>
              <a:t> </a:t>
            </a:r>
            <a:r>
              <a:rPr lang="en-US" b="1" dirty="0" err="1" smtClean="0">
                <a:latin typeface="Arial" pitchFamily="34" charset="0"/>
                <a:ea typeface="ＭＳ Ｐゴシック" pitchFamily="34" charset="-128"/>
                <a:cs typeface="Arial" pitchFamily="34" charset="0"/>
              </a:rPr>
              <a:t>двугорбую</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форму</a:t>
            </a:r>
            <a:r>
              <a:rPr lang="en-US" dirty="0" smtClean="0">
                <a:latin typeface="Arial" pitchFamily="34" charset="0"/>
                <a:ea typeface="ＭＳ Ｐゴシック" pitchFamily="34" charset="-128"/>
                <a:cs typeface="Arial" pitchFamily="34" charset="0"/>
              </a:rPr>
              <a:t> </a:t>
            </a:r>
            <a:r>
              <a:rPr lang="ru-RU" dirty="0" smtClean="0">
                <a:latin typeface="Arial" pitchFamily="34" charset="0"/>
                <a:ea typeface="ＭＳ Ｐゴシック" pitchFamily="34" charset="-128"/>
                <a:cs typeface="Arial" pitchFamily="34" charset="0"/>
              </a:rPr>
              <a:t>(две долины) </a:t>
            </a:r>
          </a:p>
          <a:p>
            <a:pPr eaLnBrk="1" hangingPunct="1">
              <a:spcBef>
                <a:spcPct val="0"/>
              </a:spcBef>
            </a:pPr>
            <a:r>
              <a:rPr lang="ru-RU" dirty="0" smtClean="0">
                <a:latin typeface="Arial" pitchFamily="34" charset="0"/>
                <a:ea typeface="ＭＳ Ｐゴシック" pitchFamily="34" charset="-128"/>
                <a:cs typeface="Arial" pitchFamily="34" charset="0"/>
              </a:rPr>
              <a:t>связано с возможностью для этих ядер иметь </a:t>
            </a:r>
            <a:r>
              <a:rPr lang="ru-RU" b="1" dirty="0" smtClean="0">
                <a:latin typeface="Arial" pitchFamily="34" charset="0"/>
                <a:ea typeface="ＭＳ Ｐゴシック" pitchFamily="34" charset="-128"/>
                <a:cs typeface="Arial" pitchFamily="34" charset="0"/>
              </a:rPr>
              <a:t>одновременно</a:t>
            </a:r>
            <a:r>
              <a:rPr lang="ru-RU" baseline="0" dirty="0" smtClean="0">
                <a:latin typeface="Arial" pitchFamily="34" charset="0"/>
                <a:ea typeface="ＭＳ Ｐゴシック" pitchFamily="34" charset="-128"/>
                <a:cs typeface="Arial" pitchFamily="34" charset="0"/>
              </a:rPr>
              <a:t> </a:t>
            </a:r>
            <a:r>
              <a:rPr lang="ru-RU" dirty="0" smtClean="0">
                <a:latin typeface="Arial" pitchFamily="34" charset="0"/>
                <a:ea typeface="ＭＳ Ｐゴシック" pitchFamily="34" charset="-128"/>
                <a:cs typeface="Arial" pitchFamily="34" charset="0"/>
              </a:rPr>
              <a:t>в обоих осколках </a:t>
            </a:r>
            <a:r>
              <a:rPr lang="ru-RU" dirty="0" err="1" smtClean="0">
                <a:latin typeface="Arial" pitchFamily="34" charset="0"/>
                <a:ea typeface="ＭＳ Ｐゴシック" pitchFamily="34" charset="-128"/>
                <a:cs typeface="Arial" pitchFamily="34" charset="0"/>
              </a:rPr>
              <a:t>околомагические</a:t>
            </a:r>
            <a:r>
              <a:rPr lang="ru-RU" dirty="0" smtClean="0">
                <a:latin typeface="Arial" pitchFamily="34" charset="0"/>
                <a:ea typeface="ＭＳ Ｐゴシック" pitchFamily="34" charset="-128"/>
                <a:cs typeface="Arial" pitchFamily="34" charset="0"/>
              </a:rPr>
              <a:t> значения чисел нейтронов и протонов </a:t>
            </a:r>
            <a:r>
              <a:rPr lang="en-US" b="1" dirty="0" smtClean="0">
                <a:latin typeface="Arial" pitchFamily="34" charset="0"/>
                <a:ea typeface="ＭＳ Ｐゴシック" pitchFamily="34" charset="-128"/>
                <a:cs typeface="Arial" pitchFamily="34" charset="0"/>
              </a:rPr>
              <a:t>Z </a:t>
            </a:r>
            <a:r>
              <a:rPr lang="ru-RU" b="1" dirty="0" smtClean="0">
                <a:latin typeface="Arial" pitchFamily="34" charset="0"/>
                <a:ea typeface="ＭＳ Ｐゴシック" pitchFamily="34" charset="-128"/>
                <a:cs typeface="Arial" pitchFamily="34" charset="0"/>
              </a:rPr>
              <a:t>~ 50</a:t>
            </a:r>
            <a:r>
              <a:rPr lang="ru-RU" dirty="0" smtClean="0">
                <a:latin typeface="Arial" pitchFamily="34" charset="0"/>
                <a:ea typeface="ＭＳ Ｐゴシック" pitchFamily="34" charset="-128"/>
                <a:cs typeface="Arial" pitchFamily="34" charset="0"/>
              </a:rPr>
              <a:t>, </a:t>
            </a:r>
            <a:r>
              <a:rPr lang="en-US" b="1" dirty="0" smtClean="0">
                <a:latin typeface="Arial" pitchFamily="34" charset="0"/>
                <a:ea typeface="ＭＳ Ｐゴシック" pitchFamily="34" charset="-128"/>
                <a:cs typeface="Arial" pitchFamily="34" charset="0"/>
              </a:rPr>
              <a:t>N </a:t>
            </a:r>
            <a:r>
              <a:rPr lang="ru-RU" b="1" dirty="0" smtClean="0">
                <a:latin typeface="Arial" pitchFamily="34" charset="0"/>
                <a:ea typeface="ＭＳ Ｐゴシック" pitchFamily="34" charset="-128"/>
                <a:cs typeface="Arial" pitchFamily="34" charset="0"/>
              </a:rPr>
              <a:t>~ 82</a:t>
            </a:r>
            <a:r>
              <a:rPr lang="ru-RU" dirty="0" smtClean="0">
                <a:latin typeface="Arial" pitchFamily="34" charset="0"/>
                <a:ea typeface="ＭＳ Ｐゴシック" pitchFamily="34" charset="-128"/>
                <a:cs typeface="Arial" pitchFamily="34" charset="0"/>
              </a:rPr>
              <a:t> (дважды магическое </a:t>
            </a:r>
            <a:r>
              <a:rPr lang="ru-RU" b="1" dirty="0" smtClean="0">
                <a:latin typeface="Arial" pitchFamily="34" charset="0"/>
                <a:ea typeface="ＭＳ Ｐゴシック" pitchFamily="34" charset="-128"/>
                <a:cs typeface="Arial" pitchFamily="34" charset="0"/>
              </a:rPr>
              <a:t>олово</a:t>
            </a:r>
            <a:r>
              <a:rPr lang="ru-RU" dirty="0" smtClean="0">
                <a:latin typeface="Arial" pitchFamily="34" charset="0"/>
                <a:ea typeface="ＭＳ Ｐゴシック" pitchFamily="34" charset="-128"/>
                <a:cs typeface="Arial" pitchFamily="34" charset="0"/>
              </a:rPr>
              <a:t>) – компактная</a:t>
            </a:r>
            <a:r>
              <a:rPr lang="en-US" dirty="0" smtClean="0">
                <a:latin typeface="Arial" pitchFamily="34" charset="0"/>
                <a:ea typeface="ＭＳ Ｐゴシック" pitchFamily="34" charset="-128"/>
                <a:cs typeface="Arial" pitchFamily="34" charset="0"/>
              </a:rPr>
              <a:t> </a:t>
            </a:r>
            <a:r>
              <a:rPr lang="ru-RU" dirty="0" smtClean="0">
                <a:latin typeface="Arial" pitchFamily="34" charset="0"/>
                <a:ea typeface="ＭＳ Ｐゴシック" pitchFamily="34" charset="-128"/>
                <a:cs typeface="Arial" pitchFamily="34" charset="0"/>
              </a:rPr>
              <a:t>конфигурация –</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 большая ТКЕ</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ru-RU" dirty="0" smtClean="0">
              <a:latin typeface="Arial" pitchFamily="34" charset="0"/>
              <a:ea typeface="ＭＳ Ｐゴシック" pitchFamily="34" charset="-128"/>
              <a:cs typeface="Arial" pitchFamily="34" charset="0"/>
            </a:endParaRPr>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ACEFCDCA-C736-4EB2-8C97-74B2118D6B64}" type="slidenum">
              <a:rPr lang="en-US" smtClean="0">
                <a:latin typeface="Calibri" pitchFamily="34" charset="0"/>
                <a:ea typeface="ＭＳ Ｐゴシック" pitchFamily="34" charset="-128"/>
              </a:rPr>
              <a:pPr fontAlgn="base">
                <a:spcBef>
                  <a:spcPct val="0"/>
                </a:spcBef>
                <a:spcAft>
                  <a:spcPct val="0"/>
                </a:spcAft>
                <a:defRPr/>
              </a:pPr>
              <a:t>3</a:t>
            </a:fld>
            <a:endParaRPr lang="en-US" smtClean="0">
              <a:latin typeface="Calibri" pitchFamily="34" charset="0"/>
              <a:ea typeface="ＭＳ Ｐゴシック" pitchFamily="34" charset="-128"/>
            </a:endParaRPr>
          </a:p>
        </p:txBody>
      </p:sp>
    </p:spTree>
    <p:extLst>
      <p:ext uri="{BB962C8B-B14F-4D97-AF65-F5344CB8AC3E}">
        <p14:creationId xmlns:p14="http://schemas.microsoft.com/office/powerpoint/2010/main" val="16176762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mass–energy distributions of fragments originating from the fission of the compound nucleus 226Th and their correlations with the multiplicity of gamma rays emitted from these fragments are measured and analyzed in 18O + 208Pb interaction induced by projectile oxygen ions of energy in the</a:t>
            </a:r>
          </a:p>
          <a:p>
            <a:r>
              <a:rPr lang="en-US" sz="1200" b="0" i="0" u="none" strike="noStrike" kern="1200" baseline="0" dirty="0" smtClean="0">
                <a:solidFill>
                  <a:schemeClr val="tx1"/>
                </a:solidFill>
                <a:latin typeface="+mn-lt"/>
                <a:ea typeface="+mn-ea"/>
                <a:cs typeface="+mn-cs"/>
              </a:rPr>
              <a:t>range </a:t>
            </a:r>
            <a:r>
              <a:rPr lang="en-US" sz="1200" b="0" i="1" u="none" strike="noStrike" kern="1200" baseline="0" dirty="0" err="1" smtClean="0">
                <a:solidFill>
                  <a:schemeClr val="tx1"/>
                </a:solidFill>
                <a:latin typeface="+mn-lt"/>
                <a:ea typeface="+mn-ea"/>
                <a:cs typeface="+mn-cs"/>
              </a:rPr>
              <a:t>E</a:t>
            </a:r>
            <a:r>
              <a:rPr lang="en-US" sz="1200" b="0" i="0" u="none" strike="noStrike" kern="1200" baseline="0" dirty="0" err="1" smtClean="0">
                <a:solidFill>
                  <a:schemeClr val="tx1"/>
                </a:solidFill>
                <a:latin typeface="+mn-lt"/>
                <a:ea typeface="+mn-ea"/>
                <a:cs typeface="+mn-cs"/>
              </a:rPr>
              <a:t>lab</a:t>
            </a:r>
            <a:r>
              <a:rPr lang="en-US" sz="1200" b="0" i="0" u="none" strike="noStrike" kern="1200" baseline="0" dirty="0" smtClean="0">
                <a:solidFill>
                  <a:schemeClr val="tx1"/>
                </a:solidFill>
                <a:latin typeface="+mn-lt"/>
                <a:ea typeface="+mn-ea"/>
                <a:cs typeface="+mn-cs"/>
              </a:rPr>
              <a:t> = 78</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198</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5MeV. Manifestations of an asymmetric fission mode, which is damped exponentially with increasing </a:t>
            </a:r>
            <a:r>
              <a:rPr lang="en-US" sz="1200" b="0" i="1" u="none" strike="noStrike" kern="1200" baseline="0" dirty="0" err="1" smtClean="0">
                <a:solidFill>
                  <a:schemeClr val="tx1"/>
                </a:solidFill>
                <a:latin typeface="+mn-lt"/>
                <a:ea typeface="+mn-ea"/>
                <a:cs typeface="+mn-cs"/>
              </a:rPr>
              <a:t>E</a:t>
            </a:r>
            <a:r>
              <a:rPr lang="en-US" sz="1200" b="0" i="0" u="none" strike="noStrike" kern="1200" baseline="0" dirty="0" err="1" smtClean="0">
                <a:solidFill>
                  <a:schemeClr val="tx1"/>
                </a:solidFill>
                <a:latin typeface="+mn-lt"/>
                <a:ea typeface="+mn-ea"/>
                <a:cs typeface="+mn-cs"/>
              </a:rPr>
              <a:t>lab</a:t>
            </a:r>
            <a:r>
              <a:rPr lang="en-US" sz="1200" b="0" i="0" u="none" strike="noStrike" kern="1200" baseline="0" dirty="0" smtClean="0">
                <a:solidFill>
                  <a:schemeClr val="tx1"/>
                </a:solidFill>
                <a:latin typeface="+mn-lt"/>
                <a:ea typeface="+mn-ea"/>
                <a:cs typeface="+mn-cs"/>
              </a:rPr>
              <a:t>, are demonstrated. Theoretical calculations of fission valleys reveal that only two  independent valleys, symmetric and asymmetric, exist in the vicinity of the scission point. The dependence of the multiplicity of gamma rays emitted from both fission fragments on their mass, </a:t>
            </a:r>
            <a:r>
              <a:rPr lang="en-US" sz="1200" b="0" i="0" u="none" strike="noStrike" kern="1200" baseline="0" dirty="0" err="1" smtClean="0">
                <a:solidFill>
                  <a:schemeClr val="tx1"/>
                </a:solidFill>
                <a:latin typeface="+mn-lt"/>
                <a:ea typeface="+mn-ea"/>
                <a:cs typeface="+mn-cs"/>
              </a:rPr>
              <a:t>М</a:t>
            </a:r>
            <a:r>
              <a:rPr lang="en-US" sz="1200" b="0" i="1" u="none" strike="noStrike" kern="1200" baseline="0" dirty="0" err="1" smtClean="0">
                <a:solidFill>
                  <a:schemeClr val="tx1"/>
                </a:solidFill>
                <a:latin typeface="+mn-lt"/>
                <a:ea typeface="+mn-ea"/>
                <a:cs typeface="+mn-cs"/>
              </a:rPr>
              <a:t>γ</a:t>
            </a:r>
            <a:r>
              <a:rPr lang="en-US" sz="1200" b="0" i="0" u="none" strike="noStrike" kern="1200" baseline="0" dirty="0" smtClean="0">
                <a:solidFill>
                  <a:schemeClr val="tx1"/>
                </a:solidFill>
                <a:latin typeface="+mn-lt"/>
                <a:ea typeface="+mn-ea"/>
                <a:cs typeface="+mn-cs"/>
              </a:rPr>
              <a:t>(М), has a complicated structure and is highly sensitive to shell effects in both primary and final fragments.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that at </a:t>
            </a:r>
            <a:r>
              <a:rPr lang="en-US" sz="1200" b="0" i="1" u="none" strike="noStrike" kern="1200" baseline="0" dirty="0" err="1" smtClean="0">
                <a:solidFill>
                  <a:schemeClr val="tx1"/>
                </a:solidFill>
                <a:latin typeface="+mn-lt"/>
                <a:ea typeface="+mn-ea"/>
                <a:cs typeface="+mn-cs"/>
              </a:rPr>
              <a:t>E</a:t>
            </a:r>
            <a:r>
              <a:rPr lang="en-US" sz="1200" b="0" i="0" u="none" strike="noStrike" kern="1200" baseline="0" dirty="0" err="1" smtClean="0">
                <a:solidFill>
                  <a:schemeClr val="tx1"/>
                </a:solidFill>
                <a:latin typeface="+mn-lt"/>
                <a:ea typeface="+mn-ea"/>
                <a:cs typeface="+mn-cs"/>
              </a:rPr>
              <a:t>lab</a:t>
            </a:r>
            <a:r>
              <a:rPr lang="en-US" sz="1200" b="0" i="0" u="none" strike="noStrike" kern="1200" baseline="0" dirty="0" smtClean="0">
                <a:solidFill>
                  <a:schemeClr val="tx1"/>
                </a:solidFill>
                <a:latin typeface="+mn-lt"/>
                <a:ea typeface="+mn-ea"/>
                <a:cs typeface="+mn-cs"/>
              </a:rPr>
              <a:t> = 144</a:t>
            </a:r>
            <a:r>
              <a:rPr lang="en-US" sz="1200" b="0" i="1"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2 MeV, the mass distribution of fission fragments has a nearly Gaussian shape;</a:t>
            </a:r>
          </a:p>
          <a:p>
            <a:r>
              <a:rPr lang="en-US" sz="1200" b="0" i="0" u="none" strike="noStrike" kern="1200" baseline="0" dirty="0" smtClean="0">
                <a:solidFill>
                  <a:schemeClr val="tx1"/>
                </a:solidFill>
                <a:latin typeface="+mn-lt"/>
                <a:ea typeface="+mn-ea"/>
                <a:cs typeface="+mn-cs"/>
              </a:rPr>
              <a:t>however, there is a slight growth at the edges in the dependence </a:t>
            </a:r>
            <a:r>
              <a:rPr lang="el-GR" sz="1200" b="0" i="1" u="none" strike="noStrike" kern="1200" baseline="0" dirty="0" smtClean="0">
                <a:solidFill>
                  <a:schemeClr val="tx1"/>
                </a:solidFill>
                <a:latin typeface="+mn-lt"/>
                <a:ea typeface="+mn-ea"/>
                <a:cs typeface="+mn-cs"/>
              </a:rPr>
              <a:t>σ</a:t>
            </a:r>
            <a:r>
              <a:rPr lang="el-GR" sz="1200" b="0" i="0" u="none" strike="noStrike" kern="1200" baseline="0" dirty="0" smtClean="0">
                <a:solidFill>
                  <a:schemeClr val="tx1"/>
                </a:solidFill>
                <a:latin typeface="+mn-lt"/>
                <a:ea typeface="+mn-ea"/>
                <a:cs typeface="+mn-cs"/>
              </a:rPr>
              <a:t>2</a:t>
            </a:r>
            <a:r>
              <a:rPr lang="en-US" sz="1200" b="0" i="0" u="none" strike="noStrike" kern="1200" baseline="0" dirty="0" smtClean="0">
                <a:solidFill>
                  <a:schemeClr val="tx1"/>
                </a:solidFill>
                <a:latin typeface="+mn-lt"/>
                <a:ea typeface="+mn-ea"/>
                <a:cs typeface="+mn-cs"/>
              </a:rPr>
              <a:t>TKE(</a:t>
            </a:r>
            <a:r>
              <a:rPr lang="en-US" sz="1200" b="0" i="1" u="none" strike="noStrike" kern="1200" baseline="0" dirty="0" smtClean="0">
                <a:solidFill>
                  <a:schemeClr val="tx1"/>
                </a:solidFill>
                <a:latin typeface="+mn-lt"/>
                <a:ea typeface="+mn-ea"/>
                <a:cs typeface="+mn-cs"/>
              </a:rPr>
              <a:t>M</a:t>
            </a:r>
            <a:r>
              <a:rPr lang="en-US" sz="1200" b="0" i="0" u="none" strike="noStrike"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and the dependence </a:t>
            </a:r>
            <a:r>
              <a:rPr lang="en-US" sz="1200" b="0" i="1" u="none" strike="noStrike" kern="1200" baseline="0" dirty="0" err="1" smtClean="0">
                <a:solidFill>
                  <a:schemeClr val="tx1"/>
                </a:solidFill>
                <a:latin typeface="+mn-lt"/>
                <a:ea typeface="+mn-ea"/>
                <a:cs typeface="+mn-cs"/>
              </a:rPr>
              <a:t>Mγ</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M</a:t>
            </a:r>
            <a:r>
              <a:rPr lang="en-US" sz="1200" b="0" i="0" u="none" strike="noStrike" kern="1200" baseline="0" dirty="0" smtClean="0">
                <a:solidFill>
                  <a:schemeClr val="tx1"/>
                </a:solidFill>
                <a:latin typeface="+mn-lt"/>
                <a:ea typeface="+mn-ea"/>
                <a:cs typeface="+mn-cs"/>
              </a:rPr>
              <a:t>) features a significant minimum at </a:t>
            </a:r>
            <a:r>
              <a:rPr lang="en-US" sz="1200" b="0" i="1" u="none" strike="noStrike" kern="1200" baseline="0" dirty="0" smtClean="0">
                <a:solidFill>
                  <a:schemeClr val="tx1"/>
                </a:solidFill>
                <a:latin typeface="+mn-lt"/>
                <a:ea typeface="+mn-ea"/>
                <a:cs typeface="+mn-cs"/>
              </a:rPr>
              <a:t>MH</a:t>
            </a:r>
            <a:r>
              <a:rPr lang="en-US" sz="1200" b="0" i="0" u="none" strike="noStrike" kern="1200" baseline="0" dirty="0" smtClean="0">
                <a:solidFill>
                  <a:schemeClr val="tx1"/>
                </a:solidFill>
                <a:latin typeface="+mn-lt"/>
                <a:ea typeface="+mn-ea"/>
                <a:cs typeface="+mn-cs"/>
              </a:rPr>
              <a:t>2 </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143 </a:t>
            </a:r>
            <a:r>
              <a:rPr lang="en-US" sz="1200" b="0" i="0" u="none" strike="noStrike" kern="1200" baseline="0" dirty="0" err="1" smtClean="0">
                <a:solidFill>
                  <a:schemeClr val="tx1"/>
                </a:solidFill>
                <a:latin typeface="+mn-lt"/>
                <a:ea typeface="+mn-ea"/>
                <a:cs typeface="+mn-cs"/>
              </a:rPr>
              <a:t>amu</a:t>
            </a:r>
            <a:r>
              <a:rPr lang="en-US" sz="1200" b="0" i="0" u="none" strike="noStrike" kern="1200" baseline="0" dirty="0" smtClean="0">
                <a:solidFill>
                  <a:schemeClr val="tx1"/>
                </a:solidFill>
                <a:latin typeface="+mn-lt"/>
                <a:ea typeface="+mn-ea"/>
                <a:cs typeface="+mn-cs"/>
              </a:rPr>
              <a:t>. In other words, there is a small admixture of asymmetric fission in this case at the initial compound-nucleus excitation energy of </a:t>
            </a:r>
            <a:r>
              <a:rPr lang="en-US" sz="1200" b="0" i="1" u="none" strike="noStrike" kern="1200" baseline="0" dirty="0" smtClean="0">
                <a:solidFill>
                  <a:schemeClr val="tx1"/>
                </a:solidFill>
                <a:latin typeface="+mn-lt"/>
                <a:ea typeface="+mn-ea"/>
                <a:cs typeface="+mn-cs"/>
              </a:rPr>
              <a:t>E*</a:t>
            </a:r>
            <a:r>
              <a:rPr lang="en-US" sz="1200" b="0" i="0" u="none" strike="noStrike" kern="1200" baseline="0" dirty="0" err="1" smtClean="0">
                <a:solidFill>
                  <a:schemeClr val="tx1"/>
                </a:solidFill>
                <a:latin typeface="+mn-lt"/>
                <a:ea typeface="+mn-ea"/>
                <a:cs typeface="+mn-cs"/>
              </a:rPr>
              <a:t>ini</a:t>
            </a:r>
            <a:r>
              <a:rPr lang="en-US" sz="1200" b="0" i="0" u="none" strike="noStrike" kern="1200" baseline="0" dirty="0" smtClean="0">
                <a:solidFill>
                  <a:schemeClr val="tx1"/>
                </a:solidFill>
                <a:latin typeface="+mn-lt"/>
                <a:ea typeface="+mn-ea"/>
                <a:cs typeface="+mn-cs"/>
              </a:rPr>
              <a:t>=87 MeV, and </a:t>
            </a:r>
            <a:r>
              <a:rPr lang="en-US" sz="1200" b="0" i="1" u="none" strike="noStrike" kern="1200" baseline="0" dirty="0" err="1" smtClean="0">
                <a:solidFill>
                  <a:schemeClr val="tx1"/>
                </a:solidFill>
                <a:latin typeface="+mn-lt"/>
                <a:ea typeface="+mn-ea"/>
                <a:cs typeface="+mn-cs"/>
              </a:rPr>
              <a:t>Mγ</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M</a:t>
            </a:r>
            <a:r>
              <a:rPr lang="en-US" sz="1200" b="0" i="0" u="none" strike="noStrike" kern="1200" baseline="0" dirty="0" smtClean="0">
                <a:solidFill>
                  <a:schemeClr val="tx1"/>
                </a:solidFill>
                <a:latin typeface="+mn-lt"/>
                <a:ea typeface="+mn-ea"/>
                <a:cs typeface="+mn-cs"/>
              </a:rPr>
              <a:t>) exhibits a high sensitivity to manifestations of fission asymmetry</a:t>
            </a:r>
          </a:p>
          <a:p>
            <a:endParaRPr lang="en-US" dirty="0" smtClean="0"/>
          </a:p>
          <a:p>
            <a:r>
              <a:rPr lang="en-US" sz="1200" b="0" i="0" u="none" strike="noStrike" kern="1200" baseline="0" dirty="0" smtClean="0">
                <a:solidFill>
                  <a:schemeClr val="tx1"/>
                </a:solidFill>
                <a:latin typeface="+mn-lt"/>
                <a:ea typeface="+mn-ea"/>
                <a:cs typeface="+mn-cs"/>
              </a:rPr>
              <a:t>The minimum in the dependence </a:t>
            </a:r>
            <a:r>
              <a:rPr lang="en-US" sz="1200" b="0" i="1" u="none" strike="noStrike" kern="1200" baseline="0" dirty="0" err="1" smtClean="0">
                <a:solidFill>
                  <a:schemeClr val="tx1"/>
                </a:solidFill>
                <a:latin typeface="+mn-lt"/>
                <a:ea typeface="+mn-ea"/>
                <a:cs typeface="+mn-cs"/>
              </a:rPr>
              <a:t>Mγ</a:t>
            </a:r>
            <a:r>
              <a:rPr lang="en-US" sz="1200" b="0" i="0" u="none" strike="noStrike" kern="1200" baseline="0" dirty="0" smtClean="0">
                <a:solidFill>
                  <a:schemeClr val="tx1"/>
                </a:solidFill>
                <a:latin typeface="+mn-lt"/>
                <a:ea typeface="+mn-ea"/>
                <a:cs typeface="+mn-cs"/>
              </a:rPr>
              <a:t>(</a:t>
            </a:r>
            <a:r>
              <a:rPr lang="en-US" sz="1200" b="0" i="1" u="none" strike="noStrike" kern="1200" baseline="0" dirty="0" smtClean="0">
                <a:solidFill>
                  <a:schemeClr val="tx1"/>
                </a:solidFill>
                <a:latin typeface="+mn-lt"/>
                <a:ea typeface="+mn-ea"/>
                <a:cs typeface="+mn-cs"/>
              </a:rPr>
              <a:t>M</a:t>
            </a:r>
            <a:r>
              <a:rPr lang="en-US" sz="1200" b="0" i="0" u="none" strike="noStrike" kern="1200" baseline="0" dirty="0" smtClean="0">
                <a:solidFill>
                  <a:schemeClr val="tx1"/>
                </a:solidFill>
                <a:latin typeface="+mn-lt"/>
                <a:ea typeface="+mn-ea"/>
                <a:cs typeface="+mn-cs"/>
              </a:rPr>
              <a:t>) for </a:t>
            </a:r>
            <a:r>
              <a:rPr lang="en-US" sz="1200" b="0" i="1" u="none" strike="noStrike" kern="1200" baseline="0" dirty="0" smtClean="0">
                <a:solidFill>
                  <a:schemeClr val="tx1"/>
                </a:solidFill>
                <a:latin typeface="+mn-lt"/>
                <a:ea typeface="+mn-ea"/>
                <a:cs typeface="+mn-cs"/>
              </a:rPr>
              <a:t>MH</a:t>
            </a:r>
            <a:r>
              <a:rPr lang="en-US" sz="1200" b="0" i="0" u="none" strike="noStrike" kern="1200" baseline="0" dirty="0" smtClean="0">
                <a:solidFill>
                  <a:schemeClr val="tx1"/>
                </a:solidFill>
                <a:latin typeface="+mn-lt"/>
                <a:ea typeface="+mn-ea"/>
                <a:cs typeface="+mn-cs"/>
              </a:rPr>
              <a:t>1 = 127–129 </a:t>
            </a:r>
            <a:r>
              <a:rPr lang="en-US" sz="1200" b="0" i="0" u="none" strike="noStrike" kern="1200" baseline="0" dirty="0" err="1" smtClean="0">
                <a:solidFill>
                  <a:schemeClr val="tx1"/>
                </a:solidFill>
                <a:latin typeface="+mn-lt"/>
                <a:ea typeface="+mn-ea"/>
                <a:cs typeface="+mn-cs"/>
              </a:rPr>
              <a:t>amu</a:t>
            </a:r>
            <a:r>
              <a:rPr lang="en-US" sz="1200" b="0" i="0" u="none" strike="noStrike" kern="1200" baseline="0" dirty="0" smtClean="0">
                <a:solidFill>
                  <a:schemeClr val="tx1"/>
                </a:solidFill>
                <a:latin typeface="+mn-lt"/>
                <a:ea typeface="+mn-ea"/>
                <a:cs typeface="+mn-cs"/>
              </a:rPr>
              <a:t> survives at all energies, having approximately the same depth in relation to the value of </a:t>
            </a:r>
            <a:r>
              <a:rPr lang="en-US" sz="1200" b="0" i="1" u="none" strike="noStrike" kern="1200" baseline="0" dirty="0" err="1" smtClean="0">
                <a:solidFill>
                  <a:schemeClr val="tx1"/>
                </a:solidFill>
                <a:latin typeface="+mn-lt"/>
                <a:ea typeface="+mn-ea"/>
                <a:cs typeface="+mn-cs"/>
              </a:rPr>
              <a:t>Mγ</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for symmetric fission around </a:t>
            </a:r>
            <a:r>
              <a:rPr lang="en-US" sz="1200" b="0" i="1" u="none" strike="noStrike" kern="1200" baseline="0" dirty="0" smtClean="0">
                <a:solidFill>
                  <a:schemeClr val="tx1"/>
                </a:solidFill>
                <a:latin typeface="+mn-lt"/>
                <a:ea typeface="+mn-ea"/>
                <a:cs typeface="+mn-cs"/>
              </a:rPr>
              <a:t>M ≈ A/</a:t>
            </a:r>
            <a:r>
              <a:rPr lang="en-US" sz="1200" b="0" i="0" u="none" strike="noStrike" kern="1200" baseline="0" dirty="0" smtClean="0">
                <a:solidFill>
                  <a:schemeClr val="tx1"/>
                </a:solidFill>
                <a:latin typeface="+mn-lt"/>
                <a:ea typeface="+mn-ea"/>
                <a:cs typeface="+mn-cs"/>
              </a:rPr>
              <a:t>2.</a:t>
            </a:r>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31</a:t>
            </a:fld>
            <a:endParaRPr lang="ru-RU"/>
          </a:p>
        </p:txBody>
      </p:sp>
    </p:spTree>
    <p:extLst>
      <p:ext uri="{BB962C8B-B14F-4D97-AF65-F5344CB8AC3E}">
        <p14:creationId xmlns:p14="http://schemas.microsoft.com/office/powerpoint/2010/main" val="1055862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At the proton energy </a:t>
            </a:r>
            <a:r>
              <a:rPr lang="en-US" sz="1200" kern="1200" dirty="0" err="1" smtClean="0">
                <a:solidFill>
                  <a:schemeClr val="tx1"/>
                </a:solidFill>
                <a:effectLst/>
                <a:latin typeface="+mn-lt"/>
                <a:ea typeface="+mn-ea"/>
                <a:cs typeface="+mn-cs"/>
              </a:rPr>
              <a:t>E</a:t>
            </a:r>
            <a:r>
              <a:rPr lang="en-US" sz="1200" kern="1200" baseline="-25000" dirty="0" err="1" smtClean="0">
                <a:solidFill>
                  <a:schemeClr val="tx1"/>
                </a:solidFill>
                <a:effectLst/>
                <a:latin typeface="+mn-lt"/>
                <a:ea typeface="+mn-ea"/>
                <a:cs typeface="+mn-cs"/>
              </a:rPr>
              <a:t>p</a:t>
            </a:r>
            <a:r>
              <a:rPr lang="en-US" sz="1200" kern="1200" dirty="0" smtClean="0">
                <a:solidFill>
                  <a:schemeClr val="tx1"/>
                </a:solidFill>
                <a:effectLst/>
                <a:latin typeface="+mn-lt"/>
                <a:ea typeface="+mn-ea"/>
                <a:cs typeface="+mn-cs"/>
              </a:rPr>
              <a:t>=13 MeV one can observe two-humped mass distribution with small appearance of symmetric peak. For all proton energies two fission modes are quite clearly seen in Mass-TKE distributions: symmetric and asymmetric ones. The symmetric contribution grows up with increasing proton incident energy, even at 55 MeV of proton energy the shoulders in the mass energy distribution demonstrate clearly the asymmetric fission peaks.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thorium is a boundary nucleus between mainly asymmetric to mainly symmetric fission. There are two fission possibilities, resulting in symmetric fission mode. First, the symmetric fission mode is pronounced even at low excitation energies of the compound nucleus, and its yield grows up with increasing of the </a:t>
            </a:r>
            <a:r>
              <a:rPr lang="en-US" sz="1200" kern="1200" dirty="0" err="1" smtClean="0">
                <a:solidFill>
                  <a:schemeClr val="tx1"/>
                </a:solidFill>
                <a:effectLst/>
                <a:latin typeface="+mn-lt"/>
                <a:ea typeface="+mn-ea"/>
                <a:cs typeface="+mn-cs"/>
              </a:rPr>
              <a:t>proron</a:t>
            </a:r>
            <a:r>
              <a:rPr lang="en-US" sz="1200" kern="1200" dirty="0" smtClean="0">
                <a:solidFill>
                  <a:schemeClr val="tx1"/>
                </a:solidFill>
                <a:effectLst/>
                <a:latin typeface="+mn-lt"/>
                <a:ea typeface="+mn-ea"/>
                <a:cs typeface="+mn-cs"/>
              </a:rPr>
              <a:t> incident energy. Second, the pre-equilibrium and pre-scission neutrons, which can be evaporated even at the proton incident energy of already 20 MeV, reduce the mass of the </a:t>
            </a:r>
            <a:r>
              <a:rPr lang="en-US" sz="1200" kern="1200" dirty="0" err="1" smtClean="0">
                <a:solidFill>
                  <a:schemeClr val="tx1"/>
                </a:solidFill>
                <a:effectLst/>
                <a:latin typeface="+mn-lt"/>
                <a:ea typeface="+mn-ea"/>
                <a:cs typeface="+mn-cs"/>
              </a:rPr>
              <a:t>fissioning</a:t>
            </a:r>
            <a:r>
              <a:rPr lang="en-US" sz="1200" kern="1200" dirty="0" smtClean="0">
                <a:solidFill>
                  <a:schemeClr val="tx1"/>
                </a:solidFill>
                <a:effectLst/>
                <a:latin typeface="+mn-lt"/>
                <a:ea typeface="+mn-ea"/>
                <a:cs typeface="+mn-cs"/>
              </a:rPr>
              <a:t> nucleus. In the work [</a:t>
            </a:r>
            <a:r>
              <a:rPr lang="it-IT" sz="1200" u="none" strike="noStrike" kern="1200" dirty="0" smtClean="0">
                <a:solidFill>
                  <a:schemeClr val="tx1"/>
                </a:solidFill>
                <a:effectLst/>
                <a:latin typeface="+mn-lt"/>
                <a:ea typeface="+mn-ea"/>
                <a:cs typeface="+mn-cs"/>
              </a:rPr>
              <a:t>K.-H. Schmidt</a:t>
            </a:r>
            <a:r>
              <a:rPr lang="it-IT" sz="1200" kern="1200" dirty="0" smtClean="0">
                <a:solidFill>
                  <a:schemeClr val="tx1"/>
                </a:solidFill>
                <a:effectLst/>
                <a:latin typeface="+mn-lt"/>
                <a:ea typeface="+mn-ea"/>
                <a:cs typeface="+mn-cs"/>
              </a:rPr>
              <a:t> et al., Nucl. </a:t>
            </a:r>
            <a:r>
              <a:rPr lang="fr-FR" sz="1200" kern="1200" dirty="0" smtClean="0">
                <a:solidFill>
                  <a:schemeClr val="tx1"/>
                </a:solidFill>
                <a:effectLst/>
                <a:latin typeface="+mn-lt"/>
                <a:ea typeface="+mn-ea"/>
                <a:cs typeface="+mn-cs"/>
              </a:rPr>
              <a:t>Phys. A665 (2000), 221-267</a:t>
            </a:r>
            <a:r>
              <a:rPr lang="en-US" sz="1200" kern="1200" dirty="0" smtClean="0">
                <a:solidFill>
                  <a:schemeClr val="tx1"/>
                </a:solidFill>
                <a:effectLst/>
                <a:latin typeface="+mn-lt"/>
                <a:ea typeface="+mn-ea"/>
                <a:cs typeface="+mn-cs"/>
              </a:rPr>
              <a:t>] it is shown, that the more neutron deficient </a:t>
            </a:r>
            <a:r>
              <a:rPr lang="en-US" sz="1200" kern="1200" dirty="0" err="1" smtClean="0">
                <a:solidFill>
                  <a:schemeClr val="tx1"/>
                </a:solidFill>
                <a:effectLst/>
                <a:latin typeface="+mn-lt"/>
                <a:ea typeface="+mn-ea"/>
                <a:cs typeface="+mn-cs"/>
              </a:rPr>
              <a:t>transactinide</a:t>
            </a:r>
            <a:r>
              <a:rPr lang="en-US" sz="1200" kern="1200" dirty="0" smtClean="0">
                <a:solidFill>
                  <a:schemeClr val="tx1"/>
                </a:solidFill>
                <a:effectLst/>
                <a:latin typeface="+mn-lt"/>
                <a:ea typeface="+mn-ea"/>
                <a:cs typeface="+mn-cs"/>
              </a:rPr>
              <a:t> nucleus is, the more symmetrical is its mass-distribution of fission fragments. This also may enhance the yield of fission fragments in the symmetrical region.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TKE for the symmetric mode is lower at all proton energies than that for the asymmetric one. In first approximation the TKE is interpreted as the Coulomb energy of the two fragments at the contact point at scission. Taking this assumption into account, we may conclude that the system is more compact when the compound nucleus fission is asymmetric, and the system is more elongated in the case of the symmetric fission. </a:t>
            </a:r>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32</a:t>
            </a:fld>
            <a:endParaRPr lang="ru-RU"/>
          </a:p>
        </p:txBody>
      </p:sp>
    </p:spTree>
    <p:extLst>
      <p:ext uri="{BB962C8B-B14F-4D97-AF65-F5344CB8AC3E}">
        <p14:creationId xmlns:p14="http://schemas.microsoft.com/office/powerpoint/2010/main" val="1822859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35</a:t>
            </a:fld>
            <a:endParaRPr lang="ru-RU"/>
          </a:p>
        </p:txBody>
      </p:sp>
    </p:spTree>
    <p:extLst>
      <p:ext uri="{BB962C8B-B14F-4D97-AF65-F5344CB8AC3E}">
        <p14:creationId xmlns:p14="http://schemas.microsoft.com/office/powerpoint/2010/main" val="1353133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37</a:t>
            </a:fld>
            <a:endParaRPr lang="ru-RU"/>
          </a:p>
        </p:txBody>
      </p:sp>
    </p:spTree>
    <p:extLst>
      <p:ext uri="{BB962C8B-B14F-4D97-AF65-F5344CB8AC3E}">
        <p14:creationId xmlns:p14="http://schemas.microsoft.com/office/powerpoint/2010/main" val="1785482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the trends of the average light and heavy fragment masses in spontaneous and low energy fission of nuclei from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isotopes up to </a:t>
            </a:r>
            <a:r>
              <a:rPr lang="en-US" sz="1200" kern="1200" dirty="0" err="1" smtClean="0">
                <a:solidFill>
                  <a:schemeClr val="tx1"/>
                </a:solidFill>
                <a:effectLst/>
                <a:latin typeface="+mn-lt"/>
                <a:ea typeface="+mn-ea"/>
                <a:cs typeface="+mn-cs"/>
              </a:rPr>
              <a:t>superheavy</a:t>
            </a:r>
            <a:r>
              <a:rPr lang="en-US" sz="1200" kern="1200" dirty="0" smtClean="0">
                <a:solidFill>
                  <a:schemeClr val="tx1"/>
                </a:solidFill>
                <a:effectLst/>
                <a:latin typeface="+mn-lt"/>
                <a:ea typeface="+mn-ea"/>
                <a:cs typeface="+mn-cs"/>
              </a:rPr>
              <a:t> elements. As established since a long time, for nuclei with A &lt; 250 the heavy fragment masses are peaking around mass 140, a fact traced to the influence of spherical and deformed shells near 132Sn. For the region of very heavy nuclei with compound masses from A ≈ 256 to A ≈ 280 the fragment mass distributions are in most cases symmetric. When both fragments are close to either Z = 50 or N= 82 bimodal fission shows up. In the case of fission of </a:t>
            </a:r>
            <a:r>
              <a:rPr lang="en-US" sz="1200" kern="1200" dirty="0" err="1" smtClean="0">
                <a:solidFill>
                  <a:schemeClr val="tx1"/>
                </a:solidFill>
                <a:effectLst/>
                <a:latin typeface="+mn-lt"/>
                <a:ea typeface="+mn-ea"/>
                <a:cs typeface="+mn-cs"/>
              </a:rPr>
              <a:t>superheavy</a:t>
            </a:r>
            <a:r>
              <a:rPr lang="en-US" sz="1200" kern="1200" dirty="0" smtClean="0">
                <a:solidFill>
                  <a:schemeClr val="tx1"/>
                </a:solidFill>
                <a:effectLst/>
                <a:latin typeface="+mn-lt"/>
                <a:ea typeface="+mn-ea"/>
                <a:cs typeface="+mn-cs"/>
              </a:rPr>
              <a:t> nuclei the light fragments with mass 132-134 u play the stabilizing role. Hence, shell effects are everywhere present and determine the basic characteristics of fragment mass distributions.</a:t>
            </a:r>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42</a:t>
            </a:fld>
            <a:endParaRPr lang="ru-RU"/>
          </a:p>
        </p:txBody>
      </p:sp>
    </p:spTree>
    <p:extLst>
      <p:ext uri="{BB962C8B-B14F-4D97-AF65-F5344CB8AC3E}">
        <p14:creationId xmlns:p14="http://schemas.microsoft.com/office/powerpoint/2010/main" val="3946559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На рис приведено распределение ТКЕ для области симметричных масс А/2 ± 20. Хорошо видно, это распределение имеет ярко выраженную высокоэнергетическую компоненту, а само распределение по форме очень похоже на распределение ТКЕ осколков спонтанного  деления например, </a:t>
            </a:r>
            <a:r>
              <a:rPr lang="en-US" baseline="30000" dirty="0" smtClean="0">
                <a:latin typeface="Arial" pitchFamily="34" charset="0"/>
                <a:ea typeface="ＭＳ Ｐゴシック" pitchFamily="34" charset="-128"/>
                <a:cs typeface="Arial" pitchFamily="34" charset="0"/>
              </a:rPr>
              <a:t>258</a:t>
            </a:r>
            <a:r>
              <a:rPr lang="en-US" dirty="0" smtClean="0">
                <a:latin typeface="Arial" pitchFamily="34" charset="0"/>
                <a:ea typeface="ＭＳ Ｐゴシック" pitchFamily="34" charset="-128"/>
                <a:cs typeface="Arial" pitchFamily="34" charset="0"/>
              </a:rPr>
              <a:t>Fm </a:t>
            </a:r>
            <a:r>
              <a:rPr lang="ru-RU" dirty="0" smtClean="0">
                <a:latin typeface="Arial" pitchFamily="34" charset="0"/>
                <a:ea typeface="ＭＳ Ｐゴシック" pitchFamily="34" charset="-128"/>
                <a:cs typeface="Arial" pitchFamily="34" charset="0"/>
              </a:rPr>
              <a:t>или </a:t>
            </a:r>
            <a:r>
              <a:rPr lang="en-US" baseline="30000" dirty="0" smtClean="0">
                <a:latin typeface="Arial" pitchFamily="34" charset="0"/>
                <a:ea typeface="ＭＳ Ｐゴシック" pitchFamily="34" charset="-128"/>
                <a:cs typeface="Arial" pitchFamily="34" charset="0"/>
              </a:rPr>
              <a:t>262</a:t>
            </a:r>
            <a:r>
              <a:rPr lang="en-US" dirty="0" smtClean="0">
                <a:latin typeface="Arial" pitchFamily="34" charset="0"/>
                <a:ea typeface="ＭＳ Ｐゴシック" pitchFamily="34" charset="-128"/>
                <a:cs typeface="Arial" pitchFamily="34" charset="0"/>
              </a:rPr>
              <a:t>No</a:t>
            </a:r>
            <a:r>
              <a:rPr lang="ru-RU" dirty="0" smtClean="0">
                <a:latin typeface="Arial" pitchFamily="34" charset="0"/>
                <a:ea typeface="ＭＳ Ｐゴシック" pitchFamily="34" charset="-128"/>
                <a:cs typeface="Arial" pitchFamily="34" charset="0"/>
              </a:rPr>
              <a:t>. </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Сравнили с серой – то же ядро.</a:t>
            </a: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НО   </a:t>
            </a:r>
            <a:r>
              <a:rPr lang="en-US" dirty="0" smtClean="0">
                <a:latin typeface="Arial" pitchFamily="34" charset="0"/>
                <a:ea typeface="ＭＳ Ｐゴシック" pitchFamily="34" charset="-128"/>
                <a:cs typeface="Arial" pitchFamily="34" charset="0"/>
              </a:rPr>
              <a:t>&lt;</a:t>
            </a:r>
            <a:r>
              <a:rPr lang="ru-RU" dirty="0" smtClean="0">
                <a:latin typeface="Arial" pitchFamily="34" charset="0"/>
                <a:ea typeface="ＭＳ Ｐゴシック" pitchFamily="34" charset="-128"/>
                <a:cs typeface="Arial" pitchFamily="34" charset="0"/>
              </a:rPr>
              <a:t>ТКЕ</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выше   и дисперсия больше  – отличаются  -</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это </a:t>
            </a:r>
            <a:r>
              <a:rPr lang="ru-RU" b="1" dirty="0" smtClean="0">
                <a:latin typeface="Arial" pitchFamily="34" charset="0"/>
                <a:ea typeface="ＭＳ Ｐゴシック" pitchFamily="34" charset="-128"/>
                <a:cs typeface="Arial" pitchFamily="34" charset="0"/>
              </a:rPr>
              <a:t>не</a:t>
            </a:r>
            <a:r>
              <a:rPr lang="ru-RU" dirty="0" smtClean="0">
                <a:latin typeface="Arial" pitchFamily="34" charset="0"/>
                <a:ea typeface="ＭＳ Ｐゴシック" pitchFamily="34" charset="-128"/>
                <a:cs typeface="Arial" pitchFamily="34" charset="0"/>
              </a:rPr>
              <a:t> связано с </a:t>
            </a:r>
            <a:r>
              <a:rPr lang="ru-RU" dirty="0" err="1" smtClean="0">
                <a:latin typeface="Arial" pitchFamily="34" charset="0"/>
                <a:ea typeface="ＭＳ Ｐゴシック" pitchFamily="34" charset="-128"/>
                <a:cs typeface="Arial" pitchFamily="34" charset="0"/>
              </a:rPr>
              <a:t>квази</a:t>
            </a:r>
            <a:r>
              <a:rPr lang="ru-RU" dirty="0" smtClean="0">
                <a:latin typeface="Arial" pitchFamily="34" charset="0"/>
                <a:ea typeface="ＭＳ Ｐゴシック" pitchFamily="34" charset="-128"/>
                <a:cs typeface="Arial" pitchFamily="34" charset="0"/>
              </a:rPr>
              <a:t> как для серы  - </a:t>
            </a:r>
            <a:r>
              <a:rPr lang="en-US" dirty="0" smtClean="0">
                <a:latin typeface="Arial" pitchFamily="34" charset="0"/>
                <a:ea typeface="ＭＳ Ｐゴシック" pitchFamily="34" charset="-128"/>
                <a:cs typeface="Arial" pitchFamily="34" charset="0"/>
              </a:rPr>
              <a:t>&gt;</a:t>
            </a:r>
            <a:r>
              <a:rPr lang="ru-RU" dirty="0" smtClean="0">
                <a:latin typeface="Arial" pitchFamily="34" charset="0"/>
                <a:ea typeface="ＭＳ Ｐゴシック" pitchFamily="34" charset="-128"/>
                <a:cs typeface="Arial" pitchFamily="34" charset="0"/>
              </a:rPr>
              <a:t> особенности самого  деления</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Поэтому мы приходим к заключению, что в нашем случае реализуется бимодальное деление </a:t>
            </a:r>
            <a:r>
              <a:rPr lang="en-US" dirty="0" smtClean="0">
                <a:latin typeface="Arial" pitchFamily="34" charset="0"/>
                <a:ea typeface="ＭＳ Ｐゴシック" pitchFamily="34" charset="-128"/>
                <a:cs typeface="Arial" pitchFamily="34" charset="0"/>
              </a:rPr>
              <a:t>Hs</a:t>
            </a:r>
            <a:r>
              <a:rPr lang="ru-RU" dirty="0" smtClean="0">
                <a:latin typeface="Arial" pitchFamily="34" charset="0"/>
                <a:ea typeface="ＭＳ Ｐゴシック" pitchFamily="34" charset="-128"/>
                <a:cs typeface="Arial" pitchFamily="34" charset="0"/>
              </a:rPr>
              <a:t>*, образованного в реакции </a:t>
            </a:r>
            <a:r>
              <a:rPr lang="en-US" dirty="0" err="1" smtClean="0">
                <a:latin typeface="Arial" pitchFamily="34" charset="0"/>
                <a:ea typeface="ＭＳ Ｐゴシック" pitchFamily="34" charset="-128"/>
                <a:cs typeface="Arial" pitchFamily="34" charset="0"/>
              </a:rPr>
              <a:t>Mg+Cm</a:t>
            </a:r>
            <a:r>
              <a:rPr lang="ru-RU" dirty="0" smtClean="0">
                <a:latin typeface="Arial" pitchFamily="34" charset="0"/>
                <a:ea typeface="ＭＳ Ｐゴシック" pitchFamily="34" charset="-128"/>
                <a:cs typeface="Arial" pitchFamily="34" charset="0"/>
              </a:rPr>
              <a:t>  при </a:t>
            </a:r>
            <a:r>
              <a:rPr lang="ru-RU" b="1" dirty="0" smtClean="0">
                <a:latin typeface="Arial" pitchFamily="34" charset="0"/>
                <a:ea typeface="ＭＳ Ｐゴシック" pitchFamily="34" charset="-128"/>
                <a:cs typeface="Arial" pitchFamily="34" charset="0"/>
              </a:rPr>
              <a:t>начальной</a:t>
            </a:r>
            <a:r>
              <a:rPr lang="ru-RU" dirty="0" smtClean="0">
                <a:latin typeface="Arial" pitchFamily="34" charset="0"/>
                <a:ea typeface="ＭＳ Ｐゴシック" pitchFamily="34" charset="-128"/>
                <a:cs typeface="Arial" pitchFamily="34" charset="0"/>
              </a:rPr>
              <a:t> энергии возбуждения 35 МэВ</a:t>
            </a:r>
          </a:p>
          <a:p>
            <a:pPr eaLnBrk="1" hangingPunct="1">
              <a:spcBef>
                <a:spcPct val="0"/>
              </a:spcBef>
            </a:pPr>
            <a:r>
              <a:rPr lang="ru-RU" dirty="0" smtClean="0">
                <a:latin typeface="Arial" pitchFamily="34" charset="0"/>
                <a:ea typeface="ＭＳ Ｐゴシック" pitchFamily="34" charset="-128"/>
                <a:cs typeface="Arial" pitchFamily="34" charset="0"/>
              </a:rPr>
              <a:t>(для </a:t>
            </a:r>
            <a:r>
              <a:rPr lang="en-US" dirty="0" err="1" smtClean="0">
                <a:latin typeface="Arial" pitchFamily="34" charset="0"/>
                <a:ea typeface="ＭＳ Ｐゴシック" pitchFamily="34" charset="-128"/>
                <a:cs typeface="Arial" pitchFamily="34" charset="0"/>
              </a:rPr>
              <a:t>Ne+Cf</a:t>
            </a:r>
            <a:r>
              <a:rPr lang="ru-RU" dirty="0" smtClean="0">
                <a:latin typeface="Arial" pitchFamily="34" charset="0"/>
                <a:ea typeface="ＭＳ Ｐゴシック" pitchFamily="34" charset="-128"/>
                <a:cs typeface="Arial" pitchFamily="34" charset="0"/>
              </a:rPr>
              <a:t> при энергии ниже барьера тоже </a:t>
            </a:r>
            <a:r>
              <a:rPr lang="ru-RU" dirty="0" err="1" smtClean="0">
                <a:latin typeface="Arial" pitchFamily="34" charset="0"/>
                <a:ea typeface="ＭＳ Ｐゴシック" pitchFamily="34" charset="-128"/>
                <a:cs typeface="Arial" pitchFamily="34" charset="0"/>
              </a:rPr>
              <a:t>дисперсияя</a:t>
            </a:r>
            <a:r>
              <a:rPr lang="ru-RU" dirty="0" smtClean="0">
                <a:latin typeface="Arial" pitchFamily="34" charset="0"/>
                <a:ea typeface="ＭＳ Ｐゴシック" pitchFamily="34" charset="-128"/>
                <a:cs typeface="Arial" pitchFamily="34" charset="0"/>
              </a:rPr>
              <a:t> ТКЕ  больше, </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бимодальность, но статистика слишком мала)</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ACEFCDCA-C736-4EB2-8C97-74B2118D6B64}" type="slidenum">
              <a:rPr lang="en-US" smtClean="0">
                <a:latin typeface="Calibri" pitchFamily="34" charset="0"/>
                <a:ea typeface="ＭＳ Ｐゴシック" pitchFamily="34" charset="-128"/>
              </a:rPr>
              <a:pPr fontAlgn="base">
                <a:spcBef>
                  <a:spcPct val="0"/>
                </a:spcBef>
                <a:spcAft>
                  <a:spcPct val="0"/>
                </a:spcAft>
                <a:defRPr/>
              </a:pPr>
              <a:t>46</a:t>
            </a:fld>
            <a:endParaRPr lang="en-US" smtClean="0">
              <a:latin typeface="Calibri" pitchFamily="34" charset="0"/>
              <a:ea typeface="ＭＳ Ｐゴシック" pitchFamily="34" charset="-128"/>
            </a:endParaRPr>
          </a:p>
        </p:txBody>
      </p:sp>
    </p:spTree>
    <p:extLst>
      <p:ext uri="{BB962C8B-B14F-4D97-AF65-F5344CB8AC3E}">
        <p14:creationId xmlns:p14="http://schemas.microsoft.com/office/powerpoint/2010/main" val="2564441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order to describe heavy-ion fusion reactions around the Coulomb barrier with an actinide target nucleus,</a:t>
            </a:r>
          </a:p>
          <a:p>
            <a:r>
              <a:rPr lang="en-US" dirty="0" err="1" smtClean="0"/>
              <a:t>Aritomo</a:t>
            </a:r>
            <a:r>
              <a:rPr lang="en-US" dirty="0" smtClean="0"/>
              <a:t> et al propose a model which combines the coupled-channels approach and a fluctuation-dissipation model for</a:t>
            </a:r>
          </a:p>
          <a:p>
            <a:r>
              <a:rPr lang="en-US" dirty="0" smtClean="0"/>
              <a:t>dynamical calculations. This model takes into account couplings to the collective states of the interacting nuclei</a:t>
            </a:r>
          </a:p>
          <a:p>
            <a:r>
              <a:rPr lang="en-US" dirty="0" smtClean="0"/>
              <a:t>in the penetration of the Coulomb barrier and the subsequent dynamical evolution of a nuclear shape from</a:t>
            </a:r>
          </a:p>
          <a:p>
            <a:r>
              <a:rPr lang="en-US" dirty="0" smtClean="0"/>
              <a:t>the contact configuration. In the fluctuation-dissipation model with a </a:t>
            </a:r>
            <a:r>
              <a:rPr lang="en-US" dirty="0" err="1" smtClean="0"/>
              <a:t>Langevin</a:t>
            </a:r>
            <a:r>
              <a:rPr lang="en-US" dirty="0" smtClean="0"/>
              <a:t> equation, the effect of nuclear</a:t>
            </a:r>
          </a:p>
          <a:p>
            <a:r>
              <a:rPr lang="en-US" dirty="0" smtClean="0"/>
              <a:t>orientation at the initial impact on the </a:t>
            </a:r>
            <a:r>
              <a:rPr lang="en-US" dirty="0" err="1" smtClean="0"/>
              <a:t>prolately</a:t>
            </a:r>
            <a:r>
              <a:rPr lang="en-US" dirty="0" smtClean="0"/>
              <a:t> deformed target nucleus is considered. Fusion-fission, </a:t>
            </a:r>
            <a:r>
              <a:rPr lang="en-US" dirty="0" err="1" smtClean="0"/>
              <a:t>quasifission</a:t>
            </a:r>
            <a:r>
              <a:rPr lang="en-US" dirty="0" smtClean="0"/>
              <a:t>,</a:t>
            </a:r>
          </a:p>
          <a:p>
            <a:r>
              <a:rPr lang="en-US" dirty="0" smtClean="0"/>
              <a:t>and deep </a:t>
            </a:r>
            <a:r>
              <a:rPr lang="en-US" dirty="0" err="1" smtClean="0"/>
              <a:t>quasifission</a:t>
            </a:r>
            <a:r>
              <a:rPr lang="en-US" dirty="0" smtClean="0"/>
              <a:t> are separated as different </a:t>
            </a:r>
            <a:r>
              <a:rPr lang="en-US" dirty="0" err="1" smtClean="0"/>
              <a:t>Langevin</a:t>
            </a:r>
            <a:r>
              <a:rPr lang="en-US" dirty="0" smtClean="0"/>
              <a:t> trajectories on the potential energy surface.</a:t>
            </a:r>
            <a:endParaRPr lang="ru-RU" dirty="0" smtClean="0">
              <a:ea typeface="ＭＳ Ｐゴシック" pitchFamily="34" charset="-128"/>
            </a:endParaRPr>
          </a:p>
        </p:txBody>
      </p:sp>
      <p:sp>
        <p:nvSpPr>
          <p:cNvPr id="40964"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E98D827F-0A85-4C60-BE8D-0B05014FA3E5}" type="slidenum">
              <a:rPr lang="en-US" smtClean="0">
                <a:latin typeface="Calibri" pitchFamily="34" charset="0"/>
              </a:rPr>
              <a:pPr fontAlgn="base">
                <a:spcBef>
                  <a:spcPct val="0"/>
                </a:spcBef>
                <a:spcAft>
                  <a:spcPct val="0"/>
                </a:spcAft>
                <a:defRPr/>
              </a:pPr>
              <a:t>49</a:t>
            </a:fld>
            <a:endParaRPr lang="en-US" smtClean="0">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ctr" hangingPunct="1">
              <a:spcBef>
                <a:spcPct val="0"/>
              </a:spcBef>
            </a:pPr>
            <a:r>
              <a:rPr lang="ru-RU" b="1" dirty="0" smtClean="0"/>
              <a:t>	Барьер</a:t>
            </a:r>
          </a:p>
          <a:p>
            <a:pPr eaLnBrk="1" fontAlgn="ctr" hangingPunct="1">
              <a:spcBef>
                <a:spcPct val="0"/>
              </a:spcBef>
            </a:pPr>
            <a:r>
              <a:rPr lang="en-US" b="1" dirty="0" err="1" smtClean="0"/>
              <a:t>NeCf</a:t>
            </a:r>
            <a:r>
              <a:rPr lang="ru-RU" b="1" dirty="0" smtClean="0"/>
              <a:t>	</a:t>
            </a:r>
            <a:r>
              <a:rPr lang="en-US" b="1" dirty="0" smtClean="0"/>
              <a:t>10</a:t>
            </a:r>
            <a:r>
              <a:rPr lang="ru-RU" b="1" dirty="0" smtClean="0"/>
              <a:t>9	</a:t>
            </a:r>
            <a:r>
              <a:rPr lang="en-US" b="1" dirty="0" smtClean="0"/>
              <a:t>-13 (*29)                                    +8 (*52)	</a:t>
            </a:r>
            <a:endParaRPr lang="ru-RU" dirty="0" smtClean="0"/>
          </a:p>
          <a:p>
            <a:pPr eaLnBrk="1" fontAlgn="ctr" hangingPunct="1">
              <a:spcBef>
                <a:spcPct val="0"/>
              </a:spcBef>
            </a:pPr>
            <a:r>
              <a:rPr lang="en-US" b="1" dirty="0" err="1" smtClean="0"/>
              <a:t>MgCm</a:t>
            </a:r>
            <a:r>
              <a:rPr lang="ru-RU" b="1" dirty="0" smtClean="0"/>
              <a:t>	</a:t>
            </a:r>
            <a:r>
              <a:rPr lang="en-US" b="1" dirty="0" smtClean="0"/>
              <a:t>12</a:t>
            </a:r>
            <a:r>
              <a:rPr lang="ru-RU" b="1" dirty="0" smtClean="0"/>
              <a:t>7	</a:t>
            </a:r>
            <a:r>
              <a:rPr lang="en-US" b="1" dirty="0" smtClean="0"/>
              <a:t>-14 (*32) -10 (*35)                  +2 (*48)   +18 (*64) </a:t>
            </a:r>
            <a:endParaRPr lang="ru-RU" dirty="0" smtClean="0"/>
          </a:p>
          <a:p>
            <a:pPr eaLnBrk="1" fontAlgn="ctr" hangingPunct="1">
              <a:spcBef>
                <a:spcPct val="0"/>
              </a:spcBef>
            </a:pPr>
            <a:r>
              <a:rPr lang="en-US" b="1" dirty="0" smtClean="0"/>
              <a:t>SU</a:t>
            </a:r>
            <a:r>
              <a:rPr lang="ru-RU" b="1" dirty="0" smtClean="0"/>
              <a:t>	</a:t>
            </a:r>
            <a:r>
              <a:rPr lang="en-US" b="1" dirty="0" smtClean="0"/>
              <a:t>159</a:t>
            </a:r>
            <a:r>
              <a:rPr lang="ru-RU" b="1" dirty="0" smtClean="0"/>
              <a:t>	</a:t>
            </a:r>
            <a:r>
              <a:rPr lang="en-US" b="1" dirty="0" smtClean="0"/>
              <a:t>-13 (*31)  -9  (*35)  -3 (*40)  +3 (*46)   +13 (*56)</a:t>
            </a:r>
            <a:endParaRPr lang="ru-RU" dirty="0" smtClean="0"/>
          </a:p>
          <a:p>
            <a:pPr eaLnBrk="1" fontAlgn="ctr" hangingPunct="1">
              <a:spcBef>
                <a:spcPct val="0"/>
              </a:spcBef>
            </a:pPr>
            <a:r>
              <a:rPr lang="en-US" b="1" dirty="0" err="1" smtClean="0"/>
              <a:t>FePb</a:t>
            </a:r>
            <a:r>
              <a:rPr lang="ru-RU" b="1" dirty="0" smtClean="0"/>
              <a:t>	</a:t>
            </a:r>
            <a:r>
              <a:rPr lang="en-US" b="1" dirty="0" smtClean="0"/>
              <a:t>227</a:t>
            </a:r>
            <a:r>
              <a:rPr lang="ru-RU" b="1" dirty="0" smtClean="0"/>
              <a:t>	</a:t>
            </a:r>
            <a:r>
              <a:rPr lang="en-US" b="1" dirty="0" smtClean="0"/>
              <a:t>            	               -1 (*21)  +5 (*27)   +11 (*33) +19 (*41)  +26 (*48)</a:t>
            </a:r>
            <a:endParaRPr lang="ru-RU" dirty="0" smtClean="0"/>
          </a:p>
        </p:txBody>
      </p:sp>
      <p:sp>
        <p:nvSpPr>
          <p:cNvPr id="39940"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CF83DDF4-BE1A-4349-A31C-7D69A4EA13C3}" type="slidenum">
              <a:rPr lang="ru-RU" smtClean="0">
                <a:latin typeface="Calibri" pitchFamily="34" charset="0"/>
              </a:rPr>
              <a:pPr fontAlgn="base">
                <a:spcBef>
                  <a:spcPct val="0"/>
                </a:spcBef>
                <a:spcAft>
                  <a:spcPct val="0"/>
                </a:spcAft>
                <a:defRPr/>
              </a:pPr>
              <a:t>51</a:t>
            </a:fld>
            <a:endParaRPr lang="ru-RU" smtClean="0">
              <a:latin typeface="Calibri" pitchFamily="34" charset="0"/>
            </a:endParaRPr>
          </a:p>
        </p:txBody>
      </p:sp>
    </p:spTree>
    <p:extLst>
      <p:ext uri="{BB962C8B-B14F-4D97-AF65-F5344CB8AC3E}">
        <p14:creationId xmlns:p14="http://schemas.microsoft.com/office/powerpoint/2010/main" val="4105684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Formally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producing</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evaporation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residue</a:t>
            </a:r>
            <a:r>
              <a:rPr lang="ru-RU" sz="1200" kern="1200" dirty="0" smtClean="0">
                <a:solidFill>
                  <a:schemeClr val="tx1"/>
                </a:solidFill>
                <a:effectLst/>
                <a:latin typeface="+mn-lt"/>
                <a:ea typeface="+mn-ea"/>
                <a:cs typeface="+mn-cs"/>
              </a:rPr>
              <a:t>, </a:t>
            </a:r>
            <a:r>
              <a:rPr lang="ru-RU" sz="1200" i="1" kern="1200" dirty="0" err="1" smtClean="0">
                <a:solidFill>
                  <a:schemeClr val="tx1"/>
                </a:solidFill>
                <a:effectLst/>
                <a:latin typeface="+mn-lt"/>
                <a:ea typeface="+mn-ea"/>
                <a:cs typeface="+mn-cs"/>
              </a:rPr>
              <a:t>σ</a:t>
            </a:r>
            <a:r>
              <a:rPr lang="ru-RU" sz="1200" kern="1200" baseline="-25000" dirty="0" err="1" smtClean="0">
                <a:solidFill>
                  <a:schemeClr val="tx1"/>
                </a:solidFill>
                <a:effectLst/>
                <a:latin typeface="+mn-lt"/>
                <a:ea typeface="+mn-ea"/>
                <a:cs typeface="+mn-cs"/>
              </a:rPr>
              <a:t>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written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a:t>
            </a:r>
            <a:r>
              <a:rPr lang="en-US" sz="1200" kern="1200" dirty="0" smtClean="0">
                <a:solidFill>
                  <a:schemeClr val="tx1"/>
                </a:solidFill>
                <a:effectLst/>
                <a:latin typeface="+mn-lt"/>
                <a:ea typeface="+mn-ea"/>
                <a:cs typeface="+mn-cs"/>
              </a:rPr>
              <a:t> </a:t>
            </a:r>
          </a:p>
          <a:p>
            <a:r>
              <a:rPr lang="ru-RU" sz="1200" b="1" i="1" dirty="0" smtClean="0">
                <a:latin typeface="Cambria Math" panose="02040503050406030204" pitchFamily="18" charset="0"/>
                <a:ea typeface="Cambria Math" panose="02040503050406030204" pitchFamily="18" charset="0"/>
                <a:sym typeface="Symbol" panose="05050102010706020507" pitchFamily="18" charset="2"/>
              </a:rPr>
              <a:t></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ER </a:t>
            </a:r>
            <a:r>
              <a:rPr lang="en-US" sz="1200" b="1" dirty="0" smtClean="0">
                <a:latin typeface="Cambria Math" panose="02040503050406030204" pitchFamily="18" charset="0"/>
                <a:ea typeface="Cambria Math" panose="02040503050406030204" pitchFamily="18" charset="0"/>
                <a:sym typeface="Symbol" panose="05050102010706020507" pitchFamily="18" charset="2"/>
              </a:rPr>
              <a:t>=</a:t>
            </a:r>
            <a:r>
              <a:rPr lang="ru-RU" sz="1200" b="1" dirty="0" smtClean="0">
                <a:latin typeface="Cambria Math" panose="02040503050406030204" pitchFamily="18" charset="0"/>
                <a:ea typeface="Cambria Math" panose="02040503050406030204" pitchFamily="18" charset="0"/>
                <a:sym typeface="Symbol" panose="05050102010706020507" pitchFamily="18" charset="2"/>
              </a:rPr>
              <a:t> </a:t>
            </a:r>
            <a:r>
              <a:rPr lang="ru-RU" sz="1200" b="1" i="1" dirty="0" smtClean="0">
                <a:latin typeface="Cambria Math" panose="02040503050406030204" pitchFamily="18" charset="0"/>
                <a:ea typeface="Cambria Math" panose="02040503050406030204" pitchFamily="18" charset="0"/>
                <a:sym typeface="Symbol" panose="05050102010706020507" pitchFamily="18" charset="2"/>
              </a:rPr>
              <a:t></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capture</a:t>
            </a:r>
            <a:r>
              <a:rPr lang="ru-RU"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i="1" dirty="0" smtClean="0">
                <a:latin typeface="Cambria Math" panose="02040503050406030204" pitchFamily="18" charset="0"/>
                <a:ea typeface="Cambria Math" panose="02040503050406030204" pitchFamily="18" charset="0"/>
                <a:sym typeface="Symbol" panose="05050102010706020507" pitchFamily="18" charset="2"/>
              </a:rPr>
              <a:t>P</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CN</a:t>
            </a:r>
            <a:r>
              <a:rPr lang="ru-RU"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i="1" dirty="0" err="1" smtClean="0">
                <a:latin typeface="Cambria Math" panose="02040503050406030204" pitchFamily="18" charset="0"/>
                <a:ea typeface="Cambria Math" panose="02040503050406030204" pitchFamily="18" charset="0"/>
                <a:sym typeface="Symbol" panose="05050102010706020507" pitchFamily="18" charset="2"/>
              </a:rPr>
              <a:t>W</a:t>
            </a:r>
            <a:r>
              <a:rPr lang="en-US" sz="1200" b="1" baseline="-25000" dirty="0" err="1" smtClean="0">
                <a:latin typeface="Cambria Math" panose="02040503050406030204" pitchFamily="18" charset="0"/>
                <a:ea typeface="Cambria Math" panose="02040503050406030204" pitchFamily="18" charset="0"/>
                <a:sym typeface="Symbol" panose="05050102010706020507" pitchFamily="18" charset="2"/>
              </a:rPr>
              <a:t>survival</a:t>
            </a:r>
            <a:r>
              <a:rPr lang="en-US" sz="1200" b="1" baseline="-25000" dirty="0" smtClean="0">
                <a:latin typeface="Cambria Math" panose="02040503050406030204" pitchFamily="18" charset="0"/>
                <a:ea typeface="Cambria Math" panose="02040503050406030204" pitchFamily="18" charset="0"/>
                <a:sym typeface="Symbol" panose="05050102010706020507" pitchFamily="18" charset="2"/>
              </a:rPr>
              <a:t>  </a:t>
            </a:r>
            <a:r>
              <a:rPr lang="en-US" sz="1200" b="1" baseline="0" dirty="0" smtClean="0">
                <a:latin typeface="Cambria Math" panose="02040503050406030204" pitchFamily="18" charset="0"/>
                <a:ea typeface="Cambria Math" panose="02040503050406030204" pitchFamily="18" charset="0"/>
                <a:sym typeface="Symbol" panose="05050102010706020507" pitchFamily="18" charset="2"/>
              </a:rPr>
              <a:t>  </a:t>
            </a:r>
            <a:r>
              <a:rPr lang="ru-RU" sz="1200" kern="1200" dirty="0" err="1" smtClean="0">
                <a:solidFill>
                  <a:schemeClr val="tx1"/>
                </a:solidFill>
                <a:effectLst/>
                <a:latin typeface="+mn-lt"/>
                <a:ea typeface="+mn-ea"/>
                <a:cs typeface="+mn-cs"/>
              </a:rPr>
              <a:t>where</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i="1" kern="1200" dirty="0" err="1" smtClean="0">
                <a:solidFill>
                  <a:schemeClr val="tx1"/>
                </a:solidFill>
                <a:effectLst/>
                <a:latin typeface="+mn-lt"/>
                <a:ea typeface="+mn-ea"/>
                <a:cs typeface="+mn-cs"/>
              </a:rPr>
              <a:t>σ</a:t>
            </a:r>
            <a:r>
              <a:rPr lang="ru-RU" sz="1200" kern="1200" baseline="-25000" dirty="0" err="1" smtClean="0">
                <a:solidFill>
                  <a:schemeClr val="tx1"/>
                </a:solidFill>
                <a:effectLst/>
                <a:latin typeface="+mn-lt"/>
                <a:ea typeface="+mn-ea"/>
                <a:cs typeface="+mn-cs"/>
              </a:rPr>
              <a:t>capture</a:t>
            </a:r>
            <a:r>
              <a:rPr lang="ru-RU" sz="1200" kern="1200" baseline="-25000" dirty="0" smtClean="0">
                <a:solidFill>
                  <a:schemeClr val="tx1"/>
                </a:solidFill>
                <a:effectLst/>
                <a:latin typeface="+mn-lt"/>
                <a:ea typeface="+mn-ea"/>
                <a:cs typeface="+mn-cs"/>
              </a:rPr>
              <a:t> </a:t>
            </a:r>
            <a:r>
              <a:rPr lang="en-US" sz="1200" kern="1200" baseline="-250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smtClean="0">
                <a:solidFill>
                  <a:schemeClr val="tx1"/>
                </a:solidFill>
                <a:effectLst/>
                <a:latin typeface="+mn-lt"/>
                <a:ea typeface="+mn-ea"/>
                <a:cs typeface="+mn-cs"/>
              </a:rPr>
              <a:t>P</a:t>
            </a:r>
            <a:r>
              <a:rPr lang="ru-RU" sz="1200" kern="1200" baseline="-25000" dirty="0" smtClean="0">
                <a:solidFill>
                  <a:schemeClr val="tx1"/>
                </a:solidFill>
                <a:effectLst/>
                <a:latin typeface="+mn-lt"/>
                <a:ea typeface="+mn-ea"/>
                <a:cs typeface="+mn-cs"/>
              </a:rPr>
              <a:t>CN</a:t>
            </a:r>
            <a:r>
              <a:rPr lang="en-US" sz="1200" kern="1200" baseline="-25000" dirty="0" smtClean="0">
                <a:solidFill>
                  <a:schemeClr val="tx1"/>
                </a:solidFill>
                <a:effectLst/>
                <a:latin typeface="+mn-lt"/>
                <a:ea typeface="+mn-ea"/>
                <a:cs typeface="+mn-cs"/>
              </a:rPr>
              <a:t>           </a:t>
            </a:r>
            <a:r>
              <a:rPr lang="ru-RU" sz="1200" kern="1200" baseline="-250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after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overcame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Coulomb</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barrier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interacting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system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reaches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compact</a:t>
            </a:r>
            <a:r>
              <a:rPr lang="ru-RU" sz="1200" kern="1200" dirty="0" smtClean="0">
                <a:solidFill>
                  <a:schemeClr val="tx1"/>
                </a:solidFill>
                <a:effectLst/>
                <a:latin typeface="+mn-lt"/>
                <a:ea typeface="+mn-ea"/>
                <a:cs typeface="+mn-cs"/>
              </a:rPr>
              <a:t> CN</a:t>
            </a:r>
            <a:r>
              <a:rPr lang="en-US" sz="1200" kern="1200" dirty="0" smtClean="0">
                <a:solidFill>
                  <a:schemeClr val="tx1"/>
                </a:solidFill>
                <a:effectLst/>
                <a:latin typeface="+mn-lt"/>
                <a:ea typeface="+mn-ea"/>
                <a:cs typeface="+mn-cs"/>
              </a:rPr>
              <a:t> configuration</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i="1" kern="1200" dirty="0" err="1" smtClean="0">
                <a:solidFill>
                  <a:schemeClr val="tx1"/>
                </a:solidFill>
                <a:effectLst/>
                <a:latin typeface="+mn-lt"/>
                <a:ea typeface="+mn-ea"/>
                <a:cs typeface="+mn-cs"/>
              </a:rPr>
              <a:t>W</a:t>
            </a:r>
            <a:r>
              <a:rPr lang="ru-RU" sz="1200" kern="1200" baseline="-25000" dirty="0" err="1" smtClean="0">
                <a:solidFill>
                  <a:schemeClr val="tx1"/>
                </a:solidFill>
                <a:effectLst/>
                <a:latin typeface="+mn-lt"/>
                <a:ea typeface="+mn-ea"/>
                <a:cs typeface="+mn-cs"/>
              </a:rPr>
              <a:t>survival</a:t>
            </a:r>
            <a:r>
              <a:rPr lang="ru-RU" sz="1200" kern="1200" baseline="-25000" dirty="0" smtClean="0">
                <a:solidFill>
                  <a:schemeClr val="tx1"/>
                </a:solidFill>
                <a:effectLst/>
                <a:latin typeface="+mn-lt"/>
                <a:ea typeface="+mn-ea"/>
                <a:cs typeface="+mn-cs"/>
              </a:rPr>
              <a:t> </a:t>
            </a:r>
            <a:r>
              <a:rPr lang="en-US" sz="1200" kern="1200" baseline="-250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probability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that</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survives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against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Experimentally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defined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sum</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QF, CN-</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ER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sections</a:t>
            </a:r>
            <a:r>
              <a:rPr lang="en-US" sz="1200" kern="1200" dirty="0" smtClean="0">
                <a:solidFill>
                  <a:schemeClr val="tx1"/>
                </a:solidFill>
                <a:effectLst/>
                <a:latin typeface="+mn-lt"/>
                <a:ea typeface="+mn-ea"/>
                <a:cs typeface="+mn-cs"/>
              </a:rPr>
              <a:t>.</a:t>
            </a:r>
            <a:endParaRPr lang="ru-RU"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main</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uncertainty</a:t>
            </a:r>
            <a:r>
              <a:rPr lang="en-US" sz="1200" kern="1200" dirty="0" smtClean="0">
                <a:solidFill>
                  <a:schemeClr val="tx1"/>
                </a:solidFill>
                <a:effectLst/>
                <a:latin typeface="+mn-lt"/>
                <a:ea typeface="+mn-ea"/>
                <a:cs typeface="+mn-cs"/>
              </a:rPr>
              <a:t> in the determination of </a:t>
            </a:r>
            <a:r>
              <a:rPr lang="en-US" sz="1200" b="1" i="1" kern="1200" dirty="0" err="1" smtClean="0">
                <a:solidFill>
                  <a:schemeClr val="tx1"/>
                </a:solidFill>
                <a:effectLst/>
                <a:latin typeface="+mn-lt"/>
                <a:ea typeface="+mn-ea"/>
                <a:cs typeface="+mn-cs"/>
              </a:rPr>
              <a:t>σ</a:t>
            </a:r>
            <a:r>
              <a:rPr lang="en-US" sz="1200" b="1" kern="1200" baseline="-25000" dirty="0" err="1" smtClean="0">
                <a:solidFill>
                  <a:schemeClr val="tx1"/>
                </a:solidFill>
                <a:effectLst/>
                <a:latin typeface="+mn-lt"/>
                <a:ea typeface="+mn-ea"/>
                <a:cs typeface="+mn-cs"/>
              </a:rPr>
              <a:t>ER</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gives the value of the fusion probability </a:t>
            </a:r>
            <a:r>
              <a:rPr lang="en-US" sz="1200" b="1" i="1" kern="1200" dirty="0" smtClean="0">
                <a:solidFill>
                  <a:schemeClr val="tx1"/>
                </a:solidFill>
                <a:effectLst/>
                <a:latin typeface="+mn-lt"/>
                <a:ea typeface="+mn-ea"/>
                <a:cs typeface="+mn-cs"/>
              </a:rPr>
              <a:t>P</a:t>
            </a:r>
            <a:r>
              <a:rPr lang="en-US" sz="1200" b="1"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a:t>
            </a:r>
          </a:p>
          <a:p>
            <a:r>
              <a:rPr lang="en-US" sz="1200" b="0" i="0" u="none" strike="noStrike" kern="1200" baseline="0" dirty="0" smtClean="0">
                <a:solidFill>
                  <a:schemeClr val="tx1"/>
                </a:solidFill>
                <a:latin typeface="+mn-lt"/>
                <a:ea typeface="+mn-ea"/>
                <a:cs typeface="+mn-cs"/>
              </a:rPr>
              <a:t>Not only is the numerical value of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CN uncertain, but the dependence of </a:t>
            </a:r>
            <a:r>
              <a:rPr lang="en-US" sz="1200" b="0" i="1" u="none" strike="noStrike" kern="1200" baseline="0" dirty="0" smtClean="0">
                <a:solidFill>
                  <a:schemeClr val="tx1"/>
                </a:solidFill>
                <a:latin typeface="+mn-lt"/>
                <a:ea typeface="+mn-ea"/>
                <a:cs typeface="+mn-cs"/>
              </a:rPr>
              <a:t>P</a:t>
            </a:r>
            <a:r>
              <a:rPr lang="en-US" sz="1200" b="0" i="0" u="none" strike="noStrike" kern="1200" baseline="0" dirty="0" smtClean="0">
                <a:solidFill>
                  <a:schemeClr val="tx1"/>
                </a:solidFill>
                <a:latin typeface="+mn-lt"/>
                <a:ea typeface="+mn-ea"/>
                <a:cs typeface="+mn-cs"/>
              </a:rPr>
              <a:t>CN on excitation energy and the reaction entrance channel is not well established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experimental</a:t>
            </a:r>
            <a:r>
              <a:rPr lang="en-US" sz="1200" kern="1200" dirty="0" smtClean="0">
                <a:solidFill>
                  <a:schemeClr val="tx1"/>
                </a:solidFill>
                <a:effectLst/>
                <a:latin typeface="+mn-lt"/>
                <a:ea typeface="+mn-ea"/>
                <a:cs typeface="+mn-cs"/>
              </a:rPr>
              <a:t> measurements of fusion probability show the general dependence of </a:t>
            </a:r>
            <a:r>
              <a:rPr lang="en-US" sz="1200" i="1" kern="1200" dirty="0" smtClean="0">
                <a:solidFill>
                  <a:schemeClr val="tx1"/>
                </a:solidFill>
                <a:effectLst/>
                <a:latin typeface="+mn-lt"/>
                <a:ea typeface="+mn-ea"/>
                <a:cs typeface="+mn-cs"/>
              </a:rPr>
              <a:t>P</a:t>
            </a:r>
            <a:r>
              <a:rPr lang="en-US" sz="1200" kern="1200" baseline="-25000" dirty="0" smtClean="0">
                <a:solidFill>
                  <a:schemeClr val="tx1"/>
                </a:solidFill>
                <a:effectLst/>
                <a:latin typeface="+mn-lt"/>
                <a:ea typeface="+mn-ea"/>
                <a:cs typeface="+mn-cs"/>
              </a:rPr>
              <a:t>CN</a:t>
            </a:r>
            <a:r>
              <a:rPr lang="en-US" sz="1200" kern="1200" dirty="0" smtClean="0">
                <a:solidFill>
                  <a:schemeClr val="tx1"/>
                </a:solidFill>
                <a:effectLst/>
                <a:latin typeface="+mn-lt"/>
                <a:ea typeface="+mn-ea"/>
                <a:cs typeface="+mn-cs"/>
              </a:rPr>
              <a:t> upon </a:t>
            </a:r>
            <a:r>
              <a:rPr lang="en-US" sz="1200" b="1" kern="1200" dirty="0" err="1" smtClean="0">
                <a:solidFill>
                  <a:schemeClr val="tx1"/>
                </a:solidFill>
                <a:effectLst/>
                <a:latin typeface="+mn-lt"/>
                <a:ea typeface="+mn-ea"/>
                <a:cs typeface="+mn-cs"/>
              </a:rPr>
              <a:t>fissility</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But</a:t>
            </a:r>
            <a:r>
              <a:rPr lang="en-US" sz="1200" kern="1200" dirty="0" smtClean="0">
                <a:solidFill>
                  <a:schemeClr val="tx1"/>
                </a:solidFill>
                <a:effectLst/>
                <a:latin typeface="+mn-lt"/>
                <a:ea typeface="+mn-ea"/>
                <a:cs typeface="+mn-cs"/>
              </a:rPr>
              <a:t> they </a:t>
            </a:r>
            <a:r>
              <a:rPr lang="en-US" sz="1200" b="1" kern="1200" dirty="0" smtClean="0">
                <a:solidFill>
                  <a:schemeClr val="tx1"/>
                </a:solidFill>
                <a:effectLst/>
                <a:latin typeface="+mn-lt"/>
                <a:ea typeface="+mn-ea"/>
                <a:cs typeface="+mn-cs"/>
              </a:rPr>
              <a:t>strongly vary from each other </a:t>
            </a:r>
            <a:r>
              <a:rPr lang="en-US" sz="1200" b="0" kern="12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s well as the predictions of different </a:t>
            </a:r>
            <a:r>
              <a:rPr lang="en-US" sz="1200" b="1" kern="1200" dirty="0" smtClean="0">
                <a:solidFill>
                  <a:schemeClr val="tx1"/>
                </a:solidFill>
                <a:effectLst/>
                <a:latin typeface="+mn-lt"/>
                <a:ea typeface="+mn-ea"/>
                <a:cs typeface="+mn-cs"/>
              </a:rPr>
              <a:t>theoretical</a:t>
            </a:r>
            <a:r>
              <a:rPr lang="en-US" sz="1200" kern="1200" dirty="0" smtClean="0">
                <a:solidFill>
                  <a:schemeClr val="tx1"/>
                </a:solidFill>
                <a:effectLst/>
                <a:latin typeface="+mn-lt"/>
                <a:ea typeface="+mn-ea"/>
                <a:cs typeface="+mn-cs"/>
              </a:rPr>
              <a:t> models applied to describe the whole evolution of low-energy nucleus-nucleus collisions at strong channel coupling of deep-inelastic scattering, CN formation, and QF</a:t>
            </a:r>
          </a:p>
          <a:p>
            <a:r>
              <a:rPr lang="en-US" sz="1200" b="1" kern="1200" dirty="0" smtClean="0">
                <a:solidFill>
                  <a:schemeClr val="tx1"/>
                </a:solidFill>
                <a:effectLst/>
                <a:latin typeface="+mn-lt"/>
                <a:ea typeface="+mn-ea"/>
                <a:cs typeface="+mn-cs"/>
              </a:rPr>
              <a:t>It is important to determine </a:t>
            </a:r>
            <a:r>
              <a:rPr lang="en-US" sz="1200" b="1" i="1" kern="1200" dirty="0" smtClean="0">
                <a:solidFill>
                  <a:schemeClr val="tx1"/>
                </a:solidFill>
                <a:effectLst/>
                <a:latin typeface="+mn-lt"/>
                <a:ea typeface="+mn-ea"/>
                <a:cs typeface="+mn-cs"/>
              </a:rPr>
              <a:t>P</a:t>
            </a:r>
            <a:r>
              <a:rPr lang="en-US" sz="1200" b="1" kern="1200" baseline="-25000" dirty="0" smtClean="0">
                <a:solidFill>
                  <a:schemeClr val="tx1"/>
                </a:solidFill>
                <a:effectLst/>
                <a:latin typeface="+mn-lt"/>
                <a:ea typeface="+mn-ea"/>
                <a:cs typeface="+mn-cs"/>
              </a:rPr>
              <a:t>CN</a:t>
            </a:r>
            <a:r>
              <a:rPr lang="en-US" sz="1200" b="1" kern="1200" dirty="0" smtClean="0">
                <a:solidFill>
                  <a:schemeClr val="tx1"/>
                </a:solidFill>
                <a:effectLst/>
                <a:latin typeface="+mn-lt"/>
                <a:ea typeface="+mn-ea"/>
                <a:cs typeface="+mn-cs"/>
              </a:rPr>
              <a:t> experimentally </a:t>
            </a:r>
            <a:r>
              <a:rPr lang="en-US" sz="1200" kern="1200" dirty="0" smtClean="0">
                <a:solidFill>
                  <a:schemeClr val="tx1"/>
                </a:solidFill>
                <a:effectLst/>
                <a:latin typeface="+mn-lt"/>
                <a:ea typeface="+mn-ea"/>
                <a:cs typeface="+mn-cs"/>
              </a:rPr>
              <a:t>to improve the understanding of reaction mechanisms taking place in the reactions with heavy ions. </a:t>
            </a:r>
          </a:p>
          <a:p>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define</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P</a:t>
            </a:r>
            <a:r>
              <a:rPr lang="ru-RU" sz="1200" kern="1200" baseline="-25000" dirty="0" smtClean="0">
                <a:solidFill>
                  <a:schemeClr val="tx1"/>
                </a:solidFill>
                <a:effectLst/>
                <a:latin typeface="+mn-lt"/>
                <a:ea typeface="+mn-ea"/>
                <a:cs typeface="+mn-cs"/>
              </a:rPr>
              <a:t>CN </a:t>
            </a:r>
            <a:r>
              <a:rPr lang="ru-RU" sz="1200" kern="1200" dirty="0" err="1" smtClean="0">
                <a:solidFill>
                  <a:schemeClr val="tx1"/>
                </a:solidFill>
                <a:effectLst/>
                <a:latin typeface="+mn-lt"/>
                <a:ea typeface="+mn-ea"/>
                <a:cs typeface="+mn-cs"/>
              </a:rPr>
              <a:t>experimental</a:t>
            </a:r>
            <a:r>
              <a:rPr lang="en-US" sz="1200" kern="1200" dirty="0" err="1" smtClean="0">
                <a:solidFill>
                  <a:schemeClr val="tx1"/>
                </a:solidFill>
                <a:effectLst/>
                <a:latin typeface="+mn-lt"/>
                <a:ea typeface="+mn-ea"/>
                <a:cs typeface="+mn-cs"/>
              </a:rPr>
              <a:t>ly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information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about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relative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contributions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QF,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ER </a:t>
            </a:r>
            <a:r>
              <a:rPr lang="ru-RU" sz="1200" kern="1200" dirty="0" err="1" smtClean="0">
                <a:solidFill>
                  <a:schemeClr val="tx1"/>
                </a:solidFill>
                <a:effectLst/>
                <a:latin typeface="+mn-lt"/>
                <a:ea typeface="+mn-ea"/>
                <a:cs typeface="+mn-cs"/>
              </a:rPr>
              <a:t>components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capture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needed</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case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leading</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formation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ER </a:t>
            </a:r>
            <a:r>
              <a:rPr lang="ru-RU" sz="1200" kern="1200" dirty="0" err="1" smtClean="0">
                <a:solidFill>
                  <a:schemeClr val="tx1"/>
                </a:solidFill>
                <a:effectLst/>
                <a:latin typeface="+mn-lt"/>
                <a:ea typeface="+mn-ea"/>
                <a:cs typeface="+mn-cs"/>
              </a:rPr>
              <a:t>cross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section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negligibly</a:t>
            </a:r>
            <a:r>
              <a:rPr lang="ru-RU" sz="1200" b="1"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smal</a:t>
            </a:r>
            <a:r>
              <a:rPr lang="ru-RU" sz="1200" kern="1200" dirty="0" err="1" smtClean="0">
                <a:solidFill>
                  <a:schemeClr val="tx1"/>
                </a:solidFill>
                <a:effectLst/>
                <a:latin typeface="+mn-lt"/>
                <a:ea typeface="+mn-ea"/>
                <a:cs typeface="+mn-cs"/>
              </a:rPr>
              <a:t>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compare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CN-</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processes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Since</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are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binary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decay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channels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characterized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large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exchange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energy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dissipation</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it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difficult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make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separation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between</a:t>
            </a:r>
            <a:r>
              <a:rPr lang="ru-RU" sz="1200" kern="1200" dirty="0" smtClean="0">
                <a:solidFill>
                  <a:schemeClr val="tx1"/>
                </a:solidFill>
                <a:effectLst/>
                <a:latin typeface="+mn-lt"/>
                <a:ea typeface="+mn-ea"/>
                <a:cs typeface="+mn-cs"/>
              </a:rPr>
              <a:t> QF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CN </a:t>
            </a:r>
            <a:r>
              <a:rPr lang="ru-RU" sz="1200" kern="1200" dirty="0" err="1" smtClean="0">
                <a:solidFill>
                  <a:schemeClr val="tx1"/>
                </a:solidFill>
                <a:effectLst/>
                <a:latin typeface="+mn-lt"/>
                <a:ea typeface="+mn-ea"/>
                <a:cs typeface="+mn-cs"/>
              </a:rPr>
              <a:t>fission</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Three criteria are widely used to identify the reaction mechanism (fusion or QF).</a:t>
            </a:r>
          </a:p>
          <a:p>
            <a:r>
              <a:rPr lang="en-GB" sz="1200" kern="1200" dirty="0" smtClean="0">
                <a:solidFill>
                  <a:schemeClr val="tx1"/>
                </a:solidFill>
                <a:effectLst/>
                <a:latin typeface="+mn-lt"/>
                <a:ea typeface="+mn-ea"/>
                <a:cs typeface="+mn-cs"/>
              </a:rPr>
              <a:t>1. The reaction Coulomb factor </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1</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(charge product of reaction partners).  This parameter relates to the Coulomb energy in the entrance channel. According to the calculations in the frame of macroscopic-microscopic model of </a:t>
            </a:r>
            <a:r>
              <a:rPr lang="en-GB" sz="1200" kern="1200" dirty="0" err="1" smtClean="0">
                <a:solidFill>
                  <a:schemeClr val="tx1"/>
                </a:solidFill>
                <a:effectLst/>
                <a:latin typeface="+mn-lt"/>
                <a:ea typeface="+mn-ea"/>
                <a:cs typeface="+mn-cs"/>
              </a:rPr>
              <a:t>Swiacteki</a:t>
            </a:r>
            <a:r>
              <a:rPr lang="en-GB" sz="1200" kern="1200" dirty="0" smtClean="0">
                <a:solidFill>
                  <a:schemeClr val="tx1"/>
                </a:solidFill>
                <a:effectLst/>
                <a:latin typeface="+mn-lt"/>
                <a:ea typeface="+mn-ea"/>
                <a:cs typeface="+mn-cs"/>
              </a:rPr>
              <a:t> the threshold value of </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1</a:t>
            </a:r>
            <a:r>
              <a:rPr lang="en-GB" sz="1200" i="1" kern="1200" dirty="0" smtClean="0">
                <a:solidFill>
                  <a:schemeClr val="tx1"/>
                </a:solidFill>
                <a:effectLst/>
                <a:latin typeface="+mn-lt"/>
                <a:ea typeface="+mn-ea"/>
                <a:cs typeface="+mn-cs"/>
              </a:rPr>
              <a:t>Z</a:t>
            </a:r>
            <a:r>
              <a:rPr lang="en-GB" sz="1200" i="1" kern="1200" baseline="-25000" dirty="0" smtClean="0">
                <a:solidFill>
                  <a:schemeClr val="tx1"/>
                </a:solidFill>
                <a:effectLst/>
                <a:latin typeface="+mn-lt"/>
                <a:ea typeface="+mn-ea"/>
                <a:cs typeface="+mn-cs"/>
              </a:rPr>
              <a:t>2</a:t>
            </a:r>
            <a:r>
              <a:rPr lang="en-GB" sz="1200" kern="1200" dirty="0" smtClean="0">
                <a:solidFill>
                  <a:schemeClr val="tx1"/>
                </a:solidFill>
                <a:effectLst/>
                <a:latin typeface="+mn-lt"/>
                <a:ea typeface="+mn-ea"/>
                <a:cs typeface="+mn-cs"/>
              </a:rPr>
              <a:t> for the appearance of QF is 1600.</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 </a:t>
            </a:r>
            <a:r>
              <a:rPr lang="en-GB" sz="1200" kern="1200" dirty="0" smtClean="0">
                <a:solidFill>
                  <a:schemeClr val="tx1"/>
                </a:solidFill>
                <a:effectLst/>
                <a:latin typeface="+mn-lt"/>
                <a:ea typeface="+mn-ea"/>
                <a:cs typeface="+mn-cs"/>
              </a:rPr>
              <a:t>Entrance channel mass asymmetry </a:t>
            </a:r>
            <a:r>
              <a:rPr lang="en-GB" sz="1200" i="1" kern="1200" dirty="0" smtClean="0">
                <a:solidFill>
                  <a:schemeClr val="tx1"/>
                </a:solidFill>
                <a:effectLst/>
                <a:latin typeface="+mn-lt"/>
                <a:ea typeface="+mn-ea"/>
                <a:cs typeface="+mn-cs"/>
              </a:rPr>
              <a:t>α</a:t>
            </a:r>
            <a:r>
              <a:rPr lang="en-GB" sz="1200" i="1" kern="1200" baseline="-25000" dirty="0" smtClean="0">
                <a:solidFill>
                  <a:schemeClr val="tx1"/>
                </a:solidFill>
                <a:effectLst/>
                <a:latin typeface="+mn-lt"/>
                <a:ea typeface="+mn-ea"/>
                <a:cs typeface="+mn-cs"/>
              </a:rPr>
              <a:t>0</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projectile</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target</a:t>
            </a:r>
            <a:r>
              <a:rPr lang="en-GB" sz="1200" i="1" kern="1200" dirty="0" smtClean="0">
                <a:solidFill>
                  <a:schemeClr val="tx1"/>
                </a:solidFill>
                <a:effectLst/>
                <a:latin typeface="+mn-lt"/>
                <a:ea typeface="+mn-ea"/>
                <a:cs typeface="+mn-cs"/>
              </a:rPr>
              <a:t>)/(</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projectile</a:t>
            </a:r>
            <a:r>
              <a:rPr lang="en-GB" sz="1200" i="1" kern="1200" dirty="0" smtClean="0">
                <a:solidFill>
                  <a:schemeClr val="tx1"/>
                </a:solidFill>
                <a:effectLst/>
                <a:latin typeface="+mn-lt"/>
                <a:ea typeface="+mn-ea"/>
                <a:cs typeface="+mn-cs"/>
              </a:rPr>
              <a:t> + </a:t>
            </a:r>
            <a:r>
              <a:rPr lang="en-GB" sz="1200" i="1" kern="1200" dirty="0" err="1" smtClean="0">
                <a:solidFill>
                  <a:schemeClr val="tx1"/>
                </a:solidFill>
                <a:effectLst/>
                <a:latin typeface="+mn-lt"/>
                <a:ea typeface="+mn-ea"/>
                <a:cs typeface="+mn-cs"/>
              </a:rPr>
              <a:t>A</a:t>
            </a:r>
            <a:r>
              <a:rPr lang="en-GB" sz="1200" kern="1200" baseline="-25000" dirty="0" err="1" smtClean="0">
                <a:solidFill>
                  <a:schemeClr val="tx1"/>
                </a:solidFill>
                <a:effectLst/>
                <a:latin typeface="+mn-lt"/>
                <a:ea typeface="+mn-ea"/>
                <a:cs typeface="+mn-cs"/>
              </a:rPr>
              <a:t>target</a:t>
            </a:r>
            <a:r>
              <a:rPr lang="en-GB" sz="1200" i="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Unexpected fusion suppression observed in quite asymmetric combinations of colliding nuclei can be qualitatively explained in the framework of the liquid drop </a:t>
            </a:r>
            <a:r>
              <a:rPr lang="en-GB" sz="1200" kern="1200" dirty="0" err="1" smtClean="0">
                <a:solidFill>
                  <a:schemeClr val="tx1"/>
                </a:solidFill>
                <a:effectLst/>
                <a:latin typeface="+mn-lt"/>
                <a:ea typeface="+mn-ea"/>
                <a:cs typeface="+mn-cs"/>
              </a:rPr>
              <a:t>Businaro-Gallone</a:t>
            </a:r>
            <a:r>
              <a:rPr lang="en-GB" sz="1200" kern="1200" dirty="0" smtClean="0">
                <a:solidFill>
                  <a:schemeClr val="tx1"/>
                </a:solidFill>
                <a:effectLst/>
                <a:latin typeface="+mn-lt"/>
                <a:ea typeface="+mn-ea"/>
                <a:cs typeface="+mn-cs"/>
              </a:rPr>
              <a:t> picture, i.e., by an effect of the conditional barrier arising along the mass asymmetry coordinate on a path to the formation of a spherical CN. The fusion probability </a:t>
            </a:r>
            <a:r>
              <a:rPr lang="en-GB" sz="1200" i="1" kern="1200" dirty="0" smtClean="0">
                <a:solidFill>
                  <a:schemeClr val="tx1"/>
                </a:solidFill>
                <a:effectLst/>
                <a:latin typeface="+mn-lt"/>
                <a:ea typeface="+mn-ea"/>
                <a:cs typeface="+mn-cs"/>
              </a:rPr>
              <a:t>P</a:t>
            </a:r>
            <a:r>
              <a:rPr lang="en-GB" sz="1200" kern="1200" baseline="-25000" dirty="0" smtClean="0">
                <a:solidFill>
                  <a:schemeClr val="tx1"/>
                </a:solidFill>
                <a:effectLst/>
                <a:latin typeface="+mn-lt"/>
                <a:ea typeface="+mn-ea"/>
                <a:cs typeface="+mn-cs"/>
              </a:rPr>
              <a:t>CN</a:t>
            </a:r>
            <a:r>
              <a:rPr lang="en-GB" sz="1200" kern="1200" dirty="0" smtClean="0">
                <a:solidFill>
                  <a:schemeClr val="tx1"/>
                </a:solidFill>
                <a:effectLst/>
                <a:latin typeface="+mn-lt"/>
                <a:ea typeface="+mn-ea"/>
                <a:cs typeface="+mn-cs"/>
              </a:rPr>
              <a:t>, as a measure of the fusion suppression effect, correlates with the entrance-channel mass asymmetry. According to this criterion QF appears for systems with entrance channel mass asymmetry</a:t>
            </a:r>
            <a:r>
              <a:rPr lang="en-GB" sz="1200" i="1"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lower than the </a:t>
            </a:r>
            <a:r>
              <a:rPr lang="en-GB" sz="1200" kern="1200" dirty="0" err="1" smtClean="0">
                <a:solidFill>
                  <a:schemeClr val="tx1"/>
                </a:solidFill>
                <a:effectLst/>
                <a:latin typeface="+mn-lt"/>
                <a:ea typeface="+mn-ea"/>
                <a:cs typeface="+mn-cs"/>
              </a:rPr>
              <a:t>Businaro-Gallone</a:t>
            </a:r>
            <a:r>
              <a:rPr lang="en-GB" sz="1200" kern="1200" dirty="0" smtClean="0">
                <a:solidFill>
                  <a:schemeClr val="tx1"/>
                </a:solidFill>
                <a:effectLst/>
                <a:latin typeface="+mn-lt"/>
                <a:ea typeface="+mn-ea"/>
                <a:cs typeface="+mn-cs"/>
              </a:rPr>
              <a:t> mass asymmetry</a:t>
            </a:r>
          </a:p>
          <a:p>
            <a:r>
              <a:rPr lang="en-GB" sz="1200" kern="1200" dirty="0" smtClean="0">
                <a:solidFill>
                  <a:schemeClr val="tx1"/>
                </a:solidFill>
                <a:effectLst/>
                <a:latin typeface="+mn-lt"/>
                <a:ea typeface="+mn-ea"/>
                <a:cs typeface="+mn-cs"/>
              </a:rPr>
              <a:t>3. Effective </a:t>
            </a:r>
            <a:r>
              <a:rPr lang="en-GB" sz="1200" kern="1200" dirty="0" err="1" smtClean="0">
                <a:solidFill>
                  <a:schemeClr val="tx1"/>
                </a:solidFill>
                <a:effectLst/>
                <a:latin typeface="+mn-lt"/>
                <a:ea typeface="+mn-ea"/>
                <a:cs typeface="+mn-cs"/>
              </a:rPr>
              <a:t>fissility</a:t>
            </a:r>
            <a:r>
              <a:rPr lang="en-GB" sz="1200" kern="1200" dirty="0" smtClean="0">
                <a:solidFill>
                  <a:schemeClr val="tx1"/>
                </a:solidFill>
                <a:effectLst/>
                <a:latin typeface="+mn-lt"/>
                <a:ea typeface="+mn-ea"/>
                <a:cs typeface="+mn-cs"/>
              </a:rPr>
              <a:t> parameter </a:t>
            </a:r>
            <a:r>
              <a:rPr lang="en-GB" sz="1200" i="1"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eff</a:t>
            </a:r>
            <a:r>
              <a:rPr lang="en-GB" sz="1200" kern="1200" dirty="0" smtClean="0">
                <a:solidFill>
                  <a:schemeClr val="tx1"/>
                </a:solidFill>
                <a:effectLst/>
                <a:latin typeface="+mn-lt"/>
                <a:ea typeface="+mn-ea"/>
                <a:cs typeface="+mn-cs"/>
              </a:rPr>
              <a:t> connected with repulsive and attractive forces in the entrance channel</a:t>
            </a:r>
          </a:p>
          <a:p>
            <a:r>
              <a:rPr lang="en-GB" sz="1200" kern="1200" dirty="0" smtClean="0">
                <a:solidFill>
                  <a:schemeClr val="tx1"/>
                </a:solidFill>
                <a:effectLst/>
                <a:latin typeface="+mn-lt"/>
                <a:ea typeface="+mn-ea"/>
                <a:cs typeface="+mn-cs"/>
              </a:rPr>
              <a:t>Recently, mean </a:t>
            </a:r>
            <a:r>
              <a:rPr lang="en-GB" sz="1200" kern="1200" dirty="0" err="1" smtClean="0">
                <a:solidFill>
                  <a:schemeClr val="tx1"/>
                </a:solidFill>
                <a:effectLst/>
                <a:latin typeface="+mn-lt"/>
                <a:ea typeface="+mn-ea"/>
                <a:cs typeface="+mn-cs"/>
              </a:rPr>
              <a:t>fissility</a:t>
            </a:r>
            <a:r>
              <a:rPr lang="en-GB" sz="1200" kern="1200" dirty="0" smtClean="0">
                <a:solidFill>
                  <a:schemeClr val="tx1"/>
                </a:solidFill>
                <a:effectLst/>
                <a:latin typeface="+mn-lt"/>
                <a:ea typeface="+mn-ea"/>
                <a:cs typeface="+mn-cs"/>
              </a:rPr>
              <a:t> parameter was proposed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=0.75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eff</a:t>
            </a:r>
            <a:r>
              <a:rPr lang="en-GB" sz="1200"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+ 0.25 </a:t>
            </a:r>
            <a:r>
              <a:rPr lang="en-GB" sz="1200" kern="1200" dirty="0" err="1" smtClean="0">
                <a:solidFill>
                  <a:schemeClr val="tx1"/>
                </a:solidFill>
                <a:effectLst/>
                <a:latin typeface="+mn-lt"/>
                <a:ea typeface="+mn-ea"/>
                <a:cs typeface="+mn-cs"/>
              </a:rPr>
              <a:t>x</a:t>
            </a:r>
            <a:r>
              <a:rPr lang="en-GB" sz="1200" kern="1200" baseline="-25000" dirty="0" err="1" smtClean="0">
                <a:solidFill>
                  <a:schemeClr val="tx1"/>
                </a:solidFill>
                <a:effectLst/>
                <a:latin typeface="+mn-lt"/>
                <a:ea typeface="+mn-ea"/>
                <a:cs typeface="+mn-cs"/>
              </a:rPr>
              <a:t>CN</a:t>
            </a:r>
            <a:r>
              <a:rPr lang="en-GB" sz="1200" kern="1200" baseline="-250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the analysis of a large data set of mass-angle distributions of fission-like fragments obtained in the reaction with heavy ions  it has been found that the QF takes place for reactions with </a:t>
            </a:r>
            <a:r>
              <a:rPr lang="en-GB" sz="1200" i="1" kern="1200" dirty="0" err="1" smtClean="0">
                <a:solidFill>
                  <a:schemeClr val="tx1"/>
                </a:solidFill>
                <a:effectLst/>
                <a:latin typeface="+mn-lt"/>
                <a:ea typeface="+mn-ea"/>
                <a:cs typeface="+mn-cs"/>
              </a:rPr>
              <a:t>x</a:t>
            </a:r>
            <a:r>
              <a:rPr lang="en-GB" sz="1200" i="1"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&gt; 0.68 and becomes dominant at </a:t>
            </a:r>
            <a:r>
              <a:rPr lang="en-GB" sz="1200" i="1" kern="1200" dirty="0" err="1" smtClean="0">
                <a:solidFill>
                  <a:schemeClr val="tx1"/>
                </a:solidFill>
                <a:effectLst/>
                <a:latin typeface="+mn-lt"/>
                <a:ea typeface="+mn-ea"/>
                <a:cs typeface="+mn-cs"/>
              </a:rPr>
              <a:t>x</a:t>
            </a:r>
            <a:r>
              <a:rPr lang="en-GB" sz="1200" i="1" kern="1200" baseline="-25000" dirty="0" err="1" smtClean="0">
                <a:solidFill>
                  <a:schemeClr val="tx1"/>
                </a:solidFill>
                <a:effectLst/>
                <a:latin typeface="+mn-lt"/>
                <a:ea typeface="+mn-ea"/>
                <a:cs typeface="+mn-cs"/>
              </a:rPr>
              <a:t>m</a:t>
            </a:r>
            <a:r>
              <a:rPr lang="en-GB" sz="1200" kern="1200" dirty="0" smtClean="0">
                <a:solidFill>
                  <a:schemeClr val="tx1"/>
                </a:solidFill>
                <a:effectLst/>
                <a:latin typeface="+mn-lt"/>
                <a:ea typeface="+mn-ea"/>
                <a:cs typeface="+mn-cs"/>
              </a:rPr>
              <a:t> &gt; 0.765.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criteria, however, are not universal. For instance, they do not take into account the shapes of the interacting nuclei. The relative orientation of deformed nuclei changes the Coulomb barrier and the distance between the centres of the colliding nuclei and this leads to a change in the balance between repulsive and attractive forces. When two interacting nuclei touch each other by their lateral surfaces (near-side collisions), a high formation probability of a spherical </a:t>
            </a:r>
            <a:r>
              <a:rPr lang="en-GB" sz="1200" b="1" kern="1200" dirty="0" smtClean="0">
                <a:solidFill>
                  <a:schemeClr val="tx1"/>
                </a:solidFill>
                <a:effectLst/>
                <a:latin typeface="+mn-lt"/>
                <a:ea typeface="+mn-ea"/>
                <a:cs typeface="+mn-cs"/>
              </a:rPr>
              <a:t>CN</a:t>
            </a:r>
            <a:r>
              <a:rPr lang="en-GB" sz="1200" kern="1200" dirty="0" smtClean="0">
                <a:solidFill>
                  <a:schemeClr val="tx1"/>
                </a:solidFill>
                <a:effectLst/>
                <a:latin typeface="+mn-lt"/>
                <a:ea typeface="+mn-ea"/>
                <a:cs typeface="+mn-cs"/>
              </a:rPr>
              <a:t> is expected, whereas in the elongated conﬁguration, when nuclei touch each other by their poles (near-tip collisions), a high </a:t>
            </a:r>
            <a:r>
              <a:rPr lang="en-GB" sz="1200" b="1" kern="1200" dirty="0" smtClean="0">
                <a:solidFill>
                  <a:schemeClr val="tx1"/>
                </a:solidFill>
                <a:effectLst/>
                <a:latin typeface="+mn-lt"/>
                <a:ea typeface="+mn-ea"/>
                <a:cs typeface="+mn-cs"/>
              </a:rPr>
              <a:t>QF</a:t>
            </a:r>
            <a:r>
              <a:rPr lang="en-GB" sz="1200" kern="1200" dirty="0" smtClean="0">
                <a:solidFill>
                  <a:schemeClr val="tx1"/>
                </a:solidFill>
                <a:effectLst/>
                <a:latin typeface="+mn-lt"/>
                <a:ea typeface="+mn-ea"/>
                <a:cs typeface="+mn-cs"/>
              </a:rPr>
              <a:t> probability is expected.</a:t>
            </a:r>
            <a:endParaRPr lang="ru-RU"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interaction energy is also a very important parameter for QF. The relative contribution of QF process decreases when the interaction energy increases.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t>53</a:t>
            </a:fld>
            <a:endParaRPr lang="ru-RU"/>
          </a:p>
        </p:txBody>
      </p:sp>
    </p:spTree>
    <p:extLst>
      <p:ext uri="{BB962C8B-B14F-4D97-AF65-F5344CB8AC3E}">
        <p14:creationId xmlns:p14="http://schemas.microsoft.com/office/powerpoint/2010/main" val="1772335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It is known that in superheavy composite systems QF mainly leads to the formation of asymmetric fragments.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type of QF process, so-called asymmetric quasifission, is characterized by asymmetric angular distributions in the center-of-mass system and thus fast reaction times (~10</a:t>
            </a:r>
            <a:r>
              <a:rPr lang="en-US" sz="1200" kern="1200" baseline="30000" dirty="0" smtClean="0">
                <a:solidFill>
                  <a:schemeClr val="tx1"/>
                </a:solidFill>
                <a:latin typeface="+mn-lt"/>
                <a:ea typeface="+mn-ea"/>
                <a:cs typeface="+mn-cs"/>
              </a:rPr>
              <a:t>-21 </a:t>
            </a:r>
            <a:r>
              <a:rPr lang="en-US" sz="1200" kern="1200" dirty="0" smtClean="0">
                <a:solidFill>
                  <a:schemeClr val="tx1"/>
                </a:solidFill>
                <a:latin typeface="+mn-lt"/>
                <a:ea typeface="+mn-ea"/>
                <a:cs typeface="+mn-cs"/>
              </a:rPr>
              <a:t>s) The TKE for these fragments is observed to be higher than that for CN fission and hence this process is colder than CNF. Due to this reason shell effects in QF are more pronounced.</a:t>
            </a:r>
          </a:p>
          <a:p>
            <a:r>
              <a:rPr lang="en-US" sz="1200" kern="1200" dirty="0" smtClean="0">
                <a:solidFill>
                  <a:schemeClr val="tx1"/>
                </a:solidFill>
                <a:latin typeface="+mn-lt"/>
                <a:ea typeface="+mn-ea"/>
                <a:cs typeface="+mn-cs"/>
              </a:rPr>
              <a:t>Besides the asymmetric component, also the symmetric component may be affected by the presence of the QF process On the one hand, the angular distribution for all these mass-symmetric fragments is symmetric with respect to 90° in the center-of-mass system and the estimated reaction time is ~10</a:t>
            </a:r>
            <a:r>
              <a:rPr lang="en-US" sz="1200" kern="1200" baseline="30000" dirty="0" smtClean="0">
                <a:solidFill>
                  <a:schemeClr val="tx1"/>
                </a:solidFill>
                <a:latin typeface="+mn-lt"/>
                <a:ea typeface="+mn-ea"/>
                <a:cs typeface="+mn-cs"/>
              </a:rPr>
              <a:t>-20 </a:t>
            </a:r>
            <a:r>
              <a:rPr lang="en-US" sz="1200" kern="1200" dirty="0" smtClean="0">
                <a:solidFill>
                  <a:schemeClr val="tx1"/>
                </a:solidFill>
                <a:latin typeface="+mn-lt"/>
                <a:ea typeface="+mn-ea"/>
                <a:cs typeface="+mn-cs"/>
              </a:rPr>
              <a:t>s, typical for CNF processes. On the other hand, the calculations of potential energy surfaces show</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that one of the possible reaction channels for such systems is a process occurring without a CN stage, but with fragment properties close to those known from CNF. This process is characterized by long reaction times sufficient for mass equilibration and resulting in the formation of symmetric fragments.</a:t>
            </a:r>
          </a:p>
          <a:p>
            <a:r>
              <a:rPr lang="en-US" sz="1200" kern="1200" dirty="0" smtClean="0">
                <a:solidFill>
                  <a:schemeClr val="tx1"/>
                </a:solidFill>
                <a:latin typeface="+mn-lt"/>
                <a:ea typeface="+mn-ea"/>
                <a:cs typeface="+mn-cs"/>
              </a:rPr>
              <a:t> Consequently, the question of whether the symmetric fragments originate from CNF or QF processes arises.</a:t>
            </a:r>
            <a:endParaRPr lang="ru-RU" dirty="0"/>
          </a:p>
        </p:txBody>
      </p:sp>
      <p:sp>
        <p:nvSpPr>
          <p:cNvPr id="4" name="Slide Number Placeholder 3"/>
          <p:cNvSpPr>
            <a:spLocks noGrp="1"/>
          </p:cNvSpPr>
          <p:nvPr>
            <p:ph type="sldNum" sz="quarter" idx="10"/>
          </p:nvPr>
        </p:nvSpPr>
        <p:spPr/>
        <p:txBody>
          <a:bodyPr/>
          <a:lstStyle/>
          <a:p>
            <a:fld id="{40D5C196-5C46-5948-98E6-BC71FD30DDBB}" type="slidenum">
              <a:rPr lang="en-US" smtClean="0"/>
              <a:pPr/>
              <a:t>54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Overview </a:t>
            </a:r>
            <a:r>
              <a:rPr lang="en-US" sz="1200" kern="1200" dirty="0" smtClean="0">
                <a:solidFill>
                  <a:schemeClr val="tx1"/>
                </a:solidFill>
                <a:effectLst/>
                <a:latin typeface="+mn-lt"/>
                <a:ea typeface="+mn-ea"/>
                <a:cs typeface="+mn-cs"/>
              </a:rPr>
              <a:t>of mass distributions for spontaneous and low-energy fission of trans-</a:t>
            </a:r>
            <a:r>
              <a:rPr lang="en-US" sz="1200" kern="1200" dirty="0" err="1" smtClean="0">
                <a:solidFill>
                  <a:schemeClr val="tx1"/>
                </a:solidFill>
                <a:effectLst/>
                <a:latin typeface="+mn-lt"/>
                <a:ea typeface="+mn-ea"/>
                <a:cs typeface="+mn-cs"/>
              </a:rPr>
              <a:t>Bk</a:t>
            </a:r>
            <a:r>
              <a:rPr lang="en-US" sz="1200" kern="1200" dirty="0" smtClean="0">
                <a:solidFill>
                  <a:schemeClr val="tx1"/>
                </a:solidFill>
                <a:effectLst/>
                <a:latin typeface="+mn-lt"/>
                <a:ea typeface="+mn-ea"/>
                <a:cs typeface="+mn-cs"/>
              </a:rPr>
              <a:t> isotopes in dependence of their neutron and proton numbers</a:t>
            </a:r>
          </a:p>
          <a:p>
            <a:r>
              <a:rPr lang="en-US" sz="1200" kern="1200" dirty="0" smtClean="0">
                <a:solidFill>
                  <a:schemeClr val="tx1"/>
                </a:solidFill>
                <a:effectLst/>
                <a:latin typeface="+mn-lt"/>
                <a:ea typeface="+mn-ea"/>
                <a:cs typeface="+mn-cs"/>
              </a:rPr>
              <a:t>The phenomenon of bimodality has been found for the isotopes </a:t>
            </a:r>
            <a:r>
              <a:rPr lang="en-US" sz="1200" kern="1200" baseline="30000" dirty="0" smtClean="0">
                <a:solidFill>
                  <a:schemeClr val="tx1"/>
                </a:solidFill>
                <a:effectLst/>
                <a:latin typeface="+mn-lt"/>
                <a:ea typeface="+mn-ea"/>
                <a:cs typeface="+mn-cs"/>
              </a:rPr>
              <a:t>258,259</a:t>
            </a:r>
            <a:r>
              <a:rPr lang="en-US" sz="1200" kern="1200" dirty="0" smtClean="0">
                <a:solidFill>
                  <a:schemeClr val="tx1"/>
                </a:solidFill>
                <a:effectLst/>
                <a:latin typeface="+mn-lt"/>
                <a:ea typeface="+mn-ea"/>
                <a:cs typeface="+mn-cs"/>
              </a:rPr>
              <a:t>Fm, </a:t>
            </a:r>
            <a:r>
              <a:rPr lang="en-US" sz="1200" kern="1200" baseline="30000" dirty="0" smtClean="0">
                <a:solidFill>
                  <a:schemeClr val="tx1"/>
                </a:solidFill>
                <a:effectLst/>
                <a:latin typeface="+mn-lt"/>
                <a:ea typeface="+mn-ea"/>
                <a:cs typeface="+mn-cs"/>
              </a:rPr>
              <a:t>259,260</a:t>
            </a:r>
            <a:r>
              <a:rPr lang="en-US" sz="1200" kern="1200" dirty="0" smtClean="0">
                <a:solidFill>
                  <a:schemeClr val="tx1"/>
                </a:solidFill>
                <a:effectLst/>
                <a:latin typeface="+mn-lt"/>
                <a:ea typeface="+mn-ea"/>
                <a:cs typeface="+mn-cs"/>
              </a:rPr>
              <a:t>Md, </a:t>
            </a:r>
            <a:r>
              <a:rPr lang="en-US" sz="1200" kern="1200" baseline="30000" dirty="0" smtClean="0">
                <a:solidFill>
                  <a:schemeClr val="tx1"/>
                </a:solidFill>
                <a:effectLst/>
                <a:latin typeface="+mn-lt"/>
                <a:ea typeface="+mn-ea"/>
                <a:cs typeface="+mn-cs"/>
              </a:rPr>
              <a:t>258,262</a:t>
            </a:r>
            <a:r>
              <a:rPr lang="en-US" sz="1200" kern="1200" dirty="0" smtClean="0">
                <a:solidFill>
                  <a:schemeClr val="tx1"/>
                </a:solidFill>
                <a:effectLst/>
                <a:latin typeface="+mn-lt"/>
                <a:ea typeface="+mn-ea"/>
                <a:cs typeface="+mn-cs"/>
              </a:rPr>
              <a:t>No, </a:t>
            </a:r>
            <a:r>
              <a:rPr lang="en-US" sz="1200" kern="1200" baseline="30000" dirty="0" smtClean="0">
                <a:solidFill>
                  <a:schemeClr val="tx1"/>
                </a:solidFill>
                <a:effectLst/>
                <a:latin typeface="+mn-lt"/>
                <a:ea typeface="+mn-ea"/>
                <a:cs typeface="+mn-cs"/>
              </a:rPr>
              <a:t>262,266,267</a:t>
            </a:r>
            <a:r>
              <a:rPr lang="en-US" sz="1200" kern="1200" dirty="0" smtClean="0">
                <a:solidFill>
                  <a:schemeClr val="tx1"/>
                </a:solidFill>
                <a:effectLst/>
                <a:latin typeface="+mn-lt"/>
                <a:ea typeface="+mn-ea"/>
                <a:cs typeface="+mn-cs"/>
              </a:rPr>
              <a:t>Rf, </a:t>
            </a:r>
            <a:r>
              <a:rPr lang="en-US" sz="1200" kern="1200" baseline="30000" dirty="0" smtClean="0">
                <a:solidFill>
                  <a:schemeClr val="tx1"/>
                </a:solidFill>
                <a:effectLst/>
                <a:latin typeface="+mn-lt"/>
                <a:ea typeface="+mn-ea"/>
                <a:cs typeface="+mn-cs"/>
              </a:rPr>
              <a:t>267,268</a:t>
            </a:r>
            <a:r>
              <a:rPr lang="en-US" sz="1200" kern="1200" dirty="0" smtClean="0">
                <a:solidFill>
                  <a:schemeClr val="tx1"/>
                </a:solidFill>
                <a:effectLst/>
                <a:latin typeface="+mn-lt"/>
                <a:ea typeface="+mn-ea"/>
                <a:cs typeface="+mn-cs"/>
              </a:rPr>
              <a:t>Db, </a:t>
            </a:r>
            <a:r>
              <a:rPr lang="en-US" sz="1200" kern="1200" baseline="30000" dirty="0" smtClean="0">
                <a:solidFill>
                  <a:schemeClr val="tx1"/>
                </a:solidFill>
                <a:effectLst/>
                <a:latin typeface="+mn-lt"/>
                <a:ea typeface="+mn-ea"/>
                <a:cs typeface="+mn-cs"/>
              </a:rPr>
              <a:t>270,271</a:t>
            </a:r>
            <a:r>
              <a:rPr lang="en-US" sz="1200" kern="1200" dirty="0" smtClean="0">
                <a:solidFill>
                  <a:schemeClr val="tx1"/>
                </a:solidFill>
                <a:effectLst/>
                <a:latin typeface="+mn-lt"/>
                <a:ea typeface="+mn-ea"/>
                <a:cs typeface="+mn-cs"/>
              </a:rPr>
              <a:t>Sg and </a:t>
            </a:r>
            <a:r>
              <a:rPr lang="en-US" sz="1200" kern="1200" baseline="30000" dirty="0" smtClean="0">
                <a:solidFill>
                  <a:schemeClr val="tx1"/>
                </a:solidFill>
                <a:effectLst/>
                <a:latin typeface="+mn-lt"/>
                <a:ea typeface="+mn-ea"/>
                <a:cs typeface="+mn-cs"/>
              </a:rPr>
              <a:t>271, 274</a:t>
            </a:r>
            <a:r>
              <a:rPr lang="en-US" sz="1200" kern="1200" dirty="0" smtClean="0">
                <a:solidFill>
                  <a:schemeClr val="tx1"/>
                </a:solidFill>
                <a:effectLst/>
                <a:latin typeface="+mn-lt"/>
                <a:ea typeface="+mn-ea"/>
                <a:cs typeface="+mn-cs"/>
              </a:rPr>
              <a:t>Hs.</a:t>
            </a:r>
          </a:p>
          <a:p>
            <a:r>
              <a:rPr lang="en-US" sz="1200" kern="1200" dirty="0" err="1" smtClean="0">
                <a:solidFill>
                  <a:schemeClr val="tx1"/>
                </a:solidFill>
                <a:effectLst/>
                <a:latin typeface="+mn-lt"/>
                <a:ea typeface="+mn-ea"/>
                <a:cs typeface="+mn-cs"/>
              </a:rPr>
              <a:t>supershort</a:t>
            </a:r>
            <a:r>
              <a:rPr lang="en-US" sz="1200" kern="1200" dirty="0" smtClean="0">
                <a:solidFill>
                  <a:schemeClr val="tx1"/>
                </a:solidFill>
                <a:effectLst/>
                <a:latin typeface="+mn-lt"/>
                <a:ea typeface="+mn-ea"/>
                <a:cs typeface="+mn-cs"/>
              </a:rPr>
              <a:t> mode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naively expected to abruptly disappear when moving from </a:t>
            </a:r>
            <a:r>
              <a:rPr lang="en-US" sz="1200" kern="1200" dirty="0" err="1" smtClean="0">
                <a:solidFill>
                  <a:schemeClr val="tx1"/>
                </a:solidFill>
                <a:effectLst/>
                <a:latin typeface="+mn-lt"/>
                <a:ea typeface="+mn-ea"/>
                <a:cs typeface="+mn-cs"/>
              </a:rPr>
              <a:t>Fm</a:t>
            </a:r>
            <a:r>
              <a:rPr lang="en-US" sz="1200" kern="1200" dirty="0" smtClean="0">
                <a:solidFill>
                  <a:schemeClr val="tx1"/>
                </a:solidFill>
                <a:effectLst/>
                <a:latin typeface="+mn-lt"/>
                <a:ea typeface="+mn-ea"/>
                <a:cs typeface="+mn-cs"/>
              </a:rPr>
              <a:t> to more heavy nuclei. </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the calculations indicate that the </a:t>
            </a:r>
            <a:r>
              <a:rPr lang="en-US" sz="1200" kern="1200" dirty="0" err="1" smtClean="0">
                <a:solidFill>
                  <a:schemeClr val="tx1"/>
                </a:solidFill>
                <a:effectLst/>
                <a:latin typeface="+mn-lt"/>
                <a:ea typeface="+mn-ea"/>
                <a:cs typeface="+mn-cs"/>
              </a:rPr>
              <a:t>supershort</a:t>
            </a:r>
            <a:r>
              <a:rPr lang="en-US" sz="1200" kern="1200" dirty="0" smtClean="0">
                <a:solidFill>
                  <a:schemeClr val="tx1"/>
                </a:solidFill>
                <a:effectLst/>
                <a:latin typeface="+mn-lt"/>
                <a:ea typeface="+mn-ea"/>
                <a:cs typeface="+mn-cs"/>
              </a:rPr>
              <a:t> valley is still present for superheavy nuclei </a:t>
            </a:r>
            <a:r>
              <a:rPr lang="en-US" sz="1200" b="1" kern="1200" dirty="0" smtClean="0">
                <a:solidFill>
                  <a:schemeClr val="tx1"/>
                </a:solidFill>
                <a:effectLst/>
                <a:latin typeface="+mn-lt"/>
                <a:ea typeface="+mn-ea"/>
                <a:cs typeface="+mn-cs"/>
              </a:rPr>
              <a:t>up</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 </a:t>
            </a:r>
            <a:r>
              <a:rPr lang="en-US" sz="1200" b="1" kern="1200" baseline="30000" dirty="0" smtClean="0">
                <a:solidFill>
                  <a:schemeClr val="tx1"/>
                </a:solidFill>
                <a:effectLst/>
                <a:latin typeface="+mn-lt"/>
                <a:ea typeface="+mn-ea"/>
                <a:cs typeface="+mn-cs"/>
              </a:rPr>
              <a:t>270, 272</a:t>
            </a:r>
            <a:r>
              <a:rPr lang="en-US" sz="1200" b="1" kern="1200" dirty="0" smtClean="0">
                <a:solidFill>
                  <a:schemeClr val="tx1"/>
                </a:solidFill>
                <a:effectLst/>
                <a:latin typeface="+mn-lt"/>
                <a:ea typeface="+mn-ea"/>
                <a:cs typeface="+mn-cs"/>
              </a:rPr>
              <a:t>Hs (Z=108)</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the </a:t>
            </a:r>
            <a:r>
              <a:rPr lang="en-US" sz="1200" kern="1200" dirty="0" err="1" smtClean="0">
                <a:solidFill>
                  <a:schemeClr val="tx1"/>
                </a:solidFill>
                <a:effectLst/>
                <a:latin typeface="+mn-lt"/>
                <a:ea typeface="+mn-ea"/>
                <a:cs typeface="+mn-cs"/>
              </a:rPr>
              <a:t>Fm-Hs</a:t>
            </a:r>
            <a:r>
              <a:rPr lang="en-US" sz="1200" kern="1200" dirty="0" smtClean="0">
                <a:solidFill>
                  <a:schemeClr val="tx1"/>
                </a:solidFill>
                <a:effectLst/>
                <a:latin typeface="+mn-lt"/>
                <a:ea typeface="+mn-ea"/>
                <a:cs typeface="+mn-cs"/>
              </a:rPr>
              <a:t> region is a region of bimodal fission, this is not true for all isotopes. Only nuclei along the red line have a high energy component. For more neutron deficient isotopes the mass distributions remain symmetric but the TKE distributions have no longer a high energy component.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 exception to the rule is </a:t>
            </a:r>
            <a:r>
              <a:rPr lang="en-US" sz="1200" kern="1200" baseline="30000" dirty="0" smtClean="0">
                <a:solidFill>
                  <a:schemeClr val="tx1"/>
                </a:solidFill>
                <a:effectLst/>
                <a:latin typeface="+mn-lt"/>
                <a:ea typeface="+mn-ea"/>
                <a:cs typeface="+mn-cs"/>
              </a:rPr>
              <a:t>266</a:t>
            </a:r>
            <a:r>
              <a:rPr lang="en-US" sz="1200" kern="1200" dirty="0" smtClean="0">
                <a:solidFill>
                  <a:schemeClr val="tx1"/>
                </a:solidFill>
                <a:effectLst/>
                <a:latin typeface="+mn-lt"/>
                <a:ea typeface="+mn-ea"/>
                <a:cs typeface="+mn-cs"/>
              </a:rPr>
              <a:t>Hs (58Fe+208Pb). We suppose that in the case of this nucleus a large amount of fragments from </a:t>
            </a:r>
            <a:r>
              <a:rPr lang="en-US" sz="1200"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contribute to the symmetric mass region and the high energy component observed is connected with a symmetric </a:t>
            </a:r>
            <a:r>
              <a:rPr lang="en-US" sz="1200"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process but not with a fusion-fission process.  </a:t>
            </a:r>
          </a:p>
          <a:p>
            <a:r>
              <a:rPr lang="en-US" sz="1200" kern="1200" dirty="0" smtClean="0">
                <a:solidFill>
                  <a:schemeClr val="tx1"/>
                </a:solidFill>
                <a:effectLst/>
                <a:latin typeface="+mn-lt"/>
                <a:ea typeface="+mn-ea"/>
                <a:cs typeface="+mn-cs"/>
              </a:rPr>
              <a:t>The phenomenon may be called pseudo-bimodal fission since unlike standard bimodal fission the two TKE components do not proceed from the same reaction mechanism</a:t>
            </a:r>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4</a:t>
            </a:fld>
            <a:endParaRPr lang="ru-RU"/>
          </a:p>
        </p:txBody>
      </p:sp>
    </p:spTree>
    <p:extLst>
      <p:ext uri="{BB962C8B-B14F-4D97-AF65-F5344CB8AC3E}">
        <p14:creationId xmlns:p14="http://schemas.microsoft.com/office/powerpoint/2010/main" val="3475098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55</a:t>
            </a:fld>
            <a:endParaRPr lang="ru-RU"/>
          </a:p>
        </p:txBody>
      </p:sp>
    </p:spTree>
    <p:extLst>
      <p:ext uri="{BB962C8B-B14F-4D97-AF65-F5344CB8AC3E}">
        <p14:creationId xmlns:p14="http://schemas.microsoft.com/office/powerpoint/2010/main" val="1785482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solidFill>
                  <a:prstClr val="black"/>
                </a:solidFill>
              </a:rPr>
              <a:pPr/>
              <a:t>56</a:t>
            </a:fld>
            <a:endParaRPr lang="ru-RU">
              <a:solidFill>
                <a:prstClr val="black"/>
              </a:solidFill>
            </a:endParaRPr>
          </a:p>
        </p:txBody>
      </p:sp>
    </p:spTree>
    <p:extLst>
      <p:ext uri="{BB962C8B-B14F-4D97-AF65-F5344CB8AC3E}">
        <p14:creationId xmlns:p14="http://schemas.microsoft.com/office/powerpoint/2010/main" val="1534653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Показаны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и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среднеквадр</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Откл</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в завис. от  Е*</a:t>
            </a:r>
          </a:p>
          <a:p>
            <a:pPr eaLnBrk="1" hangingPunct="1">
              <a:spcBef>
                <a:spcPct val="0"/>
              </a:spcBef>
            </a:pP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NeCf</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дисперсия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соотв</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систематикам для деления </a:t>
            </a:r>
            <a:r>
              <a:rPr lang="ru-RU" altLang="en-US" dirty="0" err="1" smtClean="0">
                <a:latin typeface="Arial" panose="020B0604020202020204" pitchFamily="34" charset="0"/>
                <a:ea typeface="ＭＳ Ｐゴシック" panose="020B0600070205080204" pitchFamily="34" charset="-128"/>
                <a:cs typeface="Arial" panose="020B0604020202020204" pitchFamily="34" charset="0"/>
              </a:rPr>
              <a:t>нагр</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ядер и </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MgCm</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   при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высокой</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энергии ----</a:t>
            </a:r>
          </a:p>
          <a:p>
            <a:pPr eaLnBrk="1" hangingPunct="1">
              <a:spcBef>
                <a:spcPct val="0"/>
              </a:spcBef>
            </a:pP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FePb</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растет с энергией, дисперсия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TKE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меньше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чем предсказания МЖК для деления </a:t>
            </a:r>
            <a:endParaRPr lang="ru-RU" altLang="en-US" b="1" dirty="0" smtClean="0">
              <a:latin typeface="Arial" panose="020B0604020202020204" pitchFamily="34" charset="0"/>
              <a:ea typeface="ＭＳ Ｐゴシック" panose="020B0600070205080204" pitchFamily="34" charset="-128"/>
              <a:cs typeface="Arial" panose="020B0604020202020204" pitchFamily="34" charset="0"/>
            </a:endParaRPr>
          </a:p>
          <a:p>
            <a:pPr eaLnBrk="1" hangingPunct="1">
              <a:spcBef>
                <a:spcPct val="0"/>
              </a:spcBef>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SU</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&lt;</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ТКЕ</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&gt; </a:t>
            </a:r>
            <a:r>
              <a:rPr lang="ru-RU" altLang="en-US" dirty="0" smtClean="0">
                <a:latin typeface="Arial" panose="020B0604020202020204" pitchFamily="34" charset="0"/>
                <a:ea typeface="ＭＳ Ｐゴシック" panose="020B0600070205080204" pitchFamily="34" charset="-128"/>
                <a:cs typeface="Arial" panose="020B0604020202020204" pitchFamily="34" charset="0"/>
              </a:rPr>
              <a:t> ниже,   дисперсия </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НИЖЕ при низкой </a:t>
            </a:r>
            <a:r>
              <a:rPr lang="ru-RU" altLang="en-US" b="1" dirty="0" err="1" smtClean="0">
                <a:latin typeface="Arial" panose="020B0604020202020204" pitchFamily="34" charset="0"/>
                <a:ea typeface="ＭＳ Ｐゴシック" panose="020B0600070205080204" pitchFamily="34" charset="-128"/>
                <a:cs typeface="Arial" panose="020B0604020202020204" pitchFamily="34" charset="0"/>
              </a:rPr>
              <a:t>енергии</a:t>
            </a:r>
            <a:r>
              <a:rPr lang="ru-RU" altLang="en-US" b="1" dirty="0" smtClean="0">
                <a:latin typeface="Arial" panose="020B0604020202020204" pitchFamily="34" charset="0"/>
                <a:ea typeface="ＭＳ Ｐゴシック" panose="020B0600070205080204" pitchFamily="34" charset="-128"/>
                <a:cs typeface="Arial" panose="020B0604020202020204" pitchFamily="34" charset="0"/>
              </a:rPr>
              <a:t>,    Выше при высокой (два процесса с соизмеримым вкладом)</a:t>
            </a:r>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0D7F2F2-74D5-4965-B892-9184EE14C0AC}" type="slidenum">
              <a:rPr lang="ru-RU" altLang="en-US">
                <a:latin typeface="Calibri" panose="020F0502020204030204" pitchFamily="34" charset="0"/>
              </a:rPr>
              <a:pPr eaLnBrk="1" hangingPunct="1"/>
              <a:t>57</a:t>
            </a:fld>
            <a:endParaRPr lang="ru-RU" altLang="en-US">
              <a:latin typeface="Calibri" panose="020F0502020204030204" pitchFamily="34" charset="0"/>
            </a:endParaRPr>
          </a:p>
        </p:txBody>
      </p:sp>
    </p:spTree>
    <p:extLst>
      <p:ext uri="{BB962C8B-B14F-4D97-AF65-F5344CB8AC3E}">
        <p14:creationId xmlns:p14="http://schemas.microsoft.com/office/powerpoint/2010/main" val="272009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all studied reactions the binary reaction products were detected in coincidence by the double-arm time-of-flight spectrometer CORSET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Primary masses, velocities, energies, and angles in the center-of-mass system of reaction products were calculated from measured velocities and angles in the laboratory system using the momentum and mass conservation laws. Fragment energy losses in the target, backing, and the start detector foils were taken into account. </a:t>
            </a:r>
          </a:p>
          <a:p>
            <a:r>
              <a:rPr lang="en-US" sz="1200" kern="1200" dirty="0" smtClean="0">
                <a:solidFill>
                  <a:schemeClr val="tx1"/>
                </a:solidFill>
                <a:latin typeface="+mn-lt"/>
                <a:ea typeface="+mn-ea"/>
                <a:cs typeface="+mn-cs"/>
              </a:rPr>
              <a:t>The identification of the binary reaction channel with full momentum transfer and the removal of products of sequential and incomplete fission reactions, induced fission of target and </a:t>
            </a:r>
            <a:r>
              <a:rPr lang="en-US" sz="1200" kern="1200" dirty="0" err="1" smtClean="0">
                <a:solidFill>
                  <a:schemeClr val="tx1"/>
                </a:solidFill>
                <a:latin typeface="+mn-lt"/>
                <a:ea typeface="+mn-ea"/>
                <a:cs typeface="+mn-cs"/>
              </a:rPr>
              <a:t>targetlike</a:t>
            </a:r>
            <a:r>
              <a:rPr lang="en-US" sz="1200" kern="1200" dirty="0" smtClean="0">
                <a:solidFill>
                  <a:schemeClr val="tx1"/>
                </a:solidFill>
                <a:latin typeface="+mn-lt"/>
                <a:ea typeface="+mn-ea"/>
                <a:cs typeface="+mn-cs"/>
              </a:rPr>
              <a:t> nuclei, or reactions on impurity atoms in the target was based on the analysis of the kinematic diagram.</a:t>
            </a:r>
          </a:p>
          <a:p>
            <a:endParaRPr lang="en-US" dirty="0"/>
          </a:p>
        </p:txBody>
      </p:sp>
      <p:sp>
        <p:nvSpPr>
          <p:cNvPr id="4" name="Номер слайда 3"/>
          <p:cNvSpPr>
            <a:spLocks noGrp="1"/>
          </p:cNvSpPr>
          <p:nvPr>
            <p:ph type="sldNum" sz="quarter" idx="10"/>
          </p:nvPr>
        </p:nvSpPr>
        <p:spPr/>
        <p:txBody>
          <a:bodyPr/>
          <a:lstStyle/>
          <a:p>
            <a:fld id="{7BF1B578-260E-4979-8BE5-3F87F34D3FAB}" type="slidenum">
              <a:rPr lang="ru-RU" smtClean="0"/>
              <a:t>5</a:t>
            </a:fld>
            <a:endParaRPr lang="ru-RU"/>
          </a:p>
        </p:txBody>
      </p:sp>
    </p:spTree>
    <p:extLst>
      <p:ext uri="{BB962C8B-B14F-4D97-AF65-F5344CB8AC3E}">
        <p14:creationId xmlns:p14="http://schemas.microsoft.com/office/powerpoint/2010/main" val="309729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mass and energy distributions of binary fragments  </a:t>
            </a:r>
            <a:r>
              <a:rPr lang="en-GB" sz="1200" b="1" kern="1200" dirty="0" smtClean="0">
                <a:solidFill>
                  <a:schemeClr val="tx1"/>
                </a:solidFill>
                <a:effectLst/>
                <a:latin typeface="+mn-lt"/>
                <a:ea typeface="+mn-ea"/>
                <a:cs typeface="+mn-cs"/>
              </a:rPr>
              <a:t>at energies around the Coulomb barrier</a:t>
            </a:r>
            <a:r>
              <a:rPr lang="en-GB" sz="1200" b="1" kern="1200" baseline="0" dirty="0" smtClean="0">
                <a:solidFill>
                  <a:schemeClr val="tx1"/>
                </a:solidFill>
                <a:effectLst/>
                <a:latin typeface="+mn-lt"/>
                <a:ea typeface="+mn-ea"/>
                <a:cs typeface="+mn-cs"/>
              </a:rPr>
              <a:t>  : above and below</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reaction products having masses close to those of projectile and target are identified as </a:t>
            </a:r>
            <a:r>
              <a:rPr lang="en-US" sz="1200" kern="1200" dirty="0" err="1" smtClean="0">
                <a:solidFill>
                  <a:schemeClr val="tx1"/>
                </a:solidFill>
                <a:effectLst/>
                <a:latin typeface="+mn-lt"/>
                <a:ea typeface="+mn-ea"/>
                <a:cs typeface="+mn-cs"/>
              </a:rPr>
              <a:t>quasielastic</a:t>
            </a:r>
            <a:r>
              <a:rPr lang="en-US" sz="1200" kern="1200" dirty="0" smtClean="0">
                <a:solidFill>
                  <a:schemeClr val="tx1"/>
                </a:solidFill>
                <a:effectLst/>
                <a:latin typeface="+mn-lt"/>
                <a:ea typeface="+mn-ea"/>
                <a:cs typeface="+mn-cs"/>
              </a:rPr>
              <a:t> and deep-inelastic events in the total kinetic energy-mass (TKE,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matrix, and we will not consider them. Reaction products lying between elastic peaks can be identified as totally relaxed events, i.e., as fission (or </a:t>
            </a:r>
            <a:r>
              <a:rPr lang="en-US" sz="1200" kern="1200" dirty="0" err="1" smtClean="0">
                <a:solidFill>
                  <a:schemeClr val="tx1"/>
                </a:solidFill>
                <a:effectLst/>
                <a:latin typeface="+mn-lt"/>
                <a:ea typeface="+mn-ea"/>
                <a:cs typeface="+mn-cs"/>
              </a:rPr>
              <a:t>fissionlike</a:t>
            </a:r>
            <a:r>
              <a:rPr lang="en-US" sz="1200" kern="1200" dirty="0" smtClean="0">
                <a:solidFill>
                  <a:schemeClr val="tx1"/>
                </a:solidFill>
                <a:effectLst/>
                <a:latin typeface="+mn-lt"/>
                <a:ea typeface="+mn-ea"/>
                <a:cs typeface="+mn-cs"/>
              </a:rPr>
              <a:t>) fragments. We have outlined them by solid lines in the panels. Henceforth we consider the properties of these events only.</a:t>
            </a:r>
          </a:p>
          <a:p>
            <a:endParaRPr lang="ru-RU"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60420" name="Номер слайда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83C21EC-91B2-44BD-B6D8-334515D82361}" type="slidenum">
              <a:rPr lang="en-US" altLang="en-US">
                <a:latin typeface="Calibri" panose="020F0502020204030204" pitchFamily="34" charset="0"/>
                <a:ea typeface="ＭＳ Ｐゴシック" panose="020B0600070205080204" pitchFamily="34" charset="-128"/>
              </a:rPr>
              <a:pPr eaLnBrk="1" hangingPunct="1"/>
              <a:t>6</a:t>
            </a:fld>
            <a:endParaRPr lang="en-US"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885776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at energies </a:t>
            </a:r>
            <a:r>
              <a:rPr lang="en-US" sz="1200" b="1" kern="1200" dirty="0" smtClean="0">
                <a:solidFill>
                  <a:schemeClr val="tx1"/>
                </a:solidFill>
                <a:effectLst/>
                <a:latin typeface="+mn-lt"/>
                <a:ea typeface="+mn-ea"/>
                <a:cs typeface="+mn-cs"/>
              </a:rPr>
              <a:t>above</a:t>
            </a:r>
            <a:r>
              <a:rPr lang="en-US" sz="1200" kern="1200" dirty="0" smtClean="0">
                <a:solidFill>
                  <a:schemeClr val="tx1"/>
                </a:solidFill>
                <a:effectLst/>
                <a:latin typeface="+mn-lt"/>
                <a:ea typeface="+mn-ea"/>
                <a:cs typeface="+mn-cs"/>
              </a:rPr>
              <a:t> the Coulomb barrier, a near </a:t>
            </a:r>
            <a:r>
              <a:rPr lang="en-US" sz="1200" b="1" kern="1200" dirty="0" smtClean="0">
                <a:solidFill>
                  <a:schemeClr val="tx1"/>
                </a:solidFill>
                <a:effectLst/>
                <a:latin typeface="+mn-lt"/>
                <a:ea typeface="+mn-ea"/>
                <a:cs typeface="+mn-cs"/>
              </a:rPr>
              <a:t>Gaussian</a:t>
            </a:r>
            <a:r>
              <a:rPr lang="en-US" sz="1200" kern="1200" dirty="0" smtClean="0">
                <a:solidFill>
                  <a:schemeClr val="tx1"/>
                </a:solidFill>
                <a:effectLst/>
                <a:latin typeface="+mn-lt"/>
                <a:ea typeface="+mn-ea"/>
                <a:cs typeface="+mn-cs"/>
              </a:rPr>
              <a:t> form of the mass distributions indicates that the fragments are produced by a CNF process as predicted by the liquid drop model (LDM) in the case of relatively hot nuclei. </a:t>
            </a:r>
          </a:p>
          <a:p>
            <a:r>
              <a:rPr lang="en-US" sz="1200" kern="1200" dirty="0" smtClean="0">
                <a:solidFill>
                  <a:schemeClr val="tx1"/>
                </a:solidFill>
                <a:effectLst/>
                <a:latin typeface="+mn-lt"/>
                <a:ea typeface="+mn-ea"/>
                <a:cs typeface="+mn-cs"/>
              </a:rPr>
              <a:t>This conclusion is supported by the trend in the  &lt;</a:t>
            </a:r>
            <a:r>
              <a:rPr lang="en-US" sz="1200" kern="1200" dirty="0" err="1" smtClean="0">
                <a:solidFill>
                  <a:schemeClr val="tx1"/>
                </a:solidFill>
                <a:effectLst/>
                <a:latin typeface="+mn-lt"/>
                <a:ea typeface="+mn-ea"/>
                <a:cs typeface="+mn-cs"/>
              </a:rPr>
              <a:t>tke</a:t>
            </a:r>
            <a:r>
              <a:rPr lang="en-US" sz="1200" kern="1200" dirty="0" smtClean="0">
                <a:solidFill>
                  <a:schemeClr val="tx1"/>
                </a:solidFill>
                <a:effectLst/>
                <a:latin typeface="+mn-lt"/>
                <a:ea typeface="+mn-ea"/>
                <a:cs typeface="+mn-cs"/>
              </a:rPr>
              <a:t>&gt;(M) and  </a:t>
            </a:r>
            <a:r>
              <a:rPr lang="en-US" sz="1200" kern="1200" dirty="0" err="1" smtClean="0">
                <a:solidFill>
                  <a:schemeClr val="tx1"/>
                </a:solidFill>
                <a:effectLst/>
                <a:latin typeface="+mn-lt"/>
                <a:ea typeface="+mn-ea"/>
                <a:cs typeface="+mn-cs"/>
              </a:rPr>
              <a:t>sig_Tke</a:t>
            </a:r>
            <a:r>
              <a:rPr lang="en-US" sz="1200" kern="1200" dirty="0" smtClean="0">
                <a:solidFill>
                  <a:schemeClr val="tx1"/>
                </a:solidFill>
                <a:effectLst/>
                <a:latin typeface="+mn-lt"/>
                <a:ea typeface="+mn-ea"/>
                <a:cs typeface="+mn-cs"/>
              </a:rPr>
              <a:t>(M).  </a:t>
            </a:r>
          </a:p>
          <a:p>
            <a:r>
              <a:rPr lang="en-US" sz="1200" kern="1200" dirty="0" smtClean="0">
                <a:solidFill>
                  <a:schemeClr val="tx1"/>
                </a:solidFill>
                <a:effectLst/>
                <a:latin typeface="+mn-lt"/>
                <a:ea typeface="+mn-ea"/>
                <a:cs typeface="+mn-cs"/>
              </a:rPr>
              <a:t>However, at </a:t>
            </a:r>
            <a:r>
              <a:rPr lang="en-US" sz="1200" b="1" kern="1200" dirty="0" smtClean="0">
                <a:solidFill>
                  <a:schemeClr val="tx1"/>
                </a:solidFill>
                <a:effectLst/>
                <a:latin typeface="+mn-lt"/>
                <a:ea typeface="+mn-ea"/>
                <a:cs typeface="+mn-cs"/>
              </a:rPr>
              <a:t>lower</a:t>
            </a:r>
            <a:r>
              <a:rPr lang="en-US" sz="1200" kern="1200" dirty="0" smtClean="0">
                <a:solidFill>
                  <a:schemeClr val="tx1"/>
                </a:solidFill>
                <a:effectLst/>
                <a:latin typeface="+mn-lt"/>
                <a:ea typeface="+mn-ea"/>
                <a:cs typeface="+mn-cs"/>
              </a:rPr>
              <a:t> excitation energy, where the </a:t>
            </a:r>
            <a:r>
              <a:rPr lang="en-US" sz="1200" b="1" kern="1200" dirty="0" smtClean="0">
                <a:solidFill>
                  <a:schemeClr val="tx1"/>
                </a:solidFill>
                <a:effectLst/>
                <a:latin typeface="+mn-lt"/>
                <a:ea typeface="+mn-ea"/>
                <a:cs typeface="+mn-cs"/>
              </a:rPr>
              <a:t>deviation</a:t>
            </a:r>
            <a:r>
              <a:rPr lang="en-US" sz="1200" kern="1200" dirty="0" smtClean="0">
                <a:solidFill>
                  <a:schemeClr val="tx1"/>
                </a:solidFill>
                <a:effectLst/>
                <a:latin typeface="+mn-lt"/>
                <a:ea typeface="+mn-ea"/>
                <a:cs typeface="+mn-cs"/>
              </a:rPr>
              <a:t> from a </a:t>
            </a:r>
            <a:r>
              <a:rPr lang="en-US" sz="1200" b="1" kern="1200" dirty="0" smtClean="0">
                <a:solidFill>
                  <a:schemeClr val="tx1"/>
                </a:solidFill>
                <a:effectLst/>
                <a:latin typeface="+mn-lt"/>
                <a:ea typeface="+mn-ea"/>
                <a:cs typeface="+mn-cs"/>
              </a:rPr>
              <a:t>Gaussian</a:t>
            </a:r>
            <a:r>
              <a:rPr lang="en-US" sz="1200" kern="1200" dirty="0" smtClean="0">
                <a:solidFill>
                  <a:schemeClr val="tx1"/>
                </a:solidFill>
                <a:effectLst/>
                <a:latin typeface="+mn-lt"/>
                <a:ea typeface="+mn-ea"/>
                <a:cs typeface="+mn-cs"/>
              </a:rPr>
              <a:t> shape is evident  -  </a:t>
            </a:r>
            <a:r>
              <a:rPr lang="en-US" sz="1200" b="1" kern="1200" dirty="0" smtClean="0">
                <a:solidFill>
                  <a:schemeClr val="tx1"/>
                </a:solidFill>
                <a:effectLst/>
                <a:latin typeface="+mn-lt"/>
                <a:ea typeface="+mn-ea"/>
                <a:cs typeface="+mn-cs"/>
              </a:rPr>
              <a:t>both</a:t>
            </a:r>
            <a:r>
              <a:rPr lang="en-US" sz="1200" kern="1200" dirty="0" smtClean="0">
                <a:solidFill>
                  <a:schemeClr val="tx1"/>
                </a:solidFill>
                <a:effectLst/>
                <a:latin typeface="+mn-lt"/>
                <a:ea typeface="+mn-ea"/>
                <a:cs typeface="+mn-cs"/>
              </a:rPr>
              <a:t> for </a:t>
            </a:r>
            <a:r>
              <a:rPr lang="en-US" sz="1200" b="1" kern="1200" dirty="0" smtClean="0">
                <a:solidFill>
                  <a:schemeClr val="tx1"/>
                </a:solidFill>
                <a:effectLst/>
                <a:latin typeface="+mn-lt"/>
                <a:ea typeface="+mn-ea"/>
                <a:cs typeface="+mn-cs"/>
              </a:rPr>
              <a:t>symmetric</a:t>
            </a:r>
            <a:r>
              <a:rPr lang="en-US" sz="1200" kern="1200" baseline="0" dirty="0" smtClean="0">
                <a:solidFill>
                  <a:schemeClr val="tx1"/>
                </a:solidFill>
                <a:effectLst/>
                <a:latin typeface="+mn-lt"/>
                <a:ea typeface="+mn-ea"/>
                <a:cs typeface="+mn-cs"/>
              </a:rPr>
              <a:t> and </a:t>
            </a:r>
            <a:r>
              <a:rPr lang="en-US" sz="1200" b="1" kern="1200" baseline="0" dirty="0" smtClean="0">
                <a:solidFill>
                  <a:schemeClr val="tx1"/>
                </a:solidFill>
                <a:effectLst/>
                <a:latin typeface="+mn-lt"/>
                <a:ea typeface="+mn-ea"/>
                <a:cs typeface="+mn-cs"/>
              </a:rPr>
              <a:t>asymmetric</a:t>
            </a:r>
            <a:r>
              <a:rPr lang="en-US" sz="1200" kern="1200" baseline="0" dirty="0" smtClean="0">
                <a:solidFill>
                  <a:schemeClr val="tx1"/>
                </a:solidFill>
                <a:effectLst/>
                <a:latin typeface="+mn-lt"/>
                <a:ea typeface="+mn-ea"/>
                <a:cs typeface="+mn-cs"/>
              </a:rPr>
              <a:t> mass regions.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increased yields of fragments with masses </a:t>
            </a:r>
            <a:r>
              <a:rPr lang="en-US" sz="1200" b="1" kern="1200" dirty="0" smtClean="0">
                <a:solidFill>
                  <a:schemeClr val="tx1"/>
                </a:solidFill>
                <a:effectLst/>
                <a:latin typeface="+mn-lt"/>
                <a:ea typeface="+mn-ea"/>
                <a:cs typeface="+mn-cs"/>
              </a:rPr>
              <a:t>70-100</a:t>
            </a:r>
            <a:r>
              <a:rPr lang="en-US" sz="1200" kern="1200" dirty="0" smtClean="0">
                <a:solidFill>
                  <a:schemeClr val="tx1"/>
                </a:solidFill>
                <a:effectLst/>
                <a:latin typeface="+mn-lt"/>
                <a:ea typeface="+mn-ea"/>
                <a:cs typeface="+mn-cs"/>
              </a:rPr>
              <a:t> u may be caused by the </a:t>
            </a:r>
            <a:r>
              <a:rPr lang="en-US" sz="1200" b="1" kern="1200" dirty="0" smtClean="0">
                <a:solidFill>
                  <a:schemeClr val="tx1"/>
                </a:solidFill>
                <a:effectLst/>
                <a:latin typeface="+mn-lt"/>
                <a:ea typeface="+mn-ea"/>
                <a:cs typeface="+mn-cs"/>
              </a:rPr>
              <a:t>QF</a:t>
            </a:r>
            <a:r>
              <a:rPr lang="en-US" sz="1200" kern="1200" dirty="0" smtClean="0">
                <a:solidFill>
                  <a:schemeClr val="tx1"/>
                </a:solidFill>
                <a:effectLst/>
                <a:latin typeface="+mn-lt"/>
                <a:ea typeface="+mn-ea"/>
                <a:cs typeface="+mn-cs"/>
              </a:rPr>
              <a:t> process since the interaction energy is ~</a:t>
            </a:r>
            <a:r>
              <a:rPr lang="en-US" sz="1200" b="1" kern="1200" dirty="0" smtClean="0">
                <a:solidFill>
                  <a:schemeClr val="tx1"/>
                </a:solidFill>
                <a:effectLst/>
                <a:latin typeface="+mn-lt"/>
                <a:ea typeface="+mn-ea"/>
                <a:cs typeface="+mn-cs"/>
              </a:rPr>
              <a:t>10</a:t>
            </a:r>
            <a:r>
              <a:rPr lang="en-US" sz="1200" kern="1200" dirty="0" smtClean="0">
                <a:solidFill>
                  <a:schemeClr val="tx1"/>
                </a:solidFill>
                <a:effectLst/>
                <a:latin typeface="+mn-lt"/>
                <a:ea typeface="+mn-ea"/>
                <a:cs typeface="+mn-cs"/>
              </a:rPr>
              <a:t> MeV </a:t>
            </a:r>
            <a:r>
              <a:rPr lang="en-US" sz="1200" b="1" kern="1200" dirty="0" smtClean="0">
                <a:solidFill>
                  <a:schemeClr val="tx1"/>
                </a:solidFill>
                <a:effectLst/>
                <a:latin typeface="+mn-lt"/>
                <a:ea typeface="+mn-ea"/>
                <a:cs typeface="+mn-cs"/>
              </a:rPr>
              <a:t>less</a:t>
            </a:r>
            <a:r>
              <a:rPr lang="en-US" sz="1200" kern="1200" dirty="0" smtClean="0">
                <a:solidFill>
                  <a:schemeClr val="tx1"/>
                </a:solidFill>
                <a:effectLst/>
                <a:latin typeface="+mn-lt"/>
                <a:ea typeface="+mn-ea"/>
                <a:cs typeface="+mn-cs"/>
              </a:rPr>
              <a:t> than the </a:t>
            </a:r>
            <a:r>
              <a:rPr lang="en-US" sz="1200" b="1" kern="1200" dirty="0" smtClean="0">
                <a:solidFill>
                  <a:schemeClr val="tx1"/>
                </a:solidFill>
                <a:effectLst/>
                <a:latin typeface="+mn-lt"/>
                <a:ea typeface="+mn-ea"/>
                <a:cs typeface="+mn-cs"/>
              </a:rPr>
              <a:t>Bass</a:t>
            </a:r>
            <a:r>
              <a:rPr lang="en-US" sz="1200" kern="1200" dirty="0" smtClean="0">
                <a:solidFill>
                  <a:schemeClr val="tx1"/>
                </a:solidFill>
                <a:effectLst/>
                <a:latin typeface="+mn-lt"/>
                <a:ea typeface="+mn-ea"/>
                <a:cs typeface="+mn-cs"/>
              </a:rPr>
              <a:t> barrier, and the orientation effects on the reaction dynamics become apparent at this energy.</a:t>
            </a:r>
            <a:endParaRPr lang="ru-R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7BF1B578-260E-4979-8BE5-3F87F34D3FAB}" type="slidenum">
              <a:rPr lang="ru-RU" smtClean="0"/>
              <a:t>7</a:t>
            </a:fld>
            <a:endParaRPr lang="ru-RU"/>
          </a:p>
        </p:txBody>
      </p:sp>
    </p:spTree>
    <p:extLst>
      <p:ext uri="{BB962C8B-B14F-4D97-AF65-F5344CB8AC3E}">
        <p14:creationId xmlns:p14="http://schemas.microsoft.com/office/powerpoint/2010/main" val="2669530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На рис приведено распределение ТКЕ для области симметричных масс А/2 ± 20. Хорошо видно, это распределение имеет ярко выраженную высокоэнергетическую компоненту, а само распределение по форме очень похоже на распределение ТКЕ осколков спонтанного  деления например, </a:t>
            </a:r>
            <a:r>
              <a:rPr lang="en-US" baseline="30000" dirty="0" smtClean="0">
                <a:latin typeface="Arial" pitchFamily="34" charset="0"/>
                <a:ea typeface="ＭＳ Ｐゴシック" pitchFamily="34" charset="-128"/>
                <a:cs typeface="Arial" pitchFamily="34" charset="0"/>
              </a:rPr>
              <a:t>258</a:t>
            </a:r>
            <a:r>
              <a:rPr lang="en-US" dirty="0" smtClean="0">
                <a:latin typeface="Arial" pitchFamily="34" charset="0"/>
                <a:ea typeface="ＭＳ Ｐゴシック" pitchFamily="34" charset="-128"/>
                <a:cs typeface="Arial" pitchFamily="34" charset="0"/>
              </a:rPr>
              <a:t>Fm </a:t>
            </a:r>
            <a:r>
              <a:rPr lang="ru-RU" dirty="0" smtClean="0">
                <a:latin typeface="Arial" pitchFamily="34" charset="0"/>
                <a:ea typeface="ＭＳ Ｐゴシック" pitchFamily="34" charset="-128"/>
                <a:cs typeface="Arial" pitchFamily="34" charset="0"/>
              </a:rPr>
              <a:t>или </a:t>
            </a:r>
            <a:r>
              <a:rPr lang="en-US" baseline="30000" dirty="0" smtClean="0">
                <a:latin typeface="Arial" pitchFamily="34" charset="0"/>
                <a:ea typeface="ＭＳ Ｐゴシック" pitchFamily="34" charset="-128"/>
                <a:cs typeface="Arial" pitchFamily="34" charset="0"/>
              </a:rPr>
              <a:t>262</a:t>
            </a:r>
            <a:r>
              <a:rPr lang="en-US" dirty="0" smtClean="0">
                <a:latin typeface="Arial" pitchFamily="34" charset="0"/>
                <a:ea typeface="ＭＳ Ｐゴシック" pitchFamily="34" charset="-128"/>
                <a:cs typeface="Arial" pitchFamily="34" charset="0"/>
              </a:rPr>
              <a:t>No</a:t>
            </a:r>
            <a:r>
              <a:rPr lang="ru-RU" dirty="0" smtClean="0">
                <a:latin typeface="Arial" pitchFamily="34" charset="0"/>
                <a:ea typeface="ＭＳ Ｐゴシック" pitchFamily="34" charset="-128"/>
                <a:cs typeface="Arial" pitchFamily="34" charset="0"/>
              </a:rPr>
              <a:t>. </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Сравнили с серой – то же ядро.</a:t>
            </a: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НО   </a:t>
            </a:r>
            <a:r>
              <a:rPr lang="en-US" dirty="0" smtClean="0">
                <a:latin typeface="Arial" pitchFamily="34" charset="0"/>
                <a:ea typeface="ＭＳ Ｐゴシック" pitchFamily="34" charset="-128"/>
                <a:cs typeface="Arial" pitchFamily="34" charset="0"/>
              </a:rPr>
              <a:t>&lt;</a:t>
            </a:r>
            <a:r>
              <a:rPr lang="ru-RU" dirty="0" smtClean="0">
                <a:latin typeface="Arial" pitchFamily="34" charset="0"/>
                <a:ea typeface="ＭＳ Ｐゴシック" pitchFamily="34" charset="-128"/>
                <a:cs typeface="Arial" pitchFamily="34" charset="0"/>
              </a:rPr>
              <a:t>ТКЕ</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выше   и дисперсия больше  – отличаются  -</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это </a:t>
            </a:r>
            <a:r>
              <a:rPr lang="ru-RU" b="1" dirty="0" smtClean="0">
                <a:latin typeface="Arial" pitchFamily="34" charset="0"/>
                <a:ea typeface="ＭＳ Ｐゴシック" pitchFamily="34" charset="-128"/>
                <a:cs typeface="Arial" pitchFamily="34" charset="0"/>
              </a:rPr>
              <a:t>не</a:t>
            </a:r>
            <a:r>
              <a:rPr lang="ru-RU" dirty="0" smtClean="0">
                <a:latin typeface="Arial" pitchFamily="34" charset="0"/>
                <a:ea typeface="ＭＳ Ｐゴシック" pitchFamily="34" charset="-128"/>
                <a:cs typeface="Arial" pitchFamily="34" charset="0"/>
              </a:rPr>
              <a:t> связано с </a:t>
            </a:r>
            <a:r>
              <a:rPr lang="ru-RU" dirty="0" err="1" smtClean="0">
                <a:latin typeface="Arial" pitchFamily="34" charset="0"/>
                <a:ea typeface="ＭＳ Ｐゴシック" pitchFamily="34" charset="-128"/>
                <a:cs typeface="Arial" pitchFamily="34" charset="0"/>
              </a:rPr>
              <a:t>квази</a:t>
            </a:r>
            <a:r>
              <a:rPr lang="ru-RU" dirty="0" smtClean="0">
                <a:latin typeface="Arial" pitchFamily="34" charset="0"/>
                <a:ea typeface="ＭＳ Ｐゴシック" pitchFamily="34" charset="-128"/>
                <a:cs typeface="Arial" pitchFamily="34" charset="0"/>
              </a:rPr>
              <a:t> как для серы  - </a:t>
            </a:r>
            <a:r>
              <a:rPr lang="en-US" dirty="0" smtClean="0">
                <a:latin typeface="Arial" pitchFamily="34" charset="0"/>
                <a:ea typeface="ＭＳ Ｐゴシック" pitchFamily="34" charset="-128"/>
                <a:cs typeface="Arial" pitchFamily="34" charset="0"/>
              </a:rPr>
              <a:t>&gt;</a:t>
            </a:r>
            <a:r>
              <a:rPr lang="ru-RU" dirty="0" smtClean="0">
                <a:latin typeface="Arial" pitchFamily="34" charset="0"/>
                <a:ea typeface="ＭＳ Ｐゴシック" pitchFamily="34" charset="-128"/>
                <a:cs typeface="Arial" pitchFamily="34" charset="0"/>
              </a:rPr>
              <a:t> особенности самого  деления</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ru-RU" dirty="0" smtClean="0">
                <a:latin typeface="Arial" pitchFamily="34" charset="0"/>
                <a:ea typeface="ＭＳ Ｐゴシック" pitchFamily="34" charset="-128"/>
                <a:cs typeface="Arial" pitchFamily="34" charset="0"/>
              </a:rPr>
              <a:t>Поэтому мы приходим к заключению, что в нашем случае реализуется бимодальное деление </a:t>
            </a:r>
            <a:r>
              <a:rPr lang="en-US" dirty="0" smtClean="0">
                <a:latin typeface="Arial" pitchFamily="34" charset="0"/>
                <a:ea typeface="ＭＳ Ｐゴシック" pitchFamily="34" charset="-128"/>
                <a:cs typeface="Arial" pitchFamily="34" charset="0"/>
              </a:rPr>
              <a:t>Hs</a:t>
            </a:r>
            <a:r>
              <a:rPr lang="ru-RU" dirty="0" smtClean="0">
                <a:latin typeface="Arial" pitchFamily="34" charset="0"/>
                <a:ea typeface="ＭＳ Ｐゴシック" pitchFamily="34" charset="-128"/>
                <a:cs typeface="Arial" pitchFamily="34" charset="0"/>
              </a:rPr>
              <a:t>*, образованного в реакции </a:t>
            </a:r>
            <a:r>
              <a:rPr lang="en-US" dirty="0" err="1" smtClean="0">
                <a:latin typeface="Arial" pitchFamily="34" charset="0"/>
                <a:ea typeface="ＭＳ Ｐゴシック" pitchFamily="34" charset="-128"/>
                <a:cs typeface="Arial" pitchFamily="34" charset="0"/>
              </a:rPr>
              <a:t>Mg+Cm</a:t>
            </a:r>
            <a:r>
              <a:rPr lang="ru-RU" dirty="0" smtClean="0">
                <a:latin typeface="Arial" pitchFamily="34" charset="0"/>
                <a:ea typeface="ＭＳ Ｐゴシック" pitchFamily="34" charset="-128"/>
                <a:cs typeface="Arial" pitchFamily="34" charset="0"/>
              </a:rPr>
              <a:t>  при </a:t>
            </a:r>
            <a:r>
              <a:rPr lang="ru-RU" b="1" dirty="0" smtClean="0">
                <a:latin typeface="Arial" pitchFamily="34" charset="0"/>
                <a:ea typeface="ＭＳ Ｐゴシック" pitchFamily="34" charset="-128"/>
                <a:cs typeface="Arial" pitchFamily="34" charset="0"/>
              </a:rPr>
              <a:t>начальной</a:t>
            </a:r>
            <a:r>
              <a:rPr lang="ru-RU" dirty="0" smtClean="0">
                <a:latin typeface="Arial" pitchFamily="34" charset="0"/>
                <a:ea typeface="ＭＳ Ｐゴシック" pitchFamily="34" charset="-128"/>
                <a:cs typeface="Arial" pitchFamily="34" charset="0"/>
              </a:rPr>
              <a:t> энергии возбуждения 35 МэВ</a:t>
            </a:r>
          </a:p>
          <a:p>
            <a:pPr eaLnBrk="1" hangingPunct="1">
              <a:spcBef>
                <a:spcPct val="0"/>
              </a:spcBef>
            </a:pPr>
            <a:r>
              <a:rPr lang="ru-RU" dirty="0" smtClean="0">
                <a:latin typeface="Arial" pitchFamily="34" charset="0"/>
                <a:ea typeface="ＭＳ Ｐゴシック" pitchFamily="34" charset="-128"/>
                <a:cs typeface="Arial" pitchFamily="34" charset="0"/>
              </a:rPr>
              <a:t>(для </a:t>
            </a:r>
            <a:r>
              <a:rPr lang="en-US" dirty="0" err="1" smtClean="0">
                <a:latin typeface="Arial" pitchFamily="34" charset="0"/>
                <a:ea typeface="ＭＳ Ｐゴシック" pitchFamily="34" charset="-128"/>
                <a:cs typeface="Arial" pitchFamily="34" charset="0"/>
              </a:rPr>
              <a:t>Ne+Cf</a:t>
            </a:r>
            <a:r>
              <a:rPr lang="ru-RU" dirty="0" smtClean="0">
                <a:latin typeface="Arial" pitchFamily="34" charset="0"/>
                <a:ea typeface="ＭＳ Ｐゴシック" pitchFamily="34" charset="-128"/>
                <a:cs typeface="Arial" pitchFamily="34" charset="0"/>
              </a:rPr>
              <a:t> при энергии ниже барьера тоже </a:t>
            </a:r>
            <a:r>
              <a:rPr lang="ru-RU" dirty="0" err="1" smtClean="0">
                <a:latin typeface="Arial" pitchFamily="34" charset="0"/>
                <a:ea typeface="ＭＳ Ｐゴシック" pitchFamily="34" charset="-128"/>
                <a:cs typeface="Arial" pitchFamily="34" charset="0"/>
              </a:rPr>
              <a:t>дисперсияя</a:t>
            </a:r>
            <a:r>
              <a:rPr lang="ru-RU" dirty="0" smtClean="0">
                <a:latin typeface="Arial" pitchFamily="34" charset="0"/>
                <a:ea typeface="ＭＳ Ｐゴシック" pitchFamily="34" charset="-128"/>
                <a:cs typeface="Arial" pitchFamily="34" charset="0"/>
              </a:rPr>
              <a:t> ТКЕ  больше, </a:t>
            </a:r>
            <a:r>
              <a:rPr lang="en-US" dirty="0" smtClean="0">
                <a:latin typeface="Arial" pitchFamily="34" charset="0"/>
                <a:ea typeface="ＭＳ Ｐゴシック" pitchFamily="34" charset="-128"/>
                <a:cs typeface="Arial" pitchFamily="34" charset="0"/>
              </a:rPr>
              <a:t>-&gt; </a:t>
            </a:r>
            <a:r>
              <a:rPr lang="ru-RU" dirty="0" smtClean="0">
                <a:latin typeface="Arial" pitchFamily="34" charset="0"/>
                <a:ea typeface="ＭＳ Ｐゴシック" pitchFamily="34" charset="-128"/>
                <a:cs typeface="Arial" pitchFamily="34" charset="0"/>
              </a:rPr>
              <a:t>бимодальность, но статистика слишком мала)</a:t>
            </a: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endParaRPr lang="en-US" dirty="0" smtClean="0">
              <a:latin typeface="Arial" pitchFamily="34" charset="0"/>
              <a:ea typeface="ＭＳ Ｐゴシック" pitchFamily="34" charset="-128"/>
              <a:cs typeface="Arial" pitchFamily="34" charset="0"/>
            </a:endParaRPr>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ACEFCDCA-C736-4EB2-8C97-74B2118D6B64}" type="slidenum">
              <a:rPr lang="en-US" smtClean="0">
                <a:latin typeface="Calibri" pitchFamily="34" charset="0"/>
                <a:ea typeface="ＭＳ Ｐゴシック" pitchFamily="34" charset="-128"/>
              </a:rPr>
              <a:pPr fontAlgn="base">
                <a:spcBef>
                  <a:spcPct val="0"/>
                </a:spcBef>
                <a:spcAft>
                  <a:spcPct val="0"/>
                </a:spcAft>
                <a:defRPr/>
              </a:pPr>
              <a:t>8</a:t>
            </a:fld>
            <a:endParaRPr lang="en-US" smtClean="0">
              <a:latin typeface="Calibri"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the TKE distributions of symmetric fragments of the </a:t>
            </a:r>
            <a:r>
              <a:rPr lang="en-US" sz="1200" kern="1200" baseline="30000" dirty="0" smtClean="0">
                <a:solidFill>
                  <a:schemeClr val="tx1"/>
                </a:solidFill>
                <a:effectLst/>
                <a:latin typeface="+mn-lt"/>
                <a:ea typeface="+mn-ea"/>
                <a:cs typeface="+mn-cs"/>
              </a:rPr>
              <a:t>26</a:t>
            </a:r>
            <a:r>
              <a:rPr lang="en-US" sz="1200" kern="1200" dirty="0" smtClean="0">
                <a:solidFill>
                  <a:schemeClr val="tx1"/>
                </a:solidFill>
                <a:effectLst/>
                <a:latin typeface="+mn-lt"/>
                <a:ea typeface="+mn-ea"/>
                <a:cs typeface="+mn-cs"/>
              </a:rPr>
              <a:t>Mg + </a:t>
            </a:r>
            <a:r>
              <a:rPr lang="en-US" sz="1200" kern="1200" baseline="30000" dirty="0" smtClean="0">
                <a:solidFill>
                  <a:schemeClr val="tx1"/>
                </a:solidFill>
                <a:effectLst/>
                <a:latin typeface="+mn-lt"/>
                <a:ea typeface="+mn-ea"/>
                <a:cs typeface="+mn-cs"/>
              </a:rPr>
              <a:t>248</a:t>
            </a:r>
            <a:r>
              <a:rPr lang="en-US" sz="1200" kern="1200" dirty="0" smtClean="0">
                <a:solidFill>
                  <a:schemeClr val="tx1"/>
                </a:solidFill>
                <a:effectLst/>
                <a:latin typeface="+mn-lt"/>
                <a:ea typeface="+mn-ea"/>
                <a:cs typeface="+mn-cs"/>
              </a:rPr>
              <a:t>Cm at </a:t>
            </a:r>
            <a:r>
              <a:rPr lang="en-US" sz="1200" kern="1200" dirty="0" err="1" smtClean="0">
                <a:solidFill>
                  <a:schemeClr val="tx1"/>
                </a:solidFill>
                <a:effectLst/>
                <a:latin typeface="+mn-lt"/>
                <a:ea typeface="+mn-ea"/>
                <a:cs typeface="+mn-cs"/>
              </a:rPr>
              <a:t>subbarrier</a:t>
            </a:r>
            <a:r>
              <a:rPr lang="en-US" sz="1200" kern="1200" dirty="0" smtClean="0">
                <a:solidFill>
                  <a:schemeClr val="tx1"/>
                </a:solidFill>
                <a:effectLst/>
                <a:latin typeface="+mn-lt"/>
                <a:ea typeface="+mn-ea"/>
                <a:cs typeface="+mn-cs"/>
              </a:rPr>
              <a:t> energies:</a:t>
            </a: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LDM component was </a:t>
            </a:r>
            <a:r>
              <a:rPr lang="en-US" sz="1200" b="1" kern="1200" dirty="0" smtClean="0">
                <a:solidFill>
                  <a:schemeClr val="tx1"/>
                </a:solidFill>
                <a:effectLst/>
                <a:latin typeface="+mn-lt"/>
                <a:ea typeface="+mn-ea"/>
                <a:cs typeface="+mn-cs"/>
              </a:rPr>
              <a:t>fixed</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&lt;TKE&gt; -&gt; Viola,  </a:t>
            </a:r>
            <a:r>
              <a:rPr lang="en-US" sz="1200" kern="1200" baseline="0" dirty="0" err="1" smtClean="0">
                <a:solidFill>
                  <a:schemeClr val="tx1"/>
                </a:solidFill>
                <a:effectLst/>
                <a:latin typeface="+mn-lt"/>
                <a:ea typeface="+mn-ea"/>
                <a:cs typeface="+mn-cs"/>
              </a:rPr>
              <a:t>sig_tke</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sym typeface="Wingdings" panose="05000000000000000000" pitchFamily="2" charset="2"/>
              </a:rPr>
              <a:t> calculated from LDM) -&gt; we </a:t>
            </a:r>
            <a:r>
              <a:rPr lang="en-US" sz="1200" kern="1200" baseline="0" dirty="0" err="1" smtClean="0">
                <a:solidFill>
                  <a:schemeClr val="tx1"/>
                </a:solidFill>
                <a:effectLst/>
                <a:latin typeface="+mn-lt"/>
                <a:ea typeface="+mn-ea"/>
                <a:cs typeface="+mn-cs"/>
                <a:sym typeface="Wingdings" panose="05000000000000000000" pitchFamily="2" charset="2"/>
              </a:rPr>
              <a:t>discribed</a:t>
            </a:r>
            <a:r>
              <a:rPr lang="en-US" sz="1200" kern="1200" baseline="0" dirty="0" smtClean="0">
                <a:solidFill>
                  <a:schemeClr val="tx1"/>
                </a:solidFill>
                <a:effectLst/>
                <a:latin typeface="+mn-lt"/>
                <a:ea typeface="+mn-ea"/>
                <a:cs typeface="+mn-cs"/>
                <a:sym typeface="Wingdings" panose="05000000000000000000" pitchFamily="2" charset="2"/>
              </a:rPr>
              <a:t> the </a:t>
            </a:r>
            <a:r>
              <a:rPr lang="en-US" sz="1200" kern="1200" baseline="0" dirty="0" err="1" smtClean="0">
                <a:solidFill>
                  <a:schemeClr val="tx1"/>
                </a:solidFill>
                <a:effectLst/>
                <a:latin typeface="+mn-lt"/>
                <a:ea typeface="+mn-ea"/>
                <a:cs typeface="+mn-cs"/>
                <a:sym typeface="Wingdings" panose="05000000000000000000" pitchFamily="2" charset="2"/>
              </a:rPr>
              <a:t>exp</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err="1" smtClean="0">
                <a:solidFill>
                  <a:schemeClr val="tx1"/>
                </a:solidFill>
                <a:effectLst/>
                <a:latin typeface="+mn-lt"/>
                <a:ea typeface="+mn-ea"/>
                <a:cs typeface="+mn-cs"/>
                <a:sym typeface="Wingdings" panose="05000000000000000000" pitchFamily="2" charset="2"/>
              </a:rPr>
              <a:t>distr</a:t>
            </a:r>
            <a:endParaRPr lang="en-US" sz="1200" kern="1200" dirty="0" smtClean="0">
              <a:solidFill>
                <a:schemeClr val="tx1"/>
              </a:solidFill>
              <a:effectLst/>
              <a:latin typeface="+mn-lt"/>
              <a:ea typeface="+mn-ea"/>
              <a:cs typeface="+mn-cs"/>
            </a:endParaRPr>
          </a:p>
          <a:p>
            <a:pPr eaLnBrk="1" hangingPunct="1">
              <a:spcBef>
                <a:spcPct val="0"/>
              </a:spcBef>
            </a:pPr>
            <a:r>
              <a:rPr lang="en-US" sz="1200" kern="1200" dirty="0" smtClean="0">
                <a:solidFill>
                  <a:schemeClr val="tx1"/>
                </a:solidFill>
                <a:effectLst/>
                <a:latin typeface="+mn-lt"/>
                <a:ea typeface="+mn-ea"/>
                <a:cs typeface="+mn-cs"/>
              </a:rPr>
              <a:t> -&gt; they may be </a:t>
            </a:r>
            <a:r>
              <a:rPr lang="en-US" sz="1200" kern="1200" dirty="0" err="1" smtClean="0">
                <a:solidFill>
                  <a:schemeClr val="tx1"/>
                </a:solidFill>
                <a:effectLst/>
                <a:latin typeface="+mn-lt"/>
                <a:ea typeface="+mn-ea"/>
                <a:cs typeface="+mn-cs"/>
              </a:rPr>
              <a:t>deconvoluted</a:t>
            </a:r>
            <a:r>
              <a:rPr lang="en-US" sz="1200" kern="1200" dirty="0" smtClean="0">
                <a:solidFill>
                  <a:schemeClr val="tx1"/>
                </a:solidFill>
                <a:effectLst/>
                <a:latin typeface="+mn-lt"/>
                <a:ea typeface="+mn-ea"/>
                <a:cs typeface="+mn-cs"/>
              </a:rPr>
              <a:t> into two Gaussians, with the peaks lying near ~214 MeV and ~230 MeV. </a:t>
            </a:r>
          </a:p>
          <a:p>
            <a:pPr eaLnBrk="1" hangingPunct="1">
              <a:spcBef>
                <a:spcPct val="0"/>
              </a:spcBef>
            </a:pPr>
            <a:r>
              <a:rPr lang="en-US" sz="1200" kern="1200" dirty="0" smtClean="0">
                <a:solidFill>
                  <a:schemeClr val="tx1"/>
                </a:solidFill>
                <a:effectLst/>
                <a:latin typeface="+mn-lt"/>
                <a:ea typeface="+mn-ea"/>
                <a:cs typeface="+mn-cs"/>
              </a:rPr>
              <a:t>Only the lower energy corresponds to the established linear dependency of the TKE on the Coulomb parameter in the LDM</a:t>
            </a:r>
          </a:p>
          <a:p>
            <a:pPr eaLnBrk="1" hangingPunct="1">
              <a:spcBef>
                <a:spcPct val="0"/>
              </a:spcBef>
            </a:pPr>
            <a:endParaRPr lang="en-US" sz="1200" kern="1200" dirty="0" smtClean="0">
              <a:solidFill>
                <a:schemeClr val="tx1"/>
              </a:solidFill>
              <a:effectLst/>
              <a:latin typeface="+mn-lt"/>
              <a:ea typeface="+mn-ea"/>
              <a:cs typeface="+mn-cs"/>
            </a:endParaRPr>
          </a:p>
          <a:p>
            <a:pPr eaLnBrk="1" hangingPunct="1">
              <a:spcBef>
                <a:spcPct val="0"/>
              </a:spcBef>
            </a:pPr>
            <a:r>
              <a:rPr lang="en-US" sz="1200" kern="1200" dirty="0" smtClean="0">
                <a:solidFill>
                  <a:schemeClr val="tx1"/>
                </a:solidFill>
                <a:effectLst/>
                <a:latin typeface="+mn-lt"/>
                <a:ea typeface="+mn-ea"/>
                <a:cs typeface="+mn-cs"/>
              </a:rPr>
              <a:t>Hence, for the reaction Mg + Cm leading to </a:t>
            </a:r>
            <a:r>
              <a:rPr lang="en-US" sz="1200" kern="1200" baseline="30000" dirty="0" smtClean="0">
                <a:solidFill>
                  <a:schemeClr val="tx1"/>
                </a:solidFill>
                <a:effectLst/>
                <a:latin typeface="+mn-lt"/>
                <a:ea typeface="+mn-ea"/>
                <a:cs typeface="+mn-cs"/>
              </a:rPr>
              <a:t>274</a:t>
            </a:r>
            <a:r>
              <a:rPr lang="en-US" sz="1200" kern="1200" dirty="0" smtClean="0">
                <a:solidFill>
                  <a:schemeClr val="tx1"/>
                </a:solidFill>
                <a:effectLst/>
                <a:latin typeface="+mn-lt"/>
                <a:ea typeface="+mn-ea"/>
                <a:cs typeface="+mn-cs"/>
              </a:rPr>
              <a:t>Hs</a:t>
            </a:r>
            <a:r>
              <a:rPr lang="en-US" sz="1200" kern="1200" baseline="300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bimodal fission is observed. </a:t>
            </a:r>
          </a:p>
          <a:p>
            <a:pPr eaLnBrk="1" hangingPunct="1">
              <a:spcBef>
                <a:spcPct val="0"/>
              </a:spcBef>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sz="1200" kern="1200" dirty="0" smtClean="0">
                <a:solidFill>
                  <a:schemeClr val="tx1"/>
                </a:solidFill>
                <a:effectLst/>
                <a:latin typeface="+mn-lt"/>
                <a:ea typeface="+mn-ea"/>
                <a:cs typeface="+mn-cs"/>
              </a:rPr>
              <a:t>In the case of the </a:t>
            </a:r>
            <a:r>
              <a:rPr lang="en-US" sz="1200" kern="1200" baseline="30000" dirty="0" smtClean="0">
                <a:solidFill>
                  <a:schemeClr val="tx1"/>
                </a:solidFill>
                <a:effectLst/>
                <a:latin typeface="+mn-lt"/>
                <a:ea typeface="+mn-ea"/>
                <a:cs typeface="+mn-cs"/>
              </a:rPr>
              <a:t>22</a:t>
            </a:r>
            <a:r>
              <a:rPr lang="en-US" sz="1200" kern="1200" dirty="0" smtClean="0">
                <a:solidFill>
                  <a:schemeClr val="tx1"/>
                </a:solidFill>
                <a:effectLst/>
                <a:latin typeface="+mn-lt"/>
                <a:ea typeface="+mn-ea"/>
                <a:cs typeface="+mn-cs"/>
              </a:rPr>
              <a:t>Ne + </a:t>
            </a:r>
            <a:r>
              <a:rPr lang="en-US" sz="1200" kern="1200" baseline="30000" dirty="0" smtClean="0">
                <a:solidFill>
                  <a:schemeClr val="tx1"/>
                </a:solidFill>
                <a:effectLst/>
                <a:latin typeface="+mn-lt"/>
                <a:ea typeface="+mn-ea"/>
                <a:cs typeface="+mn-cs"/>
              </a:rPr>
              <a:t>249</a:t>
            </a:r>
            <a:r>
              <a:rPr lang="en-US" sz="1200" kern="1200" dirty="0" smtClean="0">
                <a:solidFill>
                  <a:schemeClr val="tx1"/>
                </a:solidFill>
                <a:effectLst/>
                <a:latin typeface="+mn-lt"/>
                <a:ea typeface="+mn-ea"/>
                <a:cs typeface="+mn-cs"/>
              </a:rPr>
              <a:t>Cf reaction the standard deviation of the experimental TKE distribution is higher for the lower energy. This is in contradiction to single-mode LDM fission. Thus, we have some evidence for bimodal fission at an excitation energy of 29 MeV, although due to lack of statistics the decomposition of the TKE distribution is not fully obvious. </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ct val="0"/>
              </a:spcBef>
              <a:spcAft>
                <a:spcPts val="0"/>
              </a:spcAft>
              <a:buClrTx/>
              <a:buSzTx/>
              <a:buFontTx/>
              <a:buNone/>
              <a:tabLst/>
              <a:defRPr/>
            </a:pPr>
            <a:endParaRPr lang="ru-RU" dirty="0" smtClean="0">
              <a:latin typeface="Arial" pitchFamily="34" charset="0"/>
              <a:ea typeface="ＭＳ Ｐゴシック" pitchFamily="34" charset="-128"/>
              <a:cs typeface="Arial" pitchFamily="34" charset="0"/>
            </a:endParaRPr>
          </a:p>
          <a:p>
            <a:pPr eaLnBrk="1" hangingPunct="1">
              <a:spcBef>
                <a:spcPct val="0"/>
              </a:spcBef>
            </a:pPr>
            <a:endParaRPr lang="ru-RU" altLang="ru-RU" dirty="0" smtClean="0">
              <a:latin typeface="Arial" pitchFamily="34" charset="0"/>
              <a:ea typeface="ＭＳ Ｐゴシック" pitchFamily="34" charset="-128"/>
              <a:cs typeface="Arial" pitchFamily="34" charset="0"/>
            </a:endParaRPr>
          </a:p>
        </p:txBody>
      </p:sp>
      <p:sp>
        <p:nvSpPr>
          <p:cNvPr id="32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defRPr/>
            </a:pPr>
            <a:fld id="{759A9A4D-F2BD-47C1-8567-DBCA157E5B04}" type="slidenum">
              <a:rPr lang="en-US" smtClean="0">
                <a:latin typeface="Calibri" pitchFamily="34" charset="0"/>
                <a:ea typeface="ＭＳ Ｐゴシック" pitchFamily="34" charset="-128"/>
              </a:rPr>
              <a:pPr fontAlgn="base">
                <a:spcBef>
                  <a:spcPct val="0"/>
                </a:spcBef>
                <a:spcAft>
                  <a:spcPct val="0"/>
                </a:spcAft>
                <a:defRPr/>
              </a:pPr>
              <a:t>9</a:t>
            </a:fld>
            <a:endParaRPr lang="en-US" smtClean="0">
              <a:latin typeface="Calibri" pitchFamily="34" charset="0"/>
              <a:ea typeface="ＭＳ Ｐゴシック" pitchFamily="34" charset="-128"/>
            </a:endParaRPr>
          </a:p>
        </p:txBody>
      </p:sp>
    </p:spTree>
    <p:extLst>
      <p:ext uri="{BB962C8B-B14F-4D97-AF65-F5344CB8AC3E}">
        <p14:creationId xmlns:p14="http://schemas.microsoft.com/office/powerpoint/2010/main" val="541450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28E80666-FB37-4B36-9149-507F3B0178E3}"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7813"/>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41763"/>
            <a:ext cx="40386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p:txBody>
          <a:bodyPr/>
          <a:lstStyle>
            <a:lvl1pPr>
              <a:defRPr/>
            </a:lvl1pPr>
          </a:lstStyle>
          <a:p>
            <a:pPr>
              <a:defRPr/>
            </a:pPr>
            <a:fld id="{F763A456-860B-4E13-9F42-F1EE4AF96881}" type="datetime1">
              <a:rPr lang="ru-RU" smtClean="0"/>
              <a:pPr>
                <a:defRPr/>
              </a:pPr>
              <a:t>10.04.2018</a:t>
            </a:fld>
            <a:endParaRPr lang="ru-RU"/>
          </a:p>
        </p:txBody>
      </p:sp>
      <p:sp>
        <p:nvSpPr>
          <p:cNvPr id="7" name="Нижний колонтитул 6"/>
          <p:cNvSpPr>
            <a:spLocks noGrp="1"/>
          </p:cNvSpPr>
          <p:nvPr>
            <p:ph type="ftr" sz="quarter" idx="11"/>
          </p:nvPr>
        </p:nvSpPr>
        <p:spPr/>
        <p:txBody>
          <a:bodyPr/>
          <a:lstStyle>
            <a:lvl1pPr>
              <a:defRPr/>
            </a:lvl1pPr>
          </a:lstStyle>
          <a:p>
            <a:pPr>
              <a:defRPr/>
            </a:pPr>
            <a:r>
              <a:rPr lang="en-US" smtClean="0"/>
              <a:t>Knyazheva, EXON 2012</a:t>
            </a:r>
            <a:endParaRPr lang="ru-RU"/>
          </a:p>
        </p:txBody>
      </p:sp>
      <p:sp>
        <p:nvSpPr>
          <p:cNvPr id="8" name="Номер слайда 7"/>
          <p:cNvSpPr>
            <a:spLocks noGrp="1"/>
          </p:cNvSpPr>
          <p:nvPr>
            <p:ph type="sldNum" sz="quarter" idx="12"/>
          </p:nvPr>
        </p:nvSpPr>
        <p:spPr/>
        <p:txBody>
          <a:bodyPr/>
          <a:lstStyle>
            <a:lvl1pPr>
              <a:defRPr/>
            </a:lvl1pPr>
          </a:lstStyle>
          <a:p>
            <a:pPr>
              <a:defRPr/>
            </a:pPr>
            <a:fld id="{77CF04EC-B857-4DBD-90D0-D9087A3B4A7F}" type="slidenum">
              <a:rPr lang="ru-RU"/>
              <a:pPr>
                <a:defRPr/>
              </a:pPr>
              <a:t>‹#›</a:t>
            </a:fld>
            <a:endParaRPr lang="ru-RU"/>
          </a:p>
        </p:txBody>
      </p:sp>
    </p:spTree>
    <p:extLst>
      <p:ext uri="{BB962C8B-B14F-4D97-AF65-F5344CB8AC3E}">
        <p14:creationId xmlns:p14="http://schemas.microsoft.com/office/powerpoint/2010/main" val="292536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extLst>
      <p:ext uri="{BB962C8B-B14F-4D97-AF65-F5344CB8AC3E}">
        <p14:creationId xmlns:p14="http://schemas.microsoft.com/office/powerpoint/2010/main" val="238524278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52567806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471555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24858550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348867108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3065530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562547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281515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extLst>
      <p:ext uri="{BB962C8B-B14F-4D97-AF65-F5344CB8AC3E}">
        <p14:creationId xmlns:p14="http://schemas.microsoft.com/office/powerpoint/2010/main" val="39259838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76585447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905168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28E80666-FB37-4B36-9149-507F3B0178E3}"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E80666-FB37-4B36-9149-507F3B0178E3}"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28E80666-FB37-4B36-9149-507F3B0178E3}" type="datetimeFigureOut">
              <a:rPr lang="en-US" smtClean="0"/>
              <a:pPr/>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4/10/2018</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3" r:id="rId12"/>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31F04ED8-E4C2-4A30-8732-D43F4FC69D48}" type="datetimeFigureOut">
              <a:rPr lang="ru-RU" smtClean="0">
                <a:solidFill>
                  <a:prstClr val="black">
                    <a:lumMod val="50000"/>
                    <a:lumOff val="50000"/>
                  </a:prstClr>
                </a:solidFill>
              </a:rPr>
              <a:pPr/>
              <a:t>10.04.2018</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66738558"/>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14.png"/><Relationship Id="rId5" Type="http://schemas.openxmlformats.org/officeDocument/2006/relationships/image" Target="../media/image16.wmf"/><Relationship Id="rId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9.wmf"/><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18.wmf"/><Relationship Id="rId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20.wmf"/><Relationship Id="rId4"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14.xml"/><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25.wmf"/><Relationship Id="rId4" Type="http://schemas.openxmlformats.org/officeDocument/2006/relationships/oleObject" Target="../embeddings/oleObject17.bin"/><Relationship Id="rId9" Type="http://schemas.openxmlformats.org/officeDocument/2006/relationships/image" Target="../media/image27.w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28.wmf"/><Relationship Id="rId4" Type="http://schemas.openxmlformats.org/officeDocument/2006/relationships/oleObject" Target="../embeddings/oleObject20.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16.xml"/><Relationship Id="rId7" Type="http://schemas.openxmlformats.org/officeDocument/2006/relationships/image" Target="../media/image30.wmf"/><Relationship Id="rId2" Type="http://schemas.openxmlformats.org/officeDocument/2006/relationships/slideLayout" Target="../slideLayouts/slideLayout14.xml"/><Relationship Id="rId1" Type="http://schemas.openxmlformats.org/officeDocument/2006/relationships/vmlDrawing" Target="../drawings/vmlDrawing12.vml"/><Relationship Id="rId6" Type="http://schemas.openxmlformats.org/officeDocument/2006/relationships/oleObject" Target="../embeddings/oleObject22.bin"/><Relationship Id="rId5" Type="http://schemas.openxmlformats.org/officeDocument/2006/relationships/image" Target="../media/image29.wmf"/><Relationship Id="rId4" Type="http://schemas.openxmlformats.org/officeDocument/2006/relationships/oleObject" Target="../embeddings/oleObject21.bin"/><Relationship Id="rId9" Type="http://schemas.openxmlformats.org/officeDocument/2006/relationships/image" Target="../media/image31.w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20.xml"/><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5.bin"/><Relationship Id="rId5" Type="http://schemas.openxmlformats.org/officeDocument/2006/relationships/image" Target="../media/image7.wmf"/><Relationship Id="rId4" Type="http://schemas.openxmlformats.org/officeDocument/2006/relationships/oleObject" Target="../embeddings/oleObject24.bin"/><Relationship Id="rId9" Type="http://schemas.openxmlformats.org/officeDocument/2006/relationships/image" Target="../media/image34.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6.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8.bin"/><Relationship Id="rId5" Type="http://schemas.openxmlformats.org/officeDocument/2006/relationships/image" Target="../media/image35.wmf"/><Relationship Id="rId4" Type="http://schemas.openxmlformats.org/officeDocument/2006/relationships/oleObject" Target="../embeddings/oleObject27.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7.wmf"/><Relationship Id="rId2" Type="http://schemas.openxmlformats.org/officeDocument/2006/relationships/slideLayout" Target="../slideLayouts/slideLayout6.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microsoft.com/office/2007/relationships/hdphoto" Target="../media/hdphoto4.wdp"/><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9.wmf"/><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31.bin"/><Relationship Id="rId5" Type="http://schemas.openxmlformats.org/officeDocument/2006/relationships/image" Target="../media/image38.wmf"/><Relationship Id="rId4" Type="http://schemas.openxmlformats.org/officeDocument/2006/relationships/oleObject" Target="../embeddings/oleObject30.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0.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32.bin"/><Relationship Id="rId5" Type="http://schemas.openxmlformats.org/officeDocument/2006/relationships/image" Target="../media/image42.png"/><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53.wmf"/><Relationship Id="rId4" Type="http://schemas.openxmlformats.org/officeDocument/2006/relationships/oleObject" Target="../embeddings/oleObject33.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5.wmf"/><Relationship Id="rId5" Type="http://schemas.openxmlformats.org/officeDocument/2006/relationships/oleObject" Target="../embeddings/oleObject35.bin"/><Relationship Id="rId4" Type="http://schemas.openxmlformats.org/officeDocument/2006/relationships/image" Target="../media/image54.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xml"/><Relationship Id="rId1" Type="http://schemas.openxmlformats.org/officeDocument/2006/relationships/vmlDrawing" Target="../drawings/vmlDrawing20.vml"/><Relationship Id="rId4" Type="http://schemas.openxmlformats.org/officeDocument/2006/relationships/image" Target="../media/image56.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21.vml"/><Relationship Id="rId5" Type="http://schemas.openxmlformats.org/officeDocument/2006/relationships/image" Target="../media/image57.wmf"/><Relationship Id="rId4" Type="http://schemas.openxmlformats.org/officeDocument/2006/relationships/oleObject" Target="../embeddings/oleObject37.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60.wmf"/><Relationship Id="rId5" Type="http://schemas.openxmlformats.org/officeDocument/2006/relationships/oleObject" Target="../embeddings/oleObject39.bin"/><Relationship Id="rId4" Type="http://schemas.openxmlformats.org/officeDocument/2006/relationships/image" Target="../media/image59.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xml"/><Relationship Id="rId1" Type="http://schemas.openxmlformats.org/officeDocument/2006/relationships/vmlDrawing" Target="../drawings/vmlDrawing23.vml"/><Relationship Id="rId4" Type="http://schemas.openxmlformats.org/officeDocument/2006/relationships/image" Target="../media/image62.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24.vml"/><Relationship Id="rId4" Type="http://schemas.openxmlformats.org/officeDocument/2006/relationships/image" Target="../media/image63.w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2.xml"/><Relationship Id="rId1" Type="http://schemas.openxmlformats.org/officeDocument/2006/relationships/vmlDrawing" Target="../drawings/vmlDrawing25.vml"/><Relationship Id="rId5" Type="http://schemas.openxmlformats.org/officeDocument/2006/relationships/image" Target="../media/image64.wmf"/><Relationship Id="rId4" Type="http://schemas.openxmlformats.org/officeDocument/2006/relationships/oleObject" Target="../embeddings/oleObject43.bin"/></Relationships>
</file>

<file path=ppt/slides/_rels/slide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65.wmf"/><Relationship Id="rId5" Type="http://schemas.openxmlformats.org/officeDocument/2006/relationships/oleObject" Target="../embeddings/oleObject44.bin"/><Relationship Id="rId4" Type="http://schemas.openxmlformats.org/officeDocument/2006/relationships/image" Target="../media/image23.emf"/></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45.bin"/><Relationship Id="rId7"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68.wmf"/><Relationship Id="rId5" Type="http://schemas.openxmlformats.org/officeDocument/2006/relationships/oleObject" Target="../embeddings/oleObject46.bin"/><Relationship Id="rId4" Type="http://schemas.openxmlformats.org/officeDocument/2006/relationships/image" Target="../media/image67.wmf"/></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35.xml"/><Relationship Id="rId7" Type="http://schemas.openxmlformats.org/officeDocument/2006/relationships/image" Target="../media/image71.wmf"/><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49.bin"/><Relationship Id="rId5" Type="http://schemas.openxmlformats.org/officeDocument/2006/relationships/image" Target="../media/image70.wmf"/><Relationship Id="rId10" Type="http://schemas.openxmlformats.org/officeDocument/2006/relationships/image" Target="../media/image22.png"/><Relationship Id="rId4" Type="http://schemas.openxmlformats.org/officeDocument/2006/relationships/oleObject" Target="../embeddings/oleObject48.bin"/><Relationship Id="rId9" Type="http://schemas.openxmlformats.org/officeDocument/2006/relationships/image" Target="../media/image13.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7.xml"/><Relationship Id="rId1" Type="http://schemas.openxmlformats.org/officeDocument/2006/relationships/vmlDrawing" Target="../drawings/vmlDrawing29.vml"/><Relationship Id="rId4" Type="http://schemas.openxmlformats.org/officeDocument/2006/relationships/image" Target="../media/image72.wmf"/></Relationships>
</file>

<file path=ppt/slides/_rels/slide48.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oleObject" Target="../embeddings/oleObject57.bin"/><Relationship Id="rId18" Type="http://schemas.openxmlformats.org/officeDocument/2006/relationships/image" Target="../media/image80.wmf"/><Relationship Id="rId3" Type="http://schemas.openxmlformats.org/officeDocument/2006/relationships/oleObject" Target="../embeddings/oleObject52.bin"/><Relationship Id="rId7" Type="http://schemas.openxmlformats.org/officeDocument/2006/relationships/oleObject" Target="../embeddings/oleObject54.bin"/><Relationship Id="rId12" Type="http://schemas.openxmlformats.org/officeDocument/2006/relationships/image" Target="../media/image77.wmf"/><Relationship Id="rId17" Type="http://schemas.openxmlformats.org/officeDocument/2006/relationships/oleObject" Target="../embeddings/oleObject59.bin"/><Relationship Id="rId2" Type="http://schemas.openxmlformats.org/officeDocument/2006/relationships/slideLayout" Target="../slideLayouts/slideLayout6.xml"/><Relationship Id="rId16" Type="http://schemas.openxmlformats.org/officeDocument/2006/relationships/image" Target="../media/image79.wmf"/><Relationship Id="rId1" Type="http://schemas.openxmlformats.org/officeDocument/2006/relationships/vmlDrawing" Target="../drawings/vmlDrawing30.vml"/><Relationship Id="rId6" Type="http://schemas.openxmlformats.org/officeDocument/2006/relationships/image" Target="../media/image74.wmf"/><Relationship Id="rId11" Type="http://schemas.openxmlformats.org/officeDocument/2006/relationships/oleObject" Target="../embeddings/oleObject56.bin"/><Relationship Id="rId5" Type="http://schemas.openxmlformats.org/officeDocument/2006/relationships/oleObject" Target="../embeddings/oleObject53.bin"/><Relationship Id="rId15" Type="http://schemas.openxmlformats.org/officeDocument/2006/relationships/oleObject" Target="../embeddings/oleObject58.bin"/><Relationship Id="rId10" Type="http://schemas.openxmlformats.org/officeDocument/2006/relationships/image" Target="../media/image76.wmf"/><Relationship Id="rId4" Type="http://schemas.openxmlformats.org/officeDocument/2006/relationships/image" Target="../media/image73.wmf"/><Relationship Id="rId9" Type="http://schemas.openxmlformats.org/officeDocument/2006/relationships/oleObject" Target="../embeddings/oleObject55.bin"/><Relationship Id="rId14" Type="http://schemas.openxmlformats.org/officeDocument/2006/relationships/image" Target="../media/image78.wmf"/></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oleObject" Target="../embeddings/oleObject65.bin"/><Relationship Id="rId18" Type="http://schemas.openxmlformats.org/officeDocument/2006/relationships/image" Target="../media/image89.wmf"/><Relationship Id="rId3" Type="http://schemas.openxmlformats.org/officeDocument/2006/relationships/oleObject" Target="../embeddings/oleObject60.bin"/><Relationship Id="rId7" Type="http://schemas.openxmlformats.org/officeDocument/2006/relationships/oleObject" Target="../embeddings/oleObject62.bin"/><Relationship Id="rId12" Type="http://schemas.openxmlformats.org/officeDocument/2006/relationships/image" Target="../media/image86.wmf"/><Relationship Id="rId17" Type="http://schemas.openxmlformats.org/officeDocument/2006/relationships/oleObject" Target="../embeddings/oleObject67.bin"/><Relationship Id="rId2" Type="http://schemas.openxmlformats.org/officeDocument/2006/relationships/slideLayout" Target="../slideLayouts/slideLayout7.xml"/><Relationship Id="rId16" Type="http://schemas.openxmlformats.org/officeDocument/2006/relationships/image" Target="../media/image88.wmf"/><Relationship Id="rId1" Type="http://schemas.openxmlformats.org/officeDocument/2006/relationships/vmlDrawing" Target="../drawings/vmlDrawing31.vml"/><Relationship Id="rId6" Type="http://schemas.openxmlformats.org/officeDocument/2006/relationships/image" Target="../media/image83.wmf"/><Relationship Id="rId11" Type="http://schemas.openxmlformats.org/officeDocument/2006/relationships/oleObject" Target="../embeddings/oleObject64.bin"/><Relationship Id="rId5" Type="http://schemas.openxmlformats.org/officeDocument/2006/relationships/oleObject" Target="../embeddings/oleObject61.bin"/><Relationship Id="rId15" Type="http://schemas.openxmlformats.org/officeDocument/2006/relationships/oleObject" Target="../embeddings/oleObject66.bin"/><Relationship Id="rId10" Type="http://schemas.openxmlformats.org/officeDocument/2006/relationships/image" Target="../media/image85.wmf"/><Relationship Id="rId4" Type="http://schemas.openxmlformats.org/officeDocument/2006/relationships/image" Target="../media/image82.wmf"/><Relationship Id="rId9" Type="http://schemas.openxmlformats.org/officeDocument/2006/relationships/oleObject" Target="../embeddings/oleObject63.bin"/><Relationship Id="rId14" Type="http://schemas.openxmlformats.org/officeDocument/2006/relationships/image" Target="../media/image87.wmf"/></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microsoft.com/office/2007/relationships/hdphoto" Target="../media/hdphoto6.wdp"/></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5.wdp"/></Relationships>
</file>

<file path=ppt/slides/_rels/slide56.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slideLayout" Target="../slideLayouts/slideLayout7.xml"/><Relationship Id="rId7" Type="http://schemas.openxmlformats.org/officeDocument/2006/relationships/oleObject" Target="../embeddings/oleObject69.bin"/><Relationship Id="rId2" Type="http://schemas.openxmlformats.org/officeDocument/2006/relationships/tags" Target="../tags/tag1.xml"/><Relationship Id="rId1" Type="http://schemas.openxmlformats.org/officeDocument/2006/relationships/vmlDrawing" Target="../drawings/vmlDrawing32.vml"/><Relationship Id="rId6" Type="http://schemas.openxmlformats.org/officeDocument/2006/relationships/image" Target="../media/image92.wmf"/><Relationship Id="rId5" Type="http://schemas.openxmlformats.org/officeDocument/2006/relationships/oleObject" Target="../embeddings/oleObject68.bin"/><Relationship Id="rId10" Type="http://schemas.openxmlformats.org/officeDocument/2006/relationships/image" Target="../media/image94.wmf"/><Relationship Id="rId4" Type="http://schemas.openxmlformats.org/officeDocument/2006/relationships/notesSlide" Target="../notesSlides/notesSlide41.xml"/><Relationship Id="rId9" Type="http://schemas.openxmlformats.org/officeDocument/2006/relationships/oleObject" Target="../embeddings/oleObject70.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oleObject" Target="../embeddings/oleObject72.bin"/><Relationship Id="rId5" Type="http://schemas.openxmlformats.org/officeDocument/2006/relationships/image" Target="../media/image95.wmf"/><Relationship Id="rId4" Type="http://schemas.openxmlformats.org/officeDocument/2006/relationships/oleObject" Target="../embeddings/oleObject71.bin"/></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7.w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9.wmf"/><Relationship Id="rId4"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8.xml"/><Relationship Id="rId7" Type="http://schemas.openxmlformats.org/officeDocument/2006/relationships/image" Target="../media/image12.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11.wmf"/><Relationship Id="rId10" Type="http://schemas.openxmlformats.org/officeDocument/2006/relationships/image" Target="../media/image22.png"/><Relationship Id="rId4" Type="http://schemas.openxmlformats.org/officeDocument/2006/relationships/oleObject" Target="../embeddings/oleObject7.bin"/><Relationship Id="rId9" Type="http://schemas.openxmlformats.org/officeDocument/2006/relationships/image" Target="../media/image13.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5.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4.w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79" y="764704"/>
            <a:ext cx="9148846" cy="6093296"/>
          </a:xfrm>
          <a:prstGeom prst="rect">
            <a:avLst/>
          </a:prstGeom>
        </p:spPr>
      </p:pic>
      <p:sp>
        <p:nvSpPr>
          <p:cNvPr id="5" name="Прямоугольник 4"/>
          <p:cNvSpPr/>
          <p:nvPr/>
        </p:nvSpPr>
        <p:spPr>
          <a:xfrm>
            <a:off x="12805" y="617774"/>
            <a:ext cx="9146500" cy="2308324"/>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r" fontAlgn="auto">
              <a:spcBef>
                <a:spcPts val="0"/>
              </a:spcBef>
              <a:spcAft>
                <a:spcPts val="0"/>
              </a:spcAft>
              <a:defRPr/>
            </a:pPr>
            <a:r>
              <a:rPr lang="en-US" sz="4800" b="1" spc="-150" dirty="0" smtClean="0">
                <a:ln w="0"/>
                <a:solidFill>
                  <a:schemeClr val="accent1">
                    <a:lumMod val="75000"/>
                  </a:schemeClr>
                </a:solidFill>
                <a:effectLst>
                  <a:reflection blurRad="12700" stA="50000" endPos="50000" dist="5000" dir="5400000" sy="-100000" rotWithShape="0"/>
                </a:effectLst>
                <a:latin typeface="+mj-lt"/>
              </a:rPr>
              <a:t>Symmetric, Asymmetric and </a:t>
            </a:r>
            <a:r>
              <a:rPr lang="en-US" sz="4800" b="1" spc="-150" dirty="0" err="1" smtClean="0">
                <a:ln w="0"/>
                <a:solidFill>
                  <a:schemeClr val="accent1">
                    <a:lumMod val="75000"/>
                  </a:schemeClr>
                </a:solidFill>
                <a:effectLst>
                  <a:reflection blurRad="12700" stA="50000" endPos="50000" dist="5000" dir="5400000" sy="-100000" rotWithShape="0"/>
                </a:effectLst>
                <a:latin typeface="+mj-lt"/>
              </a:rPr>
              <a:t>Superasymmetric</a:t>
            </a:r>
            <a:r>
              <a:rPr lang="en-US" sz="4800" b="1" spc="-150" dirty="0" smtClean="0">
                <a:ln w="0"/>
                <a:solidFill>
                  <a:schemeClr val="accent1">
                    <a:lumMod val="75000"/>
                  </a:schemeClr>
                </a:solidFill>
                <a:effectLst>
                  <a:reflection blurRad="12700" stA="50000" endPos="50000" dist="5000" dir="5400000" sy="-100000" rotWithShape="0"/>
                </a:effectLst>
                <a:latin typeface="+mj-lt"/>
              </a:rPr>
              <a:t> modes in Fission and Quasifission </a:t>
            </a:r>
          </a:p>
        </p:txBody>
      </p:sp>
      <p:sp>
        <p:nvSpPr>
          <p:cNvPr id="4100" name="Подзаголовок 2"/>
          <p:cNvSpPr txBox="1">
            <a:spLocks/>
          </p:cNvSpPr>
          <p:nvPr/>
        </p:nvSpPr>
        <p:spPr bwMode="auto">
          <a:xfrm>
            <a:off x="3131840" y="5658432"/>
            <a:ext cx="2410127" cy="131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buClr>
                <a:srgbClr val="6FB7D7"/>
              </a:buClr>
              <a:buSzPct val="110000"/>
              <a:buFont typeface="Wingdings 2" pitchFamily="18" charset="2"/>
              <a:buNone/>
            </a:pPr>
            <a:r>
              <a:rPr lang="en-US" sz="3600" b="1" i="1" dirty="0" smtClean="0">
                <a:solidFill>
                  <a:srgbClr val="C00000"/>
                </a:solidFill>
                <a:latin typeface="+mn-lt"/>
                <a:ea typeface="Arial Unicode MS" pitchFamily="34" charset="-128"/>
                <a:cs typeface="Arial Unicode MS" pitchFamily="34" charset="-128"/>
              </a:rPr>
              <a:t>I.M. </a:t>
            </a:r>
            <a:r>
              <a:rPr lang="en-US" sz="3600" b="1" i="1" dirty="0" err="1" smtClean="0">
                <a:solidFill>
                  <a:srgbClr val="C00000"/>
                </a:solidFill>
                <a:latin typeface="+mn-lt"/>
                <a:ea typeface="Arial Unicode MS" pitchFamily="34" charset="-128"/>
                <a:cs typeface="Arial Unicode MS" pitchFamily="34" charset="-128"/>
              </a:rPr>
              <a:t>Itkis</a:t>
            </a:r>
            <a:endParaRPr lang="en-US" sz="3600" b="1" i="1" dirty="0" smtClean="0">
              <a:solidFill>
                <a:srgbClr val="C00000"/>
              </a:solidFill>
              <a:latin typeface="+mn-lt"/>
              <a:ea typeface="Arial Unicode MS" pitchFamily="34" charset="-128"/>
              <a:cs typeface="Arial Unicode MS" pitchFamily="34" charset="-128"/>
            </a:endParaRPr>
          </a:p>
          <a:p>
            <a:pPr eaLnBrk="1" hangingPunct="1">
              <a:buClr>
                <a:srgbClr val="6FB7D7"/>
              </a:buClr>
              <a:buSzPct val="110000"/>
              <a:buFont typeface="Wingdings 2" pitchFamily="18" charset="2"/>
              <a:buNone/>
            </a:pPr>
            <a:r>
              <a:rPr lang="en-US" sz="3200" b="1" i="1" dirty="0" smtClean="0">
                <a:solidFill>
                  <a:srgbClr val="C00000"/>
                </a:solidFill>
                <a:latin typeface="+mn-lt"/>
                <a:ea typeface="Arial Unicode MS" pitchFamily="34" charset="-128"/>
                <a:cs typeface="Arial Unicode MS" pitchFamily="34" charset="-128"/>
              </a:rPr>
              <a:t>FLNR JINR</a:t>
            </a:r>
            <a:endParaRPr lang="en-US" sz="3200" b="1" i="1" dirty="0">
              <a:solidFill>
                <a:srgbClr val="C00000"/>
              </a:solidFill>
              <a:latin typeface="+mn-lt"/>
              <a:ea typeface="Arial Unicode MS" pitchFamily="34" charset="-128"/>
              <a:cs typeface="Arial Unicode MS" pitchFamily="34" charset="-128"/>
            </a:endParaRPr>
          </a:p>
          <a:p>
            <a:pPr eaLnBrk="1" hangingPunct="1">
              <a:lnSpc>
                <a:spcPct val="80000"/>
              </a:lnSpc>
              <a:spcBef>
                <a:spcPts val="2000"/>
              </a:spcBef>
              <a:buClr>
                <a:srgbClr val="6FB7D7"/>
              </a:buClr>
              <a:buSzPct val="110000"/>
              <a:buFont typeface="Wingdings 2" pitchFamily="18" charset="2"/>
              <a:buNone/>
            </a:pPr>
            <a:endParaRPr lang="ru-RU" sz="3600" b="1" i="1" dirty="0">
              <a:solidFill>
                <a:srgbClr val="C00000"/>
              </a:solidFill>
              <a:latin typeface="+mn-lt"/>
              <a:ea typeface="Arial Unicode MS" pitchFamily="34" charset="-128"/>
              <a:cs typeface="Arial Unicode MS" pitchFamily="34" charset="-128"/>
            </a:endParaRPr>
          </a:p>
        </p:txBody>
      </p:sp>
      <p:sp>
        <p:nvSpPr>
          <p:cNvPr id="2" name="Прямоугольник 1"/>
          <p:cNvSpPr/>
          <p:nvPr/>
        </p:nvSpPr>
        <p:spPr>
          <a:xfrm>
            <a:off x="1" y="-28557"/>
            <a:ext cx="9143999" cy="646331"/>
          </a:xfrm>
          <a:prstGeom prst="rect">
            <a:avLst/>
          </a:prstGeom>
        </p:spPr>
        <p:txBody>
          <a:bodyPr wrap="square">
            <a:spAutoFit/>
          </a:bodyPr>
          <a:lstStyle/>
          <a:p>
            <a:r>
              <a:rPr lang="en-US" b="1" i="1" dirty="0" smtClean="0">
                <a:solidFill>
                  <a:schemeClr val="accent1">
                    <a:lumMod val="75000"/>
                  </a:schemeClr>
                </a:solidFill>
              </a:rPr>
              <a:t>Spontaneous and induced </a:t>
            </a:r>
            <a:r>
              <a:rPr lang="en-US" b="1" i="1" dirty="0">
                <a:solidFill>
                  <a:schemeClr val="accent1">
                    <a:lumMod val="75000"/>
                  </a:schemeClr>
                </a:solidFill>
              </a:rPr>
              <a:t>f</a:t>
            </a:r>
            <a:r>
              <a:rPr lang="en-US" b="1" i="1" dirty="0" smtClean="0">
                <a:solidFill>
                  <a:schemeClr val="accent1">
                    <a:lumMod val="75000"/>
                  </a:schemeClr>
                </a:solidFill>
              </a:rPr>
              <a:t>ission of very heavy and superheavy nuclei </a:t>
            </a:r>
            <a:r>
              <a:rPr lang="en-US" b="1" dirty="0">
                <a:solidFill>
                  <a:schemeClr val="accent1">
                    <a:lumMod val="75000"/>
                  </a:schemeClr>
                </a:solidFill>
              </a:rPr>
              <a:t/>
            </a:r>
            <a:br>
              <a:rPr lang="en-US" b="1" dirty="0">
                <a:solidFill>
                  <a:schemeClr val="accent1">
                    <a:lumMod val="75000"/>
                  </a:schemeClr>
                </a:solidFill>
              </a:rPr>
            </a:br>
            <a:r>
              <a:rPr lang="en-US" b="1" dirty="0" smtClean="0">
                <a:solidFill>
                  <a:schemeClr val="accent1">
                    <a:lumMod val="75000"/>
                  </a:schemeClr>
                </a:solidFill>
              </a:rPr>
              <a:t>Trento(Italy) – April 9-13, 2018</a:t>
            </a:r>
            <a:endParaRPr lang="en-US" b="1" dirty="0">
              <a:solidFill>
                <a:schemeClr val="accent1">
                  <a:lumMod val="75000"/>
                </a:schemeClr>
              </a:solidFill>
            </a:endParaRPr>
          </a:p>
        </p:txBody>
      </p:sp>
    </p:spTree>
    <p:extLst>
      <p:ext uri="{BB962C8B-B14F-4D97-AF65-F5344CB8AC3E}">
        <p14:creationId xmlns:p14="http://schemas.microsoft.com/office/powerpoint/2010/main" val="3125415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ext uri="{D42A27DB-BD31-4B8C-83A1-F6EECF244321}">
                <p14:modId xmlns:p14="http://schemas.microsoft.com/office/powerpoint/2010/main" val="920826028"/>
              </p:ext>
            </p:extLst>
          </p:nvPr>
        </p:nvGraphicFramePr>
        <p:xfrm>
          <a:off x="809625" y="823813"/>
          <a:ext cx="7524750" cy="5786437"/>
        </p:xfrm>
        <a:graphic>
          <a:graphicData uri="http://schemas.openxmlformats.org/presentationml/2006/ole">
            <mc:AlternateContent xmlns:mc="http://schemas.openxmlformats.org/markup-compatibility/2006">
              <mc:Choice xmlns:v="urn:schemas-microsoft-com:vml" Requires="v">
                <p:oleObj spid="_x0000_s6574" name="Graph" r:id="rId4" imgW="3737880" imgH="2876400" progId="Origin50.Graph">
                  <p:embed/>
                </p:oleObj>
              </mc:Choice>
              <mc:Fallback>
                <p:oleObj name="Graph" r:id="rId4" imgW="3737880" imgH="2876400" progId="Origin50.Graph">
                  <p:embed/>
                  <p:pic>
                    <p:nvPicPr>
                      <p:cNvPr id="0" name="Object 1"/>
                      <p:cNvPicPr>
                        <a:picLocks noChangeAspect="1" noChangeArrowheads="1"/>
                      </p:cNvPicPr>
                      <p:nvPr/>
                    </p:nvPicPr>
                    <p:blipFill>
                      <a:blip r:embed="rId5"/>
                      <a:srcRect/>
                      <a:stretch>
                        <a:fillRect/>
                      </a:stretch>
                    </p:blipFill>
                    <p:spPr bwMode="auto">
                      <a:xfrm>
                        <a:off x="809625" y="823813"/>
                        <a:ext cx="7524750" cy="5786437"/>
                      </a:xfrm>
                      <a:prstGeom prst="rect">
                        <a:avLst/>
                      </a:prstGeom>
                      <a:noFill/>
                    </p:spPr>
                  </p:pic>
                </p:oleObj>
              </mc:Fallback>
            </mc:AlternateContent>
          </a:graphicData>
        </a:graphic>
      </p:graphicFrame>
      <p:sp>
        <p:nvSpPr>
          <p:cNvPr id="4" name="Заголовок 3"/>
          <p:cNvSpPr>
            <a:spLocks noGrp="1"/>
          </p:cNvSpPr>
          <p:nvPr>
            <p:ph type="title"/>
          </p:nvPr>
        </p:nvSpPr>
        <p:spPr>
          <a:xfrm>
            <a:off x="26260" y="0"/>
            <a:ext cx="5966666" cy="911178"/>
          </a:xfrm>
        </p:spPr>
        <p:txBody>
          <a:bodyPr/>
          <a:lstStyle/>
          <a:p>
            <a:pPr marL="0" indent="0" algn="l">
              <a:buNone/>
            </a:pPr>
            <a:r>
              <a:rPr lang="en-US" dirty="0" smtClean="0">
                <a:solidFill>
                  <a:schemeClr val="bg2">
                    <a:lumMod val="75000"/>
                  </a:schemeClr>
                </a:solidFill>
              </a:rPr>
              <a:t>Mass Distributions</a:t>
            </a:r>
            <a:endParaRPr lang="ru-RU" dirty="0">
              <a:solidFill>
                <a:schemeClr val="bg2">
                  <a:lumMod val="75000"/>
                </a:schemeClr>
              </a:solidFill>
            </a:endParaRPr>
          </a:p>
        </p:txBody>
      </p:sp>
      <p:sp>
        <p:nvSpPr>
          <p:cNvPr id="6" name="TextBox 5"/>
          <p:cNvSpPr txBox="1"/>
          <p:nvPr/>
        </p:nvSpPr>
        <p:spPr>
          <a:xfrm>
            <a:off x="3324245" y="2204864"/>
            <a:ext cx="692818" cy="461665"/>
          </a:xfrm>
          <a:prstGeom prst="rect">
            <a:avLst/>
          </a:prstGeom>
          <a:noFill/>
        </p:spPr>
        <p:txBody>
          <a:bodyPr wrap="none" rtlCol="0">
            <a:spAutoFit/>
          </a:bodyPr>
          <a:lstStyle/>
          <a:p>
            <a:r>
              <a:rPr lang="en-US" sz="2400" dirty="0" smtClean="0">
                <a:solidFill>
                  <a:srgbClr val="C00000"/>
                </a:solidFill>
              </a:rPr>
              <a:t>~7%</a:t>
            </a:r>
            <a:endParaRPr lang="ru-RU" sz="2400" dirty="0">
              <a:solidFill>
                <a:srgbClr val="C00000"/>
              </a:solidFill>
            </a:endParaRPr>
          </a:p>
        </p:txBody>
      </p:sp>
      <p:sp>
        <p:nvSpPr>
          <p:cNvPr id="7" name="TextBox 6"/>
          <p:cNvSpPr txBox="1"/>
          <p:nvPr/>
        </p:nvSpPr>
        <p:spPr>
          <a:xfrm>
            <a:off x="7236296" y="1835532"/>
            <a:ext cx="854721" cy="461665"/>
          </a:xfrm>
          <a:prstGeom prst="rect">
            <a:avLst/>
          </a:prstGeom>
          <a:noFill/>
        </p:spPr>
        <p:txBody>
          <a:bodyPr wrap="none" rtlCol="0">
            <a:spAutoFit/>
          </a:bodyPr>
          <a:lstStyle/>
          <a:p>
            <a:r>
              <a:rPr lang="en-US" sz="2400" dirty="0" smtClean="0">
                <a:solidFill>
                  <a:srgbClr val="C00000"/>
                </a:solidFill>
              </a:rPr>
              <a:t>~24%</a:t>
            </a:r>
            <a:endParaRPr lang="ru-RU" sz="2400" dirty="0">
              <a:solidFill>
                <a:srgbClr val="C00000"/>
              </a:solidFill>
            </a:endParaRPr>
          </a:p>
        </p:txBody>
      </p:sp>
      <p:sp>
        <p:nvSpPr>
          <p:cNvPr id="8" name="TextBox 7"/>
          <p:cNvSpPr txBox="1"/>
          <p:nvPr/>
        </p:nvSpPr>
        <p:spPr>
          <a:xfrm>
            <a:off x="7343043" y="3717032"/>
            <a:ext cx="692818" cy="461665"/>
          </a:xfrm>
          <a:prstGeom prst="rect">
            <a:avLst/>
          </a:prstGeom>
          <a:noFill/>
        </p:spPr>
        <p:txBody>
          <a:bodyPr wrap="none" rtlCol="0">
            <a:spAutoFit/>
          </a:bodyPr>
          <a:lstStyle/>
          <a:p>
            <a:r>
              <a:rPr lang="en-US" sz="2400" dirty="0" smtClean="0">
                <a:solidFill>
                  <a:srgbClr val="C00000"/>
                </a:solidFill>
              </a:rPr>
              <a:t>~2%</a:t>
            </a:r>
            <a:endParaRPr lang="ru-RU" sz="2400" dirty="0">
              <a:solidFill>
                <a:srgbClr val="C00000"/>
              </a:solidFill>
            </a:endParaRPr>
          </a:p>
        </p:txBody>
      </p:sp>
      <p:sp>
        <p:nvSpPr>
          <p:cNvPr id="13" name="TextBox 12"/>
          <p:cNvSpPr txBox="1"/>
          <p:nvPr/>
        </p:nvSpPr>
        <p:spPr>
          <a:xfrm>
            <a:off x="881777" y="5562874"/>
            <a:ext cx="2016224" cy="811367"/>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a:defRPr/>
            </a:pPr>
            <a:r>
              <a:rPr lang="en-US" sz="2400" b="1" baseline="30000" dirty="0" smtClean="0">
                <a:solidFill>
                  <a:srgbClr val="7030A0"/>
                </a:solidFill>
                <a:latin typeface="Calibri" pitchFamily="34" charset="0"/>
              </a:rPr>
              <a:t>271</a:t>
            </a:r>
            <a:r>
              <a:rPr lang="en-US" sz="2400" b="1" dirty="0" smtClean="0">
                <a:solidFill>
                  <a:srgbClr val="7030A0"/>
                </a:solidFill>
                <a:latin typeface="Calibri" pitchFamily="34" charset="0"/>
              </a:rPr>
              <a:t>Hs      </a:t>
            </a:r>
            <a:r>
              <a:rPr lang="en-US" sz="2400" b="1" baseline="30000" dirty="0" smtClean="0">
                <a:solidFill>
                  <a:srgbClr val="7030A0"/>
                </a:solidFill>
                <a:latin typeface="Calibri" pitchFamily="34" charset="0"/>
              </a:rPr>
              <a:t>274</a:t>
            </a:r>
            <a:r>
              <a:rPr lang="en-US" sz="2400" b="1" dirty="0" smtClean="0">
                <a:solidFill>
                  <a:srgbClr val="7030A0"/>
                </a:solidFill>
                <a:latin typeface="Calibri" pitchFamily="34" charset="0"/>
              </a:rPr>
              <a:t>Hs</a:t>
            </a:r>
            <a:endParaRPr lang="en-US" sz="2400" b="1" baseline="30000" dirty="0">
              <a:solidFill>
                <a:srgbClr val="7030A0"/>
              </a:solidFill>
              <a:latin typeface="Calibri" pitchFamily="34" charset="0"/>
            </a:endParaRPr>
          </a:p>
          <a:p>
            <a:pPr fontAlgn="auto">
              <a:spcBef>
                <a:spcPts val="0"/>
              </a:spcBef>
              <a:spcAft>
                <a:spcPts val="0"/>
              </a:spcAft>
              <a:defRPr/>
            </a:pPr>
            <a:r>
              <a:rPr lang="en-US" sz="2400" b="1" dirty="0" smtClean="0">
                <a:solidFill>
                  <a:srgbClr val="C00000"/>
                </a:solidFill>
                <a:latin typeface="Calibri" pitchFamily="34" charset="0"/>
              </a:rPr>
              <a:t>81.5            83</a:t>
            </a:r>
            <a:endParaRPr lang="ru-RU" sz="2400" b="1" dirty="0">
              <a:solidFill>
                <a:srgbClr val="7030A0"/>
              </a:solidFill>
              <a:latin typeface="Calibri"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3131840" y="5749709"/>
                <a:ext cx="1296144" cy="400998"/>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algn="ctr">
                  <a:defRPr/>
                </a:pPr>
                <a14:m>
                  <m:oMath xmlns:m="http://schemas.openxmlformats.org/officeDocument/2006/math">
                    <m:sSubSup>
                      <m:sSubSupPr>
                        <m:ctrlPr>
                          <a:rPr lang="en-US" sz="2000" b="1" i="1" smtClean="0">
                            <a:latin typeface="Cambria Math"/>
                            <a:cs typeface="Arial" pitchFamily="34" charset="0"/>
                          </a:rPr>
                        </m:ctrlPr>
                      </m:sSubSupPr>
                      <m:e>
                        <m:r>
                          <m:rPr>
                            <m:sty m:val="p"/>
                          </m:rPr>
                          <a:rPr lang="el-GR" sz="2000" b="1" i="1" smtClean="0">
                            <a:latin typeface="Cambria Math"/>
                            <a:cs typeface="Arial" pitchFamily="34" charset="0"/>
                          </a:rPr>
                          <m:t>ν</m:t>
                        </m:r>
                      </m:e>
                      <m:sub>
                        <m:argPr>
                          <m:argSz m:val="-2"/>
                        </m:argPr>
                        <m:r>
                          <a:rPr lang="en-US" sz="2000" b="1" i="1" smtClean="0">
                            <a:latin typeface="Cambria Math"/>
                            <a:cs typeface="Arial" pitchFamily="34" charset="0"/>
                          </a:rPr>
                          <m:t>𝒑𝒓𝒆</m:t>
                        </m:r>
                      </m:sub>
                      <m:sup>
                        <m:argPr>
                          <m:argSz m:val="-2"/>
                        </m:argPr>
                        <m:r>
                          <a:rPr lang="en-US" sz="2000" b="1" i="1" smtClean="0">
                            <a:latin typeface="Cambria Math"/>
                            <a:cs typeface="Arial" pitchFamily="34" charset="0"/>
                          </a:rPr>
                          <m:t>𝒔𝒚𝒔𝒕</m:t>
                        </m:r>
                      </m:sup>
                    </m:sSubSup>
                  </m:oMath>
                </a14:m>
                <a:r>
                  <a:rPr lang="en-US" sz="2000" b="1" dirty="0" smtClean="0">
                    <a:latin typeface="Calibri" pitchFamily="34" charset="0"/>
                    <a:cs typeface="Arial" pitchFamily="34" charset="0"/>
                  </a:rPr>
                  <a:t>≈ </a:t>
                </a:r>
                <a:r>
                  <a:rPr lang="en-US" sz="2000" b="1" dirty="0" smtClean="0">
                    <a:solidFill>
                      <a:srgbClr val="FF0000"/>
                    </a:solidFill>
                    <a:latin typeface="Calibri" pitchFamily="34" charset="0"/>
                    <a:cs typeface="Arial" pitchFamily="34" charset="0"/>
                  </a:rPr>
                  <a:t>1.1</a:t>
                </a:r>
                <a:endParaRPr lang="ru-RU" sz="2000" b="1" dirty="0">
                  <a:solidFill>
                    <a:srgbClr val="FF0000"/>
                  </a:solidFill>
                  <a:latin typeface="Calibri"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131840" y="5749709"/>
                <a:ext cx="1296144" cy="400998"/>
              </a:xfrm>
              <a:prstGeom prst="rect">
                <a:avLst/>
              </a:prstGeom>
              <a:blipFill rotWithShape="1">
                <a:blip r:embed="rId6"/>
                <a:stretch>
                  <a:fillRect t="-5797" r="-465" b="-21739"/>
                </a:stretch>
              </a:blipFill>
            </p:spPr>
            <p:txBody>
              <a:bodyPr/>
              <a:lstStyle/>
              <a:p>
                <a:r>
                  <a:rPr lang="en-US">
                    <a:noFill/>
                  </a:rPr>
                  <a:t> </a:t>
                </a:r>
              </a:p>
            </p:txBody>
          </p:sp>
        </mc:Fallback>
      </mc:AlternateContent>
    </p:spTree>
    <p:extLst>
      <p:ext uri="{BB962C8B-B14F-4D97-AF65-F5344CB8AC3E}">
        <p14:creationId xmlns:p14="http://schemas.microsoft.com/office/powerpoint/2010/main" val="30323525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5949280"/>
            <a:ext cx="361088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dirty="0" smtClean="0"/>
              <a:t>E</a:t>
            </a:r>
            <a:r>
              <a:rPr kumimoji="0" lang="ru-RU" dirty="0"/>
              <a:t>.</a:t>
            </a:r>
            <a:r>
              <a:rPr kumimoji="0" lang="en-US" dirty="0"/>
              <a:t>K</a:t>
            </a:r>
            <a:r>
              <a:rPr kumimoji="0" lang="ru-RU" dirty="0"/>
              <a:t>. </a:t>
            </a:r>
            <a:r>
              <a:rPr kumimoji="0" lang="en-US" dirty="0" err="1"/>
              <a:t>Hulet</a:t>
            </a:r>
            <a:r>
              <a:rPr kumimoji="0" lang="ru-RU" dirty="0"/>
              <a:t>, </a:t>
            </a:r>
            <a:r>
              <a:rPr kumimoji="0" lang="en-US" dirty="0" smtClean="0"/>
              <a:t>Phys. Atom. </a:t>
            </a:r>
            <a:r>
              <a:rPr kumimoji="0" lang="en-US" dirty="0" err="1" smtClean="0"/>
              <a:t>Nucl</a:t>
            </a:r>
            <a:r>
              <a:rPr kumimoji="0" lang="en-US" dirty="0" smtClean="0"/>
              <a:t>. </a:t>
            </a:r>
            <a:r>
              <a:rPr kumimoji="0" lang="ru-RU" b="1" dirty="0" smtClean="0"/>
              <a:t>57</a:t>
            </a:r>
            <a:r>
              <a:rPr kumimoji="0" lang="ru-RU" dirty="0" smtClean="0"/>
              <a:t> (1994) 1165-1173.</a:t>
            </a:r>
            <a:endParaRPr kumimoji="0" lang="ru-RU" dirty="0"/>
          </a:p>
        </p:txBody>
      </p:sp>
      <p:sp>
        <p:nvSpPr>
          <p:cNvPr id="4" name="Rectangle 2"/>
          <p:cNvSpPr txBox="1">
            <a:spLocks noChangeArrowheads="1"/>
          </p:cNvSpPr>
          <p:nvPr/>
        </p:nvSpPr>
        <p:spPr>
          <a:xfrm>
            <a:off x="56601" y="194047"/>
            <a:ext cx="3733800" cy="172819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defRPr/>
            </a:pPr>
            <a:r>
              <a:rPr lang="en-US" dirty="0" smtClean="0">
                <a:solidFill>
                  <a:schemeClr val="accent2">
                    <a:lumMod val="75000"/>
                  </a:schemeClr>
                </a:solidFill>
              </a:rPr>
              <a:t>Spontaneous fission of No</a:t>
            </a:r>
            <a:endParaRPr lang="ru-RU" dirty="0">
              <a:solidFill>
                <a:schemeClr val="accent2">
                  <a:lumMod val="75000"/>
                </a:schemeClr>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23899"/>
            <a:ext cx="4536504" cy="6648921"/>
          </a:xfrm>
          <a:prstGeom prst="rect">
            <a:avLst/>
          </a:prstGeom>
          <a:solidFill>
            <a:srgbClr val="FFFFFF">
              <a:shade val="85000"/>
            </a:srgbClr>
          </a:solidFill>
          <a:ln w="88900" cap="sq">
            <a:solidFill>
              <a:srgbClr val="FFFFFF"/>
            </a:solidFill>
            <a:miter lim="800000"/>
          </a:ln>
          <a:effectLst>
            <a:outerShdw blurRad="50800" dist="38100" algn="l" rotWithShape="0">
              <a:prstClr val="black">
                <a:alpha val="40000"/>
              </a:prst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5919936" y="5229200"/>
            <a:ext cx="93610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baseline="30000" dirty="0" smtClean="0"/>
              <a:t>252</a:t>
            </a:r>
            <a:r>
              <a:rPr lang="en-US" sz="2400" dirty="0" smtClean="0"/>
              <a:t>No</a:t>
            </a:r>
            <a:endParaRPr lang="ru-RU" sz="2400" dirty="0"/>
          </a:p>
        </p:txBody>
      </p:sp>
      <p:sp>
        <p:nvSpPr>
          <p:cNvPr id="8" name="TextBox 7"/>
          <p:cNvSpPr txBox="1"/>
          <p:nvPr/>
        </p:nvSpPr>
        <p:spPr>
          <a:xfrm>
            <a:off x="5940152" y="194047"/>
            <a:ext cx="93610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baseline="30000" dirty="0" smtClean="0"/>
              <a:t>262</a:t>
            </a:r>
            <a:r>
              <a:rPr lang="en-US" sz="2400" dirty="0" smtClean="0"/>
              <a:t>No</a:t>
            </a:r>
            <a:endParaRPr lang="ru-RU" sz="2400" dirty="0"/>
          </a:p>
        </p:txBody>
      </p:sp>
      <p:sp>
        <p:nvSpPr>
          <p:cNvPr id="9" name="TextBox 8"/>
          <p:cNvSpPr txBox="1"/>
          <p:nvPr/>
        </p:nvSpPr>
        <p:spPr>
          <a:xfrm>
            <a:off x="5940152" y="1532508"/>
            <a:ext cx="93610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baseline="30000" dirty="0" smtClean="0"/>
              <a:t>258</a:t>
            </a:r>
            <a:r>
              <a:rPr lang="en-US" sz="2400" dirty="0" smtClean="0"/>
              <a:t>No</a:t>
            </a:r>
            <a:endParaRPr lang="ru-RU" sz="2400" dirty="0"/>
          </a:p>
        </p:txBody>
      </p:sp>
      <p:sp>
        <p:nvSpPr>
          <p:cNvPr id="10" name="TextBox 9"/>
          <p:cNvSpPr txBox="1"/>
          <p:nvPr/>
        </p:nvSpPr>
        <p:spPr>
          <a:xfrm>
            <a:off x="5940152" y="2708920"/>
            <a:ext cx="93610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baseline="30000" dirty="0" smtClean="0"/>
              <a:t>256</a:t>
            </a:r>
            <a:r>
              <a:rPr lang="en-US" sz="2400" dirty="0" smtClean="0"/>
              <a:t>No</a:t>
            </a:r>
            <a:endParaRPr lang="ru-RU" sz="2400" dirty="0"/>
          </a:p>
        </p:txBody>
      </p:sp>
      <p:sp>
        <p:nvSpPr>
          <p:cNvPr id="11" name="TextBox 10"/>
          <p:cNvSpPr txBox="1"/>
          <p:nvPr/>
        </p:nvSpPr>
        <p:spPr>
          <a:xfrm>
            <a:off x="5940152" y="3933056"/>
            <a:ext cx="936104"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baseline="30000" dirty="0" smtClean="0"/>
              <a:t>254</a:t>
            </a:r>
            <a:r>
              <a:rPr lang="en-US" sz="2400" dirty="0" smtClean="0"/>
              <a:t>No</a:t>
            </a:r>
            <a:endParaRPr lang="ru-RU" sz="2400" dirty="0"/>
          </a:p>
        </p:txBody>
      </p:sp>
    </p:spTree>
    <p:extLst>
      <p:ext uri="{BB962C8B-B14F-4D97-AF65-F5344CB8AC3E}">
        <p14:creationId xmlns:p14="http://schemas.microsoft.com/office/powerpoint/2010/main" val="8815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3"/>
          <p:cNvGraphicFramePr>
            <a:graphicFrameLocks noGrp="1" noChangeAspect="1"/>
          </p:cNvGraphicFramePr>
          <p:nvPr>
            <p:ph sz="quarter" idx="13"/>
            <p:extLst>
              <p:ext uri="{D42A27DB-BD31-4B8C-83A1-F6EECF244321}">
                <p14:modId xmlns:p14="http://schemas.microsoft.com/office/powerpoint/2010/main" val="2421008696"/>
              </p:ext>
            </p:extLst>
          </p:nvPr>
        </p:nvGraphicFramePr>
        <p:xfrm>
          <a:off x="250825" y="1030288"/>
          <a:ext cx="3859213" cy="5599112"/>
        </p:xfrm>
        <a:graphic>
          <a:graphicData uri="http://schemas.openxmlformats.org/presentationml/2006/ole">
            <mc:AlternateContent xmlns:mc="http://schemas.openxmlformats.org/markup-compatibility/2006">
              <mc:Choice xmlns:v="urn:schemas-microsoft-com:vml" Requires="v">
                <p:oleObj spid="_x0000_s4943" name="Graph" r:id="rId4" imgW="2847960" imgH="4131720" progId="Origin50.Graph">
                  <p:embed/>
                </p:oleObj>
              </mc:Choice>
              <mc:Fallback>
                <p:oleObj name="Graph" r:id="rId4" imgW="2847960" imgH="4131720" progId="Origin50.Graph">
                  <p:embed/>
                  <p:pic>
                    <p:nvPicPr>
                      <p:cNvPr id="0" name=""/>
                      <p:cNvPicPr>
                        <a:picLocks noChangeAspect="1" noChangeArrowheads="1"/>
                      </p:cNvPicPr>
                      <p:nvPr/>
                    </p:nvPicPr>
                    <p:blipFill>
                      <a:blip r:embed="rId5"/>
                      <a:srcRect l="4492" t="995" r="2995"/>
                      <a:stretch>
                        <a:fillRect/>
                      </a:stretch>
                    </p:blipFill>
                    <p:spPr bwMode="auto">
                      <a:xfrm>
                        <a:off x="250825" y="1030288"/>
                        <a:ext cx="3859213" cy="5599112"/>
                      </a:xfrm>
                      <a:prstGeom prst="rect">
                        <a:avLst/>
                      </a:prstGeom>
                      <a:noFill/>
                      <a:extLst/>
                    </p:spPr>
                  </p:pic>
                </p:oleObj>
              </mc:Fallback>
            </mc:AlternateContent>
          </a:graphicData>
        </a:graphic>
      </p:graphicFrame>
      <p:sp>
        <p:nvSpPr>
          <p:cNvPr id="18439" name="Text Box 7"/>
          <p:cNvSpPr txBox="1">
            <a:spLocks noChangeArrowheads="1"/>
          </p:cNvSpPr>
          <p:nvPr/>
        </p:nvSpPr>
        <p:spPr bwMode="auto">
          <a:xfrm>
            <a:off x="1259631" y="1052736"/>
            <a:ext cx="2024913" cy="461665"/>
          </a:xfrm>
          <a:prstGeom prst="rect">
            <a:avLst/>
          </a:prstGeom>
          <a:noFill/>
          <a:ln w="9525">
            <a:noFill/>
            <a:miter lim="800000"/>
            <a:headEnd/>
            <a:tailEnd/>
          </a:ln>
        </p:spPr>
        <p:txBody>
          <a:bodyPr wrap="none">
            <a:spAutoFit/>
          </a:bodyPr>
          <a:lstStyle/>
          <a:p>
            <a:r>
              <a:rPr lang="en-US" sz="2400" dirty="0">
                <a:latin typeface="Times New Roman" pitchFamily="18" charset="0"/>
              </a:rPr>
              <a:t>E</a:t>
            </a:r>
            <a:r>
              <a:rPr lang="en-US" sz="2400" baseline="30000" dirty="0" smtClean="0">
                <a:latin typeface="Times New Roman" pitchFamily="18" charset="0"/>
              </a:rPr>
              <a:t>* </a:t>
            </a:r>
            <a:r>
              <a:rPr lang="en-US" sz="2400" dirty="0" smtClean="0">
                <a:latin typeface="Times New Roman" pitchFamily="18" charset="0"/>
              </a:rPr>
              <a:t>= 17.2 </a:t>
            </a:r>
            <a:r>
              <a:rPr lang="en-US" sz="2400" dirty="0">
                <a:latin typeface="Times New Roman" pitchFamily="18" charset="0"/>
              </a:rPr>
              <a:t>MeV</a:t>
            </a:r>
            <a:endParaRPr lang="ru-RU" sz="2400" dirty="0">
              <a:latin typeface="Times New Roman" pitchFamily="18" charset="0"/>
            </a:endParaRPr>
          </a:p>
        </p:txBody>
      </p:sp>
      <p:sp>
        <p:nvSpPr>
          <p:cNvPr id="7" name="Text Box 3"/>
          <p:cNvSpPr txBox="1">
            <a:spLocks noChangeArrowheads="1"/>
          </p:cNvSpPr>
          <p:nvPr/>
        </p:nvSpPr>
        <p:spPr bwMode="auto">
          <a:xfrm>
            <a:off x="3995936" y="6380946"/>
            <a:ext cx="48245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sz="1600" dirty="0" smtClean="0"/>
              <a:t>E</a:t>
            </a:r>
            <a:r>
              <a:rPr kumimoji="0" lang="ru-RU" sz="1600" dirty="0" smtClean="0"/>
              <a:t>.</a:t>
            </a:r>
            <a:r>
              <a:rPr lang="en-US" sz="1600" dirty="0" smtClean="0"/>
              <a:t>V</a:t>
            </a:r>
            <a:r>
              <a:rPr kumimoji="0" lang="ru-RU" sz="1600" dirty="0" smtClean="0"/>
              <a:t>. </a:t>
            </a:r>
            <a:r>
              <a:rPr kumimoji="0" lang="en-US" sz="1600" dirty="0" err="1" smtClean="0"/>
              <a:t>Prokhorova</a:t>
            </a:r>
            <a:r>
              <a:rPr kumimoji="0" lang="en-US" sz="1600" dirty="0" smtClean="0"/>
              <a:t> </a:t>
            </a:r>
            <a:r>
              <a:rPr kumimoji="0" lang="en-US" sz="1600" i="1" dirty="0" smtClean="0"/>
              <a:t>et al.</a:t>
            </a:r>
            <a:r>
              <a:rPr kumimoji="0" lang="ru-RU" sz="1600" dirty="0" smtClean="0"/>
              <a:t>, </a:t>
            </a:r>
            <a:r>
              <a:rPr kumimoji="0" lang="en-US" sz="1600" dirty="0" err="1" smtClean="0"/>
              <a:t>Nucl</a:t>
            </a:r>
            <a:r>
              <a:rPr kumimoji="0" lang="en-US" sz="1600" dirty="0" smtClean="0"/>
              <a:t>. Phys. A </a:t>
            </a:r>
            <a:r>
              <a:rPr kumimoji="0" lang="en-US" sz="1600" b="1" dirty="0" smtClean="0"/>
              <a:t>802</a:t>
            </a:r>
            <a:r>
              <a:rPr kumimoji="0" lang="en-US" sz="1600" dirty="0" smtClean="0"/>
              <a:t> </a:t>
            </a:r>
            <a:r>
              <a:rPr kumimoji="0" lang="ru-RU" sz="1600" dirty="0" smtClean="0"/>
              <a:t>(</a:t>
            </a:r>
            <a:r>
              <a:rPr kumimoji="0" lang="en-US" sz="1600" dirty="0" smtClean="0"/>
              <a:t>2008</a:t>
            </a:r>
            <a:r>
              <a:rPr kumimoji="0" lang="ru-RU" sz="1600" dirty="0" smtClean="0"/>
              <a:t>) </a:t>
            </a:r>
            <a:r>
              <a:rPr kumimoji="0" lang="en-US" sz="1600" dirty="0" smtClean="0"/>
              <a:t>45</a:t>
            </a:r>
            <a:endParaRPr kumimoji="0" lang="ru-RU" sz="16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3508658090"/>
              </p:ext>
            </p:extLst>
          </p:nvPr>
        </p:nvGraphicFramePr>
        <p:xfrm>
          <a:off x="4010669" y="834592"/>
          <a:ext cx="4826000" cy="5448300"/>
        </p:xfrm>
        <a:graphic>
          <a:graphicData uri="http://schemas.openxmlformats.org/presentationml/2006/ole">
            <mc:AlternateContent xmlns:mc="http://schemas.openxmlformats.org/markup-compatibility/2006">
              <mc:Choice xmlns:v="urn:schemas-microsoft-com:vml" Requires="v">
                <p:oleObj spid="_x0000_s4944" name="Graph" r:id="rId6" imgW="2821680" imgH="3186720" progId="Origin50.Graph">
                  <p:embed/>
                </p:oleObj>
              </mc:Choice>
              <mc:Fallback>
                <p:oleObj name="Graph" r:id="rId6" imgW="2821680" imgH="3186720" progId="Origin50.Graph">
                  <p:embed/>
                  <p:pic>
                    <p:nvPicPr>
                      <p:cNvPr id="0" name=""/>
                      <p:cNvPicPr/>
                      <p:nvPr/>
                    </p:nvPicPr>
                    <p:blipFill>
                      <a:blip r:embed="rId7"/>
                      <a:stretch>
                        <a:fillRect/>
                      </a:stretch>
                    </p:blipFill>
                    <p:spPr>
                      <a:xfrm>
                        <a:off x="4010669" y="834592"/>
                        <a:ext cx="4826000" cy="5448300"/>
                      </a:xfrm>
                      <a:prstGeom prst="rect">
                        <a:avLst/>
                      </a:prstGeom>
                    </p:spPr>
                  </p:pic>
                </p:oleObj>
              </mc:Fallback>
            </mc:AlternateContent>
          </a:graphicData>
        </a:graphic>
      </p:graphicFrame>
      <p:sp>
        <p:nvSpPr>
          <p:cNvPr id="8" name="TextBox 7"/>
          <p:cNvSpPr txBox="1"/>
          <p:nvPr/>
        </p:nvSpPr>
        <p:spPr>
          <a:xfrm>
            <a:off x="7808282" y="3347700"/>
            <a:ext cx="837089" cy="400110"/>
          </a:xfrm>
          <a:prstGeom prst="rect">
            <a:avLst/>
          </a:prstGeom>
          <a:noFill/>
        </p:spPr>
        <p:txBody>
          <a:bodyPr wrap="none" rtlCol="0">
            <a:spAutoFit/>
          </a:bodyPr>
          <a:lstStyle/>
          <a:p>
            <a:r>
              <a:rPr lang="en-US" sz="2000" dirty="0" smtClean="0">
                <a:solidFill>
                  <a:srgbClr val="C00000"/>
                </a:solidFill>
              </a:rPr>
              <a:t>~1.7%</a:t>
            </a:r>
            <a:endParaRPr lang="ru-RU" sz="2000" dirty="0">
              <a:solidFill>
                <a:srgbClr val="C00000"/>
              </a:solidFill>
            </a:endParaRPr>
          </a:p>
        </p:txBody>
      </p:sp>
      <p:sp>
        <p:nvSpPr>
          <p:cNvPr id="9" name="TextBox 8"/>
          <p:cNvSpPr txBox="1"/>
          <p:nvPr/>
        </p:nvSpPr>
        <p:spPr>
          <a:xfrm>
            <a:off x="7740352" y="4653136"/>
            <a:ext cx="837089" cy="400110"/>
          </a:xfrm>
          <a:prstGeom prst="rect">
            <a:avLst/>
          </a:prstGeom>
          <a:noFill/>
        </p:spPr>
        <p:txBody>
          <a:bodyPr wrap="none" rtlCol="0">
            <a:spAutoFit/>
          </a:bodyPr>
          <a:lstStyle/>
          <a:p>
            <a:r>
              <a:rPr lang="en-US" sz="2000" dirty="0" smtClean="0">
                <a:solidFill>
                  <a:srgbClr val="C00000"/>
                </a:solidFill>
              </a:rPr>
              <a:t>~2.5%</a:t>
            </a:r>
            <a:endParaRPr lang="ru-RU" sz="2000" dirty="0">
              <a:solidFill>
                <a:srgbClr val="C00000"/>
              </a:solidFill>
            </a:endParaRPr>
          </a:p>
        </p:txBody>
      </p:sp>
      <p:sp>
        <p:nvSpPr>
          <p:cNvPr id="270338" name="Rectangle 2"/>
          <p:cNvSpPr>
            <a:spLocks noGrp="1" noChangeArrowheads="1"/>
          </p:cNvSpPr>
          <p:nvPr>
            <p:ph type="title"/>
          </p:nvPr>
        </p:nvSpPr>
        <p:spPr>
          <a:xfrm>
            <a:off x="940862" y="24654"/>
            <a:ext cx="7467600" cy="838200"/>
          </a:xfrm>
        </p:spPr>
        <p:txBody>
          <a:bodyPr/>
          <a:lstStyle/>
          <a:p>
            <a:pPr marL="0" indent="0" eaLnBrk="1" fontAlgn="auto" hangingPunct="1">
              <a:spcAft>
                <a:spcPts val="0"/>
              </a:spcAft>
              <a:buNone/>
              <a:defRPr/>
            </a:pPr>
            <a:r>
              <a:rPr lang="en-US" dirty="0">
                <a:solidFill>
                  <a:schemeClr val="accent2">
                    <a:lumMod val="75000"/>
                  </a:schemeClr>
                </a:solidFill>
                <a:latin typeface="+mj-lt"/>
              </a:rPr>
              <a:t>Bimodal fission of </a:t>
            </a:r>
            <a:r>
              <a:rPr lang="en-US" baseline="30000" dirty="0" smtClean="0">
                <a:solidFill>
                  <a:schemeClr val="accent2">
                    <a:lumMod val="75000"/>
                  </a:schemeClr>
                </a:solidFill>
                <a:latin typeface="+mj-lt"/>
              </a:rPr>
              <a:t>256</a:t>
            </a:r>
            <a:r>
              <a:rPr lang="en-US" dirty="0" smtClean="0">
                <a:solidFill>
                  <a:schemeClr val="accent2">
                    <a:lumMod val="75000"/>
                  </a:schemeClr>
                </a:solidFill>
                <a:latin typeface="+mj-lt"/>
              </a:rPr>
              <a:t>No</a:t>
            </a:r>
            <a:r>
              <a:rPr lang="en-US" baseline="30000" dirty="0" smtClean="0">
                <a:solidFill>
                  <a:schemeClr val="accent2">
                    <a:lumMod val="75000"/>
                  </a:schemeClr>
                </a:solidFill>
                <a:latin typeface="+mj-lt"/>
              </a:rPr>
              <a:t>*</a:t>
            </a:r>
            <a:endParaRPr lang="ru-RU" baseline="30000" dirty="0">
              <a:solidFill>
                <a:schemeClr val="accent2">
                  <a:lumMod val="75000"/>
                </a:schemeClr>
              </a:solidFill>
              <a:latin typeface="+mj-lt"/>
            </a:endParaRPr>
          </a:p>
        </p:txBody>
      </p:sp>
    </p:spTree>
    <p:extLst>
      <p:ext uri="{BB962C8B-B14F-4D97-AF65-F5344CB8AC3E}">
        <p14:creationId xmlns:p14="http://schemas.microsoft.com/office/powerpoint/2010/main" val="216415776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182752245"/>
              </p:ext>
            </p:extLst>
          </p:nvPr>
        </p:nvGraphicFramePr>
        <p:xfrm>
          <a:off x="250825" y="796925"/>
          <a:ext cx="2957513" cy="6061075"/>
        </p:xfrm>
        <a:graphic>
          <a:graphicData uri="http://schemas.openxmlformats.org/presentationml/2006/ole">
            <mc:AlternateContent xmlns:mc="http://schemas.openxmlformats.org/markup-compatibility/2006">
              <mc:Choice xmlns:v="urn:schemas-microsoft-com:vml" Requires="v">
                <p:oleObj spid="_x0000_s18249" name="Graph" r:id="rId4" imgW="2032920" imgH="4169520" progId="Origin50.Graph">
                  <p:embed/>
                </p:oleObj>
              </mc:Choice>
              <mc:Fallback>
                <p:oleObj name="Graph" r:id="rId4" imgW="2032920" imgH="4169520" progId="Origin50.Graph">
                  <p:embed/>
                  <p:pic>
                    <p:nvPicPr>
                      <p:cNvPr id="0" name=""/>
                      <p:cNvPicPr/>
                      <p:nvPr/>
                    </p:nvPicPr>
                    <p:blipFill>
                      <a:blip r:embed="rId5"/>
                      <a:stretch>
                        <a:fillRect/>
                      </a:stretch>
                    </p:blipFill>
                    <p:spPr>
                      <a:xfrm>
                        <a:off x="250825" y="796925"/>
                        <a:ext cx="2957513" cy="6061075"/>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221453609"/>
              </p:ext>
            </p:extLst>
          </p:nvPr>
        </p:nvGraphicFramePr>
        <p:xfrm>
          <a:off x="3417888" y="1273175"/>
          <a:ext cx="5384800" cy="5484813"/>
        </p:xfrm>
        <a:graphic>
          <a:graphicData uri="http://schemas.openxmlformats.org/presentationml/2006/ole">
            <mc:AlternateContent xmlns:mc="http://schemas.openxmlformats.org/markup-compatibility/2006">
              <mc:Choice xmlns:v="urn:schemas-microsoft-com:vml" Requires="v">
                <p:oleObj spid="_x0000_s18250" name="Graph" r:id="rId6" imgW="2855880" imgH="2908080" progId="Origin50.Graph">
                  <p:embed/>
                </p:oleObj>
              </mc:Choice>
              <mc:Fallback>
                <p:oleObj name="Graph" r:id="rId6" imgW="2855880" imgH="2908080" progId="Origin50.Graph">
                  <p:embed/>
                  <p:pic>
                    <p:nvPicPr>
                      <p:cNvPr id="0" name=""/>
                      <p:cNvPicPr/>
                      <p:nvPr/>
                    </p:nvPicPr>
                    <p:blipFill>
                      <a:blip r:embed="rId7"/>
                      <a:stretch>
                        <a:fillRect/>
                      </a:stretch>
                    </p:blipFill>
                    <p:spPr>
                      <a:xfrm>
                        <a:off x="3417888" y="1273175"/>
                        <a:ext cx="5384800" cy="5484813"/>
                      </a:xfrm>
                      <a:prstGeom prst="rect">
                        <a:avLst/>
                      </a:prstGeom>
                    </p:spPr>
                  </p:pic>
                </p:oleObj>
              </mc:Fallback>
            </mc:AlternateContent>
          </a:graphicData>
        </a:graphic>
      </p:graphicFrame>
      <p:sp>
        <p:nvSpPr>
          <p:cNvPr id="4" name="Rectangle 2"/>
          <p:cNvSpPr txBox="1">
            <a:spLocks noChangeArrowheads="1"/>
          </p:cNvSpPr>
          <p:nvPr/>
        </p:nvSpPr>
        <p:spPr>
          <a:xfrm>
            <a:off x="940862" y="24654"/>
            <a:ext cx="74676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defRPr/>
            </a:pPr>
            <a:r>
              <a:rPr lang="en-US" sz="4400" dirty="0" smtClean="0">
                <a:solidFill>
                  <a:schemeClr val="accent2">
                    <a:lumMod val="75000"/>
                  </a:schemeClr>
                </a:solidFill>
              </a:rPr>
              <a:t>Bimodal fission of </a:t>
            </a:r>
            <a:r>
              <a:rPr lang="en-US" sz="4400" baseline="30000" dirty="0" smtClean="0">
                <a:solidFill>
                  <a:schemeClr val="accent2">
                    <a:lumMod val="75000"/>
                  </a:schemeClr>
                </a:solidFill>
              </a:rPr>
              <a:t>260</a:t>
            </a:r>
            <a:r>
              <a:rPr lang="en-US" sz="4400" dirty="0" smtClean="0">
                <a:solidFill>
                  <a:schemeClr val="accent2">
                    <a:lumMod val="75000"/>
                  </a:schemeClr>
                </a:solidFill>
              </a:rPr>
              <a:t>No</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sp>
        <p:nvSpPr>
          <p:cNvPr id="5" name="TextBox 4"/>
          <p:cNvSpPr txBox="1"/>
          <p:nvPr/>
        </p:nvSpPr>
        <p:spPr>
          <a:xfrm>
            <a:off x="5719796" y="2564904"/>
            <a:ext cx="780983" cy="369332"/>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~14%</a:t>
            </a:r>
            <a:endParaRPr lang="ru-RU" dirty="0">
              <a:solidFill>
                <a:srgbClr val="C00000"/>
              </a:solidFill>
              <a:latin typeface="Arial" panose="020B0604020202020204" pitchFamily="34" charset="0"/>
              <a:cs typeface="Arial" panose="020B0604020202020204" pitchFamily="34" charset="0"/>
            </a:endParaRPr>
          </a:p>
        </p:txBody>
      </p:sp>
      <p:sp>
        <p:nvSpPr>
          <p:cNvPr id="6" name="TextBox 5"/>
          <p:cNvSpPr txBox="1"/>
          <p:nvPr/>
        </p:nvSpPr>
        <p:spPr>
          <a:xfrm>
            <a:off x="8017970" y="1556792"/>
            <a:ext cx="780983" cy="369332"/>
          </a:xfrm>
          <a:prstGeom prst="rect">
            <a:avLst/>
          </a:prstGeom>
          <a:noFill/>
        </p:spPr>
        <p:txBody>
          <a:bodyPr wrap="none" rtlCol="0">
            <a:spAutoFit/>
          </a:bodyPr>
          <a:lstStyle/>
          <a:p>
            <a:r>
              <a:rPr lang="en-US" dirty="0" smtClean="0">
                <a:solidFill>
                  <a:srgbClr val="C00000"/>
                </a:solidFill>
                <a:latin typeface="Arial" panose="020B0604020202020204" pitchFamily="34" charset="0"/>
                <a:cs typeface="Arial" panose="020B0604020202020204" pitchFamily="34" charset="0"/>
              </a:rPr>
              <a:t>~54%</a:t>
            </a:r>
            <a:endParaRPr lang="ru-RU"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164288" y="5517232"/>
            <a:ext cx="809837" cy="461665"/>
          </a:xfrm>
          <a:prstGeom prst="rect">
            <a:avLst/>
          </a:prstGeom>
          <a:noFill/>
        </p:spPr>
        <p:txBody>
          <a:bodyPr wrap="none" rtlCol="0">
            <a:spAutoFit/>
          </a:bodyPr>
          <a:lstStyle/>
          <a:p>
            <a:r>
              <a:rPr lang="en-US" sz="2400" dirty="0" smtClean="0">
                <a:solidFill>
                  <a:srgbClr val="C00000"/>
                </a:solidFill>
                <a:latin typeface="Arial" panose="020B0604020202020204" pitchFamily="34" charset="0"/>
                <a:cs typeface="Arial" panose="020B0604020202020204" pitchFamily="34" charset="0"/>
              </a:rPr>
              <a:t>~7%</a:t>
            </a:r>
            <a:endParaRPr lang="ru-RU" sz="2400" dirty="0">
              <a:solidFill>
                <a:srgbClr val="C00000"/>
              </a:solidFill>
              <a:latin typeface="Arial" panose="020B0604020202020204" pitchFamily="34" charset="0"/>
              <a:cs typeface="Arial" panose="020B0604020202020204" pitchFamily="34" charset="0"/>
            </a:endParaRPr>
          </a:p>
        </p:txBody>
      </p:sp>
      <p:sp>
        <p:nvSpPr>
          <p:cNvPr id="8" name="Text Box 3"/>
          <p:cNvSpPr txBox="1">
            <a:spLocks noChangeArrowheads="1"/>
          </p:cNvSpPr>
          <p:nvPr/>
        </p:nvSpPr>
        <p:spPr bwMode="auto">
          <a:xfrm>
            <a:off x="4448969" y="978309"/>
            <a:ext cx="41036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sz="1200" dirty="0" smtClean="0"/>
              <a:t>E</a:t>
            </a:r>
            <a:r>
              <a:rPr kumimoji="0" lang="ru-RU" sz="1200" dirty="0"/>
              <a:t>.</a:t>
            </a:r>
            <a:r>
              <a:rPr kumimoji="0" lang="en-US" sz="1200" dirty="0"/>
              <a:t>K</a:t>
            </a:r>
            <a:r>
              <a:rPr kumimoji="0" lang="ru-RU" sz="1200" dirty="0"/>
              <a:t>. </a:t>
            </a:r>
            <a:r>
              <a:rPr kumimoji="0" lang="en-US" sz="1200" dirty="0" err="1"/>
              <a:t>Hulet</a:t>
            </a:r>
            <a:r>
              <a:rPr kumimoji="0" lang="ru-RU" sz="1200" dirty="0"/>
              <a:t>, </a:t>
            </a:r>
            <a:r>
              <a:rPr kumimoji="0" lang="en-US" sz="1200" dirty="0" smtClean="0"/>
              <a:t>Phys. Atom. </a:t>
            </a:r>
            <a:r>
              <a:rPr kumimoji="0" lang="en-US" sz="1200" dirty="0" err="1" smtClean="0"/>
              <a:t>Nucl</a:t>
            </a:r>
            <a:r>
              <a:rPr kumimoji="0" lang="en-US" sz="1200" dirty="0" smtClean="0"/>
              <a:t>. </a:t>
            </a:r>
            <a:r>
              <a:rPr kumimoji="0" lang="ru-RU" sz="1200" b="1" dirty="0" smtClean="0"/>
              <a:t>57</a:t>
            </a:r>
            <a:r>
              <a:rPr kumimoji="0" lang="ru-RU" sz="1200" dirty="0" smtClean="0"/>
              <a:t> (1994) 1165-1173.</a:t>
            </a:r>
            <a:endParaRPr kumimoji="0" lang="ru-RU" sz="1200" dirty="0"/>
          </a:p>
        </p:txBody>
      </p:sp>
    </p:spTree>
    <p:extLst>
      <p:ext uri="{BB962C8B-B14F-4D97-AF65-F5344CB8AC3E}">
        <p14:creationId xmlns:p14="http://schemas.microsoft.com/office/powerpoint/2010/main" val="8391390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Содержимое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376145" y="1233189"/>
            <a:ext cx="5603899" cy="3563963"/>
          </a:xfrm>
          <a:prstGeom prst="rect">
            <a:avLst/>
          </a:prstGeom>
        </p:spPr>
      </p:pic>
      <p:pic>
        <p:nvPicPr>
          <p:cNvPr id="10" name="Рисунок 9"/>
          <p:cNvPicPr>
            <a:picLocks noChangeAspect="1"/>
          </p:cNvPicPr>
          <p:nvPr/>
        </p:nvPicPr>
        <p:blipFill>
          <a:blip r:embed="rId3">
            <a:lum bright="-20000" contrast="40000"/>
          </a:blip>
          <a:stretch>
            <a:fillRect/>
          </a:stretch>
        </p:blipFill>
        <p:spPr>
          <a:xfrm>
            <a:off x="132262" y="934075"/>
            <a:ext cx="3143594" cy="2161363"/>
          </a:xfrm>
          <a:prstGeom prst="rect">
            <a:avLst/>
          </a:prstGeom>
        </p:spPr>
      </p:pic>
      <p:sp>
        <p:nvSpPr>
          <p:cNvPr id="11" name="Прямоугольник 10"/>
          <p:cNvSpPr/>
          <p:nvPr/>
        </p:nvSpPr>
        <p:spPr>
          <a:xfrm>
            <a:off x="3685185" y="807095"/>
            <a:ext cx="5433552" cy="461665"/>
          </a:xfrm>
          <a:prstGeom prst="rect">
            <a:avLst/>
          </a:prstGeom>
        </p:spPr>
        <p:txBody>
          <a:bodyPr wrap="square">
            <a:spAutoFit/>
          </a:bodyPr>
          <a:lstStyle/>
          <a:p>
            <a:pPr>
              <a:defRPr/>
            </a:pPr>
            <a:r>
              <a:rPr lang="en-GB" sz="1200" b="1" dirty="0"/>
              <a:t>W. Greiner</a:t>
            </a:r>
            <a:r>
              <a:rPr lang="ru-RU" sz="1200" b="1" dirty="0"/>
              <a:t> (</a:t>
            </a:r>
            <a:r>
              <a:rPr lang="en-GB" sz="1200" b="1" dirty="0"/>
              <a:t>International Workshop on Fusion Dynamics at the Extremes, May </a:t>
            </a:r>
            <a:r>
              <a:rPr lang="en-GB" sz="1200" b="1" dirty="0" smtClean="0"/>
              <a:t>25-27, </a:t>
            </a:r>
            <a:r>
              <a:rPr lang="en-GB" sz="1200" b="1" dirty="0"/>
              <a:t>2000) </a:t>
            </a:r>
          </a:p>
        </p:txBody>
      </p:sp>
      <p:sp>
        <p:nvSpPr>
          <p:cNvPr id="12" name="Прямоугольник 11"/>
          <p:cNvSpPr/>
          <p:nvPr/>
        </p:nvSpPr>
        <p:spPr>
          <a:xfrm>
            <a:off x="44791" y="4797152"/>
            <a:ext cx="8935666" cy="1631216"/>
          </a:xfrm>
          <a:prstGeom prst="rect">
            <a:avLst/>
          </a:prstGeom>
        </p:spPr>
        <p:txBody>
          <a:bodyPr wrap="square">
            <a:spAutoFit/>
          </a:bodyPr>
          <a:lstStyle/>
          <a:p>
            <a:pPr algn="just"/>
            <a:r>
              <a:rPr lang="en-US" sz="1600" dirty="0">
                <a:solidFill>
                  <a:schemeClr val="accent1">
                    <a:lumMod val="50000"/>
                  </a:schemeClr>
                </a:solidFill>
                <a:latin typeface="Times-Roman"/>
              </a:rPr>
              <a:t>The potential between the two fragments </a:t>
            </a:r>
            <a:r>
              <a:rPr lang="en-US" sz="1600" i="1" dirty="0">
                <a:solidFill>
                  <a:schemeClr val="accent1">
                    <a:lumMod val="50000"/>
                  </a:schemeClr>
                </a:solidFill>
                <a:latin typeface="Times-Italic"/>
              </a:rPr>
              <a:t>V</a:t>
            </a:r>
            <a:r>
              <a:rPr lang="en-US" sz="1600" i="1" dirty="0">
                <a:solidFill>
                  <a:schemeClr val="accent1">
                    <a:lumMod val="50000"/>
                  </a:schemeClr>
                </a:solidFill>
                <a:latin typeface="MTMI2"/>
              </a:rPr>
              <a:t>(</a:t>
            </a:r>
            <a:r>
              <a:rPr lang="en-US" sz="1600" i="1" dirty="0">
                <a:solidFill>
                  <a:schemeClr val="accent1">
                    <a:lumMod val="50000"/>
                  </a:schemeClr>
                </a:solidFill>
                <a:latin typeface="Times-Italic"/>
              </a:rPr>
              <a:t>R</a:t>
            </a:r>
            <a:r>
              <a:rPr lang="en-US" sz="1600" i="1" dirty="0">
                <a:solidFill>
                  <a:schemeClr val="accent1">
                    <a:lumMod val="50000"/>
                  </a:schemeClr>
                </a:solidFill>
                <a:latin typeface="MTMI2"/>
              </a:rPr>
              <a:t>, η) </a:t>
            </a:r>
            <a:r>
              <a:rPr lang="en-US" sz="1600" dirty="0">
                <a:solidFill>
                  <a:schemeClr val="accent1">
                    <a:lumMod val="50000"/>
                  </a:schemeClr>
                </a:solidFill>
                <a:latin typeface="Times-Roman"/>
              </a:rPr>
              <a:t>depends for given distance between the two nuclear centers </a:t>
            </a:r>
            <a:r>
              <a:rPr lang="en-US" sz="1600" i="1" dirty="0" smtClean="0">
                <a:solidFill>
                  <a:schemeClr val="accent1">
                    <a:lumMod val="50000"/>
                  </a:schemeClr>
                </a:solidFill>
                <a:latin typeface="Times-Italic"/>
              </a:rPr>
              <a:t>R </a:t>
            </a:r>
            <a:r>
              <a:rPr lang="en-US" sz="1600" dirty="0">
                <a:solidFill>
                  <a:schemeClr val="accent1">
                    <a:lumMod val="50000"/>
                  </a:schemeClr>
                </a:solidFill>
                <a:latin typeface="Times-Roman"/>
              </a:rPr>
              <a:t>on </a:t>
            </a:r>
            <a:r>
              <a:rPr lang="en-US" sz="1600" dirty="0" smtClean="0">
                <a:solidFill>
                  <a:schemeClr val="accent1">
                    <a:lumMod val="50000"/>
                  </a:schemeClr>
                </a:solidFill>
                <a:latin typeface="Times-Roman"/>
              </a:rPr>
              <a:t>the mass </a:t>
            </a:r>
            <a:r>
              <a:rPr lang="en-US" sz="1600" dirty="0">
                <a:solidFill>
                  <a:schemeClr val="accent1">
                    <a:lumMod val="50000"/>
                  </a:schemeClr>
                </a:solidFill>
                <a:latin typeface="Times-Roman"/>
              </a:rPr>
              <a:t>asymmetry </a:t>
            </a:r>
            <a:r>
              <a:rPr lang="en-US" sz="1600" i="1" dirty="0">
                <a:solidFill>
                  <a:schemeClr val="accent1">
                    <a:lumMod val="50000"/>
                  </a:schemeClr>
                </a:solidFill>
                <a:latin typeface="MTMI2"/>
              </a:rPr>
              <a:t>η</a:t>
            </a:r>
            <a:r>
              <a:rPr lang="en-US" sz="1600" dirty="0">
                <a:solidFill>
                  <a:schemeClr val="accent1">
                    <a:lumMod val="50000"/>
                  </a:schemeClr>
                </a:solidFill>
                <a:latin typeface="Times-Roman"/>
              </a:rPr>
              <a:t>. The collective wave-function </a:t>
            </a:r>
            <a:r>
              <a:rPr lang="en-US" sz="1600" i="1" dirty="0">
                <a:solidFill>
                  <a:schemeClr val="accent1">
                    <a:lumMod val="50000"/>
                  </a:schemeClr>
                </a:solidFill>
                <a:latin typeface="MTMI2"/>
              </a:rPr>
              <a:t>Ψ(</a:t>
            </a:r>
            <a:r>
              <a:rPr lang="en-US" sz="1600" i="1" dirty="0">
                <a:solidFill>
                  <a:schemeClr val="accent1">
                    <a:lumMod val="50000"/>
                  </a:schemeClr>
                </a:solidFill>
                <a:latin typeface="Times-Italic"/>
              </a:rPr>
              <a:t>R</a:t>
            </a:r>
            <a:r>
              <a:rPr lang="en-US" sz="1600" i="1" dirty="0">
                <a:solidFill>
                  <a:schemeClr val="accent1">
                    <a:lumMod val="50000"/>
                  </a:schemeClr>
                </a:solidFill>
                <a:latin typeface="MTMI2"/>
              </a:rPr>
              <a:t>, η) </a:t>
            </a:r>
            <a:r>
              <a:rPr lang="en-US" sz="1600" dirty="0">
                <a:solidFill>
                  <a:schemeClr val="accent1">
                    <a:lumMod val="50000"/>
                  </a:schemeClr>
                </a:solidFill>
                <a:latin typeface="Times-Roman"/>
              </a:rPr>
              <a:t>will show maxima </a:t>
            </a:r>
            <a:r>
              <a:rPr lang="en-US" sz="1600" dirty="0" smtClean="0">
                <a:solidFill>
                  <a:schemeClr val="accent1">
                    <a:lumMod val="50000"/>
                  </a:schemeClr>
                </a:solidFill>
                <a:latin typeface="Times-Roman"/>
              </a:rPr>
              <a:t>where the </a:t>
            </a:r>
            <a:r>
              <a:rPr lang="en-US" sz="1600" dirty="0">
                <a:solidFill>
                  <a:schemeClr val="accent1">
                    <a:lumMod val="50000"/>
                  </a:schemeClr>
                </a:solidFill>
                <a:latin typeface="Times-Roman"/>
              </a:rPr>
              <a:t>potential has minima and vice versa. The probability distribution will show </a:t>
            </a:r>
            <a:r>
              <a:rPr lang="en-US" sz="1600" dirty="0" smtClean="0">
                <a:solidFill>
                  <a:schemeClr val="accent1">
                    <a:lumMod val="50000"/>
                  </a:schemeClr>
                </a:solidFill>
                <a:latin typeface="Times-Roman"/>
              </a:rPr>
              <a:t>pronounced maxima </a:t>
            </a:r>
            <a:r>
              <a:rPr lang="en-US" sz="1600" dirty="0">
                <a:solidFill>
                  <a:schemeClr val="accent1">
                    <a:lumMod val="50000"/>
                  </a:schemeClr>
                </a:solidFill>
                <a:latin typeface="Times-Roman"/>
              </a:rPr>
              <a:t>for symmetric and asymmetric fission. </a:t>
            </a:r>
            <a:endParaRPr lang="en-US" sz="1600" dirty="0" smtClean="0">
              <a:solidFill>
                <a:schemeClr val="accent1">
                  <a:lumMod val="50000"/>
                </a:schemeClr>
              </a:solidFill>
              <a:latin typeface="Times-Roman"/>
            </a:endParaRPr>
          </a:p>
          <a:p>
            <a:pPr algn="just"/>
            <a:r>
              <a:rPr lang="en-US" sz="1600" dirty="0" smtClean="0">
                <a:solidFill>
                  <a:schemeClr val="accent1">
                    <a:lumMod val="50000"/>
                  </a:schemeClr>
                </a:solidFill>
                <a:latin typeface="Times-Roman"/>
              </a:rPr>
              <a:t>If </a:t>
            </a:r>
            <a:r>
              <a:rPr lang="en-US" sz="1600" dirty="0">
                <a:solidFill>
                  <a:schemeClr val="accent1">
                    <a:lumMod val="50000"/>
                  </a:schemeClr>
                </a:solidFill>
                <a:latin typeface="Times-Roman"/>
              </a:rPr>
              <a:t>the potential has </a:t>
            </a:r>
            <a:r>
              <a:rPr lang="en-US" sz="1600" dirty="0" smtClean="0">
                <a:solidFill>
                  <a:schemeClr val="accent1">
                    <a:lumMod val="50000"/>
                  </a:schemeClr>
                </a:solidFill>
                <a:latin typeface="Times-Roman"/>
              </a:rPr>
              <a:t>several minima</a:t>
            </a:r>
            <a:r>
              <a:rPr lang="en-US" sz="1600" dirty="0">
                <a:solidFill>
                  <a:schemeClr val="accent1">
                    <a:lumMod val="50000"/>
                  </a:schemeClr>
                </a:solidFill>
                <a:latin typeface="Times-Roman"/>
              </a:rPr>
              <a:t>, </a:t>
            </a:r>
            <a:r>
              <a:rPr lang="en-US" sz="1600" dirty="0" smtClean="0">
                <a:solidFill>
                  <a:schemeClr val="accent1">
                    <a:lumMod val="50000"/>
                  </a:schemeClr>
                </a:solidFill>
                <a:latin typeface="Times-Roman"/>
              </a:rPr>
              <a:t>due </a:t>
            </a:r>
            <a:r>
              <a:rPr lang="en-US" sz="1600" dirty="0">
                <a:solidFill>
                  <a:schemeClr val="accent1">
                    <a:lumMod val="50000"/>
                  </a:schemeClr>
                </a:solidFill>
                <a:latin typeface="Times-Roman"/>
              </a:rPr>
              <a:t>to shell structure, </a:t>
            </a:r>
            <a:r>
              <a:rPr lang="en-US" sz="1600" b="1" i="1" dirty="0" smtClean="0">
                <a:solidFill>
                  <a:srgbClr val="C00000"/>
                </a:solidFill>
                <a:latin typeface="Times-Italic"/>
              </a:rPr>
              <a:t>symmetric</a:t>
            </a:r>
            <a:r>
              <a:rPr lang="en-US" sz="1600" dirty="0">
                <a:solidFill>
                  <a:schemeClr val="accent1">
                    <a:lumMod val="50000"/>
                  </a:schemeClr>
                </a:solidFill>
                <a:latin typeface="Times-Roman"/>
              </a:rPr>
              <a:t>, </a:t>
            </a:r>
            <a:r>
              <a:rPr lang="en-US" sz="1600" b="1" i="1" dirty="0">
                <a:solidFill>
                  <a:srgbClr val="C00000"/>
                </a:solidFill>
                <a:latin typeface="Times-Italic"/>
              </a:rPr>
              <a:t>asymmetric</a:t>
            </a:r>
            <a:r>
              <a:rPr lang="en-US" sz="1600" i="1" dirty="0">
                <a:solidFill>
                  <a:srgbClr val="C00000"/>
                </a:solidFill>
                <a:latin typeface="Times-Italic"/>
              </a:rPr>
              <a:t> </a:t>
            </a:r>
            <a:r>
              <a:rPr lang="en-US" sz="1600" dirty="0">
                <a:solidFill>
                  <a:schemeClr val="accent1">
                    <a:lumMod val="50000"/>
                  </a:schemeClr>
                </a:solidFill>
                <a:latin typeface="Times-Roman"/>
              </a:rPr>
              <a:t>and </a:t>
            </a:r>
            <a:r>
              <a:rPr lang="en-US" sz="1600" b="1" i="1" dirty="0" err="1" smtClean="0">
                <a:solidFill>
                  <a:srgbClr val="C00000"/>
                </a:solidFill>
                <a:latin typeface="Times-Italic"/>
              </a:rPr>
              <a:t>superasymmetric</a:t>
            </a:r>
            <a:r>
              <a:rPr lang="en-US" sz="1600" i="1" dirty="0" smtClean="0">
                <a:solidFill>
                  <a:srgbClr val="C00000"/>
                </a:solidFill>
                <a:latin typeface="Times-Italic"/>
              </a:rPr>
              <a:t> </a:t>
            </a:r>
            <a:r>
              <a:rPr lang="en-US" sz="1600" dirty="0" smtClean="0">
                <a:solidFill>
                  <a:schemeClr val="accent1">
                    <a:lumMod val="50000"/>
                  </a:schemeClr>
                </a:solidFill>
                <a:latin typeface="Times-Roman"/>
              </a:rPr>
              <a:t>fission </a:t>
            </a:r>
            <a:r>
              <a:rPr lang="en-US" sz="1600" dirty="0">
                <a:solidFill>
                  <a:schemeClr val="accent1">
                    <a:lumMod val="50000"/>
                  </a:schemeClr>
                </a:solidFill>
                <a:latin typeface="Times-Roman"/>
              </a:rPr>
              <a:t>will </a:t>
            </a:r>
            <a:r>
              <a:rPr lang="en-US" sz="1600" dirty="0" smtClean="0">
                <a:solidFill>
                  <a:schemeClr val="accent1">
                    <a:lumMod val="50000"/>
                  </a:schemeClr>
                </a:solidFill>
                <a:latin typeface="Times-Roman"/>
              </a:rPr>
              <a:t>occur.</a:t>
            </a:r>
            <a:endParaRPr lang="en-US" sz="1600" dirty="0">
              <a:solidFill>
                <a:schemeClr val="accent1">
                  <a:lumMod val="50000"/>
                </a:schemeClr>
              </a:solidFill>
            </a:endParaRPr>
          </a:p>
        </p:txBody>
      </p:sp>
      <p:pic>
        <p:nvPicPr>
          <p:cNvPr id="13" name="Рисунок 12"/>
          <p:cNvPicPr>
            <a:picLocks noChangeAspect="1"/>
          </p:cNvPicPr>
          <p:nvPr/>
        </p:nvPicPr>
        <p:blipFill>
          <a:blip r:embed="rId4"/>
          <a:stretch>
            <a:fillRect/>
          </a:stretch>
        </p:blipFill>
        <p:spPr>
          <a:xfrm>
            <a:off x="539552" y="3211519"/>
            <a:ext cx="2489581" cy="1500938"/>
          </a:xfrm>
          <a:prstGeom prst="rect">
            <a:avLst/>
          </a:prstGeom>
        </p:spPr>
      </p:pic>
      <p:sp>
        <p:nvSpPr>
          <p:cNvPr id="14" name="Rectangle 2"/>
          <p:cNvSpPr txBox="1">
            <a:spLocks noChangeArrowheads="1"/>
          </p:cNvSpPr>
          <p:nvPr/>
        </p:nvSpPr>
        <p:spPr>
          <a:xfrm>
            <a:off x="0" y="4151"/>
            <a:ext cx="9144000" cy="97657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defRPr/>
            </a:pPr>
            <a:r>
              <a:rPr lang="en-US" sz="4400" dirty="0" err="1" smtClean="0">
                <a:solidFill>
                  <a:schemeClr val="accent2">
                    <a:lumMod val="75000"/>
                  </a:schemeClr>
                </a:solidFill>
              </a:rPr>
              <a:t>Superasymmetric</a:t>
            </a:r>
            <a:r>
              <a:rPr lang="en-US" sz="4400" dirty="0" smtClean="0">
                <a:solidFill>
                  <a:schemeClr val="accent2">
                    <a:lumMod val="75000"/>
                  </a:schemeClr>
                </a:solidFill>
              </a:rPr>
              <a:t> fission</a:t>
            </a:r>
            <a:endParaRPr lang="ru-RU" sz="4400" baseline="30000" dirty="0">
              <a:solidFill>
                <a:schemeClr val="accent2">
                  <a:lumMod val="75000"/>
                </a:schemeClr>
              </a:solidFill>
            </a:endParaRPr>
          </a:p>
        </p:txBody>
      </p:sp>
    </p:spTree>
    <p:extLst>
      <p:ext uri="{BB962C8B-B14F-4D97-AF65-F5344CB8AC3E}">
        <p14:creationId xmlns:p14="http://schemas.microsoft.com/office/powerpoint/2010/main" val="1707847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458426183"/>
              </p:ext>
            </p:extLst>
          </p:nvPr>
        </p:nvGraphicFramePr>
        <p:xfrm>
          <a:off x="35496" y="1021383"/>
          <a:ext cx="5045075" cy="3487737"/>
        </p:xfrm>
        <a:graphic>
          <a:graphicData uri="http://schemas.openxmlformats.org/presentationml/2006/ole">
            <mc:AlternateContent xmlns:mc="http://schemas.openxmlformats.org/markup-compatibility/2006">
              <mc:Choice xmlns:v="urn:schemas-microsoft-com:vml" Requires="v">
                <p:oleObj spid="_x0000_s58393" name="Graph" r:id="rId4" imgW="3985560" imgH="2755440" progId="Origin50.Graph">
                  <p:embed/>
                </p:oleObj>
              </mc:Choice>
              <mc:Fallback>
                <p:oleObj name="Graph" r:id="rId4" imgW="3985560" imgH="2755440" progId="Origin50.Graph">
                  <p:embed/>
                  <p:pic>
                    <p:nvPicPr>
                      <p:cNvPr id="0" name=""/>
                      <p:cNvPicPr/>
                      <p:nvPr/>
                    </p:nvPicPr>
                    <p:blipFill>
                      <a:blip r:embed="rId5"/>
                      <a:stretch>
                        <a:fillRect/>
                      </a:stretch>
                    </p:blipFill>
                    <p:spPr>
                      <a:xfrm>
                        <a:off x="35496" y="1021383"/>
                        <a:ext cx="5045075" cy="3487737"/>
                      </a:xfrm>
                      <a:prstGeom prst="rect">
                        <a:avLst/>
                      </a:prstGeom>
                    </p:spPr>
                  </p:pic>
                </p:oleObj>
              </mc:Fallback>
            </mc:AlternateContent>
          </a:graphicData>
        </a:graphic>
      </p:graphicFrame>
      <p:sp>
        <p:nvSpPr>
          <p:cNvPr id="3" name="Rectangle 2"/>
          <p:cNvSpPr txBox="1">
            <a:spLocks noChangeArrowheads="1"/>
          </p:cNvSpPr>
          <p:nvPr/>
        </p:nvSpPr>
        <p:spPr>
          <a:xfrm>
            <a:off x="0" y="4151"/>
            <a:ext cx="9144000" cy="97657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defRPr/>
            </a:pPr>
            <a:r>
              <a:rPr lang="en-US" sz="4400" dirty="0" smtClean="0">
                <a:solidFill>
                  <a:schemeClr val="accent2">
                    <a:lumMod val="75000"/>
                  </a:schemeClr>
                </a:solidFill>
              </a:rPr>
              <a:t>Superasymmetric fission of </a:t>
            </a:r>
            <a:r>
              <a:rPr lang="en-US" sz="4400" baseline="30000" dirty="0" smtClean="0">
                <a:solidFill>
                  <a:schemeClr val="accent2">
                    <a:lumMod val="75000"/>
                  </a:schemeClr>
                </a:solidFill>
              </a:rPr>
              <a:t>260</a:t>
            </a:r>
            <a:r>
              <a:rPr lang="en-US" sz="4400" dirty="0" smtClean="0">
                <a:solidFill>
                  <a:schemeClr val="accent2">
                    <a:lumMod val="75000"/>
                  </a:schemeClr>
                </a:solidFill>
              </a:rPr>
              <a:t>No</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sp>
        <p:nvSpPr>
          <p:cNvPr id="7" name="Овал 6"/>
          <p:cNvSpPr/>
          <p:nvPr/>
        </p:nvSpPr>
        <p:spPr>
          <a:xfrm rot="2292775">
            <a:off x="883622" y="2319657"/>
            <a:ext cx="1023245" cy="17429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5" name="Объект 4"/>
          <p:cNvGraphicFramePr>
            <a:graphicFrameLocks noChangeAspect="1"/>
          </p:cNvGraphicFramePr>
          <p:nvPr>
            <p:extLst>
              <p:ext uri="{D42A27DB-BD31-4B8C-83A1-F6EECF244321}">
                <p14:modId xmlns:p14="http://schemas.microsoft.com/office/powerpoint/2010/main" val="72982401"/>
              </p:ext>
            </p:extLst>
          </p:nvPr>
        </p:nvGraphicFramePr>
        <p:xfrm>
          <a:off x="5292080" y="1008665"/>
          <a:ext cx="3713841" cy="5012623"/>
        </p:xfrm>
        <a:graphic>
          <a:graphicData uri="http://schemas.openxmlformats.org/presentationml/2006/ole">
            <mc:AlternateContent xmlns:mc="http://schemas.openxmlformats.org/markup-compatibility/2006">
              <mc:Choice xmlns:v="urn:schemas-microsoft-com:vml" Requires="v">
                <p:oleObj spid="_x0000_s58394" name="Graph" r:id="rId6" imgW="2703600" imgH="3649680" progId="Origin50.Graph">
                  <p:embed/>
                </p:oleObj>
              </mc:Choice>
              <mc:Fallback>
                <p:oleObj name="Graph" r:id="rId6" imgW="2703600" imgH="3649680" progId="Origin50.Graph">
                  <p:embed/>
                  <p:pic>
                    <p:nvPicPr>
                      <p:cNvPr id="0" name=""/>
                      <p:cNvPicPr/>
                      <p:nvPr/>
                    </p:nvPicPr>
                    <p:blipFill>
                      <a:blip r:embed="rId7"/>
                      <a:stretch>
                        <a:fillRect/>
                      </a:stretch>
                    </p:blipFill>
                    <p:spPr>
                      <a:xfrm>
                        <a:off x="5292080" y="1008665"/>
                        <a:ext cx="3713841" cy="5012623"/>
                      </a:xfrm>
                      <a:prstGeom prst="rect">
                        <a:avLst/>
                      </a:prstGeom>
                    </p:spPr>
                  </p:pic>
                </p:oleObj>
              </mc:Fallback>
            </mc:AlternateContent>
          </a:graphicData>
        </a:graphic>
      </p:graphicFrame>
      <p:sp>
        <p:nvSpPr>
          <p:cNvPr id="6" name="Стрелка вниз 5"/>
          <p:cNvSpPr/>
          <p:nvPr/>
        </p:nvSpPr>
        <p:spPr>
          <a:xfrm>
            <a:off x="1136529" y="1721867"/>
            <a:ext cx="517433" cy="93610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8" name="Стрелка вниз 7"/>
          <p:cNvSpPr/>
          <p:nvPr/>
        </p:nvSpPr>
        <p:spPr>
          <a:xfrm>
            <a:off x="6286815" y="1217811"/>
            <a:ext cx="517433" cy="57606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9" name="Стрелка вниз 8"/>
          <p:cNvSpPr/>
          <p:nvPr/>
        </p:nvSpPr>
        <p:spPr>
          <a:xfrm>
            <a:off x="6301710" y="3356992"/>
            <a:ext cx="517433" cy="575119"/>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cxnSp>
        <p:nvCxnSpPr>
          <p:cNvPr id="11" name="Прямая со стрелкой 10"/>
          <p:cNvCxnSpPr/>
          <p:nvPr/>
        </p:nvCxnSpPr>
        <p:spPr>
          <a:xfrm>
            <a:off x="6510752" y="2094796"/>
            <a:ext cx="0" cy="720080"/>
          </a:xfrm>
          <a:prstGeom prst="straightConnector1">
            <a:avLst/>
          </a:prstGeom>
          <a:ln w="57150">
            <a:solidFill>
              <a:schemeClr val="accent6"/>
            </a:solidFill>
            <a:headEnd type="triangle" w="med" len="med"/>
            <a:tailEnd type="triangle"/>
          </a:ln>
          <a:scene3d>
            <a:camera prst="orthographicFront">
              <a:rot lat="0" lon="0" rev="0"/>
            </a:camera>
            <a:lightRig rig="balanced" dir="tr"/>
          </a:scene3d>
          <a:sp3d>
            <a:bevelT w="19050" h="38100"/>
          </a:sp3d>
        </p:spPr>
        <p:style>
          <a:lnRef idx="3">
            <a:schemeClr val="dk1"/>
          </a:lnRef>
          <a:fillRef idx="0">
            <a:schemeClr val="dk1"/>
          </a:fillRef>
          <a:effectRef idx="2">
            <a:schemeClr val="dk1"/>
          </a:effectRef>
          <a:fontRef idx="minor">
            <a:schemeClr val="tx1"/>
          </a:fontRef>
        </p:style>
      </p:cxnSp>
      <p:graphicFrame>
        <p:nvGraphicFramePr>
          <p:cNvPr id="4" name="Объект 3"/>
          <p:cNvGraphicFramePr>
            <a:graphicFrameLocks noChangeAspect="1"/>
          </p:cNvGraphicFramePr>
          <p:nvPr>
            <p:extLst>
              <p:ext uri="{D42A27DB-BD31-4B8C-83A1-F6EECF244321}">
                <p14:modId xmlns:p14="http://schemas.microsoft.com/office/powerpoint/2010/main" val="1858833783"/>
              </p:ext>
            </p:extLst>
          </p:nvPr>
        </p:nvGraphicFramePr>
        <p:xfrm>
          <a:off x="827584" y="4437112"/>
          <a:ext cx="3422298" cy="2286616"/>
        </p:xfrm>
        <a:graphic>
          <a:graphicData uri="http://schemas.openxmlformats.org/presentationml/2006/ole">
            <mc:AlternateContent xmlns:mc="http://schemas.openxmlformats.org/markup-compatibility/2006">
              <mc:Choice xmlns:v="urn:schemas-microsoft-com:vml" Requires="v">
                <p:oleObj spid="_x0000_s58395" name="Graph" r:id="rId8" imgW="2426760" imgH="1620720" progId="Origin50.Graph">
                  <p:embed/>
                </p:oleObj>
              </mc:Choice>
              <mc:Fallback>
                <p:oleObj name="Graph" r:id="rId8" imgW="2426760" imgH="1620720" progId="Origin50.Graph">
                  <p:embed/>
                  <p:pic>
                    <p:nvPicPr>
                      <p:cNvPr id="0" name="Объект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584" y="4437112"/>
                        <a:ext cx="3422298" cy="2286616"/>
                      </a:xfrm>
                      <a:prstGeom prst="rect">
                        <a:avLst/>
                      </a:prstGeom>
                      <a:noFill/>
                      <a:ln>
                        <a:noFill/>
                      </a:ln>
                    </p:spPr>
                  </p:pic>
                </p:oleObj>
              </mc:Fallback>
            </mc:AlternateContent>
          </a:graphicData>
        </a:graphic>
      </p:graphicFrame>
      <p:sp>
        <p:nvSpPr>
          <p:cNvPr id="12" name="Стрелка вниз 11"/>
          <p:cNvSpPr/>
          <p:nvPr/>
        </p:nvSpPr>
        <p:spPr>
          <a:xfrm rot="20081121">
            <a:off x="1499316" y="3804689"/>
            <a:ext cx="364392" cy="975628"/>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84708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2000"/>
                            </p:stCondLst>
                            <p:childTnLst>
                              <p:par>
                                <p:cTn id="20" presetID="47" presetClass="entr" presetSubtype="0" fill="hold" grpId="1"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600"/>
                                        <p:tgtEl>
                                          <p:spTgt spid="9"/>
                                        </p:tgtEl>
                                      </p:cBhvr>
                                    </p:animEffect>
                                    <p:anim calcmode="lin" valueType="num">
                                      <p:cBhvr>
                                        <p:cTn id="23" dur="600" fill="hold"/>
                                        <p:tgtEl>
                                          <p:spTgt spid="9"/>
                                        </p:tgtEl>
                                        <p:attrNameLst>
                                          <p:attrName>ppt_x</p:attrName>
                                        </p:attrNameLst>
                                      </p:cBhvr>
                                      <p:tavLst>
                                        <p:tav tm="0">
                                          <p:val>
                                            <p:strVal val="#ppt_x"/>
                                          </p:val>
                                        </p:tav>
                                        <p:tav tm="100000">
                                          <p:val>
                                            <p:strVal val="#ppt_x"/>
                                          </p:val>
                                        </p:tav>
                                      </p:tavLst>
                                    </p:anim>
                                    <p:anim calcmode="lin" valueType="num">
                                      <p:cBhvr>
                                        <p:cTn id="24" dur="6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1" animBg="1"/>
      <p:bldP spid="9" grpId="1"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0"/>
            <a:ext cx="9144000" cy="148478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defRPr/>
            </a:pPr>
            <a:r>
              <a:rPr lang="en-US" sz="4400" dirty="0" smtClean="0">
                <a:solidFill>
                  <a:schemeClr val="accent2">
                    <a:lumMod val="75000"/>
                  </a:schemeClr>
                </a:solidFill>
              </a:rPr>
              <a:t>Superasymmetric fission </a:t>
            </a:r>
          </a:p>
          <a:p>
            <a:pPr marL="0" indent="0" algn="ctr">
              <a:buNone/>
              <a:defRPr/>
            </a:pPr>
            <a:r>
              <a:rPr lang="en-US" sz="4400" dirty="0" smtClean="0">
                <a:solidFill>
                  <a:schemeClr val="accent2">
                    <a:lumMod val="75000"/>
                  </a:schemeClr>
                </a:solidFill>
              </a:rPr>
              <a:t>of </a:t>
            </a:r>
            <a:r>
              <a:rPr lang="en-US" sz="4400" baseline="30000" dirty="0" smtClean="0">
                <a:solidFill>
                  <a:schemeClr val="accent2">
                    <a:lumMod val="75000"/>
                  </a:schemeClr>
                </a:solidFill>
              </a:rPr>
              <a:t>254</a:t>
            </a:r>
            <a:r>
              <a:rPr lang="en-US" sz="4400" dirty="0" smtClean="0">
                <a:solidFill>
                  <a:schemeClr val="accent2">
                    <a:lumMod val="75000"/>
                  </a:schemeClr>
                </a:solidFill>
              </a:rPr>
              <a:t>Fm</a:t>
            </a:r>
            <a:r>
              <a:rPr lang="en-US" sz="4400" baseline="30000" dirty="0" smtClean="0">
                <a:solidFill>
                  <a:schemeClr val="accent2">
                    <a:lumMod val="75000"/>
                  </a:schemeClr>
                </a:solidFill>
              </a:rPr>
              <a:t>*</a:t>
            </a:r>
            <a:r>
              <a:rPr lang="en-US" sz="4400" dirty="0" smtClean="0">
                <a:solidFill>
                  <a:schemeClr val="accent2">
                    <a:lumMod val="75000"/>
                  </a:schemeClr>
                </a:solidFill>
              </a:rPr>
              <a:t>  and </a:t>
            </a:r>
            <a:r>
              <a:rPr lang="en-US" sz="4400" baseline="30000" dirty="0" smtClean="0">
                <a:solidFill>
                  <a:schemeClr val="accent2">
                    <a:lumMod val="75000"/>
                  </a:schemeClr>
                </a:solidFill>
              </a:rPr>
              <a:t>260</a:t>
            </a:r>
            <a:r>
              <a:rPr lang="en-US" sz="4400" dirty="0" smtClean="0">
                <a:solidFill>
                  <a:schemeClr val="accent2">
                    <a:lumMod val="75000"/>
                  </a:schemeClr>
                </a:solidFill>
              </a:rPr>
              <a:t>No</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graphicFrame>
        <p:nvGraphicFramePr>
          <p:cNvPr id="10" name="Объект 9"/>
          <p:cNvGraphicFramePr>
            <a:graphicFrameLocks noChangeAspect="1"/>
          </p:cNvGraphicFramePr>
          <p:nvPr>
            <p:extLst>
              <p:ext uri="{D42A27DB-BD31-4B8C-83A1-F6EECF244321}">
                <p14:modId xmlns:p14="http://schemas.microsoft.com/office/powerpoint/2010/main" val="1665179891"/>
              </p:ext>
            </p:extLst>
          </p:nvPr>
        </p:nvGraphicFramePr>
        <p:xfrm>
          <a:off x="971600" y="1484784"/>
          <a:ext cx="6711313" cy="5256584"/>
        </p:xfrm>
        <a:graphic>
          <a:graphicData uri="http://schemas.openxmlformats.org/presentationml/2006/ole">
            <mc:AlternateContent xmlns:mc="http://schemas.openxmlformats.org/markup-compatibility/2006">
              <mc:Choice xmlns:v="urn:schemas-microsoft-com:vml" Requires="v">
                <p:oleObj spid="_x0000_s26888" name="Graph" r:id="rId4" imgW="3411720" imgH="2671200" progId="Origin50.Graph">
                  <p:embed/>
                </p:oleObj>
              </mc:Choice>
              <mc:Fallback>
                <p:oleObj name="Graph" r:id="rId4" imgW="3411720" imgH="2671200" progId="Origin50.Graph">
                  <p:embed/>
                  <p:pic>
                    <p:nvPicPr>
                      <p:cNvPr id="0" name=""/>
                      <p:cNvPicPr/>
                      <p:nvPr/>
                    </p:nvPicPr>
                    <p:blipFill>
                      <a:blip r:embed="rId5"/>
                      <a:stretch>
                        <a:fillRect/>
                      </a:stretch>
                    </p:blipFill>
                    <p:spPr>
                      <a:xfrm>
                        <a:off x="971600" y="1484784"/>
                        <a:ext cx="6711313" cy="5256584"/>
                      </a:xfrm>
                      <a:prstGeom prst="rect">
                        <a:avLst/>
                      </a:prstGeom>
                    </p:spPr>
                  </p:pic>
                </p:oleObj>
              </mc:Fallback>
            </mc:AlternateContent>
          </a:graphicData>
        </a:graphic>
      </p:graphicFrame>
      <p:sp>
        <p:nvSpPr>
          <p:cNvPr id="7" name="Овал 6"/>
          <p:cNvSpPr/>
          <p:nvPr/>
        </p:nvSpPr>
        <p:spPr>
          <a:xfrm rot="1906440">
            <a:off x="2416213" y="3034025"/>
            <a:ext cx="938801" cy="21609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p:cNvSpPr/>
          <p:nvPr/>
        </p:nvSpPr>
        <p:spPr>
          <a:xfrm>
            <a:off x="2627784" y="2297345"/>
            <a:ext cx="517433" cy="936104"/>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406640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8"/>
          <p:cNvSpPr>
            <a:spLocks noChangeArrowheads="1"/>
          </p:cNvSpPr>
          <p:nvPr/>
        </p:nvSpPr>
        <p:spPr bwMode="auto">
          <a:xfrm flipH="1">
            <a:off x="6084496" y="1290890"/>
            <a:ext cx="2952000" cy="5090438"/>
          </a:xfrm>
          <a:prstGeom prst="rect">
            <a:avLst/>
          </a:prstGeom>
          <a:solidFill>
            <a:srgbClr val="D3FEAC">
              <a:alpha val="73724"/>
            </a:srgbClr>
          </a:solidFill>
          <a:ln w="9525" algn="ctr">
            <a:solidFill>
              <a:schemeClr val="tx1"/>
            </a:solidFill>
            <a:round/>
            <a:headEnd/>
            <a:tailEnd/>
          </a:ln>
        </p:spPr>
        <p:txBody>
          <a:bodyPr lIns="72000" rIns="72000"/>
          <a:lstStyle/>
          <a:p>
            <a:pPr defTabSz="4525963"/>
            <a:endParaRPr lang="ru-RU" sz="8900">
              <a:solidFill>
                <a:prstClr val="black"/>
              </a:solidFill>
            </a:endParaRPr>
          </a:p>
        </p:txBody>
      </p:sp>
      <p:sp>
        <p:nvSpPr>
          <p:cNvPr id="7" name="Прямоугольник 56"/>
          <p:cNvSpPr>
            <a:spLocks noChangeArrowheads="1"/>
          </p:cNvSpPr>
          <p:nvPr/>
        </p:nvSpPr>
        <p:spPr bwMode="auto">
          <a:xfrm flipH="1">
            <a:off x="3071802" y="1052736"/>
            <a:ext cx="2952000" cy="4896544"/>
          </a:xfrm>
          <a:prstGeom prst="rect">
            <a:avLst/>
          </a:prstGeom>
          <a:solidFill>
            <a:schemeClr val="accent5">
              <a:lumMod val="40000"/>
              <a:lumOff val="60000"/>
            </a:schemeClr>
          </a:solidFill>
          <a:ln w="9525" algn="ctr">
            <a:solidFill>
              <a:schemeClr val="tx1"/>
            </a:solidFill>
            <a:round/>
            <a:headEnd/>
            <a:tailEnd/>
          </a:ln>
        </p:spPr>
        <p:txBody>
          <a:bodyPr/>
          <a:lstStyle/>
          <a:p>
            <a:pPr defTabSz="4525963">
              <a:defRPr/>
            </a:pPr>
            <a:endParaRPr lang="ru-RU" sz="8900">
              <a:solidFill>
                <a:prstClr val="black"/>
              </a:solidFill>
            </a:endParaRPr>
          </a:p>
        </p:txBody>
      </p:sp>
      <p:sp>
        <p:nvSpPr>
          <p:cNvPr id="8" name="Прямоугольник 55"/>
          <p:cNvSpPr>
            <a:spLocks noChangeArrowheads="1"/>
          </p:cNvSpPr>
          <p:nvPr/>
        </p:nvSpPr>
        <p:spPr bwMode="auto">
          <a:xfrm flipH="1">
            <a:off x="48926" y="769714"/>
            <a:ext cx="2952000" cy="4745550"/>
          </a:xfrm>
          <a:prstGeom prst="rect">
            <a:avLst/>
          </a:prstGeom>
          <a:solidFill>
            <a:schemeClr val="accent1">
              <a:lumMod val="40000"/>
              <a:lumOff val="60000"/>
            </a:schemeClr>
          </a:solidFill>
          <a:ln w="9525" algn="ctr">
            <a:solidFill>
              <a:schemeClr val="tx1"/>
            </a:solidFill>
            <a:round/>
            <a:headEnd/>
            <a:tailEnd/>
          </a:ln>
        </p:spPr>
        <p:txBody>
          <a:bodyPr/>
          <a:lstStyle/>
          <a:p>
            <a:pPr defTabSz="4525963">
              <a:defRPr/>
            </a:pPr>
            <a:endParaRPr lang="ru-RU" sz="8900" dirty="0">
              <a:solidFill>
                <a:prstClr val="black"/>
              </a:solidFill>
            </a:endParaRPr>
          </a:p>
        </p:txBody>
      </p:sp>
      <p:sp>
        <p:nvSpPr>
          <p:cNvPr id="11" name="Прямоугольник 10"/>
          <p:cNvSpPr/>
          <p:nvPr/>
        </p:nvSpPr>
        <p:spPr>
          <a:xfrm flipH="1">
            <a:off x="3071800" y="1061760"/>
            <a:ext cx="2952001" cy="631372"/>
          </a:xfrm>
          <a:prstGeom prst="rect">
            <a:avLst/>
          </a:prstGeom>
        </p:spPr>
        <p:txBody>
          <a:bodyPr wrap="square" lIns="76627" tIns="38313" rIns="76627" bIns="38313">
            <a:spAutoFit/>
          </a:bodyPr>
          <a:lstStyle/>
          <a:p>
            <a:pPr algn="ctr">
              <a:defRPr/>
            </a:pPr>
            <a:r>
              <a:rPr lang="en-US" b="1" dirty="0">
                <a:solidFill>
                  <a:srgbClr val="A50021"/>
                </a:solidFill>
              </a:rPr>
              <a:t> Neutron induced </a:t>
            </a:r>
          </a:p>
          <a:p>
            <a:pPr algn="ctr">
              <a:defRPr/>
            </a:pPr>
            <a:r>
              <a:rPr lang="en-US" b="1" dirty="0">
                <a:solidFill>
                  <a:srgbClr val="A50021"/>
                </a:solidFill>
              </a:rPr>
              <a:t>fission of actinides </a:t>
            </a:r>
            <a:endParaRPr lang="en-US" dirty="0">
              <a:solidFill>
                <a:srgbClr val="A50021"/>
              </a:solidFill>
            </a:endParaRPr>
          </a:p>
        </p:txBody>
      </p:sp>
      <p:sp>
        <p:nvSpPr>
          <p:cNvPr id="12" name="Прямоугольник 22"/>
          <p:cNvSpPr>
            <a:spLocks noChangeArrowheads="1"/>
          </p:cNvSpPr>
          <p:nvPr/>
        </p:nvSpPr>
        <p:spPr bwMode="auto">
          <a:xfrm flipH="1">
            <a:off x="3071800" y="5342408"/>
            <a:ext cx="2952002" cy="539039"/>
          </a:xfrm>
          <a:prstGeom prst="rect">
            <a:avLst/>
          </a:prstGeom>
          <a:noFill/>
          <a:ln w="9525">
            <a:noFill/>
            <a:miter lim="800000"/>
            <a:headEnd/>
            <a:tailEnd/>
          </a:ln>
        </p:spPr>
        <p:txBody>
          <a:bodyPr wrap="square" lIns="76627" tIns="38313" rIns="76627" bIns="38313">
            <a:spAutoFit/>
          </a:bodyPr>
          <a:lstStyle/>
          <a:p>
            <a:pPr algn="just"/>
            <a:r>
              <a:rPr lang="en-US" b="1" dirty="0" smtClean="0">
                <a:solidFill>
                  <a:srgbClr val="F14124">
                    <a:lumMod val="50000"/>
                  </a:srgbClr>
                </a:solidFill>
              </a:rPr>
              <a:t>Z</a:t>
            </a:r>
            <a:r>
              <a:rPr lang="en-US" b="1" baseline="-25000" dirty="0" smtClean="0">
                <a:solidFill>
                  <a:srgbClr val="F14124">
                    <a:lumMod val="50000"/>
                  </a:srgbClr>
                </a:solidFill>
              </a:rPr>
              <a:t>L</a:t>
            </a:r>
            <a:r>
              <a:rPr lang="en-US" b="1" dirty="0" smtClean="0">
                <a:solidFill>
                  <a:srgbClr val="F14124">
                    <a:lumMod val="50000"/>
                  </a:srgbClr>
                </a:solidFill>
              </a:rPr>
              <a:t>=28</a:t>
            </a:r>
            <a:endParaRPr lang="en-US" b="1" dirty="0">
              <a:solidFill>
                <a:srgbClr val="F14124">
                  <a:lumMod val="50000"/>
                </a:srgbClr>
              </a:solidFill>
            </a:endParaRPr>
          </a:p>
          <a:p>
            <a:pPr algn="just"/>
            <a:r>
              <a:rPr lang="en-US" sz="1200" b="1" dirty="0" err="1" smtClean="0">
                <a:solidFill>
                  <a:srgbClr val="B4DCFA">
                    <a:lumMod val="25000"/>
                  </a:srgbClr>
                </a:solidFill>
              </a:rPr>
              <a:t>D.Rochmann</a:t>
            </a:r>
            <a:r>
              <a:rPr lang="en-US" sz="1200" b="1" dirty="0" smtClean="0">
                <a:solidFill>
                  <a:srgbClr val="B4DCFA">
                    <a:lumMod val="25000"/>
                  </a:srgbClr>
                </a:solidFill>
              </a:rPr>
              <a:t>, Nucl.Phys.A735(2004)3</a:t>
            </a:r>
            <a:endParaRPr lang="ru-RU" sz="1200" b="1" dirty="0">
              <a:solidFill>
                <a:srgbClr val="B4DCFA">
                  <a:lumMod val="25000"/>
                </a:srgbClr>
              </a:solidFill>
            </a:endParaRPr>
          </a:p>
        </p:txBody>
      </p:sp>
      <p:sp>
        <p:nvSpPr>
          <p:cNvPr id="13" name="Прямоугольник 12"/>
          <p:cNvSpPr/>
          <p:nvPr/>
        </p:nvSpPr>
        <p:spPr>
          <a:xfrm flipH="1">
            <a:off x="48926" y="769713"/>
            <a:ext cx="2952000" cy="631372"/>
          </a:xfrm>
          <a:prstGeom prst="rect">
            <a:avLst/>
          </a:prstGeom>
        </p:spPr>
        <p:txBody>
          <a:bodyPr wrap="square" lIns="76627" tIns="38313" rIns="76627" bIns="38313">
            <a:spAutoFit/>
          </a:bodyPr>
          <a:lstStyle/>
          <a:p>
            <a:pPr algn="ctr">
              <a:defRPr/>
            </a:pPr>
            <a:r>
              <a:rPr lang="en-US" b="1" dirty="0">
                <a:solidFill>
                  <a:srgbClr val="A50021"/>
                </a:solidFill>
              </a:rPr>
              <a:t> Fission of nuclei</a:t>
            </a:r>
          </a:p>
          <a:p>
            <a:pPr algn="ctr">
              <a:defRPr/>
            </a:pPr>
            <a:r>
              <a:rPr lang="en-US" b="1" dirty="0">
                <a:solidFill>
                  <a:srgbClr val="A50021"/>
                </a:solidFill>
              </a:rPr>
              <a:t> with A</a:t>
            </a:r>
            <a:r>
              <a:rPr lang="en-US" b="1" dirty="0">
                <a:solidFill>
                  <a:srgbClr val="A50021"/>
                </a:solidFill>
                <a:sym typeface="Symbol"/>
              </a:rPr>
              <a:t>200 u</a:t>
            </a:r>
            <a:endParaRPr lang="en-US" dirty="0">
              <a:solidFill>
                <a:srgbClr val="A50021"/>
              </a:solidFill>
            </a:endParaRPr>
          </a:p>
        </p:txBody>
      </p:sp>
      <p:sp>
        <p:nvSpPr>
          <p:cNvPr id="14" name="Прямоугольник 22"/>
          <p:cNvSpPr>
            <a:spLocks noChangeArrowheads="1"/>
          </p:cNvSpPr>
          <p:nvPr/>
        </p:nvSpPr>
        <p:spPr bwMode="auto">
          <a:xfrm flipH="1">
            <a:off x="76035" y="4976225"/>
            <a:ext cx="2952000" cy="539039"/>
          </a:xfrm>
          <a:prstGeom prst="rect">
            <a:avLst/>
          </a:prstGeom>
          <a:noFill/>
          <a:ln w="9525">
            <a:noFill/>
            <a:miter lim="800000"/>
            <a:headEnd/>
            <a:tailEnd/>
          </a:ln>
        </p:spPr>
        <p:txBody>
          <a:bodyPr wrap="square" lIns="76627" tIns="38313" rIns="76627" bIns="38313">
            <a:spAutoFit/>
          </a:bodyPr>
          <a:lstStyle/>
          <a:p>
            <a:pPr algn="just"/>
            <a:r>
              <a:rPr lang="en-US" b="1" dirty="0" smtClean="0">
                <a:solidFill>
                  <a:srgbClr val="F14124">
                    <a:lumMod val="50000"/>
                  </a:srgbClr>
                </a:solidFill>
              </a:rPr>
              <a:t>Z</a:t>
            </a:r>
            <a:r>
              <a:rPr lang="en-US" b="1" baseline="-25000" dirty="0" smtClean="0">
                <a:solidFill>
                  <a:srgbClr val="F14124">
                    <a:lumMod val="50000"/>
                  </a:srgbClr>
                </a:solidFill>
              </a:rPr>
              <a:t>L</a:t>
            </a:r>
            <a:r>
              <a:rPr lang="en-US" b="1" dirty="0" smtClean="0">
                <a:solidFill>
                  <a:srgbClr val="F14124">
                    <a:lumMod val="50000"/>
                  </a:srgbClr>
                </a:solidFill>
              </a:rPr>
              <a:t>=28</a:t>
            </a:r>
            <a:r>
              <a:rPr lang="en-US" b="1" dirty="0" smtClean="0">
                <a:solidFill>
                  <a:srgbClr val="1F497D"/>
                </a:solidFill>
              </a:rPr>
              <a:t>  </a:t>
            </a:r>
            <a:r>
              <a:rPr lang="en-US" b="1" dirty="0">
                <a:solidFill>
                  <a:srgbClr val="1F497D"/>
                </a:solidFill>
              </a:rPr>
              <a:t>and </a:t>
            </a:r>
            <a:r>
              <a:rPr lang="en-US" b="1" dirty="0" smtClean="0">
                <a:solidFill>
                  <a:srgbClr val="1F497D"/>
                </a:solidFill>
              </a:rPr>
              <a:t>  </a:t>
            </a:r>
            <a:r>
              <a:rPr lang="en-US" b="1" dirty="0" smtClean="0">
                <a:solidFill>
                  <a:srgbClr val="F14124">
                    <a:lumMod val="50000"/>
                  </a:srgbClr>
                </a:solidFill>
              </a:rPr>
              <a:t>Z</a:t>
            </a:r>
            <a:r>
              <a:rPr lang="en-US" b="1" baseline="-25000" dirty="0" smtClean="0">
                <a:solidFill>
                  <a:srgbClr val="F14124">
                    <a:lumMod val="50000"/>
                  </a:srgbClr>
                </a:solidFill>
              </a:rPr>
              <a:t>H</a:t>
            </a:r>
            <a:r>
              <a:rPr lang="en-US" b="1" dirty="0" smtClean="0">
                <a:solidFill>
                  <a:srgbClr val="F14124">
                    <a:lumMod val="50000"/>
                  </a:srgbClr>
                </a:solidFill>
              </a:rPr>
              <a:t>=50</a:t>
            </a:r>
            <a:r>
              <a:rPr lang="en-US" b="1" dirty="0">
                <a:solidFill>
                  <a:srgbClr val="F14124">
                    <a:lumMod val="50000"/>
                  </a:srgbClr>
                </a:solidFill>
              </a:rPr>
              <a:t>, </a:t>
            </a:r>
            <a:r>
              <a:rPr lang="en-US" b="1" dirty="0" smtClean="0">
                <a:solidFill>
                  <a:srgbClr val="F14124">
                    <a:lumMod val="50000"/>
                  </a:srgbClr>
                </a:solidFill>
              </a:rPr>
              <a:t>N</a:t>
            </a:r>
            <a:r>
              <a:rPr lang="en-US" b="1" baseline="-25000" dirty="0" smtClean="0">
                <a:solidFill>
                  <a:srgbClr val="F14124">
                    <a:lumMod val="50000"/>
                  </a:srgbClr>
                </a:solidFill>
              </a:rPr>
              <a:t>H</a:t>
            </a:r>
            <a:r>
              <a:rPr lang="en-US" b="1" dirty="0" smtClean="0">
                <a:solidFill>
                  <a:srgbClr val="F14124">
                    <a:lumMod val="50000"/>
                  </a:srgbClr>
                </a:solidFill>
              </a:rPr>
              <a:t>=82</a:t>
            </a:r>
          </a:p>
          <a:p>
            <a:r>
              <a:rPr lang="en-US" sz="1200" b="1" dirty="0" err="1" smtClean="0">
                <a:solidFill>
                  <a:srgbClr val="B4DCFA">
                    <a:lumMod val="25000"/>
                  </a:srgbClr>
                </a:solidFill>
              </a:rPr>
              <a:t>M.G.Itkis</a:t>
            </a:r>
            <a:r>
              <a:rPr lang="en-US" sz="1200" b="1" dirty="0" smtClean="0">
                <a:solidFill>
                  <a:srgbClr val="B4DCFA">
                    <a:lumMod val="25000"/>
                  </a:srgbClr>
                </a:solidFill>
              </a:rPr>
              <a:t>, Z.Phys.A320(1985)433</a:t>
            </a:r>
            <a:endParaRPr lang="ru-RU" sz="1200" b="1" dirty="0">
              <a:solidFill>
                <a:srgbClr val="B4DCFA">
                  <a:lumMod val="25000"/>
                </a:srgbClr>
              </a:solidFill>
            </a:endParaRPr>
          </a:p>
        </p:txBody>
      </p:sp>
      <p:sp>
        <p:nvSpPr>
          <p:cNvPr id="15" name="Прямоугольник 14"/>
          <p:cNvSpPr/>
          <p:nvPr/>
        </p:nvSpPr>
        <p:spPr>
          <a:xfrm flipH="1">
            <a:off x="6119867" y="1440005"/>
            <a:ext cx="2916629" cy="354373"/>
          </a:xfrm>
          <a:prstGeom prst="rect">
            <a:avLst/>
          </a:prstGeom>
        </p:spPr>
        <p:txBody>
          <a:bodyPr wrap="square" lIns="76627" tIns="38313" rIns="76627" bIns="38313">
            <a:spAutoFit/>
          </a:bodyPr>
          <a:lstStyle/>
          <a:p>
            <a:pPr algn="ctr">
              <a:defRPr/>
            </a:pPr>
            <a:r>
              <a:rPr lang="en-US" b="1" dirty="0">
                <a:solidFill>
                  <a:srgbClr val="A50021"/>
                </a:solidFill>
              </a:rPr>
              <a:t>Fission of </a:t>
            </a:r>
            <a:r>
              <a:rPr lang="en-US" b="1" baseline="30000" dirty="0">
                <a:solidFill>
                  <a:srgbClr val="A50021"/>
                </a:solidFill>
              </a:rPr>
              <a:t>260</a:t>
            </a:r>
            <a:r>
              <a:rPr lang="en-US" b="1" dirty="0">
                <a:solidFill>
                  <a:srgbClr val="A50021"/>
                </a:solidFill>
              </a:rPr>
              <a:t>No</a:t>
            </a:r>
            <a:r>
              <a:rPr lang="en-US" b="1" dirty="0" smtClean="0">
                <a:solidFill>
                  <a:srgbClr val="A50021"/>
                </a:solidFill>
              </a:rPr>
              <a:t>*</a:t>
            </a:r>
            <a:endParaRPr lang="en-US" b="1" dirty="0">
              <a:solidFill>
                <a:srgbClr val="A50021"/>
              </a:solidFill>
            </a:endParaRPr>
          </a:p>
        </p:txBody>
      </p:sp>
      <p:sp>
        <p:nvSpPr>
          <p:cNvPr id="16" name="Прямоугольник 22"/>
          <p:cNvSpPr>
            <a:spLocks noChangeArrowheads="1"/>
          </p:cNvSpPr>
          <p:nvPr/>
        </p:nvSpPr>
        <p:spPr bwMode="auto">
          <a:xfrm flipH="1">
            <a:off x="6094678" y="5564214"/>
            <a:ext cx="2952000" cy="800649"/>
          </a:xfrm>
          <a:prstGeom prst="rect">
            <a:avLst/>
          </a:prstGeom>
          <a:noFill/>
          <a:ln w="9525">
            <a:noFill/>
            <a:miter lim="800000"/>
            <a:headEnd/>
            <a:tailEnd/>
          </a:ln>
        </p:spPr>
        <p:txBody>
          <a:bodyPr wrap="square" lIns="76627" tIns="38313" rIns="36000" bIns="38313">
            <a:spAutoFit/>
          </a:bodyPr>
          <a:lstStyle/>
          <a:p>
            <a:pPr algn="just"/>
            <a:r>
              <a:rPr lang="en-US" b="1" dirty="0" smtClean="0">
                <a:solidFill>
                  <a:srgbClr val="F14124">
                    <a:lumMod val="50000"/>
                  </a:srgbClr>
                </a:solidFill>
              </a:rPr>
              <a:t>Z</a:t>
            </a:r>
            <a:r>
              <a:rPr lang="en-US" b="1" baseline="-25000" dirty="0">
                <a:solidFill>
                  <a:srgbClr val="F14124">
                    <a:lumMod val="50000"/>
                  </a:srgbClr>
                </a:solidFill>
              </a:rPr>
              <a:t>L</a:t>
            </a:r>
            <a:r>
              <a:rPr lang="en-US" b="1" dirty="0" smtClean="0">
                <a:solidFill>
                  <a:srgbClr val="F14124">
                    <a:lumMod val="50000"/>
                  </a:srgbClr>
                </a:solidFill>
              </a:rPr>
              <a:t>=20, N</a:t>
            </a:r>
            <a:r>
              <a:rPr lang="en-US" b="1" baseline="-25000" dirty="0">
                <a:solidFill>
                  <a:srgbClr val="F14124">
                    <a:lumMod val="50000"/>
                  </a:srgbClr>
                </a:solidFill>
              </a:rPr>
              <a:t>L</a:t>
            </a:r>
            <a:r>
              <a:rPr lang="en-US" b="1" dirty="0" smtClean="0">
                <a:solidFill>
                  <a:srgbClr val="F14124">
                    <a:lumMod val="50000"/>
                  </a:srgbClr>
                </a:solidFill>
              </a:rPr>
              <a:t>=28</a:t>
            </a:r>
            <a:r>
              <a:rPr lang="en-US" b="1" dirty="0" smtClean="0">
                <a:solidFill>
                  <a:srgbClr val="1F497D"/>
                </a:solidFill>
              </a:rPr>
              <a:t>  and  </a:t>
            </a:r>
          </a:p>
          <a:p>
            <a:pPr algn="just"/>
            <a:r>
              <a:rPr lang="en-US" b="1" dirty="0" smtClean="0">
                <a:solidFill>
                  <a:srgbClr val="F14124">
                    <a:lumMod val="50000"/>
                  </a:srgbClr>
                </a:solidFill>
              </a:rPr>
              <a:t>Z</a:t>
            </a:r>
            <a:r>
              <a:rPr lang="en-US" b="1" baseline="-25000" dirty="0">
                <a:solidFill>
                  <a:srgbClr val="F14124">
                    <a:lumMod val="50000"/>
                  </a:srgbClr>
                </a:solidFill>
              </a:rPr>
              <a:t>H</a:t>
            </a:r>
            <a:r>
              <a:rPr lang="en-US" b="1" dirty="0" smtClean="0">
                <a:solidFill>
                  <a:srgbClr val="F14124">
                    <a:lumMod val="50000"/>
                  </a:srgbClr>
                </a:solidFill>
              </a:rPr>
              <a:t>=82</a:t>
            </a:r>
            <a:r>
              <a:rPr lang="en-US" b="1" dirty="0">
                <a:solidFill>
                  <a:srgbClr val="F14124">
                    <a:lumMod val="50000"/>
                  </a:srgbClr>
                </a:solidFill>
              </a:rPr>
              <a:t>, </a:t>
            </a:r>
            <a:r>
              <a:rPr lang="en-US" b="1" dirty="0" smtClean="0">
                <a:solidFill>
                  <a:srgbClr val="F14124">
                    <a:lumMod val="50000"/>
                  </a:srgbClr>
                </a:solidFill>
              </a:rPr>
              <a:t>N</a:t>
            </a:r>
            <a:r>
              <a:rPr lang="en-US" b="1" baseline="-25000" dirty="0" smtClean="0">
                <a:solidFill>
                  <a:srgbClr val="F14124">
                    <a:lumMod val="50000"/>
                  </a:srgbClr>
                </a:solidFill>
              </a:rPr>
              <a:t>H</a:t>
            </a:r>
            <a:r>
              <a:rPr lang="en-US" b="1" dirty="0" smtClean="0">
                <a:solidFill>
                  <a:srgbClr val="F14124">
                    <a:lumMod val="50000"/>
                  </a:srgbClr>
                </a:solidFill>
              </a:rPr>
              <a:t>=126</a:t>
            </a:r>
          </a:p>
          <a:p>
            <a:pPr algn="just"/>
            <a:r>
              <a:rPr lang="en-US" sz="1100" b="1" dirty="0" smtClean="0">
                <a:solidFill>
                  <a:srgbClr val="B4DCFA">
                    <a:lumMod val="25000"/>
                  </a:srgbClr>
                </a:solidFill>
                <a:sym typeface="Symbol" pitchFamily="18" charset="2"/>
              </a:rPr>
              <a:t>I.M.Itkis,J.Phys.Conf.Ser.515(2014)012008</a:t>
            </a:r>
            <a:endParaRPr lang="en-US" sz="1100" b="1" dirty="0">
              <a:solidFill>
                <a:srgbClr val="B4DCFA">
                  <a:lumMod val="25000"/>
                </a:srgbClr>
              </a:solidFill>
              <a:sym typeface="Symbol" pitchFamily="18" charset="2"/>
            </a:endParaRPr>
          </a:p>
        </p:txBody>
      </p:sp>
      <p:sp>
        <p:nvSpPr>
          <p:cNvPr id="18" name="TextBox 17"/>
          <p:cNvSpPr txBox="1"/>
          <p:nvPr/>
        </p:nvSpPr>
        <p:spPr>
          <a:xfrm>
            <a:off x="6382382" y="714775"/>
            <a:ext cx="2664296" cy="584775"/>
          </a:xfrm>
          <a:prstGeom prst="rect">
            <a:avLst/>
          </a:prstGeom>
          <a:noFill/>
        </p:spPr>
        <p:txBody>
          <a:bodyPr wrap="square" rtlCol="0">
            <a:spAutoFit/>
          </a:bodyPr>
          <a:lstStyle/>
          <a:p>
            <a:r>
              <a:rPr lang="en-US" sz="3200" b="1" dirty="0">
                <a:solidFill>
                  <a:srgbClr val="C00000"/>
                </a:solidFill>
              </a:rPr>
              <a:t>A</a:t>
            </a:r>
            <a:r>
              <a:rPr lang="en-US" sz="3200" b="1" baseline="-25000" dirty="0">
                <a:solidFill>
                  <a:srgbClr val="C00000"/>
                </a:solidFill>
              </a:rPr>
              <a:t>H</a:t>
            </a:r>
            <a:r>
              <a:rPr lang="en-US" sz="3200" b="1" dirty="0">
                <a:solidFill>
                  <a:srgbClr val="C00000"/>
                </a:solidFill>
              </a:rPr>
              <a:t>/A</a:t>
            </a:r>
            <a:r>
              <a:rPr lang="en-US" sz="3200" b="1" baseline="-25000" dirty="0">
                <a:solidFill>
                  <a:srgbClr val="C00000"/>
                </a:solidFill>
              </a:rPr>
              <a:t>L</a:t>
            </a:r>
            <a:r>
              <a:rPr lang="en-US" sz="3200" b="1" dirty="0">
                <a:solidFill>
                  <a:srgbClr val="C00000"/>
                </a:solidFill>
              </a:rPr>
              <a:t> </a:t>
            </a:r>
            <a:r>
              <a:rPr lang="ru-RU" sz="3200" b="1" dirty="0" smtClean="0">
                <a:solidFill>
                  <a:srgbClr val="C00000"/>
                </a:solidFill>
                <a:sym typeface="Symbol"/>
              </a:rPr>
              <a:t></a:t>
            </a:r>
            <a:r>
              <a:rPr lang="en-US" sz="3200" b="1" dirty="0" smtClean="0">
                <a:solidFill>
                  <a:srgbClr val="C00000"/>
                </a:solidFill>
                <a:sym typeface="Symbol"/>
              </a:rPr>
              <a:t> 4.3!</a:t>
            </a:r>
            <a:endParaRPr lang="ru-RU" sz="3200" b="1" dirty="0">
              <a:solidFill>
                <a:srgbClr val="C00000"/>
              </a:solidFill>
            </a:endParaRPr>
          </a:p>
        </p:txBody>
      </p:sp>
      <p:graphicFrame>
        <p:nvGraphicFramePr>
          <p:cNvPr id="9" name="Объект 8"/>
          <p:cNvGraphicFramePr>
            <a:graphicFrameLocks noChangeAspect="1"/>
          </p:cNvGraphicFramePr>
          <p:nvPr>
            <p:extLst>
              <p:ext uri="{D42A27DB-BD31-4B8C-83A1-F6EECF244321}">
                <p14:modId xmlns:p14="http://schemas.microsoft.com/office/powerpoint/2010/main" val="2089569367"/>
              </p:ext>
            </p:extLst>
          </p:nvPr>
        </p:nvGraphicFramePr>
        <p:xfrm>
          <a:off x="117500" y="1358484"/>
          <a:ext cx="2654300" cy="3376612"/>
        </p:xfrm>
        <a:graphic>
          <a:graphicData uri="http://schemas.openxmlformats.org/presentationml/2006/ole">
            <mc:AlternateContent xmlns:mc="http://schemas.openxmlformats.org/markup-compatibility/2006">
              <mc:Choice xmlns:v="urn:schemas-microsoft-com:vml" Requires="v">
                <p:oleObj spid="_x0000_s25379" name="Graph" r:id="rId4" imgW="2609640" imgH="3315600" progId="Origin50.Graph">
                  <p:embed/>
                </p:oleObj>
              </mc:Choice>
              <mc:Fallback>
                <p:oleObj name="Graph" r:id="rId4" imgW="2609640" imgH="3315600" progId="Origin50.Graph">
                  <p:embed/>
                  <p:pic>
                    <p:nvPicPr>
                      <p:cNvPr id="0" name=""/>
                      <p:cNvPicPr>
                        <a:picLocks noChangeAspect="1" noChangeArrowheads="1"/>
                      </p:cNvPicPr>
                      <p:nvPr/>
                    </p:nvPicPr>
                    <p:blipFill>
                      <a:blip r:embed="rId5"/>
                      <a:srcRect/>
                      <a:stretch>
                        <a:fillRect/>
                      </a:stretch>
                    </p:blipFill>
                    <p:spPr bwMode="auto">
                      <a:xfrm>
                        <a:off x="117500" y="1358484"/>
                        <a:ext cx="2654300" cy="3376612"/>
                      </a:xfrm>
                      <a:prstGeom prst="rect">
                        <a:avLst/>
                      </a:prstGeom>
                      <a:noFill/>
                      <a:ln>
                        <a:noFill/>
                      </a:ln>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366615401"/>
              </p:ext>
            </p:extLst>
          </p:nvPr>
        </p:nvGraphicFramePr>
        <p:xfrm>
          <a:off x="3167063" y="1698887"/>
          <a:ext cx="2733675" cy="3390900"/>
        </p:xfrm>
        <a:graphic>
          <a:graphicData uri="http://schemas.openxmlformats.org/presentationml/2006/ole">
            <mc:AlternateContent xmlns:mc="http://schemas.openxmlformats.org/markup-compatibility/2006">
              <mc:Choice xmlns:v="urn:schemas-microsoft-com:vml" Requires="v">
                <p:oleObj spid="_x0000_s25380" name="Graph" r:id="rId6" imgW="2689920" imgH="3330000" progId="Origin50.Graph">
                  <p:embed/>
                </p:oleObj>
              </mc:Choice>
              <mc:Fallback>
                <p:oleObj name="Graph" r:id="rId6" imgW="2689920" imgH="3330000" progId="Origin50.Graph">
                  <p:embed/>
                  <p:pic>
                    <p:nvPicPr>
                      <p:cNvPr id="0" name=""/>
                      <p:cNvPicPr>
                        <a:picLocks noChangeAspect="1" noChangeArrowheads="1"/>
                      </p:cNvPicPr>
                      <p:nvPr/>
                    </p:nvPicPr>
                    <p:blipFill>
                      <a:blip r:embed="rId7"/>
                      <a:srcRect/>
                      <a:stretch>
                        <a:fillRect/>
                      </a:stretch>
                    </p:blipFill>
                    <p:spPr bwMode="auto">
                      <a:xfrm>
                        <a:off x="3167063" y="1698887"/>
                        <a:ext cx="2733675" cy="3390900"/>
                      </a:xfrm>
                      <a:prstGeom prst="rect">
                        <a:avLst/>
                      </a:prstGeom>
                      <a:noFill/>
                      <a:ln>
                        <a:noFill/>
                      </a:ln>
                    </p:spPr>
                  </p:pic>
                </p:oleObj>
              </mc:Fallback>
            </mc:AlternateContent>
          </a:graphicData>
        </a:graphic>
      </p:graphicFrame>
      <p:graphicFrame>
        <p:nvGraphicFramePr>
          <p:cNvPr id="17" name="Объект 16"/>
          <p:cNvGraphicFramePr>
            <a:graphicFrameLocks noChangeAspect="1"/>
          </p:cNvGraphicFramePr>
          <p:nvPr>
            <p:extLst>
              <p:ext uri="{D42A27DB-BD31-4B8C-83A1-F6EECF244321}">
                <p14:modId xmlns:p14="http://schemas.microsoft.com/office/powerpoint/2010/main" val="1180917128"/>
              </p:ext>
            </p:extLst>
          </p:nvPr>
        </p:nvGraphicFramePr>
        <p:xfrm>
          <a:off x="6181725" y="1957276"/>
          <a:ext cx="2755900" cy="3332162"/>
        </p:xfrm>
        <a:graphic>
          <a:graphicData uri="http://schemas.openxmlformats.org/presentationml/2006/ole">
            <mc:AlternateContent xmlns:mc="http://schemas.openxmlformats.org/markup-compatibility/2006">
              <mc:Choice xmlns:v="urn:schemas-microsoft-com:vml" Requires="v">
                <p:oleObj spid="_x0000_s25381" name="Graph" r:id="rId8" imgW="2822400" imgH="3411360" progId="Origin50.Graph">
                  <p:embed/>
                </p:oleObj>
              </mc:Choice>
              <mc:Fallback>
                <p:oleObj name="Graph" r:id="rId8" imgW="2822400" imgH="3411360" progId="Origin50.Graph">
                  <p:embed/>
                  <p:pic>
                    <p:nvPicPr>
                      <p:cNvPr id="0" name=""/>
                      <p:cNvPicPr>
                        <a:picLocks noChangeAspect="1" noChangeArrowheads="1"/>
                      </p:cNvPicPr>
                      <p:nvPr/>
                    </p:nvPicPr>
                    <p:blipFill>
                      <a:blip r:embed="rId9"/>
                      <a:srcRect/>
                      <a:stretch>
                        <a:fillRect/>
                      </a:stretch>
                    </p:blipFill>
                    <p:spPr bwMode="auto">
                      <a:xfrm>
                        <a:off x="6181725" y="1957276"/>
                        <a:ext cx="2755900" cy="3332162"/>
                      </a:xfrm>
                      <a:prstGeom prst="rect">
                        <a:avLst/>
                      </a:prstGeom>
                      <a:noFill/>
                      <a:ln>
                        <a:noFill/>
                      </a:ln>
                    </p:spPr>
                  </p:pic>
                </p:oleObj>
              </mc:Fallback>
            </mc:AlternateContent>
          </a:graphicData>
        </a:graphic>
      </p:graphicFrame>
      <p:sp>
        <p:nvSpPr>
          <p:cNvPr id="20" name="Rectangle 2"/>
          <p:cNvSpPr txBox="1">
            <a:spLocks noChangeArrowheads="1"/>
          </p:cNvSpPr>
          <p:nvPr/>
        </p:nvSpPr>
        <p:spPr>
          <a:xfrm>
            <a:off x="1678384" y="-1488"/>
            <a:ext cx="74676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defRPr/>
            </a:pPr>
            <a:r>
              <a:rPr lang="en-US" sz="4400" dirty="0" err="1" smtClean="0">
                <a:solidFill>
                  <a:schemeClr val="accent2">
                    <a:lumMod val="75000"/>
                  </a:schemeClr>
                </a:solidFill>
              </a:rPr>
              <a:t>Superasymmetric</a:t>
            </a:r>
            <a:r>
              <a:rPr lang="en-US" sz="4400" dirty="0" smtClean="0">
                <a:solidFill>
                  <a:schemeClr val="accent2">
                    <a:lumMod val="75000"/>
                  </a:schemeClr>
                </a:solidFill>
              </a:rPr>
              <a:t> fission</a:t>
            </a:r>
            <a:endParaRPr lang="ru-RU" sz="4400" baseline="30000" dirty="0">
              <a:solidFill>
                <a:schemeClr val="accent2">
                  <a:lumMod val="75000"/>
                </a:schemeClr>
              </a:solidFill>
            </a:endParaRPr>
          </a:p>
        </p:txBody>
      </p:sp>
      <p:sp>
        <p:nvSpPr>
          <p:cNvPr id="3" name="Прямоугольник 2"/>
          <p:cNvSpPr/>
          <p:nvPr/>
        </p:nvSpPr>
        <p:spPr>
          <a:xfrm>
            <a:off x="1454050" y="3060715"/>
            <a:ext cx="1018227" cy="369332"/>
          </a:xfrm>
          <a:prstGeom prst="rect">
            <a:avLst/>
          </a:prstGeom>
        </p:spPr>
        <p:txBody>
          <a:bodyPr wrap="none">
            <a:spAutoFit/>
          </a:bodyPr>
          <a:lstStyle/>
          <a:p>
            <a:r>
              <a:rPr lang="en-US" b="1" dirty="0" smtClean="0">
                <a:solidFill>
                  <a:srgbClr val="A50021"/>
                </a:solidFill>
              </a:rPr>
              <a:t>A</a:t>
            </a:r>
            <a:r>
              <a:rPr lang="en-US" b="1" baseline="-25000" dirty="0" smtClean="0">
                <a:solidFill>
                  <a:srgbClr val="A50021"/>
                </a:solidFill>
              </a:rPr>
              <a:t>H</a:t>
            </a:r>
            <a:r>
              <a:rPr lang="en-US" b="1" dirty="0" smtClean="0">
                <a:solidFill>
                  <a:srgbClr val="A50021"/>
                </a:solidFill>
              </a:rPr>
              <a:t>/A</a:t>
            </a:r>
            <a:r>
              <a:rPr lang="en-US" b="1" baseline="-25000" dirty="0" smtClean="0">
                <a:solidFill>
                  <a:srgbClr val="A50021"/>
                </a:solidFill>
              </a:rPr>
              <a:t>L</a:t>
            </a:r>
            <a:r>
              <a:rPr lang="en-US" b="1" dirty="0" smtClean="0">
                <a:solidFill>
                  <a:srgbClr val="A50021"/>
                </a:solidFill>
                <a:sym typeface="Symbol" pitchFamily="18" charset="2"/>
              </a:rPr>
              <a:t>~2</a:t>
            </a:r>
            <a:endParaRPr lang="en-US" dirty="0"/>
          </a:p>
        </p:txBody>
      </p:sp>
      <p:sp>
        <p:nvSpPr>
          <p:cNvPr id="4" name="Прямоугольник 3"/>
          <p:cNvSpPr/>
          <p:nvPr/>
        </p:nvSpPr>
        <p:spPr>
          <a:xfrm>
            <a:off x="4427984" y="4141743"/>
            <a:ext cx="1237839" cy="369332"/>
          </a:xfrm>
          <a:prstGeom prst="rect">
            <a:avLst/>
          </a:prstGeom>
        </p:spPr>
        <p:txBody>
          <a:bodyPr wrap="none">
            <a:spAutoFit/>
          </a:bodyPr>
          <a:lstStyle/>
          <a:p>
            <a:r>
              <a:rPr lang="en-US" b="1" dirty="0" smtClean="0">
                <a:solidFill>
                  <a:srgbClr val="A50021"/>
                </a:solidFill>
              </a:rPr>
              <a:t>A</a:t>
            </a:r>
            <a:r>
              <a:rPr lang="en-US" b="1" baseline="-25000" dirty="0" smtClean="0">
                <a:solidFill>
                  <a:srgbClr val="A50021"/>
                </a:solidFill>
              </a:rPr>
              <a:t>H</a:t>
            </a:r>
            <a:r>
              <a:rPr lang="en-US" b="1" dirty="0" smtClean="0">
                <a:solidFill>
                  <a:srgbClr val="A50021"/>
                </a:solidFill>
              </a:rPr>
              <a:t>/A</a:t>
            </a:r>
            <a:r>
              <a:rPr lang="en-US" b="1" baseline="-25000" dirty="0" smtClean="0">
                <a:solidFill>
                  <a:srgbClr val="A50021"/>
                </a:solidFill>
              </a:rPr>
              <a:t>L</a:t>
            </a:r>
            <a:r>
              <a:rPr lang="en-US" b="1" dirty="0" smtClean="0">
                <a:solidFill>
                  <a:srgbClr val="A50021"/>
                </a:solidFill>
                <a:sym typeface="Symbol" pitchFamily="18" charset="2"/>
              </a:rPr>
              <a:t>~2.5</a:t>
            </a:r>
            <a:endParaRPr lang="en-US" dirty="0"/>
          </a:p>
        </p:txBody>
      </p:sp>
    </p:spTree>
    <p:extLst>
      <p:ext uri="{BB962C8B-B14F-4D97-AF65-F5344CB8AC3E}">
        <p14:creationId xmlns:p14="http://schemas.microsoft.com/office/powerpoint/2010/main" val="24849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par>
                          <p:cTn id="36" fill="hold">
                            <p:stCondLst>
                              <p:cond delay="1500"/>
                            </p:stCondLst>
                            <p:childTnLst>
                              <p:par>
                                <p:cTn id="37" presetID="1"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p:stCondLst>
                              <p:cond delay="1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p:bldP spid="12" grpId="0"/>
      <p:bldP spid="13" grpId="0"/>
      <p:bldP spid="14" grpId="0"/>
      <p:bldP spid="15" grpId="0"/>
      <p:bldP spid="16" grpId="0"/>
      <p:bldP spid="18"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0"/>
            <a:ext cx="8604448" cy="1412776"/>
          </a:xfrm>
        </p:spPr>
        <p:txBody>
          <a:bodyPr/>
          <a:lstStyle/>
          <a:p>
            <a:r>
              <a:rPr lang="en-US" sz="4000" dirty="0" smtClean="0">
                <a:solidFill>
                  <a:schemeClr val="bg2">
                    <a:lumMod val="50000"/>
                  </a:schemeClr>
                </a:solidFill>
              </a:rPr>
              <a:t>Reaction channels </a:t>
            </a:r>
            <a:br>
              <a:rPr lang="en-US" sz="4000" dirty="0" smtClean="0">
                <a:solidFill>
                  <a:schemeClr val="bg2">
                    <a:lumMod val="50000"/>
                  </a:schemeClr>
                </a:solidFill>
              </a:rPr>
            </a:br>
            <a:r>
              <a:rPr lang="en-US" sz="4000" dirty="0" smtClean="0">
                <a:solidFill>
                  <a:schemeClr val="bg2">
                    <a:lumMod val="50000"/>
                  </a:schemeClr>
                </a:solidFill>
              </a:rPr>
              <a:t>in the collisions of heavy ions</a:t>
            </a:r>
            <a:endParaRPr lang="ru-RU" sz="4000" dirty="0">
              <a:solidFill>
                <a:schemeClr val="bg2">
                  <a:lumMod val="50000"/>
                </a:schemeClr>
              </a:solidFill>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849727"/>
            <a:ext cx="6997700" cy="3509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вал 4"/>
          <p:cNvSpPr>
            <a:spLocks noChangeArrowheads="1"/>
          </p:cNvSpPr>
          <p:nvPr/>
        </p:nvSpPr>
        <p:spPr bwMode="auto">
          <a:xfrm rot="930165">
            <a:off x="2127375" y="2819968"/>
            <a:ext cx="3593263" cy="2551498"/>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Tree>
    <p:extLst>
      <p:ext uri="{BB962C8B-B14F-4D97-AF65-F5344CB8AC3E}">
        <p14:creationId xmlns:p14="http://schemas.microsoft.com/office/powerpoint/2010/main" val="2234816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5976" y="3716186"/>
            <a:ext cx="8541433" cy="2031325"/>
          </a:xfrm>
          <a:prstGeom prst="rect">
            <a:avLst/>
          </a:prstGeom>
          <a:noFill/>
        </p:spPr>
        <p:txBody>
          <a:bodyPr wrap="square" rtlCol="0">
            <a:spAutoFit/>
          </a:bodyPr>
          <a:lstStyle/>
          <a:p>
            <a:pPr marL="160338">
              <a:spcBef>
                <a:spcPts val="600"/>
              </a:spcBef>
              <a:spcAft>
                <a:spcPts val="600"/>
              </a:spcAft>
            </a:pPr>
            <a:r>
              <a:rPr lang="en-US" sz="2400" b="1" dirty="0" smtClean="0">
                <a:solidFill>
                  <a:schemeClr val="accent1">
                    <a:lumMod val="75000"/>
                  </a:schemeClr>
                </a:solidFill>
                <a:effectLst>
                  <a:outerShdw blurRad="38100" dist="38100" dir="2700000" algn="tl">
                    <a:srgbClr val="000000">
                      <a:alpha val="43137"/>
                    </a:srgbClr>
                  </a:outerShdw>
                </a:effectLst>
                <a:ea typeface="Cambria Math" panose="02040503050406030204" pitchFamily="18" charset="0"/>
              </a:rPr>
              <a:t>Criteria to identify reaction mechanism</a:t>
            </a:r>
          </a:p>
          <a:p>
            <a:pPr marL="446088" indent="-285750">
              <a:spcBef>
                <a:spcPts val="600"/>
              </a:spcBef>
              <a:spcAft>
                <a:spcPts val="600"/>
              </a:spcAft>
              <a:buFont typeface="Arial" panose="020B0604020202020204" pitchFamily="34" charset="0"/>
              <a:buChar char="•"/>
            </a:pPr>
            <a:r>
              <a:rPr lang="en-US" sz="2400" b="1" dirty="0" smtClean="0">
                <a:solidFill>
                  <a:schemeClr val="accent1">
                    <a:lumMod val="75000"/>
                  </a:schemeClr>
                </a:solidFill>
                <a:effectLst>
                  <a:outerShdw blurRad="38100" dist="38100" dir="2700000" algn="tl">
                    <a:srgbClr val="000000">
                      <a:alpha val="43137"/>
                    </a:srgbClr>
                  </a:outerShdw>
                </a:effectLst>
                <a:ea typeface="Cambria Math" panose="02040503050406030204" pitchFamily="18" charset="0"/>
              </a:rPr>
              <a:t>Coulomb factor</a:t>
            </a:r>
            <a:r>
              <a:rPr lang="en-US" sz="2400" b="1" i="1" dirty="0" smtClean="0">
                <a:solidFill>
                  <a:schemeClr val="accent1">
                    <a:lumMod val="75000"/>
                  </a:schemeClr>
                </a:solidFill>
                <a:effectLst>
                  <a:outerShdw blurRad="38100" dist="38100" dir="2700000" algn="tl">
                    <a:srgbClr val="000000">
                      <a:alpha val="43137"/>
                    </a:srgbClr>
                  </a:outerShdw>
                </a:effectLst>
                <a:ea typeface="Cambria Math" panose="02040503050406030204" pitchFamily="18" charset="0"/>
              </a:rPr>
              <a:t> </a:t>
            </a:r>
            <a:r>
              <a:rPr lang="en-US" sz="2400" b="1" i="1"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Z</a:t>
            </a:r>
            <a:r>
              <a:rPr lang="en-US" sz="2400" b="1" i="1" baseline="-25000"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1</a:t>
            </a:r>
            <a:r>
              <a:rPr lang="en-US" sz="2400" b="1" i="1"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Z</a:t>
            </a:r>
            <a:r>
              <a:rPr lang="en-US" sz="2400" b="1" i="1" baseline="-25000"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2</a:t>
            </a:r>
            <a:endParaRPr lang="en-US" sz="2400" b="1" i="1" baseline="-25000" dirty="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endParaRPr>
          </a:p>
          <a:p>
            <a:pPr marL="446088" indent="-285750">
              <a:spcBef>
                <a:spcPts val="600"/>
              </a:spcBef>
              <a:spcAft>
                <a:spcPts val="600"/>
              </a:spcAft>
              <a:buFont typeface="Arial" panose="020B0604020202020204" pitchFamily="34" charset="0"/>
              <a:buChar char="•"/>
            </a:pPr>
            <a:r>
              <a:rPr lang="en-US" sz="2400" b="1" dirty="0">
                <a:solidFill>
                  <a:schemeClr val="accent1">
                    <a:lumMod val="75000"/>
                  </a:schemeClr>
                </a:solidFill>
                <a:effectLst>
                  <a:outerShdw blurRad="38100" dist="38100" dir="2700000" algn="tl">
                    <a:srgbClr val="000000">
                      <a:alpha val="43137"/>
                    </a:srgbClr>
                  </a:outerShdw>
                </a:effectLst>
              </a:rPr>
              <a:t>Entrance channel mass asymmetry </a:t>
            </a:r>
            <a:r>
              <a:rPr lang="el-GR" sz="2400" b="1" i="1"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α</a:t>
            </a:r>
            <a:r>
              <a:rPr lang="en-US" sz="2400" b="1" i="1" baseline="-25000"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0</a:t>
            </a:r>
            <a:endParaRPr lang="en-US" sz="2400" b="1" i="1" baseline="-25000" dirty="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endParaRPr>
          </a:p>
          <a:p>
            <a:pPr marL="446088" indent="-285750">
              <a:spcBef>
                <a:spcPts val="600"/>
              </a:spcBef>
              <a:spcAft>
                <a:spcPts val="600"/>
              </a:spcAft>
              <a:buFont typeface="Arial" panose="020B0604020202020204" pitchFamily="34" charset="0"/>
              <a:buChar char="•"/>
            </a:pPr>
            <a:r>
              <a:rPr lang="en-US" sz="2400" b="1" dirty="0">
                <a:solidFill>
                  <a:schemeClr val="accent1">
                    <a:lumMod val="75000"/>
                  </a:schemeClr>
                </a:solidFill>
                <a:effectLst>
                  <a:outerShdw blurRad="38100" dist="38100" dir="2700000" algn="tl">
                    <a:srgbClr val="000000">
                      <a:alpha val="43137"/>
                    </a:srgbClr>
                  </a:outerShdw>
                </a:effectLst>
              </a:rPr>
              <a:t>Mean fissility </a:t>
            </a:r>
            <a:r>
              <a:rPr lang="en-US" sz="2400" b="1" dirty="0" smtClean="0">
                <a:solidFill>
                  <a:schemeClr val="accent1">
                    <a:lumMod val="75000"/>
                  </a:schemeClr>
                </a:solidFill>
                <a:effectLst>
                  <a:outerShdw blurRad="38100" dist="38100" dir="2700000" algn="tl">
                    <a:srgbClr val="000000">
                      <a:alpha val="43137"/>
                    </a:srgbClr>
                  </a:outerShdw>
                </a:effectLst>
              </a:rPr>
              <a:t>parameter </a:t>
            </a:r>
            <a:r>
              <a:rPr lang="en-US" sz="2400" b="1" i="1" dirty="0" smtClean="0">
                <a:solidFill>
                  <a:schemeClr val="accent1">
                    <a:lumMod val="75000"/>
                  </a:schemeClr>
                </a:solidFill>
                <a:effectLst>
                  <a:outerShdw blurRad="38100" dist="38100" dir="2700000" algn="tl">
                    <a:srgbClr val="000000">
                      <a:alpha val="43137"/>
                    </a:srgbClr>
                  </a:outerShdw>
                </a:effectLst>
                <a:ea typeface="Cambria Math" panose="02040503050406030204" pitchFamily="18" charset="0"/>
              </a:rPr>
              <a:t> </a:t>
            </a:r>
            <a:r>
              <a:rPr lang="en-US" sz="2400" b="1" i="1" dirty="0" err="1"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x</a:t>
            </a:r>
            <a:r>
              <a:rPr lang="en-US" sz="2400" b="1" i="1" baseline="-25000" dirty="0" err="1"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rPr>
              <a:t>m</a:t>
            </a:r>
            <a:endParaRPr lang="en-US" sz="2400" b="1" i="1" baseline="-25000" dirty="0" smtClean="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sp>
        <p:nvSpPr>
          <p:cNvPr id="2" name="TextBox 1"/>
          <p:cNvSpPr txBox="1"/>
          <p:nvPr/>
        </p:nvSpPr>
        <p:spPr>
          <a:xfrm>
            <a:off x="6407094" y="4109408"/>
            <a:ext cx="2269362"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n-US" sz="2400" i="1" dirty="0" smtClean="0">
                <a:latin typeface="Cambria Math" pitchFamily="18" charset="0"/>
                <a:ea typeface="Cambria Math" pitchFamily="18" charset="0"/>
              </a:rPr>
              <a:t>Z</a:t>
            </a:r>
            <a:r>
              <a:rPr lang="en-US" sz="2400" i="1" baseline="-25000" dirty="0" smtClean="0">
                <a:latin typeface="Cambria Math" pitchFamily="18" charset="0"/>
                <a:ea typeface="Cambria Math" pitchFamily="18" charset="0"/>
              </a:rPr>
              <a:t>1</a:t>
            </a:r>
            <a:r>
              <a:rPr lang="en-US" sz="2400" i="1" dirty="0" smtClean="0">
                <a:latin typeface="Cambria Math" pitchFamily="18" charset="0"/>
                <a:ea typeface="Cambria Math" pitchFamily="18" charset="0"/>
              </a:rPr>
              <a:t>Z</a:t>
            </a:r>
            <a:r>
              <a:rPr lang="en-US" sz="2400" i="1" baseline="-25000" dirty="0" smtClean="0">
                <a:latin typeface="Cambria Math" pitchFamily="18" charset="0"/>
                <a:ea typeface="Cambria Math" pitchFamily="18" charset="0"/>
              </a:rPr>
              <a:t>2   </a:t>
            </a:r>
            <a:r>
              <a:rPr lang="en-US" sz="2400" dirty="0" smtClean="0">
                <a:latin typeface="Cambria Math" pitchFamily="18" charset="0"/>
                <a:ea typeface="Cambria Math" pitchFamily="18" charset="0"/>
              </a:rPr>
              <a:t>&gt; 1600</a:t>
            </a:r>
            <a:endParaRPr lang="en-US" sz="2400" dirty="0">
              <a:latin typeface="Cambria Math" pitchFamily="18" charset="0"/>
              <a:ea typeface="Cambria Math" pitchFamily="18" charset="0"/>
            </a:endParaRPr>
          </a:p>
        </p:txBody>
      </p:sp>
      <p:sp>
        <p:nvSpPr>
          <p:cNvPr id="12" name="TextBox 11"/>
          <p:cNvSpPr txBox="1"/>
          <p:nvPr/>
        </p:nvSpPr>
        <p:spPr>
          <a:xfrm>
            <a:off x="6413476" y="5281251"/>
            <a:ext cx="2250366"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n-US" sz="2400" i="1" dirty="0" err="1" smtClean="0">
                <a:latin typeface="Cambria Math" pitchFamily="18" charset="0"/>
                <a:ea typeface="Cambria Math" pitchFamily="18" charset="0"/>
              </a:rPr>
              <a:t>x</a:t>
            </a:r>
            <a:r>
              <a:rPr lang="en-US" sz="2400" i="1" baseline="-25000" dirty="0" err="1" smtClean="0">
                <a:latin typeface="Cambria Math" pitchFamily="18" charset="0"/>
                <a:ea typeface="Cambria Math" pitchFamily="18" charset="0"/>
              </a:rPr>
              <a:t>m</a:t>
            </a:r>
            <a:r>
              <a:rPr lang="en-US" sz="2400" i="1" dirty="0" smtClean="0">
                <a:latin typeface="Cambria Math" pitchFamily="18" charset="0"/>
                <a:ea typeface="Cambria Math" pitchFamily="18" charset="0"/>
              </a:rPr>
              <a:t> </a:t>
            </a:r>
            <a:r>
              <a:rPr lang="en-US" sz="2400" dirty="0" smtClean="0">
                <a:latin typeface="Cambria Math" pitchFamily="18" charset="0"/>
                <a:ea typeface="Cambria Math" pitchFamily="18" charset="0"/>
              </a:rPr>
              <a:t>&gt; 0.68</a:t>
            </a:r>
            <a:endParaRPr lang="en-US" sz="2400" dirty="0">
              <a:latin typeface="Cambria Math" pitchFamily="18" charset="0"/>
              <a:ea typeface="Cambria Math" pitchFamily="18" charset="0"/>
            </a:endParaRPr>
          </a:p>
        </p:txBody>
      </p:sp>
      <p:sp>
        <p:nvSpPr>
          <p:cNvPr id="14" name="TextBox 13"/>
          <p:cNvSpPr txBox="1"/>
          <p:nvPr/>
        </p:nvSpPr>
        <p:spPr>
          <a:xfrm>
            <a:off x="6413476" y="5281250"/>
            <a:ext cx="2269362"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n-US" sz="2400" i="1" dirty="0" err="1" smtClean="0">
                <a:latin typeface="Cambria Math" pitchFamily="18" charset="0"/>
                <a:ea typeface="Cambria Math" pitchFamily="18" charset="0"/>
              </a:rPr>
              <a:t>x</a:t>
            </a:r>
            <a:r>
              <a:rPr lang="en-US" sz="2400" i="1" baseline="-25000" dirty="0" err="1" smtClean="0">
                <a:latin typeface="Cambria Math" pitchFamily="18" charset="0"/>
                <a:ea typeface="Cambria Math" pitchFamily="18" charset="0"/>
              </a:rPr>
              <a:t>m</a:t>
            </a:r>
            <a:r>
              <a:rPr lang="en-US" sz="2400" i="1" dirty="0" smtClean="0">
                <a:latin typeface="Cambria Math" pitchFamily="18" charset="0"/>
                <a:ea typeface="Cambria Math" pitchFamily="18" charset="0"/>
              </a:rPr>
              <a:t> </a:t>
            </a:r>
            <a:r>
              <a:rPr lang="en-US" sz="2400" dirty="0" smtClean="0">
                <a:latin typeface="Cambria Math" pitchFamily="18" charset="0"/>
                <a:ea typeface="Cambria Math" pitchFamily="18" charset="0"/>
              </a:rPr>
              <a:t>&gt; 0.765</a:t>
            </a:r>
            <a:endParaRPr lang="en-US" sz="2400" dirty="0">
              <a:latin typeface="Cambria Math" pitchFamily="18" charset="0"/>
              <a:ea typeface="Cambria Math" pitchFamily="18" charset="0"/>
            </a:endParaRPr>
          </a:p>
        </p:txBody>
      </p:sp>
      <p:sp>
        <p:nvSpPr>
          <p:cNvPr id="15" name="Rectangle 2"/>
          <p:cNvSpPr txBox="1">
            <a:spLocks noChangeArrowheads="1"/>
          </p:cNvSpPr>
          <p:nvPr/>
        </p:nvSpPr>
        <p:spPr>
          <a:xfrm>
            <a:off x="0" y="0"/>
            <a:ext cx="9144000" cy="83671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4400" dirty="0" smtClean="0">
                <a:solidFill>
                  <a:schemeClr val="accent2">
                    <a:lumMod val="75000"/>
                  </a:schemeClr>
                </a:solidFill>
              </a:rPr>
              <a:t>Fusion-Fission </a:t>
            </a:r>
            <a:r>
              <a:rPr lang="en-US" sz="4400" dirty="0" err="1" smtClean="0">
                <a:solidFill>
                  <a:schemeClr val="accent2">
                    <a:lumMod val="75000"/>
                  </a:schemeClr>
                </a:solidFill>
              </a:rPr>
              <a:t>vs</a:t>
            </a:r>
            <a:r>
              <a:rPr lang="en-US" sz="4400" dirty="0" smtClean="0">
                <a:solidFill>
                  <a:schemeClr val="accent2">
                    <a:lumMod val="75000"/>
                  </a:schemeClr>
                </a:solidFill>
              </a:rPr>
              <a:t> </a:t>
            </a:r>
            <a:r>
              <a:rPr lang="en-US" sz="4400" dirty="0" err="1" smtClean="0">
                <a:solidFill>
                  <a:schemeClr val="accent2">
                    <a:lumMod val="75000"/>
                  </a:schemeClr>
                </a:solidFill>
              </a:rPr>
              <a:t>Quasifission</a:t>
            </a:r>
            <a:endParaRPr lang="en-US" sz="4400" dirty="0" smtClean="0">
              <a:solidFill>
                <a:schemeClr val="accent2">
                  <a:lumMod val="75000"/>
                </a:schemeClr>
              </a:solidFill>
            </a:endParaRPr>
          </a:p>
        </p:txBody>
      </p:sp>
      <p:sp>
        <p:nvSpPr>
          <p:cNvPr id="17" name="TextBox 16"/>
          <p:cNvSpPr txBox="1"/>
          <p:nvPr/>
        </p:nvSpPr>
        <p:spPr>
          <a:xfrm>
            <a:off x="6407094" y="4723473"/>
            <a:ext cx="2269362"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l-GR" sz="2400" i="1" dirty="0">
                <a:latin typeface="Cambria Math" pitchFamily="18" charset="0"/>
                <a:ea typeface="Cambria Math" pitchFamily="18" charset="0"/>
              </a:rPr>
              <a:t>α</a:t>
            </a:r>
            <a:r>
              <a:rPr lang="en-US" sz="2400" i="1" baseline="-25000" dirty="0">
                <a:latin typeface="Cambria Math" pitchFamily="18" charset="0"/>
                <a:ea typeface="Cambria Math" pitchFamily="18" charset="0"/>
              </a:rPr>
              <a:t>0 </a:t>
            </a:r>
            <a:r>
              <a:rPr lang="en-US" sz="2400" dirty="0">
                <a:latin typeface="Cambria Math" pitchFamily="18" charset="0"/>
                <a:ea typeface="Cambria Math" pitchFamily="18" charset="0"/>
              </a:rPr>
              <a:t> </a:t>
            </a:r>
            <a:r>
              <a:rPr lang="en-US" sz="2400" dirty="0" smtClean="0">
                <a:latin typeface="Cambria Math" pitchFamily="18" charset="0"/>
                <a:ea typeface="Cambria Math" pitchFamily="18" charset="0"/>
              </a:rPr>
              <a:t>&lt; 0.9 (</a:t>
            </a:r>
            <a:r>
              <a:rPr lang="el-GR" sz="2400" i="1" dirty="0" smtClean="0">
                <a:latin typeface="Cambria Math" pitchFamily="18" charset="0"/>
                <a:ea typeface="Cambria Math" pitchFamily="18" charset="0"/>
              </a:rPr>
              <a:t>α</a:t>
            </a:r>
            <a:r>
              <a:rPr lang="en-US" sz="2400" baseline="-25000" dirty="0" smtClean="0">
                <a:latin typeface="Cambria Math" pitchFamily="18" charset="0"/>
                <a:ea typeface="Cambria Math" pitchFamily="18" charset="0"/>
              </a:rPr>
              <a:t>BG</a:t>
            </a:r>
            <a:r>
              <a:rPr lang="en-US" sz="2400" dirty="0" smtClean="0">
                <a:latin typeface="Cambria Math" pitchFamily="18" charset="0"/>
                <a:ea typeface="Cambria Math" pitchFamily="18" charset="0"/>
              </a:rPr>
              <a:t>)</a:t>
            </a:r>
            <a:endParaRPr lang="en-US" sz="2400" dirty="0">
              <a:latin typeface="Cambria Math" pitchFamily="18" charset="0"/>
              <a:ea typeface="Cambria Math" pitchFamily="18" charset="0"/>
            </a:endParaRPr>
          </a:p>
        </p:txBody>
      </p:sp>
      <p:sp>
        <p:nvSpPr>
          <p:cNvPr id="5" name="Прямоугольник 4"/>
          <p:cNvSpPr/>
          <p:nvPr/>
        </p:nvSpPr>
        <p:spPr>
          <a:xfrm>
            <a:off x="235976" y="1181651"/>
            <a:ext cx="6288156" cy="2031325"/>
          </a:xfrm>
          <a:prstGeom prst="rect">
            <a:avLst/>
          </a:prstGeom>
        </p:spPr>
        <p:txBody>
          <a:bodyPr wrap="square">
            <a:spAutoFit/>
          </a:bodyPr>
          <a:lstStyle/>
          <a:p>
            <a:pPr marL="160338">
              <a:spcBef>
                <a:spcPts val="600"/>
              </a:spcBef>
              <a:spcAft>
                <a:spcPts val="600"/>
              </a:spcAft>
            </a:pPr>
            <a:r>
              <a:rPr lang="en-US" sz="2400" b="1" dirty="0" smtClean="0">
                <a:solidFill>
                  <a:schemeClr val="accent1">
                    <a:lumMod val="75000"/>
                  </a:schemeClr>
                </a:solidFill>
                <a:effectLst>
                  <a:outerShdw blurRad="38100" dist="38100" dir="2700000" algn="tl">
                    <a:srgbClr val="000000">
                      <a:alpha val="43137"/>
                    </a:srgbClr>
                  </a:outerShdw>
                </a:effectLst>
              </a:rPr>
              <a:t>Properties of QF </a:t>
            </a:r>
          </a:p>
          <a:p>
            <a:pPr marL="446088" indent="-285750">
              <a:spcBef>
                <a:spcPts val="600"/>
              </a:spcBef>
              <a:spcAft>
                <a:spcPts val="600"/>
              </a:spcAft>
              <a:buFont typeface="Arial" panose="020B0604020202020204" pitchFamily="34" charset="0"/>
              <a:buChar char="•"/>
            </a:pPr>
            <a:r>
              <a:rPr lang="en-US" sz="2400" b="1" dirty="0" smtClean="0">
                <a:solidFill>
                  <a:schemeClr val="accent1">
                    <a:lumMod val="75000"/>
                  </a:schemeClr>
                </a:solidFill>
                <a:effectLst>
                  <a:outerShdw blurRad="38100" dist="38100" dir="2700000" algn="tl">
                    <a:srgbClr val="000000">
                      <a:alpha val="43137"/>
                    </a:srgbClr>
                  </a:outerShdw>
                </a:effectLst>
              </a:rPr>
              <a:t>Large </a:t>
            </a:r>
            <a:r>
              <a:rPr lang="en-US" sz="2400" b="1" dirty="0">
                <a:solidFill>
                  <a:schemeClr val="accent1">
                    <a:lumMod val="75000"/>
                  </a:schemeClr>
                </a:solidFill>
                <a:effectLst>
                  <a:outerShdw blurRad="38100" dist="38100" dir="2700000" algn="tl">
                    <a:srgbClr val="000000">
                      <a:alpha val="43137"/>
                    </a:srgbClr>
                  </a:outerShdw>
                </a:effectLst>
              </a:rPr>
              <a:t>width of </a:t>
            </a:r>
            <a:r>
              <a:rPr lang="en-US" sz="2400" b="1" dirty="0" smtClean="0">
                <a:solidFill>
                  <a:schemeClr val="accent1">
                    <a:lumMod val="75000"/>
                  </a:schemeClr>
                </a:solidFill>
                <a:effectLst>
                  <a:outerShdw blurRad="38100" dist="38100" dir="2700000" algn="tl">
                    <a:srgbClr val="000000">
                      <a:alpha val="43137"/>
                    </a:srgbClr>
                  </a:outerShdw>
                </a:effectLst>
              </a:rPr>
              <a:t>mass distribution</a:t>
            </a:r>
            <a:endParaRPr lang="en-US" sz="2400" b="1" dirty="0">
              <a:solidFill>
                <a:schemeClr val="accent1">
                  <a:lumMod val="75000"/>
                </a:schemeClr>
              </a:solidFill>
              <a:effectLst>
                <a:outerShdw blurRad="38100" dist="38100" dir="2700000" algn="tl">
                  <a:srgbClr val="000000">
                    <a:alpha val="43137"/>
                  </a:srgbClr>
                </a:outerShdw>
              </a:effectLst>
            </a:endParaRPr>
          </a:p>
          <a:p>
            <a:pPr marL="446088" indent="-285750">
              <a:spcBef>
                <a:spcPts val="600"/>
              </a:spcBef>
              <a:spcAft>
                <a:spcPts val="600"/>
              </a:spcAft>
              <a:buFont typeface="Arial" panose="020B0604020202020204" pitchFamily="34" charset="0"/>
              <a:buChar char="•"/>
            </a:pPr>
            <a:r>
              <a:rPr lang="en-US" sz="2400" b="1" dirty="0">
                <a:solidFill>
                  <a:schemeClr val="accent1">
                    <a:lumMod val="75000"/>
                  </a:schemeClr>
                </a:solidFill>
                <a:effectLst>
                  <a:outerShdw blurRad="38100" dist="38100" dir="2700000" algn="tl">
                    <a:srgbClr val="000000">
                      <a:alpha val="43137"/>
                    </a:srgbClr>
                  </a:outerShdw>
                </a:effectLst>
              </a:rPr>
              <a:t>Asymmetry in mass–angle correlations</a:t>
            </a:r>
          </a:p>
          <a:p>
            <a:pPr marL="446088" indent="-285750">
              <a:spcBef>
                <a:spcPts val="600"/>
              </a:spcBef>
              <a:spcAft>
                <a:spcPts val="600"/>
              </a:spcAft>
              <a:buFont typeface="Arial" panose="020B0604020202020204" pitchFamily="34" charset="0"/>
              <a:buChar char="•"/>
            </a:pPr>
            <a:r>
              <a:rPr lang="en-US" sz="2400" b="1" dirty="0">
                <a:solidFill>
                  <a:schemeClr val="accent1">
                    <a:lumMod val="75000"/>
                  </a:schemeClr>
                </a:solidFill>
                <a:effectLst>
                  <a:outerShdw blurRad="38100" dist="38100" dir="2700000" algn="tl">
                    <a:srgbClr val="000000">
                      <a:alpha val="43137"/>
                    </a:srgbClr>
                  </a:outerShdw>
                </a:effectLst>
              </a:rPr>
              <a:t>Large angular anisotropy</a:t>
            </a:r>
            <a:endParaRPr lang="en-US" sz="2400" b="1" i="1" baseline="-25000" dirty="0">
              <a:solidFill>
                <a:schemeClr val="accent1">
                  <a:lumMod val="75000"/>
                </a:schemeClr>
              </a:solidFill>
              <a:effectLst>
                <a:outerShdw blurRad="38100" dist="38100" dir="2700000" algn="tl">
                  <a:srgbClr val="000000">
                    <a:alpha val="43137"/>
                  </a:srgbClr>
                </a:outerShdw>
              </a:effectLst>
              <a:latin typeface="Cambria Math" pitchFamily="18" charset="0"/>
              <a:ea typeface="Cambria Math" pitchFamily="18" charset="0"/>
            </a:endParaRPr>
          </a:p>
        </p:txBody>
      </p:sp>
      <p:sp>
        <p:nvSpPr>
          <p:cNvPr id="6" name="Прямоугольник 5"/>
          <p:cNvSpPr/>
          <p:nvPr/>
        </p:nvSpPr>
        <p:spPr>
          <a:xfrm>
            <a:off x="3179624" y="1347419"/>
            <a:ext cx="5484218" cy="307777"/>
          </a:xfrm>
          <a:prstGeom prst="rect">
            <a:avLst/>
          </a:prstGeom>
        </p:spPr>
        <p:txBody>
          <a:bodyPr wrap="square">
            <a:spAutoFit/>
          </a:bodyPr>
          <a:lstStyle/>
          <a:p>
            <a:r>
              <a:rPr lang="en-US" sz="1400" dirty="0"/>
              <a:t>W. Q. </a:t>
            </a:r>
            <a:r>
              <a:rPr lang="en-US" sz="1400" dirty="0" err="1"/>
              <a:t>Shen</a:t>
            </a:r>
            <a:r>
              <a:rPr lang="en-US" sz="1400" dirty="0"/>
              <a:t>, J. </a:t>
            </a:r>
            <a:r>
              <a:rPr lang="en-US" sz="1400" dirty="0" err="1"/>
              <a:t>Albinski</a:t>
            </a:r>
            <a:r>
              <a:rPr lang="en-US" sz="1400" dirty="0"/>
              <a:t>, A. </a:t>
            </a:r>
            <a:r>
              <a:rPr lang="en-US" sz="1400" dirty="0" err="1"/>
              <a:t>Gobbi</a:t>
            </a:r>
            <a:r>
              <a:rPr lang="en-US" sz="1400" dirty="0"/>
              <a:t> </a:t>
            </a:r>
            <a:r>
              <a:rPr lang="en-US" sz="1400" i="1" dirty="0"/>
              <a:t>et al</a:t>
            </a:r>
            <a:r>
              <a:rPr lang="en-US" sz="1400" dirty="0"/>
              <a:t>., </a:t>
            </a:r>
            <a:r>
              <a:rPr lang="en-US" sz="1400" dirty="0" err="1" smtClean="0"/>
              <a:t>Phys.Rev.C</a:t>
            </a:r>
            <a:r>
              <a:rPr lang="en-US" sz="1400" dirty="0" smtClean="0"/>
              <a:t> </a:t>
            </a:r>
            <a:r>
              <a:rPr lang="en-US" sz="1400" dirty="0"/>
              <a:t>36, 115 </a:t>
            </a:r>
            <a:r>
              <a:rPr lang="en-US" sz="1400" dirty="0" smtClean="0"/>
              <a:t>(1987)</a:t>
            </a:r>
            <a:endParaRPr lang="en-US" sz="1400" dirty="0"/>
          </a:p>
        </p:txBody>
      </p:sp>
    </p:spTree>
    <p:extLst>
      <p:ext uri="{BB962C8B-B14F-4D97-AF65-F5344CB8AC3E}">
        <p14:creationId xmlns:p14="http://schemas.microsoft.com/office/powerpoint/2010/main" val="250290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2" grpId="0" animBg="1"/>
      <p:bldP spid="14"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p:txBody>
          <a:bodyPr/>
          <a:lstStyle/>
          <a:p>
            <a:fld id="{4D1F4B1A-FF74-4D8A-9D61-AC85FE216E50}" type="slidenum">
              <a:rPr lang="ru-RU" smtClean="0"/>
              <a:pPr/>
              <a:t>2</a:t>
            </a:fld>
            <a:endParaRPr lang="ru-RU" dirty="0"/>
          </a:p>
        </p:txBody>
      </p:sp>
      <p:sp>
        <p:nvSpPr>
          <p:cNvPr id="2" name="Заголовок 1"/>
          <p:cNvSpPr>
            <a:spLocks noGrp="1"/>
          </p:cNvSpPr>
          <p:nvPr>
            <p:ph type="title"/>
          </p:nvPr>
        </p:nvSpPr>
        <p:spPr>
          <a:xfrm>
            <a:off x="3866510" y="0"/>
            <a:ext cx="5072098" cy="1143000"/>
          </a:xfrm>
        </p:spPr>
        <p:txBody>
          <a:bodyPr/>
          <a:lstStyle/>
          <a:p>
            <a:pPr marL="0" indent="0">
              <a:buNone/>
            </a:pPr>
            <a:r>
              <a:rPr lang="en-US" b="1" dirty="0" smtClean="0">
                <a:solidFill>
                  <a:schemeClr val="accent2">
                    <a:lumMod val="75000"/>
                  </a:schemeClr>
                </a:solidFill>
              </a:rPr>
              <a:t>Fission process</a:t>
            </a:r>
            <a:endParaRPr lang="ru-RU" b="1" dirty="0">
              <a:solidFill>
                <a:schemeClr val="accent2">
                  <a:lumMod val="75000"/>
                </a:schemeClr>
              </a:solidFill>
            </a:endParaRPr>
          </a:p>
        </p:txBody>
      </p:sp>
      <p:sp>
        <p:nvSpPr>
          <p:cNvPr id="6" name="Text Box 35"/>
          <p:cNvSpPr txBox="1">
            <a:spLocks noChangeArrowheads="1"/>
          </p:cNvSpPr>
          <p:nvPr/>
        </p:nvSpPr>
        <p:spPr bwMode="auto">
          <a:xfrm>
            <a:off x="179512" y="3627954"/>
            <a:ext cx="8759095" cy="3046988"/>
          </a:xfrm>
          <a:prstGeom prst="rect">
            <a:avLst/>
          </a:prstGeom>
          <a:solidFill>
            <a:schemeClr val="accent1">
              <a:lumMod val="20000"/>
              <a:lumOff val="80000"/>
            </a:schemeClr>
          </a:solidFill>
          <a:ln>
            <a:noFill/>
            <a:headEnd/>
            <a:tailEnd/>
          </a:ln>
          <a:effectLst>
            <a:outerShdw blurRad="149987" dist="250190" dir="8460000" algn="ctr">
              <a:srgbClr val="000000">
                <a:alpha val="28000"/>
              </a:srgb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200" b="1" dirty="0" smtClean="0">
                <a:solidFill>
                  <a:schemeClr val="accent1">
                    <a:lumMod val="75000"/>
                  </a:schemeClr>
                </a:solidFill>
                <a:latin typeface="Calibri" panose="020F0502020204030204" pitchFamily="34" charset="0"/>
              </a:rPr>
              <a:t>Fission modes (proposed by U. </a:t>
            </a:r>
            <a:r>
              <a:rPr lang="en-US" sz="2200" b="1" dirty="0" err="1" smtClean="0">
                <a:solidFill>
                  <a:schemeClr val="accent1">
                    <a:lumMod val="75000"/>
                  </a:schemeClr>
                </a:solidFill>
                <a:latin typeface="Calibri" panose="020F0502020204030204" pitchFamily="34" charset="0"/>
              </a:rPr>
              <a:t>Brosa</a:t>
            </a:r>
            <a:r>
              <a:rPr lang="en-US" sz="2200" b="1" dirty="0" smtClean="0">
                <a:solidFill>
                  <a:schemeClr val="accent1">
                    <a:lumMod val="75000"/>
                  </a:schemeClr>
                </a:solidFill>
                <a:latin typeface="Calibri" panose="020F0502020204030204" pitchFamily="34" charset="0"/>
              </a:rPr>
              <a:t>)</a:t>
            </a:r>
            <a:endParaRPr lang="en-US" sz="1800" dirty="0" smtClean="0">
              <a:solidFill>
                <a:schemeClr val="accent1">
                  <a:lumMod val="75000"/>
                </a:schemeClr>
              </a:solidFill>
              <a:latin typeface="Calibri" panose="020F0502020204030204" pitchFamily="34" charset="0"/>
            </a:endParaRPr>
          </a:p>
          <a:p>
            <a:pPr algn="just"/>
            <a:r>
              <a:rPr lang="en-US" sz="2000" b="1" dirty="0" err="1" smtClean="0">
                <a:solidFill>
                  <a:srgbClr val="0033CC"/>
                </a:solidFill>
                <a:latin typeface="Calibri" panose="020F0502020204030204" pitchFamily="34" charset="0"/>
              </a:rPr>
              <a:t>SuperLong</a:t>
            </a:r>
            <a:r>
              <a:rPr lang="en-US" sz="1800" dirty="0" smtClean="0">
                <a:solidFill>
                  <a:srgbClr val="000000"/>
                </a:solidFill>
                <a:latin typeface="Calibri" panose="020F0502020204030204" pitchFamily="34" charset="0"/>
              </a:rPr>
              <a:t> - </a:t>
            </a:r>
            <a:r>
              <a:rPr lang="en-US" sz="1800" dirty="0">
                <a:solidFill>
                  <a:srgbClr val="000000"/>
                </a:solidFill>
                <a:latin typeface="Calibri" panose="020F0502020204030204" pitchFamily="34" charset="0"/>
              </a:rPr>
              <a:t>strongly elongated shapes of a </a:t>
            </a:r>
            <a:r>
              <a:rPr lang="en-US" sz="1800" dirty="0" err="1">
                <a:solidFill>
                  <a:srgbClr val="000000"/>
                </a:solidFill>
                <a:latin typeface="Calibri" panose="020F0502020204030204" pitchFamily="34" charset="0"/>
              </a:rPr>
              <a:t>fissioning</a:t>
            </a:r>
            <a:r>
              <a:rPr lang="en-US" sz="1800" dirty="0">
                <a:solidFill>
                  <a:srgbClr val="000000"/>
                </a:solidFill>
                <a:latin typeface="Calibri" panose="020F0502020204030204" pitchFamily="34" charset="0"/>
              </a:rPr>
              <a:t> </a:t>
            </a:r>
            <a:r>
              <a:rPr lang="en-US" sz="1800" dirty="0" smtClean="0">
                <a:solidFill>
                  <a:srgbClr val="000000"/>
                </a:solidFill>
                <a:latin typeface="Calibri" panose="020F0502020204030204" pitchFamily="34" charset="0"/>
              </a:rPr>
              <a:t>nucleus (symmetric mode  with the bottom of valley at A</a:t>
            </a:r>
            <a:r>
              <a:rPr lang="en-US" sz="1800" baseline="-25000" dirty="0" smtClean="0">
                <a:solidFill>
                  <a:srgbClr val="000000"/>
                </a:solidFill>
                <a:latin typeface="Calibri" panose="020F0502020204030204" pitchFamily="34" charset="0"/>
              </a:rPr>
              <a:t>CN</a:t>
            </a:r>
            <a:r>
              <a:rPr lang="en-US" sz="1800" dirty="0" smtClean="0">
                <a:solidFill>
                  <a:srgbClr val="000000"/>
                </a:solidFill>
                <a:latin typeface="Calibri" panose="020F0502020204030204" pitchFamily="34" charset="0"/>
              </a:rPr>
              <a:t>/2)</a:t>
            </a:r>
            <a:endParaRPr lang="en-US" sz="1800" dirty="0">
              <a:solidFill>
                <a:srgbClr val="000000"/>
              </a:solidFill>
              <a:latin typeface="Calibri" panose="020F0502020204030204" pitchFamily="34" charset="0"/>
            </a:endParaRPr>
          </a:p>
          <a:p>
            <a:pPr algn="just"/>
            <a:r>
              <a:rPr lang="en-US" sz="2000" b="1" dirty="0" err="1" smtClean="0">
                <a:solidFill>
                  <a:srgbClr val="FF3300"/>
                </a:solidFill>
                <a:latin typeface="Calibri" panose="020F0502020204030204" pitchFamily="34" charset="0"/>
              </a:rPr>
              <a:t>Standart</a:t>
            </a:r>
            <a:r>
              <a:rPr lang="en-US" sz="2000" b="1" dirty="0" smtClean="0">
                <a:solidFill>
                  <a:srgbClr val="FF3300"/>
                </a:solidFill>
                <a:latin typeface="Calibri" panose="020F0502020204030204" pitchFamily="34" charset="0"/>
              </a:rPr>
              <a:t> I</a:t>
            </a:r>
            <a:r>
              <a:rPr lang="en-US" sz="1800" dirty="0" smtClean="0">
                <a:solidFill>
                  <a:srgbClr val="000000"/>
                </a:solidFill>
                <a:latin typeface="Calibri" panose="020F0502020204030204" pitchFamily="34" charset="0"/>
              </a:rPr>
              <a:t> - caused </a:t>
            </a:r>
            <a:r>
              <a:rPr lang="en-US" sz="1800" dirty="0">
                <a:solidFill>
                  <a:srgbClr val="000000"/>
                </a:solidFill>
                <a:latin typeface="Calibri" panose="020F0502020204030204" pitchFamily="34" charset="0"/>
              </a:rPr>
              <a:t>by the influence of the spherical shell closure in the </a:t>
            </a:r>
            <a:r>
              <a:rPr lang="en-US" sz="1800" dirty="0" smtClean="0">
                <a:solidFill>
                  <a:srgbClr val="000000"/>
                </a:solidFill>
                <a:latin typeface="Calibri" panose="020F0502020204030204" pitchFamily="34" charset="0"/>
              </a:rPr>
              <a:t>fission </a:t>
            </a:r>
            <a:r>
              <a:rPr lang="en-US" sz="1800" dirty="0">
                <a:solidFill>
                  <a:srgbClr val="000000"/>
                </a:solidFill>
                <a:latin typeface="Calibri" panose="020F0502020204030204" pitchFamily="34" charset="0"/>
              </a:rPr>
              <a:t>fragments with the average mass </a:t>
            </a:r>
            <a:r>
              <a:rPr lang="en-US" sz="1800" dirty="0" smtClean="0">
                <a:solidFill>
                  <a:srgbClr val="000000"/>
                </a:solidFill>
                <a:latin typeface="Calibri" panose="020F0502020204030204" pitchFamily="34" charset="0"/>
              </a:rPr>
              <a:t>132-134 u  </a:t>
            </a:r>
            <a:r>
              <a:rPr lang="en-US" sz="1800" b="1" dirty="0" smtClean="0">
                <a:solidFill>
                  <a:schemeClr val="accent2">
                    <a:lumMod val="50000"/>
                  </a:schemeClr>
                </a:solidFill>
                <a:latin typeface="Calibri" panose="020F0502020204030204" pitchFamily="34" charset="0"/>
              </a:rPr>
              <a:t>(Z= 50 and/or N=82)</a:t>
            </a:r>
            <a:endParaRPr lang="en-US" sz="1800" b="1" dirty="0">
              <a:solidFill>
                <a:schemeClr val="accent2">
                  <a:lumMod val="50000"/>
                </a:schemeClr>
              </a:solidFill>
              <a:latin typeface="Calibri" panose="020F0502020204030204" pitchFamily="34" charset="0"/>
            </a:endParaRPr>
          </a:p>
          <a:p>
            <a:pPr algn="just"/>
            <a:r>
              <a:rPr lang="en-US" sz="2000" b="1" dirty="0" err="1" smtClean="0">
                <a:solidFill>
                  <a:srgbClr val="009900"/>
                </a:solidFill>
                <a:latin typeface="Calibri" panose="020F0502020204030204" pitchFamily="34" charset="0"/>
              </a:rPr>
              <a:t>Standart</a:t>
            </a:r>
            <a:r>
              <a:rPr lang="en-US" sz="2000" b="1" dirty="0" smtClean="0">
                <a:solidFill>
                  <a:srgbClr val="009900"/>
                </a:solidFill>
                <a:latin typeface="Calibri" panose="020F0502020204030204" pitchFamily="34" charset="0"/>
              </a:rPr>
              <a:t> II</a:t>
            </a:r>
            <a:r>
              <a:rPr lang="en-US" sz="1800" dirty="0" smtClean="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 appears due to deformed neutron shell closure </a:t>
            </a:r>
            <a:r>
              <a:rPr lang="en-US" sz="1800" b="1" dirty="0" smtClean="0">
                <a:solidFill>
                  <a:schemeClr val="accent2">
                    <a:lumMod val="50000"/>
                  </a:schemeClr>
                </a:solidFill>
                <a:latin typeface="Calibri" panose="020F0502020204030204" pitchFamily="34" charset="0"/>
              </a:rPr>
              <a:t>N=88</a:t>
            </a:r>
            <a:r>
              <a:rPr lang="en-US" sz="1800" dirty="0" smtClean="0">
                <a:solidFill>
                  <a:srgbClr val="000000"/>
                </a:solidFill>
                <a:latin typeface="Calibri" panose="020F0502020204030204" pitchFamily="34" charset="0"/>
              </a:rPr>
              <a:t> </a:t>
            </a:r>
            <a:r>
              <a:rPr lang="en-US" sz="1800" dirty="0">
                <a:solidFill>
                  <a:srgbClr val="000000"/>
                </a:solidFill>
                <a:latin typeface="Calibri" panose="020F0502020204030204" pitchFamily="34" charset="0"/>
              </a:rPr>
              <a:t>formed also in </a:t>
            </a:r>
            <a:r>
              <a:rPr lang="en-US" sz="1800" dirty="0" smtClean="0">
                <a:solidFill>
                  <a:srgbClr val="000000"/>
                </a:solidFill>
                <a:latin typeface="Calibri" panose="020F0502020204030204" pitchFamily="34" charset="0"/>
              </a:rPr>
              <a:t>the heavy </a:t>
            </a:r>
            <a:r>
              <a:rPr lang="en-US" sz="1800" dirty="0">
                <a:solidFill>
                  <a:srgbClr val="000000"/>
                </a:solidFill>
                <a:latin typeface="Calibri" panose="020F0502020204030204" pitchFamily="34" charset="0"/>
              </a:rPr>
              <a:t>fragment with average masses </a:t>
            </a:r>
            <a:r>
              <a:rPr lang="en-US" sz="1800" dirty="0" smtClean="0">
                <a:solidFill>
                  <a:srgbClr val="000000"/>
                </a:solidFill>
                <a:latin typeface="Calibri" panose="020F0502020204030204" pitchFamily="34" charset="0"/>
              </a:rPr>
              <a:t> ~ 140 u</a:t>
            </a:r>
            <a:endParaRPr lang="en-US" sz="1800" dirty="0">
              <a:solidFill>
                <a:srgbClr val="000000"/>
              </a:solidFill>
              <a:latin typeface="Calibri" panose="020F0502020204030204" pitchFamily="34" charset="0"/>
            </a:endParaRPr>
          </a:p>
          <a:p>
            <a:pPr algn="just"/>
            <a:r>
              <a:rPr lang="en-US" sz="2000" b="1" dirty="0" err="1" smtClean="0">
                <a:solidFill>
                  <a:srgbClr val="FF33CC"/>
                </a:solidFill>
                <a:latin typeface="Calibri" panose="020F0502020204030204" pitchFamily="34" charset="0"/>
              </a:rPr>
              <a:t>Standart</a:t>
            </a:r>
            <a:r>
              <a:rPr lang="en-US" sz="2000" b="1" dirty="0" smtClean="0">
                <a:solidFill>
                  <a:srgbClr val="FF33CC"/>
                </a:solidFill>
                <a:latin typeface="Calibri" panose="020F0502020204030204" pitchFamily="34" charset="0"/>
              </a:rPr>
              <a:t> III</a:t>
            </a:r>
            <a:r>
              <a:rPr lang="en-US" sz="1800" dirty="0" smtClean="0">
                <a:solidFill>
                  <a:srgbClr val="000000"/>
                </a:solidFill>
                <a:latin typeface="Calibri" panose="020F0502020204030204" pitchFamily="34" charset="0"/>
              </a:rPr>
              <a:t> - conditioned </a:t>
            </a:r>
            <a:r>
              <a:rPr lang="en-US" sz="1800" dirty="0">
                <a:solidFill>
                  <a:srgbClr val="000000"/>
                </a:solidFill>
                <a:latin typeface="Calibri" panose="020F0502020204030204" pitchFamily="34" charset="0"/>
              </a:rPr>
              <a:t>by the spherical shell closure </a:t>
            </a:r>
            <a:r>
              <a:rPr lang="en-US" sz="1800" b="1" dirty="0" smtClean="0">
                <a:solidFill>
                  <a:schemeClr val="accent2">
                    <a:lumMod val="50000"/>
                  </a:schemeClr>
                </a:solidFill>
                <a:latin typeface="Calibri" panose="020F0502020204030204" pitchFamily="34" charset="0"/>
              </a:rPr>
              <a:t>N=50</a:t>
            </a:r>
            <a:r>
              <a:rPr lang="en-US" sz="1800" b="1" dirty="0" smtClean="0">
                <a:solidFill>
                  <a:schemeClr val="accent2">
                    <a:lumMod val="75000"/>
                  </a:schemeClr>
                </a:solidFill>
                <a:latin typeface="Calibri" panose="020F0502020204030204" pitchFamily="34" charset="0"/>
              </a:rPr>
              <a:t> </a:t>
            </a:r>
            <a:r>
              <a:rPr lang="en-US" sz="1800" dirty="0">
                <a:solidFill>
                  <a:srgbClr val="000000"/>
                </a:solidFill>
                <a:latin typeface="Calibri" panose="020F0502020204030204" pitchFamily="34" charset="0"/>
              </a:rPr>
              <a:t>formed in </a:t>
            </a:r>
            <a:r>
              <a:rPr lang="en-US" sz="1800" dirty="0" smtClean="0">
                <a:solidFill>
                  <a:srgbClr val="000000"/>
                </a:solidFill>
                <a:latin typeface="Calibri" panose="020F0502020204030204" pitchFamily="34" charset="0"/>
              </a:rPr>
              <a:t>the light </a:t>
            </a:r>
            <a:r>
              <a:rPr lang="en-US" sz="1800" dirty="0">
                <a:solidFill>
                  <a:srgbClr val="000000"/>
                </a:solidFill>
                <a:latin typeface="Calibri" panose="020F0502020204030204" pitchFamily="34" charset="0"/>
              </a:rPr>
              <a:t>fragments which are in pair with heavy deformed fragments </a:t>
            </a:r>
            <a:r>
              <a:rPr lang="en-US" sz="1800" dirty="0" smtClean="0">
                <a:solidFill>
                  <a:srgbClr val="000000"/>
                </a:solidFill>
                <a:latin typeface="Calibri" panose="020F0502020204030204" pitchFamily="34" charset="0"/>
              </a:rPr>
              <a:t>in the </a:t>
            </a:r>
            <a:r>
              <a:rPr lang="en-US" sz="1800" dirty="0">
                <a:solidFill>
                  <a:srgbClr val="000000"/>
                </a:solidFill>
                <a:latin typeface="Calibri" panose="020F0502020204030204" pitchFamily="34" charset="0"/>
              </a:rPr>
              <a:t>region of </a:t>
            </a:r>
            <a:r>
              <a:rPr lang="en-US" sz="1800" dirty="0" smtClean="0">
                <a:solidFill>
                  <a:srgbClr val="000000"/>
                </a:solidFill>
                <a:latin typeface="Calibri" panose="020F0502020204030204" pitchFamily="34" charset="0"/>
              </a:rPr>
              <a:t>actinides</a:t>
            </a:r>
          </a:p>
          <a:p>
            <a:pPr algn="just"/>
            <a:r>
              <a:rPr lang="en-US" b="1" dirty="0" err="1" smtClean="0">
                <a:solidFill>
                  <a:srgbClr val="0033CC"/>
                </a:solidFill>
                <a:latin typeface="Calibri" panose="020F0502020204030204" pitchFamily="34" charset="0"/>
              </a:rPr>
              <a:t>SuperShort</a:t>
            </a:r>
            <a:r>
              <a:rPr lang="en-US" b="1" dirty="0" smtClean="0">
                <a:solidFill>
                  <a:srgbClr val="0033CC"/>
                </a:solidFill>
                <a:latin typeface="Calibri" panose="020F0502020204030204" pitchFamily="34" charset="0"/>
              </a:rPr>
              <a:t> - </a:t>
            </a:r>
            <a:r>
              <a:rPr lang="en-US" dirty="0">
                <a:solidFill>
                  <a:srgbClr val="000000"/>
                </a:solidFill>
                <a:latin typeface="Calibri" panose="020F0502020204030204" pitchFamily="34" charset="0"/>
              </a:rPr>
              <a:t>both light and heavy fission fragments are close </a:t>
            </a:r>
            <a:r>
              <a:rPr lang="en-US" dirty="0" smtClean="0">
                <a:solidFill>
                  <a:srgbClr val="000000"/>
                </a:solidFill>
                <a:latin typeface="Calibri" panose="020F0502020204030204" pitchFamily="34" charset="0"/>
              </a:rPr>
              <a:t>to </a:t>
            </a:r>
            <a:r>
              <a:rPr lang="en-US" dirty="0">
                <a:solidFill>
                  <a:srgbClr val="000000"/>
                </a:solidFill>
                <a:latin typeface="Calibri" panose="020F0502020204030204" pitchFamily="34" charset="0"/>
              </a:rPr>
              <a:t>the double magic </a:t>
            </a:r>
            <a:r>
              <a:rPr lang="en-US" dirty="0" smtClean="0">
                <a:solidFill>
                  <a:srgbClr val="000000"/>
                </a:solidFill>
                <a:latin typeface="Calibri" panose="020F0502020204030204" pitchFamily="34" charset="0"/>
              </a:rPr>
              <a:t>tin</a:t>
            </a:r>
            <a:endParaRPr lang="en-US" b="1" dirty="0">
              <a:solidFill>
                <a:schemeClr val="accent2">
                  <a:lumMod val="50000"/>
                </a:schemeClr>
              </a:solidFill>
              <a:latin typeface="Calibri" panose="020F0502020204030204" pitchFamily="34" charset="0"/>
            </a:endParaRPr>
          </a:p>
        </p:txBody>
      </p:sp>
      <p:sp>
        <p:nvSpPr>
          <p:cNvPr id="7" name="TextBox 6"/>
          <p:cNvSpPr txBox="1"/>
          <p:nvPr/>
        </p:nvSpPr>
        <p:spPr>
          <a:xfrm>
            <a:off x="3969173" y="1010405"/>
            <a:ext cx="4942672" cy="2554545"/>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buFont typeface="Arial" pitchFamily="34" charset="0"/>
              <a:buChar char="•"/>
            </a:pPr>
            <a:r>
              <a:rPr lang="en-US" sz="2000" b="1" dirty="0" smtClean="0">
                <a:solidFill>
                  <a:srgbClr val="7030A0"/>
                </a:solidFill>
                <a:latin typeface="Calibri" panose="020F0502020204030204" pitchFamily="34" charset="0"/>
              </a:rPr>
              <a:t>Liquid Drop Model:</a:t>
            </a:r>
            <a:r>
              <a:rPr lang="en-US" sz="2000" dirty="0" smtClean="0">
                <a:solidFill>
                  <a:srgbClr val="0070C0"/>
                </a:solidFill>
                <a:latin typeface="Calibri" panose="020F0502020204030204" pitchFamily="34" charset="0"/>
              </a:rPr>
              <a:t> fission fragments have a Gaussian shape of mass distribution and parabolic dependence of average TKE on fragment mass  - fission of heated nuclei</a:t>
            </a:r>
          </a:p>
          <a:p>
            <a:pPr algn="just">
              <a:buFont typeface="Arial" pitchFamily="34" charset="0"/>
              <a:buChar char="•"/>
            </a:pPr>
            <a:r>
              <a:rPr lang="en-US" sz="2000" b="1" dirty="0" smtClean="0">
                <a:solidFill>
                  <a:srgbClr val="7030A0"/>
                </a:solidFill>
                <a:latin typeface="Calibri" panose="020F0502020204030204" pitchFamily="34" charset="0"/>
              </a:rPr>
              <a:t>Shell effects: </a:t>
            </a:r>
            <a:r>
              <a:rPr lang="en-US" sz="2000" dirty="0" smtClean="0">
                <a:solidFill>
                  <a:srgbClr val="0070C0"/>
                </a:solidFill>
                <a:latin typeface="Calibri" panose="020F0502020204030204" pitchFamily="34" charset="0"/>
              </a:rPr>
              <a:t>valley structure of the potential energy surface in the multidimensional space of the </a:t>
            </a:r>
            <a:r>
              <a:rPr lang="en-US" sz="2000" dirty="0" err="1" smtClean="0">
                <a:solidFill>
                  <a:srgbClr val="0070C0"/>
                </a:solidFill>
                <a:latin typeface="Calibri" panose="020F0502020204030204" pitchFamily="34" charset="0"/>
              </a:rPr>
              <a:t>fissioning</a:t>
            </a:r>
            <a:r>
              <a:rPr lang="en-US" sz="2000" dirty="0" smtClean="0">
                <a:solidFill>
                  <a:srgbClr val="0070C0"/>
                </a:solidFill>
                <a:latin typeface="Calibri" panose="020F0502020204030204" pitchFamily="34" charset="0"/>
              </a:rPr>
              <a:t> nucleus - multimodal nuclear fission  (spontaneous and low energy fission)</a:t>
            </a:r>
            <a:endParaRPr lang="ru-RU" sz="2000" b="1" dirty="0">
              <a:solidFill>
                <a:srgbClr val="0070C0"/>
              </a:solidFill>
              <a:latin typeface="Calibri" panose="020F0502020204030204" pitchFamily="34" charset="0"/>
            </a:endParaRPr>
          </a:p>
        </p:txBody>
      </p:sp>
      <p:pic>
        <p:nvPicPr>
          <p:cNvPr id="8" name="Picture 4" descr="Surf226"/>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bwMode="auto">
          <a:xfrm>
            <a:off x="179512" y="68676"/>
            <a:ext cx="3600400" cy="35503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r">
              <a:rot lat="0" lon="0" rev="1500000"/>
            </a:lightRig>
          </a:scene3d>
          <a:sp3d prstMaterial="metal">
            <a:bevelT w="88900" h="88900"/>
          </a:sp3d>
        </p:spPr>
        <p:style>
          <a:lnRef idx="0">
            <a:schemeClr val="accent5"/>
          </a:lnRef>
          <a:fillRef idx="3">
            <a:schemeClr val="accent5"/>
          </a:fillRef>
          <a:effectRef idx="3">
            <a:schemeClr val="accent5"/>
          </a:effectRef>
          <a:fontRef idx="minor">
            <a:schemeClr val="lt1"/>
          </a:fontRef>
        </p:style>
      </p:pic>
      <p:sp>
        <p:nvSpPr>
          <p:cNvPr id="9" name="TextBox 8"/>
          <p:cNvSpPr txBox="1"/>
          <p:nvPr/>
        </p:nvSpPr>
        <p:spPr>
          <a:xfrm>
            <a:off x="190723" y="3320177"/>
            <a:ext cx="1252843" cy="307777"/>
          </a:xfrm>
          <a:prstGeom prst="rect">
            <a:avLst/>
          </a:prstGeom>
          <a:noFill/>
        </p:spPr>
        <p:txBody>
          <a:bodyPr wrap="none" rtlCol="0">
            <a:spAutoFit/>
          </a:bodyPr>
          <a:lstStyle/>
          <a:p>
            <a:r>
              <a:rPr lang="en-US" sz="1400" i="1" dirty="0" err="1" smtClean="0">
                <a:solidFill>
                  <a:schemeClr val="accent1">
                    <a:lumMod val="75000"/>
                  </a:schemeClr>
                </a:solidFill>
              </a:rPr>
              <a:t>V.Pashkevich</a:t>
            </a:r>
            <a:endParaRPr lang="ru-RU" sz="1400" i="1" dirty="0">
              <a:solidFill>
                <a:schemeClr val="accent1">
                  <a:lumMod val="75000"/>
                </a:schemeClr>
              </a:solidFill>
            </a:endParaRPr>
          </a:p>
        </p:txBody>
      </p:sp>
    </p:spTree>
    <p:extLst>
      <p:ext uri="{BB962C8B-B14F-4D97-AF65-F5344CB8AC3E}">
        <p14:creationId xmlns:p14="http://schemas.microsoft.com/office/powerpoint/2010/main" val="41021326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4427983" y="1061731"/>
            <a:ext cx="4613538" cy="3827495"/>
            <a:chOff x="4427983" y="1061731"/>
            <a:chExt cx="4613538" cy="3827495"/>
          </a:xfrm>
        </p:grpSpPr>
        <p:pic>
          <p:nvPicPr>
            <p:cNvPr id="4" name="Picture 8" descr="fig1.png"/>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Lst>
            </a:blip>
            <a:stretch>
              <a:fillRect/>
            </a:stretch>
          </p:blipFill>
          <p:spPr>
            <a:xfrm>
              <a:off x="4427983" y="1061731"/>
              <a:ext cx="4613538" cy="3827495"/>
            </a:xfrm>
            <a:prstGeom prst="rect">
              <a:avLst/>
            </a:prstGeom>
          </p:spPr>
        </p:pic>
        <p:sp>
          <p:nvSpPr>
            <p:cNvPr id="3" name="Овал 2"/>
            <p:cNvSpPr/>
            <p:nvPr/>
          </p:nvSpPr>
          <p:spPr>
            <a:xfrm>
              <a:off x="6516216" y="1988840"/>
              <a:ext cx="8354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161625" y="924415"/>
            <a:ext cx="4121135" cy="3970318"/>
          </a:xfrm>
          <a:prstGeom prst="rect">
            <a:avLst/>
          </a:prstGeom>
          <a:noFill/>
        </p:spPr>
        <p:txBody>
          <a:bodyPr wrap="square" rtlCol="0">
            <a:spAutoFit/>
          </a:bodyPr>
          <a:lstStyle/>
          <a:p>
            <a:pPr lvl="0" algn="just">
              <a:defRPr/>
            </a:pPr>
            <a:r>
              <a:rPr lang="en-US" kern="0" dirty="0" smtClean="0">
                <a:solidFill>
                  <a:schemeClr val="accent4">
                    <a:lumMod val="50000"/>
                  </a:schemeClr>
                </a:solidFill>
                <a:latin typeface="Trebuchet MS"/>
              </a:rPr>
              <a:t>For </a:t>
            </a:r>
            <a:r>
              <a:rPr lang="en-US" kern="0" dirty="0" err="1">
                <a:solidFill>
                  <a:schemeClr val="accent4">
                    <a:lumMod val="50000"/>
                  </a:schemeClr>
                </a:solidFill>
                <a:latin typeface="Trebuchet MS"/>
              </a:rPr>
              <a:t>superheavy</a:t>
            </a:r>
            <a:r>
              <a:rPr lang="en-US" kern="0" dirty="0">
                <a:solidFill>
                  <a:schemeClr val="accent4">
                    <a:lumMod val="50000"/>
                  </a:schemeClr>
                </a:solidFill>
                <a:latin typeface="Trebuchet MS"/>
              </a:rPr>
              <a:t> composite systems the relative contribution of </a:t>
            </a:r>
            <a:r>
              <a:rPr lang="en-US" kern="0" dirty="0" smtClean="0">
                <a:solidFill>
                  <a:schemeClr val="accent4">
                    <a:lumMod val="50000"/>
                  </a:schemeClr>
                </a:solidFill>
                <a:latin typeface="Trebuchet MS"/>
              </a:rPr>
              <a:t>quasifission </a:t>
            </a:r>
            <a:r>
              <a:rPr lang="en-US" kern="0" dirty="0">
                <a:solidFill>
                  <a:schemeClr val="accent4">
                    <a:lumMod val="50000"/>
                  </a:schemeClr>
                </a:solidFill>
                <a:latin typeface="Trebuchet MS"/>
              </a:rPr>
              <a:t>to the capture cross section becomes dominant and mainly leads to the formation of asymmetric </a:t>
            </a:r>
            <a:r>
              <a:rPr lang="en-US" kern="0" dirty="0" smtClean="0">
                <a:solidFill>
                  <a:schemeClr val="accent4">
                    <a:lumMod val="50000"/>
                  </a:schemeClr>
                </a:solidFill>
                <a:latin typeface="Trebuchet MS"/>
              </a:rPr>
              <a:t>fragments. </a:t>
            </a:r>
          </a:p>
          <a:p>
            <a:pPr lvl="0" algn="just">
              <a:defRPr/>
            </a:pPr>
            <a:r>
              <a:rPr lang="en-US" kern="0" dirty="0" smtClean="0">
                <a:solidFill>
                  <a:schemeClr val="accent4">
                    <a:lumMod val="50000"/>
                  </a:schemeClr>
                </a:solidFill>
                <a:latin typeface="Trebuchet MS"/>
              </a:rPr>
              <a:t>This </a:t>
            </a:r>
            <a:r>
              <a:rPr lang="en-US" kern="0" dirty="0">
                <a:solidFill>
                  <a:schemeClr val="accent4">
                    <a:lumMod val="50000"/>
                  </a:schemeClr>
                </a:solidFill>
                <a:latin typeface="Trebuchet MS"/>
              </a:rPr>
              <a:t>asymmetric QF is characterized by asymmetric angular distributions in the center-of-mass system and thus </a:t>
            </a:r>
            <a:r>
              <a:rPr lang="en-US" b="1" kern="0" dirty="0">
                <a:solidFill>
                  <a:schemeClr val="accent4">
                    <a:lumMod val="50000"/>
                  </a:schemeClr>
                </a:solidFill>
                <a:latin typeface="Trebuchet MS"/>
              </a:rPr>
              <a:t>fast reaction times</a:t>
            </a:r>
            <a:r>
              <a:rPr lang="en-US" kern="0" dirty="0">
                <a:solidFill>
                  <a:schemeClr val="accent4">
                    <a:lumMod val="50000"/>
                  </a:schemeClr>
                </a:solidFill>
                <a:latin typeface="Trebuchet MS"/>
              </a:rPr>
              <a:t>. The TKE for these fragments is higher than that for compound nucleus fission. Hence, this process is colder than CNF and shell effects are more pronounced.  </a:t>
            </a:r>
            <a:endParaRPr lang="en-US" b="1" dirty="0">
              <a:solidFill>
                <a:schemeClr val="accent4">
                  <a:lumMod val="50000"/>
                </a:schemeClr>
              </a:solidFill>
            </a:endParaRPr>
          </a:p>
        </p:txBody>
      </p:sp>
      <p:sp>
        <p:nvSpPr>
          <p:cNvPr id="17" name="TextBox 16"/>
          <p:cNvSpPr txBox="1"/>
          <p:nvPr/>
        </p:nvSpPr>
        <p:spPr>
          <a:xfrm>
            <a:off x="161624" y="4976008"/>
            <a:ext cx="8879897" cy="1477328"/>
          </a:xfrm>
          <a:prstGeom prst="rect">
            <a:avLst/>
          </a:prstGeom>
          <a:noFill/>
        </p:spPr>
        <p:txBody>
          <a:bodyPr wrap="square" rtlCol="0">
            <a:spAutoFit/>
          </a:bodyPr>
          <a:lstStyle/>
          <a:p>
            <a:pPr lvl="0" algn="just"/>
            <a:r>
              <a:rPr lang="en-US" kern="0" dirty="0">
                <a:solidFill>
                  <a:srgbClr val="5DCEAF">
                    <a:lumMod val="50000"/>
                  </a:srgbClr>
                </a:solidFill>
                <a:latin typeface="Trebuchet MS"/>
              </a:rPr>
              <a:t>The calculations of potential energy surfaces show that one of the possible reaction channels for such systems is a process occurring without a CN stage, but with fragment properties close to those known from CNF. This </a:t>
            </a:r>
            <a:r>
              <a:rPr lang="en-US" kern="0" dirty="0" smtClean="0">
                <a:solidFill>
                  <a:srgbClr val="5DCEAF">
                    <a:lumMod val="50000"/>
                  </a:srgbClr>
                </a:solidFill>
                <a:latin typeface="Trebuchet MS"/>
              </a:rPr>
              <a:t>process, so-called symmetric quasifission,  </a:t>
            </a:r>
            <a:r>
              <a:rPr lang="en-US" kern="0" dirty="0">
                <a:solidFill>
                  <a:srgbClr val="5DCEAF">
                    <a:lumMod val="50000"/>
                  </a:srgbClr>
                </a:solidFill>
                <a:latin typeface="Trebuchet MS"/>
              </a:rPr>
              <a:t>is characterized by </a:t>
            </a:r>
            <a:r>
              <a:rPr lang="en-US" b="1" kern="0" dirty="0">
                <a:solidFill>
                  <a:srgbClr val="5DCEAF">
                    <a:lumMod val="50000"/>
                  </a:srgbClr>
                </a:solidFill>
                <a:latin typeface="Trebuchet MS"/>
              </a:rPr>
              <a:t>long reaction times </a:t>
            </a:r>
            <a:r>
              <a:rPr lang="en-US" kern="0" dirty="0">
                <a:solidFill>
                  <a:srgbClr val="5DCEAF">
                    <a:lumMod val="50000"/>
                  </a:srgbClr>
                </a:solidFill>
                <a:latin typeface="Trebuchet MS"/>
              </a:rPr>
              <a:t>sufficient for mass equilibration and resulting in the formation of symmetric fragments. </a:t>
            </a:r>
          </a:p>
        </p:txBody>
      </p:sp>
      <p:sp>
        <p:nvSpPr>
          <p:cNvPr id="28" name="Заголовок 27"/>
          <p:cNvSpPr>
            <a:spLocks noGrp="1"/>
          </p:cNvSpPr>
          <p:nvPr>
            <p:ph type="title"/>
          </p:nvPr>
        </p:nvSpPr>
        <p:spPr>
          <a:xfrm>
            <a:off x="0" y="9004"/>
            <a:ext cx="9144000" cy="915411"/>
          </a:xfrm>
        </p:spPr>
        <p:txBody>
          <a:bodyPr/>
          <a:lstStyle/>
          <a:p>
            <a:pPr marL="0" indent="0">
              <a:buNone/>
            </a:pPr>
            <a:r>
              <a:rPr lang="en-US" dirty="0" smtClean="0">
                <a:solidFill>
                  <a:schemeClr val="accent2">
                    <a:lumMod val="75000"/>
                  </a:schemeClr>
                </a:solidFill>
              </a:rPr>
              <a:t>Fusion-fission </a:t>
            </a:r>
            <a:r>
              <a:rPr lang="en-US" dirty="0" err="1" smtClean="0">
                <a:solidFill>
                  <a:schemeClr val="accent2">
                    <a:lumMod val="75000"/>
                  </a:schemeClr>
                </a:solidFill>
              </a:rPr>
              <a:t>vs</a:t>
            </a:r>
            <a:r>
              <a:rPr lang="en-US" dirty="0" smtClean="0">
                <a:solidFill>
                  <a:schemeClr val="accent2">
                    <a:lumMod val="75000"/>
                  </a:schemeClr>
                </a:solidFill>
              </a:rPr>
              <a:t> Quasifission</a:t>
            </a:r>
            <a:endParaRPr lang="en-US" dirty="0">
              <a:solidFill>
                <a:schemeClr val="accent2">
                  <a:lumMod val="75000"/>
                </a:schemeClr>
              </a:solidFill>
            </a:endParaRPr>
          </a:p>
        </p:txBody>
      </p:sp>
      <p:sp>
        <p:nvSpPr>
          <p:cNvPr id="2" name="TextBox 1"/>
          <p:cNvSpPr txBox="1"/>
          <p:nvPr/>
        </p:nvSpPr>
        <p:spPr>
          <a:xfrm>
            <a:off x="1115616" y="4391233"/>
            <a:ext cx="7416824" cy="1323439"/>
          </a:xfrm>
          <a:prstGeom prst="rect">
            <a:avLst/>
          </a:prstGeom>
          <a:solidFill>
            <a:schemeClr val="accent3">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process the symmetric fragments originate from?</a:t>
            </a:r>
            <a:endParaRPr lang="en-US"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6" name="Группа 5"/>
          <p:cNvGrpSpPr/>
          <p:nvPr/>
        </p:nvGrpSpPr>
        <p:grpSpPr>
          <a:xfrm>
            <a:off x="6538467" y="2034559"/>
            <a:ext cx="1282231" cy="1538457"/>
            <a:chOff x="6538467" y="2034559"/>
            <a:chExt cx="1282231" cy="1538457"/>
          </a:xfrm>
        </p:grpSpPr>
        <p:sp>
          <p:nvSpPr>
            <p:cNvPr id="30" name="Line 6"/>
            <p:cNvSpPr>
              <a:spLocks noChangeShapeType="1"/>
            </p:cNvSpPr>
            <p:nvPr/>
          </p:nvSpPr>
          <p:spPr bwMode="auto">
            <a:xfrm flipH="1">
              <a:off x="6538467" y="2034559"/>
              <a:ext cx="0" cy="132350"/>
            </a:xfrm>
            <a:prstGeom prst="line">
              <a:avLst/>
            </a:prstGeom>
            <a:noFill/>
            <a:ln w="31750">
              <a:solidFill>
                <a:schemeClr val="accent3"/>
              </a:solidFill>
              <a:round/>
              <a:headEnd/>
              <a:tailEnd type="stealth" w="sm" len="med"/>
            </a:ln>
          </p:spPr>
          <p:txBody>
            <a:bodyPr/>
            <a:lstStyle/>
            <a:p>
              <a:endParaRPr lang="ru-RU"/>
            </a:p>
          </p:txBody>
        </p:sp>
        <p:sp>
          <p:nvSpPr>
            <p:cNvPr id="43" name="Line 6"/>
            <p:cNvSpPr>
              <a:spLocks noChangeShapeType="1"/>
            </p:cNvSpPr>
            <p:nvPr/>
          </p:nvSpPr>
          <p:spPr bwMode="auto">
            <a:xfrm>
              <a:off x="6539386" y="2157280"/>
              <a:ext cx="104969" cy="108025"/>
            </a:xfrm>
            <a:prstGeom prst="line">
              <a:avLst/>
            </a:prstGeom>
            <a:noFill/>
            <a:ln w="31750">
              <a:solidFill>
                <a:schemeClr val="accent3"/>
              </a:solidFill>
              <a:round/>
              <a:headEnd/>
              <a:tailEnd type="stealth" w="sm" len="med"/>
            </a:ln>
          </p:spPr>
          <p:txBody>
            <a:bodyPr/>
            <a:lstStyle/>
            <a:p>
              <a:endParaRPr lang="ru-RU"/>
            </a:p>
          </p:txBody>
        </p:sp>
        <p:sp>
          <p:nvSpPr>
            <p:cNvPr id="44" name="Line 6"/>
            <p:cNvSpPr>
              <a:spLocks noChangeShapeType="1"/>
            </p:cNvSpPr>
            <p:nvPr/>
          </p:nvSpPr>
          <p:spPr bwMode="auto">
            <a:xfrm>
              <a:off x="6648609" y="2271656"/>
              <a:ext cx="52483" cy="220820"/>
            </a:xfrm>
            <a:prstGeom prst="line">
              <a:avLst/>
            </a:prstGeom>
            <a:noFill/>
            <a:ln w="31750">
              <a:solidFill>
                <a:schemeClr val="accent3"/>
              </a:solidFill>
              <a:round/>
              <a:headEnd/>
              <a:tailEnd type="stealth" w="sm" len="med"/>
            </a:ln>
          </p:spPr>
          <p:txBody>
            <a:bodyPr/>
            <a:lstStyle/>
            <a:p>
              <a:endParaRPr lang="ru-RU"/>
            </a:p>
          </p:txBody>
        </p:sp>
        <p:sp>
          <p:nvSpPr>
            <p:cNvPr id="46" name="Line 6"/>
            <p:cNvSpPr>
              <a:spLocks noChangeShapeType="1"/>
            </p:cNvSpPr>
            <p:nvPr/>
          </p:nvSpPr>
          <p:spPr bwMode="auto">
            <a:xfrm flipH="1">
              <a:off x="6674850" y="2492693"/>
              <a:ext cx="26242" cy="141363"/>
            </a:xfrm>
            <a:prstGeom prst="line">
              <a:avLst/>
            </a:prstGeom>
            <a:noFill/>
            <a:ln w="31750">
              <a:solidFill>
                <a:schemeClr val="accent3"/>
              </a:solidFill>
              <a:round/>
              <a:headEnd/>
              <a:tailEnd type="stealth" w="sm" len="med"/>
            </a:ln>
          </p:spPr>
          <p:txBody>
            <a:bodyPr/>
            <a:lstStyle/>
            <a:p>
              <a:endParaRPr lang="ru-RU"/>
            </a:p>
          </p:txBody>
        </p:sp>
        <p:sp>
          <p:nvSpPr>
            <p:cNvPr id="47" name="Line 6"/>
            <p:cNvSpPr>
              <a:spLocks noChangeShapeType="1"/>
            </p:cNvSpPr>
            <p:nvPr/>
          </p:nvSpPr>
          <p:spPr bwMode="auto">
            <a:xfrm flipH="1">
              <a:off x="6648608" y="2634056"/>
              <a:ext cx="26241" cy="100356"/>
            </a:xfrm>
            <a:prstGeom prst="line">
              <a:avLst/>
            </a:prstGeom>
            <a:noFill/>
            <a:ln w="31750">
              <a:solidFill>
                <a:schemeClr val="accent3"/>
              </a:solidFill>
              <a:round/>
              <a:headEnd/>
              <a:tailEnd type="stealth" w="sm" len="med"/>
            </a:ln>
          </p:spPr>
          <p:txBody>
            <a:bodyPr/>
            <a:lstStyle/>
            <a:p>
              <a:endParaRPr lang="ru-RU"/>
            </a:p>
          </p:txBody>
        </p:sp>
        <p:sp>
          <p:nvSpPr>
            <p:cNvPr id="51" name="Line 6"/>
            <p:cNvSpPr>
              <a:spLocks noChangeShapeType="1"/>
            </p:cNvSpPr>
            <p:nvPr/>
          </p:nvSpPr>
          <p:spPr bwMode="auto">
            <a:xfrm>
              <a:off x="6804248" y="2806238"/>
              <a:ext cx="287986" cy="127917"/>
            </a:xfrm>
            <a:prstGeom prst="line">
              <a:avLst/>
            </a:prstGeom>
            <a:noFill/>
            <a:ln w="31750">
              <a:solidFill>
                <a:schemeClr val="accent3"/>
              </a:solidFill>
              <a:round/>
              <a:headEnd/>
              <a:tailEnd type="stealth" w="sm" len="med"/>
            </a:ln>
          </p:spPr>
          <p:txBody>
            <a:bodyPr/>
            <a:lstStyle/>
            <a:p>
              <a:endParaRPr lang="ru-RU"/>
            </a:p>
          </p:txBody>
        </p:sp>
        <p:sp>
          <p:nvSpPr>
            <p:cNvPr id="52" name="Line 6"/>
            <p:cNvSpPr>
              <a:spLocks noChangeShapeType="1"/>
            </p:cNvSpPr>
            <p:nvPr/>
          </p:nvSpPr>
          <p:spPr bwMode="auto">
            <a:xfrm>
              <a:off x="7092280" y="2924944"/>
              <a:ext cx="216024" cy="144016"/>
            </a:xfrm>
            <a:prstGeom prst="line">
              <a:avLst/>
            </a:prstGeom>
            <a:noFill/>
            <a:ln w="31750">
              <a:solidFill>
                <a:schemeClr val="accent3"/>
              </a:solidFill>
              <a:round/>
              <a:headEnd/>
              <a:tailEnd type="stealth" w="sm" len="med"/>
            </a:ln>
          </p:spPr>
          <p:txBody>
            <a:bodyPr/>
            <a:lstStyle/>
            <a:p>
              <a:endParaRPr lang="ru-RU"/>
            </a:p>
          </p:txBody>
        </p:sp>
        <p:sp>
          <p:nvSpPr>
            <p:cNvPr id="53" name="Line 6"/>
            <p:cNvSpPr>
              <a:spLocks noChangeShapeType="1"/>
            </p:cNvSpPr>
            <p:nvPr/>
          </p:nvSpPr>
          <p:spPr bwMode="auto">
            <a:xfrm>
              <a:off x="7308304" y="3068960"/>
              <a:ext cx="183504" cy="145917"/>
            </a:xfrm>
            <a:prstGeom prst="line">
              <a:avLst/>
            </a:prstGeom>
            <a:noFill/>
            <a:ln w="31750">
              <a:solidFill>
                <a:schemeClr val="accent3"/>
              </a:solidFill>
              <a:round/>
              <a:headEnd/>
              <a:tailEnd type="stealth" w="sm" len="med"/>
            </a:ln>
          </p:spPr>
          <p:txBody>
            <a:bodyPr/>
            <a:lstStyle/>
            <a:p>
              <a:endParaRPr lang="ru-RU"/>
            </a:p>
          </p:txBody>
        </p:sp>
        <p:sp>
          <p:nvSpPr>
            <p:cNvPr id="54" name="Line 6"/>
            <p:cNvSpPr>
              <a:spLocks noChangeShapeType="1"/>
            </p:cNvSpPr>
            <p:nvPr/>
          </p:nvSpPr>
          <p:spPr bwMode="auto">
            <a:xfrm>
              <a:off x="7491808" y="3214877"/>
              <a:ext cx="176535" cy="171732"/>
            </a:xfrm>
            <a:prstGeom prst="line">
              <a:avLst/>
            </a:prstGeom>
            <a:noFill/>
            <a:ln w="31750">
              <a:solidFill>
                <a:schemeClr val="accent3"/>
              </a:solidFill>
              <a:round/>
              <a:headEnd/>
              <a:tailEnd type="stealth" w="sm" len="med"/>
            </a:ln>
          </p:spPr>
          <p:txBody>
            <a:bodyPr/>
            <a:lstStyle/>
            <a:p>
              <a:endParaRPr lang="ru-RU"/>
            </a:p>
          </p:txBody>
        </p:sp>
        <p:sp>
          <p:nvSpPr>
            <p:cNvPr id="55" name="Line 6"/>
            <p:cNvSpPr>
              <a:spLocks noChangeShapeType="1"/>
            </p:cNvSpPr>
            <p:nvPr/>
          </p:nvSpPr>
          <p:spPr bwMode="auto">
            <a:xfrm>
              <a:off x="7668344" y="3386609"/>
              <a:ext cx="152354" cy="186407"/>
            </a:xfrm>
            <a:prstGeom prst="line">
              <a:avLst/>
            </a:prstGeom>
            <a:noFill/>
            <a:ln w="31750">
              <a:solidFill>
                <a:schemeClr val="accent3"/>
              </a:solidFill>
              <a:round/>
              <a:headEnd/>
              <a:tailEnd type="stealth" w="lg" len="lg"/>
            </a:ln>
          </p:spPr>
          <p:txBody>
            <a:bodyPr/>
            <a:lstStyle/>
            <a:p>
              <a:endParaRPr lang="ru-RU"/>
            </a:p>
          </p:txBody>
        </p:sp>
        <p:sp>
          <p:nvSpPr>
            <p:cNvPr id="56" name="Line 6"/>
            <p:cNvSpPr>
              <a:spLocks noChangeShapeType="1"/>
            </p:cNvSpPr>
            <p:nvPr/>
          </p:nvSpPr>
          <p:spPr bwMode="auto">
            <a:xfrm>
              <a:off x="6641523" y="2723525"/>
              <a:ext cx="157534" cy="93412"/>
            </a:xfrm>
            <a:prstGeom prst="line">
              <a:avLst/>
            </a:prstGeom>
            <a:noFill/>
            <a:ln w="31750">
              <a:solidFill>
                <a:schemeClr val="accent3"/>
              </a:solidFill>
              <a:round/>
              <a:headEnd/>
              <a:tailEnd type="stealth" w="sm" len="med"/>
            </a:ln>
          </p:spPr>
          <p:txBody>
            <a:bodyPr/>
            <a:lstStyle/>
            <a:p>
              <a:endParaRPr lang="ru-RU"/>
            </a:p>
          </p:txBody>
        </p:sp>
      </p:grpSp>
      <p:grpSp>
        <p:nvGrpSpPr>
          <p:cNvPr id="8" name="Группа 7"/>
          <p:cNvGrpSpPr/>
          <p:nvPr/>
        </p:nvGrpSpPr>
        <p:grpSpPr>
          <a:xfrm>
            <a:off x="6023701" y="2034559"/>
            <a:ext cx="1421662" cy="2105960"/>
            <a:chOff x="6023701" y="2034559"/>
            <a:chExt cx="1421662" cy="2105960"/>
          </a:xfrm>
        </p:grpSpPr>
        <p:sp>
          <p:nvSpPr>
            <p:cNvPr id="58" name="Line 6"/>
            <p:cNvSpPr>
              <a:spLocks noChangeShapeType="1"/>
            </p:cNvSpPr>
            <p:nvPr/>
          </p:nvSpPr>
          <p:spPr bwMode="auto">
            <a:xfrm flipH="1">
              <a:off x="6103913" y="2551944"/>
              <a:ext cx="60137" cy="131870"/>
            </a:xfrm>
            <a:prstGeom prst="line">
              <a:avLst/>
            </a:prstGeom>
            <a:noFill/>
            <a:ln w="31750">
              <a:solidFill>
                <a:schemeClr val="accent3"/>
              </a:solidFill>
              <a:round/>
              <a:headEnd/>
              <a:tailEnd type="stealth" w="sm" len="med"/>
            </a:ln>
          </p:spPr>
          <p:txBody>
            <a:bodyPr/>
            <a:lstStyle/>
            <a:p>
              <a:endParaRPr lang="ru-RU"/>
            </a:p>
          </p:txBody>
        </p:sp>
        <p:sp>
          <p:nvSpPr>
            <p:cNvPr id="59" name="Line 6"/>
            <p:cNvSpPr>
              <a:spLocks noChangeShapeType="1"/>
            </p:cNvSpPr>
            <p:nvPr/>
          </p:nvSpPr>
          <p:spPr bwMode="auto">
            <a:xfrm>
              <a:off x="6096487" y="2684234"/>
              <a:ext cx="33782" cy="122004"/>
            </a:xfrm>
            <a:prstGeom prst="line">
              <a:avLst/>
            </a:prstGeom>
            <a:noFill/>
            <a:ln w="31750">
              <a:solidFill>
                <a:schemeClr val="accent3"/>
              </a:solidFill>
              <a:round/>
              <a:headEnd/>
              <a:tailEnd type="stealth" w="sm" len="med"/>
            </a:ln>
          </p:spPr>
          <p:txBody>
            <a:bodyPr/>
            <a:lstStyle/>
            <a:p>
              <a:endParaRPr lang="ru-RU"/>
            </a:p>
          </p:txBody>
        </p:sp>
        <p:sp>
          <p:nvSpPr>
            <p:cNvPr id="60" name="Line 6"/>
            <p:cNvSpPr>
              <a:spLocks noChangeShapeType="1"/>
            </p:cNvSpPr>
            <p:nvPr/>
          </p:nvSpPr>
          <p:spPr bwMode="auto">
            <a:xfrm>
              <a:off x="6131451" y="2806238"/>
              <a:ext cx="12490" cy="196080"/>
            </a:xfrm>
            <a:prstGeom prst="line">
              <a:avLst/>
            </a:prstGeom>
            <a:noFill/>
            <a:ln w="31750">
              <a:solidFill>
                <a:schemeClr val="accent3"/>
              </a:solidFill>
              <a:round/>
              <a:headEnd/>
              <a:tailEnd type="stealth" w="sm" len="med"/>
            </a:ln>
          </p:spPr>
          <p:txBody>
            <a:bodyPr/>
            <a:lstStyle/>
            <a:p>
              <a:endParaRPr lang="ru-RU"/>
            </a:p>
          </p:txBody>
        </p:sp>
        <p:sp>
          <p:nvSpPr>
            <p:cNvPr id="61" name="Line 6"/>
            <p:cNvSpPr>
              <a:spLocks noChangeShapeType="1"/>
            </p:cNvSpPr>
            <p:nvPr/>
          </p:nvSpPr>
          <p:spPr bwMode="auto">
            <a:xfrm flipH="1">
              <a:off x="6023701" y="2996953"/>
              <a:ext cx="107750" cy="234478"/>
            </a:xfrm>
            <a:prstGeom prst="line">
              <a:avLst/>
            </a:prstGeom>
            <a:noFill/>
            <a:ln w="31750">
              <a:solidFill>
                <a:schemeClr val="accent3"/>
              </a:solidFill>
              <a:round/>
              <a:headEnd/>
              <a:tailEnd type="stealth" w="sm" len="med"/>
            </a:ln>
          </p:spPr>
          <p:txBody>
            <a:bodyPr/>
            <a:lstStyle/>
            <a:p>
              <a:endParaRPr lang="ru-RU"/>
            </a:p>
          </p:txBody>
        </p:sp>
        <p:sp>
          <p:nvSpPr>
            <p:cNvPr id="62" name="Line 6"/>
            <p:cNvSpPr>
              <a:spLocks noChangeShapeType="1"/>
            </p:cNvSpPr>
            <p:nvPr/>
          </p:nvSpPr>
          <p:spPr bwMode="auto">
            <a:xfrm>
              <a:off x="6023701" y="3231430"/>
              <a:ext cx="72786" cy="212377"/>
            </a:xfrm>
            <a:prstGeom prst="line">
              <a:avLst/>
            </a:prstGeom>
            <a:noFill/>
            <a:ln w="31750">
              <a:solidFill>
                <a:schemeClr val="accent3"/>
              </a:solidFill>
              <a:round/>
              <a:headEnd/>
              <a:tailEnd type="stealth" w="sm" len="med"/>
            </a:ln>
          </p:spPr>
          <p:txBody>
            <a:bodyPr/>
            <a:lstStyle/>
            <a:p>
              <a:endParaRPr lang="ru-RU"/>
            </a:p>
          </p:txBody>
        </p:sp>
        <p:sp>
          <p:nvSpPr>
            <p:cNvPr id="63" name="Line 6"/>
            <p:cNvSpPr>
              <a:spLocks noChangeShapeType="1"/>
            </p:cNvSpPr>
            <p:nvPr/>
          </p:nvSpPr>
          <p:spPr bwMode="auto">
            <a:xfrm>
              <a:off x="6096487" y="3479812"/>
              <a:ext cx="67564" cy="21196"/>
            </a:xfrm>
            <a:prstGeom prst="line">
              <a:avLst/>
            </a:prstGeom>
            <a:noFill/>
            <a:ln w="31750">
              <a:solidFill>
                <a:schemeClr val="accent3"/>
              </a:solidFill>
              <a:round/>
              <a:headEnd/>
              <a:tailEnd type="stealth" w="sm" len="med"/>
            </a:ln>
          </p:spPr>
          <p:txBody>
            <a:bodyPr/>
            <a:lstStyle/>
            <a:p>
              <a:endParaRPr lang="ru-RU"/>
            </a:p>
          </p:txBody>
        </p:sp>
        <p:sp>
          <p:nvSpPr>
            <p:cNvPr id="64" name="Line 6"/>
            <p:cNvSpPr>
              <a:spLocks noChangeShapeType="1"/>
            </p:cNvSpPr>
            <p:nvPr/>
          </p:nvSpPr>
          <p:spPr bwMode="auto">
            <a:xfrm>
              <a:off x="6325759" y="3386609"/>
              <a:ext cx="175162" cy="12445"/>
            </a:xfrm>
            <a:prstGeom prst="line">
              <a:avLst/>
            </a:prstGeom>
            <a:noFill/>
            <a:ln w="31750">
              <a:solidFill>
                <a:schemeClr val="accent3"/>
              </a:solidFill>
              <a:round/>
              <a:headEnd/>
              <a:tailEnd type="stealth" w="sm" len="med"/>
            </a:ln>
          </p:spPr>
          <p:txBody>
            <a:bodyPr/>
            <a:lstStyle/>
            <a:p>
              <a:endParaRPr lang="ru-RU"/>
            </a:p>
          </p:txBody>
        </p:sp>
        <p:sp>
          <p:nvSpPr>
            <p:cNvPr id="65" name="Line 6"/>
            <p:cNvSpPr>
              <a:spLocks noChangeShapeType="1"/>
            </p:cNvSpPr>
            <p:nvPr/>
          </p:nvSpPr>
          <p:spPr bwMode="auto">
            <a:xfrm>
              <a:off x="6500921" y="3399054"/>
              <a:ext cx="215978" cy="102604"/>
            </a:xfrm>
            <a:prstGeom prst="line">
              <a:avLst/>
            </a:prstGeom>
            <a:noFill/>
            <a:ln w="31750">
              <a:solidFill>
                <a:schemeClr val="accent3"/>
              </a:solidFill>
              <a:round/>
              <a:headEnd/>
              <a:tailEnd type="stealth" w="sm" len="med"/>
            </a:ln>
          </p:spPr>
          <p:txBody>
            <a:bodyPr/>
            <a:lstStyle/>
            <a:p>
              <a:endParaRPr lang="ru-RU"/>
            </a:p>
          </p:txBody>
        </p:sp>
        <p:sp>
          <p:nvSpPr>
            <p:cNvPr id="66" name="Line 6"/>
            <p:cNvSpPr>
              <a:spLocks noChangeShapeType="1"/>
            </p:cNvSpPr>
            <p:nvPr/>
          </p:nvSpPr>
          <p:spPr bwMode="auto">
            <a:xfrm>
              <a:off x="6716945" y="3492447"/>
              <a:ext cx="216024" cy="144016"/>
            </a:xfrm>
            <a:prstGeom prst="line">
              <a:avLst/>
            </a:prstGeom>
            <a:noFill/>
            <a:ln w="31750">
              <a:solidFill>
                <a:schemeClr val="accent3"/>
              </a:solidFill>
              <a:round/>
              <a:headEnd/>
              <a:tailEnd type="stealth" w="sm" len="med"/>
            </a:ln>
          </p:spPr>
          <p:txBody>
            <a:bodyPr/>
            <a:lstStyle/>
            <a:p>
              <a:endParaRPr lang="ru-RU"/>
            </a:p>
          </p:txBody>
        </p:sp>
        <p:sp>
          <p:nvSpPr>
            <p:cNvPr id="67" name="Line 6"/>
            <p:cNvSpPr>
              <a:spLocks noChangeShapeType="1"/>
            </p:cNvSpPr>
            <p:nvPr/>
          </p:nvSpPr>
          <p:spPr bwMode="auto">
            <a:xfrm>
              <a:off x="6932969" y="3636463"/>
              <a:ext cx="183504" cy="145917"/>
            </a:xfrm>
            <a:prstGeom prst="line">
              <a:avLst/>
            </a:prstGeom>
            <a:noFill/>
            <a:ln w="31750">
              <a:solidFill>
                <a:schemeClr val="accent3"/>
              </a:solidFill>
              <a:round/>
              <a:headEnd/>
              <a:tailEnd type="stealth" w="sm" len="med"/>
            </a:ln>
          </p:spPr>
          <p:txBody>
            <a:bodyPr/>
            <a:lstStyle/>
            <a:p>
              <a:endParaRPr lang="ru-RU"/>
            </a:p>
          </p:txBody>
        </p:sp>
        <p:sp>
          <p:nvSpPr>
            <p:cNvPr id="68" name="Line 6"/>
            <p:cNvSpPr>
              <a:spLocks noChangeShapeType="1"/>
            </p:cNvSpPr>
            <p:nvPr/>
          </p:nvSpPr>
          <p:spPr bwMode="auto">
            <a:xfrm>
              <a:off x="7116473" y="3782380"/>
              <a:ext cx="176535" cy="171732"/>
            </a:xfrm>
            <a:prstGeom prst="line">
              <a:avLst/>
            </a:prstGeom>
            <a:noFill/>
            <a:ln w="31750">
              <a:solidFill>
                <a:schemeClr val="accent3"/>
              </a:solidFill>
              <a:round/>
              <a:headEnd/>
              <a:tailEnd type="stealth" w="sm" len="med"/>
            </a:ln>
          </p:spPr>
          <p:txBody>
            <a:bodyPr/>
            <a:lstStyle/>
            <a:p>
              <a:endParaRPr lang="ru-RU"/>
            </a:p>
          </p:txBody>
        </p:sp>
        <p:sp>
          <p:nvSpPr>
            <p:cNvPr id="69" name="Line 6"/>
            <p:cNvSpPr>
              <a:spLocks noChangeShapeType="1"/>
            </p:cNvSpPr>
            <p:nvPr/>
          </p:nvSpPr>
          <p:spPr bwMode="auto">
            <a:xfrm>
              <a:off x="7293009" y="3954112"/>
              <a:ext cx="152354" cy="186407"/>
            </a:xfrm>
            <a:prstGeom prst="line">
              <a:avLst/>
            </a:prstGeom>
            <a:noFill/>
            <a:ln w="31750">
              <a:solidFill>
                <a:schemeClr val="accent3"/>
              </a:solidFill>
              <a:round/>
              <a:headEnd/>
              <a:tailEnd type="stealth" w="lg" len="lg"/>
            </a:ln>
          </p:spPr>
          <p:txBody>
            <a:bodyPr/>
            <a:lstStyle/>
            <a:p>
              <a:endParaRPr lang="ru-RU"/>
            </a:p>
          </p:txBody>
        </p:sp>
        <p:sp>
          <p:nvSpPr>
            <p:cNvPr id="70" name="Line 6"/>
            <p:cNvSpPr>
              <a:spLocks noChangeShapeType="1"/>
            </p:cNvSpPr>
            <p:nvPr/>
          </p:nvSpPr>
          <p:spPr bwMode="auto">
            <a:xfrm flipV="1">
              <a:off x="6164051" y="3386608"/>
              <a:ext cx="152293" cy="114399"/>
            </a:xfrm>
            <a:prstGeom prst="line">
              <a:avLst/>
            </a:prstGeom>
            <a:noFill/>
            <a:ln w="31750">
              <a:solidFill>
                <a:schemeClr val="accent3"/>
              </a:solidFill>
              <a:round/>
              <a:headEnd/>
              <a:tailEnd type="stealth" w="sm" len="med"/>
            </a:ln>
          </p:spPr>
          <p:txBody>
            <a:bodyPr/>
            <a:lstStyle/>
            <a:p>
              <a:endParaRPr lang="ru-RU"/>
            </a:p>
          </p:txBody>
        </p:sp>
        <p:sp>
          <p:nvSpPr>
            <p:cNvPr id="71" name="Line 6"/>
            <p:cNvSpPr>
              <a:spLocks noChangeShapeType="1"/>
            </p:cNvSpPr>
            <p:nvPr/>
          </p:nvSpPr>
          <p:spPr bwMode="auto">
            <a:xfrm flipH="1">
              <a:off x="6164051" y="2382066"/>
              <a:ext cx="41578" cy="169877"/>
            </a:xfrm>
            <a:prstGeom prst="line">
              <a:avLst/>
            </a:prstGeom>
            <a:noFill/>
            <a:ln w="31750">
              <a:solidFill>
                <a:schemeClr val="accent3"/>
              </a:solidFill>
              <a:round/>
              <a:headEnd/>
              <a:tailEnd type="stealth" w="sm" len="med"/>
            </a:ln>
          </p:spPr>
          <p:txBody>
            <a:bodyPr/>
            <a:lstStyle/>
            <a:p>
              <a:endParaRPr lang="ru-RU"/>
            </a:p>
          </p:txBody>
        </p:sp>
        <p:sp>
          <p:nvSpPr>
            <p:cNvPr id="72" name="Line 6"/>
            <p:cNvSpPr>
              <a:spLocks noChangeShapeType="1"/>
            </p:cNvSpPr>
            <p:nvPr/>
          </p:nvSpPr>
          <p:spPr bwMode="auto">
            <a:xfrm flipH="1">
              <a:off x="6202895" y="2265305"/>
              <a:ext cx="37302" cy="116761"/>
            </a:xfrm>
            <a:prstGeom prst="line">
              <a:avLst/>
            </a:prstGeom>
            <a:noFill/>
            <a:ln w="31750">
              <a:solidFill>
                <a:schemeClr val="accent3"/>
              </a:solidFill>
              <a:round/>
              <a:headEnd/>
              <a:tailEnd type="stealth" w="sm" len="med"/>
            </a:ln>
          </p:spPr>
          <p:txBody>
            <a:bodyPr/>
            <a:lstStyle/>
            <a:p>
              <a:endParaRPr lang="ru-RU"/>
            </a:p>
          </p:txBody>
        </p:sp>
        <p:sp>
          <p:nvSpPr>
            <p:cNvPr id="73" name="Line 6"/>
            <p:cNvSpPr>
              <a:spLocks noChangeShapeType="1"/>
            </p:cNvSpPr>
            <p:nvPr/>
          </p:nvSpPr>
          <p:spPr bwMode="auto">
            <a:xfrm flipH="1">
              <a:off x="6243900" y="2204864"/>
              <a:ext cx="169440" cy="57645"/>
            </a:xfrm>
            <a:prstGeom prst="line">
              <a:avLst/>
            </a:prstGeom>
            <a:noFill/>
            <a:ln w="31750">
              <a:solidFill>
                <a:schemeClr val="accent3"/>
              </a:solidFill>
              <a:round/>
              <a:headEnd/>
              <a:tailEnd type="stealth" w="sm" len="med"/>
            </a:ln>
          </p:spPr>
          <p:txBody>
            <a:bodyPr/>
            <a:lstStyle/>
            <a:p>
              <a:endParaRPr lang="ru-RU"/>
            </a:p>
          </p:txBody>
        </p:sp>
        <p:sp>
          <p:nvSpPr>
            <p:cNvPr id="74" name="Line 6"/>
            <p:cNvSpPr>
              <a:spLocks noChangeShapeType="1"/>
            </p:cNvSpPr>
            <p:nvPr/>
          </p:nvSpPr>
          <p:spPr bwMode="auto">
            <a:xfrm flipH="1">
              <a:off x="6413340" y="2034559"/>
              <a:ext cx="126046" cy="167954"/>
            </a:xfrm>
            <a:prstGeom prst="line">
              <a:avLst/>
            </a:prstGeom>
            <a:noFill/>
            <a:ln w="31750">
              <a:solidFill>
                <a:schemeClr val="accent3"/>
              </a:solidFill>
              <a:round/>
              <a:headEnd/>
              <a:tailEnd type="stealth" w="sm" len="med"/>
            </a:ln>
          </p:spPr>
          <p:txBody>
            <a:bodyPr/>
            <a:lstStyle/>
            <a:p>
              <a:endParaRPr lang="ru-RU"/>
            </a:p>
          </p:txBody>
        </p:sp>
      </p:grpSp>
      <p:grpSp>
        <p:nvGrpSpPr>
          <p:cNvPr id="9" name="Группа 8"/>
          <p:cNvGrpSpPr/>
          <p:nvPr/>
        </p:nvGrpSpPr>
        <p:grpSpPr>
          <a:xfrm>
            <a:off x="5738836" y="2242206"/>
            <a:ext cx="511530" cy="352351"/>
            <a:chOff x="5738836" y="2242206"/>
            <a:chExt cx="511530" cy="352351"/>
          </a:xfrm>
        </p:grpSpPr>
        <p:sp>
          <p:nvSpPr>
            <p:cNvPr id="20" name="Line 6"/>
            <p:cNvSpPr>
              <a:spLocks noChangeShapeType="1"/>
            </p:cNvSpPr>
            <p:nvPr/>
          </p:nvSpPr>
          <p:spPr bwMode="auto">
            <a:xfrm flipH="1" flipV="1">
              <a:off x="6096487" y="2242206"/>
              <a:ext cx="153879" cy="20303"/>
            </a:xfrm>
            <a:prstGeom prst="line">
              <a:avLst/>
            </a:prstGeom>
            <a:noFill/>
            <a:ln w="31750">
              <a:solidFill>
                <a:srgbClr val="FFFF00"/>
              </a:solidFill>
              <a:round/>
              <a:headEnd/>
              <a:tailEnd type="triangle" w="med" len="med"/>
            </a:ln>
          </p:spPr>
          <p:txBody>
            <a:bodyPr/>
            <a:lstStyle/>
            <a:p>
              <a:endParaRPr lang="ru-RU"/>
            </a:p>
          </p:txBody>
        </p:sp>
        <p:sp>
          <p:nvSpPr>
            <p:cNvPr id="26" name="Line 17"/>
            <p:cNvSpPr>
              <a:spLocks noChangeShapeType="1"/>
            </p:cNvSpPr>
            <p:nvPr/>
          </p:nvSpPr>
          <p:spPr bwMode="auto">
            <a:xfrm flipV="1">
              <a:off x="5831661" y="2276872"/>
              <a:ext cx="133038" cy="5892"/>
            </a:xfrm>
            <a:prstGeom prst="line">
              <a:avLst/>
            </a:prstGeom>
            <a:noFill/>
            <a:ln w="31750">
              <a:solidFill>
                <a:srgbClr val="FFFF00"/>
              </a:solidFill>
              <a:round/>
              <a:headEnd type="triangle" w="med" len="med"/>
              <a:tailEnd/>
            </a:ln>
          </p:spPr>
          <p:txBody>
            <a:bodyPr/>
            <a:lstStyle/>
            <a:p>
              <a:endParaRPr lang="ru-RU"/>
            </a:p>
          </p:txBody>
        </p:sp>
        <p:sp>
          <p:nvSpPr>
            <p:cNvPr id="27" name="Line 18"/>
            <p:cNvSpPr>
              <a:spLocks noChangeShapeType="1"/>
            </p:cNvSpPr>
            <p:nvPr/>
          </p:nvSpPr>
          <p:spPr bwMode="auto">
            <a:xfrm flipH="1" flipV="1">
              <a:off x="6029979" y="2510236"/>
              <a:ext cx="100290" cy="84321"/>
            </a:xfrm>
            <a:prstGeom prst="line">
              <a:avLst/>
            </a:prstGeom>
            <a:noFill/>
            <a:ln w="31750">
              <a:solidFill>
                <a:srgbClr val="FFFF00"/>
              </a:solidFill>
              <a:round/>
              <a:headEnd type="triangle" w="med" len="med"/>
              <a:tailEnd/>
            </a:ln>
          </p:spPr>
          <p:txBody>
            <a:bodyPr/>
            <a:lstStyle/>
            <a:p>
              <a:endParaRPr lang="ru-RU"/>
            </a:p>
          </p:txBody>
        </p:sp>
        <p:sp>
          <p:nvSpPr>
            <p:cNvPr id="75" name="Line 18"/>
            <p:cNvSpPr>
              <a:spLocks noChangeShapeType="1"/>
            </p:cNvSpPr>
            <p:nvPr/>
          </p:nvSpPr>
          <p:spPr bwMode="auto">
            <a:xfrm flipH="1" flipV="1">
              <a:off x="5898170" y="2467004"/>
              <a:ext cx="133058" cy="43234"/>
            </a:xfrm>
            <a:prstGeom prst="line">
              <a:avLst/>
            </a:prstGeom>
            <a:noFill/>
            <a:ln w="31750">
              <a:solidFill>
                <a:srgbClr val="FFFF00"/>
              </a:solidFill>
              <a:round/>
              <a:headEnd type="triangle" w="med" len="med"/>
              <a:tailEnd/>
            </a:ln>
          </p:spPr>
          <p:txBody>
            <a:bodyPr/>
            <a:lstStyle/>
            <a:p>
              <a:endParaRPr lang="ru-RU"/>
            </a:p>
          </p:txBody>
        </p:sp>
        <p:sp>
          <p:nvSpPr>
            <p:cNvPr id="76" name="Line 18"/>
            <p:cNvSpPr>
              <a:spLocks noChangeShapeType="1"/>
            </p:cNvSpPr>
            <p:nvPr/>
          </p:nvSpPr>
          <p:spPr bwMode="auto">
            <a:xfrm flipH="1" flipV="1">
              <a:off x="5791948" y="2428254"/>
              <a:ext cx="106221" cy="23094"/>
            </a:xfrm>
            <a:prstGeom prst="line">
              <a:avLst/>
            </a:prstGeom>
            <a:noFill/>
            <a:ln w="31750">
              <a:solidFill>
                <a:srgbClr val="FFFF00"/>
              </a:solidFill>
              <a:round/>
              <a:headEnd type="triangle" w="med" len="med"/>
              <a:tailEnd/>
            </a:ln>
          </p:spPr>
          <p:txBody>
            <a:bodyPr/>
            <a:lstStyle/>
            <a:p>
              <a:endParaRPr lang="ru-RU"/>
            </a:p>
          </p:txBody>
        </p:sp>
        <p:sp>
          <p:nvSpPr>
            <p:cNvPr id="77" name="Line 18"/>
            <p:cNvSpPr>
              <a:spLocks noChangeShapeType="1"/>
            </p:cNvSpPr>
            <p:nvPr/>
          </p:nvSpPr>
          <p:spPr bwMode="auto">
            <a:xfrm flipH="1" flipV="1">
              <a:off x="5738836" y="2348880"/>
              <a:ext cx="53111" cy="79374"/>
            </a:xfrm>
            <a:prstGeom prst="line">
              <a:avLst/>
            </a:prstGeom>
            <a:noFill/>
            <a:ln w="31750">
              <a:solidFill>
                <a:srgbClr val="FFFF00"/>
              </a:solidFill>
              <a:round/>
              <a:headEnd type="triangle" w="med" len="med"/>
              <a:tailEnd/>
            </a:ln>
          </p:spPr>
          <p:txBody>
            <a:bodyPr/>
            <a:lstStyle/>
            <a:p>
              <a:endParaRPr lang="ru-RU"/>
            </a:p>
          </p:txBody>
        </p:sp>
        <p:sp>
          <p:nvSpPr>
            <p:cNvPr id="78" name="Line 18"/>
            <p:cNvSpPr>
              <a:spLocks noChangeShapeType="1"/>
            </p:cNvSpPr>
            <p:nvPr/>
          </p:nvSpPr>
          <p:spPr bwMode="auto">
            <a:xfrm flipV="1">
              <a:off x="5765390" y="2276872"/>
              <a:ext cx="30320" cy="72008"/>
            </a:xfrm>
            <a:prstGeom prst="line">
              <a:avLst/>
            </a:prstGeom>
            <a:noFill/>
            <a:ln w="31750">
              <a:solidFill>
                <a:srgbClr val="FFFF00"/>
              </a:solidFill>
              <a:round/>
              <a:headEnd type="triangle" w="med" len="med"/>
              <a:tailEnd/>
            </a:ln>
          </p:spPr>
          <p:txBody>
            <a:bodyPr/>
            <a:lstStyle/>
            <a:p>
              <a:endParaRPr lang="ru-RU"/>
            </a:p>
          </p:txBody>
        </p:sp>
        <p:sp>
          <p:nvSpPr>
            <p:cNvPr id="79" name="Line 17"/>
            <p:cNvSpPr>
              <a:spLocks noChangeShapeType="1"/>
            </p:cNvSpPr>
            <p:nvPr/>
          </p:nvSpPr>
          <p:spPr bwMode="auto">
            <a:xfrm flipV="1">
              <a:off x="5963471" y="2242206"/>
              <a:ext cx="133016" cy="29449"/>
            </a:xfrm>
            <a:prstGeom prst="line">
              <a:avLst/>
            </a:prstGeom>
            <a:noFill/>
            <a:ln w="31750">
              <a:solidFill>
                <a:srgbClr val="FFFF00"/>
              </a:solidFill>
              <a:round/>
              <a:headEnd type="triangle" w="med" len="med"/>
              <a:tailEnd/>
            </a:ln>
          </p:spPr>
          <p:txBody>
            <a:bodyPr/>
            <a:lstStyle/>
            <a:p>
              <a:endParaRPr lang="ru-RU"/>
            </a:p>
          </p:txBody>
        </p:sp>
      </p:grpSp>
      <p:sp>
        <p:nvSpPr>
          <p:cNvPr id="49" name="Прямоугольник 48"/>
          <p:cNvSpPr/>
          <p:nvPr/>
        </p:nvSpPr>
        <p:spPr>
          <a:xfrm>
            <a:off x="6804248" y="2492693"/>
            <a:ext cx="1152128" cy="461665"/>
          </a:xfrm>
          <a:prstGeom prst="rect">
            <a:avLst/>
          </a:prstGeom>
        </p:spPr>
        <p:txBody>
          <a:bodyPr wrap="square">
            <a:spAutoFit/>
          </a:bodyPr>
          <a:lstStyle/>
          <a:p>
            <a:r>
              <a:rPr lang="en-US" sz="2400" b="1" dirty="0" smtClean="0">
                <a:solidFill>
                  <a:srgbClr val="FF0000"/>
                </a:solidFill>
                <a:latin typeface="Book Antiqua" pitchFamily="18" charset="0"/>
              </a:rPr>
              <a:t>~</a:t>
            </a:r>
            <a:r>
              <a:rPr lang="en-US" sz="2400" b="1" dirty="0">
                <a:solidFill>
                  <a:schemeClr val="accent6"/>
                </a:solidFill>
                <a:latin typeface="Book Antiqua" pitchFamily="18" charset="0"/>
              </a:rPr>
              <a:t>10</a:t>
            </a:r>
            <a:r>
              <a:rPr lang="en-US" sz="2400" b="1" baseline="30000" dirty="0">
                <a:solidFill>
                  <a:schemeClr val="accent6"/>
                </a:solidFill>
                <a:latin typeface="Book Antiqua" pitchFamily="18" charset="0"/>
              </a:rPr>
              <a:t>-21</a:t>
            </a:r>
            <a:r>
              <a:rPr lang="en-US" sz="2400" b="1" baseline="30000" dirty="0">
                <a:solidFill>
                  <a:srgbClr val="FF0000"/>
                </a:solidFill>
                <a:latin typeface="Book Antiqua" pitchFamily="18" charset="0"/>
              </a:rPr>
              <a:t> </a:t>
            </a:r>
            <a:r>
              <a:rPr lang="en-US" sz="2400" b="1" dirty="0" smtClean="0">
                <a:solidFill>
                  <a:srgbClr val="FF0000"/>
                </a:solidFill>
                <a:latin typeface="Book Antiqua" pitchFamily="18" charset="0"/>
              </a:rPr>
              <a:t>s</a:t>
            </a:r>
            <a:endParaRPr lang="en-US" sz="2400" b="1" dirty="0">
              <a:solidFill>
                <a:srgbClr val="FF0000"/>
              </a:solidFill>
              <a:latin typeface="Book Antiqua" pitchFamily="18" charset="0"/>
            </a:endParaRPr>
          </a:p>
        </p:txBody>
      </p:sp>
      <p:sp>
        <p:nvSpPr>
          <p:cNvPr id="50" name="Прямоугольник 49"/>
          <p:cNvSpPr/>
          <p:nvPr/>
        </p:nvSpPr>
        <p:spPr>
          <a:xfrm>
            <a:off x="6023701" y="2924944"/>
            <a:ext cx="1152128" cy="461665"/>
          </a:xfrm>
          <a:prstGeom prst="rect">
            <a:avLst/>
          </a:prstGeom>
        </p:spPr>
        <p:txBody>
          <a:bodyPr wrap="square">
            <a:spAutoFit/>
          </a:bodyPr>
          <a:lstStyle/>
          <a:p>
            <a:r>
              <a:rPr lang="en-US" sz="2400" b="1" dirty="0" smtClean="0">
                <a:solidFill>
                  <a:srgbClr val="FF0000"/>
                </a:solidFill>
                <a:latin typeface="Book Antiqua" pitchFamily="18" charset="0"/>
              </a:rPr>
              <a:t>~</a:t>
            </a:r>
            <a:r>
              <a:rPr lang="en-US" sz="2400" b="1" dirty="0" smtClean="0">
                <a:solidFill>
                  <a:schemeClr val="accent6"/>
                </a:solidFill>
                <a:latin typeface="Book Antiqua" pitchFamily="18" charset="0"/>
              </a:rPr>
              <a:t>10</a:t>
            </a:r>
            <a:r>
              <a:rPr lang="en-US" sz="2400" b="1" baseline="30000" dirty="0" smtClean="0">
                <a:solidFill>
                  <a:schemeClr val="accent6"/>
                </a:solidFill>
                <a:latin typeface="Book Antiqua" pitchFamily="18" charset="0"/>
              </a:rPr>
              <a:t>-20</a:t>
            </a:r>
            <a:r>
              <a:rPr lang="en-US" sz="2400" b="1" baseline="30000" dirty="0">
                <a:solidFill>
                  <a:srgbClr val="FF0000"/>
                </a:solidFill>
                <a:latin typeface="Book Antiqua" pitchFamily="18" charset="0"/>
              </a:rPr>
              <a:t> </a:t>
            </a:r>
            <a:r>
              <a:rPr lang="en-US" sz="2400" b="1" dirty="0" smtClean="0">
                <a:solidFill>
                  <a:srgbClr val="FF0000"/>
                </a:solidFill>
                <a:latin typeface="Book Antiqua" pitchFamily="18" charset="0"/>
              </a:rPr>
              <a:t>s</a:t>
            </a:r>
            <a:endParaRPr lang="en-US" sz="2400" b="1" dirty="0">
              <a:solidFill>
                <a:srgbClr val="FF0000"/>
              </a:solidFill>
              <a:latin typeface="Book Antiqua" pitchFamily="18" charset="0"/>
            </a:endParaRPr>
          </a:p>
        </p:txBody>
      </p:sp>
    </p:spTree>
    <p:extLst>
      <p:ext uri="{BB962C8B-B14F-4D97-AF65-F5344CB8AC3E}">
        <p14:creationId xmlns:p14="http://schemas.microsoft.com/office/powerpoint/2010/main" val="173318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Объект 2"/>
          <p:cNvGraphicFramePr>
            <a:graphicFrameLocks noChangeAspect="1"/>
          </p:cNvGraphicFramePr>
          <p:nvPr>
            <p:extLst>
              <p:ext uri="{D42A27DB-BD31-4B8C-83A1-F6EECF244321}">
                <p14:modId xmlns:p14="http://schemas.microsoft.com/office/powerpoint/2010/main" val="3366027038"/>
              </p:ext>
            </p:extLst>
          </p:nvPr>
        </p:nvGraphicFramePr>
        <p:xfrm>
          <a:off x="72330" y="1340768"/>
          <a:ext cx="8820150" cy="4591050"/>
        </p:xfrm>
        <a:graphic>
          <a:graphicData uri="http://schemas.openxmlformats.org/presentationml/2006/ole">
            <mc:AlternateContent xmlns:mc="http://schemas.openxmlformats.org/markup-compatibility/2006">
              <mc:Choice xmlns:v="urn:schemas-microsoft-com:vml" Requires="v">
                <p:oleObj spid="_x0000_s49382" name="Graph" r:id="rId4" imgW="3600000" imgH="1873080" progId="Origin50.Graph">
                  <p:embed/>
                </p:oleObj>
              </mc:Choice>
              <mc:Fallback>
                <p:oleObj name="Graph" r:id="rId4" imgW="3600000" imgH="1873080" progId="Origin50.Graph">
                  <p:embed/>
                  <p:pic>
                    <p:nvPicPr>
                      <p:cNvPr id="0" name=""/>
                      <p:cNvPicPr>
                        <a:picLocks noChangeAspect="1" noChangeArrowheads="1"/>
                      </p:cNvPicPr>
                      <p:nvPr/>
                    </p:nvPicPr>
                    <p:blipFill>
                      <a:blip r:embed="rId5"/>
                      <a:srcRect/>
                      <a:stretch>
                        <a:fillRect/>
                      </a:stretch>
                    </p:blipFill>
                    <p:spPr bwMode="auto">
                      <a:xfrm>
                        <a:off x="72330" y="1340768"/>
                        <a:ext cx="88201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224945986"/>
              </p:ext>
            </p:extLst>
          </p:nvPr>
        </p:nvGraphicFramePr>
        <p:xfrm>
          <a:off x="683568" y="1764506"/>
          <a:ext cx="8020050" cy="3624263"/>
        </p:xfrm>
        <a:graphic>
          <a:graphicData uri="http://schemas.openxmlformats.org/presentationml/2006/ole">
            <mc:AlternateContent xmlns:mc="http://schemas.openxmlformats.org/markup-compatibility/2006">
              <mc:Choice xmlns:v="urn:schemas-microsoft-com:vml" Requires="v">
                <p:oleObj spid="_x0000_s49383" name="Graph" r:id="rId6" imgW="3273480" imgH="1478880" progId="Origin50.Graph">
                  <p:embed/>
                </p:oleObj>
              </mc:Choice>
              <mc:Fallback>
                <p:oleObj name="Graph" r:id="rId6" imgW="3273480" imgH="1478880" progId="Origin50.Graph">
                  <p:embed/>
                  <p:pic>
                    <p:nvPicPr>
                      <p:cNvPr id="0" name=""/>
                      <p:cNvPicPr>
                        <a:picLocks noChangeAspect="1" noChangeArrowheads="1"/>
                      </p:cNvPicPr>
                      <p:nvPr/>
                    </p:nvPicPr>
                    <p:blipFill>
                      <a:blip r:embed="rId7"/>
                      <a:srcRect/>
                      <a:stretch>
                        <a:fillRect/>
                      </a:stretch>
                    </p:blipFill>
                    <p:spPr bwMode="auto">
                      <a:xfrm>
                        <a:off x="683568" y="1764506"/>
                        <a:ext cx="802005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941128795"/>
              </p:ext>
            </p:extLst>
          </p:nvPr>
        </p:nvGraphicFramePr>
        <p:xfrm>
          <a:off x="738188" y="1755775"/>
          <a:ext cx="8021637" cy="3625850"/>
        </p:xfrm>
        <a:graphic>
          <a:graphicData uri="http://schemas.openxmlformats.org/presentationml/2006/ole">
            <mc:AlternateContent xmlns:mc="http://schemas.openxmlformats.org/markup-compatibility/2006">
              <mc:Choice xmlns:v="urn:schemas-microsoft-com:vml" Requires="v">
                <p:oleObj spid="_x0000_s49384" name="Graph" r:id="rId8" imgW="3273480" imgH="1478880" progId="Origin50.Graph">
                  <p:embed/>
                </p:oleObj>
              </mc:Choice>
              <mc:Fallback>
                <p:oleObj name="Graph" r:id="rId8" imgW="3273480" imgH="1478880" progId="Origin50.Graph">
                  <p:embed/>
                  <p:pic>
                    <p:nvPicPr>
                      <p:cNvPr id="0" name=""/>
                      <p:cNvPicPr>
                        <a:picLocks noChangeAspect="1" noChangeArrowheads="1"/>
                      </p:cNvPicPr>
                      <p:nvPr/>
                    </p:nvPicPr>
                    <p:blipFill>
                      <a:blip r:embed="rId9"/>
                      <a:srcRect/>
                      <a:stretch>
                        <a:fillRect/>
                      </a:stretch>
                    </p:blipFill>
                    <p:spPr bwMode="auto">
                      <a:xfrm>
                        <a:off x="738188" y="1755775"/>
                        <a:ext cx="8021637"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Заголовок 1"/>
          <p:cNvSpPr txBox="1">
            <a:spLocks/>
          </p:cNvSpPr>
          <p:nvPr/>
        </p:nvSpPr>
        <p:spPr>
          <a:xfrm>
            <a:off x="0" y="0"/>
            <a:ext cx="8938608"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4400" dirty="0" smtClean="0">
                <a:solidFill>
                  <a:schemeClr val="accent2">
                    <a:lumMod val="75000"/>
                  </a:schemeClr>
                </a:solidFill>
              </a:rPr>
              <a:t>Fission and Quasifission of Hs</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sp>
        <p:nvSpPr>
          <p:cNvPr id="8" name="TextBox 7"/>
          <p:cNvSpPr txBox="1"/>
          <p:nvPr/>
        </p:nvSpPr>
        <p:spPr>
          <a:xfrm>
            <a:off x="0" y="5837664"/>
            <a:ext cx="9144000" cy="461663"/>
          </a:xfrm>
          <a:prstGeom prst="rect">
            <a:avLst/>
          </a:prstGeom>
          <a:noFill/>
        </p:spPr>
        <p:txBody>
          <a:bodyPr wrap="square" lIns="91438" tIns="45719" rIns="91438" bIns="45719" rtlCol="0">
            <a:spAutoFit/>
          </a:bodyPr>
          <a:lstStyle/>
          <a:p>
            <a:r>
              <a:rPr lang="en-US" sz="2400" dirty="0" err="1" smtClean="0">
                <a:solidFill>
                  <a:srgbClr val="C00000"/>
                </a:solidFill>
                <a:latin typeface="Georgia" panose="02040502050405020303" pitchFamily="18" charset="0"/>
              </a:rPr>
              <a:t>Z</a:t>
            </a:r>
            <a:r>
              <a:rPr lang="en-US" sz="2400" baseline="-25000" dirty="0" err="1" smtClean="0">
                <a:solidFill>
                  <a:srgbClr val="C00000"/>
                </a:solidFill>
                <a:latin typeface="Georgia" panose="02040502050405020303" pitchFamily="18" charset="0"/>
              </a:rPr>
              <a:t>t</a:t>
            </a:r>
            <a:r>
              <a:rPr lang="en-US" sz="2400" baseline="-25000" dirty="0" smtClean="0">
                <a:solidFill>
                  <a:srgbClr val="C00000"/>
                </a:solidFill>
                <a:latin typeface="Georgia" panose="02040502050405020303" pitchFamily="18" charset="0"/>
              </a:rPr>
              <a:t> </a:t>
            </a:r>
            <a:r>
              <a:rPr lang="en-US" sz="2400" dirty="0" err="1" smtClean="0">
                <a:solidFill>
                  <a:srgbClr val="C00000"/>
                </a:solidFill>
                <a:latin typeface="Georgia" panose="02040502050405020303" pitchFamily="18" charset="0"/>
              </a:rPr>
              <a:t>Z</a:t>
            </a:r>
            <a:r>
              <a:rPr lang="en-US" sz="2400" baseline="-25000" dirty="0" err="1" smtClean="0">
                <a:solidFill>
                  <a:srgbClr val="C00000"/>
                </a:solidFill>
                <a:latin typeface="Georgia" panose="02040502050405020303" pitchFamily="18" charset="0"/>
              </a:rPr>
              <a:t>p</a:t>
            </a:r>
            <a:r>
              <a:rPr lang="en-US" sz="2400" baseline="-25000" dirty="0" smtClean="0">
                <a:solidFill>
                  <a:srgbClr val="C00000"/>
                </a:solidFill>
                <a:latin typeface="Georgia" panose="02040502050405020303" pitchFamily="18" charset="0"/>
              </a:rPr>
              <a:t> </a:t>
            </a:r>
            <a:r>
              <a:rPr lang="en-US" sz="2400" dirty="0" smtClean="0">
                <a:solidFill>
                  <a:srgbClr val="C00000"/>
                </a:solidFill>
                <a:latin typeface="Georgia" panose="02040502050405020303" pitchFamily="18" charset="0"/>
              </a:rPr>
              <a:t>         980</a:t>
            </a:r>
            <a:r>
              <a:rPr lang="en-US" sz="2400" dirty="0">
                <a:solidFill>
                  <a:srgbClr val="C00000"/>
                </a:solidFill>
                <a:latin typeface="Georgia" panose="02040502050405020303" pitchFamily="18" charset="0"/>
              </a:rPr>
              <a:t>	</a:t>
            </a:r>
            <a:r>
              <a:rPr lang="en-US" sz="2400" dirty="0" smtClean="0">
                <a:solidFill>
                  <a:srgbClr val="C00000"/>
                </a:solidFill>
                <a:latin typeface="Georgia" panose="02040502050405020303" pitchFamily="18" charset="0"/>
              </a:rPr>
              <a:t>         1152                  1472                   2132</a:t>
            </a:r>
            <a:endParaRPr lang="ru-RU" sz="2400" dirty="0">
              <a:solidFill>
                <a:srgbClr val="C00000"/>
              </a:solidFill>
              <a:latin typeface="Georgia" panose="02040502050405020303" pitchFamily="18" charset="0"/>
            </a:endParaRPr>
          </a:p>
        </p:txBody>
      </p:sp>
    </p:spTree>
    <p:extLst>
      <p:ext uri="{BB962C8B-B14F-4D97-AF65-F5344CB8AC3E}">
        <p14:creationId xmlns:p14="http://schemas.microsoft.com/office/powerpoint/2010/main" val="4228038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7" name="Объект 2"/>
          <p:cNvGraphicFramePr>
            <a:graphicFrameLocks noChangeAspect="1"/>
          </p:cNvGraphicFramePr>
          <p:nvPr>
            <p:extLst>
              <p:ext uri="{D42A27DB-BD31-4B8C-83A1-F6EECF244321}">
                <p14:modId xmlns:p14="http://schemas.microsoft.com/office/powerpoint/2010/main" val="3440748764"/>
              </p:ext>
            </p:extLst>
          </p:nvPr>
        </p:nvGraphicFramePr>
        <p:xfrm>
          <a:off x="20638" y="1773238"/>
          <a:ext cx="4992687" cy="3770312"/>
        </p:xfrm>
        <a:graphic>
          <a:graphicData uri="http://schemas.openxmlformats.org/presentationml/2006/ole">
            <mc:AlternateContent xmlns:mc="http://schemas.openxmlformats.org/markup-compatibility/2006">
              <mc:Choice xmlns:v="urn:schemas-microsoft-com:vml" Requires="v">
                <p:oleObj spid="_x0000_s51304" name="Graph" r:id="rId4" imgW="3533040" imgH="2665440" progId="Origin50.Graph">
                  <p:embed/>
                </p:oleObj>
              </mc:Choice>
              <mc:Fallback>
                <p:oleObj name="Graph" r:id="rId4" imgW="3533040" imgH="2665440" progId="Origin50.Graph">
                  <p:embed/>
                  <p:pic>
                    <p:nvPicPr>
                      <p:cNvPr id="0" name=""/>
                      <p:cNvPicPr>
                        <a:picLocks noChangeAspect="1" noChangeArrowheads="1"/>
                      </p:cNvPicPr>
                      <p:nvPr/>
                    </p:nvPicPr>
                    <p:blipFill>
                      <a:blip r:embed="rId5"/>
                      <a:srcRect/>
                      <a:stretch>
                        <a:fillRect/>
                      </a:stretch>
                    </p:blipFill>
                    <p:spPr bwMode="auto">
                      <a:xfrm>
                        <a:off x="20638" y="1773238"/>
                        <a:ext cx="4992687"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9" name="Прямоугольник 6"/>
          <p:cNvSpPr>
            <a:spLocks noChangeArrowheads="1"/>
          </p:cNvSpPr>
          <p:nvPr/>
        </p:nvSpPr>
        <p:spPr bwMode="auto">
          <a:xfrm>
            <a:off x="890878" y="1988840"/>
            <a:ext cx="2160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Viola et al.</a:t>
            </a:r>
          </a:p>
          <a:p>
            <a:pPr eaLnBrk="1" hangingPunct="1"/>
            <a:r>
              <a:rPr lang="en-US" altLang="en-US" sz="1400" b="1" dirty="0">
                <a:latin typeface="Calibri" panose="020F0502020204030204" pitchFamily="34" charset="0"/>
              </a:rPr>
              <a:t>0.1071 Z</a:t>
            </a:r>
            <a:r>
              <a:rPr lang="en-US" altLang="en-US" sz="1400" b="1" baseline="30000" dirty="0">
                <a:latin typeface="Calibri" panose="020F0502020204030204" pitchFamily="34" charset="0"/>
              </a:rPr>
              <a:t>2</a:t>
            </a:r>
            <a:r>
              <a:rPr lang="en-US" altLang="en-US" sz="1400" b="1" dirty="0">
                <a:latin typeface="Calibri" panose="020F0502020204030204" pitchFamily="34" charset="0"/>
              </a:rPr>
              <a:t>/A</a:t>
            </a:r>
            <a:r>
              <a:rPr lang="en-US" altLang="en-US" sz="1400" b="1" baseline="30000" dirty="0">
                <a:latin typeface="Calibri" panose="020F0502020204030204" pitchFamily="34" charset="0"/>
              </a:rPr>
              <a:t>1/3</a:t>
            </a:r>
            <a:r>
              <a:rPr lang="en-US" altLang="en-US" sz="1400" b="1" dirty="0">
                <a:latin typeface="Calibri" panose="020F0502020204030204" pitchFamily="34" charset="0"/>
              </a:rPr>
              <a:t>+ 22.2</a:t>
            </a:r>
            <a:endParaRPr lang="ru-RU" altLang="en-US" sz="1400" b="1" dirty="0">
              <a:latin typeface="Calibri" panose="020F0502020204030204" pitchFamily="34" charset="0"/>
            </a:endParaRPr>
          </a:p>
        </p:txBody>
      </p:sp>
      <p:graphicFrame>
        <p:nvGraphicFramePr>
          <p:cNvPr id="11270" name="Объект 2"/>
          <p:cNvGraphicFramePr>
            <a:graphicFrameLocks noChangeAspect="1"/>
          </p:cNvGraphicFramePr>
          <p:nvPr>
            <p:extLst>
              <p:ext uri="{D42A27DB-BD31-4B8C-83A1-F6EECF244321}">
                <p14:modId xmlns:p14="http://schemas.microsoft.com/office/powerpoint/2010/main" val="3862142128"/>
              </p:ext>
            </p:extLst>
          </p:nvPr>
        </p:nvGraphicFramePr>
        <p:xfrm>
          <a:off x="4892675" y="806450"/>
          <a:ext cx="4216400" cy="5353050"/>
        </p:xfrm>
        <a:graphic>
          <a:graphicData uri="http://schemas.openxmlformats.org/presentationml/2006/ole">
            <mc:AlternateContent xmlns:mc="http://schemas.openxmlformats.org/markup-compatibility/2006">
              <mc:Choice xmlns:v="urn:schemas-microsoft-com:vml" Requires="v">
                <p:oleObj spid="_x0000_s51305" name="Graph" r:id="rId6" imgW="2844360" imgH="3613680" progId="Origin50.Graph">
                  <p:embed/>
                </p:oleObj>
              </mc:Choice>
              <mc:Fallback>
                <p:oleObj name="Graph" r:id="rId6" imgW="2844360" imgH="3613680" progId="Origin50.Graph">
                  <p:embed/>
                  <p:pic>
                    <p:nvPicPr>
                      <p:cNvPr id="0" name=""/>
                      <p:cNvPicPr>
                        <a:picLocks noChangeAspect="1" noChangeArrowheads="1"/>
                      </p:cNvPicPr>
                      <p:nvPr/>
                    </p:nvPicPr>
                    <p:blipFill>
                      <a:blip r:embed="rId7"/>
                      <a:srcRect/>
                      <a:stretch>
                        <a:fillRect/>
                      </a:stretch>
                    </p:blipFill>
                    <p:spPr bwMode="auto">
                      <a:xfrm>
                        <a:off x="4892675" y="806450"/>
                        <a:ext cx="4216400" cy="5353050"/>
                      </a:xfrm>
                      <a:prstGeom prst="rect">
                        <a:avLst/>
                      </a:prstGeom>
                      <a:noFill/>
                      <a:ln>
                        <a:noFill/>
                      </a:ln>
                    </p:spPr>
                  </p:pic>
                </p:oleObj>
              </mc:Fallback>
            </mc:AlternateContent>
          </a:graphicData>
        </a:graphic>
      </p:graphicFrame>
      <p:cxnSp>
        <p:nvCxnSpPr>
          <p:cNvPr id="4" name="Прямая со стрелкой 3"/>
          <p:cNvCxnSpPr/>
          <p:nvPr/>
        </p:nvCxnSpPr>
        <p:spPr>
          <a:xfrm>
            <a:off x="1332805" y="2573040"/>
            <a:ext cx="0" cy="789004"/>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9" name="Text Placeholder 2"/>
          <p:cNvSpPr txBox="1">
            <a:spLocks/>
          </p:cNvSpPr>
          <p:nvPr/>
        </p:nvSpPr>
        <p:spPr bwMode="auto">
          <a:xfrm flipH="1">
            <a:off x="1979711" y="1255242"/>
            <a:ext cx="1944216" cy="522288"/>
          </a:xfrm>
          <a:prstGeom prst="rect">
            <a:avLst/>
          </a:prstGeom>
          <a:ln/>
        </p:spPr>
        <p:style>
          <a:lnRef idx="2">
            <a:schemeClr val="accent2"/>
          </a:lnRef>
          <a:fillRef idx="1">
            <a:schemeClr val="lt1"/>
          </a:fillRef>
          <a:effectRef idx="0">
            <a:schemeClr val="accent2"/>
          </a:effectRef>
          <a:fontRef idx="minor">
            <a:schemeClr val="dk1"/>
          </a:fontRef>
        </p:style>
        <p:txBody>
          <a:bodyPr lIns="36000" tIns="36000" rIns="36000" bIns="3600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A</a:t>
            </a:r>
            <a:r>
              <a:rPr lang="en-US" sz="2400" b="1" baseline="-25000"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CN</a:t>
            </a:r>
            <a:r>
              <a:rPr lang="ru-RU" sz="2400" b="1" baseline="-25000"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 </a:t>
            </a:r>
            <a:r>
              <a:rPr lang="en-US"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a:t>
            </a:r>
            <a:r>
              <a:rPr lang="en-US" sz="28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2±20</a:t>
            </a:r>
            <a:r>
              <a:rPr lang="en-US"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 u</a:t>
            </a:r>
            <a:endParaRPr lang="ru-RU"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endParaRPr>
          </a:p>
        </p:txBody>
      </p:sp>
      <p:sp>
        <p:nvSpPr>
          <p:cNvPr id="10" name="Заголовок 3"/>
          <p:cNvSpPr txBox="1">
            <a:spLocks/>
          </p:cNvSpPr>
          <p:nvPr/>
        </p:nvSpPr>
        <p:spPr>
          <a:xfrm>
            <a:off x="26260" y="0"/>
            <a:ext cx="9117740" cy="866743"/>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sz="4400" dirty="0" smtClean="0">
                <a:solidFill>
                  <a:schemeClr val="bg2">
                    <a:lumMod val="75000"/>
                  </a:schemeClr>
                </a:solidFill>
              </a:rPr>
              <a:t>Properties of TKE Distributions</a:t>
            </a:r>
            <a:endParaRPr lang="ru-RU" sz="4400" dirty="0">
              <a:solidFill>
                <a:schemeClr val="bg2">
                  <a:lumMod val="75000"/>
                </a:schemeClr>
              </a:solidFill>
            </a:endParaRPr>
          </a:p>
        </p:txBody>
      </p:sp>
      <p:sp>
        <p:nvSpPr>
          <p:cNvPr id="8" name="Прямоугольник 6"/>
          <p:cNvSpPr>
            <a:spLocks noChangeArrowheads="1"/>
          </p:cNvSpPr>
          <p:nvPr/>
        </p:nvSpPr>
        <p:spPr bwMode="auto">
          <a:xfrm>
            <a:off x="890878" y="6093296"/>
            <a:ext cx="2586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400" dirty="0"/>
              <a:t>V. E. </a:t>
            </a:r>
            <a:r>
              <a:rPr lang="en-US" sz="1400" dirty="0" smtClean="0"/>
              <a:t>Viola </a:t>
            </a:r>
            <a:r>
              <a:rPr lang="en-US" sz="1400" i="1" dirty="0" smtClean="0"/>
              <a:t>et al</a:t>
            </a:r>
            <a:r>
              <a:rPr lang="en-US" sz="1400" dirty="0" smtClean="0"/>
              <a:t>., </a:t>
            </a:r>
            <a:r>
              <a:rPr lang="en-US" sz="1400" dirty="0" err="1" smtClean="0"/>
              <a:t>Phys.Rev.C</a:t>
            </a:r>
            <a:r>
              <a:rPr lang="en-US" sz="1400" dirty="0" smtClean="0"/>
              <a:t> </a:t>
            </a:r>
            <a:r>
              <a:rPr lang="en-US" sz="1400" b="1" dirty="0" smtClean="0"/>
              <a:t>31</a:t>
            </a:r>
            <a:r>
              <a:rPr lang="en-US" sz="1400" dirty="0" smtClean="0"/>
              <a:t>,1550 </a:t>
            </a:r>
            <a:r>
              <a:rPr lang="en-US" sz="1400" dirty="0"/>
              <a:t>(1985)</a:t>
            </a:r>
            <a:endParaRPr lang="en-US" altLang="ru-RU" sz="1400" i="1" dirty="0"/>
          </a:p>
        </p:txBody>
      </p:sp>
      <p:sp>
        <p:nvSpPr>
          <p:cNvPr id="11" name="Прямоугольник 6"/>
          <p:cNvSpPr>
            <a:spLocks noChangeArrowheads="1"/>
          </p:cNvSpPr>
          <p:nvPr/>
        </p:nvSpPr>
        <p:spPr bwMode="auto">
          <a:xfrm>
            <a:off x="5868144" y="6171615"/>
            <a:ext cx="2664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smtClean="0">
                <a:latin typeface="Arial" panose="020B0604020202020204" pitchFamily="34" charset="0"/>
                <a:cs typeface="Arial" panose="020B0604020202020204" pitchFamily="34" charset="0"/>
              </a:rPr>
              <a:t>M.G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Itkis</a:t>
            </a:r>
            <a:r>
              <a:rPr lang="en-US" sz="1400" dirty="0">
                <a:latin typeface="Arial" panose="020B0604020202020204" pitchFamily="34" charset="0"/>
                <a:cs typeface="Arial" panose="020B0604020202020204" pitchFamily="34" charset="0"/>
              </a:rPr>
              <a:t> and A. </a:t>
            </a:r>
            <a:r>
              <a:rPr lang="en-US" sz="1400" dirty="0" err="1">
                <a:latin typeface="Arial" panose="020B0604020202020204" pitchFamily="34" charset="0"/>
                <a:cs typeface="Arial" panose="020B0604020202020204" pitchFamily="34" charset="0"/>
              </a:rPr>
              <a:t>Ya</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Rusanov</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Phys.Part.Nucl</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29</a:t>
            </a:r>
            <a:r>
              <a:rPr lang="en-US" sz="1400" dirty="0">
                <a:latin typeface="Arial" panose="020B0604020202020204" pitchFamily="34" charset="0"/>
                <a:cs typeface="Arial" panose="020B0604020202020204" pitchFamily="34" charset="0"/>
              </a:rPr>
              <a:t>, 160 (1998</a:t>
            </a:r>
            <a:r>
              <a:rPr lang="en-US" sz="1400" dirty="0" smtClean="0">
                <a:latin typeface="Arial" panose="020B0604020202020204" pitchFamily="34" charset="0"/>
                <a:cs typeface="Arial" panose="020B0604020202020204" pitchFamily="34" charset="0"/>
              </a:rPr>
              <a:t>) </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6208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fig1.png"/>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4427983" y="1061731"/>
            <a:ext cx="4613538" cy="3827495"/>
          </a:xfrm>
          <a:prstGeom prst="rect">
            <a:avLst/>
          </a:prstGeom>
        </p:spPr>
      </p:pic>
      <p:sp>
        <p:nvSpPr>
          <p:cNvPr id="55" name="Line 6"/>
          <p:cNvSpPr>
            <a:spLocks noChangeShapeType="1"/>
          </p:cNvSpPr>
          <p:nvPr/>
        </p:nvSpPr>
        <p:spPr bwMode="auto">
          <a:xfrm>
            <a:off x="6541686" y="2068717"/>
            <a:ext cx="1273324" cy="1509056"/>
          </a:xfrm>
          <a:custGeom>
            <a:avLst/>
            <a:gdLst>
              <a:gd name="connsiteX0" fmla="*/ 0 w 152354"/>
              <a:gd name="connsiteY0" fmla="*/ 0 h 186407"/>
              <a:gd name="connsiteX1" fmla="*/ 152354 w 152354"/>
              <a:gd name="connsiteY1" fmla="*/ 186407 h 186407"/>
              <a:gd name="connsiteX0" fmla="*/ 0 w 387843"/>
              <a:gd name="connsiteY0" fmla="*/ 0 h 409370"/>
              <a:gd name="connsiteX1" fmla="*/ 387843 w 387843"/>
              <a:gd name="connsiteY1" fmla="*/ 409370 h 409370"/>
              <a:gd name="connsiteX0" fmla="*/ 0 w 407884"/>
              <a:gd name="connsiteY0" fmla="*/ 0 h 429411"/>
              <a:gd name="connsiteX1" fmla="*/ 407884 w 407884"/>
              <a:gd name="connsiteY1" fmla="*/ 429411 h 429411"/>
              <a:gd name="connsiteX0" fmla="*/ 0 w 387843"/>
              <a:gd name="connsiteY0" fmla="*/ 0 h 414380"/>
              <a:gd name="connsiteX1" fmla="*/ 387843 w 387843"/>
              <a:gd name="connsiteY1" fmla="*/ 414380 h 414380"/>
              <a:gd name="connsiteX0" fmla="*/ 0 w 457989"/>
              <a:gd name="connsiteY0" fmla="*/ 0 h 479516"/>
              <a:gd name="connsiteX1" fmla="*/ 457989 w 457989"/>
              <a:gd name="connsiteY1" fmla="*/ 479516 h 479516"/>
              <a:gd name="connsiteX0" fmla="*/ 20121 w 478110"/>
              <a:gd name="connsiteY0" fmla="*/ 0 h 479516"/>
              <a:gd name="connsiteX1" fmla="*/ 478110 w 478110"/>
              <a:gd name="connsiteY1" fmla="*/ 479516 h 479516"/>
              <a:gd name="connsiteX0" fmla="*/ 15731 w 649084"/>
              <a:gd name="connsiteY0" fmla="*/ 0 h 594755"/>
              <a:gd name="connsiteX1" fmla="*/ 649084 w 649084"/>
              <a:gd name="connsiteY1" fmla="*/ 594755 h 594755"/>
              <a:gd name="connsiteX0" fmla="*/ 0 w 633353"/>
              <a:gd name="connsiteY0" fmla="*/ 0 h 594755"/>
              <a:gd name="connsiteX1" fmla="*/ 633353 w 633353"/>
              <a:gd name="connsiteY1" fmla="*/ 594755 h 594755"/>
              <a:gd name="connsiteX0" fmla="*/ 0 w 1036691"/>
              <a:gd name="connsiteY0" fmla="*/ 0 h 767614"/>
              <a:gd name="connsiteX1" fmla="*/ 1036691 w 1036691"/>
              <a:gd name="connsiteY1" fmla="*/ 767614 h 767614"/>
              <a:gd name="connsiteX0" fmla="*/ 0 w 1036691"/>
              <a:gd name="connsiteY0" fmla="*/ 0 h 767614"/>
              <a:gd name="connsiteX1" fmla="*/ 1036691 w 1036691"/>
              <a:gd name="connsiteY1" fmla="*/ 767614 h 767614"/>
              <a:gd name="connsiteX0" fmla="*/ 0 w 933821"/>
              <a:gd name="connsiteY0" fmla="*/ 0 h 657124"/>
              <a:gd name="connsiteX1" fmla="*/ 933821 w 933821"/>
              <a:gd name="connsiteY1" fmla="*/ 657124 h 657124"/>
              <a:gd name="connsiteX0" fmla="*/ 0 w 1017641"/>
              <a:gd name="connsiteY0" fmla="*/ 0 h 748564"/>
              <a:gd name="connsiteX1" fmla="*/ 1017641 w 1017641"/>
              <a:gd name="connsiteY1" fmla="*/ 748564 h 748564"/>
              <a:gd name="connsiteX0" fmla="*/ 0 w 1017641"/>
              <a:gd name="connsiteY0" fmla="*/ 7810 h 756374"/>
              <a:gd name="connsiteX1" fmla="*/ 5592 w 1017641"/>
              <a:gd name="connsiteY1" fmla="*/ 0 h 756374"/>
              <a:gd name="connsiteX2" fmla="*/ 1017641 w 1017641"/>
              <a:gd name="connsiteY2" fmla="*/ 756374 h 756374"/>
              <a:gd name="connsiteX0" fmla="*/ 0 w 1017641"/>
              <a:gd name="connsiteY0" fmla="*/ 0 h 748564"/>
              <a:gd name="connsiteX1" fmla="*/ 193851 w 1017641"/>
              <a:gd name="connsiteY1" fmla="*/ 33754 h 748564"/>
              <a:gd name="connsiteX2" fmla="*/ 1017641 w 1017641"/>
              <a:gd name="connsiteY2" fmla="*/ 748564 h 748564"/>
              <a:gd name="connsiteX0" fmla="*/ 0 w 1171671"/>
              <a:gd name="connsiteY0" fmla="*/ 0 h 878145"/>
              <a:gd name="connsiteX1" fmla="*/ 347881 w 1171671"/>
              <a:gd name="connsiteY1" fmla="*/ 163335 h 878145"/>
              <a:gd name="connsiteX2" fmla="*/ 1171671 w 1171671"/>
              <a:gd name="connsiteY2" fmla="*/ 878145 h 878145"/>
              <a:gd name="connsiteX0" fmla="*/ 0 w 1171671"/>
              <a:gd name="connsiteY0" fmla="*/ 0 h 878145"/>
              <a:gd name="connsiteX1" fmla="*/ 347881 w 1171671"/>
              <a:gd name="connsiteY1" fmla="*/ 163335 h 878145"/>
              <a:gd name="connsiteX2" fmla="*/ 1171671 w 1171671"/>
              <a:gd name="connsiteY2" fmla="*/ 878145 h 878145"/>
              <a:gd name="connsiteX0" fmla="*/ 0 w 1171671"/>
              <a:gd name="connsiteY0" fmla="*/ 0 h 878145"/>
              <a:gd name="connsiteX1" fmla="*/ 210965 w 1171671"/>
              <a:gd name="connsiteY1" fmla="*/ 138885 h 878145"/>
              <a:gd name="connsiteX2" fmla="*/ 1171671 w 1171671"/>
              <a:gd name="connsiteY2" fmla="*/ 878145 h 878145"/>
              <a:gd name="connsiteX0" fmla="*/ 0 w 1171671"/>
              <a:gd name="connsiteY0" fmla="*/ 0 h 878145"/>
              <a:gd name="connsiteX1" fmla="*/ 210965 w 1171671"/>
              <a:gd name="connsiteY1" fmla="*/ 138885 h 878145"/>
              <a:gd name="connsiteX2" fmla="*/ 1171671 w 1171671"/>
              <a:gd name="connsiteY2" fmla="*/ 878145 h 878145"/>
              <a:gd name="connsiteX0" fmla="*/ 0 w 1101525"/>
              <a:gd name="connsiteY0" fmla="*/ 0 h 995890"/>
              <a:gd name="connsiteX1" fmla="*/ 140819 w 1101525"/>
              <a:gd name="connsiteY1" fmla="*/ 256630 h 995890"/>
              <a:gd name="connsiteX2" fmla="*/ 1101525 w 1101525"/>
              <a:gd name="connsiteY2" fmla="*/ 995890 h 995890"/>
              <a:gd name="connsiteX0" fmla="*/ 53602 w 1155127"/>
              <a:gd name="connsiteY0" fmla="*/ 0 h 995890"/>
              <a:gd name="connsiteX1" fmla="*/ 194421 w 1155127"/>
              <a:gd name="connsiteY1" fmla="*/ 256630 h 995890"/>
              <a:gd name="connsiteX2" fmla="*/ 1155127 w 1155127"/>
              <a:gd name="connsiteY2" fmla="*/ 995890 h 995890"/>
              <a:gd name="connsiteX0" fmla="*/ 53148 w 1157179"/>
              <a:gd name="connsiteY0" fmla="*/ 0 h 990879"/>
              <a:gd name="connsiteX1" fmla="*/ 196473 w 1157179"/>
              <a:gd name="connsiteY1" fmla="*/ 251619 h 990879"/>
              <a:gd name="connsiteX2" fmla="*/ 1157179 w 1157179"/>
              <a:gd name="connsiteY2" fmla="*/ 990879 h 990879"/>
              <a:gd name="connsiteX0" fmla="*/ 53148 w 1157179"/>
              <a:gd name="connsiteY0" fmla="*/ 0 h 990879"/>
              <a:gd name="connsiteX1" fmla="*/ 196473 w 1157179"/>
              <a:gd name="connsiteY1" fmla="*/ 251619 h 990879"/>
              <a:gd name="connsiteX2" fmla="*/ 1157179 w 1157179"/>
              <a:gd name="connsiteY2" fmla="*/ 990879 h 990879"/>
              <a:gd name="connsiteX0" fmla="*/ 17603 w 1121634"/>
              <a:gd name="connsiteY0" fmla="*/ 14378 h 1005257"/>
              <a:gd name="connsiteX1" fmla="*/ 9002 w 1121634"/>
              <a:gd name="connsiteY1" fmla="*/ 19972 h 1005257"/>
              <a:gd name="connsiteX2" fmla="*/ 160928 w 1121634"/>
              <a:gd name="connsiteY2" fmla="*/ 265997 h 1005257"/>
              <a:gd name="connsiteX3" fmla="*/ 1121634 w 1121634"/>
              <a:gd name="connsiteY3" fmla="*/ 1005257 h 1005257"/>
              <a:gd name="connsiteX0" fmla="*/ 44196 w 1148227"/>
              <a:gd name="connsiteY0" fmla="*/ 0 h 990879"/>
              <a:gd name="connsiteX1" fmla="*/ 5532 w 1148227"/>
              <a:gd name="connsiteY1" fmla="*/ 90771 h 990879"/>
              <a:gd name="connsiteX2" fmla="*/ 187521 w 1148227"/>
              <a:gd name="connsiteY2" fmla="*/ 251619 h 990879"/>
              <a:gd name="connsiteX3" fmla="*/ 1148227 w 1148227"/>
              <a:gd name="connsiteY3" fmla="*/ 990879 h 990879"/>
              <a:gd name="connsiteX0" fmla="*/ 23902 w 1150480"/>
              <a:gd name="connsiteY0" fmla="*/ 0 h 1173759"/>
              <a:gd name="connsiteX1" fmla="*/ 7785 w 1150480"/>
              <a:gd name="connsiteY1" fmla="*/ 273651 h 1173759"/>
              <a:gd name="connsiteX2" fmla="*/ 189774 w 1150480"/>
              <a:gd name="connsiteY2" fmla="*/ 434499 h 1173759"/>
              <a:gd name="connsiteX3" fmla="*/ 1150480 w 1150480"/>
              <a:gd name="connsiteY3" fmla="*/ 1173759 h 1173759"/>
              <a:gd name="connsiteX0" fmla="*/ 58330 w 1184908"/>
              <a:gd name="connsiteY0" fmla="*/ 0 h 1173759"/>
              <a:gd name="connsiteX1" fmla="*/ 4635 w 1184908"/>
              <a:gd name="connsiteY1" fmla="*/ 296198 h 1173759"/>
              <a:gd name="connsiteX2" fmla="*/ 224202 w 1184908"/>
              <a:gd name="connsiteY2" fmla="*/ 434499 h 1173759"/>
              <a:gd name="connsiteX3" fmla="*/ 1184908 w 1184908"/>
              <a:gd name="connsiteY3" fmla="*/ 1173759 h 1173759"/>
              <a:gd name="connsiteX0" fmla="*/ 58330 w 1184908"/>
              <a:gd name="connsiteY0" fmla="*/ 0 h 1173759"/>
              <a:gd name="connsiteX1" fmla="*/ 4635 w 1184908"/>
              <a:gd name="connsiteY1" fmla="*/ 296198 h 1173759"/>
              <a:gd name="connsiteX2" fmla="*/ 224202 w 1184908"/>
              <a:gd name="connsiteY2" fmla="*/ 434499 h 1173759"/>
              <a:gd name="connsiteX3" fmla="*/ 1184908 w 1184908"/>
              <a:gd name="connsiteY3" fmla="*/ 1173759 h 1173759"/>
              <a:gd name="connsiteX0" fmla="*/ 64257 w 1190835"/>
              <a:gd name="connsiteY0" fmla="*/ 0 h 1173759"/>
              <a:gd name="connsiteX1" fmla="*/ 10562 w 1190835"/>
              <a:gd name="connsiteY1" fmla="*/ 296198 h 1173759"/>
              <a:gd name="connsiteX2" fmla="*/ 230129 w 1190835"/>
              <a:gd name="connsiteY2" fmla="*/ 434499 h 1173759"/>
              <a:gd name="connsiteX3" fmla="*/ 1190835 w 1190835"/>
              <a:gd name="connsiteY3" fmla="*/ 1173759 h 1173759"/>
              <a:gd name="connsiteX0" fmla="*/ 64257 w 1190835"/>
              <a:gd name="connsiteY0" fmla="*/ 0 h 1173759"/>
              <a:gd name="connsiteX1" fmla="*/ 10562 w 1190835"/>
              <a:gd name="connsiteY1" fmla="*/ 296198 h 1173759"/>
              <a:gd name="connsiteX2" fmla="*/ 230129 w 1190835"/>
              <a:gd name="connsiteY2" fmla="*/ 434499 h 1173759"/>
              <a:gd name="connsiteX3" fmla="*/ 1190835 w 1190835"/>
              <a:gd name="connsiteY3" fmla="*/ 1173759 h 1173759"/>
              <a:gd name="connsiteX0" fmla="*/ 57432 w 1184010"/>
              <a:gd name="connsiteY0" fmla="*/ 0 h 1173759"/>
              <a:gd name="connsiteX1" fmla="*/ 11253 w 1184010"/>
              <a:gd name="connsiteY1" fmla="*/ 258620 h 1173759"/>
              <a:gd name="connsiteX2" fmla="*/ 223304 w 1184010"/>
              <a:gd name="connsiteY2" fmla="*/ 434499 h 1173759"/>
              <a:gd name="connsiteX3" fmla="*/ 1184010 w 1184010"/>
              <a:gd name="connsiteY3" fmla="*/ 1173759 h 1173759"/>
              <a:gd name="connsiteX0" fmla="*/ 46179 w 1172757"/>
              <a:gd name="connsiteY0" fmla="*/ 0 h 1173759"/>
              <a:gd name="connsiteX1" fmla="*/ 0 w 1172757"/>
              <a:gd name="connsiteY1" fmla="*/ 258620 h 1173759"/>
              <a:gd name="connsiteX2" fmla="*/ 212051 w 1172757"/>
              <a:gd name="connsiteY2" fmla="*/ 434499 h 1173759"/>
              <a:gd name="connsiteX3" fmla="*/ 1172757 w 1172757"/>
              <a:gd name="connsiteY3" fmla="*/ 1173759 h 1173759"/>
              <a:gd name="connsiteX0" fmla="*/ 31148 w 1157726"/>
              <a:gd name="connsiteY0" fmla="*/ 0 h 1173759"/>
              <a:gd name="connsiteX1" fmla="*/ 0 w 1157726"/>
              <a:gd name="connsiteY1" fmla="*/ 266136 h 1173759"/>
              <a:gd name="connsiteX2" fmla="*/ 197020 w 1157726"/>
              <a:gd name="connsiteY2" fmla="*/ 434499 h 1173759"/>
              <a:gd name="connsiteX3" fmla="*/ 1157726 w 1157726"/>
              <a:gd name="connsiteY3" fmla="*/ 1173759 h 1173759"/>
              <a:gd name="connsiteX0" fmla="*/ 20 w 1126598"/>
              <a:gd name="connsiteY0" fmla="*/ 0 h 1173759"/>
              <a:gd name="connsiteX1" fmla="*/ 1440 w 1126598"/>
              <a:gd name="connsiteY1" fmla="*/ 221042 h 1173759"/>
              <a:gd name="connsiteX2" fmla="*/ 165892 w 1126598"/>
              <a:gd name="connsiteY2" fmla="*/ 434499 h 1173759"/>
              <a:gd name="connsiteX3" fmla="*/ 1126598 w 1126598"/>
              <a:gd name="connsiteY3" fmla="*/ 1173759 h 1173759"/>
              <a:gd name="connsiteX0" fmla="*/ 29059 w 1155637"/>
              <a:gd name="connsiteY0" fmla="*/ 0 h 1173759"/>
              <a:gd name="connsiteX1" fmla="*/ 30479 w 1155637"/>
              <a:gd name="connsiteY1" fmla="*/ 221042 h 1173759"/>
              <a:gd name="connsiteX2" fmla="*/ 194931 w 1155637"/>
              <a:gd name="connsiteY2" fmla="*/ 434499 h 1173759"/>
              <a:gd name="connsiteX3" fmla="*/ 1155637 w 1155637"/>
              <a:gd name="connsiteY3" fmla="*/ 1173759 h 1173759"/>
              <a:gd name="connsiteX0" fmla="*/ 7 w 1249340"/>
              <a:gd name="connsiteY0" fmla="*/ 0 h 1509457"/>
              <a:gd name="connsiteX1" fmla="*/ 124182 w 1249340"/>
              <a:gd name="connsiteY1" fmla="*/ 556740 h 1509457"/>
              <a:gd name="connsiteX2" fmla="*/ 288634 w 1249340"/>
              <a:gd name="connsiteY2" fmla="*/ 770197 h 1509457"/>
              <a:gd name="connsiteX3" fmla="*/ 1249340 w 1249340"/>
              <a:gd name="connsiteY3" fmla="*/ 1509457 h 1509457"/>
              <a:gd name="connsiteX0" fmla="*/ 7 w 1249340"/>
              <a:gd name="connsiteY0" fmla="*/ 0 h 1509457"/>
              <a:gd name="connsiteX1" fmla="*/ 121677 w 1249340"/>
              <a:gd name="connsiteY1" fmla="*/ 554234 h 1509457"/>
              <a:gd name="connsiteX2" fmla="*/ 288634 w 1249340"/>
              <a:gd name="connsiteY2" fmla="*/ 770197 h 1509457"/>
              <a:gd name="connsiteX3" fmla="*/ 1249340 w 1249340"/>
              <a:gd name="connsiteY3" fmla="*/ 1509457 h 1509457"/>
              <a:gd name="connsiteX0" fmla="*/ 9 w 1234311"/>
              <a:gd name="connsiteY0" fmla="*/ 0 h 1454342"/>
              <a:gd name="connsiteX1" fmla="*/ 106648 w 1234311"/>
              <a:gd name="connsiteY1" fmla="*/ 499119 h 1454342"/>
              <a:gd name="connsiteX2" fmla="*/ 273605 w 1234311"/>
              <a:gd name="connsiteY2" fmla="*/ 715082 h 1454342"/>
              <a:gd name="connsiteX3" fmla="*/ 1234311 w 1234311"/>
              <a:gd name="connsiteY3" fmla="*/ 1454342 h 1454342"/>
              <a:gd name="connsiteX0" fmla="*/ 68415 w 1157415"/>
              <a:gd name="connsiteY0" fmla="*/ 0 h 1499436"/>
              <a:gd name="connsiteX1" fmla="*/ 29752 w 1157415"/>
              <a:gd name="connsiteY1" fmla="*/ 544213 h 1499436"/>
              <a:gd name="connsiteX2" fmla="*/ 196709 w 1157415"/>
              <a:gd name="connsiteY2" fmla="*/ 760176 h 1499436"/>
              <a:gd name="connsiteX3" fmla="*/ 1157415 w 1157415"/>
              <a:gd name="connsiteY3" fmla="*/ 1499436 h 1499436"/>
              <a:gd name="connsiteX0" fmla="*/ 7 w 1259361"/>
              <a:gd name="connsiteY0" fmla="*/ 0 h 1516973"/>
              <a:gd name="connsiteX1" fmla="*/ 131698 w 1259361"/>
              <a:gd name="connsiteY1" fmla="*/ 561750 h 1516973"/>
              <a:gd name="connsiteX2" fmla="*/ 298655 w 1259361"/>
              <a:gd name="connsiteY2" fmla="*/ 777713 h 1516973"/>
              <a:gd name="connsiteX3" fmla="*/ 1259361 w 1259361"/>
              <a:gd name="connsiteY3"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36698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54235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54235 h 1516973"/>
              <a:gd name="connsiteX3" fmla="*/ 298648 w 1259354"/>
              <a:gd name="connsiteY3" fmla="*/ 777713 h 1516973"/>
              <a:gd name="connsiteX4" fmla="*/ 1259354 w 1259354"/>
              <a:gd name="connsiteY4" fmla="*/ 1516973 h 1516973"/>
              <a:gd name="connsiteX0" fmla="*/ 1093 w 1250426"/>
              <a:gd name="connsiteY0" fmla="*/ 0 h 1514468"/>
              <a:gd name="connsiteX1" fmla="*/ 32575 w 1250426"/>
              <a:gd name="connsiteY1" fmla="*/ 170939 h 1514468"/>
              <a:gd name="connsiteX2" fmla="*/ 122763 w 1250426"/>
              <a:gd name="connsiteY2" fmla="*/ 551730 h 1514468"/>
              <a:gd name="connsiteX3" fmla="*/ 289720 w 1250426"/>
              <a:gd name="connsiteY3" fmla="*/ 775208 h 1514468"/>
              <a:gd name="connsiteX4" fmla="*/ 1250426 w 1250426"/>
              <a:gd name="connsiteY4" fmla="*/ 1514468 h 1514468"/>
              <a:gd name="connsiteX0" fmla="*/ 13018 w 1262351"/>
              <a:gd name="connsiteY0" fmla="*/ 0 h 1514468"/>
              <a:gd name="connsiteX1" fmla="*/ 44500 w 1262351"/>
              <a:gd name="connsiteY1" fmla="*/ 170939 h 1514468"/>
              <a:gd name="connsiteX2" fmla="*/ 134688 w 1262351"/>
              <a:gd name="connsiteY2" fmla="*/ 551730 h 1514468"/>
              <a:gd name="connsiteX3" fmla="*/ 301645 w 1262351"/>
              <a:gd name="connsiteY3" fmla="*/ 775208 h 1514468"/>
              <a:gd name="connsiteX4" fmla="*/ 1262351 w 1262351"/>
              <a:gd name="connsiteY4" fmla="*/ 1514468 h 1514468"/>
              <a:gd name="connsiteX0" fmla="*/ 13018 w 1262351"/>
              <a:gd name="connsiteY0" fmla="*/ 0 h 1494426"/>
              <a:gd name="connsiteX1" fmla="*/ 44500 w 1262351"/>
              <a:gd name="connsiteY1" fmla="*/ 150897 h 1494426"/>
              <a:gd name="connsiteX2" fmla="*/ 134688 w 1262351"/>
              <a:gd name="connsiteY2" fmla="*/ 531688 h 1494426"/>
              <a:gd name="connsiteX3" fmla="*/ 301645 w 1262351"/>
              <a:gd name="connsiteY3" fmla="*/ 755166 h 1494426"/>
              <a:gd name="connsiteX4" fmla="*/ 1262351 w 1262351"/>
              <a:gd name="connsiteY4" fmla="*/ 1494426 h 1494426"/>
              <a:gd name="connsiteX0" fmla="*/ 13018 w 1273324"/>
              <a:gd name="connsiteY0" fmla="*/ 0 h 1498083"/>
              <a:gd name="connsiteX1" fmla="*/ 44500 w 1273324"/>
              <a:gd name="connsiteY1" fmla="*/ 150897 h 1498083"/>
              <a:gd name="connsiteX2" fmla="*/ 134688 w 1273324"/>
              <a:gd name="connsiteY2" fmla="*/ 531688 h 1498083"/>
              <a:gd name="connsiteX3" fmla="*/ 301645 w 1273324"/>
              <a:gd name="connsiteY3" fmla="*/ 755166 h 1498083"/>
              <a:gd name="connsiteX4" fmla="*/ 1273324 w 1273324"/>
              <a:gd name="connsiteY4" fmla="*/ 1498083 h 1498083"/>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4" h="1509056">
                <a:moveTo>
                  <a:pt x="13018" y="0"/>
                </a:moveTo>
                <a:cubicBezTo>
                  <a:pt x="-4700" y="86944"/>
                  <a:pt x="-12521" y="107377"/>
                  <a:pt x="44500" y="150897"/>
                </a:cubicBezTo>
                <a:cubicBezTo>
                  <a:pt x="144110" y="244522"/>
                  <a:pt x="197467" y="378785"/>
                  <a:pt x="134688" y="531688"/>
                </a:cubicBezTo>
                <a:cubicBezTo>
                  <a:pt x="88431" y="626234"/>
                  <a:pt x="66102" y="691160"/>
                  <a:pt x="301645" y="755166"/>
                </a:cubicBezTo>
                <a:cubicBezTo>
                  <a:pt x="845373" y="900268"/>
                  <a:pt x="1079892" y="1326219"/>
                  <a:pt x="1273324" y="1509056"/>
                </a:cubicBezTo>
              </a:path>
            </a:pathLst>
          </a:custGeom>
          <a:ln w="38100">
            <a:solidFill>
              <a:srgbClr val="3337D9"/>
            </a:solidFill>
            <a:headEnd/>
            <a:tailEnd type="stealth" w="lg" len="lg"/>
          </a:ln>
        </p:spPr>
        <p:style>
          <a:lnRef idx="3">
            <a:schemeClr val="accent4"/>
          </a:lnRef>
          <a:fillRef idx="0">
            <a:schemeClr val="accent4"/>
          </a:fillRef>
          <a:effectRef idx="2">
            <a:schemeClr val="accent4"/>
          </a:effectRef>
          <a:fontRef idx="minor">
            <a:schemeClr val="tx1"/>
          </a:fontRef>
        </p:style>
        <p:txBody>
          <a:bodyPr/>
          <a:lstStyle/>
          <a:p>
            <a:endParaRPr lang="ru-RU"/>
          </a:p>
        </p:txBody>
      </p:sp>
      <p:sp>
        <p:nvSpPr>
          <p:cNvPr id="20" name="Line 6"/>
          <p:cNvSpPr>
            <a:spLocks noChangeShapeType="1"/>
          </p:cNvSpPr>
          <p:nvPr/>
        </p:nvSpPr>
        <p:spPr bwMode="auto">
          <a:xfrm flipH="1" flipV="1">
            <a:off x="5772662" y="2066743"/>
            <a:ext cx="1683513" cy="2088144"/>
          </a:xfrm>
          <a:custGeom>
            <a:avLst/>
            <a:gdLst>
              <a:gd name="connsiteX0" fmla="*/ 0 w 136988"/>
              <a:gd name="connsiteY0" fmla="*/ 0 h 10152"/>
              <a:gd name="connsiteX1" fmla="*/ 136988 w 136988"/>
              <a:gd name="connsiteY1" fmla="*/ 10152 h 10152"/>
              <a:gd name="connsiteX0" fmla="*/ 0 w 400125"/>
              <a:gd name="connsiteY0" fmla="*/ 16503 h 16844"/>
              <a:gd name="connsiteX1" fmla="*/ 400125 w 400125"/>
              <a:gd name="connsiteY1" fmla="*/ 341 h 16844"/>
              <a:gd name="connsiteX0" fmla="*/ 0 w 400125"/>
              <a:gd name="connsiteY0" fmla="*/ 16299 h 43544"/>
              <a:gd name="connsiteX1" fmla="*/ 223420 w 400125"/>
              <a:gd name="connsiteY1" fmla="*/ 40433 h 43544"/>
              <a:gd name="connsiteX2" fmla="*/ 400125 w 400125"/>
              <a:gd name="connsiteY2" fmla="*/ 137 h 43544"/>
              <a:gd name="connsiteX0" fmla="*/ 0 w 228675"/>
              <a:gd name="connsiteY0" fmla="*/ 109085 h 134583"/>
              <a:gd name="connsiteX1" fmla="*/ 223420 w 228675"/>
              <a:gd name="connsiteY1" fmla="*/ 133219 h 134583"/>
              <a:gd name="connsiteX2" fmla="*/ 228675 w 228675"/>
              <a:gd name="connsiteY2" fmla="*/ 55 h 134583"/>
              <a:gd name="connsiteX0" fmla="*/ 0 w 426319"/>
              <a:gd name="connsiteY0" fmla="*/ 23428 h 50394"/>
              <a:gd name="connsiteX1" fmla="*/ 223420 w 426319"/>
              <a:gd name="connsiteY1" fmla="*/ 47562 h 50394"/>
              <a:gd name="connsiteX2" fmla="*/ 426319 w 426319"/>
              <a:gd name="connsiteY2" fmla="*/ 123 h 50394"/>
              <a:gd name="connsiteX0" fmla="*/ 0 w 426319"/>
              <a:gd name="connsiteY0" fmla="*/ 23357 h 146394"/>
              <a:gd name="connsiteX1" fmla="*/ 140076 w 426319"/>
              <a:gd name="connsiteY1" fmla="*/ 145122 h 146394"/>
              <a:gd name="connsiteX2" fmla="*/ 426319 w 426319"/>
              <a:gd name="connsiteY2" fmla="*/ 52 h 146394"/>
              <a:gd name="connsiteX0" fmla="*/ 0 w 426319"/>
              <a:gd name="connsiteY0" fmla="*/ 23367 h 115718"/>
              <a:gd name="connsiteX1" fmla="*/ 209132 w 426319"/>
              <a:gd name="connsiteY1" fmla="*/ 114176 h 115718"/>
              <a:gd name="connsiteX2" fmla="*/ 426319 w 426319"/>
              <a:gd name="connsiteY2" fmla="*/ 62 h 115718"/>
              <a:gd name="connsiteX0" fmla="*/ 0 w 426319"/>
              <a:gd name="connsiteY0" fmla="*/ 23367 h 115718"/>
              <a:gd name="connsiteX1" fmla="*/ 209132 w 426319"/>
              <a:gd name="connsiteY1" fmla="*/ 114176 h 115718"/>
              <a:gd name="connsiteX2" fmla="*/ 426319 w 426319"/>
              <a:gd name="connsiteY2" fmla="*/ 62 h 115718"/>
              <a:gd name="connsiteX0" fmla="*/ 0 w 426319"/>
              <a:gd name="connsiteY0" fmla="*/ 36597 h 127406"/>
              <a:gd name="connsiteX1" fmla="*/ 209132 w 426319"/>
              <a:gd name="connsiteY1" fmla="*/ 127406 h 127406"/>
              <a:gd name="connsiteX2" fmla="*/ 426319 w 426319"/>
              <a:gd name="connsiteY2" fmla="*/ 13292 h 127406"/>
              <a:gd name="connsiteX0" fmla="*/ 0 w 426319"/>
              <a:gd name="connsiteY0" fmla="*/ 36597 h 135207"/>
              <a:gd name="connsiteX1" fmla="*/ 209132 w 426319"/>
              <a:gd name="connsiteY1" fmla="*/ 127406 h 135207"/>
              <a:gd name="connsiteX2" fmla="*/ 426319 w 426319"/>
              <a:gd name="connsiteY2" fmla="*/ 13292 h 135207"/>
              <a:gd name="connsiteX0" fmla="*/ 0 w 426319"/>
              <a:gd name="connsiteY0" fmla="*/ 23392 h 122002"/>
              <a:gd name="connsiteX1" fmla="*/ 209132 w 426319"/>
              <a:gd name="connsiteY1" fmla="*/ 114201 h 122002"/>
              <a:gd name="connsiteX2" fmla="*/ 426319 w 426319"/>
              <a:gd name="connsiteY2" fmla="*/ 87 h 122002"/>
              <a:gd name="connsiteX0" fmla="*/ 0 w 426319"/>
              <a:gd name="connsiteY0" fmla="*/ 23392 h 114617"/>
              <a:gd name="connsiteX1" fmla="*/ 209132 w 426319"/>
              <a:gd name="connsiteY1" fmla="*/ 114201 h 114617"/>
              <a:gd name="connsiteX2" fmla="*/ 426319 w 426319"/>
              <a:gd name="connsiteY2" fmla="*/ 87 h 114617"/>
              <a:gd name="connsiteX0" fmla="*/ 0 w 426319"/>
              <a:gd name="connsiteY0" fmla="*/ 23611 h 44264"/>
              <a:gd name="connsiteX1" fmla="*/ 175794 w 426319"/>
              <a:gd name="connsiteY1" fmla="*/ 42983 h 44264"/>
              <a:gd name="connsiteX2" fmla="*/ 426319 w 426319"/>
              <a:gd name="connsiteY2" fmla="*/ 306 h 44264"/>
              <a:gd name="connsiteX0" fmla="*/ 0 w 412031"/>
              <a:gd name="connsiteY0" fmla="*/ 92667 h 92667"/>
              <a:gd name="connsiteX1" fmla="*/ 161506 w 412031"/>
              <a:gd name="connsiteY1" fmla="*/ 42983 h 92667"/>
              <a:gd name="connsiteX2" fmla="*/ 412031 w 412031"/>
              <a:gd name="connsiteY2" fmla="*/ 306 h 92667"/>
              <a:gd name="connsiteX0" fmla="*/ 0 w 412031"/>
              <a:gd name="connsiteY0" fmla="*/ 92667 h 99460"/>
              <a:gd name="connsiteX1" fmla="*/ 161506 w 412031"/>
              <a:gd name="connsiteY1" fmla="*/ 42983 h 99460"/>
              <a:gd name="connsiteX2" fmla="*/ 412031 w 412031"/>
              <a:gd name="connsiteY2" fmla="*/ 306 h 99460"/>
              <a:gd name="connsiteX0" fmla="*/ 0 w 421556"/>
              <a:gd name="connsiteY0" fmla="*/ 35517 h 52953"/>
              <a:gd name="connsiteX1" fmla="*/ 171031 w 421556"/>
              <a:gd name="connsiteY1" fmla="*/ 42983 h 52953"/>
              <a:gd name="connsiteX2" fmla="*/ 421556 w 421556"/>
              <a:gd name="connsiteY2" fmla="*/ 306 h 52953"/>
              <a:gd name="connsiteX0" fmla="*/ 0 w 421556"/>
              <a:gd name="connsiteY0" fmla="*/ 35517 h 59930"/>
              <a:gd name="connsiteX1" fmla="*/ 171031 w 421556"/>
              <a:gd name="connsiteY1" fmla="*/ 42983 h 59930"/>
              <a:gd name="connsiteX2" fmla="*/ 421556 w 421556"/>
              <a:gd name="connsiteY2" fmla="*/ 306 h 59930"/>
              <a:gd name="connsiteX0" fmla="*/ 0 w 421556"/>
              <a:gd name="connsiteY0" fmla="*/ 35517 h 58911"/>
              <a:gd name="connsiteX1" fmla="*/ 171031 w 421556"/>
              <a:gd name="connsiteY1" fmla="*/ 42983 h 58911"/>
              <a:gd name="connsiteX2" fmla="*/ 421556 w 421556"/>
              <a:gd name="connsiteY2" fmla="*/ 306 h 58911"/>
              <a:gd name="connsiteX0" fmla="*/ 0 w 421556"/>
              <a:gd name="connsiteY0" fmla="*/ 35316 h 98851"/>
              <a:gd name="connsiteX1" fmla="*/ 185319 w 421556"/>
              <a:gd name="connsiteY1" fmla="*/ 97551 h 98851"/>
              <a:gd name="connsiteX2" fmla="*/ 421556 w 421556"/>
              <a:gd name="connsiteY2" fmla="*/ 105 h 98851"/>
              <a:gd name="connsiteX0" fmla="*/ 0 w 381075"/>
              <a:gd name="connsiteY0" fmla="*/ 49586 h 113121"/>
              <a:gd name="connsiteX1" fmla="*/ 185319 w 381075"/>
              <a:gd name="connsiteY1" fmla="*/ 111821 h 113121"/>
              <a:gd name="connsiteX2" fmla="*/ 381075 w 381075"/>
              <a:gd name="connsiteY2" fmla="*/ 88 h 113121"/>
              <a:gd name="connsiteX0" fmla="*/ 0 w 381075"/>
              <a:gd name="connsiteY0" fmla="*/ 49498 h 113033"/>
              <a:gd name="connsiteX1" fmla="*/ 185319 w 381075"/>
              <a:gd name="connsiteY1" fmla="*/ 111733 h 113033"/>
              <a:gd name="connsiteX2" fmla="*/ 381075 w 381075"/>
              <a:gd name="connsiteY2" fmla="*/ 0 h 113033"/>
              <a:gd name="connsiteX0" fmla="*/ 0 w 400125"/>
              <a:gd name="connsiteY0" fmla="*/ 32830 h 96365"/>
              <a:gd name="connsiteX1" fmla="*/ 185319 w 400125"/>
              <a:gd name="connsiteY1" fmla="*/ 95065 h 96365"/>
              <a:gd name="connsiteX2" fmla="*/ 400125 w 400125"/>
              <a:gd name="connsiteY2" fmla="*/ 0 h 96365"/>
              <a:gd name="connsiteX0" fmla="*/ 0 w 400125"/>
              <a:gd name="connsiteY0" fmla="*/ 32830 h 96365"/>
              <a:gd name="connsiteX1" fmla="*/ 185319 w 400125"/>
              <a:gd name="connsiteY1" fmla="*/ 95065 h 96365"/>
              <a:gd name="connsiteX2" fmla="*/ 400125 w 400125"/>
              <a:gd name="connsiteY2" fmla="*/ 0 h 96365"/>
              <a:gd name="connsiteX0" fmla="*/ 0 w 400125"/>
              <a:gd name="connsiteY0" fmla="*/ 32830 h 54571"/>
              <a:gd name="connsiteX1" fmla="*/ 187700 w 400125"/>
              <a:gd name="connsiteY1" fmla="*/ 35534 h 54571"/>
              <a:gd name="connsiteX2" fmla="*/ 400125 w 400125"/>
              <a:gd name="connsiteY2" fmla="*/ 0 h 54571"/>
              <a:gd name="connsiteX0" fmla="*/ 0 w 400125"/>
              <a:gd name="connsiteY0" fmla="*/ 32830 h 65667"/>
              <a:gd name="connsiteX1" fmla="*/ 187700 w 400125"/>
              <a:gd name="connsiteY1" fmla="*/ 35534 h 65667"/>
              <a:gd name="connsiteX2" fmla="*/ 400125 w 400125"/>
              <a:gd name="connsiteY2" fmla="*/ 0 h 65667"/>
              <a:gd name="connsiteX0" fmla="*/ 0 w 400125"/>
              <a:gd name="connsiteY0" fmla="*/ 32830 h 65667"/>
              <a:gd name="connsiteX1" fmla="*/ 201988 w 400125"/>
              <a:gd name="connsiteY1" fmla="*/ 35534 h 65667"/>
              <a:gd name="connsiteX2" fmla="*/ 400125 w 400125"/>
              <a:gd name="connsiteY2" fmla="*/ 0 h 65667"/>
              <a:gd name="connsiteX0" fmla="*/ 0 w 400125"/>
              <a:gd name="connsiteY0" fmla="*/ 32830 h 50661"/>
              <a:gd name="connsiteX1" fmla="*/ 201988 w 400125"/>
              <a:gd name="connsiteY1" fmla="*/ 35534 h 50661"/>
              <a:gd name="connsiteX2" fmla="*/ 400125 w 400125"/>
              <a:gd name="connsiteY2" fmla="*/ 0 h 50661"/>
              <a:gd name="connsiteX0" fmla="*/ 0 w 414412"/>
              <a:gd name="connsiteY0" fmla="*/ 28067 h 48291"/>
              <a:gd name="connsiteX1" fmla="*/ 216275 w 414412"/>
              <a:gd name="connsiteY1" fmla="*/ 35534 h 48291"/>
              <a:gd name="connsiteX2" fmla="*/ 414412 w 414412"/>
              <a:gd name="connsiteY2" fmla="*/ 0 h 48291"/>
              <a:gd name="connsiteX0" fmla="*/ 0 w 414412"/>
              <a:gd name="connsiteY0" fmla="*/ 28067 h 48291"/>
              <a:gd name="connsiteX1" fmla="*/ 216275 w 414412"/>
              <a:gd name="connsiteY1" fmla="*/ 35534 h 48291"/>
              <a:gd name="connsiteX2" fmla="*/ 414412 w 414412"/>
              <a:gd name="connsiteY2" fmla="*/ 0 h 48291"/>
              <a:gd name="connsiteX0" fmla="*/ 0 w 412030"/>
              <a:gd name="connsiteY0" fmla="*/ 30449 h 49114"/>
              <a:gd name="connsiteX1" fmla="*/ 216275 w 412030"/>
              <a:gd name="connsiteY1" fmla="*/ 37916 h 49114"/>
              <a:gd name="connsiteX2" fmla="*/ 412030 w 412030"/>
              <a:gd name="connsiteY2" fmla="*/ 0 h 49114"/>
              <a:gd name="connsiteX0" fmla="*/ 0 w 412030"/>
              <a:gd name="connsiteY0" fmla="*/ 30449 h 43997"/>
              <a:gd name="connsiteX1" fmla="*/ 216275 w 412030"/>
              <a:gd name="connsiteY1" fmla="*/ 37916 h 43997"/>
              <a:gd name="connsiteX2" fmla="*/ 412030 w 412030"/>
              <a:gd name="connsiteY2" fmla="*/ 0 h 43997"/>
              <a:gd name="connsiteX0" fmla="*/ 0 w 423936"/>
              <a:gd name="connsiteY0" fmla="*/ 32830 h 44898"/>
              <a:gd name="connsiteX1" fmla="*/ 216275 w 423936"/>
              <a:gd name="connsiteY1" fmla="*/ 40297 h 44898"/>
              <a:gd name="connsiteX2" fmla="*/ 423936 w 423936"/>
              <a:gd name="connsiteY2" fmla="*/ 0 h 44898"/>
              <a:gd name="connsiteX0" fmla="*/ 0 w 423936"/>
              <a:gd name="connsiteY0" fmla="*/ 32830 h 43895"/>
              <a:gd name="connsiteX1" fmla="*/ 216275 w 423936"/>
              <a:gd name="connsiteY1" fmla="*/ 40297 h 43895"/>
              <a:gd name="connsiteX2" fmla="*/ 423936 w 423936"/>
              <a:gd name="connsiteY2" fmla="*/ 0 h 43895"/>
              <a:gd name="connsiteX0" fmla="*/ 0 w 423936"/>
              <a:gd name="connsiteY0" fmla="*/ 32830 h 45857"/>
              <a:gd name="connsiteX1" fmla="*/ 206750 w 423936"/>
              <a:gd name="connsiteY1" fmla="*/ 45059 h 45857"/>
              <a:gd name="connsiteX2" fmla="*/ 423936 w 423936"/>
              <a:gd name="connsiteY2" fmla="*/ 0 h 45857"/>
              <a:gd name="connsiteX0" fmla="*/ 0 w 423936"/>
              <a:gd name="connsiteY0" fmla="*/ 32830 h 58558"/>
              <a:gd name="connsiteX1" fmla="*/ 206750 w 423936"/>
              <a:gd name="connsiteY1" fmla="*/ 45059 h 58558"/>
              <a:gd name="connsiteX2" fmla="*/ 423936 w 423936"/>
              <a:gd name="connsiteY2" fmla="*/ 0 h 58558"/>
              <a:gd name="connsiteX0" fmla="*/ 0 w 423936"/>
              <a:gd name="connsiteY0" fmla="*/ 32830 h 45059"/>
              <a:gd name="connsiteX1" fmla="*/ 206750 w 423936"/>
              <a:gd name="connsiteY1" fmla="*/ 45059 h 45059"/>
              <a:gd name="connsiteX2" fmla="*/ 423936 w 423936"/>
              <a:gd name="connsiteY2" fmla="*/ 0 h 45059"/>
              <a:gd name="connsiteX0" fmla="*/ 0 w 423936"/>
              <a:gd name="connsiteY0" fmla="*/ 32830 h 166503"/>
              <a:gd name="connsiteX1" fmla="*/ 197225 w 423936"/>
              <a:gd name="connsiteY1" fmla="*/ 166503 h 166503"/>
              <a:gd name="connsiteX2" fmla="*/ 423936 w 423936"/>
              <a:gd name="connsiteY2" fmla="*/ 0 h 166503"/>
              <a:gd name="connsiteX0" fmla="*/ 0 w 423936"/>
              <a:gd name="connsiteY0" fmla="*/ 32830 h 133166"/>
              <a:gd name="connsiteX1" fmla="*/ 199606 w 423936"/>
              <a:gd name="connsiteY1" fmla="*/ 133166 h 133166"/>
              <a:gd name="connsiteX2" fmla="*/ 423936 w 423936"/>
              <a:gd name="connsiteY2" fmla="*/ 0 h 133166"/>
              <a:gd name="connsiteX0" fmla="*/ 0 w 423936"/>
              <a:gd name="connsiteY0" fmla="*/ 32830 h 133166"/>
              <a:gd name="connsiteX1" fmla="*/ 199606 w 423936"/>
              <a:gd name="connsiteY1" fmla="*/ 133166 h 133166"/>
              <a:gd name="connsiteX2" fmla="*/ 423936 w 423936"/>
              <a:gd name="connsiteY2" fmla="*/ 0 h 133166"/>
              <a:gd name="connsiteX0" fmla="*/ 0 w 390599"/>
              <a:gd name="connsiteY0" fmla="*/ 42355 h 142691"/>
              <a:gd name="connsiteX1" fmla="*/ 199606 w 390599"/>
              <a:gd name="connsiteY1" fmla="*/ 142691 h 142691"/>
              <a:gd name="connsiteX2" fmla="*/ 390599 w 390599"/>
              <a:gd name="connsiteY2" fmla="*/ 0 h 142691"/>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28698"/>
              <a:gd name="connsiteY0" fmla="*/ 0 h 90811"/>
              <a:gd name="connsiteX1" fmla="*/ 185318 w 428698"/>
              <a:gd name="connsiteY1" fmla="*/ 90811 h 90811"/>
              <a:gd name="connsiteX2" fmla="*/ 428698 w 428698"/>
              <a:gd name="connsiteY2" fmla="*/ 33845 h 90811"/>
              <a:gd name="connsiteX0" fmla="*/ 0 w 428698"/>
              <a:gd name="connsiteY0" fmla="*/ 0 h 90811"/>
              <a:gd name="connsiteX1" fmla="*/ 185318 w 428698"/>
              <a:gd name="connsiteY1" fmla="*/ 90811 h 90811"/>
              <a:gd name="connsiteX2" fmla="*/ 428698 w 428698"/>
              <a:gd name="connsiteY2" fmla="*/ 33845 h 90811"/>
              <a:gd name="connsiteX0" fmla="*/ 0 w 428698"/>
              <a:gd name="connsiteY0" fmla="*/ 0 h 48447"/>
              <a:gd name="connsiteX1" fmla="*/ 185318 w 428698"/>
              <a:gd name="connsiteY1" fmla="*/ 7467 h 48447"/>
              <a:gd name="connsiteX2" fmla="*/ 428698 w 428698"/>
              <a:gd name="connsiteY2" fmla="*/ 33845 h 48447"/>
              <a:gd name="connsiteX0" fmla="*/ 0 w 428698"/>
              <a:gd name="connsiteY0" fmla="*/ 4806 h 53253"/>
              <a:gd name="connsiteX1" fmla="*/ 185318 w 428698"/>
              <a:gd name="connsiteY1" fmla="*/ 12273 h 53253"/>
              <a:gd name="connsiteX2" fmla="*/ 428698 w 428698"/>
              <a:gd name="connsiteY2" fmla="*/ 38651 h 53253"/>
              <a:gd name="connsiteX0" fmla="*/ 0 w 428698"/>
              <a:gd name="connsiteY0" fmla="*/ 3359 h 51806"/>
              <a:gd name="connsiteX1" fmla="*/ 185318 w 428698"/>
              <a:gd name="connsiteY1" fmla="*/ 10826 h 51806"/>
              <a:gd name="connsiteX2" fmla="*/ 428698 w 428698"/>
              <a:gd name="connsiteY2" fmla="*/ 37204 h 51806"/>
              <a:gd name="connsiteX0" fmla="*/ 0 w 428698"/>
              <a:gd name="connsiteY0" fmla="*/ 0 h 48447"/>
              <a:gd name="connsiteX1" fmla="*/ 185318 w 428698"/>
              <a:gd name="connsiteY1" fmla="*/ 7467 h 48447"/>
              <a:gd name="connsiteX2" fmla="*/ 428698 w 428698"/>
              <a:gd name="connsiteY2" fmla="*/ 33845 h 48447"/>
              <a:gd name="connsiteX0" fmla="*/ 0 w 428698"/>
              <a:gd name="connsiteY0" fmla="*/ 0 h 49268"/>
              <a:gd name="connsiteX1" fmla="*/ 185318 w 428698"/>
              <a:gd name="connsiteY1" fmla="*/ 7467 h 49268"/>
              <a:gd name="connsiteX2" fmla="*/ 428698 w 428698"/>
              <a:gd name="connsiteY2" fmla="*/ 33845 h 49268"/>
              <a:gd name="connsiteX0" fmla="*/ 0 w 400123"/>
              <a:gd name="connsiteY0" fmla="*/ 37593 h 45060"/>
              <a:gd name="connsiteX1" fmla="*/ 185318 w 400123"/>
              <a:gd name="connsiteY1" fmla="*/ 45060 h 45060"/>
              <a:gd name="connsiteX2" fmla="*/ 400123 w 400123"/>
              <a:gd name="connsiteY2" fmla="*/ 0 h 45060"/>
              <a:gd name="connsiteX0" fmla="*/ 0 w 400123"/>
              <a:gd name="connsiteY0" fmla="*/ 37593 h 45060"/>
              <a:gd name="connsiteX1" fmla="*/ 185318 w 400123"/>
              <a:gd name="connsiteY1" fmla="*/ 45060 h 45060"/>
              <a:gd name="connsiteX2" fmla="*/ 400123 w 400123"/>
              <a:gd name="connsiteY2" fmla="*/ 0 h 45060"/>
              <a:gd name="connsiteX0" fmla="*/ 0 w 400123"/>
              <a:gd name="connsiteY0" fmla="*/ 37593 h 45060"/>
              <a:gd name="connsiteX1" fmla="*/ 185318 w 400123"/>
              <a:gd name="connsiteY1" fmla="*/ 45060 h 45060"/>
              <a:gd name="connsiteX2" fmla="*/ 400123 w 400123"/>
              <a:gd name="connsiteY2" fmla="*/ 0 h 45060"/>
              <a:gd name="connsiteX0" fmla="*/ 0 w 392979"/>
              <a:gd name="connsiteY0" fmla="*/ 23306 h 30773"/>
              <a:gd name="connsiteX1" fmla="*/ 185318 w 392979"/>
              <a:gd name="connsiteY1" fmla="*/ 30773 h 30773"/>
              <a:gd name="connsiteX2" fmla="*/ 392979 w 392979"/>
              <a:gd name="connsiteY2" fmla="*/ 0 h 30773"/>
              <a:gd name="connsiteX0" fmla="*/ 0 w 402504"/>
              <a:gd name="connsiteY0" fmla="*/ 23306 h 30773"/>
              <a:gd name="connsiteX1" fmla="*/ 185318 w 402504"/>
              <a:gd name="connsiteY1" fmla="*/ 30773 h 30773"/>
              <a:gd name="connsiteX2" fmla="*/ 402504 w 402504"/>
              <a:gd name="connsiteY2" fmla="*/ 0 h 30773"/>
              <a:gd name="connsiteX0" fmla="*/ 0 w 402504"/>
              <a:gd name="connsiteY0" fmla="*/ 30450 h 37917"/>
              <a:gd name="connsiteX1" fmla="*/ 185318 w 402504"/>
              <a:gd name="connsiteY1" fmla="*/ 37917 h 37917"/>
              <a:gd name="connsiteX2" fmla="*/ 402504 w 402504"/>
              <a:gd name="connsiteY2" fmla="*/ 0 h 37917"/>
              <a:gd name="connsiteX0" fmla="*/ 0 w 402504"/>
              <a:gd name="connsiteY0" fmla="*/ 30696 h 38163"/>
              <a:gd name="connsiteX1" fmla="*/ 185318 w 402504"/>
              <a:gd name="connsiteY1" fmla="*/ 38163 h 38163"/>
              <a:gd name="connsiteX2" fmla="*/ 402504 w 402504"/>
              <a:gd name="connsiteY2" fmla="*/ 246 h 38163"/>
              <a:gd name="connsiteX0" fmla="*/ 0 w 402504"/>
              <a:gd name="connsiteY0" fmla="*/ 30450 h 37917"/>
              <a:gd name="connsiteX1" fmla="*/ 185318 w 402504"/>
              <a:gd name="connsiteY1" fmla="*/ 37917 h 37917"/>
              <a:gd name="connsiteX2" fmla="*/ 402504 w 402504"/>
              <a:gd name="connsiteY2" fmla="*/ 0 h 37917"/>
              <a:gd name="connsiteX0" fmla="*/ 0 w 402504"/>
              <a:gd name="connsiteY0" fmla="*/ 30450 h 36029"/>
              <a:gd name="connsiteX1" fmla="*/ 140074 w 402504"/>
              <a:gd name="connsiteY1" fmla="*/ 35536 h 36029"/>
              <a:gd name="connsiteX2" fmla="*/ 402504 w 402504"/>
              <a:gd name="connsiteY2" fmla="*/ 0 h 36029"/>
              <a:gd name="connsiteX0" fmla="*/ 0 w 402504"/>
              <a:gd name="connsiteY0" fmla="*/ 30450 h 36672"/>
              <a:gd name="connsiteX1" fmla="*/ 140074 w 402504"/>
              <a:gd name="connsiteY1" fmla="*/ 35536 h 36672"/>
              <a:gd name="connsiteX2" fmla="*/ 402504 w 402504"/>
              <a:gd name="connsiteY2" fmla="*/ 0 h 36672"/>
              <a:gd name="connsiteX0" fmla="*/ 0 w 402504"/>
              <a:gd name="connsiteY0" fmla="*/ 30450 h 40415"/>
              <a:gd name="connsiteX1" fmla="*/ 140074 w 402504"/>
              <a:gd name="connsiteY1" fmla="*/ 35536 h 40415"/>
              <a:gd name="connsiteX2" fmla="*/ 402504 w 402504"/>
              <a:gd name="connsiteY2" fmla="*/ 0 h 40415"/>
              <a:gd name="connsiteX0" fmla="*/ 0 w 402504"/>
              <a:gd name="connsiteY0" fmla="*/ 30450 h 39466"/>
              <a:gd name="connsiteX1" fmla="*/ 166267 w 402504"/>
              <a:gd name="connsiteY1" fmla="*/ 33155 h 39466"/>
              <a:gd name="connsiteX2" fmla="*/ 402504 w 402504"/>
              <a:gd name="connsiteY2" fmla="*/ 0 h 39466"/>
              <a:gd name="connsiteX0" fmla="*/ 0 w 352498"/>
              <a:gd name="connsiteY0" fmla="*/ 32831 h 41051"/>
              <a:gd name="connsiteX1" fmla="*/ 116261 w 352498"/>
              <a:gd name="connsiteY1" fmla="*/ 33155 h 41051"/>
              <a:gd name="connsiteX2" fmla="*/ 352498 w 352498"/>
              <a:gd name="connsiteY2" fmla="*/ 0 h 41051"/>
              <a:gd name="connsiteX0" fmla="*/ 0 w 364405"/>
              <a:gd name="connsiteY0" fmla="*/ 32831 h 41051"/>
              <a:gd name="connsiteX1" fmla="*/ 128168 w 364405"/>
              <a:gd name="connsiteY1" fmla="*/ 33155 h 41051"/>
              <a:gd name="connsiteX2" fmla="*/ 364405 w 364405"/>
              <a:gd name="connsiteY2" fmla="*/ 0 h 41051"/>
              <a:gd name="connsiteX0" fmla="*/ 0 w 364405"/>
              <a:gd name="connsiteY0" fmla="*/ 32831 h 35018"/>
              <a:gd name="connsiteX1" fmla="*/ 128168 w 364405"/>
              <a:gd name="connsiteY1" fmla="*/ 33155 h 35018"/>
              <a:gd name="connsiteX2" fmla="*/ 364405 w 364405"/>
              <a:gd name="connsiteY2" fmla="*/ 0 h 35018"/>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18643 w 364405"/>
              <a:gd name="connsiteY1" fmla="*/ 30774 h 34026"/>
              <a:gd name="connsiteX2" fmla="*/ 364405 w 364405"/>
              <a:gd name="connsiteY2" fmla="*/ 0 h 34026"/>
              <a:gd name="connsiteX0" fmla="*/ 0 w 364405"/>
              <a:gd name="connsiteY0" fmla="*/ 32831 h 33375"/>
              <a:gd name="connsiteX1" fmla="*/ 121024 w 364405"/>
              <a:gd name="connsiteY1" fmla="*/ 26011 h 33375"/>
              <a:gd name="connsiteX2" fmla="*/ 364405 w 364405"/>
              <a:gd name="connsiteY2" fmla="*/ 0 h 33375"/>
              <a:gd name="connsiteX0" fmla="*/ 0 w 364405"/>
              <a:gd name="connsiteY0" fmla="*/ 32831 h 38738"/>
              <a:gd name="connsiteX1" fmla="*/ 121024 w 364405"/>
              <a:gd name="connsiteY1" fmla="*/ 37917 h 38738"/>
              <a:gd name="connsiteX2" fmla="*/ 364405 w 364405"/>
              <a:gd name="connsiteY2" fmla="*/ 0 h 38738"/>
              <a:gd name="connsiteX0" fmla="*/ 0 w 350118"/>
              <a:gd name="connsiteY0" fmla="*/ 28068 h 38429"/>
              <a:gd name="connsiteX1" fmla="*/ 106737 w 350118"/>
              <a:gd name="connsiteY1" fmla="*/ 37917 h 38429"/>
              <a:gd name="connsiteX2" fmla="*/ 350118 w 350118"/>
              <a:gd name="connsiteY2" fmla="*/ 0 h 38429"/>
              <a:gd name="connsiteX0" fmla="*/ 0 w 350118"/>
              <a:gd name="connsiteY0" fmla="*/ 28068 h 33975"/>
              <a:gd name="connsiteX1" fmla="*/ 118643 w 350118"/>
              <a:gd name="connsiteY1" fmla="*/ 33154 h 33975"/>
              <a:gd name="connsiteX2" fmla="*/ 350118 w 350118"/>
              <a:gd name="connsiteY2" fmla="*/ 0 h 33975"/>
              <a:gd name="connsiteX0" fmla="*/ 0 w 378693"/>
              <a:gd name="connsiteY0" fmla="*/ 28068 h 33975"/>
              <a:gd name="connsiteX1" fmla="*/ 147218 w 378693"/>
              <a:gd name="connsiteY1" fmla="*/ 33154 h 33975"/>
              <a:gd name="connsiteX2" fmla="*/ 378693 w 378693"/>
              <a:gd name="connsiteY2" fmla="*/ 0 h 33975"/>
              <a:gd name="connsiteX0" fmla="*/ 0 w 378693"/>
              <a:gd name="connsiteY0" fmla="*/ 28068 h 28435"/>
              <a:gd name="connsiteX1" fmla="*/ 175048 w 378693"/>
              <a:gd name="connsiteY1" fmla="*/ 17251 h 28435"/>
              <a:gd name="connsiteX2" fmla="*/ 378693 w 378693"/>
              <a:gd name="connsiteY2" fmla="*/ 0 h 28435"/>
              <a:gd name="connsiteX0" fmla="*/ 0 w 194520"/>
              <a:gd name="connsiteY0" fmla="*/ 346120 h 346487"/>
              <a:gd name="connsiteX1" fmla="*/ 175048 w 194520"/>
              <a:gd name="connsiteY1" fmla="*/ 335303 h 346487"/>
              <a:gd name="connsiteX2" fmla="*/ 112325 w 194520"/>
              <a:gd name="connsiteY2" fmla="*/ 0 h 346487"/>
              <a:gd name="connsiteX0" fmla="*/ 0 w 317748"/>
              <a:gd name="connsiteY0" fmla="*/ 346120 h 346487"/>
              <a:gd name="connsiteX1" fmla="*/ 175048 w 317748"/>
              <a:gd name="connsiteY1" fmla="*/ 335303 h 346487"/>
              <a:gd name="connsiteX2" fmla="*/ 112325 w 317748"/>
              <a:gd name="connsiteY2" fmla="*/ 0 h 346487"/>
              <a:gd name="connsiteX0" fmla="*/ 0 w 486613"/>
              <a:gd name="connsiteY0" fmla="*/ 346120 h 346213"/>
              <a:gd name="connsiteX1" fmla="*/ 445392 w 486613"/>
              <a:gd name="connsiteY1" fmla="*/ 299522 h 346213"/>
              <a:gd name="connsiteX2" fmla="*/ 112325 w 486613"/>
              <a:gd name="connsiteY2" fmla="*/ 0 h 346213"/>
              <a:gd name="connsiteX0" fmla="*/ 0 w 486613"/>
              <a:gd name="connsiteY0" fmla="*/ 346120 h 354844"/>
              <a:gd name="connsiteX1" fmla="*/ 445392 w 486613"/>
              <a:gd name="connsiteY1" fmla="*/ 299522 h 354844"/>
              <a:gd name="connsiteX2" fmla="*/ 112325 w 486613"/>
              <a:gd name="connsiteY2" fmla="*/ 0 h 354844"/>
              <a:gd name="connsiteX0" fmla="*/ 0 w 466495"/>
              <a:gd name="connsiteY0" fmla="*/ 346120 h 354844"/>
              <a:gd name="connsiteX1" fmla="*/ 445392 w 466495"/>
              <a:gd name="connsiteY1" fmla="*/ 299522 h 354844"/>
              <a:gd name="connsiteX2" fmla="*/ 112325 w 466495"/>
              <a:gd name="connsiteY2" fmla="*/ 0 h 354844"/>
              <a:gd name="connsiteX0" fmla="*/ 0 w 458413"/>
              <a:gd name="connsiteY0" fmla="*/ 346120 h 354844"/>
              <a:gd name="connsiteX1" fmla="*/ 445392 w 458413"/>
              <a:gd name="connsiteY1" fmla="*/ 299522 h 354844"/>
              <a:gd name="connsiteX2" fmla="*/ 112325 w 458413"/>
              <a:gd name="connsiteY2" fmla="*/ 0 h 354844"/>
              <a:gd name="connsiteX0" fmla="*/ 0 w 458413"/>
              <a:gd name="connsiteY0" fmla="*/ 346120 h 349986"/>
              <a:gd name="connsiteX1" fmla="*/ 445392 w 458413"/>
              <a:gd name="connsiteY1" fmla="*/ 299522 h 349986"/>
              <a:gd name="connsiteX2" fmla="*/ 112325 w 458413"/>
              <a:gd name="connsiteY2" fmla="*/ 0 h 349986"/>
              <a:gd name="connsiteX0" fmla="*/ 0 w 488315"/>
              <a:gd name="connsiteY0" fmla="*/ 346120 h 349986"/>
              <a:gd name="connsiteX1" fmla="*/ 445392 w 488315"/>
              <a:gd name="connsiteY1" fmla="*/ 299522 h 349986"/>
              <a:gd name="connsiteX2" fmla="*/ 112325 w 488315"/>
              <a:gd name="connsiteY2" fmla="*/ 0 h 349986"/>
              <a:gd name="connsiteX0" fmla="*/ 0 w 463229"/>
              <a:gd name="connsiteY0" fmla="*/ 346120 h 349986"/>
              <a:gd name="connsiteX1" fmla="*/ 445392 w 463229"/>
              <a:gd name="connsiteY1" fmla="*/ 299522 h 349986"/>
              <a:gd name="connsiteX2" fmla="*/ 112325 w 463229"/>
              <a:gd name="connsiteY2" fmla="*/ 0 h 349986"/>
              <a:gd name="connsiteX0" fmla="*/ 0 w 450331"/>
              <a:gd name="connsiteY0" fmla="*/ 346120 h 349986"/>
              <a:gd name="connsiteX1" fmla="*/ 445392 w 450331"/>
              <a:gd name="connsiteY1" fmla="*/ 299522 h 349986"/>
              <a:gd name="connsiteX2" fmla="*/ 112325 w 450331"/>
              <a:gd name="connsiteY2" fmla="*/ 0 h 349986"/>
              <a:gd name="connsiteX0" fmla="*/ 0 w 447249"/>
              <a:gd name="connsiteY0" fmla="*/ 346120 h 349986"/>
              <a:gd name="connsiteX1" fmla="*/ 445392 w 447249"/>
              <a:gd name="connsiteY1" fmla="*/ 299522 h 349986"/>
              <a:gd name="connsiteX2" fmla="*/ 112325 w 447249"/>
              <a:gd name="connsiteY2" fmla="*/ 0 h 349986"/>
              <a:gd name="connsiteX0" fmla="*/ 0 w 458272"/>
              <a:gd name="connsiteY0" fmla="*/ 346120 h 349986"/>
              <a:gd name="connsiteX1" fmla="*/ 445392 w 458272"/>
              <a:gd name="connsiteY1" fmla="*/ 299522 h 349986"/>
              <a:gd name="connsiteX2" fmla="*/ 112325 w 458272"/>
              <a:gd name="connsiteY2" fmla="*/ 0 h 349986"/>
              <a:gd name="connsiteX0" fmla="*/ 0 w 458272"/>
              <a:gd name="connsiteY0" fmla="*/ 346120 h 346568"/>
              <a:gd name="connsiteX1" fmla="*/ 445392 w 458272"/>
              <a:gd name="connsiteY1" fmla="*/ 299522 h 346568"/>
              <a:gd name="connsiteX2" fmla="*/ 112325 w 458272"/>
              <a:gd name="connsiteY2" fmla="*/ 0 h 346568"/>
              <a:gd name="connsiteX0" fmla="*/ 0 w 458272"/>
              <a:gd name="connsiteY0" fmla="*/ 346120 h 357641"/>
              <a:gd name="connsiteX1" fmla="*/ 445392 w 458272"/>
              <a:gd name="connsiteY1" fmla="*/ 299522 h 357641"/>
              <a:gd name="connsiteX2" fmla="*/ 112325 w 458272"/>
              <a:gd name="connsiteY2" fmla="*/ 0 h 357641"/>
              <a:gd name="connsiteX0" fmla="*/ 0 w 458272"/>
              <a:gd name="connsiteY0" fmla="*/ 346120 h 353991"/>
              <a:gd name="connsiteX1" fmla="*/ 445392 w 458272"/>
              <a:gd name="connsiteY1" fmla="*/ 299522 h 353991"/>
              <a:gd name="connsiteX2" fmla="*/ 112325 w 458272"/>
              <a:gd name="connsiteY2" fmla="*/ 0 h 353991"/>
              <a:gd name="connsiteX0" fmla="*/ 0 w 458272"/>
              <a:gd name="connsiteY0" fmla="*/ 346120 h 355529"/>
              <a:gd name="connsiteX1" fmla="*/ 445392 w 458272"/>
              <a:gd name="connsiteY1" fmla="*/ 299522 h 355529"/>
              <a:gd name="connsiteX2" fmla="*/ 112325 w 458272"/>
              <a:gd name="connsiteY2" fmla="*/ 0 h 355529"/>
              <a:gd name="connsiteX0" fmla="*/ 0 w 458272"/>
              <a:gd name="connsiteY0" fmla="*/ 346120 h 358976"/>
              <a:gd name="connsiteX1" fmla="*/ 445392 w 458272"/>
              <a:gd name="connsiteY1" fmla="*/ 299522 h 358976"/>
              <a:gd name="connsiteX2" fmla="*/ 112325 w 458272"/>
              <a:gd name="connsiteY2" fmla="*/ 0 h 358976"/>
              <a:gd name="connsiteX0" fmla="*/ 0 w 446733"/>
              <a:gd name="connsiteY0" fmla="*/ 346120 h 357497"/>
              <a:gd name="connsiteX1" fmla="*/ 433465 w 446733"/>
              <a:gd name="connsiteY1" fmla="*/ 291571 h 357497"/>
              <a:gd name="connsiteX2" fmla="*/ 112325 w 446733"/>
              <a:gd name="connsiteY2" fmla="*/ 0 h 357497"/>
              <a:gd name="connsiteX0" fmla="*/ 0 w 446733"/>
              <a:gd name="connsiteY0" fmla="*/ 346120 h 363904"/>
              <a:gd name="connsiteX1" fmla="*/ 433465 w 446733"/>
              <a:gd name="connsiteY1" fmla="*/ 291571 h 363904"/>
              <a:gd name="connsiteX2" fmla="*/ 112325 w 446733"/>
              <a:gd name="connsiteY2" fmla="*/ 0 h 363904"/>
              <a:gd name="connsiteX0" fmla="*/ 0 w 446733"/>
              <a:gd name="connsiteY0" fmla="*/ 346120 h 377977"/>
              <a:gd name="connsiteX1" fmla="*/ 433465 w 446733"/>
              <a:gd name="connsiteY1" fmla="*/ 291571 h 377977"/>
              <a:gd name="connsiteX2" fmla="*/ 112325 w 446733"/>
              <a:gd name="connsiteY2" fmla="*/ 0 h 377977"/>
              <a:gd name="connsiteX0" fmla="*/ 0 w 446733"/>
              <a:gd name="connsiteY0" fmla="*/ 346120 h 366785"/>
              <a:gd name="connsiteX1" fmla="*/ 257525 w 446733"/>
              <a:gd name="connsiteY1" fmla="*/ 364784 h 366785"/>
              <a:gd name="connsiteX2" fmla="*/ 433465 w 446733"/>
              <a:gd name="connsiteY2" fmla="*/ 291571 h 366785"/>
              <a:gd name="connsiteX3" fmla="*/ 112325 w 446733"/>
              <a:gd name="connsiteY3" fmla="*/ 0 h 366785"/>
              <a:gd name="connsiteX0" fmla="*/ 0 w 446733"/>
              <a:gd name="connsiteY0" fmla="*/ 346120 h 350180"/>
              <a:gd name="connsiteX1" fmla="*/ 229695 w 446733"/>
              <a:gd name="connsiteY1" fmla="*/ 344906 h 350180"/>
              <a:gd name="connsiteX2" fmla="*/ 433465 w 446733"/>
              <a:gd name="connsiteY2" fmla="*/ 291571 h 350180"/>
              <a:gd name="connsiteX3" fmla="*/ 112325 w 446733"/>
              <a:gd name="connsiteY3" fmla="*/ 0 h 350180"/>
              <a:gd name="connsiteX0" fmla="*/ 0 w 446733"/>
              <a:gd name="connsiteY0" fmla="*/ 346120 h 350180"/>
              <a:gd name="connsiteX1" fmla="*/ 229695 w 446733"/>
              <a:gd name="connsiteY1" fmla="*/ 344906 h 350180"/>
              <a:gd name="connsiteX2" fmla="*/ 433465 w 446733"/>
              <a:gd name="connsiteY2" fmla="*/ 291571 h 350180"/>
              <a:gd name="connsiteX3" fmla="*/ 112325 w 446733"/>
              <a:gd name="connsiteY3" fmla="*/ 0 h 350180"/>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346"/>
              <a:gd name="connsiteY0" fmla="*/ 334214 h 348706"/>
              <a:gd name="connsiteX1" fmla="*/ 229695 w 446346"/>
              <a:gd name="connsiteY1" fmla="*/ 333000 h 348706"/>
              <a:gd name="connsiteX2" fmla="*/ 433465 w 446346"/>
              <a:gd name="connsiteY2" fmla="*/ 279665 h 348706"/>
              <a:gd name="connsiteX3" fmla="*/ 100419 w 446346"/>
              <a:gd name="connsiteY3" fmla="*/ 0 h 348706"/>
              <a:gd name="connsiteX0" fmla="*/ 0 w 446717"/>
              <a:gd name="connsiteY0" fmla="*/ 334214 h 348706"/>
              <a:gd name="connsiteX1" fmla="*/ 229695 w 446717"/>
              <a:gd name="connsiteY1" fmla="*/ 333000 h 348706"/>
              <a:gd name="connsiteX2" fmla="*/ 433465 w 446717"/>
              <a:gd name="connsiteY2" fmla="*/ 279665 h 348706"/>
              <a:gd name="connsiteX3" fmla="*/ 100419 w 446717"/>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6600"/>
              <a:gd name="connsiteX1" fmla="*/ 229695 w 446418"/>
              <a:gd name="connsiteY1" fmla="*/ 333000 h 346600"/>
              <a:gd name="connsiteX2" fmla="*/ 433465 w 446418"/>
              <a:gd name="connsiteY2" fmla="*/ 279665 h 346600"/>
              <a:gd name="connsiteX3" fmla="*/ 100419 w 446418"/>
              <a:gd name="connsiteY3" fmla="*/ 0 h 346600"/>
              <a:gd name="connsiteX0" fmla="*/ 0 w 446418"/>
              <a:gd name="connsiteY0" fmla="*/ 334214 h 346600"/>
              <a:gd name="connsiteX1" fmla="*/ 229695 w 446418"/>
              <a:gd name="connsiteY1" fmla="*/ 333000 h 346600"/>
              <a:gd name="connsiteX2" fmla="*/ 433465 w 446418"/>
              <a:gd name="connsiteY2" fmla="*/ 279665 h 346600"/>
              <a:gd name="connsiteX3" fmla="*/ 100419 w 446418"/>
              <a:gd name="connsiteY3" fmla="*/ 0 h 346600"/>
              <a:gd name="connsiteX0" fmla="*/ 0 w 451031"/>
              <a:gd name="connsiteY0" fmla="*/ 334214 h 346600"/>
              <a:gd name="connsiteX1" fmla="*/ 229695 w 451031"/>
              <a:gd name="connsiteY1" fmla="*/ 333000 h 346600"/>
              <a:gd name="connsiteX2" fmla="*/ 438228 w 451031"/>
              <a:gd name="connsiteY2" fmla="*/ 279665 h 346600"/>
              <a:gd name="connsiteX3" fmla="*/ 100419 w 451031"/>
              <a:gd name="connsiteY3" fmla="*/ 0 h 346600"/>
              <a:gd name="connsiteX0" fmla="*/ 0 w 451031"/>
              <a:gd name="connsiteY0" fmla="*/ 334214 h 346600"/>
              <a:gd name="connsiteX1" fmla="*/ 229695 w 451031"/>
              <a:gd name="connsiteY1" fmla="*/ 333000 h 346600"/>
              <a:gd name="connsiteX2" fmla="*/ 438228 w 451031"/>
              <a:gd name="connsiteY2" fmla="*/ 279665 h 346600"/>
              <a:gd name="connsiteX3" fmla="*/ 100419 w 451031"/>
              <a:gd name="connsiteY3" fmla="*/ 0 h 346600"/>
              <a:gd name="connsiteX0" fmla="*/ 0 w 447036"/>
              <a:gd name="connsiteY0" fmla="*/ 334214 h 346600"/>
              <a:gd name="connsiteX1" fmla="*/ 229695 w 447036"/>
              <a:gd name="connsiteY1" fmla="*/ 333000 h 346600"/>
              <a:gd name="connsiteX2" fmla="*/ 438228 w 447036"/>
              <a:gd name="connsiteY2" fmla="*/ 279665 h 346600"/>
              <a:gd name="connsiteX3" fmla="*/ 100419 w 447036"/>
              <a:gd name="connsiteY3" fmla="*/ 0 h 346600"/>
              <a:gd name="connsiteX0" fmla="*/ 0 w 442386"/>
              <a:gd name="connsiteY0" fmla="*/ 334214 h 346600"/>
              <a:gd name="connsiteX1" fmla="*/ 229695 w 442386"/>
              <a:gd name="connsiteY1" fmla="*/ 333000 h 346600"/>
              <a:gd name="connsiteX2" fmla="*/ 433466 w 442386"/>
              <a:gd name="connsiteY2" fmla="*/ 277283 h 346600"/>
              <a:gd name="connsiteX3" fmla="*/ 100419 w 442386"/>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0326"/>
              <a:gd name="connsiteX1" fmla="*/ 229695 w 458677"/>
              <a:gd name="connsiteY1" fmla="*/ 333000 h 340326"/>
              <a:gd name="connsiteX2" fmla="*/ 450135 w 458677"/>
              <a:gd name="connsiteY2" fmla="*/ 260614 h 340326"/>
              <a:gd name="connsiteX3" fmla="*/ 100419 w 458677"/>
              <a:gd name="connsiteY3" fmla="*/ 0 h 340326"/>
              <a:gd name="connsiteX0" fmla="*/ 0 w 764856"/>
              <a:gd name="connsiteY0" fmla="*/ 520404 h 520444"/>
              <a:gd name="connsiteX1" fmla="*/ 535874 w 764856"/>
              <a:gd name="connsiteY1" fmla="*/ 333000 h 520444"/>
              <a:gd name="connsiteX2" fmla="*/ 756314 w 764856"/>
              <a:gd name="connsiteY2" fmla="*/ 260614 h 520444"/>
              <a:gd name="connsiteX3" fmla="*/ 406598 w 764856"/>
              <a:gd name="connsiteY3" fmla="*/ 0 h 520444"/>
              <a:gd name="connsiteX0" fmla="*/ 0 w 764856"/>
              <a:gd name="connsiteY0" fmla="*/ 520404 h 520452"/>
              <a:gd name="connsiteX1" fmla="*/ 258658 w 764856"/>
              <a:gd name="connsiteY1" fmla="*/ 361963 h 520452"/>
              <a:gd name="connsiteX2" fmla="*/ 756314 w 764856"/>
              <a:gd name="connsiteY2" fmla="*/ 260614 h 520452"/>
              <a:gd name="connsiteX3" fmla="*/ 406598 w 764856"/>
              <a:gd name="connsiteY3" fmla="*/ 0 h 520452"/>
              <a:gd name="connsiteX0" fmla="*/ 0 w 764856"/>
              <a:gd name="connsiteY0" fmla="*/ 537186 h 537234"/>
              <a:gd name="connsiteX1" fmla="*/ 258658 w 764856"/>
              <a:gd name="connsiteY1" fmla="*/ 378745 h 537234"/>
              <a:gd name="connsiteX2" fmla="*/ 756314 w 764856"/>
              <a:gd name="connsiteY2" fmla="*/ 277396 h 537234"/>
              <a:gd name="connsiteX3" fmla="*/ 406598 w 764856"/>
              <a:gd name="connsiteY3" fmla="*/ 16782 h 537234"/>
              <a:gd name="connsiteX4" fmla="*/ 407899 w 764856"/>
              <a:gd name="connsiteY4" fmla="*/ 26280 h 537234"/>
              <a:gd name="connsiteX0" fmla="*/ 0 w 764856"/>
              <a:gd name="connsiteY0" fmla="*/ 742619 h 742667"/>
              <a:gd name="connsiteX1" fmla="*/ 258658 w 764856"/>
              <a:gd name="connsiteY1" fmla="*/ 584178 h 742667"/>
              <a:gd name="connsiteX2" fmla="*/ 756314 w 764856"/>
              <a:gd name="connsiteY2" fmla="*/ 482829 h 742667"/>
              <a:gd name="connsiteX3" fmla="*/ 406598 w 764856"/>
              <a:gd name="connsiteY3" fmla="*/ 222215 h 742667"/>
              <a:gd name="connsiteX4" fmla="*/ 374799 w 764856"/>
              <a:gd name="connsiteY4" fmla="*/ 10 h 742667"/>
              <a:gd name="connsiteX5" fmla="*/ 407899 w 764856"/>
              <a:gd name="connsiteY5" fmla="*/ 231713 h 742667"/>
              <a:gd name="connsiteX0" fmla="*/ 0 w 764856"/>
              <a:gd name="connsiteY0" fmla="*/ 924708 h 924756"/>
              <a:gd name="connsiteX1" fmla="*/ 258658 w 764856"/>
              <a:gd name="connsiteY1" fmla="*/ 766267 h 924756"/>
              <a:gd name="connsiteX2" fmla="*/ 756314 w 764856"/>
              <a:gd name="connsiteY2" fmla="*/ 664918 h 924756"/>
              <a:gd name="connsiteX3" fmla="*/ 406598 w 764856"/>
              <a:gd name="connsiteY3" fmla="*/ 404304 h 924756"/>
              <a:gd name="connsiteX4" fmla="*/ 374799 w 764856"/>
              <a:gd name="connsiteY4" fmla="*/ 182099 h 924756"/>
              <a:gd name="connsiteX5" fmla="*/ 47931 w 764856"/>
              <a:gd name="connsiteY5" fmla="*/ 47 h 924756"/>
              <a:gd name="connsiteX0" fmla="*/ 0 w 764856"/>
              <a:gd name="connsiteY0" fmla="*/ 1135699 h 1135747"/>
              <a:gd name="connsiteX1" fmla="*/ 258658 w 764856"/>
              <a:gd name="connsiteY1" fmla="*/ 977258 h 1135747"/>
              <a:gd name="connsiteX2" fmla="*/ 756314 w 764856"/>
              <a:gd name="connsiteY2" fmla="*/ 875909 h 1135747"/>
              <a:gd name="connsiteX3" fmla="*/ 406598 w 764856"/>
              <a:gd name="connsiteY3" fmla="*/ 615295 h 1135747"/>
              <a:gd name="connsiteX4" fmla="*/ 374799 w 764856"/>
              <a:gd name="connsiteY4" fmla="*/ 393090 h 1135747"/>
              <a:gd name="connsiteX5" fmla="*/ 490650 w 764856"/>
              <a:gd name="connsiteY5" fmla="*/ 22 h 1135747"/>
              <a:gd name="connsiteX0" fmla="*/ 0 w 764856"/>
              <a:gd name="connsiteY0" fmla="*/ 1135705 h 1135753"/>
              <a:gd name="connsiteX1" fmla="*/ 258658 w 764856"/>
              <a:gd name="connsiteY1" fmla="*/ 977264 h 1135753"/>
              <a:gd name="connsiteX2" fmla="*/ 756314 w 764856"/>
              <a:gd name="connsiteY2" fmla="*/ 875915 h 1135753"/>
              <a:gd name="connsiteX3" fmla="*/ 406598 w 764856"/>
              <a:gd name="connsiteY3" fmla="*/ 615301 h 1135753"/>
              <a:gd name="connsiteX4" fmla="*/ 420313 w 764856"/>
              <a:gd name="connsiteY4" fmla="*/ 302070 h 1135753"/>
              <a:gd name="connsiteX5" fmla="*/ 490650 w 764856"/>
              <a:gd name="connsiteY5" fmla="*/ 28 h 1135753"/>
              <a:gd name="connsiteX0" fmla="*/ 0 w 764856"/>
              <a:gd name="connsiteY0" fmla="*/ 1135715 h 1135763"/>
              <a:gd name="connsiteX1" fmla="*/ 258658 w 764856"/>
              <a:gd name="connsiteY1" fmla="*/ 977274 h 1135763"/>
              <a:gd name="connsiteX2" fmla="*/ 756314 w 764856"/>
              <a:gd name="connsiteY2" fmla="*/ 875925 h 1135763"/>
              <a:gd name="connsiteX3" fmla="*/ 406598 w 764856"/>
              <a:gd name="connsiteY3" fmla="*/ 615311 h 1135763"/>
              <a:gd name="connsiteX4" fmla="*/ 412038 w 764856"/>
              <a:gd name="connsiteY4" fmla="*/ 223467 h 1135763"/>
              <a:gd name="connsiteX5" fmla="*/ 490650 w 764856"/>
              <a:gd name="connsiteY5" fmla="*/ 38 h 1135763"/>
              <a:gd name="connsiteX0" fmla="*/ 0 w 765039"/>
              <a:gd name="connsiteY0" fmla="*/ 1135715 h 1135763"/>
              <a:gd name="connsiteX1" fmla="*/ 258658 w 765039"/>
              <a:gd name="connsiteY1" fmla="*/ 977274 h 1135763"/>
              <a:gd name="connsiteX2" fmla="*/ 756314 w 765039"/>
              <a:gd name="connsiteY2" fmla="*/ 875925 h 1135763"/>
              <a:gd name="connsiteX3" fmla="*/ 414873 w 765039"/>
              <a:gd name="connsiteY3" fmla="*/ 611174 h 1135763"/>
              <a:gd name="connsiteX4" fmla="*/ 412038 w 765039"/>
              <a:gd name="connsiteY4" fmla="*/ 223467 h 1135763"/>
              <a:gd name="connsiteX5" fmla="*/ 490650 w 765039"/>
              <a:gd name="connsiteY5" fmla="*/ 38 h 1135763"/>
              <a:gd name="connsiteX0" fmla="*/ 0 w 765039"/>
              <a:gd name="connsiteY0" fmla="*/ 1135715 h 1135763"/>
              <a:gd name="connsiteX1" fmla="*/ 258658 w 765039"/>
              <a:gd name="connsiteY1" fmla="*/ 977274 h 1135763"/>
              <a:gd name="connsiteX2" fmla="*/ 756314 w 765039"/>
              <a:gd name="connsiteY2" fmla="*/ 875925 h 1135763"/>
              <a:gd name="connsiteX3" fmla="*/ 414873 w 765039"/>
              <a:gd name="connsiteY3" fmla="*/ 611174 h 1135763"/>
              <a:gd name="connsiteX4" fmla="*/ 412038 w 765039"/>
              <a:gd name="connsiteY4" fmla="*/ 223467 h 1135763"/>
              <a:gd name="connsiteX5" fmla="*/ 490650 w 765039"/>
              <a:gd name="connsiteY5" fmla="*/ 38 h 1135763"/>
              <a:gd name="connsiteX0" fmla="*/ 0 w 765039"/>
              <a:gd name="connsiteY0" fmla="*/ 1354986 h 1355034"/>
              <a:gd name="connsiteX1" fmla="*/ 258658 w 765039"/>
              <a:gd name="connsiteY1" fmla="*/ 1196545 h 1355034"/>
              <a:gd name="connsiteX2" fmla="*/ 756314 w 765039"/>
              <a:gd name="connsiteY2" fmla="*/ 1095196 h 1355034"/>
              <a:gd name="connsiteX3" fmla="*/ 414873 w 765039"/>
              <a:gd name="connsiteY3" fmla="*/ 830445 h 1355034"/>
              <a:gd name="connsiteX4" fmla="*/ 412038 w 765039"/>
              <a:gd name="connsiteY4" fmla="*/ 442738 h 1355034"/>
              <a:gd name="connsiteX5" fmla="*/ 449275 w 765039"/>
              <a:gd name="connsiteY5" fmla="*/ 19 h 1355034"/>
              <a:gd name="connsiteX0" fmla="*/ 0 w 765039"/>
              <a:gd name="connsiteY0" fmla="*/ 1388085 h 1388133"/>
              <a:gd name="connsiteX1" fmla="*/ 258658 w 765039"/>
              <a:gd name="connsiteY1" fmla="*/ 1229644 h 1388133"/>
              <a:gd name="connsiteX2" fmla="*/ 756314 w 765039"/>
              <a:gd name="connsiteY2" fmla="*/ 1128295 h 1388133"/>
              <a:gd name="connsiteX3" fmla="*/ 414873 w 765039"/>
              <a:gd name="connsiteY3" fmla="*/ 863544 h 1388133"/>
              <a:gd name="connsiteX4" fmla="*/ 412038 w 765039"/>
              <a:gd name="connsiteY4" fmla="*/ 475837 h 1388133"/>
              <a:gd name="connsiteX5" fmla="*/ 490651 w 765039"/>
              <a:gd name="connsiteY5" fmla="*/ 18 h 1388133"/>
              <a:gd name="connsiteX0" fmla="*/ 427893 w 1192932"/>
              <a:gd name="connsiteY0" fmla="*/ 1516345 h 1516393"/>
              <a:gd name="connsiteX1" fmla="*/ 686551 w 1192932"/>
              <a:gd name="connsiteY1" fmla="*/ 1357904 h 1516393"/>
              <a:gd name="connsiteX2" fmla="*/ 1184207 w 1192932"/>
              <a:gd name="connsiteY2" fmla="*/ 1256555 h 1516393"/>
              <a:gd name="connsiteX3" fmla="*/ 842766 w 1192932"/>
              <a:gd name="connsiteY3" fmla="*/ 991804 h 1516393"/>
              <a:gd name="connsiteX4" fmla="*/ 839931 w 1192932"/>
              <a:gd name="connsiteY4" fmla="*/ 604097 h 1516393"/>
              <a:gd name="connsiteX5" fmla="*/ 6 w 1192932"/>
              <a:gd name="connsiteY5" fmla="*/ 14 h 1516393"/>
              <a:gd name="connsiteX0" fmla="*/ 891297 w 1656336"/>
              <a:gd name="connsiteY0" fmla="*/ 2079046 h 2079094"/>
              <a:gd name="connsiteX1" fmla="*/ 1149955 w 1656336"/>
              <a:gd name="connsiteY1" fmla="*/ 1920605 h 2079094"/>
              <a:gd name="connsiteX2" fmla="*/ 1647611 w 1656336"/>
              <a:gd name="connsiteY2" fmla="*/ 1819256 h 2079094"/>
              <a:gd name="connsiteX3" fmla="*/ 1306170 w 1656336"/>
              <a:gd name="connsiteY3" fmla="*/ 1554505 h 2079094"/>
              <a:gd name="connsiteX4" fmla="*/ 1303335 w 1656336"/>
              <a:gd name="connsiteY4" fmla="*/ 1166798 h 2079094"/>
              <a:gd name="connsiteX5" fmla="*/ 4 w 1656336"/>
              <a:gd name="connsiteY5" fmla="*/ 7 h 2079094"/>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728"/>
              <a:gd name="connsiteY0" fmla="*/ 2079047 h 2079095"/>
              <a:gd name="connsiteX1" fmla="*/ 1149955 w 1656728"/>
              <a:gd name="connsiteY1" fmla="*/ 1920606 h 2079095"/>
              <a:gd name="connsiteX2" fmla="*/ 1647611 w 1656728"/>
              <a:gd name="connsiteY2" fmla="*/ 1819257 h 2079095"/>
              <a:gd name="connsiteX3" fmla="*/ 1322721 w 1656728"/>
              <a:gd name="connsiteY3" fmla="*/ 1554506 h 2079095"/>
              <a:gd name="connsiteX4" fmla="*/ 1299198 w 1656728"/>
              <a:gd name="connsiteY4" fmla="*/ 1034398 h 2079095"/>
              <a:gd name="connsiteX5" fmla="*/ 4 w 1656728"/>
              <a:gd name="connsiteY5" fmla="*/ 8 h 2079095"/>
              <a:gd name="connsiteX0" fmla="*/ 891297 w 1655998"/>
              <a:gd name="connsiteY0" fmla="*/ 2079047 h 2079095"/>
              <a:gd name="connsiteX1" fmla="*/ 1149955 w 1655998"/>
              <a:gd name="connsiteY1" fmla="*/ 1920606 h 2079095"/>
              <a:gd name="connsiteX2" fmla="*/ 1647611 w 1655998"/>
              <a:gd name="connsiteY2" fmla="*/ 1819257 h 2079095"/>
              <a:gd name="connsiteX3" fmla="*/ 1322721 w 1655998"/>
              <a:gd name="connsiteY3" fmla="*/ 1554506 h 2079095"/>
              <a:gd name="connsiteX4" fmla="*/ 1299198 w 1655998"/>
              <a:gd name="connsiteY4" fmla="*/ 1034398 h 2079095"/>
              <a:gd name="connsiteX5" fmla="*/ 4 w 1655998"/>
              <a:gd name="connsiteY5" fmla="*/ 8 h 2079095"/>
              <a:gd name="connsiteX0" fmla="*/ 891297 w 1655998"/>
              <a:gd name="connsiteY0" fmla="*/ 2079048 h 2079096"/>
              <a:gd name="connsiteX1" fmla="*/ 1149955 w 1655998"/>
              <a:gd name="connsiteY1" fmla="*/ 1920607 h 2079096"/>
              <a:gd name="connsiteX2" fmla="*/ 1647611 w 1655998"/>
              <a:gd name="connsiteY2" fmla="*/ 1819258 h 2079096"/>
              <a:gd name="connsiteX3" fmla="*/ 1322721 w 1655998"/>
              <a:gd name="connsiteY3" fmla="*/ 1554507 h 2079096"/>
              <a:gd name="connsiteX4" fmla="*/ 1357123 w 1655998"/>
              <a:gd name="connsiteY4" fmla="*/ 926822 h 2079096"/>
              <a:gd name="connsiteX5" fmla="*/ 4 w 1655998"/>
              <a:gd name="connsiteY5" fmla="*/ 9 h 2079096"/>
              <a:gd name="connsiteX0" fmla="*/ 891297 w 1655998"/>
              <a:gd name="connsiteY0" fmla="*/ 2079048 h 2079096"/>
              <a:gd name="connsiteX1" fmla="*/ 1149955 w 1655998"/>
              <a:gd name="connsiteY1" fmla="*/ 1920607 h 2079096"/>
              <a:gd name="connsiteX2" fmla="*/ 1647611 w 1655998"/>
              <a:gd name="connsiteY2" fmla="*/ 1819258 h 2079096"/>
              <a:gd name="connsiteX3" fmla="*/ 1322721 w 1655998"/>
              <a:gd name="connsiteY3" fmla="*/ 1554507 h 2079096"/>
              <a:gd name="connsiteX4" fmla="*/ 1357123 w 1655998"/>
              <a:gd name="connsiteY4" fmla="*/ 926822 h 2079096"/>
              <a:gd name="connsiteX5" fmla="*/ 4 w 1655998"/>
              <a:gd name="connsiteY5" fmla="*/ 9 h 2079096"/>
              <a:gd name="connsiteX0" fmla="*/ 891297 w 1655998"/>
              <a:gd name="connsiteY0" fmla="*/ 2079051 h 2079099"/>
              <a:gd name="connsiteX1" fmla="*/ 1149955 w 1655998"/>
              <a:gd name="connsiteY1" fmla="*/ 1920610 h 2079099"/>
              <a:gd name="connsiteX2" fmla="*/ 1647611 w 1655998"/>
              <a:gd name="connsiteY2" fmla="*/ 1819261 h 2079099"/>
              <a:gd name="connsiteX3" fmla="*/ 1322721 w 1655998"/>
              <a:gd name="connsiteY3" fmla="*/ 1554510 h 2079099"/>
              <a:gd name="connsiteX4" fmla="*/ 1357123 w 1655998"/>
              <a:gd name="connsiteY4" fmla="*/ 926825 h 2079099"/>
              <a:gd name="connsiteX5" fmla="*/ 4 w 1655998"/>
              <a:gd name="connsiteY5" fmla="*/ 12 h 2079099"/>
              <a:gd name="connsiteX0" fmla="*/ 891297 w 1655998"/>
              <a:gd name="connsiteY0" fmla="*/ 2079051 h 2079099"/>
              <a:gd name="connsiteX1" fmla="*/ 1149955 w 1655998"/>
              <a:gd name="connsiteY1" fmla="*/ 1920610 h 2079099"/>
              <a:gd name="connsiteX2" fmla="*/ 1647611 w 1655998"/>
              <a:gd name="connsiteY2" fmla="*/ 1819261 h 2079099"/>
              <a:gd name="connsiteX3" fmla="*/ 1322721 w 1655998"/>
              <a:gd name="connsiteY3" fmla="*/ 1554510 h 2079099"/>
              <a:gd name="connsiteX4" fmla="*/ 1357123 w 1655998"/>
              <a:gd name="connsiteY4" fmla="*/ 926825 h 2079099"/>
              <a:gd name="connsiteX5" fmla="*/ 4 w 1655998"/>
              <a:gd name="connsiteY5" fmla="*/ 12 h 2079099"/>
              <a:gd name="connsiteX0" fmla="*/ 891297 w 1655998"/>
              <a:gd name="connsiteY0" fmla="*/ 2079052 h 2079100"/>
              <a:gd name="connsiteX1" fmla="*/ 1149955 w 1655998"/>
              <a:gd name="connsiteY1" fmla="*/ 1920611 h 2079100"/>
              <a:gd name="connsiteX2" fmla="*/ 1647611 w 1655998"/>
              <a:gd name="connsiteY2" fmla="*/ 1819262 h 2079100"/>
              <a:gd name="connsiteX3" fmla="*/ 1322721 w 1655998"/>
              <a:gd name="connsiteY3" fmla="*/ 1554511 h 2079100"/>
              <a:gd name="connsiteX4" fmla="*/ 1410911 w 1655998"/>
              <a:gd name="connsiteY4" fmla="*/ 881312 h 2079100"/>
              <a:gd name="connsiteX5" fmla="*/ 4 w 1655998"/>
              <a:gd name="connsiteY5" fmla="*/ 13 h 2079100"/>
              <a:gd name="connsiteX0" fmla="*/ 891297 w 1655998"/>
              <a:gd name="connsiteY0" fmla="*/ 2079053 h 2079101"/>
              <a:gd name="connsiteX1" fmla="*/ 1149955 w 1655998"/>
              <a:gd name="connsiteY1" fmla="*/ 1920612 h 2079101"/>
              <a:gd name="connsiteX2" fmla="*/ 1647611 w 1655998"/>
              <a:gd name="connsiteY2" fmla="*/ 1819263 h 2079101"/>
              <a:gd name="connsiteX3" fmla="*/ 1322721 w 1655998"/>
              <a:gd name="connsiteY3" fmla="*/ 1554512 h 2079101"/>
              <a:gd name="connsiteX4" fmla="*/ 1410911 w 1655998"/>
              <a:gd name="connsiteY4" fmla="*/ 881313 h 2079101"/>
              <a:gd name="connsiteX5" fmla="*/ 4 w 1655998"/>
              <a:gd name="connsiteY5" fmla="*/ 14 h 2079101"/>
              <a:gd name="connsiteX0" fmla="*/ 891297 w 1655998"/>
              <a:gd name="connsiteY0" fmla="*/ 2079052 h 2079100"/>
              <a:gd name="connsiteX1" fmla="*/ 1149955 w 1655998"/>
              <a:gd name="connsiteY1" fmla="*/ 1920611 h 2079100"/>
              <a:gd name="connsiteX2" fmla="*/ 1647611 w 1655998"/>
              <a:gd name="connsiteY2" fmla="*/ 1819262 h 2079100"/>
              <a:gd name="connsiteX3" fmla="*/ 1322721 w 1655998"/>
              <a:gd name="connsiteY3" fmla="*/ 1554511 h 2079100"/>
              <a:gd name="connsiteX4" fmla="*/ 1410911 w 1655998"/>
              <a:gd name="connsiteY4" fmla="*/ 881312 h 2079100"/>
              <a:gd name="connsiteX5" fmla="*/ 4 w 1655998"/>
              <a:gd name="connsiteY5" fmla="*/ 13 h 2079100"/>
              <a:gd name="connsiteX0" fmla="*/ 891297 w 1655998"/>
              <a:gd name="connsiteY0" fmla="*/ 2079056 h 2079104"/>
              <a:gd name="connsiteX1" fmla="*/ 1149955 w 1655998"/>
              <a:gd name="connsiteY1" fmla="*/ 1920615 h 2079104"/>
              <a:gd name="connsiteX2" fmla="*/ 1647611 w 1655998"/>
              <a:gd name="connsiteY2" fmla="*/ 1819266 h 2079104"/>
              <a:gd name="connsiteX3" fmla="*/ 1322721 w 1655998"/>
              <a:gd name="connsiteY3" fmla="*/ 1554515 h 2079104"/>
              <a:gd name="connsiteX4" fmla="*/ 1410911 w 1655998"/>
              <a:gd name="connsiteY4" fmla="*/ 881316 h 2079104"/>
              <a:gd name="connsiteX5" fmla="*/ 4 w 1655998"/>
              <a:gd name="connsiteY5" fmla="*/ 17 h 2079104"/>
              <a:gd name="connsiteX0" fmla="*/ 891297 w 1655998"/>
              <a:gd name="connsiteY0" fmla="*/ 2079056 h 2079104"/>
              <a:gd name="connsiteX1" fmla="*/ 1149955 w 1655998"/>
              <a:gd name="connsiteY1" fmla="*/ 1920615 h 2079104"/>
              <a:gd name="connsiteX2" fmla="*/ 1647611 w 1655998"/>
              <a:gd name="connsiteY2" fmla="*/ 1819266 h 2079104"/>
              <a:gd name="connsiteX3" fmla="*/ 1322721 w 1655998"/>
              <a:gd name="connsiteY3" fmla="*/ 1554515 h 2079104"/>
              <a:gd name="connsiteX4" fmla="*/ 1410911 w 1655998"/>
              <a:gd name="connsiteY4" fmla="*/ 881316 h 2079104"/>
              <a:gd name="connsiteX5" fmla="*/ 4 w 1655998"/>
              <a:gd name="connsiteY5" fmla="*/ 17 h 2079104"/>
              <a:gd name="connsiteX0" fmla="*/ 887161 w 1651862"/>
              <a:gd name="connsiteY0" fmla="*/ 2079054 h 2079102"/>
              <a:gd name="connsiteX1" fmla="*/ 1145819 w 1651862"/>
              <a:gd name="connsiteY1" fmla="*/ 1920613 h 2079102"/>
              <a:gd name="connsiteX2" fmla="*/ 1643475 w 1651862"/>
              <a:gd name="connsiteY2" fmla="*/ 1819264 h 2079102"/>
              <a:gd name="connsiteX3" fmla="*/ 1318585 w 1651862"/>
              <a:gd name="connsiteY3" fmla="*/ 1554513 h 2079102"/>
              <a:gd name="connsiteX4" fmla="*/ 1406775 w 1651862"/>
              <a:gd name="connsiteY4" fmla="*/ 881314 h 2079102"/>
              <a:gd name="connsiteX5" fmla="*/ 5 w 1651862"/>
              <a:gd name="connsiteY5" fmla="*/ 15 h 2079102"/>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670284 w 1651857"/>
              <a:gd name="connsiteY5" fmla="*/ 376522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43758"/>
              <a:gd name="connsiteY0" fmla="*/ 2079039 h 2079091"/>
              <a:gd name="connsiteX1" fmla="*/ 1145814 w 1643758"/>
              <a:gd name="connsiteY1" fmla="*/ 1920598 h 2079091"/>
              <a:gd name="connsiteX2" fmla="*/ 1635194 w 1643758"/>
              <a:gd name="connsiteY2" fmla="*/ 1835799 h 2079091"/>
              <a:gd name="connsiteX3" fmla="*/ 1318580 w 1643758"/>
              <a:gd name="connsiteY3" fmla="*/ 1554498 h 2079091"/>
              <a:gd name="connsiteX4" fmla="*/ 1377807 w 1643758"/>
              <a:gd name="connsiteY4" fmla="*/ 732347 h 2079091"/>
              <a:gd name="connsiteX5" fmla="*/ 839924 w 1643758"/>
              <a:gd name="connsiteY5" fmla="*/ 699250 h 2079091"/>
              <a:gd name="connsiteX6" fmla="*/ 0 w 1643758"/>
              <a:gd name="connsiteY6" fmla="*/ 0 h 2079091"/>
              <a:gd name="connsiteX0" fmla="*/ 887156 w 1637730"/>
              <a:gd name="connsiteY0" fmla="*/ 2079039 h 2079091"/>
              <a:gd name="connsiteX1" fmla="*/ 1145814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39924 w 1637730"/>
              <a:gd name="connsiteY5" fmla="*/ 699250 h 2079091"/>
              <a:gd name="connsiteX6" fmla="*/ 0 w 1637730"/>
              <a:gd name="connsiteY6" fmla="*/ 0 h 2079091"/>
              <a:gd name="connsiteX0" fmla="*/ 887156 w 1637730"/>
              <a:gd name="connsiteY0" fmla="*/ 2079039 h 2079091"/>
              <a:gd name="connsiteX1" fmla="*/ 1149951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39924 w 1637730"/>
              <a:gd name="connsiteY5" fmla="*/ 699250 h 2079091"/>
              <a:gd name="connsiteX6" fmla="*/ 0 w 1637730"/>
              <a:gd name="connsiteY6" fmla="*/ 0 h 2079091"/>
              <a:gd name="connsiteX0" fmla="*/ 887156 w 1637730"/>
              <a:gd name="connsiteY0" fmla="*/ 2079039 h 2079091"/>
              <a:gd name="connsiteX1" fmla="*/ 1149951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60612 w 1637730"/>
              <a:gd name="connsiteY5" fmla="*/ 686837 h 2079091"/>
              <a:gd name="connsiteX6" fmla="*/ 0 w 1637730"/>
              <a:gd name="connsiteY6" fmla="*/ 0 h 2079091"/>
              <a:gd name="connsiteX0" fmla="*/ 887156 w 1637730"/>
              <a:gd name="connsiteY0" fmla="*/ 2029388 h 2029440"/>
              <a:gd name="connsiteX1" fmla="*/ 1149951 w 1637730"/>
              <a:gd name="connsiteY1" fmla="*/ 1870947 h 2029440"/>
              <a:gd name="connsiteX2" fmla="*/ 1635194 w 1637730"/>
              <a:gd name="connsiteY2" fmla="*/ 1786148 h 2029440"/>
              <a:gd name="connsiteX3" fmla="*/ 1318580 w 1637730"/>
              <a:gd name="connsiteY3" fmla="*/ 1504847 h 2029440"/>
              <a:gd name="connsiteX4" fmla="*/ 1377807 w 1637730"/>
              <a:gd name="connsiteY4" fmla="*/ 682696 h 2029440"/>
              <a:gd name="connsiteX5" fmla="*/ 860612 w 1637730"/>
              <a:gd name="connsiteY5" fmla="*/ 637186 h 2029440"/>
              <a:gd name="connsiteX6" fmla="*/ 0 w 1637730"/>
              <a:gd name="connsiteY6" fmla="*/ 0 h 2029440"/>
              <a:gd name="connsiteX0" fmla="*/ 887156 w 1637730"/>
              <a:gd name="connsiteY0" fmla="*/ 2029388 h 2029440"/>
              <a:gd name="connsiteX1" fmla="*/ 1149951 w 1637730"/>
              <a:gd name="connsiteY1" fmla="*/ 1870947 h 2029440"/>
              <a:gd name="connsiteX2" fmla="*/ 1635194 w 1637730"/>
              <a:gd name="connsiteY2" fmla="*/ 1786148 h 2029440"/>
              <a:gd name="connsiteX3" fmla="*/ 1318580 w 1637730"/>
              <a:gd name="connsiteY3" fmla="*/ 1504847 h 2029440"/>
              <a:gd name="connsiteX4" fmla="*/ 1377807 w 1637730"/>
              <a:gd name="connsiteY4" fmla="*/ 682696 h 2029440"/>
              <a:gd name="connsiteX5" fmla="*/ 860612 w 1637730"/>
              <a:gd name="connsiteY5" fmla="*/ 637186 h 2029440"/>
              <a:gd name="connsiteX6" fmla="*/ 0 w 1637730"/>
              <a:gd name="connsiteY6" fmla="*/ 0 h 2029440"/>
              <a:gd name="connsiteX0" fmla="*/ 907844 w 1658418"/>
              <a:gd name="connsiteY0" fmla="*/ 2054214 h 2054266"/>
              <a:gd name="connsiteX1" fmla="*/ 1170639 w 1658418"/>
              <a:gd name="connsiteY1" fmla="*/ 1895773 h 2054266"/>
              <a:gd name="connsiteX2" fmla="*/ 1655882 w 1658418"/>
              <a:gd name="connsiteY2" fmla="*/ 1810974 h 2054266"/>
              <a:gd name="connsiteX3" fmla="*/ 1339268 w 1658418"/>
              <a:gd name="connsiteY3" fmla="*/ 1529673 h 2054266"/>
              <a:gd name="connsiteX4" fmla="*/ 1398495 w 1658418"/>
              <a:gd name="connsiteY4" fmla="*/ 707522 h 2054266"/>
              <a:gd name="connsiteX5" fmla="*/ 881300 w 1658418"/>
              <a:gd name="connsiteY5" fmla="*/ 662012 h 2054266"/>
              <a:gd name="connsiteX6" fmla="*/ 0 w 1658418"/>
              <a:gd name="connsiteY6" fmla="*/ 0 h 2054266"/>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69532 w 1629455"/>
              <a:gd name="connsiteY4" fmla="*/ 678559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5742 w 1629455"/>
              <a:gd name="connsiteY4" fmla="*/ 935090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620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1257817 w 1629455"/>
              <a:gd name="connsiteY6" fmla="*/ 575123 h 2025303"/>
              <a:gd name="connsiteX7" fmla="*/ 852337 w 1629455"/>
              <a:gd name="connsiteY7" fmla="*/ 628912 h 2025303"/>
              <a:gd name="connsiteX8" fmla="*/ 0 w 1629455"/>
              <a:gd name="connsiteY8"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81944 w 1629455"/>
              <a:gd name="connsiteY5" fmla="*/ 703383 h 2025303"/>
              <a:gd name="connsiteX6" fmla="*/ 1257817 w 1629455"/>
              <a:gd name="connsiteY6" fmla="*/ 575123 h 2025303"/>
              <a:gd name="connsiteX7" fmla="*/ 852337 w 1629455"/>
              <a:gd name="connsiteY7" fmla="*/ 628912 h 2025303"/>
              <a:gd name="connsiteX8" fmla="*/ 0 w 1629455"/>
              <a:gd name="connsiteY8"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74367 w 1629455"/>
              <a:gd name="connsiteY5" fmla="*/ 575123 h 2025303"/>
              <a:gd name="connsiteX6" fmla="*/ 852337 w 1629455"/>
              <a:gd name="connsiteY6" fmla="*/ 628912 h 2025303"/>
              <a:gd name="connsiteX7" fmla="*/ 0 w 1629455"/>
              <a:gd name="connsiteY7" fmla="*/ 0 h 2025303"/>
              <a:gd name="connsiteX0" fmla="*/ 878881 w 1654106"/>
              <a:gd name="connsiteY0" fmla="*/ 2025251 h 2025303"/>
              <a:gd name="connsiteX1" fmla="*/ 1141676 w 1654106"/>
              <a:gd name="connsiteY1" fmla="*/ 1866810 h 2025303"/>
              <a:gd name="connsiteX2" fmla="*/ 1651745 w 1654106"/>
              <a:gd name="connsiteY2" fmla="*/ 1777873 h 2025303"/>
              <a:gd name="connsiteX3" fmla="*/ 1310305 w 1654106"/>
              <a:gd name="connsiteY3" fmla="*/ 1500710 h 2025303"/>
              <a:gd name="connsiteX4" fmla="*/ 1303329 w 1654106"/>
              <a:gd name="connsiteY4" fmla="*/ 1046804 h 2025303"/>
              <a:gd name="connsiteX5" fmla="*/ 1274367 w 1654106"/>
              <a:gd name="connsiteY5" fmla="*/ 575123 h 2025303"/>
              <a:gd name="connsiteX6" fmla="*/ 852337 w 1654106"/>
              <a:gd name="connsiteY6" fmla="*/ 628912 h 2025303"/>
              <a:gd name="connsiteX7" fmla="*/ 0 w 1654106"/>
              <a:gd name="connsiteY7" fmla="*/ 0 h 2025303"/>
              <a:gd name="connsiteX0" fmla="*/ 878881 w 1654106"/>
              <a:gd name="connsiteY0" fmla="*/ 2025251 h 2025303"/>
              <a:gd name="connsiteX1" fmla="*/ 1141676 w 1654106"/>
              <a:gd name="connsiteY1" fmla="*/ 1866810 h 2025303"/>
              <a:gd name="connsiteX2" fmla="*/ 1651745 w 1654106"/>
              <a:gd name="connsiteY2" fmla="*/ 1777873 h 2025303"/>
              <a:gd name="connsiteX3" fmla="*/ 1310305 w 1654106"/>
              <a:gd name="connsiteY3" fmla="*/ 1500710 h 2025303"/>
              <a:gd name="connsiteX4" fmla="*/ 1303329 w 1654106"/>
              <a:gd name="connsiteY4" fmla="*/ 1046804 h 2025303"/>
              <a:gd name="connsiteX5" fmla="*/ 1274367 w 1654106"/>
              <a:gd name="connsiteY5" fmla="*/ 575123 h 2025303"/>
              <a:gd name="connsiteX6" fmla="*/ 852337 w 1654106"/>
              <a:gd name="connsiteY6" fmla="*/ 628912 h 2025303"/>
              <a:gd name="connsiteX7" fmla="*/ 0 w 1654106"/>
              <a:gd name="connsiteY7" fmla="*/ 0 h 2025303"/>
              <a:gd name="connsiteX0" fmla="*/ 878881 w 1660677"/>
              <a:gd name="connsiteY0" fmla="*/ 2025251 h 2025303"/>
              <a:gd name="connsiteX1" fmla="*/ 1141676 w 1660677"/>
              <a:gd name="connsiteY1" fmla="*/ 1866810 h 2025303"/>
              <a:gd name="connsiteX2" fmla="*/ 1651745 w 1660677"/>
              <a:gd name="connsiteY2" fmla="*/ 1777873 h 2025303"/>
              <a:gd name="connsiteX3" fmla="*/ 1310305 w 1660677"/>
              <a:gd name="connsiteY3" fmla="*/ 1500710 h 2025303"/>
              <a:gd name="connsiteX4" fmla="*/ 1303329 w 1660677"/>
              <a:gd name="connsiteY4" fmla="*/ 1046804 h 2025303"/>
              <a:gd name="connsiteX5" fmla="*/ 1274367 w 1660677"/>
              <a:gd name="connsiteY5" fmla="*/ 575123 h 2025303"/>
              <a:gd name="connsiteX6" fmla="*/ 852337 w 1660677"/>
              <a:gd name="connsiteY6" fmla="*/ 628912 h 2025303"/>
              <a:gd name="connsiteX7" fmla="*/ 0 w 1660677"/>
              <a:gd name="connsiteY7" fmla="*/ 0 h 2025303"/>
              <a:gd name="connsiteX0" fmla="*/ 878881 w 1665516"/>
              <a:gd name="connsiteY0" fmla="*/ 2025251 h 2025303"/>
              <a:gd name="connsiteX1" fmla="*/ 1141676 w 1665516"/>
              <a:gd name="connsiteY1" fmla="*/ 1866810 h 2025303"/>
              <a:gd name="connsiteX2" fmla="*/ 1651745 w 1665516"/>
              <a:gd name="connsiteY2" fmla="*/ 1777873 h 2025303"/>
              <a:gd name="connsiteX3" fmla="*/ 1310305 w 1665516"/>
              <a:gd name="connsiteY3" fmla="*/ 1500710 h 2025303"/>
              <a:gd name="connsiteX4" fmla="*/ 1303329 w 1665516"/>
              <a:gd name="connsiteY4" fmla="*/ 1046804 h 2025303"/>
              <a:gd name="connsiteX5" fmla="*/ 1274367 w 1665516"/>
              <a:gd name="connsiteY5" fmla="*/ 575123 h 2025303"/>
              <a:gd name="connsiteX6" fmla="*/ 852337 w 1665516"/>
              <a:gd name="connsiteY6" fmla="*/ 628912 h 2025303"/>
              <a:gd name="connsiteX7" fmla="*/ 0 w 1665516"/>
              <a:gd name="connsiteY7" fmla="*/ 0 h 2025303"/>
              <a:gd name="connsiteX0" fmla="*/ 878881 w 1657363"/>
              <a:gd name="connsiteY0" fmla="*/ 2025251 h 2025303"/>
              <a:gd name="connsiteX1" fmla="*/ 1141676 w 1657363"/>
              <a:gd name="connsiteY1" fmla="*/ 1866810 h 2025303"/>
              <a:gd name="connsiteX2" fmla="*/ 1651745 w 1657363"/>
              <a:gd name="connsiteY2" fmla="*/ 1777873 h 2025303"/>
              <a:gd name="connsiteX3" fmla="*/ 1310305 w 1657363"/>
              <a:gd name="connsiteY3" fmla="*/ 1500710 h 2025303"/>
              <a:gd name="connsiteX4" fmla="*/ 1303329 w 1657363"/>
              <a:gd name="connsiteY4" fmla="*/ 1046804 h 2025303"/>
              <a:gd name="connsiteX5" fmla="*/ 1274367 w 1657363"/>
              <a:gd name="connsiteY5" fmla="*/ 575123 h 2025303"/>
              <a:gd name="connsiteX6" fmla="*/ 852337 w 1657363"/>
              <a:gd name="connsiteY6" fmla="*/ 628912 h 2025303"/>
              <a:gd name="connsiteX7" fmla="*/ 0 w 1657363"/>
              <a:gd name="connsiteY7" fmla="*/ 0 h 2025303"/>
              <a:gd name="connsiteX0" fmla="*/ 878881 w 1657363"/>
              <a:gd name="connsiteY0" fmla="*/ 2025251 h 2025303"/>
              <a:gd name="connsiteX1" fmla="*/ 1141676 w 1657363"/>
              <a:gd name="connsiteY1" fmla="*/ 1866810 h 2025303"/>
              <a:gd name="connsiteX2" fmla="*/ 1651745 w 1657363"/>
              <a:gd name="connsiteY2" fmla="*/ 1777873 h 2025303"/>
              <a:gd name="connsiteX3" fmla="*/ 1310305 w 1657363"/>
              <a:gd name="connsiteY3" fmla="*/ 1500710 h 2025303"/>
              <a:gd name="connsiteX4" fmla="*/ 1303329 w 1657363"/>
              <a:gd name="connsiteY4" fmla="*/ 1046804 h 2025303"/>
              <a:gd name="connsiteX5" fmla="*/ 1274367 w 1657363"/>
              <a:gd name="connsiteY5" fmla="*/ 575123 h 2025303"/>
              <a:gd name="connsiteX6" fmla="*/ 852337 w 1657363"/>
              <a:gd name="connsiteY6" fmla="*/ 628912 h 2025303"/>
              <a:gd name="connsiteX7" fmla="*/ 0 w 1657363"/>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51745"/>
              <a:gd name="connsiteY0" fmla="*/ 2025251 h 2025303"/>
              <a:gd name="connsiteX1" fmla="*/ 1141676 w 1651745"/>
              <a:gd name="connsiteY1" fmla="*/ 1866810 h 2025303"/>
              <a:gd name="connsiteX2" fmla="*/ 1651745 w 1651745"/>
              <a:gd name="connsiteY2" fmla="*/ 1777873 h 2025303"/>
              <a:gd name="connsiteX3" fmla="*/ 1310305 w 1651745"/>
              <a:gd name="connsiteY3" fmla="*/ 1500710 h 2025303"/>
              <a:gd name="connsiteX4" fmla="*/ 1303329 w 1651745"/>
              <a:gd name="connsiteY4" fmla="*/ 1046804 h 2025303"/>
              <a:gd name="connsiteX5" fmla="*/ 1274367 w 1651745"/>
              <a:gd name="connsiteY5" fmla="*/ 575123 h 2025303"/>
              <a:gd name="connsiteX6" fmla="*/ 852337 w 1651745"/>
              <a:gd name="connsiteY6" fmla="*/ 628912 h 2025303"/>
              <a:gd name="connsiteX7" fmla="*/ 0 w 1651745"/>
              <a:gd name="connsiteY7" fmla="*/ 0 h 2025303"/>
              <a:gd name="connsiteX0" fmla="*/ 878881 w 1651745"/>
              <a:gd name="connsiteY0" fmla="*/ 2025251 h 2025303"/>
              <a:gd name="connsiteX1" fmla="*/ 1141676 w 1651745"/>
              <a:gd name="connsiteY1" fmla="*/ 1866810 h 2025303"/>
              <a:gd name="connsiteX2" fmla="*/ 1651745 w 1651745"/>
              <a:gd name="connsiteY2" fmla="*/ 1786148 h 2025303"/>
              <a:gd name="connsiteX3" fmla="*/ 1310305 w 1651745"/>
              <a:gd name="connsiteY3" fmla="*/ 1500710 h 2025303"/>
              <a:gd name="connsiteX4" fmla="*/ 1303329 w 1651745"/>
              <a:gd name="connsiteY4" fmla="*/ 1046804 h 2025303"/>
              <a:gd name="connsiteX5" fmla="*/ 1274367 w 1651745"/>
              <a:gd name="connsiteY5" fmla="*/ 575123 h 2025303"/>
              <a:gd name="connsiteX6" fmla="*/ 852337 w 1651745"/>
              <a:gd name="connsiteY6" fmla="*/ 628912 h 2025303"/>
              <a:gd name="connsiteX7" fmla="*/ 0 w 1651745"/>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303329 w 1652118"/>
              <a:gd name="connsiteY4" fmla="*/ 1046804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303329 w 1652118"/>
              <a:gd name="connsiteY4" fmla="*/ 1046804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702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702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99193 w 1652118"/>
              <a:gd name="connsiteY5" fmla="*/ 5999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330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330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24774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24774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07468 w 1652118"/>
              <a:gd name="connsiteY5" fmla="*/ 62063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07468 w 1652118"/>
              <a:gd name="connsiteY5" fmla="*/ 620637 h 2025303"/>
              <a:gd name="connsiteX6" fmla="*/ 972326 w 1652118"/>
              <a:gd name="connsiteY6" fmla="*/ 715801 h 2025303"/>
              <a:gd name="connsiteX7" fmla="*/ 0 w 1652118"/>
              <a:gd name="connsiteY7" fmla="*/ 0 h 20253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887156 w 1660393"/>
              <a:gd name="connsiteY0" fmla="*/ 2033526 h 2033578"/>
              <a:gd name="connsiteX1" fmla="*/ 1149951 w 1660393"/>
              <a:gd name="connsiteY1" fmla="*/ 1875085 h 2033578"/>
              <a:gd name="connsiteX2" fmla="*/ 1660020 w 1660393"/>
              <a:gd name="connsiteY2" fmla="*/ 1794423 h 2033578"/>
              <a:gd name="connsiteX3" fmla="*/ 1318580 w 1660393"/>
              <a:gd name="connsiteY3" fmla="*/ 1508985 h 2033578"/>
              <a:gd name="connsiteX4" fmla="*/ 1261953 w 1660393"/>
              <a:gd name="connsiteY4" fmla="*/ 1133692 h 2033578"/>
              <a:gd name="connsiteX5" fmla="*/ 1315743 w 1660393"/>
              <a:gd name="connsiteY5" fmla="*/ 628912 h 2033578"/>
              <a:gd name="connsiteX6" fmla="*/ 980601 w 1660393"/>
              <a:gd name="connsiteY6" fmla="*/ 724076 h 2033578"/>
              <a:gd name="connsiteX7" fmla="*/ 0 w 1660393"/>
              <a:gd name="connsiteY7" fmla="*/ 0 h 2033578"/>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92403"/>
              <a:gd name="connsiteY0" fmla="*/ 2062489 h 2062541"/>
              <a:gd name="connsiteX1" fmla="*/ 1166501 w 1692403"/>
              <a:gd name="connsiteY1" fmla="*/ 1904048 h 2062541"/>
              <a:gd name="connsiteX2" fmla="*/ 1676570 w 1692403"/>
              <a:gd name="connsiteY2" fmla="*/ 1823386 h 2062541"/>
              <a:gd name="connsiteX3" fmla="*/ 1335130 w 1692403"/>
              <a:gd name="connsiteY3" fmla="*/ 1537948 h 2062541"/>
              <a:gd name="connsiteX4" fmla="*/ 1278503 w 1692403"/>
              <a:gd name="connsiteY4" fmla="*/ 1162655 h 2062541"/>
              <a:gd name="connsiteX5" fmla="*/ 1332293 w 1692403"/>
              <a:gd name="connsiteY5" fmla="*/ 657875 h 2062541"/>
              <a:gd name="connsiteX6" fmla="*/ 997151 w 1692403"/>
              <a:gd name="connsiteY6" fmla="*/ 753039 h 2062541"/>
              <a:gd name="connsiteX7" fmla="*/ 0 w 1692403"/>
              <a:gd name="connsiteY7" fmla="*/ 0 h 2062541"/>
              <a:gd name="connsiteX0" fmla="*/ 903706 w 1684410"/>
              <a:gd name="connsiteY0" fmla="*/ 2062489 h 2062541"/>
              <a:gd name="connsiteX1" fmla="*/ 1166501 w 1684410"/>
              <a:gd name="connsiteY1" fmla="*/ 1904048 h 2062541"/>
              <a:gd name="connsiteX2" fmla="*/ 1668295 w 1684410"/>
              <a:gd name="connsiteY2" fmla="*/ 1790286 h 2062541"/>
              <a:gd name="connsiteX3" fmla="*/ 1335130 w 1684410"/>
              <a:gd name="connsiteY3" fmla="*/ 1537948 h 2062541"/>
              <a:gd name="connsiteX4" fmla="*/ 1278503 w 1684410"/>
              <a:gd name="connsiteY4" fmla="*/ 1162655 h 2062541"/>
              <a:gd name="connsiteX5" fmla="*/ 1332293 w 1684410"/>
              <a:gd name="connsiteY5" fmla="*/ 657875 h 2062541"/>
              <a:gd name="connsiteX6" fmla="*/ 997151 w 1684410"/>
              <a:gd name="connsiteY6" fmla="*/ 753039 h 2062541"/>
              <a:gd name="connsiteX7" fmla="*/ 0 w 1684410"/>
              <a:gd name="connsiteY7" fmla="*/ 0 h 2062541"/>
              <a:gd name="connsiteX0" fmla="*/ 903706 w 1678284"/>
              <a:gd name="connsiteY0" fmla="*/ 2062489 h 2062541"/>
              <a:gd name="connsiteX1" fmla="*/ 1166501 w 1678284"/>
              <a:gd name="connsiteY1" fmla="*/ 1904048 h 2062541"/>
              <a:gd name="connsiteX2" fmla="*/ 1668295 w 1678284"/>
              <a:gd name="connsiteY2" fmla="*/ 1790286 h 2062541"/>
              <a:gd name="connsiteX3" fmla="*/ 1335130 w 1678284"/>
              <a:gd name="connsiteY3" fmla="*/ 1537948 h 2062541"/>
              <a:gd name="connsiteX4" fmla="*/ 1278503 w 1678284"/>
              <a:gd name="connsiteY4" fmla="*/ 1162655 h 2062541"/>
              <a:gd name="connsiteX5" fmla="*/ 1332293 w 1678284"/>
              <a:gd name="connsiteY5" fmla="*/ 657875 h 2062541"/>
              <a:gd name="connsiteX6" fmla="*/ 997151 w 1678284"/>
              <a:gd name="connsiteY6" fmla="*/ 753039 h 2062541"/>
              <a:gd name="connsiteX7" fmla="*/ 0 w 1678284"/>
              <a:gd name="connsiteY7" fmla="*/ 0 h 2062541"/>
              <a:gd name="connsiteX0" fmla="*/ 903706 w 1674783"/>
              <a:gd name="connsiteY0" fmla="*/ 2062489 h 2062541"/>
              <a:gd name="connsiteX1" fmla="*/ 1166501 w 1674783"/>
              <a:gd name="connsiteY1" fmla="*/ 1904048 h 2062541"/>
              <a:gd name="connsiteX2" fmla="*/ 1668295 w 1674783"/>
              <a:gd name="connsiteY2" fmla="*/ 1790286 h 2062541"/>
              <a:gd name="connsiteX3" fmla="*/ 1335130 w 1674783"/>
              <a:gd name="connsiteY3" fmla="*/ 1537948 h 2062541"/>
              <a:gd name="connsiteX4" fmla="*/ 1278503 w 1674783"/>
              <a:gd name="connsiteY4" fmla="*/ 1162655 h 2062541"/>
              <a:gd name="connsiteX5" fmla="*/ 1332293 w 1674783"/>
              <a:gd name="connsiteY5" fmla="*/ 657875 h 2062541"/>
              <a:gd name="connsiteX6" fmla="*/ 997151 w 1674783"/>
              <a:gd name="connsiteY6" fmla="*/ 753039 h 2062541"/>
              <a:gd name="connsiteX7" fmla="*/ 0 w 1674783"/>
              <a:gd name="connsiteY7" fmla="*/ 0 h 2062541"/>
              <a:gd name="connsiteX0" fmla="*/ 903706 w 1658518"/>
              <a:gd name="connsiteY0" fmla="*/ 2062489 h 2062541"/>
              <a:gd name="connsiteX1" fmla="*/ 1166501 w 1658518"/>
              <a:gd name="connsiteY1" fmla="*/ 1904048 h 2062541"/>
              <a:gd name="connsiteX2" fmla="*/ 1651745 w 1658518"/>
              <a:gd name="connsiteY2" fmla="*/ 1782011 h 2062541"/>
              <a:gd name="connsiteX3" fmla="*/ 1335130 w 1658518"/>
              <a:gd name="connsiteY3" fmla="*/ 1537948 h 2062541"/>
              <a:gd name="connsiteX4" fmla="*/ 1278503 w 1658518"/>
              <a:gd name="connsiteY4" fmla="*/ 1162655 h 2062541"/>
              <a:gd name="connsiteX5" fmla="*/ 1332293 w 1658518"/>
              <a:gd name="connsiteY5" fmla="*/ 657875 h 2062541"/>
              <a:gd name="connsiteX6" fmla="*/ 997151 w 1658518"/>
              <a:gd name="connsiteY6" fmla="*/ 753039 h 2062541"/>
              <a:gd name="connsiteX7" fmla="*/ 0 w 1658518"/>
              <a:gd name="connsiteY7" fmla="*/ 0 h 2062541"/>
              <a:gd name="connsiteX0" fmla="*/ 903706 w 1654252"/>
              <a:gd name="connsiteY0" fmla="*/ 2062489 h 2062541"/>
              <a:gd name="connsiteX1" fmla="*/ 1166501 w 1654252"/>
              <a:gd name="connsiteY1" fmla="*/ 1904048 h 2062541"/>
              <a:gd name="connsiteX2" fmla="*/ 1651745 w 1654252"/>
              <a:gd name="connsiteY2" fmla="*/ 1782011 h 2062541"/>
              <a:gd name="connsiteX3" fmla="*/ 1335130 w 1654252"/>
              <a:gd name="connsiteY3" fmla="*/ 1537948 h 2062541"/>
              <a:gd name="connsiteX4" fmla="*/ 1278503 w 1654252"/>
              <a:gd name="connsiteY4" fmla="*/ 1162655 h 2062541"/>
              <a:gd name="connsiteX5" fmla="*/ 1332293 w 1654252"/>
              <a:gd name="connsiteY5" fmla="*/ 657875 h 2062541"/>
              <a:gd name="connsiteX6" fmla="*/ 997151 w 1654252"/>
              <a:gd name="connsiteY6" fmla="*/ 753039 h 2062541"/>
              <a:gd name="connsiteX7" fmla="*/ 0 w 1654252"/>
              <a:gd name="connsiteY7" fmla="*/ 0 h 2062541"/>
              <a:gd name="connsiteX0" fmla="*/ 921994 w 1672540"/>
              <a:gd name="connsiteY0" fmla="*/ 2066147 h 2066199"/>
              <a:gd name="connsiteX1" fmla="*/ 1184789 w 1672540"/>
              <a:gd name="connsiteY1" fmla="*/ 1907706 h 2066199"/>
              <a:gd name="connsiteX2" fmla="*/ 1670033 w 1672540"/>
              <a:gd name="connsiteY2" fmla="*/ 1785669 h 2066199"/>
              <a:gd name="connsiteX3" fmla="*/ 1353418 w 1672540"/>
              <a:gd name="connsiteY3" fmla="*/ 1541606 h 2066199"/>
              <a:gd name="connsiteX4" fmla="*/ 1296791 w 1672540"/>
              <a:gd name="connsiteY4" fmla="*/ 1166313 h 2066199"/>
              <a:gd name="connsiteX5" fmla="*/ 1350581 w 1672540"/>
              <a:gd name="connsiteY5" fmla="*/ 661533 h 2066199"/>
              <a:gd name="connsiteX6" fmla="*/ 1015439 w 1672540"/>
              <a:gd name="connsiteY6" fmla="*/ 756697 h 2066199"/>
              <a:gd name="connsiteX7" fmla="*/ 0 w 1672540"/>
              <a:gd name="connsiteY7" fmla="*/ 0 h 2066199"/>
              <a:gd name="connsiteX0" fmla="*/ 1017091 w 1767637"/>
              <a:gd name="connsiteY0" fmla="*/ 1967392 h 1967444"/>
              <a:gd name="connsiteX1" fmla="*/ 1279886 w 1767637"/>
              <a:gd name="connsiteY1" fmla="*/ 1808951 h 1967444"/>
              <a:gd name="connsiteX2" fmla="*/ 1765130 w 1767637"/>
              <a:gd name="connsiteY2" fmla="*/ 1686914 h 1967444"/>
              <a:gd name="connsiteX3" fmla="*/ 1448515 w 1767637"/>
              <a:gd name="connsiteY3" fmla="*/ 1442851 h 1967444"/>
              <a:gd name="connsiteX4" fmla="*/ 1391888 w 1767637"/>
              <a:gd name="connsiteY4" fmla="*/ 1067558 h 1967444"/>
              <a:gd name="connsiteX5" fmla="*/ 1445678 w 1767637"/>
              <a:gd name="connsiteY5" fmla="*/ 562778 h 1967444"/>
              <a:gd name="connsiteX6" fmla="*/ 1110536 w 1767637"/>
              <a:gd name="connsiteY6" fmla="*/ 657942 h 1967444"/>
              <a:gd name="connsiteX7" fmla="*/ 0 w 1767637"/>
              <a:gd name="connsiteY7" fmla="*/ 0 h 1967444"/>
              <a:gd name="connsiteX0" fmla="*/ 918336 w 1668882"/>
              <a:gd name="connsiteY0" fmla="*/ 2073462 h 2073514"/>
              <a:gd name="connsiteX1" fmla="*/ 1181131 w 1668882"/>
              <a:gd name="connsiteY1" fmla="*/ 1915021 h 2073514"/>
              <a:gd name="connsiteX2" fmla="*/ 1666375 w 1668882"/>
              <a:gd name="connsiteY2" fmla="*/ 1792984 h 2073514"/>
              <a:gd name="connsiteX3" fmla="*/ 1349760 w 1668882"/>
              <a:gd name="connsiteY3" fmla="*/ 1548921 h 2073514"/>
              <a:gd name="connsiteX4" fmla="*/ 1293133 w 1668882"/>
              <a:gd name="connsiteY4" fmla="*/ 1173628 h 2073514"/>
              <a:gd name="connsiteX5" fmla="*/ 1346923 w 1668882"/>
              <a:gd name="connsiteY5" fmla="*/ 668848 h 2073514"/>
              <a:gd name="connsiteX6" fmla="*/ 1011781 w 1668882"/>
              <a:gd name="connsiteY6" fmla="*/ 764012 h 2073514"/>
              <a:gd name="connsiteX7" fmla="*/ 0 w 1668882"/>
              <a:gd name="connsiteY7" fmla="*/ 0 h 2073514"/>
              <a:gd name="connsiteX0" fmla="*/ 932967 w 1683513"/>
              <a:gd name="connsiteY0" fmla="*/ 2088092 h 2088144"/>
              <a:gd name="connsiteX1" fmla="*/ 1195762 w 1683513"/>
              <a:gd name="connsiteY1" fmla="*/ 1929651 h 2088144"/>
              <a:gd name="connsiteX2" fmla="*/ 1681006 w 1683513"/>
              <a:gd name="connsiteY2" fmla="*/ 1807614 h 2088144"/>
              <a:gd name="connsiteX3" fmla="*/ 1364391 w 1683513"/>
              <a:gd name="connsiteY3" fmla="*/ 1563551 h 2088144"/>
              <a:gd name="connsiteX4" fmla="*/ 1307764 w 1683513"/>
              <a:gd name="connsiteY4" fmla="*/ 1188258 h 2088144"/>
              <a:gd name="connsiteX5" fmla="*/ 1361554 w 1683513"/>
              <a:gd name="connsiteY5" fmla="*/ 683478 h 2088144"/>
              <a:gd name="connsiteX6" fmla="*/ 1026412 w 1683513"/>
              <a:gd name="connsiteY6" fmla="*/ 778642 h 2088144"/>
              <a:gd name="connsiteX7" fmla="*/ 0 w 1683513"/>
              <a:gd name="connsiteY7" fmla="*/ 0 h 2088144"/>
              <a:gd name="connsiteX0" fmla="*/ 932967 w 1683513"/>
              <a:gd name="connsiteY0" fmla="*/ 2088092 h 2088144"/>
              <a:gd name="connsiteX1" fmla="*/ 1195762 w 1683513"/>
              <a:gd name="connsiteY1" fmla="*/ 1929651 h 2088144"/>
              <a:gd name="connsiteX2" fmla="*/ 1681006 w 1683513"/>
              <a:gd name="connsiteY2" fmla="*/ 1807614 h 2088144"/>
              <a:gd name="connsiteX3" fmla="*/ 1364391 w 1683513"/>
              <a:gd name="connsiteY3" fmla="*/ 1563551 h 2088144"/>
              <a:gd name="connsiteX4" fmla="*/ 1307764 w 1683513"/>
              <a:gd name="connsiteY4" fmla="*/ 1188258 h 2088144"/>
              <a:gd name="connsiteX5" fmla="*/ 1361554 w 1683513"/>
              <a:gd name="connsiteY5" fmla="*/ 683478 h 2088144"/>
              <a:gd name="connsiteX6" fmla="*/ 1026412 w 1683513"/>
              <a:gd name="connsiteY6" fmla="*/ 778642 h 2088144"/>
              <a:gd name="connsiteX7" fmla="*/ 0 w 1683513"/>
              <a:gd name="connsiteY7" fmla="*/ 0 h 20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513" h="2088144">
                <a:moveTo>
                  <a:pt x="932967" y="2088092"/>
                </a:moveTo>
                <a:cubicBezTo>
                  <a:pt x="975888" y="2091203"/>
                  <a:pt x="1020613" y="1955959"/>
                  <a:pt x="1195762" y="1929651"/>
                </a:cubicBezTo>
                <a:cubicBezTo>
                  <a:pt x="1458609" y="1853049"/>
                  <a:pt x="1647632" y="1934083"/>
                  <a:pt x="1681006" y="1807614"/>
                </a:cubicBezTo>
                <a:cubicBezTo>
                  <a:pt x="1714380" y="1681145"/>
                  <a:pt x="1404336" y="1762280"/>
                  <a:pt x="1364391" y="1563551"/>
                </a:cubicBezTo>
                <a:cubicBezTo>
                  <a:pt x="1312528" y="1422397"/>
                  <a:pt x="1335131" y="1417000"/>
                  <a:pt x="1307764" y="1188258"/>
                </a:cubicBezTo>
                <a:cubicBezTo>
                  <a:pt x="1414867" y="938828"/>
                  <a:pt x="1456028" y="831049"/>
                  <a:pt x="1361554" y="683478"/>
                </a:cubicBezTo>
                <a:cubicBezTo>
                  <a:pt x="1250529" y="555904"/>
                  <a:pt x="1223635" y="818638"/>
                  <a:pt x="1026412" y="778642"/>
                </a:cubicBezTo>
                <a:cubicBezTo>
                  <a:pt x="729886" y="726923"/>
                  <a:pt x="210948" y="292652"/>
                  <a:pt x="0" y="0"/>
                </a:cubicBezTo>
              </a:path>
            </a:pathLst>
          </a:custGeom>
          <a:ln w="38100">
            <a:solidFill>
              <a:srgbClr val="FF3399"/>
            </a:solidFill>
            <a:headEnd/>
            <a:tailEnd type="stealth" w="lg" len="lg"/>
          </a:ln>
        </p:spPr>
        <p:style>
          <a:lnRef idx="3">
            <a:schemeClr val="accent3"/>
          </a:lnRef>
          <a:fillRef idx="0">
            <a:schemeClr val="accent3"/>
          </a:fillRef>
          <a:effectRef idx="2">
            <a:schemeClr val="accent3"/>
          </a:effectRef>
          <a:fontRef idx="minor">
            <a:schemeClr val="tx1"/>
          </a:fontRef>
        </p:style>
        <p:txBody>
          <a:bodyPr/>
          <a:lstStyle/>
          <a:p>
            <a:endParaRPr lang="ru-RU"/>
          </a:p>
        </p:txBody>
      </p:sp>
      <p:sp>
        <p:nvSpPr>
          <p:cNvPr id="69" name="Line 6"/>
          <p:cNvSpPr>
            <a:spLocks noChangeShapeType="1"/>
          </p:cNvSpPr>
          <p:nvPr/>
        </p:nvSpPr>
        <p:spPr bwMode="auto">
          <a:xfrm>
            <a:off x="6036166" y="2054679"/>
            <a:ext cx="1379633" cy="2019546"/>
          </a:xfrm>
          <a:custGeom>
            <a:avLst/>
            <a:gdLst>
              <a:gd name="connsiteX0" fmla="*/ 0 w 152354"/>
              <a:gd name="connsiteY0" fmla="*/ 0 h 186407"/>
              <a:gd name="connsiteX1" fmla="*/ 152354 w 152354"/>
              <a:gd name="connsiteY1" fmla="*/ 186407 h 186407"/>
              <a:gd name="connsiteX0" fmla="*/ 0 w 540974"/>
              <a:gd name="connsiteY0" fmla="*/ 0 h 548357"/>
              <a:gd name="connsiteX1" fmla="*/ 540974 w 540974"/>
              <a:gd name="connsiteY1" fmla="*/ 548357 h 548357"/>
              <a:gd name="connsiteX0" fmla="*/ 0 w 540974"/>
              <a:gd name="connsiteY0" fmla="*/ 62 h 548419"/>
              <a:gd name="connsiteX1" fmla="*/ 540974 w 540974"/>
              <a:gd name="connsiteY1" fmla="*/ 548419 h 548419"/>
              <a:gd name="connsiteX0" fmla="*/ 0 w 620984"/>
              <a:gd name="connsiteY0" fmla="*/ 51 h 662708"/>
              <a:gd name="connsiteX1" fmla="*/ 620984 w 620984"/>
              <a:gd name="connsiteY1" fmla="*/ 662708 h 662708"/>
              <a:gd name="connsiteX0" fmla="*/ 0 w 563834"/>
              <a:gd name="connsiteY0" fmla="*/ 57 h 590324"/>
              <a:gd name="connsiteX1" fmla="*/ 563834 w 563834"/>
              <a:gd name="connsiteY1" fmla="*/ 590324 h 590324"/>
              <a:gd name="connsiteX0" fmla="*/ 0 w 548594"/>
              <a:gd name="connsiteY0" fmla="*/ 59 h 571276"/>
              <a:gd name="connsiteX1" fmla="*/ 548594 w 548594"/>
              <a:gd name="connsiteY1" fmla="*/ 571276 h 571276"/>
              <a:gd name="connsiteX0" fmla="*/ 0 w 998174"/>
              <a:gd name="connsiteY0" fmla="*/ 42 h 784619"/>
              <a:gd name="connsiteX1" fmla="*/ 998174 w 998174"/>
              <a:gd name="connsiteY1" fmla="*/ 784619 h 784619"/>
              <a:gd name="connsiteX0" fmla="*/ 0 w 998174"/>
              <a:gd name="connsiteY0" fmla="*/ 2519 h 787096"/>
              <a:gd name="connsiteX1" fmla="*/ 998174 w 998174"/>
              <a:gd name="connsiteY1" fmla="*/ 787096 h 787096"/>
              <a:gd name="connsiteX0" fmla="*/ 0 w 1001984"/>
              <a:gd name="connsiteY0" fmla="*/ 2555 h 775702"/>
              <a:gd name="connsiteX1" fmla="*/ 1001984 w 1001984"/>
              <a:gd name="connsiteY1" fmla="*/ 775702 h 775702"/>
              <a:gd name="connsiteX0" fmla="*/ 0 w 1001984"/>
              <a:gd name="connsiteY0" fmla="*/ 3487 h 776634"/>
              <a:gd name="connsiteX1" fmla="*/ 1001984 w 1001984"/>
              <a:gd name="connsiteY1" fmla="*/ 776634 h 776634"/>
              <a:gd name="connsiteX0" fmla="*/ 0 w 1123904"/>
              <a:gd name="connsiteY0" fmla="*/ 3510 h 772847"/>
              <a:gd name="connsiteX1" fmla="*/ 1123904 w 1123904"/>
              <a:gd name="connsiteY1" fmla="*/ 772847 h 772847"/>
              <a:gd name="connsiteX0" fmla="*/ 0 w 1123904"/>
              <a:gd name="connsiteY0" fmla="*/ 19979 h 789316"/>
              <a:gd name="connsiteX1" fmla="*/ 1123904 w 1123904"/>
              <a:gd name="connsiteY1" fmla="*/ 789316 h 789316"/>
              <a:gd name="connsiteX0" fmla="*/ 0 w 1123904"/>
              <a:gd name="connsiteY0" fmla="*/ 3996 h 773333"/>
              <a:gd name="connsiteX1" fmla="*/ 1123904 w 1123904"/>
              <a:gd name="connsiteY1" fmla="*/ 773333 h 773333"/>
              <a:gd name="connsiteX0" fmla="*/ 0 w 1085804"/>
              <a:gd name="connsiteY0" fmla="*/ 4389 h 720386"/>
              <a:gd name="connsiteX1" fmla="*/ 1085804 w 1085804"/>
              <a:gd name="connsiteY1" fmla="*/ 720386 h 720386"/>
              <a:gd name="connsiteX0" fmla="*/ 0 w 1104854"/>
              <a:gd name="connsiteY0" fmla="*/ 4156 h 750633"/>
              <a:gd name="connsiteX1" fmla="*/ 1104854 w 1104854"/>
              <a:gd name="connsiteY1" fmla="*/ 750633 h 750633"/>
              <a:gd name="connsiteX0" fmla="*/ 0 w 1104854"/>
              <a:gd name="connsiteY0" fmla="*/ 5336 h 751813"/>
              <a:gd name="connsiteX1" fmla="*/ 1104854 w 1104854"/>
              <a:gd name="connsiteY1" fmla="*/ 751813 h 751813"/>
              <a:gd name="connsiteX0" fmla="*/ 0 w 1104854"/>
              <a:gd name="connsiteY0" fmla="*/ 1267 h 747744"/>
              <a:gd name="connsiteX1" fmla="*/ 1104854 w 1104854"/>
              <a:gd name="connsiteY1" fmla="*/ 747744 h 747744"/>
              <a:gd name="connsiteX0" fmla="*/ 0 w 1104854"/>
              <a:gd name="connsiteY0" fmla="*/ 4708 h 751185"/>
              <a:gd name="connsiteX1" fmla="*/ 1104854 w 1104854"/>
              <a:gd name="connsiteY1" fmla="*/ 751185 h 751185"/>
              <a:gd name="connsiteX0" fmla="*/ 0 w 1104854"/>
              <a:gd name="connsiteY0" fmla="*/ 11099 h 757576"/>
              <a:gd name="connsiteX1" fmla="*/ 60291 w 1104854"/>
              <a:gd name="connsiteY1" fmla="*/ 4147 h 757576"/>
              <a:gd name="connsiteX2" fmla="*/ 1104854 w 1104854"/>
              <a:gd name="connsiteY2" fmla="*/ 757576 h 757576"/>
              <a:gd name="connsiteX0" fmla="*/ 0 w 1104854"/>
              <a:gd name="connsiteY0" fmla="*/ 8259 h 754736"/>
              <a:gd name="connsiteX1" fmla="*/ 60291 w 1104854"/>
              <a:gd name="connsiteY1" fmla="*/ 1307 h 754736"/>
              <a:gd name="connsiteX2" fmla="*/ 1104854 w 1104854"/>
              <a:gd name="connsiteY2" fmla="*/ 754736 h 754736"/>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95 h 746572"/>
              <a:gd name="connsiteX1" fmla="*/ 170781 w 1104854"/>
              <a:gd name="connsiteY1" fmla="*/ 763 h 746572"/>
              <a:gd name="connsiteX2" fmla="*/ 1104854 w 1104854"/>
              <a:gd name="connsiteY2" fmla="*/ 746572 h 746572"/>
              <a:gd name="connsiteX0" fmla="*/ 0 w 1032464"/>
              <a:gd name="connsiteY0" fmla="*/ 2 h 837919"/>
              <a:gd name="connsiteX1" fmla="*/ 98391 w 1032464"/>
              <a:gd name="connsiteY1" fmla="*/ 92110 h 837919"/>
              <a:gd name="connsiteX2" fmla="*/ 1032464 w 1032464"/>
              <a:gd name="connsiteY2" fmla="*/ 837919 h 837919"/>
              <a:gd name="connsiteX0" fmla="*/ 0 w 1032464"/>
              <a:gd name="connsiteY0" fmla="*/ 2 h 837919"/>
              <a:gd name="connsiteX1" fmla="*/ 201261 w 1032464"/>
              <a:gd name="connsiteY1" fmla="*/ 141640 h 837919"/>
              <a:gd name="connsiteX2" fmla="*/ 1032464 w 1032464"/>
              <a:gd name="connsiteY2" fmla="*/ 837919 h 837919"/>
              <a:gd name="connsiteX0" fmla="*/ 0 w 1032464"/>
              <a:gd name="connsiteY0" fmla="*/ 2 h 837919"/>
              <a:gd name="connsiteX1" fmla="*/ 201261 w 1032464"/>
              <a:gd name="connsiteY1" fmla="*/ 141640 h 837919"/>
              <a:gd name="connsiteX2" fmla="*/ 1032464 w 1032464"/>
              <a:gd name="connsiteY2" fmla="*/ 837919 h 837919"/>
              <a:gd name="connsiteX0" fmla="*/ 0 w 1032464"/>
              <a:gd name="connsiteY0" fmla="*/ 0 h 837917"/>
              <a:gd name="connsiteX1" fmla="*/ 1032464 w 1032464"/>
              <a:gd name="connsiteY1" fmla="*/ 837917 h 837917"/>
              <a:gd name="connsiteX0" fmla="*/ 0 w 956264"/>
              <a:gd name="connsiteY0" fmla="*/ 0 h 750287"/>
              <a:gd name="connsiteX1" fmla="*/ 956264 w 956264"/>
              <a:gd name="connsiteY1" fmla="*/ 750287 h 750287"/>
              <a:gd name="connsiteX0" fmla="*/ 0 w 944834"/>
              <a:gd name="connsiteY0" fmla="*/ 0 h 750287"/>
              <a:gd name="connsiteX1" fmla="*/ 944834 w 944834"/>
              <a:gd name="connsiteY1" fmla="*/ 750287 h 750287"/>
              <a:gd name="connsiteX0" fmla="*/ 0 w 944834"/>
              <a:gd name="connsiteY0" fmla="*/ 0 h 750287"/>
              <a:gd name="connsiteX1" fmla="*/ 944834 w 944834"/>
              <a:gd name="connsiteY1" fmla="*/ 750287 h 750287"/>
              <a:gd name="connsiteX0" fmla="*/ 0 w 944834"/>
              <a:gd name="connsiteY0" fmla="*/ 0 h 750287"/>
              <a:gd name="connsiteX1" fmla="*/ 944834 w 944834"/>
              <a:gd name="connsiteY1" fmla="*/ 750287 h 750287"/>
              <a:gd name="connsiteX0" fmla="*/ 0 w 979124"/>
              <a:gd name="connsiteY0" fmla="*/ 0 h 738857"/>
              <a:gd name="connsiteX1" fmla="*/ 979124 w 979124"/>
              <a:gd name="connsiteY1" fmla="*/ 738857 h 738857"/>
              <a:gd name="connsiteX0" fmla="*/ 0 w 979124"/>
              <a:gd name="connsiteY0" fmla="*/ 0 h 738857"/>
              <a:gd name="connsiteX1" fmla="*/ 979124 w 979124"/>
              <a:gd name="connsiteY1" fmla="*/ 738857 h 738857"/>
              <a:gd name="connsiteX0" fmla="*/ 0 w 895304"/>
              <a:gd name="connsiteY0" fmla="*/ 0 h 731237"/>
              <a:gd name="connsiteX1" fmla="*/ 895304 w 895304"/>
              <a:gd name="connsiteY1" fmla="*/ 731237 h 731237"/>
              <a:gd name="connsiteX0" fmla="*/ 0 w 944834"/>
              <a:gd name="connsiteY0" fmla="*/ 0 h 727427"/>
              <a:gd name="connsiteX1" fmla="*/ 944834 w 944834"/>
              <a:gd name="connsiteY1" fmla="*/ 727427 h 727427"/>
              <a:gd name="connsiteX0" fmla="*/ 0 w 944834"/>
              <a:gd name="connsiteY0" fmla="*/ 0 h 727427"/>
              <a:gd name="connsiteX1" fmla="*/ 944834 w 944834"/>
              <a:gd name="connsiteY1" fmla="*/ 727427 h 727427"/>
              <a:gd name="connsiteX0" fmla="*/ 0 w 944834"/>
              <a:gd name="connsiteY0" fmla="*/ 0 h 727427"/>
              <a:gd name="connsiteX1" fmla="*/ 944834 w 944834"/>
              <a:gd name="connsiteY1" fmla="*/ 727427 h 727427"/>
              <a:gd name="connsiteX0" fmla="*/ 0 w 944834"/>
              <a:gd name="connsiteY0" fmla="*/ 0 h 727427"/>
              <a:gd name="connsiteX1" fmla="*/ 98722 w 944834"/>
              <a:gd name="connsiteY1" fmla="*/ 29326 h 727427"/>
              <a:gd name="connsiteX2" fmla="*/ 944834 w 944834"/>
              <a:gd name="connsiteY2" fmla="*/ 727427 h 727427"/>
              <a:gd name="connsiteX0" fmla="*/ 294929 w 1239763"/>
              <a:gd name="connsiteY0" fmla="*/ 38264 h 765691"/>
              <a:gd name="connsiteX1" fmla="*/ 62 w 1239763"/>
              <a:gd name="connsiteY1" fmla="*/ 4 h 765691"/>
              <a:gd name="connsiteX2" fmla="*/ 393651 w 1239763"/>
              <a:gd name="connsiteY2" fmla="*/ 67590 h 765691"/>
              <a:gd name="connsiteX3" fmla="*/ 1239763 w 1239763"/>
              <a:gd name="connsiteY3" fmla="*/ 765691 h 765691"/>
              <a:gd name="connsiteX0" fmla="*/ 0 w 1509377"/>
              <a:gd name="connsiteY0" fmla="*/ 85971 h 765690"/>
              <a:gd name="connsiteX1" fmla="*/ 269676 w 1509377"/>
              <a:gd name="connsiteY1" fmla="*/ 3 h 765690"/>
              <a:gd name="connsiteX2" fmla="*/ 663265 w 1509377"/>
              <a:gd name="connsiteY2" fmla="*/ 67589 h 765690"/>
              <a:gd name="connsiteX3" fmla="*/ 1509377 w 1509377"/>
              <a:gd name="connsiteY3" fmla="*/ 765690 h 765690"/>
              <a:gd name="connsiteX0" fmla="*/ 0 w 1509377"/>
              <a:gd name="connsiteY0" fmla="*/ 85971 h 765690"/>
              <a:gd name="connsiteX1" fmla="*/ 269676 w 1509377"/>
              <a:gd name="connsiteY1" fmla="*/ 3 h 765690"/>
              <a:gd name="connsiteX2" fmla="*/ 587727 w 1509377"/>
              <a:gd name="connsiteY2" fmla="*/ 43736 h 765690"/>
              <a:gd name="connsiteX3" fmla="*/ 1509377 w 1509377"/>
              <a:gd name="connsiteY3" fmla="*/ 765690 h 765690"/>
              <a:gd name="connsiteX0" fmla="*/ 0 w 1509377"/>
              <a:gd name="connsiteY0" fmla="*/ 85971 h 765690"/>
              <a:gd name="connsiteX1" fmla="*/ 269676 w 1509377"/>
              <a:gd name="connsiteY1" fmla="*/ 3 h 765690"/>
              <a:gd name="connsiteX2" fmla="*/ 587727 w 1509377"/>
              <a:gd name="connsiteY2" fmla="*/ 43736 h 765690"/>
              <a:gd name="connsiteX3" fmla="*/ 1509377 w 1509377"/>
              <a:gd name="connsiteY3" fmla="*/ 765690 h 765690"/>
              <a:gd name="connsiteX0" fmla="*/ 0 w 1509377"/>
              <a:gd name="connsiteY0" fmla="*/ 42235 h 721954"/>
              <a:gd name="connsiteX1" fmla="*/ 217993 w 1509377"/>
              <a:gd name="connsiteY1" fmla="*/ 103366 h 721954"/>
              <a:gd name="connsiteX2" fmla="*/ 587727 w 1509377"/>
              <a:gd name="connsiteY2" fmla="*/ 0 h 721954"/>
              <a:gd name="connsiteX3" fmla="*/ 1509377 w 1509377"/>
              <a:gd name="connsiteY3" fmla="*/ 721954 h 721954"/>
              <a:gd name="connsiteX0" fmla="*/ 0 w 1509377"/>
              <a:gd name="connsiteY0" fmla="*/ 58443 h 738162"/>
              <a:gd name="connsiteX1" fmla="*/ 217993 w 1509377"/>
              <a:gd name="connsiteY1" fmla="*/ 119574 h 738162"/>
              <a:gd name="connsiteX2" fmla="*/ 587727 w 1509377"/>
              <a:gd name="connsiteY2" fmla="*/ 16208 h 738162"/>
              <a:gd name="connsiteX3" fmla="*/ 1509377 w 1509377"/>
              <a:gd name="connsiteY3" fmla="*/ 738162 h 738162"/>
              <a:gd name="connsiteX0" fmla="*/ 0 w 1298667"/>
              <a:gd name="connsiteY0" fmla="*/ 0 h 1538459"/>
              <a:gd name="connsiteX1" fmla="*/ 7283 w 1298667"/>
              <a:gd name="connsiteY1" fmla="*/ 919871 h 1538459"/>
              <a:gd name="connsiteX2" fmla="*/ 377017 w 1298667"/>
              <a:gd name="connsiteY2" fmla="*/ 816505 h 1538459"/>
              <a:gd name="connsiteX3" fmla="*/ 1298667 w 1298667"/>
              <a:gd name="connsiteY3" fmla="*/ 1538459 h 1538459"/>
              <a:gd name="connsiteX0" fmla="*/ 124054 w 1422721"/>
              <a:gd name="connsiteY0" fmla="*/ 0 h 1538459"/>
              <a:gd name="connsiteX1" fmla="*/ 140 w 1422721"/>
              <a:gd name="connsiteY1" fmla="*/ 780723 h 1538459"/>
              <a:gd name="connsiteX2" fmla="*/ 501071 w 1422721"/>
              <a:gd name="connsiteY2" fmla="*/ 816505 h 1538459"/>
              <a:gd name="connsiteX3" fmla="*/ 1422721 w 1422721"/>
              <a:gd name="connsiteY3" fmla="*/ 1538459 h 1538459"/>
              <a:gd name="connsiteX0" fmla="*/ 124054 w 1422721"/>
              <a:gd name="connsiteY0" fmla="*/ 0 h 1538459"/>
              <a:gd name="connsiteX1" fmla="*/ 140 w 1422721"/>
              <a:gd name="connsiteY1" fmla="*/ 780723 h 1538459"/>
              <a:gd name="connsiteX2" fmla="*/ 501071 w 1422721"/>
              <a:gd name="connsiteY2" fmla="*/ 816505 h 1538459"/>
              <a:gd name="connsiteX3" fmla="*/ 1422721 w 1422721"/>
              <a:gd name="connsiteY3" fmla="*/ 1538459 h 1538459"/>
              <a:gd name="connsiteX0" fmla="*/ 147886 w 1446553"/>
              <a:gd name="connsiteY0" fmla="*/ 0 h 1538459"/>
              <a:gd name="connsiteX1" fmla="*/ 119 w 1446553"/>
              <a:gd name="connsiteY1" fmla="*/ 740967 h 1538459"/>
              <a:gd name="connsiteX2" fmla="*/ 524903 w 1446553"/>
              <a:gd name="connsiteY2" fmla="*/ 816505 h 1538459"/>
              <a:gd name="connsiteX3" fmla="*/ 1446553 w 1446553"/>
              <a:gd name="connsiteY3" fmla="*/ 1538459 h 1538459"/>
              <a:gd name="connsiteX0" fmla="*/ 100230 w 1398897"/>
              <a:gd name="connsiteY0" fmla="*/ 0 h 1538459"/>
              <a:gd name="connsiteX1" fmla="*/ 171 w 1398897"/>
              <a:gd name="connsiteY1" fmla="*/ 760845 h 1538459"/>
              <a:gd name="connsiteX2" fmla="*/ 477247 w 1398897"/>
              <a:gd name="connsiteY2" fmla="*/ 816505 h 1538459"/>
              <a:gd name="connsiteX3" fmla="*/ 1398897 w 1398897"/>
              <a:gd name="connsiteY3" fmla="*/ 1538459 h 1538459"/>
              <a:gd name="connsiteX0" fmla="*/ 100230 w 1398897"/>
              <a:gd name="connsiteY0" fmla="*/ 0 h 1538459"/>
              <a:gd name="connsiteX1" fmla="*/ 171 w 1398897"/>
              <a:gd name="connsiteY1" fmla="*/ 760845 h 1538459"/>
              <a:gd name="connsiteX2" fmla="*/ 477247 w 1398897"/>
              <a:gd name="connsiteY2" fmla="*/ 816505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14383 w 1413050"/>
              <a:gd name="connsiteY0" fmla="*/ 0 h 1538459"/>
              <a:gd name="connsiteX1" fmla="*/ 77934 w 1413050"/>
              <a:gd name="connsiteY1" fmla="*/ 208229 h 1538459"/>
              <a:gd name="connsiteX2" fmla="*/ 14324 w 1413050"/>
              <a:gd name="connsiteY2" fmla="*/ 760845 h 1538459"/>
              <a:gd name="connsiteX3" fmla="*/ 380082 w 1413050"/>
              <a:gd name="connsiteY3" fmla="*/ 780724 h 1538459"/>
              <a:gd name="connsiteX4" fmla="*/ 1413050 w 1413050"/>
              <a:gd name="connsiteY4" fmla="*/ 1538459 h 1538459"/>
              <a:gd name="connsiteX0" fmla="*/ 110868 w 1409535"/>
              <a:gd name="connsiteY0" fmla="*/ 0 h 1538459"/>
              <a:gd name="connsiteX1" fmla="*/ 118152 w 1409535"/>
              <a:gd name="connsiteY1" fmla="*/ 311596 h 1538459"/>
              <a:gd name="connsiteX2" fmla="*/ 10809 w 1409535"/>
              <a:gd name="connsiteY2" fmla="*/ 760845 h 1538459"/>
              <a:gd name="connsiteX3" fmla="*/ 376567 w 1409535"/>
              <a:gd name="connsiteY3" fmla="*/ 780724 h 1538459"/>
              <a:gd name="connsiteX4" fmla="*/ 1409535 w 1409535"/>
              <a:gd name="connsiteY4" fmla="*/ 1538459 h 1538459"/>
              <a:gd name="connsiteX0" fmla="*/ 170503 w 1409535"/>
              <a:gd name="connsiteY0" fmla="*/ 0 h 1769047"/>
              <a:gd name="connsiteX1" fmla="*/ 118152 w 1409535"/>
              <a:gd name="connsiteY1" fmla="*/ 542184 h 1769047"/>
              <a:gd name="connsiteX2" fmla="*/ 10809 w 1409535"/>
              <a:gd name="connsiteY2" fmla="*/ 991433 h 1769047"/>
              <a:gd name="connsiteX3" fmla="*/ 376567 w 1409535"/>
              <a:gd name="connsiteY3" fmla="*/ 1011312 h 1769047"/>
              <a:gd name="connsiteX4" fmla="*/ 1409535 w 1409535"/>
              <a:gd name="connsiteY4" fmla="*/ 1769047 h 1769047"/>
              <a:gd name="connsiteX0" fmla="*/ 504458 w 1409535"/>
              <a:gd name="connsiteY0" fmla="*/ 0 h 2106977"/>
              <a:gd name="connsiteX1" fmla="*/ 118152 w 1409535"/>
              <a:gd name="connsiteY1" fmla="*/ 880114 h 2106977"/>
              <a:gd name="connsiteX2" fmla="*/ 10809 w 1409535"/>
              <a:gd name="connsiteY2" fmla="*/ 1329363 h 2106977"/>
              <a:gd name="connsiteX3" fmla="*/ 376567 w 1409535"/>
              <a:gd name="connsiteY3" fmla="*/ 1349242 h 2106977"/>
              <a:gd name="connsiteX4" fmla="*/ 1409535 w 1409535"/>
              <a:gd name="connsiteY4" fmla="*/ 2106977 h 2106977"/>
              <a:gd name="connsiteX0" fmla="*/ 506809 w 1411886"/>
              <a:gd name="connsiteY0" fmla="*/ 0 h 2106977"/>
              <a:gd name="connsiteX1" fmla="*/ 88698 w 1411886"/>
              <a:gd name="connsiteY1" fmla="*/ 729039 h 2106977"/>
              <a:gd name="connsiteX2" fmla="*/ 13160 w 1411886"/>
              <a:gd name="connsiteY2" fmla="*/ 1329363 h 2106977"/>
              <a:gd name="connsiteX3" fmla="*/ 378918 w 1411886"/>
              <a:gd name="connsiteY3" fmla="*/ 1349242 h 2106977"/>
              <a:gd name="connsiteX4" fmla="*/ 1411886 w 1411886"/>
              <a:gd name="connsiteY4" fmla="*/ 2106977 h 2106977"/>
              <a:gd name="connsiteX0" fmla="*/ 502452 w 1407529"/>
              <a:gd name="connsiteY0" fmla="*/ 0 h 2106977"/>
              <a:gd name="connsiteX1" fmla="*/ 84341 w 1407529"/>
              <a:gd name="connsiteY1" fmla="*/ 729039 h 2106977"/>
              <a:gd name="connsiteX2" fmla="*/ 8803 w 1407529"/>
              <a:gd name="connsiteY2" fmla="*/ 1329363 h 2106977"/>
              <a:gd name="connsiteX3" fmla="*/ 374561 w 1407529"/>
              <a:gd name="connsiteY3" fmla="*/ 1349242 h 2106977"/>
              <a:gd name="connsiteX4" fmla="*/ 1407529 w 1407529"/>
              <a:gd name="connsiteY4" fmla="*/ 2106977 h 2106977"/>
              <a:gd name="connsiteX0" fmla="*/ 502775 w 1407852"/>
              <a:gd name="connsiteY0" fmla="*/ 0 h 2106977"/>
              <a:gd name="connsiteX1" fmla="*/ 84664 w 1407852"/>
              <a:gd name="connsiteY1" fmla="*/ 729039 h 2106977"/>
              <a:gd name="connsiteX2" fmla="*/ 9126 w 1407852"/>
              <a:gd name="connsiteY2" fmla="*/ 1329363 h 2106977"/>
              <a:gd name="connsiteX3" fmla="*/ 374884 w 1407852"/>
              <a:gd name="connsiteY3" fmla="*/ 1349242 h 2106977"/>
              <a:gd name="connsiteX4" fmla="*/ 1407852 w 1407852"/>
              <a:gd name="connsiteY4" fmla="*/ 2106977 h 2106977"/>
              <a:gd name="connsiteX0" fmla="*/ 496761 w 1401838"/>
              <a:gd name="connsiteY0" fmla="*/ 0 h 2106977"/>
              <a:gd name="connsiteX1" fmla="*/ 78650 w 1401838"/>
              <a:gd name="connsiteY1" fmla="*/ 729039 h 2106977"/>
              <a:gd name="connsiteX2" fmla="*/ 3112 w 1401838"/>
              <a:gd name="connsiteY2" fmla="*/ 1329363 h 2106977"/>
              <a:gd name="connsiteX3" fmla="*/ 368870 w 1401838"/>
              <a:gd name="connsiteY3" fmla="*/ 1349242 h 2106977"/>
              <a:gd name="connsiteX4" fmla="*/ 1401838 w 1401838"/>
              <a:gd name="connsiteY4" fmla="*/ 2106977 h 2106977"/>
              <a:gd name="connsiteX0" fmla="*/ 492862 w 1397939"/>
              <a:gd name="connsiteY0" fmla="*/ 0 h 2106977"/>
              <a:gd name="connsiteX1" fmla="*/ 74751 w 1397939"/>
              <a:gd name="connsiteY1" fmla="*/ 729039 h 2106977"/>
              <a:gd name="connsiteX2" fmla="*/ 3188 w 1397939"/>
              <a:gd name="connsiteY2" fmla="*/ 1321412 h 2106977"/>
              <a:gd name="connsiteX3" fmla="*/ 364971 w 1397939"/>
              <a:gd name="connsiteY3" fmla="*/ 1349242 h 2106977"/>
              <a:gd name="connsiteX4" fmla="*/ 1397939 w 1397939"/>
              <a:gd name="connsiteY4" fmla="*/ 2106977 h 2106977"/>
              <a:gd name="connsiteX0" fmla="*/ 495668 w 1400745"/>
              <a:gd name="connsiteY0" fmla="*/ 0 h 2106977"/>
              <a:gd name="connsiteX1" fmla="*/ 77557 w 1400745"/>
              <a:gd name="connsiteY1" fmla="*/ 729039 h 2106977"/>
              <a:gd name="connsiteX2" fmla="*/ 5994 w 1400745"/>
              <a:gd name="connsiteY2" fmla="*/ 1321412 h 2106977"/>
              <a:gd name="connsiteX3" fmla="*/ 367777 w 1400745"/>
              <a:gd name="connsiteY3" fmla="*/ 1349242 h 2106977"/>
              <a:gd name="connsiteX4" fmla="*/ 1400745 w 1400745"/>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5314 w 1400391"/>
              <a:gd name="connsiteY0" fmla="*/ 0 h 2106977"/>
              <a:gd name="connsiteX1" fmla="*/ 77203 w 1400391"/>
              <a:gd name="connsiteY1" fmla="*/ 729039 h 2106977"/>
              <a:gd name="connsiteX2" fmla="*/ 5640 w 1400391"/>
              <a:gd name="connsiteY2" fmla="*/ 1321412 h 2106977"/>
              <a:gd name="connsiteX3" fmla="*/ 367423 w 1400391"/>
              <a:gd name="connsiteY3" fmla="*/ 1349242 h 2106977"/>
              <a:gd name="connsiteX4" fmla="*/ 1400391 w 1400391"/>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804 w 1399881"/>
              <a:gd name="connsiteY0" fmla="*/ 0 h 2106977"/>
              <a:gd name="connsiteX1" fmla="*/ 80669 w 1399881"/>
              <a:gd name="connsiteY1" fmla="*/ 661453 h 2106977"/>
              <a:gd name="connsiteX2" fmla="*/ 5130 w 1399881"/>
              <a:gd name="connsiteY2" fmla="*/ 1321412 h 2106977"/>
              <a:gd name="connsiteX3" fmla="*/ 366913 w 1399881"/>
              <a:gd name="connsiteY3" fmla="*/ 1349242 h 2106977"/>
              <a:gd name="connsiteX4" fmla="*/ 1399881 w 1399881"/>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712 w 1399789"/>
              <a:gd name="connsiteY0" fmla="*/ 0 h 2106977"/>
              <a:gd name="connsiteX1" fmla="*/ 80577 w 1399789"/>
              <a:gd name="connsiteY1" fmla="*/ 661453 h 2106977"/>
              <a:gd name="connsiteX2" fmla="*/ 5038 w 1399789"/>
              <a:gd name="connsiteY2" fmla="*/ 1321412 h 2106977"/>
              <a:gd name="connsiteX3" fmla="*/ 366821 w 1399789"/>
              <a:gd name="connsiteY3" fmla="*/ 1349242 h 2106977"/>
              <a:gd name="connsiteX4" fmla="*/ 1399789 w 1399789"/>
              <a:gd name="connsiteY4" fmla="*/ 2106977 h 2106977"/>
              <a:gd name="connsiteX0" fmla="*/ 494535 w 1399612"/>
              <a:gd name="connsiteY0" fmla="*/ 0 h 2106977"/>
              <a:gd name="connsiteX1" fmla="*/ 88352 w 1399612"/>
              <a:gd name="connsiteY1" fmla="*/ 593866 h 2106977"/>
              <a:gd name="connsiteX2" fmla="*/ 4861 w 1399612"/>
              <a:gd name="connsiteY2" fmla="*/ 1321412 h 2106977"/>
              <a:gd name="connsiteX3" fmla="*/ 366644 w 1399612"/>
              <a:gd name="connsiteY3" fmla="*/ 1349242 h 2106977"/>
              <a:gd name="connsiteX4" fmla="*/ 1399612 w 1399612"/>
              <a:gd name="connsiteY4" fmla="*/ 2106977 h 2106977"/>
              <a:gd name="connsiteX0" fmla="*/ 494535 w 1399612"/>
              <a:gd name="connsiteY0" fmla="*/ 0 h 2106977"/>
              <a:gd name="connsiteX1" fmla="*/ 88352 w 1399612"/>
              <a:gd name="connsiteY1" fmla="*/ 593866 h 2106977"/>
              <a:gd name="connsiteX2" fmla="*/ 4861 w 1399612"/>
              <a:gd name="connsiteY2" fmla="*/ 1321412 h 2106977"/>
              <a:gd name="connsiteX3" fmla="*/ 366644 w 1399612"/>
              <a:gd name="connsiteY3" fmla="*/ 1349242 h 2106977"/>
              <a:gd name="connsiteX4" fmla="*/ 1399612 w 1399612"/>
              <a:gd name="connsiteY4" fmla="*/ 2106977 h 2106977"/>
              <a:gd name="connsiteX0" fmla="*/ 497608 w 1402685"/>
              <a:gd name="connsiteY0" fmla="*/ 0 h 2106977"/>
              <a:gd name="connsiteX1" fmla="*/ 91425 w 1402685"/>
              <a:gd name="connsiteY1" fmla="*/ 593866 h 2106977"/>
              <a:gd name="connsiteX2" fmla="*/ 7934 w 1402685"/>
              <a:gd name="connsiteY2" fmla="*/ 1321412 h 2106977"/>
              <a:gd name="connsiteX3" fmla="*/ 369717 w 1402685"/>
              <a:gd name="connsiteY3" fmla="*/ 1349242 h 2106977"/>
              <a:gd name="connsiteX4" fmla="*/ 1402685 w 1402685"/>
              <a:gd name="connsiteY4" fmla="*/ 2106977 h 2106977"/>
              <a:gd name="connsiteX0" fmla="*/ 494014 w 1399091"/>
              <a:gd name="connsiteY0" fmla="*/ 0 h 2106977"/>
              <a:gd name="connsiteX1" fmla="*/ 87831 w 1399091"/>
              <a:gd name="connsiteY1" fmla="*/ 593866 h 2106977"/>
              <a:gd name="connsiteX2" fmla="*/ 4340 w 1399091"/>
              <a:gd name="connsiteY2" fmla="*/ 1321412 h 2106977"/>
              <a:gd name="connsiteX3" fmla="*/ 366123 w 1399091"/>
              <a:gd name="connsiteY3" fmla="*/ 1349242 h 2106977"/>
              <a:gd name="connsiteX4" fmla="*/ 1399091 w 1399091"/>
              <a:gd name="connsiteY4" fmla="*/ 2106977 h 2106977"/>
              <a:gd name="connsiteX0" fmla="*/ 494385 w 1399462"/>
              <a:gd name="connsiteY0" fmla="*/ 0 h 2106977"/>
              <a:gd name="connsiteX1" fmla="*/ 68323 w 1399462"/>
              <a:gd name="connsiteY1" fmla="*/ 705184 h 2106977"/>
              <a:gd name="connsiteX2" fmla="*/ 4711 w 1399462"/>
              <a:gd name="connsiteY2" fmla="*/ 1321412 h 2106977"/>
              <a:gd name="connsiteX3" fmla="*/ 366494 w 1399462"/>
              <a:gd name="connsiteY3" fmla="*/ 1349242 h 2106977"/>
              <a:gd name="connsiteX4" fmla="*/ 1399462 w 1399462"/>
              <a:gd name="connsiteY4" fmla="*/ 2106977 h 2106977"/>
              <a:gd name="connsiteX0" fmla="*/ 494385 w 1399462"/>
              <a:gd name="connsiteY0" fmla="*/ 0 h 2106977"/>
              <a:gd name="connsiteX1" fmla="*/ 191565 w 1399462"/>
              <a:gd name="connsiteY1" fmla="*/ 311596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1565 w 1399462"/>
              <a:gd name="connsiteY1" fmla="*/ 26388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1565 w 1399462"/>
              <a:gd name="connsiteY1" fmla="*/ 26388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641575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641575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633 w 1399710"/>
              <a:gd name="connsiteY0" fmla="*/ 0 h 2106977"/>
              <a:gd name="connsiteX1" fmla="*/ 187838 w 1399710"/>
              <a:gd name="connsiteY1" fmla="*/ 244009 h 2106977"/>
              <a:gd name="connsiteX2" fmla="*/ 68571 w 1399710"/>
              <a:gd name="connsiteY2" fmla="*/ 641575 h 2106977"/>
              <a:gd name="connsiteX3" fmla="*/ 4959 w 1399710"/>
              <a:gd name="connsiteY3" fmla="*/ 1321412 h 2106977"/>
              <a:gd name="connsiteX4" fmla="*/ 366742 w 1399710"/>
              <a:gd name="connsiteY4" fmla="*/ 1349242 h 2106977"/>
              <a:gd name="connsiteX5" fmla="*/ 1399710 w 1399710"/>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84 w 1399677"/>
              <a:gd name="connsiteY0" fmla="*/ 0 h 2076915"/>
              <a:gd name="connsiteX1" fmla="*/ 187805 w 1399677"/>
              <a:gd name="connsiteY1" fmla="*/ 213947 h 2076915"/>
              <a:gd name="connsiteX2" fmla="*/ 70009 w 1399677"/>
              <a:gd name="connsiteY2" fmla="*/ 654374 h 2076915"/>
              <a:gd name="connsiteX3" fmla="*/ 4926 w 1399677"/>
              <a:gd name="connsiteY3" fmla="*/ 1291350 h 2076915"/>
              <a:gd name="connsiteX4" fmla="*/ 366709 w 1399677"/>
              <a:gd name="connsiteY4" fmla="*/ 1319180 h 2076915"/>
              <a:gd name="connsiteX5" fmla="*/ 1399677 w 1399677"/>
              <a:gd name="connsiteY5" fmla="*/ 2076915 h 2076915"/>
              <a:gd name="connsiteX0" fmla="*/ 487084 w 1399677"/>
              <a:gd name="connsiteY0" fmla="*/ 0 h 2076915"/>
              <a:gd name="connsiteX1" fmla="*/ 187805 w 1399677"/>
              <a:gd name="connsiteY1" fmla="*/ 213947 h 2076915"/>
              <a:gd name="connsiteX2" fmla="*/ 70009 w 1399677"/>
              <a:gd name="connsiteY2" fmla="*/ 654374 h 2076915"/>
              <a:gd name="connsiteX3" fmla="*/ 4926 w 1399677"/>
              <a:gd name="connsiteY3" fmla="*/ 1291350 h 2076915"/>
              <a:gd name="connsiteX4" fmla="*/ 366709 w 1399677"/>
              <a:gd name="connsiteY4" fmla="*/ 1319180 h 2076915"/>
              <a:gd name="connsiteX5" fmla="*/ 1399677 w 1399677"/>
              <a:gd name="connsiteY5" fmla="*/ 2076915 h 2076915"/>
              <a:gd name="connsiteX0" fmla="*/ 487826 w 1400419"/>
              <a:gd name="connsiteY0" fmla="*/ 0 h 2076915"/>
              <a:gd name="connsiteX1" fmla="*/ 188547 w 1400419"/>
              <a:gd name="connsiteY1" fmla="*/ 213947 h 2076915"/>
              <a:gd name="connsiteX2" fmla="*/ 70751 w 1400419"/>
              <a:gd name="connsiteY2" fmla="*/ 654374 h 2076915"/>
              <a:gd name="connsiteX3" fmla="*/ 5668 w 1400419"/>
              <a:gd name="connsiteY3" fmla="*/ 1291350 h 2076915"/>
              <a:gd name="connsiteX4" fmla="*/ 367451 w 1400419"/>
              <a:gd name="connsiteY4" fmla="*/ 1319180 h 2076915"/>
              <a:gd name="connsiteX5" fmla="*/ 1400419 w 1400419"/>
              <a:gd name="connsiteY5" fmla="*/ 2076915 h 2076915"/>
              <a:gd name="connsiteX0" fmla="*/ 487139 w 1399732"/>
              <a:gd name="connsiteY0" fmla="*/ 0 h 2076915"/>
              <a:gd name="connsiteX1" fmla="*/ 187860 w 1399732"/>
              <a:gd name="connsiteY1" fmla="*/ 213947 h 2076915"/>
              <a:gd name="connsiteX2" fmla="*/ 70064 w 1399732"/>
              <a:gd name="connsiteY2" fmla="*/ 654374 h 2076915"/>
              <a:gd name="connsiteX3" fmla="*/ 4981 w 1399732"/>
              <a:gd name="connsiteY3" fmla="*/ 1291350 h 2076915"/>
              <a:gd name="connsiteX4" fmla="*/ 366764 w 1399732"/>
              <a:gd name="connsiteY4" fmla="*/ 1319180 h 2076915"/>
              <a:gd name="connsiteX5" fmla="*/ 1399732 w 1399732"/>
              <a:gd name="connsiteY5" fmla="*/ 2076915 h 2076915"/>
              <a:gd name="connsiteX0" fmla="*/ 486454 w 1399047"/>
              <a:gd name="connsiteY0" fmla="*/ 0 h 2076915"/>
              <a:gd name="connsiteX1" fmla="*/ 187175 w 1399047"/>
              <a:gd name="connsiteY1" fmla="*/ 213947 h 2076915"/>
              <a:gd name="connsiteX2" fmla="*/ 4296 w 1399047"/>
              <a:gd name="connsiteY2" fmla="*/ 1291350 h 2076915"/>
              <a:gd name="connsiteX3" fmla="*/ 366079 w 1399047"/>
              <a:gd name="connsiteY3" fmla="*/ 1319180 h 2076915"/>
              <a:gd name="connsiteX4" fmla="*/ 1399047 w 1399047"/>
              <a:gd name="connsiteY4" fmla="*/ 2076915 h 2076915"/>
              <a:gd name="connsiteX0" fmla="*/ 501113 w 1413706"/>
              <a:gd name="connsiteY0" fmla="*/ 0 h 2076915"/>
              <a:gd name="connsiteX1" fmla="*/ 201834 w 1413706"/>
              <a:gd name="connsiteY1" fmla="*/ 213947 h 2076915"/>
              <a:gd name="connsiteX2" fmla="*/ 3923 w 1413706"/>
              <a:gd name="connsiteY2" fmla="*/ 1211183 h 2076915"/>
              <a:gd name="connsiteX3" fmla="*/ 380738 w 1413706"/>
              <a:gd name="connsiteY3" fmla="*/ 1319180 h 2076915"/>
              <a:gd name="connsiteX4" fmla="*/ 1413706 w 1413706"/>
              <a:gd name="connsiteY4" fmla="*/ 2076915 h 2076915"/>
              <a:gd name="connsiteX0" fmla="*/ 501113 w 1413706"/>
              <a:gd name="connsiteY0" fmla="*/ 0 h 2076915"/>
              <a:gd name="connsiteX1" fmla="*/ 201834 w 1413706"/>
              <a:gd name="connsiteY1" fmla="*/ 213947 h 2076915"/>
              <a:gd name="connsiteX2" fmla="*/ 3923 w 1413706"/>
              <a:gd name="connsiteY2" fmla="*/ 1211183 h 2076915"/>
              <a:gd name="connsiteX3" fmla="*/ 380738 w 1413706"/>
              <a:gd name="connsiteY3" fmla="*/ 1319180 h 2076915"/>
              <a:gd name="connsiteX4" fmla="*/ 1413706 w 1413706"/>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507027 w 1419620"/>
              <a:gd name="connsiteY0" fmla="*/ 0 h 2076915"/>
              <a:gd name="connsiteX1" fmla="*/ 207748 w 1419620"/>
              <a:gd name="connsiteY1" fmla="*/ 213947 h 2076915"/>
              <a:gd name="connsiteX2" fmla="*/ 9837 w 1419620"/>
              <a:gd name="connsiteY2" fmla="*/ 1211183 h 2076915"/>
              <a:gd name="connsiteX3" fmla="*/ 386652 w 1419620"/>
              <a:gd name="connsiteY3" fmla="*/ 1319180 h 2076915"/>
              <a:gd name="connsiteX4" fmla="*/ 1419620 w 1419620"/>
              <a:gd name="connsiteY4" fmla="*/ 2076915 h 2076915"/>
              <a:gd name="connsiteX0" fmla="*/ 492739 w 1405332"/>
              <a:gd name="connsiteY0" fmla="*/ 0 h 2076915"/>
              <a:gd name="connsiteX1" fmla="*/ 193460 w 1405332"/>
              <a:gd name="connsiteY1" fmla="*/ 213947 h 2076915"/>
              <a:gd name="connsiteX2" fmla="*/ 10580 w 1405332"/>
              <a:gd name="connsiteY2" fmla="*/ 1291350 h 2076915"/>
              <a:gd name="connsiteX3" fmla="*/ 372364 w 1405332"/>
              <a:gd name="connsiteY3" fmla="*/ 1319180 h 2076915"/>
              <a:gd name="connsiteX4" fmla="*/ 1405332 w 1405332"/>
              <a:gd name="connsiteY4" fmla="*/ 2076915 h 2076915"/>
              <a:gd name="connsiteX0" fmla="*/ 492739 w 1405332"/>
              <a:gd name="connsiteY0" fmla="*/ 0 h 2076915"/>
              <a:gd name="connsiteX1" fmla="*/ 193460 w 1405332"/>
              <a:gd name="connsiteY1" fmla="*/ 213947 h 2076915"/>
              <a:gd name="connsiteX2" fmla="*/ 10580 w 1405332"/>
              <a:gd name="connsiteY2" fmla="*/ 1291350 h 2076915"/>
              <a:gd name="connsiteX3" fmla="*/ 372364 w 1405332"/>
              <a:gd name="connsiteY3" fmla="*/ 1319180 h 2076915"/>
              <a:gd name="connsiteX4" fmla="*/ 1405332 w 1405332"/>
              <a:gd name="connsiteY4" fmla="*/ 2076915 h 2076915"/>
              <a:gd name="connsiteX0" fmla="*/ 480920 w 1393513"/>
              <a:gd name="connsiteY0" fmla="*/ 0 h 2076915"/>
              <a:gd name="connsiteX1" fmla="*/ 181641 w 1393513"/>
              <a:gd name="connsiteY1" fmla="*/ 213947 h 2076915"/>
              <a:gd name="connsiteX2" fmla="*/ 11287 w 1393513"/>
              <a:gd name="connsiteY2" fmla="*/ 1286340 h 2076915"/>
              <a:gd name="connsiteX3" fmla="*/ 360545 w 1393513"/>
              <a:gd name="connsiteY3" fmla="*/ 1319180 h 2076915"/>
              <a:gd name="connsiteX4" fmla="*/ 1393513 w 1393513"/>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85801 w 1398394"/>
              <a:gd name="connsiteY0" fmla="*/ 0 h 2076915"/>
              <a:gd name="connsiteX1" fmla="*/ 128902 w 1398394"/>
              <a:gd name="connsiteY1" fmla="*/ 466973 h 2076915"/>
              <a:gd name="connsiteX2" fmla="*/ 16168 w 1398394"/>
              <a:gd name="connsiteY2" fmla="*/ 1286340 h 2076915"/>
              <a:gd name="connsiteX3" fmla="*/ 365426 w 1398394"/>
              <a:gd name="connsiteY3" fmla="*/ 1319180 h 2076915"/>
              <a:gd name="connsiteX4" fmla="*/ 1398394 w 1398394"/>
              <a:gd name="connsiteY4" fmla="*/ 2076915 h 2076915"/>
              <a:gd name="connsiteX0" fmla="*/ 485801 w 1398394"/>
              <a:gd name="connsiteY0" fmla="*/ 0 h 2076915"/>
              <a:gd name="connsiteX1" fmla="*/ 128902 w 1398394"/>
              <a:gd name="connsiteY1" fmla="*/ 466973 h 2076915"/>
              <a:gd name="connsiteX2" fmla="*/ 16168 w 1398394"/>
              <a:gd name="connsiteY2" fmla="*/ 1286340 h 2076915"/>
              <a:gd name="connsiteX3" fmla="*/ 365426 w 1398394"/>
              <a:gd name="connsiteY3" fmla="*/ 1319180 h 2076915"/>
              <a:gd name="connsiteX4" fmla="*/ 1398394 w 1398394"/>
              <a:gd name="connsiteY4" fmla="*/ 2076915 h 2076915"/>
              <a:gd name="connsiteX0" fmla="*/ 482628 w 1395221"/>
              <a:gd name="connsiteY0" fmla="*/ 0 h 2076915"/>
              <a:gd name="connsiteX1" fmla="*/ 125729 w 1395221"/>
              <a:gd name="connsiteY1" fmla="*/ 466973 h 2076915"/>
              <a:gd name="connsiteX2" fmla="*/ 12995 w 1395221"/>
              <a:gd name="connsiteY2" fmla="*/ 1286340 h 2076915"/>
              <a:gd name="connsiteX3" fmla="*/ 362253 w 1395221"/>
              <a:gd name="connsiteY3" fmla="*/ 1319180 h 2076915"/>
              <a:gd name="connsiteX4" fmla="*/ 1395221 w 1395221"/>
              <a:gd name="connsiteY4" fmla="*/ 2076915 h 2076915"/>
              <a:gd name="connsiteX0" fmla="*/ 483711 w 1396304"/>
              <a:gd name="connsiteY0" fmla="*/ 0 h 2076915"/>
              <a:gd name="connsiteX1" fmla="*/ 114285 w 1396304"/>
              <a:gd name="connsiteY1" fmla="*/ 474488 h 2076915"/>
              <a:gd name="connsiteX2" fmla="*/ 14078 w 1396304"/>
              <a:gd name="connsiteY2" fmla="*/ 1286340 h 2076915"/>
              <a:gd name="connsiteX3" fmla="*/ 363336 w 1396304"/>
              <a:gd name="connsiteY3" fmla="*/ 1319180 h 2076915"/>
              <a:gd name="connsiteX4" fmla="*/ 1396304 w 1396304"/>
              <a:gd name="connsiteY4" fmla="*/ 2076915 h 2076915"/>
              <a:gd name="connsiteX0" fmla="*/ 483711 w 1396304"/>
              <a:gd name="connsiteY0" fmla="*/ 0 h 2076915"/>
              <a:gd name="connsiteX1" fmla="*/ 114285 w 1396304"/>
              <a:gd name="connsiteY1" fmla="*/ 484508 h 2076915"/>
              <a:gd name="connsiteX2" fmla="*/ 14078 w 1396304"/>
              <a:gd name="connsiteY2" fmla="*/ 1286340 h 2076915"/>
              <a:gd name="connsiteX3" fmla="*/ 363336 w 1396304"/>
              <a:gd name="connsiteY3" fmla="*/ 1319180 h 2076915"/>
              <a:gd name="connsiteX4" fmla="*/ 1396304 w 1396304"/>
              <a:gd name="connsiteY4" fmla="*/ 2076915 h 2076915"/>
              <a:gd name="connsiteX0" fmla="*/ 484942 w 1397535"/>
              <a:gd name="connsiteY0" fmla="*/ 0 h 2076915"/>
              <a:gd name="connsiteX1" fmla="*/ 115516 w 1397535"/>
              <a:gd name="connsiteY1" fmla="*/ 484508 h 2076915"/>
              <a:gd name="connsiteX2" fmla="*/ 67481 w 1397535"/>
              <a:gd name="connsiteY2" fmla="*/ 673490 h 2076915"/>
              <a:gd name="connsiteX3" fmla="*/ 15309 w 1397535"/>
              <a:gd name="connsiteY3" fmla="*/ 1286340 h 2076915"/>
              <a:gd name="connsiteX4" fmla="*/ 364567 w 1397535"/>
              <a:gd name="connsiteY4" fmla="*/ 1319180 h 2076915"/>
              <a:gd name="connsiteX5" fmla="*/ 1397535 w 1397535"/>
              <a:gd name="connsiteY5" fmla="*/ 2076915 h 2076915"/>
              <a:gd name="connsiteX0" fmla="*/ 481338 w 1393931"/>
              <a:gd name="connsiteY0" fmla="*/ 0 h 2076915"/>
              <a:gd name="connsiteX1" fmla="*/ 111912 w 1393931"/>
              <a:gd name="connsiteY1" fmla="*/ 484508 h 2076915"/>
              <a:gd name="connsiteX2" fmla="*/ 101455 w 1393931"/>
              <a:gd name="connsiteY2" fmla="*/ 913989 h 2076915"/>
              <a:gd name="connsiteX3" fmla="*/ 11705 w 1393931"/>
              <a:gd name="connsiteY3" fmla="*/ 1286340 h 2076915"/>
              <a:gd name="connsiteX4" fmla="*/ 360963 w 1393931"/>
              <a:gd name="connsiteY4" fmla="*/ 1319180 h 2076915"/>
              <a:gd name="connsiteX5" fmla="*/ 1393931 w 1393931"/>
              <a:gd name="connsiteY5" fmla="*/ 2076915 h 2076915"/>
              <a:gd name="connsiteX0" fmla="*/ 482264 w 1394857"/>
              <a:gd name="connsiteY0" fmla="*/ 0 h 2076915"/>
              <a:gd name="connsiteX1" fmla="*/ 112838 w 1394857"/>
              <a:gd name="connsiteY1" fmla="*/ 484508 h 2076915"/>
              <a:gd name="connsiteX2" fmla="*/ 102381 w 1394857"/>
              <a:gd name="connsiteY2" fmla="*/ 913989 h 2076915"/>
              <a:gd name="connsiteX3" fmla="*/ 12631 w 1394857"/>
              <a:gd name="connsiteY3" fmla="*/ 1286340 h 2076915"/>
              <a:gd name="connsiteX4" fmla="*/ 361889 w 1394857"/>
              <a:gd name="connsiteY4" fmla="*/ 1319180 h 2076915"/>
              <a:gd name="connsiteX5" fmla="*/ 1394857 w 1394857"/>
              <a:gd name="connsiteY5" fmla="*/ 2076915 h 2076915"/>
              <a:gd name="connsiteX0" fmla="*/ 482264 w 1394857"/>
              <a:gd name="connsiteY0" fmla="*/ 0 h 2076915"/>
              <a:gd name="connsiteX1" fmla="*/ 112838 w 1394857"/>
              <a:gd name="connsiteY1" fmla="*/ 484508 h 2076915"/>
              <a:gd name="connsiteX2" fmla="*/ 102381 w 1394857"/>
              <a:gd name="connsiteY2" fmla="*/ 913989 h 2076915"/>
              <a:gd name="connsiteX3" fmla="*/ 12631 w 1394857"/>
              <a:gd name="connsiteY3" fmla="*/ 1286340 h 2076915"/>
              <a:gd name="connsiteX4" fmla="*/ 361889 w 1394857"/>
              <a:gd name="connsiteY4" fmla="*/ 1319180 h 2076915"/>
              <a:gd name="connsiteX5" fmla="*/ 1394857 w 1394857"/>
              <a:gd name="connsiteY5" fmla="*/ 2076915 h 2076915"/>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487275 w 1394857"/>
              <a:gd name="connsiteY0" fmla="*/ 0 h 2074410"/>
              <a:gd name="connsiteX1" fmla="*/ 112838 w 1394857"/>
              <a:gd name="connsiteY1" fmla="*/ 482003 h 2074410"/>
              <a:gd name="connsiteX2" fmla="*/ 102381 w 1394857"/>
              <a:gd name="connsiteY2" fmla="*/ 911484 h 2074410"/>
              <a:gd name="connsiteX3" fmla="*/ 12631 w 1394857"/>
              <a:gd name="connsiteY3" fmla="*/ 1283835 h 2074410"/>
              <a:gd name="connsiteX4" fmla="*/ 361889 w 1394857"/>
              <a:gd name="connsiteY4" fmla="*/ 1316675 h 2074410"/>
              <a:gd name="connsiteX5" fmla="*/ 1394857 w 1394857"/>
              <a:gd name="connsiteY5" fmla="*/ 2074410 h 2074410"/>
              <a:gd name="connsiteX0" fmla="*/ 487275 w 1394857"/>
              <a:gd name="connsiteY0" fmla="*/ 0 h 2074410"/>
              <a:gd name="connsiteX1" fmla="*/ 112838 w 1394857"/>
              <a:gd name="connsiteY1" fmla="*/ 482003 h 2074410"/>
              <a:gd name="connsiteX2" fmla="*/ 102381 w 1394857"/>
              <a:gd name="connsiteY2" fmla="*/ 911484 h 2074410"/>
              <a:gd name="connsiteX3" fmla="*/ 12631 w 1394857"/>
              <a:gd name="connsiteY3" fmla="*/ 1283835 h 2074410"/>
              <a:gd name="connsiteX4" fmla="*/ 361889 w 1394857"/>
              <a:gd name="connsiteY4" fmla="*/ 1316675 h 2074410"/>
              <a:gd name="connsiteX5" fmla="*/ 1394857 w 1394857"/>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10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90555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09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09 w 1401578"/>
              <a:gd name="connsiteY4" fmla="*/ 1316675 h 2074410"/>
              <a:gd name="connsiteX5" fmla="*/ 1401578 w 1401578"/>
              <a:gd name="connsiteY5" fmla="*/ 2074410 h 2074410"/>
              <a:gd name="connsiteX0" fmla="*/ 493996 w 1361344"/>
              <a:gd name="connsiteY0" fmla="*/ 0 h 2023203"/>
              <a:gd name="connsiteX1" fmla="*/ 119559 w 1361344"/>
              <a:gd name="connsiteY1" fmla="*/ 482003 h 2023203"/>
              <a:gd name="connsiteX2" fmla="*/ 109102 w 1361344"/>
              <a:gd name="connsiteY2" fmla="*/ 911484 h 2023203"/>
              <a:gd name="connsiteX3" fmla="*/ 12037 w 1361344"/>
              <a:gd name="connsiteY3" fmla="*/ 1298466 h 2023203"/>
              <a:gd name="connsiteX4" fmla="*/ 368609 w 1361344"/>
              <a:gd name="connsiteY4" fmla="*/ 1316675 h 2023203"/>
              <a:gd name="connsiteX5" fmla="*/ 1361344 w 1361344"/>
              <a:gd name="connsiteY5" fmla="*/ 2023203 h 2023203"/>
              <a:gd name="connsiteX0" fmla="*/ 493996 w 1383290"/>
              <a:gd name="connsiteY0" fmla="*/ 0 h 2041491"/>
              <a:gd name="connsiteX1" fmla="*/ 119559 w 1383290"/>
              <a:gd name="connsiteY1" fmla="*/ 482003 h 2041491"/>
              <a:gd name="connsiteX2" fmla="*/ 109102 w 1383290"/>
              <a:gd name="connsiteY2" fmla="*/ 911484 h 2041491"/>
              <a:gd name="connsiteX3" fmla="*/ 12037 w 1383290"/>
              <a:gd name="connsiteY3" fmla="*/ 1298466 h 2041491"/>
              <a:gd name="connsiteX4" fmla="*/ 368609 w 1383290"/>
              <a:gd name="connsiteY4" fmla="*/ 1316675 h 2041491"/>
              <a:gd name="connsiteX5" fmla="*/ 1383290 w 1383290"/>
              <a:gd name="connsiteY5" fmla="*/ 2041491 h 2041491"/>
              <a:gd name="connsiteX0" fmla="*/ 493996 w 1397920"/>
              <a:gd name="connsiteY0" fmla="*/ 0 h 2048806"/>
              <a:gd name="connsiteX1" fmla="*/ 119559 w 1397920"/>
              <a:gd name="connsiteY1" fmla="*/ 482003 h 2048806"/>
              <a:gd name="connsiteX2" fmla="*/ 109102 w 1397920"/>
              <a:gd name="connsiteY2" fmla="*/ 911484 h 2048806"/>
              <a:gd name="connsiteX3" fmla="*/ 12037 w 1397920"/>
              <a:gd name="connsiteY3" fmla="*/ 1298466 h 2048806"/>
              <a:gd name="connsiteX4" fmla="*/ 368609 w 1397920"/>
              <a:gd name="connsiteY4" fmla="*/ 1316675 h 2048806"/>
              <a:gd name="connsiteX5" fmla="*/ 1397920 w 1397920"/>
              <a:gd name="connsiteY5" fmla="*/ 2048806 h 2048806"/>
              <a:gd name="connsiteX0" fmla="*/ 493996 w 1368660"/>
              <a:gd name="connsiteY0" fmla="*/ 0 h 2052464"/>
              <a:gd name="connsiteX1" fmla="*/ 119559 w 1368660"/>
              <a:gd name="connsiteY1" fmla="*/ 482003 h 2052464"/>
              <a:gd name="connsiteX2" fmla="*/ 109102 w 1368660"/>
              <a:gd name="connsiteY2" fmla="*/ 911484 h 2052464"/>
              <a:gd name="connsiteX3" fmla="*/ 12037 w 1368660"/>
              <a:gd name="connsiteY3" fmla="*/ 1298466 h 2052464"/>
              <a:gd name="connsiteX4" fmla="*/ 368609 w 1368660"/>
              <a:gd name="connsiteY4" fmla="*/ 1316675 h 2052464"/>
              <a:gd name="connsiteX5" fmla="*/ 1368660 w 1368660"/>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7921"/>
              <a:gd name="connsiteY0" fmla="*/ 0 h 2045149"/>
              <a:gd name="connsiteX1" fmla="*/ 119559 w 1397921"/>
              <a:gd name="connsiteY1" fmla="*/ 482003 h 2045149"/>
              <a:gd name="connsiteX2" fmla="*/ 109102 w 1397921"/>
              <a:gd name="connsiteY2" fmla="*/ 911484 h 2045149"/>
              <a:gd name="connsiteX3" fmla="*/ 12037 w 1397921"/>
              <a:gd name="connsiteY3" fmla="*/ 1298466 h 2045149"/>
              <a:gd name="connsiteX4" fmla="*/ 368609 w 1397921"/>
              <a:gd name="connsiteY4" fmla="*/ 1316675 h 2045149"/>
              <a:gd name="connsiteX5" fmla="*/ 1397921 w 1397921"/>
              <a:gd name="connsiteY5" fmla="*/ 2045149 h 2045149"/>
              <a:gd name="connsiteX0" fmla="*/ 493996 w 1397921"/>
              <a:gd name="connsiteY0" fmla="*/ 0 h 2045149"/>
              <a:gd name="connsiteX1" fmla="*/ 119559 w 1397921"/>
              <a:gd name="connsiteY1" fmla="*/ 482003 h 2045149"/>
              <a:gd name="connsiteX2" fmla="*/ 109102 w 1397921"/>
              <a:gd name="connsiteY2" fmla="*/ 911484 h 2045149"/>
              <a:gd name="connsiteX3" fmla="*/ 12037 w 1397921"/>
              <a:gd name="connsiteY3" fmla="*/ 1298466 h 2045149"/>
              <a:gd name="connsiteX4" fmla="*/ 368609 w 1397921"/>
              <a:gd name="connsiteY4" fmla="*/ 1316675 h 2045149"/>
              <a:gd name="connsiteX5" fmla="*/ 1397921 w 1397921"/>
              <a:gd name="connsiteY5" fmla="*/ 2045149 h 2045149"/>
              <a:gd name="connsiteX0" fmla="*/ 493996 w 1361345"/>
              <a:gd name="connsiteY0" fmla="*/ 0 h 2019546"/>
              <a:gd name="connsiteX1" fmla="*/ 119559 w 1361345"/>
              <a:gd name="connsiteY1" fmla="*/ 482003 h 2019546"/>
              <a:gd name="connsiteX2" fmla="*/ 109102 w 1361345"/>
              <a:gd name="connsiteY2" fmla="*/ 911484 h 2019546"/>
              <a:gd name="connsiteX3" fmla="*/ 12037 w 1361345"/>
              <a:gd name="connsiteY3" fmla="*/ 1298466 h 2019546"/>
              <a:gd name="connsiteX4" fmla="*/ 368609 w 1361345"/>
              <a:gd name="connsiteY4" fmla="*/ 1316675 h 2019546"/>
              <a:gd name="connsiteX5" fmla="*/ 1361345 w 1361345"/>
              <a:gd name="connsiteY5" fmla="*/ 2019546 h 2019546"/>
              <a:gd name="connsiteX0" fmla="*/ 493996 w 1379633"/>
              <a:gd name="connsiteY0" fmla="*/ 0 h 2019546"/>
              <a:gd name="connsiteX1" fmla="*/ 119559 w 1379633"/>
              <a:gd name="connsiteY1" fmla="*/ 482003 h 2019546"/>
              <a:gd name="connsiteX2" fmla="*/ 109102 w 1379633"/>
              <a:gd name="connsiteY2" fmla="*/ 911484 h 2019546"/>
              <a:gd name="connsiteX3" fmla="*/ 12037 w 1379633"/>
              <a:gd name="connsiteY3" fmla="*/ 1298466 h 2019546"/>
              <a:gd name="connsiteX4" fmla="*/ 368609 w 1379633"/>
              <a:gd name="connsiteY4" fmla="*/ 1316675 h 2019546"/>
              <a:gd name="connsiteX5" fmla="*/ 1379633 w 1379633"/>
              <a:gd name="connsiteY5" fmla="*/ 2019546 h 2019546"/>
              <a:gd name="connsiteX0" fmla="*/ 493996 w 1379633"/>
              <a:gd name="connsiteY0" fmla="*/ 0 h 2019546"/>
              <a:gd name="connsiteX1" fmla="*/ 119559 w 1379633"/>
              <a:gd name="connsiteY1" fmla="*/ 482003 h 2019546"/>
              <a:gd name="connsiteX2" fmla="*/ 109102 w 1379633"/>
              <a:gd name="connsiteY2" fmla="*/ 911484 h 2019546"/>
              <a:gd name="connsiteX3" fmla="*/ 12037 w 1379633"/>
              <a:gd name="connsiteY3" fmla="*/ 1298466 h 2019546"/>
              <a:gd name="connsiteX4" fmla="*/ 368609 w 1379633"/>
              <a:gd name="connsiteY4" fmla="*/ 1316675 h 2019546"/>
              <a:gd name="connsiteX5" fmla="*/ 1379633 w 1379633"/>
              <a:gd name="connsiteY5" fmla="*/ 2019546 h 20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633" h="2019546">
                <a:moveTo>
                  <a:pt x="493996" y="0"/>
                </a:moveTo>
                <a:cubicBezTo>
                  <a:pt x="348056" y="297606"/>
                  <a:pt x="169874" y="12110"/>
                  <a:pt x="119559" y="482003"/>
                </a:cubicBezTo>
                <a:cubicBezTo>
                  <a:pt x="49982" y="594251"/>
                  <a:pt x="108267" y="757804"/>
                  <a:pt x="109102" y="911484"/>
                </a:cubicBezTo>
                <a:cubicBezTo>
                  <a:pt x="79875" y="1042618"/>
                  <a:pt x="-37477" y="1190851"/>
                  <a:pt x="12037" y="1298466"/>
                </a:cubicBezTo>
                <a:cubicBezTo>
                  <a:pt x="104621" y="1648670"/>
                  <a:pt x="189705" y="1291495"/>
                  <a:pt x="368609" y="1316675"/>
                </a:cubicBezTo>
                <a:cubicBezTo>
                  <a:pt x="837936" y="1446733"/>
                  <a:pt x="1059355" y="1712148"/>
                  <a:pt x="1379633" y="2019546"/>
                </a:cubicBezTo>
              </a:path>
            </a:pathLst>
          </a:custGeom>
          <a:ln w="38100">
            <a:solidFill>
              <a:srgbClr val="00B050"/>
            </a:solidFill>
            <a:headEnd/>
            <a:tailEnd type="stealth" w="lg" len="lg"/>
          </a:ln>
        </p:spPr>
        <p:style>
          <a:lnRef idx="3">
            <a:schemeClr val="accent4"/>
          </a:lnRef>
          <a:fillRef idx="0">
            <a:schemeClr val="accent4"/>
          </a:fillRef>
          <a:effectRef idx="2">
            <a:schemeClr val="accent4"/>
          </a:effectRef>
          <a:fontRef idx="minor">
            <a:schemeClr val="tx1"/>
          </a:fontRef>
        </p:style>
        <p:txBody>
          <a:bodyPr/>
          <a:lstStyle/>
          <a:p>
            <a:endParaRPr lang="ru-RU"/>
          </a:p>
        </p:txBody>
      </p:sp>
      <p:sp>
        <p:nvSpPr>
          <p:cNvPr id="80" name="Заголовок 1"/>
          <p:cNvSpPr txBox="1">
            <a:spLocks/>
          </p:cNvSpPr>
          <p:nvPr/>
        </p:nvSpPr>
        <p:spPr>
          <a:xfrm>
            <a:off x="395536" y="0"/>
            <a:ext cx="8748464" cy="83671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None/>
            </a:pPr>
            <a:r>
              <a:rPr lang="en-US" sz="4000" dirty="0" smtClean="0">
                <a:solidFill>
                  <a:schemeClr val="bg2">
                    <a:lumMod val="50000"/>
                  </a:schemeClr>
                </a:solidFill>
              </a:rPr>
              <a:t>TKE </a:t>
            </a:r>
            <a:r>
              <a:rPr lang="en-US" sz="4000" dirty="0" err="1" smtClean="0">
                <a:solidFill>
                  <a:schemeClr val="bg2">
                    <a:lumMod val="50000"/>
                  </a:schemeClr>
                </a:solidFill>
              </a:rPr>
              <a:t>deconvolution</a:t>
            </a:r>
            <a:endParaRPr lang="ru-RU" sz="4000" dirty="0">
              <a:solidFill>
                <a:schemeClr val="bg2">
                  <a:lumMod val="50000"/>
                </a:schemeClr>
              </a:solidFill>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3156263928"/>
              </p:ext>
            </p:extLst>
          </p:nvPr>
        </p:nvGraphicFramePr>
        <p:xfrm>
          <a:off x="121526" y="298190"/>
          <a:ext cx="3960000" cy="6590353"/>
        </p:xfrm>
        <a:graphic>
          <a:graphicData uri="http://schemas.openxmlformats.org/presentationml/2006/ole">
            <mc:AlternateContent xmlns:mc="http://schemas.openxmlformats.org/markup-compatibility/2006">
              <mc:Choice xmlns:v="urn:schemas-microsoft-com:vml" Requires="v">
                <p:oleObj spid="_x0000_s55324" name="Graph" r:id="rId6" imgW="2425320" imgH="4033440" progId="Origin50.Graph">
                  <p:embed/>
                </p:oleObj>
              </mc:Choice>
              <mc:Fallback>
                <p:oleObj name="Graph" r:id="rId6" imgW="2425320" imgH="4033440" progId="Origin50.Graph">
                  <p:embed/>
                  <p:pic>
                    <p:nvPicPr>
                      <p:cNvPr id="0" name=""/>
                      <p:cNvPicPr>
                        <a:picLocks noChangeAspect="1" noChangeArrowheads="1"/>
                      </p:cNvPicPr>
                      <p:nvPr/>
                    </p:nvPicPr>
                    <p:blipFill>
                      <a:blip r:embed="rId7"/>
                      <a:srcRect/>
                      <a:stretch>
                        <a:fillRect/>
                      </a:stretch>
                    </p:blipFill>
                    <p:spPr bwMode="auto">
                      <a:xfrm>
                        <a:off x="121526" y="298190"/>
                        <a:ext cx="3960000" cy="6590353"/>
                      </a:xfrm>
                      <a:prstGeom prst="rect">
                        <a:avLst/>
                      </a:prstGeom>
                      <a:noFill/>
                      <a:ln>
                        <a:noFill/>
                      </a:ln>
                      <a:extLst/>
                    </p:spPr>
                  </p:pic>
                </p:oleObj>
              </mc:Fallback>
            </mc:AlternateContent>
          </a:graphicData>
        </a:graphic>
      </p:graphicFrame>
      <p:grpSp>
        <p:nvGrpSpPr>
          <p:cNvPr id="5" name="Группа 4"/>
          <p:cNvGrpSpPr/>
          <p:nvPr/>
        </p:nvGrpSpPr>
        <p:grpSpPr>
          <a:xfrm>
            <a:off x="1907704" y="1412776"/>
            <a:ext cx="1230526" cy="3263219"/>
            <a:chOff x="2024717" y="1727098"/>
            <a:chExt cx="1080120" cy="3263219"/>
          </a:xfrm>
          <a:solidFill>
            <a:schemeClr val="accent4">
              <a:lumMod val="40000"/>
              <a:lumOff val="60000"/>
            </a:schemeClr>
          </a:solidFill>
        </p:grpSpPr>
        <p:sp>
          <p:nvSpPr>
            <p:cNvPr id="2" name="Двойная стрелка влево/вправо 1"/>
            <p:cNvSpPr/>
            <p:nvPr/>
          </p:nvSpPr>
          <p:spPr>
            <a:xfrm>
              <a:off x="2060721" y="1727098"/>
              <a:ext cx="1044116" cy="166875"/>
            </a:xfrm>
            <a:prstGeom prst="leftRightArrow">
              <a:avLst/>
            </a:prstGeom>
            <a:grp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49" name="Двойная стрелка влево/вправо 48"/>
            <p:cNvSpPr/>
            <p:nvPr/>
          </p:nvSpPr>
          <p:spPr>
            <a:xfrm>
              <a:off x="2024717" y="3190117"/>
              <a:ext cx="1044116" cy="166875"/>
            </a:xfrm>
            <a:prstGeom prst="leftRightArrow">
              <a:avLst/>
            </a:prstGeom>
            <a:grp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50" name="Двойная стрелка влево/вправо 49"/>
            <p:cNvSpPr/>
            <p:nvPr/>
          </p:nvSpPr>
          <p:spPr>
            <a:xfrm>
              <a:off x="2024717" y="4823442"/>
              <a:ext cx="1044116" cy="166875"/>
            </a:xfrm>
            <a:prstGeom prst="leftRightArrow">
              <a:avLst/>
            </a:prstGeom>
            <a:grpFill/>
            <a:ln>
              <a:solidFill>
                <a:schemeClr val="accent4">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grpSp>
      <p:sp>
        <p:nvSpPr>
          <p:cNvPr id="11" name="Стрелка вниз 10"/>
          <p:cNvSpPr/>
          <p:nvPr/>
        </p:nvSpPr>
        <p:spPr>
          <a:xfrm>
            <a:off x="2385273" y="418356"/>
            <a:ext cx="314519" cy="5746948"/>
          </a:xfrm>
          <a:prstGeom prst="downArrow">
            <a:avLst>
              <a:gd name="adj1" fmla="val 50000"/>
              <a:gd name="adj2" fmla="val 109063"/>
            </a:avLst>
          </a:prstGeom>
          <a:solidFill>
            <a:schemeClr val="accent3">
              <a:lumMod val="60000"/>
              <a:lumOff val="40000"/>
            </a:schemeClr>
          </a:solidFill>
          <a:ln>
            <a:solidFill>
              <a:schemeClr val="accent3">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grpSp>
        <p:nvGrpSpPr>
          <p:cNvPr id="135" name="Группа 61"/>
          <p:cNvGrpSpPr>
            <a:grpSpLocks/>
          </p:cNvGrpSpPr>
          <p:nvPr/>
        </p:nvGrpSpPr>
        <p:grpSpPr bwMode="auto">
          <a:xfrm>
            <a:off x="899592" y="1988838"/>
            <a:ext cx="2997823" cy="1007231"/>
            <a:chOff x="4426478" y="2932442"/>
            <a:chExt cx="2904582" cy="881840"/>
          </a:xfrm>
        </p:grpSpPr>
        <p:grpSp>
          <p:nvGrpSpPr>
            <p:cNvPr id="141" name="Группа 70"/>
            <p:cNvGrpSpPr>
              <a:grpSpLocks/>
            </p:cNvGrpSpPr>
            <p:nvPr/>
          </p:nvGrpSpPr>
          <p:grpSpPr bwMode="auto">
            <a:xfrm>
              <a:off x="4426478" y="2932442"/>
              <a:ext cx="2904582" cy="853155"/>
              <a:chOff x="4426478" y="2932442"/>
              <a:chExt cx="2904582" cy="853155"/>
            </a:xfrm>
          </p:grpSpPr>
          <p:sp>
            <p:nvSpPr>
              <p:cNvPr id="143" name="TextBox 142"/>
              <p:cNvSpPr txBox="1"/>
              <p:nvPr/>
            </p:nvSpPr>
            <p:spPr>
              <a:xfrm>
                <a:off x="4426478" y="3204411"/>
                <a:ext cx="987476" cy="369705"/>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sp>
            <p:nvSpPr>
              <p:cNvPr id="151" name="TextBox 150"/>
              <p:cNvSpPr txBox="1"/>
              <p:nvPr/>
            </p:nvSpPr>
            <p:spPr>
              <a:xfrm>
                <a:off x="5333466" y="2932442"/>
                <a:ext cx="717637" cy="323354"/>
              </a:xfrm>
              <a:prstGeom prst="rect">
                <a:avLst/>
              </a:prstGeom>
              <a:noFill/>
            </p:spPr>
            <p:txBody>
              <a:bodyPr wrap="square">
                <a:spAutoFit/>
              </a:bodyPr>
              <a:lstStyle/>
              <a:p>
                <a:pPr>
                  <a:defRPr/>
                </a:pPr>
                <a:r>
                  <a:rPr lang="en-US" b="1" dirty="0">
                    <a:solidFill>
                      <a:srgbClr val="FF3399"/>
                    </a:solidFill>
                    <a:effectLst>
                      <a:outerShdw blurRad="38100" dist="38100" dir="2700000" algn="tl">
                        <a:srgbClr val="000000">
                          <a:alpha val="43137"/>
                        </a:srgbClr>
                      </a:outerShdw>
                    </a:effectLst>
                  </a:rPr>
                  <a:t>CNF</a:t>
                </a:r>
                <a:endParaRPr lang="ru-RU" b="1" baseline="-25000" dirty="0">
                  <a:solidFill>
                    <a:srgbClr val="FF3399"/>
                  </a:solidFill>
                  <a:effectLst>
                    <a:outerShdw blurRad="38100" dist="38100" dir="2700000" algn="tl">
                      <a:srgbClr val="000000">
                        <a:alpha val="43137"/>
                      </a:srgbClr>
                    </a:outerShdw>
                  </a:effectLst>
                </a:endParaRPr>
              </a:p>
            </p:txBody>
          </p:sp>
          <p:sp>
            <p:nvSpPr>
              <p:cNvPr id="153" name="TextBox 152"/>
              <p:cNvSpPr txBox="1"/>
              <p:nvPr/>
            </p:nvSpPr>
            <p:spPr>
              <a:xfrm>
                <a:off x="6521549" y="3141366"/>
                <a:ext cx="809511" cy="323353"/>
              </a:xfrm>
              <a:prstGeom prst="rect">
                <a:avLst/>
              </a:prstGeom>
              <a:noFill/>
            </p:spPr>
            <p:txBody>
              <a:bodyPr wrap="square">
                <a:spAutoFit/>
              </a:bodyPr>
              <a:lstStyle/>
              <a:p>
                <a:pPr>
                  <a:defRPr/>
                </a:pPr>
                <a:r>
                  <a:rPr lang="en-US" b="1" dirty="0">
                    <a:solidFill>
                      <a:srgbClr val="00B050"/>
                    </a:solidFill>
                    <a:effectLst>
                      <a:outerShdw blurRad="38100" dist="38100" dir="2700000" algn="tl">
                        <a:srgbClr val="000000">
                          <a:alpha val="43137"/>
                        </a:srgbClr>
                      </a:outerShdw>
                    </a:effectLst>
                  </a:rPr>
                  <a:t>QF</a:t>
                </a:r>
                <a:r>
                  <a:rPr lang="en-US" b="1" baseline="-25000" dirty="0">
                    <a:solidFill>
                      <a:srgbClr val="00B050"/>
                    </a:solidFill>
                    <a:effectLst>
                      <a:outerShdw blurRad="38100" dist="38100" dir="2700000" algn="tl">
                        <a:srgbClr val="000000">
                          <a:alpha val="43137"/>
                        </a:srgbClr>
                      </a:outerShdw>
                    </a:effectLst>
                  </a:rPr>
                  <a:t>sym</a:t>
                </a:r>
                <a:endParaRPr lang="ru-RU" b="1" baseline="-25000" dirty="0">
                  <a:solidFill>
                    <a:srgbClr val="00B050"/>
                  </a:solidFill>
                  <a:effectLst>
                    <a:outerShdw blurRad="38100" dist="38100" dir="2700000" algn="tl">
                      <a:srgbClr val="000000">
                        <a:alpha val="43137"/>
                      </a:srgbClr>
                    </a:outerShdw>
                  </a:effectLst>
                </a:endParaRPr>
              </a:p>
            </p:txBody>
          </p:sp>
          <p:cxnSp>
            <p:nvCxnSpPr>
              <p:cNvPr id="158" name="Straight Arrow Connector 68"/>
              <p:cNvCxnSpPr>
                <a:stCxn id="151" idx="2"/>
              </p:cNvCxnSpPr>
              <p:nvPr/>
            </p:nvCxnSpPr>
            <p:spPr>
              <a:xfrm>
                <a:off x="5692285" y="3255796"/>
                <a:ext cx="173665" cy="319872"/>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69"/>
              <p:cNvCxnSpPr>
                <a:stCxn id="153" idx="2"/>
              </p:cNvCxnSpPr>
              <p:nvPr/>
            </p:nvCxnSpPr>
            <p:spPr>
              <a:xfrm flipH="1">
                <a:off x="6665256" y="3464718"/>
                <a:ext cx="261049" cy="320879"/>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38" name="Straight Arrow Connector 43"/>
            <p:cNvCxnSpPr>
              <a:stCxn id="143" idx="2"/>
            </p:cNvCxnSpPr>
            <p:nvPr/>
          </p:nvCxnSpPr>
          <p:spPr>
            <a:xfrm>
              <a:off x="4920216" y="3574116"/>
              <a:ext cx="281007" cy="240166"/>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81" name="Text Placeholder 2"/>
          <p:cNvSpPr txBox="1">
            <a:spLocks/>
          </p:cNvSpPr>
          <p:nvPr/>
        </p:nvSpPr>
        <p:spPr bwMode="auto">
          <a:xfrm flipH="1">
            <a:off x="4396754" y="5445224"/>
            <a:ext cx="2003456" cy="626702"/>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nchorCtr="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A</a:t>
            </a:r>
            <a:r>
              <a:rPr lang="en-US" sz="2400" b="1" i="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CN</a:t>
            </a:r>
            <a:r>
              <a:rPr lang="ru-RU" sz="2400" b="1" i="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 </a:t>
            </a:r>
            <a:r>
              <a:rPr lang="en-US"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rPr>
              <a:t>/2±20 u</a:t>
            </a:r>
            <a:endParaRPr lang="ru-RU" sz="24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ＭＳ Ｐゴシック" pitchFamily="34" charset="-128"/>
            </a:endParaRPr>
          </a:p>
        </p:txBody>
      </p:sp>
    </p:spTree>
    <p:extLst>
      <p:ext uri="{BB962C8B-B14F-4D97-AF65-F5344CB8AC3E}">
        <p14:creationId xmlns:p14="http://schemas.microsoft.com/office/powerpoint/2010/main" val="198975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5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0" grpId="0" animBg="1"/>
      <p:bldP spid="69" grpId="0" animBg="1"/>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Объект 7"/>
          <p:cNvGraphicFramePr>
            <a:graphicFrameLocks noChangeAspect="1"/>
          </p:cNvGraphicFramePr>
          <p:nvPr>
            <p:extLst>
              <p:ext uri="{D42A27DB-BD31-4B8C-83A1-F6EECF244321}">
                <p14:modId xmlns:p14="http://schemas.microsoft.com/office/powerpoint/2010/main" val="3616011968"/>
              </p:ext>
            </p:extLst>
          </p:nvPr>
        </p:nvGraphicFramePr>
        <p:xfrm>
          <a:off x="15876" y="700088"/>
          <a:ext cx="9005887" cy="5772150"/>
        </p:xfrm>
        <a:graphic>
          <a:graphicData uri="http://schemas.openxmlformats.org/presentationml/2006/ole">
            <mc:AlternateContent xmlns:mc="http://schemas.openxmlformats.org/markup-compatibility/2006">
              <mc:Choice xmlns:v="urn:schemas-microsoft-com:vml" Requires="v">
                <p:oleObj spid="_x0000_s56367" name="Graph" r:id="rId4" imgW="4092120" imgH="2624760" progId="Origin50.Graph">
                  <p:embed/>
                </p:oleObj>
              </mc:Choice>
              <mc:Fallback>
                <p:oleObj name="Graph" r:id="rId4" imgW="4092120" imgH="2624760" progId="Origin50.Graph">
                  <p:embed/>
                  <p:pic>
                    <p:nvPicPr>
                      <p:cNvPr id="0" name=""/>
                      <p:cNvPicPr>
                        <a:picLocks noChangeAspect="1" noChangeArrowheads="1"/>
                      </p:cNvPicPr>
                      <p:nvPr/>
                    </p:nvPicPr>
                    <p:blipFill>
                      <a:blip r:embed="rId5"/>
                      <a:srcRect/>
                      <a:stretch>
                        <a:fillRect/>
                      </a:stretch>
                    </p:blipFill>
                    <p:spPr bwMode="auto">
                      <a:xfrm>
                        <a:off x="15876" y="700088"/>
                        <a:ext cx="9005887"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 name="Text Placeholder 2"/>
          <p:cNvSpPr txBox="1">
            <a:spLocks/>
          </p:cNvSpPr>
          <p:nvPr/>
        </p:nvSpPr>
        <p:spPr bwMode="auto">
          <a:xfrm flipH="1">
            <a:off x="267827" y="5164137"/>
            <a:ext cx="2340895" cy="522288"/>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ＭＳ Ｐゴシック" pitchFamily="34" charset="-128"/>
              </a:rPr>
              <a:t>A</a:t>
            </a:r>
            <a:r>
              <a:rPr lang="en-US" sz="24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ＭＳ Ｐゴシック" pitchFamily="34" charset="-128"/>
              </a:rPr>
              <a:t>CN</a:t>
            </a:r>
            <a:r>
              <a:rPr lang="ru-RU" sz="2400" b="1" baseline="-2500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ＭＳ Ｐゴシック" pitchFamily="34" charset="-128"/>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ＭＳ Ｐゴシック" pitchFamily="34" charset="-128"/>
              </a:rPr>
              <a:t>/2±20 u</a:t>
            </a:r>
            <a:endParaRPr lang="ru-RU"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pitchFamily="34" charset="0"/>
              <a:ea typeface="ＭＳ Ｐゴシック" pitchFamily="34" charset="-128"/>
            </a:endParaRPr>
          </a:p>
        </p:txBody>
      </p:sp>
      <p:sp>
        <p:nvSpPr>
          <p:cNvPr id="15" name="TextBox 14"/>
          <p:cNvSpPr txBox="1"/>
          <p:nvPr/>
        </p:nvSpPr>
        <p:spPr>
          <a:xfrm>
            <a:off x="4913313" y="6186488"/>
            <a:ext cx="2087562" cy="627062"/>
          </a:xfrm>
          <a:prstGeom prst="rect">
            <a:avLst/>
          </a:prstGeom>
          <a:gradFill>
            <a:gsLst>
              <a:gs pos="0">
                <a:schemeClr val="accent1">
                  <a:tint val="66000"/>
                  <a:satMod val="160000"/>
                  <a:lumMod val="99000"/>
                  <a:lumOff val="1000"/>
                </a:schemeClr>
              </a:gs>
              <a:gs pos="50000">
                <a:schemeClr val="accent1">
                  <a:tint val="44500"/>
                  <a:satMod val="160000"/>
                </a:schemeClr>
              </a:gs>
              <a:gs pos="100000">
                <a:schemeClr val="accent1">
                  <a:tint val="23500"/>
                  <a:satMod val="160000"/>
                </a:schemeClr>
              </a:gs>
            </a:gsLst>
            <a:lin ang="5400000" scaled="0"/>
          </a:gradFill>
          <a:ln>
            <a:noFill/>
          </a:ln>
        </p:spPr>
        <p:style>
          <a:lnRef idx="2">
            <a:schemeClr val="accent1"/>
          </a:lnRef>
          <a:fillRef idx="1">
            <a:schemeClr val="lt1"/>
          </a:fillRef>
          <a:effectRef idx="0">
            <a:schemeClr val="accent1"/>
          </a:effectRef>
          <a:fontRef idx="minor">
            <a:schemeClr val="dk1"/>
          </a:fontRef>
        </p:style>
        <p:txBody>
          <a:bodyPr lIns="72000" tIns="36000" rIns="0" bIns="36000">
            <a:spAutoFit/>
          </a:bodyPr>
          <a:lstStyle/>
          <a:p>
            <a:pPr algn="ctr" fontAlgn="auto">
              <a:spcBef>
                <a:spcPts val="0"/>
              </a:spcBef>
              <a:spcAft>
                <a:spcPts val="0"/>
              </a:spcAft>
              <a:defRPr/>
            </a:pPr>
            <a:r>
              <a:rPr lang="en-US" b="1" dirty="0">
                <a:solidFill>
                  <a:schemeClr val="accent1">
                    <a:lumMod val="75000"/>
                  </a:schemeClr>
                </a:solidFill>
                <a:latin typeface="Times New Roman" pitchFamily="18" charset="0"/>
                <a:cs typeface="Times New Roman" pitchFamily="18" charset="0"/>
              </a:rPr>
              <a:t>&lt;TKE&gt;</a:t>
            </a:r>
          </a:p>
          <a:p>
            <a:pPr algn="ctr" fontAlgn="auto">
              <a:spcBef>
                <a:spcPts val="0"/>
              </a:spcBef>
              <a:spcAft>
                <a:spcPts val="0"/>
              </a:spcAft>
              <a:defRPr/>
            </a:pPr>
            <a:r>
              <a:rPr lang="en-US" b="1" dirty="0">
                <a:solidFill>
                  <a:schemeClr val="accent1">
                    <a:lumMod val="75000"/>
                  </a:schemeClr>
                </a:solidFill>
                <a:latin typeface="Times New Roman" pitchFamily="18" charset="0"/>
                <a:cs typeface="Times New Roman" pitchFamily="18" charset="0"/>
              </a:rPr>
              <a:t>215 </a:t>
            </a:r>
            <a:r>
              <a:rPr lang="en-US" b="1" dirty="0" smtClean="0">
                <a:solidFill>
                  <a:schemeClr val="accent1">
                    <a:lumMod val="75000"/>
                  </a:schemeClr>
                </a:solidFill>
                <a:latin typeface="Times New Roman" pitchFamily="18" charset="0"/>
                <a:cs typeface="Times New Roman" pitchFamily="18" charset="0"/>
              </a:rPr>
              <a:t>MeV</a:t>
            </a:r>
            <a:endParaRPr lang="ru-RU" b="1" dirty="0">
              <a:solidFill>
                <a:schemeClr val="accent1">
                  <a:lumMod val="75000"/>
                </a:schemeClr>
              </a:solidFill>
              <a:latin typeface="Times New Roman" pitchFamily="18" charset="0"/>
              <a:cs typeface="Times New Roman" pitchFamily="18" charset="0"/>
            </a:endParaRPr>
          </a:p>
        </p:txBody>
      </p:sp>
      <p:grpSp>
        <p:nvGrpSpPr>
          <p:cNvPr id="16384" name="Группа 16383"/>
          <p:cNvGrpSpPr>
            <a:grpSpLocks/>
          </p:cNvGrpSpPr>
          <p:nvPr/>
        </p:nvGrpSpPr>
        <p:grpSpPr bwMode="auto">
          <a:xfrm>
            <a:off x="1385888" y="2376488"/>
            <a:ext cx="7026275" cy="3587750"/>
            <a:chOff x="1365967" y="2213203"/>
            <a:chExt cx="6958775" cy="3212655"/>
          </a:xfrm>
        </p:grpSpPr>
        <p:sp>
          <p:nvSpPr>
            <p:cNvPr id="7" name="Двойная стрелка влево/вправо 6"/>
            <p:cNvSpPr/>
            <p:nvPr/>
          </p:nvSpPr>
          <p:spPr bwMode="auto">
            <a:xfrm>
              <a:off x="1365967" y="2213203"/>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5" name="Двойная стрелка влево/вправо 54"/>
            <p:cNvSpPr/>
            <p:nvPr/>
          </p:nvSpPr>
          <p:spPr bwMode="auto">
            <a:xfrm>
              <a:off x="1365967" y="3606301"/>
              <a:ext cx="713801" cy="153525"/>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6" name="Двойная стрелка влево/вправо 55"/>
            <p:cNvSpPr/>
            <p:nvPr/>
          </p:nvSpPr>
          <p:spPr bwMode="auto">
            <a:xfrm>
              <a:off x="3452341" y="2213203"/>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7" name="Двойная стрелка влево/вправо 56"/>
            <p:cNvSpPr/>
            <p:nvPr/>
          </p:nvSpPr>
          <p:spPr bwMode="auto">
            <a:xfrm>
              <a:off x="3452341" y="3616251"/>
              <a:ext cx="713801" cy="152104"/>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8" name="Двойная стрелка влево/вправо 57"/>
            <p:cNvSpPr/>
            <p:nvPr/>
          </p:nvSpPr>
          <p:spPr bwMode="auto">
            <a:xfrm>
              <a:off x="3452341" y="5024987"/>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9" name="Двойная стрелка влево/вправо 58"/>
            <p:cNvSpPr/>
            <p:nvPr/>
          </p:nvSpPr>
          <p:spPr bwMode="auto">
            <a:xfrm>
              <a:off x="5519849" y="3799629"/>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60" name="Двойная стрелка влево/вправо 59"/>
            <p:cNvSpPr/>
            <p:nvPr/>
          </p:nvSpPr>
          <p:spPr bwMode="auto">
            <a:xfrm>
              <a:off x="5519849" y="5192727"/>
              <a:ext cx="713801" cy="154946"/>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33" name="Двойная стрелка влево/вправо 132"/>
            <p:cNvSpPr/>
            <p:nvPr/>
          </p:nvSpPr>
          <p:spPr bwMode="auto">
            <a:xfrm>
              <a:off x="5592173" y="2467656"/>
              <a:ext cx="712228" cy="96664"/>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34" name="Двойная стрелка влево/вправо 133"/>
            <p:cNvSpPr/>
            <p:nvPr/>
          </p:nvSpPr>
          <p:spPr bwMode="auto">
            <a:xfrm>
              <a:off x="7595218" y="2507459"/>
              <a:ext cx="713801" cy="96664"/>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35" name="Двойная стрелка влево/вправо 134"/>
            <p:cNvSpPr/>
            <p:nvPr/>
          </p:nvSpPr>
          <p:spPr bwMode="auto">
            <a:xfrm>
              <a:off x="7595218" y="3916194"/>
              <a:ext cx="713801" cy="96664"/>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36" name="Двойная стрелка влево/вправо 135"/>
            <p:cNvSpPr/>
            <p:nvPr/>
          </p:nvSpPr>
          <p:spPr bwMode="auto">
            <a:xfrm>
              <a:off x="7610941" y="5329194"/>
              <a:ext cx="713801" cy="96664"/>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grpSp>
      <p:grpSp>
        <p:nvGrpSpPr>
          <p:cNvPr id="112" name="Группа 111"/>
          <p:cNvGrpSpPr>
            <a:grpSpLocks/>
          </p:cNvGrpSpPr>
          <p:nvPr/>
        </p:nvGrpSpPr>
        <p:grpSpPr bwMode="auto">
          <a:xfrm>
            <a:off x="755650" y="1773238"/>
            <a:ext cx="7210425" cy="4114800"/>
            <a:chOff x="610419" y="1660550"/>
            <a:chExt cx="7210424" cy="3735363"/>
          </a:xfrm>
        </p:grpSpPr>
        <p:grpSp>
          <p:nvGrpSpPr>
            <p:cNvPr id="12349" name="Группа 61"/>
            <p:cNvGrpSpPr>
              <a:grpSpLocks/>
            </p:cNvGrpSpPr>
            <p:nvPr/>
          </p:nvGrpSpPr>
          <p:grpSpPr bwMode="auto">
            <a:xfrm>
              <a:off x="610419" y="1660550"/>
              <a:ext cx="7210424" cy="3735363"/>
              <a:chOff x="703302" y="1660755"/>
              <a:chExt cx="7209837" cy="3735275"/>
            </a:xfrm>
          </p:grpSpPr>
          <p:grpSp>
            <p:nvGrpSpPr>
              <p:cNvPr id="12351" name="Группа 70"/>
              <p:cNvGrpSpPr>
                <a:grpSpLocks/>
              </p:cNvGrpSpPr>
              <p:nvPr/>
            </p:nvGrpSpPr>
            <p:grpSpPr bwMode="auto">
              <a:xfrm>
                <a:off x="703302" y="1660755"/>
                <a:ext cx="7209837" cy="3686064"/>
                <a:chOff x="703302" y="1660755"/>
                <a:chExt cx="7209837" cy="3686064"/>
              </a:xfrm>
            </p:grpSpPr>
            <p:sp>
              <p:nvSpPr>
                <p:cNvPr id="119" name="TextBox 118"/>
                <p:cNvSpPr txBox="1"/>
                <p:nvPr/>
              </p:nvSpPr>
              <p:spPr>
                <a:xfrm>
                  <a:off x="4936820" y="2938991"/>
                  <a:ext cx="695268" cy="367475"/>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0" name="TextBox 119"/>
                <p:cNvSpPr txBox="1"/>
                <p:nvPr/>
              </p:nvSpPr>
              <p:spPr>
                <a:xfrm>
                  <a:off x="4886024" y="4354130"/>
                  <a:ext cx="693680" cy="370358"/>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1" name="TextBox 120"/>
                <p:cNvSpPr txBox="1"/>
                <p:nvPr/>
              </p:nvSpPr>
              <p:spPr>
                <a:xfrm>
                  <a:off x="704890" y="3088863"/>
                  <a:ext cx="693680" cy="368916"/>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2" name="TextBox 121"/>
                <p:cNvSpPr txBox="1"/>
                <p:nvPr/>
              </p:nvSpPr>
              <p:spPr>
                <a:xfrm>
                  <a:off x="7189298" y="1660755"/>
                  <a:ext cx="693681" cy="368916"/>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cxnSp>
              <p:nvCxnSpPr>
                <p:cNvPr id="123" name="Straight Arrow Connector 33"/>
                <p:cNvCxnSpPr/>
                <p:nvPr/>
              </p:nvCxnSpPr>
              <p:spPr>
                <a:xfrm>
                  <a:off x="3122455" y="3382843"/>
                  <a:ext cx="361920" cy="549051"/>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34"/>
                <p:cNvCxnSpPr/>
                <p:nvPr/>
              </p:nvCxnSpPr>
              <p:spPr>
                <a:xfrm>
                  <a:off x="5346361" y="4661080"/>
                  <a:ext cx="460337" cy="563461"/>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5" name="Straight Arrow Connector 35"/>
                <p:cNvCxnSpPr/>
                <p:nvPr/>
              </p:nvCxnSpPr>
              <p:spPr>
                <a:xfrm>
                  <a:off x="7709956" y="3243059"/>
                  <a:ext cx="203183" cy="765212"/>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36"/>
                <p:cNvCxnSpPr/>
                <p:nvPr/>
              </p:nvCxnSpPr>
              <p:spPr>
                <a:xfrm>
                  <a:off x="5489225" y="3316553"/>
                  <a:ext cx="317474" cy="544728"/>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2712913" y="1773159"/>
                  <a:ext cx="693681" cy="370357"/>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8" name="TextBox 127"/>
                <p:cNvSpPr txBox="1"/>
                <p:nvPr/>
              </p:nvSpPr>
              <p:spPr>
                <a:xfrm>
                  <a:off x="703302" y="1773159"/>
                  <a:ext cx="693681" cy="370357"/>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29" name="TextBox 128"/>
                <p:cNvSpPr txBox="1"/>
                <p:nvPr/>
              </p:nvSpPr>
              <p:spPr>
                <a:xfrm>
                  <a:off x="2712913" y="4365658"/>
                  <a:ext cx="693681" cy="370358"/>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30" name="TextBox 129"/>
                <p:cNvSpPr txBox="1"/>
                <p:nvPr/>
              </p:nvSpPr>
              <p:spPr>
                <a:xfrm>
                  <a:off x="4978091" y="1691017"/>
                  <a:ext cx="693680" cy="370358"/>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31" name="TextBox 130"/>
                <p:cNvSpPr txBox="1"/>
                <p:nvPr/>
              </p:nvSpPr>
              <p:spPr>
                <a:xfrm>
                  <a:off x="2712913" y="3060042"/>
                  <a:ext cx="693681" cy="368916"/>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cxnSp>
              <p:nvCxnSpPr>
                <p:cNvPr id="132" name="Straight Arrow Connector 44"/>
                <p:cNvCxnSpPr/>
                <p:nvPr/>
              </p:nvCxnSpPr>
              <p:spPr>
                <a:xfrm>
                  <a:off x="7687732" y="1989321"/>
                  <a:ext cx="157150" cy="577872"/>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45"/>
                <p:cNvCxnSpPr/>
                <p:nvPr/>
              </p:nvCxnSpPr>
              <p:spPr>
                <a:xfrm>
                  <a:off x="3120868" y="4666844"/>
                  <a:ext cx="363507" cy="680189"/>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8" name="Straight Arrow Connector 46"/>
                <p:cNvCxnSpPr/>
                <p:nvPr/>
              </p:nvCxnSpPr>
              <p:spPr>
                <a:xfrm>
                  <a:off x="5489225" y="2026789"/>
                  <a:ext cx="304775" cy="540404"/>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47"/>
                <p:cNvCxnSpPr/>
                <p:nvPr/>
              </p:nvCxnSpPr>
              <p:spPr>
                <a:xfrm>
                  <a:off x="3143091" y="2133429"/>
                  <a:ext cx="336523" cy="433764"/>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0" name="Straight Arrow Connector 48"/>
                <p:cNvCxnSpPr/>
                <p:nvPr/>
              </p:nvCxnSpPr>
              <p:spPr>
                <a:xfrm>
                  <a:off x="1111257" y="2134869"/>
                  <a:ext cx="285727" cy="357387"/>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16" name="TextBox 115"/>
              <p:cNvSpPr txBox="1"/>
              <p:nvPr/>
            </p:nvSpPr>
            <p:spPr>
              <a:xfrm>
                <a:off x="7209934" y="2924580"/>
                <a:ext cx="693680" cy="370358"/>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sp>
            <p:nvSpPr>
              <p:cNvPr id="117" name="TextBox 116"/>
              <p:cNvSpPr txBox="1"/>
              <p:nvPr/>
            </p:nvSpPr>
            <p:spPr>
              <a:xfrm>
                <a:off x="7209934" y="4365659"/>
                <a:ext cx="693680" cy="368916"/>
              </a:xfrm>
              <a:prstGeom prst="rect">
                <a:avLst/>
              </a:prstGeom>
              <a:noFill/>
            </p:spPr>
            <p:txBody>
              <a:bodyPr>
                <a:spAutoFit/>
              </a:bodyPr>
              <a:lstStyle/>
              <a:p>
                <a:pPr>
                  <a:defRPr/>
                </a:pPr>
                <a:r>
                  <a:rPr lang="en-US" b="1" dirty="0">
                    <a:solidFill>
                      <a:schemeClr val="accent2">
                        <a:lumMod val="75000"/>
                      </a:schemeClr>
                    </a:solidFill>
                    <a:effectLst>
                      <a:outerShdw blurRad="38100" dist="38100" dir="2700000" algn="tl">
                        <a:srgbClr val="000000">
                          <a:alpha val="43137"/>
                        </a:srgbClr>
                      </a:outerShdw>
                    </a:effectLst>
                  </a:rPr>
                  <a:t>CNF</a:t>
                </a:r>
                <a:endParaRPr lang="ru-RU" b="1" dirty="0">
                  <a:solidFill>
                    <a:schemeClr val="accent2">
                      <a:lumMod val="75000"/>
                    </a:schemeClr>
                  </a:solidFill>
                  <a:effectLst>
                    <a:outerShdw blurRad="38100" dist="38100" dir="2700000" algn="tl">
                      <a:srgbClr val="000000">
                        <a:alpha val="43137"/>
                      </a:srgbClr>
                    </a:outerShdw>
                  </a:effectLst>
                </a:endParaRPr>
              </a:p>
            </p:txBody>
          </p:sp>
          <p:cxnSp>
            <p:nvCxnSpPr>
              <p:cNvPr id="118" name="Straight Arrow Connector 35"/>
              <p:cNvCxnSpPr/>
              <p:nvPr/>
            </p:nvCxnSpPr>
            <p:spPr>
              <a:xfrm>
                <a:off x="7709956" y="4714400"/>
                <a:ext cx="174611" cy="681630"/>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114" name="Straight Arrow Connector 33"/>
            <p:cNvCxnSpPr/>
            <p:nvPr/>
          </p:nvCxnSpPr>
          <p:spPr bwMode="auto">
            <a:xfrm>
              <a:off x="1000944" y="3415825"/>
              <a:ext cx="354013" cy="52456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3" name="Объект 2"/>
          <p:cNvGraphicFramePr>
            <a:graphicFrameLocks noChangeAspect="1"/>
          </p:cNvGraphicFramePr>
          <p:nvPr>
            <p:extLst>
              <p:ext uri="{D42A27DB-BD31-4B8C-83A1-F6EECF244321}">
                <p14:modId xmlns:p14="http://schemas.microsoft.com/office/powerpoint/2010/main" val="2554915759"/>
              </p:ext>
            </p:extLst>
          </p:nvPr>
        </p:nvGraphicFramePr>
        <p:xfrm>
          <a:off x="575568" y="1168301"/>
          <a:ext cx="8445500" cy="4852987"/>
        </p:xfrm>
        <a:graphic>
          <a:graphicData uri="http://schemas.openxmlformats.org/presentationml/2006/ole">
            <mc:AlternateContent xmlns:mc="http://schemas.openxmlformats.org/markup-compatibility/2006">
              <mc:Choice xmlns:v="urn:schemas-microsoft-com:vml" Requires="v">
                <p:oleObj spid="_x0000_s56368" name="Graph" r:id="rId6" imgW="3838320" imgH="2204640" progId="Origin50.Graph">
                  <p:embed/>
                </p:oleObj>
              </mc:Choice>
              <mc:Fallback>
                <p:oleObj name="Graph" r:id="rId6" imgW="3838320" imgH="2204640" progId="Origin50.Graph">
                  <p:embed/>
                  <p:pic>
                    <p:nvPicPr>
                      <p:cNvPr id="0" name="Объект 8"/>
                      <p:cNvPicPr>
                        <a:picLocks noChangeAspect="1" noChangeArrowheads="1"/>
                      </p:cNvPicPr>
                      <p:nvPr/>
                    </p:nvPicPr>
                    <p:blipFill>
                      <a:blip r:embed="rId7"/>
                      <a:srcRect/>
                      <a:stretch>
                        <a:fillRect/>
                      </a:stretch>
                    </p:blipFill>
                    <p:spPr bwMode="auto">
                      <a:xfrm>
                        <a:off x="575568" y="1168301"/>
                        <a:ext cx="844550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24"/>
          <p:cNvGrpSpPr>
            <a:grpSpLocks/>
          </p:cNvGrpSpPr>
          <p:nvPr/>
        </p:nvGrpSpPr>
        <p:grpSpPr bwMode="auto">
          <a:xfrm>
            <a:off x="1655763" y="1196975"/>
            <a:ext cx="6473825" cy="4751388"/>
            <a:chOff x="1548000" y="1071545"/>
            <a:chExt cx="6453024" cy="4248517"/>
          </a:xfrm>
        </p:grpSpPr>
        <p:sp>
          <p:nvSpPr>
            <p:cNvPr id="21" name="Up Arrow 20"/>
            <p:cNvSpPr/>
            <p:nvPr/>
          </p:nvSpPr>
          <p:spPr>
            <a:xfrm rot="10800000">
              <a:off x="1548000" y="1080062"/>
              <a:ext cx="178811" cy="2809160"/>
            </a:xfrm>
            <a:prstGeom prst="upArrow">
              <a:avLst/>
            </a:prstGeom>
            <a:gradFill>
              <a:gsLst>
                <a:gs pos="0">
                  <a:schemeClr val="accent1">
                    <a:alpha val="70000"/>
                  </a:schemeClr>
                </a:gs>
                <a:gs pos="50000">
                  <a:schemeClr val="accent1">
                    <a:lumMod val="40000"/>
                    <a:lumOff val="60000"/>
                  </a:schemeClr>
                </a:gs>
                <a:gs pos="100000">
                  <a:schemeClr val="accent1">
                    <a:lumMod val="20000"/>
                    <a:lumOff val="80000"/>
                    <a:alpha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2" name="Up Arrow 21"/>
            <p:cNvSpPr/>
            <p:nvPr/>
          </p:nvSpPr>
          <p:spPr>
            <a:xfrm rot="10800000">
              <a:off x="3633602" y="1071545"/>
              <a:ext cx="181975" cy="4248517"/>
            </a:xfrm>
            <a:prstGeom prst="upArrow">
              <a:avLst/>
            </a:prstGeom>
            <a:gradFill>
              <a:gsLst>
                <a:gs pos="0">
                  <a:schemeClr val="accent1">
                    <a:alpha val="70000"/>
                  </a:schemeClr>
                </a:gs>
                <a:gs pos="50000">
                  <a:schemeClr val="accent1">
                    <a:lumMod val="60000"/>
                    <a:lumOff val="40000"/>
                    <a:alpha val="70000"/>
                  </a:schemeClr>
                </a:gs>
                <a:gs pos="100000">
                  <a:schemeClr val="accent1">
                    <a:lumMod val="20000"/>
                    <a:lumOff val="80000"/>
                    <a:alpha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3" name="Up Arrow 22"/>
            <p:cNvSpPr/>
            <p:nvPr/>
          </p:nvSpPr>
          <p:spPr>
            <a:xfrm rot="10800000">
              <a:off x="5746105" y="1071545"/>
              <a:ext cx="180394" cy="4248517"/>
            </a:xfrm>
            <a:prstGeom prst="upArrow">
              <a:avLst/>
            </a:prstGeom>
            <a:gradFill>
              <a:gsLst>
                <a:gs pos="1000">
                  <a:schemeClr val="accent1">
                    <a:alpha val="70000"/>
                  </a:schemeClr>
                </a:gs>
                <a:gs pos="50000">
                  <a:schemeClr val="accent1">
                    <a:lumMod val="60000"/>
                    <a:lumOff val="40000"/>
                    <a:alpha val="70000"/>
                  </a:schemeClr>
                </a:gs>
                <a:gs pos="100000">
                  <a:schemeClr val="accent1">
                    <a:lumMod val="20000"/>
                    <a:lumOff val="80000"/>
                    <a:alpha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4" name="Up Arrow 23"/>
            <p:cNvSpPr/>
            <p:nvPr/>
          </p:nvSpPr>
          <p:spPr>
            <a:xfrm rot="10800000">
              <a:off x="7822212" y="1071545"/>
              <a:ext cx="178812" cy="4248517"/>
            </a:xfrm>
            <a:prstGeom prst="upArrow">
              <a:avLst/>
            </a:prstGeom>
            <a:gradFill>
              <a:gsLst>
                <a:gs pos="1000">
                  <a:schemeClr val="accent1"/>
                </a:gs>
                <a:gs pos="50000">
                  <a:schemeClr val="accent1">
                    <a:lumMod val="60000"/>
                    <a:lumOff val="40000"/>
                  </a:schemeClr>
                </a:gs>
                <a:gs pos="100000">
                  <a:schemeClr val="accent1">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12299" name="Группа 61"/>
          <p:cNvGrpSpPr>
            <a:grpSpLocks/>
          </p:cNvGrpSpPr>
          <p:nvPr/>
        </p:nvGrpSpPr>
        <p:grpSpPr bwMode="auto">
          <a:xfrm>
            <a:off x="4716463" y="1846263"/>
            <a:ext cx="4551362" cy="4081462"/>
            <a:chOff x="4876414" y="1773465"/>
            <a:chExt cx="4409801" cy="3573354"/>
          </a:xfrm>
        </p:grpSpPr>
        <p:grpSp>
          <p:nvGrpSpPr>
            <p:cNvPr id="12319" name="Группа 62"/>
            <p:cNvGrpSpPr>
              <a:grpSpLocks/>
            </p:cNvGrpSpPr>
            <p:nvPr/>
          </p:nvGrpSpPr>
          <p:grpSpPr bwMode="auto">
            <a:xfrm>
              <a:off x="4876414" y="1773465"/>
              <a:ext cx="4409801" cy="3558066"/>
              <a:chOff x="4876414" y="1773465"/>
              <a:chExt cx="4409801" cy="3558066"/>
            </a:xfrm>
          </p:grpSpPr>
          <p:grpSp>
            <p:nvGrpSpPr>
              <p:cNvPr id="12324" name="Группа 70"/>
              <p:cNvGrpSpPr>
                <a:grpSpLocks/>
              </p:cNvGrpSpPr>
              <p:nvPr/>
            </p:nvGrpSpPr>
            <p:grpSpPr bwMode="auto">
              <a:xfrm>
                <a:off x="4876414" y="1773465"/>
                <a:ext cx="4409801" cy="3306499"/>
                <a:chOff x="4876414" y="1773465"/>
                <a:chExt cx="4409801" cy="3306499"/>
              </a:xfrm>
            </p:grpSpPr>
            <p:sp>
              <p:nvSpPr>
                <p:cNvPr id="92" name="TextBox 91"/>
                <p:cNvSpPr txBox="1"/>
                <p:nvPr/>
              </p:nvSpPr>
              <p:spPr>
                <a:xfrm>
                  <a:off x="4876414" y="3284253"/>
                  <a:ext cx="987476" cy="369705"/>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sp>
              <p:nvSpPr>
                <p:cNvPr id="93" name="TextBox 92"/>
                <p:cNvSpPr txBox="1"/>
                <p:nvPr/>
              </p:nvSpPr>
              <p:spPr>
                <a:xfrm>
                  <a:off x="6915966" y="4651884"/>
                  <a:ext cx="987476" cy="364146"/>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sp>
              <p:nvSpPr>
                <p:cNvPr id="94" name="TextBox 93"/>
                <p:cNvSpPr txBox="1"/>
                <p:nvPr/>
              </p:nvSpPr>
              <p:spPr>
                <a:xfrm>
                  <a:off x="4876414" y="4714429"/>
                  <a:ext cx="987476" cy="365535"/>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sp>
              <p:nvSpPr>
                <p:cNvPr id="95" name="TextBox 94"/>
                <p:cNvSpPr txBox="1"/>
                <p:nvPr/>
              </p:nvSpPr>
              <p:spPr>
                <a:xfrm>
                  <a:off x="4876414" y="1988894"/>
                  <a:ext cx="987476" cy="368316"/>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sp>
              <p:nvSpPr>
                <p:cNvPr id="96" name="TextBox 95"/>
                <p:cNvSpPr txBox="1"/>
                <p:nvPr/>
              </p:nvSpPr>
              <p:spPr>
                <a:xfrm>
                  <a:off x="6895970" y="3213370"/>
                  <a:ext cx="987476" cy="369705"/>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sp>
              <p:nvSpPr>
                <p:cNvPr id="97" name="TextBox 96"/>
                <p:cNvSpPr txBox="1"/>
                <p:nvPr/>
              </p:nvSpPr>
              <p:spPr>
                <a:xfrm>
                  <a:off x="6895970" y="1916621"/>
                  <a:ext cx="987476" cy="368316"/>
                </a:xfrm>
                <a:prstGeom prst="rect">
                  <a:avLst/>
                </a:prstGeom>
                <a:noFill/>
              </p:spPr>
              <p:txBody>
                <a:bodyPr>
                  <a:spAutoFit/>
                </a:bodyPr>
                <a:lstStyle/>
                <a:p>
                  <a:pPr>
                    <a:defRPr/>
                  </a:pPr>
                  <a:r>
                    <a:rPr lang="en-US" b="1" dirty="0">
                      <a:solidFill>
                        <a:srgbClr val="0000FF"/>
                      </a:solidFill>
                      <a:effectLst>
                        <a:outerShdw blurRad="38100" dist="38100" dir="2700000" algn="tl">
                          <a:srgbClr val="000000">
                            <a:alpha val="43137"/>
                          </a:srgbClr>
                        </a:outerShdw>
                      </a:effectLst>
                    </a:rPr>
                    <a:t>QF</a:t>
                  </a:r>
                  <a:r>
                    <a:rPr lang="en-US" b="1" baseline="-25000" dirty="0">
                      <a:solidFill>
                        <a:srgbClr val="0000FF"/>
                      </a:solidFill>
                      <a:effectLst>
                        <a:outerShdw blurRad="38100" dist="38100" dir="2700000" algn="tl">
                          <a:srgbClr val="000000">
                            <a:alpha val="43137"/>
                          </a:srgbClr>
                        </a:outerShdw>
                      </a:effectLst>
                    </a:rPr>
                    <a:t>asym</a:t>
                  </a:r>
                  <a:endParaRPr lang="ru-RU" b="1" baseline="-25000" dirty="0">
                    <a:solidFill>
                      <a:srgbClr val="0000FF"/>
                    </a:solidFill>
                    <a:effectLst>
                      <a:outerShdw blurRad="38100" dist="38100" dir="2700000" algn="tl">
                        <a:srgbClr val="000000">
                          <a:alpha val="43137"/>
                        </a:srgbClr>
                      </a:outerShdw>
                    </a:effectLst>
                  </a:endParaRPr>
                </a:p>
              </p:txBody>
            </p:sp>
            <p:cxnSp>
              <p:nvCxnSpPr>
                <p:cNvPr id="98" name="Straight Arrow Connector 55"/>
                <p:cNvCxnSpPr/>
                <p:nvPr/>
              </p:nvCxnSpPr>
              <p:spPr>
                <a:xfrm>
                  <a:off x="7298959" y="2229342"/>
                  <a:ext cx="261481" cy="282143"/>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56"/>
                <p:cNvCxnSpPr/>
                <p:nvPr/>
              </p:nvCxnSpPr>
              <p:spPr>
                <a:xfrm>
                  <a:off x="7389709" y="3588635"/>
                  <a:ext cx="298396" cy="318280"/>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8298739" y="1773465"/>
                  <a:ext cx="987476" cy="369705"/>
                </a:xfrm>
                <a:prstGeom prst="rect">
                  <a:avLst/>
                </a:prstGeom>
                <a:noFill/>
              </p:spPr>
              <p:txBody>
                <a:bodyPr>
                  <a:spAutoFit/>
                </a:bodyPr>
                <a:lstStyle/>
                <a:p>
                  <a:pPr>
                    <a:defRPr/>
                  </a:pPr>
                  <a:r>
                    <a:rPr lang="en-US" b="1" dirty="0">
                      <a:solidFill>
                        <a:srgbClr val="CC0000"/>
                      </a:solidFill>
                      <a:effectLst>
                        <a:outerShdw blurRad="38100" dist="38100" dir="2700000" algn="tl">
                          <a:srgbClr val="000000">
                            <a:alpha val="43137"/>
                          </a:srgbClr>
                        </a:outerShdw>
                      </a:effectLst>
                    </a:rPr>
                    <a:t>QF</a:t>
                  </a:r>
                  <a:r>
                    <a:rPr lang="en-US" b="1" baseline="-25000" dirty="0">
                      <a:solidFill>
                        <a:srgbClr val="CC0000"/>
                      </a:solidFill>
                      <a:effectLst>
                        <a:outerShdw blurRad="38100" dist="38100" dir="2700000" algn="tl">
                          <a:srgbClr val="000000">
                            <a:alpha val="43137"/>
                          </a:srgbClr>
                        </a:outerShdw>
                      </a:effectLst>
                    </a:rPr>
                    <a:t>sym</a:t>
                  </a:r>
                  <a:endParaRPr lang="ru-RU" b="1" baseline="-25000" dirty="0">
                    <a:solidFill>
                      <a:srgbClr val="CC0000"/>
                    </a:solidFill>
                    <a:effectLst>
                      <a:outerShdw blurRad="38100" dist="38100" dir="2700000" algn="tl">
                        <a:srgbClr val="000000">
                          <a:alpha val="43137"/>
                        </a:srgbClr>
                      </a:outerShdw>
                    </a:effectLst>
                  </a:endParaRPr>
                </a:p>
              </p:txBody>
            </p:sp>
            <p:sp>
              <p:nvSpPr>
                <p:cNvPr id="101" name="TextBox 100"/>
                <p:cNvSpPr txBox="1"/>
                <p:nvPr/>
              </p:nvSpPr>
              <p:spPr>
                <a:xfrm>
                  <a:off x="8298739" y="3175843"/>
                  <a:ext cx="835202" cy="369705"/>
                </a:xfrm>
                <a:prstGeom prst="rect">
                  <a:avLst/>
                </a:prstGeom>
                <a:noFill/>
              </p:spPr>
              <p:txBody>
                <a:bodyPr>
                  <a:spAutoFit/>
                </a:bodyPr>
                <a:lstStyle/>
                <a:p>
                  <a:pPr>
                    <a:defRPr/>
                  </a:pPr>
                  <a:r>
                    <a:rPr lang="en-US" b="1" dirty="0">
                      <a:solidFill>
                        <a:srgbClr val="CC0000"/>
                      </a:solidFill>
                      <a:effectLst>
                        <a:outerShdw blurRad="38100" dist="38100" dir="2700000" algn="tl">
                          <a:srgbClr val="000000">
                            <a:alpha val="43137"/>
                          </a:srgbClr>
                        </a:outerShdw>
                      </a:effectLst>
                    </a:rPr>
                    <a:t>QF</a:t>
                  </a:r>
                  <a:r>
                    <a:rPr lang="en-US" b="1" baseline="-25000" dirty="0">
                      <a:solidFill>
                        <a:srgbClr val="CC0000"/>
                      </a:solidFill>
                      <a:effectLst>
                        <a:outerShdw blurRad="38100" dist="38100" dir="2700000" algn="tl">
                          <a:srgbClr val="000000">
                            <a:alpha val="43137"/>
                          </a:srgbClr>
                        </a:outerShdw>
                      </a:effectLst>
                    </a:rPr>
                    <a:t>sym</a:t>
                  </a:r>
                  <a:endParaRPr lang="ru-RU" b="1" baseline="-25000" dirty="0">
                    <a:solidFill>
                      <a:srgbClr val="CC0000"/>
                    </a:solidFill>
                    <a:effectLst>
                      <a:outerShdw blurRad="38100" dist="38100" dir="2700000" algn="tl">
                        <a:srgbClr val="000000">
                          <a:alpha val="43137"/>
                        </a:srgbClr>
                      </a:outerShdw>
                    </a:effectLst>
                  </a:endParaRPr>
                </a:p>
              </p:txBody>
            </p:sp>
            <p:sp>
              <p:nvSpPr>
                <p:cNvPr id="102" name="TextBox 101"/>
                <p:cNvSpPr txBox="1"/>
                <p:nvPr/>
              </p:nvSpPr>
              <p:spPr>
                <a:xfrm>
                  <a:off x="6188433" y="3192521"/>
                  <a:ext cx="835202" cy="369705"/>
                </a:xfrm>
                <a:prstGeom prst="rect">
                  <a:avLst/>
                </a:prstGeom>
                <a:noFill/>
              </p:spPr>
              <p:txBody>
                <a:bodyPr>
                  <a:spAutoFit/>
                </a:bodyPr>
                <a:lstStyle/>
                <a:p>
                  <a:pPr>
                    <a:defRPr/>
                  </a:pPr>
                  <a:r>
                    <a:rPr lang="en-US" b="1" dirty="0">
                      <a:solidFill>
                        <a:srgbClr val="CC0000"/>
                      </a:solidFill>
                      <a:effectLst>
                        <a:outerShdw blurRad="38100" dist="38100" dir="2700000" algn="tl">
                          <a:srgbClr val="000000">
                            <a:alpha val="43137"/>
                          </a:srgbClr>
                        </a:outerShdw>
                      </a:effectLst>
                    </a:rPr>
                    <a:t>QF</a:t>
                  </a:r>
                  <a:r>
                    <a:rPr lang="en-US" b="1" baseline="-25000" dirty="0">
                      <a:solidFill>
                        <a:srgbClr val="CC0000"/>
                      </a:solidFill>
                      <a:effectLst>
                        <a:outerShdw blurRad="38100" dist="38100" dir="2700000" algn="tl">
                          <a:srgbClr val="000000">
                            <a:alpha val="43137"/>
                          </a:srgbClr>
                        </a:outerShdw>
                      </a:effectLst>
                    </a:rPr>
                    <a:t>sym</a:t>
                  </a:r>
                  <a:endParaRPr lang="ru-RU" b="1" baseline="-25000" dirty="0">
                    <a:solidFill>
                      <a:srgbClr val="CC0000"/>
                    </a:solidFill>
                    <a:effectLst>
                      <a:outerShdw blurRad="38100" dist="38100" dir="2700000" algn="tl">
                        <a:srgbClr val="000000">
                          <a:alpha val="43137"/>
                        </a:srgbClr>
                      </a:outerShdw>
                    </a:effectLst>
                  </a:endParaRPr>
                </a:p>
              </p:txBody>
            </p:sp>
            <p:sp>
              <p:nvSpPr>
                <p:cNvPr id="103" name="TextBox 102"/>
                <p:cNvSpPr txBox="1"/>
                <p:nvPr/>
              </p:nvSpPr>
              <p:spPr>
                <a:xfrm>
                  <a:off x="8315659" y="4593510"/>
                  <a:ext cx="835201" cy="364146"/>
                </a:xfrm>
                <a:prstGeom prst="rect">
                  <a:avLst/>
                </a:prstGeom>
                <a:noFill/>
              </p:spPr>
              <p:txBody>
                <a:bodyPr>
                  <a:spAutoFit/>
                </a:bodyPr>
                <a:lstStyle/>
                <a:p>
                  <a:pPr>
                    <a:defRPr/>
                  </a:pPr>
                  <a:r>
                    <a:rPr lang="en-US" b="1" dirty="0">
                      <a:solidFill>
                        <a:srgbClr val="CC0000"/>
                      </a:solidFill>
                      <a:effectLst>
                        <a:outerShdw blurRad="38100" dist="38100" dir="2700000" algn="tl">
                          <a:srgbClr val="000000">
                            <a:alpha val="43137"/>
                          </a:srgbClr>
                        </a:outerShdw>
                      </a:effectLst>
                    </a:rPr>
                    <a:t>QF</a:t>
                  </a:r>
                  <a:r>
                    <a:rPr lang="en-US" b="1" baseline="-25000" dirty="0">
                      <a:solidFill>
                        <a:srgbClr val="CC0000"/>
                      </a:solidFill>
                      <a:effectLst>
                        <a:outerShdw blurRad="38100" dist="38100" dir="2700000" algn="tl">
                          <a:srgbClr val="000000">
                            <a:alpha val="43137"/>
                          </a:srgbClr>
                        </a:outerShdw>
                      </a:effectLst>
                    </a:rPr>
                    <a:t>sym</a:t>
                  </a:r>
                  <a:endParaRPr lang="ru-RU" b="1" baseline="-25000" dirty="0">
                    <a:solidFill>
                      <a:srgbClr val="CC0000"/>
                    </a:solidFill>
                    <a:effectLst>
                      <a:outerShdw blurRad="38100" dist="38100" dir="2700000" algn="tl">
                        <a:srgbClr val="000000">
                          <a:alpha val="43137"/>
                        </a:srgbClr>
                      </a:outerShdw>
                    </a:effectLst>
                  </a:endParaRPr>
                </a:p>
              </p:txBody>
            </p:sp>
            <p:sp>
              <p:nvSpPr>
                <p:cNvPr id="104" name="TextBox 103"/>
                <p:cNvSpPr txBox="1"/>
                <p:nvPr/>
              </p:nvSpPr>
              <p:spPr>
                <a:xfrm>
                  <a:off x="6185357" y="4643545"/>
                  <a:ext cx="838278" cy="365536"/>
                </a:xfrm>
                <a:prstGeom prst="rect">
                  <a:avLst/>
                </a:prstGeom>
                <a:noFill/>
              </p:spPr>
              <p:txBody>
                <a:bodyPr>
                  <a:spAutoFit/>
                </a:bodyPr>
                <a:lstStyle/>
                <a:p>
                  <a:pPr>
                    <a:defRPr/>
                  </a:pPr>
                  <a:r>
                    <a:rPr lang="en-US" b="1" dirty="0">
                      <a:solidFill>
                        <a:srgbClr val="CC0000"/>
                      </a:solidFill>
                      <a:effectLst>
                        <a:outerShdw blurRad="38100" dist="38100" dir="2700000" algn="tl">
                          <a:srgbClr val="000000">
                            <a:alpha val="43137"/>
                          </a:srgbClr>
                        </a:outerShdw>
                      </a:effectLst>
                    </a:rPr>
                    <a:t>QF</a:t>
                  </a:r>
                  <a:r>
                    <a:rPr lang="en-US" b="1" baseline="-25000" dirty="0">
                      <a:solidFill>
                        <a:srgbClr val="CC0000"/>
                      </a:solidFill>
                      <a:effectLst>
                        <a:outerShdw blurRad="38100" dist="38100" dir="2700000" algn="tl">
                          <a:srgbClr val="000000">
                            <a:alpha val="43137"/>
                          </a:srgbClr>
                        </a:outerShdw>
                      </a:effectLst>
                    </a:rPr>
                    <a:t>sym</a:t>
                  </a:r>
                  <a:endParaRPr lang="ru-RU" b="1" baseline="-25000" dirty="0">
                    <a:solidFill>
                      <a:srgbClr val="CC0000"/>
                    </a:solidFill>
                    <a:effectLst>
                      <a:outerShdw blurRad="38100" dist="38100" dir="2700000" algn="tl">
                        <a:srgbClr val="000000">
                          <a:alpha val="43137"/>
                        </a:srgbClr>
                      </a:outerShdw>
                    </a:effectLst>
                  </a:endParaRPr>
                </a:p>
              </p:txBody>
            </p:sp>
            <p:sp>
              <p:nvSpPr>
                <p:cNvPr id="105" name="TextBox 104"/>
                <p:cNvSpPr txBox="1"/>
                <p:nvPr/>
              </p:nvSpPr>
              <p:spPr>
                <a:xfrm>
                  <a:off x="6202277" y="1837399"/>
                  <a:ext cx="847506" cy="323839"/>
                </a:xfrm>
                <a:prstGeom prst="rect">
                  <a:avLst/>
                </a:prstGeom>
                <a:noFill/>
              </p:spPr>
              <p:txBody>
                <a:bodyPr>
                  <a:spAutoFit/>
                </a:bodyPr>
                <a:lstStyle/>
                <a:p>
                  <a:pPr>
                    <a:defRPr/>
                  </a:pPr>
                  <a:r>
                    <a:rPr lang="en-US" b="1" dirty="0">
                      <a:solidFill>
                        <a:srgbClr val="CC0000"/>
                      </a:solidFill>
                      <a:effectLst>
                        <a:outerShdw blurRad="38100" dist="38100" dir="2700000" algn="tl">
                          <a:srgbClr val="000000">
                            <a:alpha val="43137"/>
                          </a:srgbClr>
                        </a:outerShdw>
                      </a:effectLst>
                    </a:rPr>
                    <a:t>QF</a:t>
                  </a:r>
                  <a:r>
                    <a:rPr lang="en-US" b="1" baseline="-25000" dirty="0">
                      <a:solidFill>
                        <a:srgbClr val="CC0000"/>
                      </a:solidFill>
                      <a:effectLst>
                        <a:outerShdw blurRad="38100" dist="38100" dir="2700000" algn="tl">
                          <a:srgbClr val="000000">
                            <a:alpha val="43137"/>
                          </a:srgbClr>
                        </a:outerShdw>
                      </a:effectLst>
                    </a:rPr>
                    <a:t>sym</a:t>
                  </a:r>
                  <a:endParaRPr lang="ru-RU" b="1" baseline="-25000" dirty="0">
                    <a:solidFill>
                      <a:srgbClr val="CC0000"/>
                    </a:solidFill>
                    <a:effectLst>
                      <a:outerShdw blurRad="38100" dist="38100" dir="2700000" algn="tl">
                        <a:srgbClr val="000000">
                          <a:alpha val="43137"/>
                        </a:srgbClr>
                      </a:outerShdw>
                    </a:effectLst>
                  </a:endParaRPr>
                </a:p>
              </p:txBody>
            </p:sp>
            <p:cxnSp>
              <p:nvCxnSpPr>
                <p:cNvPr id="106" name="Straight Arrow Connector 66"/>
                <p:cNvCxnSpPr/>
                <p:nvPr/>
              </p:nvCxnSpPr>
              <p:spPr>
                <a:xfrm flipH="1">
                  <a:off x="6448377" y="2143170"/>
                  <a:ext cx="87673" cy="364146"/>
                </a:xfrm>
                <a:prstGeom prst="straightConnector1">
                  <a:avLst/>
                </a:prstGeom>
                <a:ln w="254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68"/>
                <p:cNvCxnSpPr/>
                <p:nvPr/>
              </p:nvCxnSpPr>
              <p:spPr>
                <a:xfrm flipH="1">
                  <a:off x="8364879" y="2112593"/>
                  <a:ext cx="284552" cy="232108"/>
                </a:xfrm>
                <a:prstGeom prst="straightConnector1">
                  <a:avLst/>
                </a:prstGeom>
                <a:ln w="254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69"/>
                <p:cNvCxnSpPr>
                  <a:stCxn id="102" idx="2"/>
                </p:cNvCxnSpPr>
                <p:nvPr/>
              </p:nvCxnSpPr>
              <p:spPr>
                <a:xfrm flipH="1">
                  <a:off x="6577579" y="3562227"/>
                  <a:ext cx="27686" cy="393333"/>
                </a:xfrm>
                <a:prstGeom prst="straightConnector1">
                  <a:avLst/>
                </a:prstGeom>
                <a:ln w="254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09" name="Straight Arrow Connector 71"/>
                <p:cNvCxnSpPr/>
                <p:nvPr/>
              </p:nvCxnSpPr>
              <p:spPr>
                <a:xfrm flipH="1">
                  <a:off x="8458704" y="3495513"/>
                  <a:ext cx="230719" cy="204311"/>
                </a:xfrm>
                <a:prstGeom prst="straightConnector1">
                  <a:avLst/>
                </a:prstGeom>
                <a:ln w="25400">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72"/>
                <p:cNvCxnSpPr/>
                <p:nvPr/>
              </p:nvCxnSpPr>
              <p:spPr>
                <a:xfrm flipH="1">
                  <a:off x="8458704" y="4890942"/>
                  <a:ext cx="230719" cy="189022"/>
                </a:xfrm>
                <a:prstGeom prst="straightConnector1">
                  <a:avLst/>
                </a:prstGeom>
                <a:ln w="25400">
                  <a:solidFill>
                    <a:srgbClr val="CC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72" name="Straight Arrow Connector 69"/>
              <p:cNvCxnSpPr/>
              <p:nvPr/>
            </p:nvCxnSpPr>
            <p:spPr>
              <a:xfrm flipH="1">
                <a:off x="6448377" y="5013250"/>
                <a:ext cx="69215" cy="318281"/>
              </a:xfrm>
              <a:prstGeom prst="straightConnector1">
                <a:avLst/>
              </a:prstGeom>
              <a:ln w="25400">
                <a:solidFill>
                  <a:srgbClr val="CC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4" name="Straight Arrow Connector 43"/>
            <p:cNvCxnSpPr/>
            <p:nvPr/>
          </p:nvCxnSpPr>
          <p:spPr>
            <a:xfrm>
              <a:off x="5144048" y="2312734"/>
              <a:ext cx="312239" cy="254346"/>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43"/>
            <p:cNvCxnSpPr/>
            <p:nvPr/>
          </p:nvCxnSpPr>
          <p:spPr>
            <a:xfrm>
              <a:off x="5144048" y="3612262"/>
              <a:ext cx="344540" cy="29465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43"/>
            <p:cNvCxnSpPr/>
            <p:nvPr/>
          </p:nvCxnSpPr>
          <p:spPr>
            <a:xfrm>
              <a:off x="5144048" y="5049387"/>
              <a:ext cx="273786" cy="297432"/>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43"/>
            <p:cNvCxnSpPr>
              <a:stCxn id="93" idx="2"/>
            </p:cNvCxnSpPr>
            <p:nvPr/>
          </p:nvCxnSpPr>
          <p:spPr>
            <a:xfrm>
              <a:off x="7409704" y="5021590"/>
              <a:ext cx="299935" cy="279364"/>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Группа 7"/>
          <p:cNvGrpSpPr>
            <a:grpSpLocks/>
          </p:cNvGrpSpPr>
          <p:nvPr/>
        </p:nvGrpSpPr>
        <p:grpSpPr bwMode="auto">
          <a:xfrm>
            <a:off x="1831975" y="1268413"/>
            <a:ext cx="7189788" cy="3881437"/>
            <a:chOff x="1831975" y="1268760"/>
            <a:chExt cx="7189788" cy="3881090"/>
          </a:xfrm>
        </p:grpSpPr>
        <p:grpSp>
          <p:nvGrpSpPr>
            <p:cNvPr id="12302" name="Группа 4"/>
            <p:cNvGrpSpPr>
              <a:grpSpLocks/>
            </p:cNvGrpSpPr>
            <p:nvPr/>
          </p:nvGrpSpPr>
          <p:grpSpPr bwMode="auto">
            <a:xfrm>
              <a:off x="1831975" y="1557338"/>
              <a:ext cx="7189788" cy="3592512"/>
              <a:chOff x="1832577" y="1339200"/>
              <a:chExt cx="7189619" cy="3592749"/>
            </a:xfrm>
          </p:grpSpPr>
          <p:sp>
            <p:nvSpPr>
              <p:cNvPr id="12308" name="TextBox 24"/>
              <p:cNvSpPr txBox="1">
                <a:spLocks noChangeArrowheads="1"/>
              </p:cNvSpPr>
              <p:nvPr/>
            </p:nvSpPr>
            <p:spPr bwMode="auto">
              <a:xfrm>
                <a:off x="1832577" y="3054253"/>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a:t>
                </a:r>
                <a:r>
                  <a:rPr lang="ru-RU" sz="1400" b="1" dirty="0">
                    <a:solidFill>
                      <a:srgbClr val="BF2F8F"/>
                    </a:solidFill>
                    <a:latin typeface="Times New Roman" pitchFamily="18" charset="0"/>
                    <a:cs typeface="Times New Roman" pitchFamily="18" charset="0"/>
                  </a:rPr>
                  <a:t>7</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09" name="TextBox 28"/>
              <p:cNvSpPr txBox="1">
                <a:spLocks noChangeArrowheads="1"/>
              </p:cNvSpPr>
              <p:nvPr/>
            </p:nvSpPr>
            <p:spPr bwMode="auto">
              <a:xfrm>
                <a:off x="3996487" y="3054253"/>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a:t>
                </a:r>
                <a:r>
                  <a:rPr lang="ru-RU" sz="1400" b="1" dirty="0">
                    <a:solidFill>
                      <a:srgbClr val="BF2F8F"/>
                    </a:solidFill>
                    <a:latin typeface="Times New Roman" pitchFamily="18" charset="0"/>
                    <a:cs typeface="Times New Roman" pitchFamily="18" charset="0"/>
                  </a:rPr>
                  <a:t>6</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0" name="TextBox 29"/>
              <p:cNvSpPr txBox="1">
                <a:spLocks noChangeArrowheads="1"/>
              </p:cNvSpPr>
              <p:nvPr/>
            </p:nvSpPr>
            <p:spPr bwMode="auto">
              <a:xfrm>
                <a:off x="3996487" y="4643949"/>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a:t>
                </a:r>
                <a:r>
                  <a:rPr lang="ru-RU" sz="1400" b="1" dirty="0">
                    <a:solidFill>
                      <a:srgbClr val="BF2F8F"/>
                    </a:solidFill>
                    <a:latin typeface="Times New Roman" pitchFamily="18" charset="0"/>
                    <a:cs typeface="Times New Roman" pitchFamily="18" charset="0"/>
                  </a:rPr>
                  <a:t>2</a:t>
                </a:r>
                <a:r>
                  <a:rPr lang="en-US" sz="1400" b="1" dirty="0">
                    <a:solidFill>
                      <a:srgbClr val="BF2F8F"/>
                    </a:solidFill>
                    <a:latin typeface="Times New Roman" pitchFamily="18" charset="0"/>
                    <a:cs typeface="Times New Roman" pitchFamily="18" charset="0"/>
                  </a:rPr>
                  <a:t>.</a:t>
                </a:r>
                <a:r>
                  <a:rPr lang="ru-RU" sz="1400" b="1" dirty="0">
                    <a:solidFill>
                      <a:srgbClr val="BF2F8F"/>
                    </a:solidFill>
                    <a:latin typeface="Times New Roman" pitchFamily="18" charset="0"/>
                    <a:cs typeface="Times New Roman" pitchFamily="18" charset="0"/>
                  </a:rPr>
                  <a:t>5</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1" name="TextBox 31"/>
              <p:cNvSpPr txBox="1">
                <a:spLocks noChangeArrowheads="1"/>
              </p:cNvSpPr>
              <p:nvPr/>
            </p:nvSpPr>
            <p:spPr bwMode="auto">
              <a:xfrm>
                <a:off x="6083858" y="3054253"/>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a:t>
                </a:r>
                <a:r>
                  <a:rPr lang="ru-RU" sz="1400" b="1" dirty="0">
                    <a:solidFill>
                      <a:srgbClr val="BF2F8F"/>
                    </a:solidFill>
                    <a:latin typeface="Times New Roman" pitchFamily="18" charset="0"/>
                    <a:cs typeface="Times New Roman" pitchFamily="18" charset="0"/>
                  </a:rPr>
                  <a:t>5</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2" name="TextBox 32"/>
              <p:cNvSpPr txBox="1">
                <a:spLocks noChangeArrowheads="1"/>
              </p:cNvSpPr>
              <p:nvPr/>
            </p:nvSpPr>
            <p:spPr bwMode="auto">
              <a:xfrm>
                <a:off x="6069885" y="4643949"/>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a:t>
                </a:r>
                <a:r>
                  <a:rPr lang="ru-RU" sz="1400" b="1" dirty="0">
                    <a:solidFill>
                      <a:srgbClr val="BF2F8F"/>
                    </a:solidFill>
                    <a:latin typeface="Times New Roman" pitchFamily="18" charset="0"/>
                    <a:cs typeface="Times New Roman" pitchFamily="18" charset="0"/>
                  </a:rPr>
                  <a:t>2</a:t>
                </a:r>
                <a:r>
                  <a:rPr lang="en-US" sz="1400" b="1" dirty="0">
                    <a:solidFill>
                      <a:srgbClr val="BF2F8F"/>
                    </a:solidFill>
                    <a:latin typeface="Times New Roman" pitchFamily="18" charset="0"/>
                    <a:cs typeface="Times New Roman" pitchFamily="18" charset="0"/>
                  </a:rPr>
                  <a:t>.</a:t>
                </a:r>
                <a:r>
                  <a:rPr lang="ru-RU" sz="1400" b="1" dirty="0">
                    <a:solidFill>
                      <a:srgbClr val="BF2F8F"/>
                    </a:solidFill>
                    <a:latin typeface="Times New Roman" pitchFamily="18" charset="0"/>
                    <a:cs typeface="Times New Roman" pitchFamily="18" charset="0"/>
                  </a:rPr>
                  <a:t>4</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3" name="TextBox 34"/>
              <p:cNvSpPr txBox="1">
                <a:spLocks noChangeArrowheads="1"/>
              </p:cNvSpPr>
              <p:nvPr/>
            </p:nvSpPr>
            <p:spPr bwMode="auto">
              <a:xfrm>
                <a:off x="8193501" y="3054253"/>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a:t>
                </a:r>
                <a:r>
                  <a:rPr lang="ru-RU" sz="1400" b="1" dirty="0">
                    <a:solidFill>
                      <a:srgbClr val="BF2F8F"/>
                    </a:solidFill>
                    <a:latin typeface="Times New Roman" pitchFamily="18" charset="0"/>
                    <a:cs typeface="Times New Roman" pitchFamily="18" charset="0"/>
                  </a:rPr>
                  <a:t>3</a:t>
                </a:r>
                <a:r>
                  <a:rPr lang="en-US" sz="1400" b="1" dirty="0">
                    <a:solidFill>
                      <a:srgbClr val="BF2F8F"/>
                    </a:solidFill>
                    <a:latin typeface="Times New Roman" pitchFamily="18" charset="0"/>
                    <a:cs typeface="Times New Roman" pitchFamily="18" charset="0"/>
                  </a:rPr>
                  <a:t>.</a:t>
                </a:r>
                <a:r>
                  <a:rPr lang="ru-RU" sz="1400" b="1" dirty="0">
                    <a:solidFill>
                      <a:srgbClr val="BF2F8F"/>
                    </a:solidFill>
                    <a:latin typeface="Times New Roman" pitchFamily="18" charset="0"/>
                    <a:cs typeface="Times New Roman" pitchFamily="18" charset="0"/>
                  </a:rPr>
                  <a:t>5</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4" name="TextBox 35"/>
              <p:cNvSpPr txBox="1">
                <a:spLocks noChangeArrowheads="1"/>
              </p:cNvSpPr>
              <p:nvPr/>
            </p:nvSpPr>
            <p:spPr bwMode="auto">
              <a:xfrm>
                <a:off x="8194196" y="4643949"/>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a:t>
                </a:r>
                <a:r>
                  <a:rPr lang="ru-RU" sz="1400" b="1" dirty="0">
                    <a:solidFill>
                      <a:srgbClr val="BF2F8F"/>
                    </a:solidFill>
                    <a:latin typeface="Times New Roman" pitchFamily="18" charset="0"/>
                    <a:cs typeface="Times New Roman" pitchFamily="18" charset="0"/>
                  </a:rPr>
                  <a:t>4</a:t>
                </a:r>
                <a:r>
                  <a:rPr lang="en-US" sz="1400" b="1" dirty="0">
                    <a:solidFill>
                      <a:srgbClr val="BF2F8F"/>
                    </a:solidFill>
                    <a:latin typeface="Times New Roman" pitchFamily="18" charset="0"/>
                    <a:cs typeface="Times New Roman" pitchFamily="18" charset="0"/>
                  </a:rPr>
                  <a:t>.</a:t>
                </a:r>
                <a:r>
                  <a:rPr lang="ru-RU" sz="1400" b="1" dirty="0">
                    <a:solidFill>
                      <a:srgbClr val="BF2F8F"/>
                    </a:solidFill>
                    <a:latin typeface="Times New Roman" pitchFamily="18" charset="0"/>
                    <a:cs typeface="Times New Roman" pitchFamily="18" charset="0"/>
                  </a:rPr>
                  <a:t>1</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5" name="TextBox 31"/>
              <p:cNvSpPr txBox="1">
                <a:spLocks noChangeArrowheads="1"/>
              </p:cNvSpPr>
              <p:nvPr/>
            </p:nvSpPr>
            <p:spPr bwMode="auto">
              <a:xfrm>
                <a:off x="8193501" y="1339200"/>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a:t>
                </a:r>
                <a:r>
                  <a:rPr lang="ru-RU" sz="1400" b="1" dirty="0">
                    <a:solidFill>
                      <a:srgbClr val="BF2F8F"/>
                    </a:solidFill>
                    <a:latin typeface="Times New Roman" pitchFamily="18" charset="0"/>
                    <a:cs typeface="Times New Roman" pitchFamily="18" charset="0"/>
                  </a:rPr>
                  <a:t>5</a:t>
                </a:r>
                <a:r>
                  <a:rPr lang="en-US" sz="1400" b="1" dirty="0">
                    <a:solidFill>
                      <a:srgbClr val="BF2F8F"/>
                    </a:solidFill>
                    <a:latin typeface="Times New Roman" pitchFamily="18" charset="0"/>
                    <a:cs typeface="Times New Roman" pitchFamily="18" charset="0"/>
                  </a:rPr>
                  <a:t>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6" name="TextBox 31"/>
              <p:cNvSpPr txBox="1">
                <a:spLocks noChangeArrowheads="1"/>
              </p:cNvSpPr>
              <p:nvPr/>
            </p:nvSpPr>
            <p:spPr bwMode="auto">
              <a:xfrm>
                <a:off x="6023473" y="1339200"/>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21.4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7" name="TextBox 31"/>
              <p:cNvSpPr txBox="1">
                <a:spLocks noChangeArrowheads="1"/>
              </p:cNvSpPr>
              <p:nvPr/>
            </p:nvSpPr>
            <p:spPr bwMode="auto">
              <a:xfrm>
                <a:off x="4032032" y="1339200"/>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21.4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sp>
            <p:nvSpPr>
              <p:cNvPr id="12318" name="TextBox 31"/>
              <p:cNvSpPr txBox="1">
                <a:spLocks noChangeArrowheads="1"/>
              </p:cNvSpPr>
              <p:nvPr/>
            </p:nvSpPr>
            <p:spPr bwMode="auto">
              <a:xfrm>
                <a:off x="1832577" y="1339200"/>
                <a:ext cx="828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b="1" dirty="0">
                    <a:solidFill>
                      <a:srgbClr val="BF2F8F"/>
                    </a:solidFill>
                    <a:latin typeface="Times New Roman" pitchFamily="18" charset="0"/>
                    <a:cs typeface="Times New Roman" pitchFamily="18" charset="0"/>
                  </a:rPr>
                  <a:t>21.3 </a:t>
                </a:r>
                <a:r>
                  <a:rPr lang="en-US" sz="1400" b="1" dirty="0" smtClean="0">
                    <a:solidFill>
                      <a:srgbClr val="BF2F8F"/>
                    </a:solidFill>
                    <a:latin typeface="Times New Roman" pitchFamily="18" charset="0"/>
                    <a:cs typeface="Times New Roman" pitchFamily="18" charset="0"/>
                  </a:rPr>
                  <a:t>MeV</a:t>
                </a:r>
                <a:endParaRPr lang="ru-RU" sz="1400" b="1" dirty="0">
                  <a:solidFill>
                    <a:srgbClr val="BF2F8F"/>
                  </a:solidFill>
                  <a:latin typeface="Times New Roman" pitchFamily="18" charset="0"/>
                  <a:cs typeface="Times New Roman" pitchFamily="18" charset="0"/>
                </a:endParaRPr>
              </a:p>
            </p:txBody>
          </p:sp>
        </p:grpSp>
        <p:grpSp>
          <p:nvGrpSpPr>
            <p:cNvPr id="12303" name="Группа 5"/>
            <p:cNvGrpSpPr>
              <a:grpSpLocks/>
            </p:cNvGrpSpPr>
            <p:nvPr/>
          </p:nvGrpSpPr>
          <p:grpSpPr bwMode="auto">
            <a:xfrm>
              <a:off x="1997599" y="1268760"/>
              <a:ext cx="6863544" cy="380480"/>
              <a:chOff x="1997599" y="1268760"/>
              <a:chExt cx="6863544" cy="380480"/>
            </a:xfrm>
          </p:grpSpPr>
          <p:sp>
            <p:nvSpPr>
              <p:cNvPr id="12304" name="TextBox 31"/>
              <p:cNvSpPr txBox="1">
                <a:spLocks noChangeArrowheads="1"/>
              </p:cNvSpPr>
              <p:nvPr/>
            </p:nvSpPr>
            <p:spPr bwMode="auto">
              <a:xfrm>
                <a:off x="1997599" y="1268760"/>
                <a:ext cx="508171"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a:solidFill>
                      <a:srgbClr val="BF2F8F"/>
                    </a:solidFill>
                    <a:latin typeface="Times New Roman" pitchFamily="18" charset="0"/>
                    <a:cs typeface="Times New Roman" pitchFamily="18" charset="0"/>
                  </a:rPr>
                  <a:t>σ</a:t>
                </a:r>
                <a:r>
                  <a:rPr lang="en-US" sz="1200" b="1" baseline="-25000">
                    <a:solidFill>
                      <a:srgbClr val="BF2F8F"/>
                    </a:solidFill>
                    <a:latin typeface="Times New Roman" pitchFamily="18" charset="0"/>
                    <a:cs typeface="Times New Roman" pitchFamily="18" charset="0"/>
                  </a:rPr>
                  <a:t>TKE</a:t>
                </a:r>
                <a:endParaRPr lang="ru-RU" sz="1200" b="1" baseline="-25000">
                  <a:solidFill>
                    <a:srgbClr val="BF2F8F"/>
                  </a:solidFill>
                  <a:latin typeface="Times New Roman" pitchFamily="18" charset="0"/>
                  <a:cs typeface="Times New Roman" pitchFamily="18" charset="0"/>
                </a:endParaRPr>
              </a:p>
            </p:txBody>
          </p:sp>
          <p:sp>
            <p:nvSpPr>
              <p:cNvPr id="12305" name="TextBox 31"/>
              <p:cNvSpPr txBox="1">
                <a:spLocks noChangeArrowheads="1"/>
              </p:cNvSpPr>
              <p:nvPr/>
            </p:nvSpPr>
            <p:spPr bwMode="auto">
              <a:xfrm>
                <a:off x="4208292" y="1268760"/>
                <a:ext cx="508171"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a:solidFill>
                      <a:srgbClr val="BF2F8F"/>
                    </a:solidFill>
                    <a:latin typeface="Times New Roman" pitchFamily="18" charset="0"/>
                    <a:cs typeface="Times New Roman" pitchFamily="18" charset="0"/>
                  </a:rPr>
                  <a:t>σ</a:t>
                </a:r>
                <a:r>
                  <a:rPr lang="en-US" sz="1200" b="1" baseline="-25000">
                    <a:solidFill>
                      <a:srgbClr val="BF2F8F"/>
                    </a:solidFill>
                    <a:latin typeface="Times New Roman" pitchFamily="18" charset="0"/>
                    <a:cs typeface="Times New Roman" pitchFamily="18" charset="0"/>
                  </a:rPr>
                  <a:t>TKE</a:t>
                </a:r>
                <a:endParaRPr lang="ru-RU" sz="1200" b="1" baseline="-25000">
                  <a:solidFill>
                    <a:srgbClr val="BF2F8F"/>
                  </a:solidFill>
                  <a:latin typeface="Times New Roman" pitchFamily="18" charset="0"/>
                  <a:cs typeface="Times New Roman" pitchFamily="18" charset="0"/>
                </a:endParaRPr>
              </a:p>
            </p:txBody>
          </p:sp>
          <p:sp>
            <p:nvSpPr>
              <p:cNvPr id="12306" name="TextBox 31"/>
              <p:cNvSpPr txBox="1">
                <a:spLocks noChangeArrowheads="1"/>
              </p:cNvSpPr>
              <p:nvPr/>
            </p:nvSpPr>
            <p:spPr bwMode="auto">
              <a:xfrm>
                <a:off x="6182893" y="1268760"/>
                <a:ext cx="508171"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a:solidFill>
                      <a:srgbClr val="BF2F8F"/>
                    </a:solidFill>
                    <a:latin typeface="Times New Roman" pitchFamily="18" charset="0"/>
                    <a:cs typeface="Times New Roman" pitchFamily="18" charset="0"/>
                  </a:rPr>
                  <a:t>σ</a:t>
                </a:r>
                <a:r>
                  <a:rPr lang="en-US" sz="1200" b="1" baseline="-25000">
                    <a:solidFill>
                      <a:srgbClr val="BF2F8F"/>
                    </a:solidFill>
                    <a:latin typeface="Times New Roman" pitchFamily="18" charset="0"/>
                    <a:cs typeface="Times New Roman" pitchFamily="18" charset="0"/>
                  </a:rPr>
                  <a:t>TKE</a:t>
                </a:r>
                <a:endParaRPr lang="ru-RU" sz="1200" b="1" baseline="-25000">
                  <a:solidFill>
                    <a:srgbClr val="BF2F8F"/>
                  </a:solidFill>
                  <a:latin typeface="Times New Roman" pitchFamily="18" charset="0"/>
                  <a:cs typeface="Times New Roman" pitchFamily="18" charset="0"/>
                </a:endParaRPr>
              </a:p>
            </p:txBody>
          </p:sp>
          <p:sp>
            <p:nvSpPr>
              <p:cNvPr id="12307" name="TextBox 31"/>
              <p:cNvSpPr txBox="1">
                <a:spLocks noChangeArrowheads="1"/>
              </p:cNvSpPr>
              <p:nvPr/>
            </p:nvSpPr>
            <p:spPr bwMode="auto">
              <a:xfrm>
                <a:off x="8352972" y="1268760"/>
                <a:ext cx="508171" cy="38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b="1">
                    <a:solidFill>
                      <a:srgbClr val="BF2F8F"/>
                    </a:solidFill>
                    <a:latin typeface="Times New Roman" pitchFamily="18" charset="0"/>
                    <a:cs typeface="Times New Roman" pitchFamily="18" charset="0"/>
                  </a:rPr>
                  <a:t>σ</a:t>
                </a:r>
                <a:r>
                  <a:rPr lang="en-US" sz="1200" b="1" baseline="-25000">
                    <a:solidFill>
                      <a:srgbClr val="BF2F8F"/>
                    </a:solidFill>
                    <a:latin typeface="Times New Roman" pitchFamily="18" charset="0"/>
                    <a:cs typeface="Times New Roman" pitchFamily="18" charset="0"/>
                  </a:rPr>
                  <a:t>TKE</a:t>
                </a:r>
                <a:endParaRPr lang="ru-RU" sz="1200" b="1" baseline="-25000">
                  <a:solidFill>
                    <a:srgbClr val="BF2F8F"/>
                  </a:solidFill>
                  <a:latin typeface="Times New Roman" pitchFamily="18" charset="0"/>
                  <a:cs typeface="Times New Roman" pitchFamily="18" charset="0"/>
                </a:endParaRPr>
              </a:p>
            </p:txBody>
          </p:sp>
        </p:grpSp>
      </p:grpSp>
      <p:sp>
        <p:nvSpPr>
          <p:cNvPr id="111" name="Заголовок 3"/>
          <p:cNvSpPr txBox="1">
            <a:spLocks/>
          </p:cNvSpPr>
          <p:nvPr/>
        </p:nvSpPr>
        <p:spPr>
          <a:xfrm>
            <a:off x="26260" y="0"/>
            <a:ext cx="9117740" cy="866743"/>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sz="4400" dirty="0" smtClean="0">
                <a:solidFill>
                  <a:schemeClr val="bg2">
                    <a:lumMod val="75000"/>
                  </a:schemeClr>
                </a:solidFill>
              </a:rPr>
              <a:t>Analysis of TKE Distributions</a:t>
            </a:r>
            <a:endParaRPr lang="ru-RU" sz="4400" dirty="0">
              <a:solidFill>
                <a:schemeClr val="bg2">
                  <a:lumMod val="75000"/>
                </a:schemeClr>
              </a:solidFill>
            </a:endParaRPr>
          </a:p>
        </p:txBody>
      </p:sp>
    </p:spTree>
    <p:extLst>
      <p:ext uri="{BB962C8B-B14F-4D97-AF65-F5344CB8AC3E}">
        <p14:creationId xmlns:p14="http://schemas.microsoft.com/office/powerpoint/2010/main" val="16015197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nodeType="afterGroup">
                            <p:stCondLst>
                              <p:cond delay="1000"/>
                            </p:stCondLst>
                            <p:childTnLst>
                              <p:par>
                                <p:cTn id="13" presetID="1" presetClass="entr" presetSubtype="0" fill="hold" nodeType="afterEffect">
                                  <p:stCondLst>
                                    <p:cond delay="0"/>
                                  </p:stCondLst>
                                  <p:childTnLst>
                                    <p:set>
                                      <p:cBhvr>
                                        <p:cTn id="14" dur="1" fill="hold">
                                          <p:stCondLst>
                                            <p:cond delay="0"/>
                                          </p:stCondLst>
                                        </p:cTn>
                                        <p:tgtEl>
                                          <p:spTgt spid="16384"/>
                                        </p:tgtEl>
                                        <p:attrNameLst>
                                          <p:attrName>style.visibility</p:attrName>
                                        </p:attrNameLst>
                                      </p:cBhvr>
                                      <p:to>
                                        <p:strVal val="visible"/>
                                      </p:to>
                                    </p:set>
                                  </p:childTnLst>
                                </p:cTn>
                              </p:par>
                            </p:childTnLst>
                          </p:cTn>
                        </p:par>
                        <p:par>
                          <p:cTn id="15" fill="hold" nodeType="afterGroup">
                            <p:stCondLst>
                              <p:cond delay="1000"/>
                            </p:stCondLst>
                            <p:childTnLst>
                              <p:par>
                                <p:cTn id="16" presetID="1" presetClass="entr" presetSubtype="0" fill="hold" nodeType="afterEffect">
                                  <p:stCondLst>
                                    <p:cond delay="0"/>
                                  </p:stCondLst>
                                  <p:childTnLst>
                                    <p:set>
                                      <p:cBhvr>
                                        <p:cTn id="17" dur="1" fill="hold">
                                          <p:stCondLst>
                                            <p:cond delay="0"/>
                                          </p:stCondLst>
                                        </p:cTn>
                                        <p:tgtEl>
                                          <p:spTgt spid="112"/>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childTnLst>
                          </p:cTn>
                        </p:par>
                        <p:par>
                          <p:cTn id="25" fill="hold" nodeType="afterGroup">
                            <p:stCondLst>
                              <p:cond delay="0"/>
                            </p:stCondLst>
                            <p:childTnLst>
                              <p:par>
                                <p:cTn id="26" presetID="1" presetClass="exit" presetSubtype="0" fill="hold" grpId="1" nodeType="afterEffect">
                                  <p:stCondLst>
                                    <p:cond delay="0"/>
                                  </p:stCondLst>
                                  <p:childTnLst>
                                    <p:set>
                                      <p:cBhvr>
                                        <p:cTn id="27" dur="1" fill="hold">
                                          <p:stCondLst>
                                            <p:cond delay="0"/>
                                          </p:stCondLst>
                                        </p:cTn>
                                        <p:tgtEl>
                                          <p:spTgt spid="15"/>
                                        </p:tgtEl>
                                        <p:attrNameLst>
                                          <p:attrName>style.visibility</p:attrName>
                                        </p:attrNameLst>
                                      </p:cBhvr>
                                      <p:to>
                                        <p:strVal val="hidden"/>
                                      </p:to>
                                    </p:set>
                                  </p:childTnLst>
                                </p:cTn>
                              </p:par>
                            </p:childTnLst>
                          </p:cTn>
                        </p:par>
                        <p:par>
                          <p:cTn id="28" fill="hold" nodeType="afterGroup">
                            <p:stCondLst>
                              <p:cond delay="0"/>
                            </p:stCondLst>
                            <p:childTnLst>
                              <p:par>
                                <p:cTn id="29" presetID="1" presetClass="exit" presetSubtype="0" fill="hold" nodeType="afterEffect">
                                  <p:stCondLst>
                                    <p:cond delay="0"/>
                                  </p:stCondLst>
                                  <p:childTnLst>
                                    <p:set>
                                      <p:cBhvr>
                                        <p:cTn id="30" dur="1" fill="hold">
                                          <p:stCondLst>
                                            <p:cond delay="0"/>
                                          </p:stCondLst>
                                        </p:cTn>
                                        <p:tgtEl>
                                          <p:spTgt spid="16384"/>
                                        </p:tgtEl>
                                        <p:attrNameLst>
                                          <p:attrName>style.visibility</p:attrName>
                                        </p:attrNameLst>
                                      </p:cBhvr>
                                      <p:to>
                                        <p:strVal val="hidden"/>
                                      </p:to>
                                    </p:set>
                                  </p:childTnLst>
                                </p:cTn>
                              </p:par>
                            </p:childTnLst>
                          </p:cTn>
                        </p:par>
                        <p:par>
                          <p:cTn id="31" fill="hold" nodeType="afterGroup">
                            <p:stCondLst>
                              <p:cond delay="0"/>
                            </p:stCondLst>
                            <p:childTnLst>
                              <p:par>
                                <p:cTn id="32" presetID="1" presetClass="exit" presetSubtype="0" fill="hold" nodeType="afterEffect">
                                  <p:stCondLst>
                                    <p:cond delay="0"/>
                                  </p:stCondLst>
                                  <p:childTnLst>
                                    <p:set>
                                      <p:cBhvr>
                                        <p:cTn id="33" dur="1" fill="hold">
                                          <p:stCondLst>
                                            <p:cond delay="0"/>
                                          </p:stCondLst>
                                        </p:cTn>
                                        <p:tgtEl>
                                          <p:spTgt spid="8"/>
                                        </p:tgtEl>
                                        <p:attrNameLst>
                                          <p:attrName>style.visibility</p:attrName>
                                        </p:attrNameLst>
                                      </p:cBhvr>
                                      <p:to>
                                        <p:strVal val="hidden"/>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2299"/>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43893" y="1420419"/>
            <a:ext cx="2642310" cy="458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71800" y="1420419"/>
            <a:ext cx="2972324" cy="4580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140426" y="6003533"/>
            <a:ext cx="2656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Clr>
                <a:srgbClr val="6FB7D7"/>
              </a:buClr>
              <a:buSzPct val="110000"/>
              <a:buFont typeface="Wingdings 2" panose="05020102010507070707" pitchFamily="18" charset="2"/>
              <a:buChar char=""/>
              <a:defRPr sz="2400">
                <a:solidFill>
                  <a:srgbClr val="595959"/>
                </a:solidFill>
                <a:latin typeface="Calibri" panose="020F0502020204030204" pitchFamily="34" charset="0"/>
                <a:ea typeface="ＭＳ Ｐゴシック" panose="020B0600070205080204" pitchFamily="34" charset="-128"/>
              </a:defRPr>
            </a:lvl1pPr>
            <a:lvl2pPr marL="742950" indent="-285750">
              <a:spcBef>
                <a:spcPts val="600"/>
              </a:spcBef>
              <a:buClr>
                <a:srgbClr val="215D77"/>
              </a:buClr>
              <a:buSzPct val="110000"/>
              <a:buFont typeface="Wingdings 2" panose="05020102010507070707" pitchFamily="18" charset="2"/>
              <a:buChar char=""/>
              <a:defRPr sz="2200">
                <a:solidFill>
                  <a:srgbClr val="595959"/>
                </a:solidFill>
                <a:latin typeface="Calibri" panose="020F0502020204030204" pitchFamily="34" charset="0"/>
                <a:ea typeface="ＭＳ Ｐゴシック" panose="020B0600070205080204" pitchFamily="34" charset="-128"/>
              </a:defRPr>
            </a:lvl2pPr>
            <a:lvl3pPr marL="11430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3pPr>
            <a:lvl4pPr marL="1600200" indent="-228600">
              <a:spcBef>
                <a:spcPts val="600"/>
              </a:spcBef>
              <a:buClr>
                <a:srgbClr val="215D7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ru-RU" altLang="en-US" sz="1200" dirty="0">
                <a:solidFill>
                  <a:schemeClr val="tx1"/>
                </a:solidFill>
                <a:latin typeface="Arial" panose="020B0604020202020204" pitchFamily="34" charset="0"/>
              </a:rPr>
              <a:t>J. </a:t>
            </a:r>
            <a:r>
              <a:rPr lang="ru-RU" altLang="en-US" sz="1200" dirty="0" err="1">
                <a:solidFill>
                  <a:schemeClr val="tx1"/>
                </a:solidFill>
                <a:latin typeface="Arial" panose="020B0604020202020204" pitchFamily="34" charset="0"/>
              </a:rPr>
              <a:t>Dvorak</a:t>
            </a:r>
            <a:r>
              <a:rPr lang="ru-RU" altLang="en-US" sz="1200" dirty="0">
                <a:solidFill>
                  <a:schemeClr val="tx1"/>
                </a:solidFill>
                <a:latin typeface="Arial" panose="020B0604020202020204" pitchFamily="34" charset="0"/>
              </a:rPr>
              <a:t> </a:t>
            </a:r>
            <a:r>
              <a:rPr lang="ru-RU" altLang="en-US" sz="1200" i="1" dirty="0" err="1">
                <a:solidFill>
                  <a:schemeClr val="tx1"/>
                </a:solidFill>
                <a:latin typeface="Arial" panose="020B0604020202020204" pitchFamily="34" charset="0"/>
              </a:rPr>
              <a:t>et</a:t>
            </a:r>
            <a:r>
              <a:rPr lang="ru-RU" altLang="en-US" sz="1200" i="1" dirty="0">
                <a:solidFill>
                  <a:schemeClr val="tx1"/>
                </a:solidFill>
                <a:latin typeface="Arial" panose="020B0604020202020204" pitchFamily="34" charset="0"/>
              </a:rPr>
              <a:t> </a:t>
            </a:r>
            <a:r>
              <a:rPr lang="ru-RU" altLang="en-US" sz="1200" i="1" dirty="0" err="1">
                <a:solidFill>
                  <a:schemeClr val="tx1"/>
                </a:solidFill>
                <a:latin typeface="Arial" panose="020B0604020202020204" pitchFamily="34" charset="0"/>
              </a:rPr>
              <a:t>al</a:t>
            </a:r>
            <a:r>
              <a:rPr lang="ru-RU" altLang="en-US" sz="1200" dirty="0">
                <a:solidFill>
                  <a:schemeClr val="tx1"/>
                </a:solidFill>
                <a:latin typeface="Arial" panose="020B0604020202020204" pitchFamily="34" charset="0"/>
              </a:rPr>
              <a:t>., </a:t>
            </a:r>
            <a:endParaRPr lang="en-US" altLang="en-US" sz="1200" dirty="0" smtClean="0">
              <a:solidFill>
                <a:schemeClr val="tx1"/>
              </a:solidFill>
              <a:latin typeface="Arial" panose="020B0604020202020204" pitchFamily="34" charset="0"/>
            </a:endParaRPr>
          </a:p>
          <a:p>
            <a:pPr eaLnBrk="1" hangingPunct="1">
              <a:spcBef>
                <a:spcPct val="0"/>
              </a:spcBef>
              <a:buClrTx/>
              <a:buSzTx/>
              <a:buFontTx/>
              <a:buNone/>
            </a:pPr>
            <a:r>
              <a:rPr lang="ru-RU" altLang="en-US" sz="1200" dirty="0" err="1" smtClean="0">
                <a:solidFill>
                  <a:schemeClr val="tx1"/>
                </a:solidFill>
                <a:latin typeface="Arial" panose="020B0604020202020204" pitchFamily="34" charset="0"/>
              </a:rPr>
              <a:t>Phys</a:t>
            </a:r>
            <a:r>
              <a:rPr lang="ru-RU" altLang="en-US" sz="1200" dirty="0">
                <a:solidFill>
                  <a:schemeClr val="tx1"/>
                </a:solidFill>
                <a:latin typeface="Arial" panose="020B0604020202020204" pitchFamily="34" charset="0"/>
              </a:rPr>
              <a:t>. </a:t>
            </a:r>
            <a:r>
              <a:rPr lang="ru-RU" altLang="en-US" sz="1200" dirty="0" err="1">
                <a:solidFill>
                  <a:schemeClr val="tx1"/>
                </a:solidFill>
                <a:latin typeface="Arial" panose="020B0604020202020204" pitchFamily="34" charset="0"/>
              </a:rPr>
              <a:t>Rev</a:t>
            </a:r>
            <a:r>
              <a:rPr lang="ru-RU" altLang="en-US" sz="1200" dirty="0">
                <a:solidFill>
                  <a:schemeClr val="tx1"/>
                </a:solidFill>
                <a:latin typeface="Arial" panose="020B0604020202020204" pitchFamily="34" charset="0"/>
              </a:rPr>
              <a:t>. </a:t>
            </a:r>
            <a:r>
              <a:rPr lang="ru-RU" altLang="en-US" sz="1200" dirty="0" smtClean="0">
                <a:solidFill>
                  <a:schemeClr val="tx1"/>
                </a:solidFill>
                <a:latin typeface="Arial" panose="020B0604020202020204" pitchFamily="34" charset="0"/>
              </a:rPr>
              <a:t>Lett.100,</a:t>
            </a:r>
            <a:r>
              <a:rPr lang="en-US" altLang="en-US" sz="1200" dirty="0" smtClean="0">
                <a:solidFill>
                  <a:schemeClr val="tx1"/>
                </a:solidFill>
                <a:latin typeface="Arial" panose="020B0604020202020204" pitchFamily="34" charset="0"/>
              </a:rPr>
              <a:t> </a:t>
            </a:r>
            <a:r>
              <a:rPr lang="ru-RU" altLang="en-US" sz="1200" dirty="0" smtClean="0">
                <a:solidFill>
                  <a:schemeClr val="tx1"/>
                </a:solidFill>
                <a:latin typeface="Arial" panose="020B0604020202020204" pitchFamily="34" charset="0"/>
              </a:rPr>
              <a:t>132503 </a:t>
            </a:r>
            <a:r>
              <a:rPr lang="ru-RU" altLang="en-US" sz="1200" dirty="0">
                <a:solidFill>
                  <a:schemeClr val="tx1"/>
                </a:solidFill>
                <a:latin typeface="Arial" panose="020B0604020202020204" pitchFamily="34" charset="0"/>
              </a:rPr>
              <a:t>(2008</a:t>
            </a:r>
            <a:r>
              <a:rPr lang="ru-RU" altLang="en-US" sz="1200" dirty="0" smtClean="0">
                <a:solidFill>
                  <a:schemeClr val="tx1"/>
                </a:solidFill>
                <a:latin typeface="Arial" panose="020B0604020202020204" pitchFamily="34" charset="0"/>
              </a:rPr>
              <a:t>)</a:t>
            </a:r>
            <a:endParaRPr lang="ru-RU" altLang="en-US" sz="1200" dirty="0">
              <a:solidFill>
                <a:schemeClr val="tx1"/>
              </a:solidFill>
              <a:latin typeface="Arial" panose="020B0604020202020204" pitchFamily="34" charset="0"/>
            </a:endParaRPr>
          </a:p>
        </p:txBody>
      </p:sp>
      <p:sp>
        <p:nvSpPr>
          <p:cNvPr id="86022" name="Rectangle 5"/>
          <p:cNvSpPr>
            <a:spLocks noChangeArrowheads="1"/>
          </p:cNvSpPr>
          <p:nvPr/>
        </p:nvSpPr>
        <p:spPr bwMode="auto">
          <a:xfrm>
            <a:off x="2832447" y="6003533"/>
            <a:ext cx="2947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Clr>
                <a:srgbClr val="6FB7D7"/>
              </a:buClr>
              <a:buSzPct val="110000"/>
              <a:buFont typeface="Wingdings 2" panose="05020102010507070707" pitchFamily="18" charset="2"/>
              <a:buChar char=""/>
              <a:defRPr sz="2400">
                <a:solidFill>
                  <a:srgbClr val="595959"/>
                </a:solidFill>
                <a:latin typeface="Calibri" panose="020F0502020204030204" pitchFamily="34" charset="0"/>
                <a:ea typeface="ＭＳ Ｐゴシック" panose="020B0600070205080204" pitchFamily="34" charset="-128"/>
              </a:defRPr>
            </a:lvl1pPr>
            <a:lvl2pPr marL="742950" indent="-285750">
              <a:spcBef>
                <a:spcPts val="600"/>
              </a:spcBef>
              <a:buClr>
                <a:srgbClr val="215D77"/>
              </a:buClr>
              <a:buSzPct val="110000"/>
              <a:buFont typeface="Wingdings 2" panose="05020102010507070707" pitchFamily="18" charset="2"/>
              <a:buChar char=""/>
              <a:defRPr sz="2200">
                <a:solidFill>
                  <a:srgbClr val="595959"/>
                </a:solidFill>
                <a:latin typeface="Calibri" panose="020F0502020204030204" pitchFamily="34" charset="0"/>
                <a:ea typeface="ＭＳ Ｐゴシック" panose="020B0600070205080204" pitchFamily="34" charset="-128"/>
              </a:defRPr>
            </a:lvl2pPr>
            <a:lvl3pPr marL="11430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3pPr>
            <a:lvl4pPr marL="1600200" indent="-228600">
              <a:spcBef>
                <a:spcPts val="600"/>
              </a:spcBef>
              <a:buClr>
                <a:srgbClr val="215D7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ru-RU" altLang="en-US" sz="1200" dirty="0">
                <a:solidFill>
                  <a:schemeClr val="tx1"/>
                </a:solidFill>
                <a:latin typeface="Arial" panose="020B0604020202020204" pitchFamily="34" charset="0"/>
              </a:rPr>
              <a:t>R. </a:t>
            </a:r>
            <a:r>
              <a:rPr lang="ru-RU" altLang="en-US" sz="1200" dirty="0" err="1">
                <a:solidFill>
                  <a:schemeClr val="tx1"/>
                </a:solidFill>
                <a:latin typeface="Arial" panose="020B0604020202020204" pitchFamily="34" charset="0"/>
              </a:rPr>
              <a:t>Graeger</a:t>
            </a:r>
            <a:r>
              <a:rPr lang="ru-RU" altLang="en-US" sz="1200" dirty="0">
                <a:solidFill>
                  <a:schemeClr val="tx1"/>
                </a:solidFill>
                <a:latin typeface="Arial" panose="020B0604020202020204" pitchFamily="34" charset="0"/>
              </a:rPr>
              <a:t> </a:t>
            </a:r>
            <a:r>
              <a:rPr lang="ru-RU" altLang="en-US" sz="1200" i="1" dirty="0" err="1">
                <a:solidFill>
                  <a:schemeClr val="tx1"/>
                </a:solidFill>
                <a:latin typeface="Arial" panose="020B0604020202020204" pitchFamily="34" charset="0"/>
              </a:rPr>
              <a:t>et</a:t>
            </a:r>
            <a:r>
              <a:rPr lang="ru-RU" altLang="en-US" sz="1200" i="1" dirty="0">
                <a:solidFill>
                  <a:schemeClr val="tx1"/>
                </a:solidFill>
                <a:latin typeface="Arial" panose="020B0604020202020204" pitchFamily="34" charset="0"/>
              </a:rPr>
              <a:t> </a:t>
            </a:r>
            <a:r>
              <a:rPr lang="ru-RU" altLang="en-US" sz="1200" i="1" dirty="0" err="1">
                <a:solidFill>
                  <a:schemeClr val="tx1"/>
                </a:solidFill>
                <a:latin typeface="Arial" panose="020B0604020202020204" pitchFamily="34" charset="0"/>
              </a:rPr>
              <a:t>al</a:t>
            </a:r>
            <a:r>
              <a:rPr lang="ru-RU" altLang="en-US" sz="1200" dirty="0">
                <a:solidFill>
                  <a:schemeClr val="tx1"/>
                </a:solidFill>
                <a:latin typeface="Arial" panose="020B0604020202020204" pitchFamily="34" charset="0"/>
              </a:rPr>
              <a:t>., </a:t>
            </a:r>
            <a:endParaRPr lang="en-US" altLang="en-US" sz="1200" dirty="0" smtClean="0">
              <a:solidFill>
                <a:schemeClr val="tx1"/>
              </a:solidFill>
              <a:latin typeface="Arial" panose="020B0604020202020204" pitchFamily="34" charset="0"/>
            </a:endParaRPr>
          </a:p>
          <a:p>
            <a:pPr eaLnBrk="1" hangingPunct="1">
              <a:spcBef>
                <a:spcPct val="0"/>
              </a:spcBef>
              <a:buClrTx/>
              <a:buSzTx/>
              <a:buFontTx/>
              <a:buNone/>
            </a:pPr>
            <a:r>
              <a:rPr lang="ru-RU" altLang="en-US" sz="1200" dirty="0" err="1" smtClean="0">
                <a:solidFill>
                  <a:schemeClr val="tx1"/>
                </a:solidFill>
                <a:latin typeface="Arial" panose="020B0604020202020204" pitchFamily="34" charset="0"/>
              </a:rPr>
              <a:t>Phys</a:t>
            </a:r>
            <a:r>
              <a:rPr lang="ru-RU" altLang="en-US" sz="1200" dirty="0">
                <a:solidFill>
                  <a:schemeClr val="tx1"/>
                </a:solidFill>
                <a:latin typeface="Arial" panose="020B0604020202020204" pitchFamily="34" charset="0"/>
              </a:rPr>
              <a:t>. </a:t>
            </a:r>
            <a:r>
              <a:rPr lang="ru-RU" altLang="en-US" sz="1200" dirty="0" err="1">
                <a:solidFill>
                  <a:schemeClr val="tx1"/>
                </a:solidFill>
                <a:latin typeface="Arial" panose="020B0604020202020204" pitchFamily="34" charset="0"/>
              </a:rPr>
              <a:t>Rev</a:t>
            </a:r>
            <a:r>
              <a:rPr lang="ru-RU" altLang="en-US" sz="1200" dirty="0">
                <a:solidFill>
                  <a:schemeClr val="tx1"/>
                </a:solidFill>
                <a:latin typeface="Arial" panose="020B0604020202020204" pitchFamily="34" charset="0"/>
              </a:rPr>
              <a:t>. C 81, 061601(R) (2010</a:t>
            </a:r>
            <a:r>
              <a:rPr lang="ru-RU" altLang="en-US" sz="1200" dirty="0" smtClean="0">
                <a:solidFill>
                  <a:schemeClr val="tx1"/>
                </a:solidFill>
                <a:latin typeface="Arial" panose="020B0604020202020204" pitchFamily="34" charset="0"/>
              </a:rPr>
              <a:t>)</a:t>
            </a:r>
            <a:endParaRPr lang="ru-RU" altLang="en-US" sz="1200" dirty="0">
              <a:solidFill>
                <a:schemeClr val="tx1"/>
              </a:solidFill>
              <a:latin typeface="Arial" panose="020B0604020202020204" pitchFamily="34" charset="0"/>
            </a:endParaRPr>
          </a:p>
        </p:txBody>
      </p:sp>
      <p:sp>
        <p:nvSpPr>
          <p:cNvPr id="86023" name="Rectangle 6"/>
          <p:cNvSpPr>
            <a:spLocks noChangeArrowheads="1"/>
          </p:cNvSpPr>
          <p:nvPr/>
        </p:nvSpPr>
        <p:spPr bwMode="auto">
          <a:xfrm>
            <a:off x="3553479" y="908720"/>
            <a:ext cx="1755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000"/>
              </a:spcBef>
              <a:buClr>
                <a:srgbClr val="6FB7D7"/>
              </a:buClr>
              <a:buSzPct val="110000"/>
              <a:buFont typeface="Wingdings 2" panose="05020102010507070707" pitchFamily="18" charset="2"/>
              <a:buChar char=""/>
              <a:defRPr sz="2400">
                <a:solidFill>
                  <a:srgbClr val="595959"/>
                </a:solidFill>
                <a:latin typeface="Calibri" panose="020F0502020204030204" pitchFamily="34" charset="0"/>
                <a:ea typeface="ＭＳ Ｐゴシック" panose="020B0600070205080204" pitchFamily="34" charset="-128"/>
              </a:defRPr>
            </a:lvl1pPr>
            <a:lvl2pPr marL="742950" indent="-285750">
              <a:spcBef>
                <a:spcPts val="600"/>
              </a:spcBef>
              <a:buClr>
                <a:srgbClr val="215D77"/>
              </a:buClr>
              <a:buSzPct val="110000"/>
              <a:buFont typeface="Wingdings 2" panose="05020102010507070707" pitchFamily="18" charset="2"/>
              <a:buChar char=""/>
              <a:defRPr sz="2200">
                <a:solidFill>
                  <a:srgbClr val="595959"/>
                </a:solidFill>
                <a:latin typeface="Calibri" panose="020F0502020204030204" pitchFamily="34" charset="0"/>
                <a:ea typeface="ＭＳ Ｐゴシック" panose="020B0600070205080204" pitchFamily="34" charset="-128"/>
              </a:defRPr>
            </a:lvl2pPr>
            <a:lvl3pPr marL="11430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3pPr>
            <a:lvl4pPr marL="1600200" indent="-228600">
              <a:spcBef>
                <a:spcPts val="600"/>
              </a:spcBef>
              <a:buClr>
                <a:srgbClr val="215D7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en-US" altLang="en-US" sz="2800" b="1" baseline="30000" dirty="0">
                <a:solidFill>
                  <a:srgbClr val="0070C0"/>
                </a:solidFill>
              </a:rPr>
              <a:t>36</a:t>
            </a:r>
            <a:r>
              <a:rPr lang="en-US" altLang="en-US" sz="2800" b="1" dirty="0">
                <a:solidFill>
                  <a:srgbClr val="0070C0"/>
                </a:solidFill>
              </a:rPr>
              <a:t>S + </a:t>
            </a:r>
            <a:r>
              <a:rPr lang="en-US" altLang="en-US" sz="2800" b="1" baseline="30000" dirty="0">
                <a:solidFill>
                  <a:srgbClr val="0070C0"/>
                </a:solidFill>
              </a:rPr>
              <a:t>238</a:t>
            </a:r>
            <a:r>
              <a:rPr lang="en-US" altLang="en-US" sz="2800" b="1" dirty="0">
                <a:solidFill>
                  <a:srgbClr val="0070C0"/>
                </a:solidFill>
              </a:rPr>
              <a:t>U</a:t>
            </a:r>
            <a:endParaRPr lang="ru-RU" altLang="en-US" sz="2800" b="1" dirty="0">
              <a:solidFill>
                <a:srgbClr val="0070C0"/>
              </a:solidFill>
              <a:latin typeface="Arial" panose="020B0604020202020204" pitchFamily="34" charset="0"/>
            </a:endParaRPr>
          </a:p>
        </p:txBody>
      </p:sp>
      <p:sp>
        <p:nvSpPr>
          <p:cNvPr id="86024" name="Rectangle 7"/>
          <p:cNvSpPr>
            <a:spLocks noChangeArrowheads="1"/>
          </p:cNvSpPr>
          <p:nvPr/>
        </p:nvSpPr>
        <p:spPr bwMode="auto">
          <a:xfrm>
            <a:off x="590307" y="908720"/>
            <a:ext cx="2185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000"/>
              </a:spcBef>
              <a:buClr>
                <a:srgbClr val="6FB7D7"/>
              </a:buClr>
              <a:buSzPct val="110000"/>
              <a:buFont typeface="Wingdings 2" panose="05020102010507070707" pitchFamily="18" charset="2"/>
              <a:buChar char=""/>
              <a:defRPr sz="2400">
                <a:solidFill>
                  <a:srgbClr val="595959"/>
                </a:solidFill>
                <a:latin typeface="Calibri" panose="020F0502020204030204" pitchFamily="34" charset="0"/>
                <a:ea typeface="ＭＳ Ｐゴシック" panose="020B0600070205080204" pitchFamily="34" charset="-128"/>
              </a:defRPr>
            </a:lvl1pPr>
            <a:lvl2pPr marL="742950" indent="-285750">
              <a:spcBef>
                <a:spcPts val="600"/>
              </a:spcBef>
              <a:buClr>
                <a:srgbClr val="215D77"/>
              </a:buClr>
              <a:buSzPct val="110000"/>
              <a:buFont typeface="Wingdings 2" panose="05020102010507070707" pitchFamily="18" charset="2"/>
              <a:buChar char=""/>
              <a:defRPr sz="2200">
                <a:solidFill>
                  <a:srgbClr val="595959"/>
                </a:solidFill>
                <a:latin typeface="Calibri" panose="020F0502020204030204" pitchFamily="34" charset="0"/>
                <a:ea typeface="ＭＳ Ｐゴシック" panose="020B0600070205080204" pitchFamily="34" charset="-128"/>
              </a:defRPr>
            </a:lvl2pPr>
            <a:lvl3pPr marL="11430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3pPr>
            <a:lvl4pPr marL="1600200" indent="-228600">
              <a:spcBef>
                <a:spcPts val="600"/>
              </a:spcBef>
              <a:buClr>
                <a:srgbClr val="215D7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4pPr>
            <a:lvl5pPr marL="2057400" indent="-228600">
              <a:spcBef>
                <a:spcPts val="600"/>
              </a:spcBef>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5pPr>
            <a:lvl6pPr marL="25146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6pPr>
            <a:lvl7pPr marL="29718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7pPr>
            <a:lvl8pPr marL="34290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8pPr>
            <a:lvl9pPr marL="3886200" indent="-228600" eaLnBrk="0" fontAlgn="base" hangingPunct="0">
              <a:spcBef>
                <a:spcPts val="600"/>
              </a:spcBef>
              <a:spcAft>
                <a:spcPct val="0"/>
              </a:spcAft>
              <a:buClr>
                <a:srgbClr val="6FB7D7"/>
              </a:buClr>
              <a:buSzPct val="110000"/>
              <a:buFont typeface="Wingdings 2" panose="05020102010507070707" pitchFamily="18" charset="2"/>
              <a:buChar char=""/>
              <a:defRPr sz="2000">
                <a:solidFill>
                  <a:srgbClr val="595959"/>
                </a:solidFill>
                <a:latin typeface="Calibri" panose="020F0502020204030204" pitchFamily="34" charset="0"/>
                <a:ea typeface="ＭＳ Ｐゴシック" panose="020B0600070205080204" pitchFamily="34" charset="-128"/>
              </a:defRPr>
            </a:lvl9pPr>
          </a:lstStyle>
          <a:p>
            <a:pPr eaLnBrk="1" hangingPunct="1">
              <a:spcBef>
                <a:spcPct val="0"/>
              </a:spcBef>
              <a:buClrTx/>
              <a:buSzTx/>
              <a:buFontTx/>
              <a:buNone/>
            </a:pPr>
            <a:r>
              <a:rPr lang="en-US" altLang="en-US" sz="2800" b="1" baseline="30000" dirty="0">
                <a:solidFill>
                  <a:srgbClr val="0070C0"/>
                </a:solidFill>
              </a:rPr>
              <a:t>26</a:t>
            </a:r>
            <a:r>
              <a:rPr lang="en-US" altLang="en-US" sz="2800" b="1" dirty="0">
                <a:solidFill>
                  <a:srgbClr val="0070C0"/>
                </a:solidFill>
              </a:rPr>
              <a:t>Mg + </a:t>
            </a:r>
            <a:r>
              <a:rPr lang="en-US" altLang="en-US" sz="2800" b="1" baseline="30000" dirty="0">
                <a:solidFill>
                  <a:srgbClr val="0070C0"/>
                </a:solidFill>
              </a:rPr>
              <a:t>248</a:t>
            </a:r>
            <a:r>
              <a:rPr lang="en-US" altLang="en-US" sz="2800" b="1" dirty="0">
                <a:solidFill>
                  <a:srgbClr val="0070C0"/>
                </a:solidFill>
              </a:rPr>
              <a:t>Cm </a:t>
            </a:r>
            <a:endParaRPr lang="ru-RU" altLang="en-US" sz="2800" b="1" dirty="0">
              <a:solidFill>
                <a:srgbClr val="0070C0"/>
              </a:solidFill>
              <a:latin typeface="Arial" panose="020B0604020202020204" pitchFamily="34" charset="0"/>
            </a:endParaRPr>
          </a:p>
        </p:txBody>
      </p:sp>
      <p:graphicFrame>
        <p:nvGraphicFramePr>
          <p:cNvPr id="9" name="Object 176"/>
          <p:cNvGraphicFramePr>
            <a:graphicFrameLocks/>
          </p:cNvGraphicFramePr>
          <p:nvPr>
            <p:extLst>
              <p:ext uri="{D42A27DB-BD31-4B8C-83A1-F6EECF244321}">
                <p14:modId xmlns:p14="http://schemas.microsoft.com/office/powerpoint/2010/main" val="2438072873"/>
              </p:ext>
            </p:extLst>
          </p:nvPr>
        </p:nvGraphicFramePr>
        <p:xfrm>
          <a:off x="5814618" y="1484784"/>
          <a:ext cx="3221878" cy="4734773"/>
        </p:xfrm>
        <a:graphic>
          <a:graphicData uri="http://schemas.openxmlformats.org/presentationml/2006/ole">
            <mc:AlternateContent xmlns:mc="http://schemas.openxmlformats.org/markup-compatibility/2006">
              <mc:Choice xmlns:v="urn:schemas-microsoft-com:vml" Requires="v">
                <p:oleObj spid="_x0000_s31963" name="Graph" r:id="rId6" imgW="2626560" imgH="3448440" progId="Origin50.Graph">
                  <p:embed/>
                </p:oleObj>
              </mc:Choice>
              <mc:Fallback>
                <p:oleObj name="Graph" r:id="rId6" imgW="2626560" imgH="3448440" progId="Origin50.Graph">
                  <p:embed/>
                  <p:pic>
                    <p:nvPicPr>
                      <p:cNvPr id="0" name=""/>
                      <p:cNvPicPr>
                        <a:picLocks noChangeArrowheads="1"/>
                      </p:cNvPicPr>
                      <p:nvPr/>
                    </p:nvPicPr>
                    <p:blipFill>
                      <a:blip r:embed="rId7"/>
                      <a:srcRect/>
                      <a:stretch>
                        <a:fillRect/>
                      </a:stretch>
                    </p:blipFill>
                    <p:spPr bwMode="auto">
                      <a:xfrm>
                        <a:off x="5814618" y="1484784"/>
                        <a:ext cx="3221878" cy="4734773"/>
                      </a:xfrm>
                      <a:prstGeom prst="rect">
                        <a:avLst/>
                      </a:prstGeom>
                      <a:noFill/>
                      <a:ln>
                        <a:noFill/>
                      </a:ln>
                    </p:spPr>
                  </p:pic>
                </p:oleObj>
              </mc:Fallback>
            </mc:AlternateContent>
          </a:graphicData>
        </a:graphic>
      </p:graphicFrame>
      <p:sp>
        <p:nvSpPr>
          <p:cNvPr id="11" name="Text Placeholder 2"/>
          <p:cNvSpPr txBox="1">
            <a:spLocks/>
          </p:cNvSpPr>
          <p:nvPr/>
        </p:nvSpPr>
        <p:spPr bwMode="auto">
          <a:xfrm flipH="1">
            <a:off x="7406551" y="1628800"/>
            <a:ext cx="10302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ts val="600"/>
              </a:spcBef>
              <a:spcAft>
                <a:spcPts val="600"/>
              </a:spcAft>
              <a:buClr>
                <a:srgbClr val="6FB7D7"/>
              </a:buClr>
              <a:buSzPct val="110000"/>
              <a:buFont typeface="Wingdings 2" panose="05020102010507070707" pitchFamily="18" charset="2"/>
              <a:buNone/>
            </a:pPr>
            <a:r>
              <a:rPr lang="en-US" altLang="en-US" sz="2400" b="1" dirty="0">
                <a:solidFill>
                  <a:srgbClr val="7030A0"/>
                </a:solidFill>
                <a:latin typeface="Arial Unicode MS" panose="020B0604020202020204" pitchFamily="34" charset="-128"/>
                <a:ea typeface="Arial Unicode MS" panose="020B0604020202020204" pitchFamily="34" charset="-128"/>
                <a:cs typeface="Arial Unicode MS" panose="020B0604020202020204" pitchFamily="34" charset="-128"/>
              </a:rPr>
              <a:t>~70%</a:t>
            </a:r>
          </a:p>
        </p:txBody>
      </p:sp>
      <p:sp>
        <p:nvSpPr>
          <p:cNvPr id="12" name="Text Placeholder 2"/>
          <p:cNvSpPr txBox="1">
            <a:spLocks/>
          </p:cNvSpPr>
          <p:nvPr/>
        </p:nvSpPr>
        <p:spPr bwMode="auto">
          <a:xfrm flipH="1">
            <a:off x="7425557" y="3393706"/>
            <a:ext cx="103028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ts val="600"/>
              </a:spcBef>
              <a:spcAft>
                <a:spcPts val="600"/>
              </a:spcAft>
              <a:buClr>
                <a:srgbClr val="6FB7D7"/>
              </a:buClr>
              <a:buSzPct val="110000"/>
              <a:buFont typeface="Wingdings 2" panose="05020102010507070707" pitchFamily="18" charset="2"/>
              <a:buNone/>
            </a:pPr>
            <a:r>
              <a:rPr lang="en-US" altLang="en-US" sz="2400" b="1" dirty="0" smtClean="0">
                <a:solidFill>
                  <a:srgbClr val="7030A0"/>
                </a:solidFill>
                <a:latin typeface="Arial Unicode MS" panose="020B0604020202020204" pitchFamily="34" charset="-128"/>
                <a:ea typeface="Arial Unicode MS" panose="020B0604020202020204" pitchFamily="34" charset="-128"/>
                <a:cs typeface="Arial Unicode MS" panose="020B0604020202020204" pitchFamily="34" charset="-128"/>
              </a:rPr>
              <a:t>~17%</a:t>
            </a:r>
            <a:endParaRPr lang="en-US" altLang="en-US" sz="2400" b="1" dirty="0">
              <a:solidFill>
                <a:srgbClr val="7030A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Заголовок 1"/>
          <p:cNvSpPr txBox="1">
            <a:spLocks/>
          </p:cNvSpPr>
          <p:nvPr/>
        </p:nvSpPr>
        <p:spPr>
          <a:xfrm>
            <a:off x="0" y="1"/>
            <a:ext cx="9144000" cy="114424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3600" dirty="0" smtClean="0">
                <a:solidFill>
                  <a:schemeClr val="accent2">
                    <a:lumMod val="75000"/>
                  </a:schemeClr>
                </a:solidFill>
              </a:rPr>
              <a:t> </a:t>
            </a:r>
            <a:r>
              <a:rPr lang="en-US" sz="3600" baseline="30000" dirty="0" smtClean="0">
                <a:solidFill>
                  <a:schemeClr val="accent2">
                    <a:lumMod val="75000"/>
                  </a:schemeClr>
                </a:solidFill>
              </a:rPr>
              <a:t>274</a:t>
            </a:r>
            <a:r>
              <a:rPr lang="en-US" sz="3600" dirty="0" smtClean="0">
                <a:solidFill>
                  <a:schemeClr val="accent2">
                    <a:lumMod val="75000"/>
                  </a:schemeClr>
                </a:solidFill>
              </a:rPr>
              <a:t>Hs</a:t>
            </a:r>
            <a:r>
              <a:rPr lang="en-US" sz="3600" baseline="30000" dirty="0" smtClean="0">
                <a:solidFill>
                  <a:schemeClr val="accent2">
                    <a:lumMod val="75000"/>
                  </a:schemeClr>
                </a:solidFill>
              </a:rPr>
              <a:t>* </a:t>
            </a:r>
            <a:r>
              <a:rPr lang="en-US" sz="3600" dirty="0" smtClean="0">
                <a:solidFill>
                  <a:schemeClr val="accent2">
                    <a:lumMod val="75000"/>
                  </a:schemeClr>
                </a:solidFill>
              </a:rPr>
              <a:t>  ER cross sections   and   Fusion    </a:t>
            </a:r>
          </a:p>
          <a:p>
            <a:pPr marL="0" indent="0" algn="l">
              <a:buFont typeface="Georgia" pitchFamily="18" charset="0"/>
              <a:buNone/>
            </a:pPr>
            <a:r>
              <a:rPr lang="en-US" sz="3600" dirty="0" smtClean="0">
                <a:solidFill>
                  <a:schemeClr val="accent2">
                    <a:lumMod val="75000"/>
                  </a:schemeClr>
                </a:solidFill>
              </a:rPr>
              <a:t>                                                Probability</a:t>
            </a:r>
          </a:p>
        </p:txBody>
      </p:sp>
    </p:spTree>
    <p:extLst>
      <p:ext uri="{BB962C8B-B14F-4D97-AF65-F5344CB8AC3E}">
        <p14:creationId xmlns:p14="http://schemas.microsoft.com/office/powerpoint/2010/main" val="858189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119675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3600" dirty="0" smtClean="0">
                <a:solidFill>
                  <a:schemeClr val="accent2">
                    <a:lumMod val="75000"/>
                  </a:schemeClr>
                </a:solidFill>
              </a:rPr>
              <a:t>Light projectiles and deformed targets</a:t>
            </a:r>
          </a:p>
          <a:p>
            <a:pPr marL="0" indent="0" algn="ctr">
              <a:buFont typeface="Georgia" pitchFamily="18" charset="0"/>
              <a:buNone/>
              <a:defRPr/>
            </a:pPr>
            <a:r>
              <a:rPr lang="en-US" sz="3600" dirty="0" smtClean="0">
                <a:solidFill>
                  <a:schemeClr val="accent2">
                    <a:lumMod val="75000"/>
                  </a:schemeClr>
                </a:solidFill>
              </a:rPr>
              <a:t>FF or QF?</a:t>
            </a:r>
            <a:endParaRPr lang="ru-RU" sz="3600" baseline="30000" dirty="0">
              <a:solidFill>
                <a:schemeClr val="accent2">
                  <a:lumMod val="75000"/>
                </a:schemeClr>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99" y="1268760"/>
            <a:ext cx="3412217" cy="4146832"/>
          </a:xfrm>
          <a:prstGeom prst="rect">
            <a:avLst/>
          </a:prstGeom>
          <a:ln>
            <a:solidFill>
              <a:schemeClr val="bg2">
                <a:lumMod val="90000"/>
              </a:schemeClr>
            </a:solidFill>
          </a:ln>
        </p:spPr>
      </p:pic>
      <p:sp>
        <p:nvSpPr>
          <p:cNvPr id="11" name="Прямоугольник 10"/>
          <p:cNvSpPr/>
          <p:nvPr/>
        </p:nvSpPr>
        <p:spPr>
          <a:xfrm>
            <a:off x="204553" y="5415592"/>
            <a:ext cx="3391462" cy="276999"/>
          </a:xfrm>
          <a:prstGeom prst="rect">
            <a:avLst/>
          </a:prstGeom>
        </p:spPr>
        <p:txBody>
          <a:bodyPr wrap="square">
            <a:spAutoFit/>
          </a:bodyPr>
          <a:lstStyle/>
          <a:p>
            <a:r>
              <a:rPr lang="en-US" sz="1200" dirty="0" err="1" smtClean="0"/>
              <a:t>D.J.Hinde</a:t>
            </a:r>
            <a:r>
              <a:rPr lang="en-US" sz="1200" dirty="0" smtClean="0"/>
              <a:t> </a:t>
            </a:r>
            <a:r>
              <a:rPr lang="en-US" sz="1200" i="1" dirty="0" smtClean="0"/>
              <a:t>et al.</a:t>
            </a:r>
            <a:r>
              <a:rPr lang="en-US" sz="1200" dirty="0" smtClean="0"/>
              <a:t>, </a:t>
            </a:r>
            <a:r>
              <a:rPr lang="en-US" sz="1200" dirty="0" err="1" smtClean="0"/>
              <a:t>Phys.Rev.C</a:t>
            </a:r>
            <a:r>
              <a:rPr lang="en-US" sz="1200" dirty="0" smtClean="0"/>
              <a:t> 97, 024616 (2018)</a:t>
            </a:r>
            <a:endParaRPr lang="en-US" sz="1200" dirty="0"/>
          </a:p>
        </p:txBody>
      </p:sp>
      <p:sp>
        <p:nvSpPr>
          <p:cNvPr id="15" name="Прямоугольник 14"/>
          <p:cNvSpPr/>
          <p:nvPr/>
        </p:nvSpPr>
        <p:spPr>
          <a:xfrm>
            <a:off x="204553" y="5688581"/>
            <a:ext cx="3143311" cy="523220"/>
          </a:xfrm>
          <a:prstGeom prst="rect">
            <a:avLst/>
          </a:prstGeom>
        </p:spPr>
        <p:txBody>
          <a:bodyPr wrap="square">
            <a:spAutoFit/>
          </a:bodyPr>
          <a:lstStyle/>
          <a:p>
            <a:pPr algn="just"/>
            <a:r>
              <a:rPr lang="en-US" sz="1400" dirty="0" smtClean="0"/>
              <a:t>Large angular anisotropy at sub-barrier energies.</a:t>
            </a:r>
            <a:endParaRPr lang="en-US" sz="1400" dirty="0"/>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510" y="1412776"/>
            <a:ext cx="4066628" cy="2054605"/>
          </a:xfrm>
          <a:prstGeom prst="rect">
            <a:avLst/>
          </a:prstGeom>
        </p:spPr>
      </p:pic>
      <p:sp>
        <p:nvSpPr>
          <p:cNvPr id="3" name="Прямоугольник 2"/>
          <p:cNvSpPr/>
          <p:nvPr/>
        </p:nvSpPr>
        <p:spPr>
          <a:xfrm>
            <a:off x="3923928" y="3479043"/>
            <a:ext cx="4968552" cy="1384995"/>
          </a:xfrm>
          <a:prstGeom prst="rect">
            <a:avLst/>
          </a:prstGeom>
        </p:spPr>
        <p:txBody>
          <a:bodyPr wrap="square">
            <a:spAutoFit/>
          </a:bodyPr>
          <a:lstStyle/>
          <a:p>
            <a:pPr algn="just"/>
            <a:r>
              <a:rPr lang="en-US" sz="1400" dirty="0"/>
              <a:t>S</a:t>
            </a:r>
            <a:r>
              <a:rPr lang="en-US" sz="1400" dirty="0" smtClean="0"/>
              <a:t>imple </a:t>
            </a:r>
            <a:r>
              <a:rPr lang="en-US" sz="1400" dirty="0" err="1"/>
              <a:t>ansatz</a:t>
            </a:r>
            <a:r>
              <a:rPr lang="en-US" sz="1400" dirty="0"/>
              <a:t> used to </a:t>
            </a:r>
            <a:r>
              <a:rPr lang="en-US" sz="1400" dirty="0" err="1" smtClean="0"/>
              <a:t>modelthe</a:t>
            </a:r>
            <a:r>
              <a:rPr lang="en-US" sz="1400" dirty="0" smtClean="0"/>
              <a:t> </a:t>
            </a:r>
            <a:r>
              <a:rPr lang="en-US" sz="1400" dirty="0"/>
              <a:t>ratio between fast mass-asymmetric </a:t>
            </a:r>
            <a:r>
              <a:rPr lang="en-US" sz="1400" dirty="0" err="1"/>
              <a:t>quasifission</a:t>
            </a:r>
            <a:r>
              <a:rPr lang="en-US" sz="1400" dirty="0"/>
              <a:t> and </a:t>
            </a:r>
            <a:r>
              <a:rPr lang="en-US" sz="1400" dirty="0" smtClean="0"/>
              <a:t>symmetric-peaked</a:t>
            </a:r>
            <a:r>
              <a:rPr lang="en-US" sz="1400" dirty="0"/>
              <a:t> </a:t>
            </a:r>
            <a:r>
              <a:rPr lang="en-US" sz="1400" dirty="0" smtClean="0"/>
              <a:t>fission</a:t>
            </a:r>
            <a:r>
              <a:rPr lang="en-US" sz="1400" dirty="0"/>
              <a:t>. Axial collisions up to a limiting angle </a:t>
            </a:r>
            <a:r>
              <a:rPr lang="en-US" sz="1400" i="1" dirty="0" err="1"/>
              <a:t>θ</a:t>
            </a:r>
            <a:r>
              <a:rPr lang="en-US" sz="1400" baseline="-25000" dirty="0" err="1"/>
              <a:t>FQF</a:t>
            </a:r>
            <a:r>
              <a:rPr lang="en-US" sz="1400" dirty="0"/>
              <a:t> are </a:t>
            </a:r>
            <a:r>
              <a:rPr lang="en-US" sz="1400" dirty="0" smtClean="0"/>
              <a:t>assumed to </a:t>
            </a:r>
            <a:r>
              <a:rPr lang="en-US" sz="1400" dirty="0"/>
              <a:t>result in fast </a:t>
            </a:r>
            <a:r>
              <a:rPr lang="en-US" sz="1400" dirty="0" err="1"/>
              <a:t>quasifission</a:t>
            </a:r>
            <a:r>
              <a:rPr lang="en-US" sz="1400" dirty="0"/>
              <a:t> with probability </a:t>
            </a:r>
            <a:r>
              <a:rPr lang="en-US" sz="1400" i="1" dirty="0" smtClean="0"/>
              <a:t>P</a:t>
            </a:r>
            <a:r>
              <a:rPr lang="en-US" sz="1400" baseline="-25000" dirty="0" smtClean="0"/>
              <a:t>FQF</a:t>
            </a:r>
            <a:endParaRPr lang="en-US" sz="1400" dirty="0"/>
          </a:p>
          <a:p>
            <a:pPr algn="just"/>
            <a:r>
              <a:rPr lang="en-US" sz="1400" dirty="0" smtClean="0"/>
              <a:t> Other </a:t>
            </a:r>
            <a:r>
              <a:rPr lang="en-US" sz="1400" dirty="0"/>
              <a:t>collisions </a:t>
            </a:r>
            <a:r>
              <a:rPr lang="en-US" sz="1400" dirty="0" smtClean="0"/>
              <a:t>are taken </a:t>
            </a:r>
            <a:r>
              <a:rPr lang="en-US" sz="1400" dirty="0"/>
              <a:t>to result in symmetric-peaked </a:t>
            </a:r>
            <a:r>
              <a:rPr lang="en-US" sz="1400" dirty="0" err="1"/>
              <a:t>fissionlike</a:t>
            </a:r>
            <a:r>
              <a:rPr lang="en-US" sz="1400" dirty="0"/>
              <a:t> events.</a:t>
            </a:r>
          </a:p>
        </p:txBody>
      </p:sp>
      <p:sp>
        <p:nvSpPr>
          <p:cNvPr id="5" name="Прямоугольник 4"/>
          <p:cNvSpPr/>
          <p:nvPr/>
        </p:nvSpPr>
        <p:spPr>
          <a:xfrm>
            <a:off x="3984148" y="4864038"/>
            <a:ext cx="4848112" cy="1815882"/>
          </a:xfrm>
          <a:prstGeom prst="rect">
            <a:avLst/>
          </a:prstGeom>
        </p:spPr>
        <p:txBody>
          <a:bodyPr wrap="square">
            <a:spAutoFit/>
          </a:bodyPr>
          <a:lstStyle/>
          <a:p>
            <a:pPr algn="just"/>
            <a:r>
              <a:rPr lang="en-US" sz="1400" dirty="0"/>
              <a:t>Collisions with the tips of statically deformed </a:t>
            </a:r>
            <a:r>
              <a:rPr lang="en-US" sz="1400" dirty="0" err="1"/>
              <a:t>prolate</a:t>
            </a:r>
            <a:r>
              <a:rPr lang="en-US" sz="1400" dirty="0"/>
              <a:t> actinide nuclei show evidence for two </a:t>
            </a:r>
            <a:r>
              <a:rPr lang="en-US" sz="1400" dirty="0" smtClean="0"/>
              <a:t>distinct </a:t>
            </a:r>
            <a:r>
              <a:rPr lang="en-US" sz="1400" dirty="0" err="1" smtClean="0"/>
              <a:t>quasifission</a:t>
            </a:r>
            <a:r>
              <a:rPr lang="en-US" sz="1400" dirty="0" smtClean="0"/>
              <a:t> </a:t>
            </a:r>
            <a:r>
              <a:rPr lang="en-US" sz="1400" dirty="0"/>
              <a:t>processes of different time </a:t>
            </a:r>
            <a:r>
              <a:rPr lang="en-US" sz="1400" dirty="0" smtClean="0"/>
              <a:t>scales:  Fast (asymmetric) and Slow (symmetric) </a:t>
            </a:r>
          </a:p>
          <a:p>
            <a:r>
              <a:rPr lang="en-US" sz="1400" dirty="0"/>
              <a:t>For mass-symmetric fission events, deviations of</a:t>
            </a:r>
          </a:p>
          <a:p>
            <a:r>
              <a:rPr lang="en-US" sz="1400" dirty="0"/>
              <a:t>angular anisotropies from expectations for </a:t>
            </a:r>
            <a:r>
              <a:rPr lang="en-US" sz="1400" dirty="0" smtClean="0"/>
              <a:t>fusion-fission</a:t>
            </a:r>
            <a:r>
              <a:rPr lang="en-US" sz="1400" dirty="0"/>
              <a:t>, indicating a component of slower </a:t>
            </a:r>
            <a:r>
              <a:rPr lang="en-US" sz="1400" dirty="0" err="1" smtClean="0"/>
              <a:t>quasifission</a:t>
            </a:r>
            <a:r>
              <a:rPr lang="en-US" sz="1400" dirty="0" smtClean="0"/>
              <a:t> even in the reactions with light projectiles like C and O.</a:t>
            </a:r>
            <a:endParaRPr lang="en-US" sz="1400" dirty="0"/>
          </a:p>
        </p:txBody>
      </p:sp>
    </p:spTree>
    <p:extLst>
      <p:ext uri="{BB962C8B-B14F-4D97-AF65-F5344CB8AC3E}">
        <p14:creationId xmlns:p14="http://schemas.microsoft.com/office/powerpoint/2010/main" val="134607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119675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3600" dirty="0" smtClean="0">
                <a:solidFill>
                  <a:schemeClr val="accent2">
                    <a:lumMod val="75000"/>
                  </a:schemeClr>
                </a:solidFill>
              </a:rPr>
              <a:t>Light projectiles and deformed targets</a:t>
            </a:r>
          </a:p>
          <a:p>
            <a:pPr marL="0" indent="0" algn="ctr">
              <a:buFont typeface="Georgia" pitchFamily="18" charset="0"/>
              <a:buNone/>
              <a:defRPr/>
            </a:pPr>
            <a:r>
              <a:rPr lang="en-US" sz="3600" dirty="0" smtClean="0">
                <a:solidFill>
                  <a:schemeClr val="accent2">
                    <a:lumMod val="75000"/>
                  </a:schemeClr>
                </a:solidFill>
              </a:rPr>
              <a:t>FF or QF?</a:t>
            </a:r>
            <a:endParaRPr lang="ru-RU" sz="3600" baseline="30000" dirty="0">
              <a:solidFill>
                <a:schemeClr val="accent2">
                  <a:lumMod val="75000"/>
                </a:schemeClr>
              </a:solidFill>
            </a:endParaRPr>
          </a:p>
        </p:txBody>
      </p:sp>
      <p:sp>
        <p:nvSpPr>
          <p:cNvPr id="11" name="Прямоугольник 10"/>
          <p:cNvSpPr/>
          <p:nvPr/>
        </p:nvSpPr>
        <p:spPr>
          <a:xfrm>
            <a:off x="204553" y="4981472"/>
            <a:ext cx="3391462" cy="276999"/>
          </a:xfrm>
          <a:prstGeom prst="rect">
            <a:avLst/>
          </a:prstGeom>
        </p:spPr>
        <p:txBody>
          <a:bodyPr wrap="square">
            <a:spAutoFit/>
          </a:bodyPr>
          <a:lstStyle/>
          <a:p>
            <a:r>
              <a:rPr lang="en-US" sz="1200" dirty="0" err="1" smtClean="0"/>
              <a:t>D.J.Hinde</a:t>
            </a:r>
            <a:r>
              <a:rPr lang="en-US" sz="1200" dirty="0" smtClean="0"/>
              <a:t> </a:t>
            </a:r>
            <a:r>
              <a:rPr lang="en-US" sz="1200" i="1" dirty="0" smtClean="0"/>
              <a:t>et al.</a:t>
            </a:r>
            <a:r>
              <a:rPr lang="en-US" sz="1200" dirty="0" smtClean="0"/>
              <a:t>, </a:t>
            </a:r>
            <a:r>
              <a:rPr lang="en-US" sz="1200" dirty="0" err="1" smtClean="0"/>
              <a:t>Phys.Rev.C</a:t>
            </a:r>
            <a:r>
              <a:rPr lang="en-US" sz="1200" dirty="0" smtClean="0"/>
              <a:t> 97, 024616 (2018)</a:t>
            </a:r>
            <a:endParaRPr lang="en-US" sz="1200" dirty="0"/>
          </a:p>
        </p:txBody>
      </p:sp>
      <p:sp>
        <p:nvSpPr>
          <p:cNvPr id="10" name="Прямоугольник 9"/>
          <p:cNvSpPr/>
          <p:nvPr/>
        </p:nvSpPr>
        <p:spPr>
          <a:xfrm>
            <a:off x="4932040" y="4681842"/>
            <a:ext cx="3838528" cy="276999"/>
          </a:xfrm>
          <a:prstGeom prst="rect">
            <a:avLst/>
          </a:prstGeom>
        </p:spPr>
        <p:txBody>
          <a:bodyPr wrap="square">
            <a:spAutoFit/>
          </a:bodyPr>
          <a:lstStyle/>
          <a:p>
            <a:r>
              <a:rPr lang="en-US" sz="1200" dirty="0" smtClean="0"/>
              <a:t>K</a:t>
            </a:r>
            <a:r>
              <a:rPr lang="en-US" sz="1200" dirty="0"/>
              <a:t>. Banerjee </a:t>
            </a:r>
            <a:r>
              <a:rPr lang="en-US" sz="1200" i="1" dirty="0" smtClean="0"/>
              <a:t>et al.</a:t>
            </a:r>
            <a:r>
              <a:rPr lang="en-US" sz="1200" dirty="0" smtClean="0"/>
              <a:t>, </a:t>
            </a:r>
            <a:r>
              <a:rPr lang="en-US" sz="1200" dirty="0" err="1" smtClean="0"/>
              <a:t>Phys.Rev.C</a:t>
            </a:r>
            <a:r>
              <a:rPr lang="en-US" sz="1200" dirty="0" smtClean="0"/>
              <a:t> 83, 024605 (2011)</a:t>
            </a:r>
            <a:endParaRPr lang="en-US" sz="1200"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470563"/>
            <a:ext cx="3838528" cy="3158428"/>
          </a:xfrm>
          <a:prstGeom prst="rect">
            <a:avLst/>
          </a:prstGeom>
          <a:ln>
            <a:solidFill>
              <a:schemeClr val="bg2">
                <a:lumMod val="90000"/>
              </a:schemeClr>
            </a:solidFill>
          </a:ln>
        </p:spPr>
      </p:pic>
      <p:sp>
        <p:nvSpPr>
          <p:cNvPr id="9" name="Прямоугольник 8"/>
          <p:cNvSpPr/>
          <p:nvPr/>
        </p:nvSpPr>
        <p:spPr>
          <a:xfrm>
            <a:off x="6381029" y="1101231"/>
            <a:ext cx="1149674" cy="369332"/>
          </a:xfrm>
          <a:prstGeom prst="rect">
            <a:avLst/>
          </a:prstGeom>
        </p:spPr>
        <p:txBody>
          <a:bodyPr wrap="none">
            <a:spAutoFit/>
          </a:bodyPr>
          <a:lstStyle/>
          <a:p>
            <a:r>
              <a:rPr lang="en-US" baseline="30000" dirty="0" smtClean="0">
                <a:solidFill>
                  <a:schemeClr val="bg2">
                    <a:lumMod val="10000"/>
                  </a:schemeClr>
                </a:solidFill>
              </a:rPr>
              <a:t>16</a:t>
            </a:r>
            <a:r>
              <a:rPr lang="en-US" dirty="0" smtClean="0">
                <a:solidFill>
                  <a:schemeClr val="bg2">
                    <a:lumMod val="10000"/>
                  </a:schemeClr>
                </a:solidFill>
              </a:rPr>
              <a:t>O + </a:t>
            </a:r>
            <a:r>
              <a:rPr lang="en-US" baseline="30000" dirty="0" smtClean="0">
                <a:solidFill>
                  <a:schemeClr val="bg2">
                    <a:lumMod val="10000"/>
                  </a:schemeClr>
                </a:solidFill>
              </a:rPr>
              <a:t>238</a:t>
            </a:r>
            <a:r>
              <a:rPr lang="en-US" dirty="0" smtClean="0">
                <a:solidFill>
                  <a:schemeClr val="bg2">
                    <a:lumMod val="10000"/>
                  </a:schemeClr>
                </a:solidFill>
              </a:rPr>
              <a:t>U</a:t>
            </a:r>
            <a:endParaRPr lang="en-US" dirty="0">
              <a:solidFill>
                <a:schemeClr val="bg2">
                  <a:lumMod val="10000"/>
                </a:schemeClr>
              </a:solidFill>
            </a:endParaRPr>
          </a:p>
        </p:txBody>
      </p:sp>
      <p:sp>
        <p:nvSpPr>
          <p:cNvPr id="12" name="Прямоугольник 11"/>
          <p:cNvSpPr/>
          <p:nvPr/>
        </p:nvSpPr>
        <p:spPr>
          <a:xfrm>
            <a:off x="4932040" y="5085184"/>
            <a:ext cx="4067943" cy="1384995"/>
          </a:xfrm>
          <a:prstGeom prst="rect">
            <a:avLst/>
          </a:prstGeom>
        </p:spPr>
        <p:txBody>
          <a:bodyPr wrap="square">
            <a:spAutoFit/>
          </a:bodyPr>
          <a:lstStyle/>
          <a:p>
            <a:pPr algn="just"/>
            <a:r>
              <a:rPr lang="en-US" sz="1400" dirty="0"/>
              <a:t>A sudden change in the fragment mass </a:t>
            </a:r>
            <a:r>
              <a:rPr lang="en-US" sz="1400" dirty="0" smtClean="0"/>
              <a:t>width was observed </a:t>
            </a:r>
            <a:r>
              <a:rPr lang="en-US" sz="1400" dirty="0"/>
              <a:t>at </a:t>
            </a:r>
            <a:r>
              <a:rPr lang="en-US" sz="1400" dirty="0" smtClean="0"/>
              <a:t>sub-barrier energies. </a:t>
            </a:r>
            <a:r>
              <a:rPr lang="en-US" sz="1400" dirty="0"/>
              <a:t>However, the </a:t>
            </a:r>
            <a:r>
              <a:rPr lang="en-US" sz="1400" dirty="0" smtClean="0"/>
              <a:t>measurement </a:t>
            </a:r>
            <a:r>
              <a:rPr lang="en-US" sz="1400" dirty="0"/>
              <a:t>of </a:t>
            </a:r>
            <a:r>
              <a:rPr lang="en-US" sz="1400" dirty="0" err="1"/>
              <a:t>prescission</a:t>
            </a:r>
            <a:r>
              <a:rPr lang="en-US" sz="1400" dirty="0"/>
              <a:t> </a:t>
            </a:r>
            <a:r>
              <a:rPr lang="en-US" sz="1400" dirty="0" smtClean="0"/>
              <a:t>neutron multiplicity did </a:t>
            </a:r>
            <a:r>
              <a:rPr lang="en-US" sz="1400" dirty="0"/>
              <a:t>not indicate any significant departure from the respective statistical model predictions throughout the energy </a:t>
            </a:r>
            <a:r>
              <a:rPr lang="en-US" sz="1400" dirty="0" smtClean="0"/>
              <a:t>range.</a:t>
            </a:r>
            <a:endParaRPr lang="en-US" sz="1400" dirty="0"/>
          </a:p>
        </p:txBody>
      </p:sp>
      <p:sp>
        <p:nvSpPr>
          <p:cNvPr id="15" name="Прямоугольник 14"/>
          <p:cNvSpPr/>
          <p:nvPr/>
        </p:nvSpPr>
        <p:spPr>
          <a:xfrm>
            <a:off x="204553" y="5254461"/>
            <a:ext cx="3719375" cy="738664"/>
          </a:xfrm>
          <a:prstGeom prst="rect">
            <a:avLst/>
          </a:prstGeom>
        </p:spPr>
        <p:txBody>
          <a:bodyPr wrap="square">
            <a:spAutoFit/>
          </a:bodyPr>
          <a:lstStyle/>
          <a:p>
            <a:pPr algn="just"/>
            <a:r>
              <a:rPr lang="en-US" sz="1400" dirty="0"/>
              <a:t>R</a:t>
            </a:r>
            <a:r>
              <a:rPr lang="en-US" sz="1400" dirty="0" smtClean="0"/>
              <a:t>oot-mean-square </a:t>
            </a:r>
            <a:r>
              <a:rPr lang="en-US" sz="1400" dirty="0"/>
              <a:t>(RMS) </a:t>
            </a:r>
            <a:r>
              <a:rPr lang="en-US" sz="1400" dirty="0" smtClean="0"/>
              <a:t>deviation </a:t>
            </a:r>
            <a:r>
              <a:rPr lang="en-US" sz="1400" dirty="0"/>
              <a:t>of the </a:t>
            </a:r>
            <a:r>
              <a:rPr lang="en-US" sz="1400" dirty="0" err="1"/>
              <a:t>fissionlike</a:t>
            </a:r>
            <a:r>
              <a:rPr lang="en-US" sz="1400" dirty="0"/>
              <a:t> </a:t>
            </a:r>
            <a:r>
              <a:rPr lang="en-US" sz="1400" dirty="0" smtClean="0"/>
              <a:t>events </a:t>
            </a:r>
            <a:r>
              <a:rPr lang="en-US" sz="1400" dirty="0"/>
              <a:t>as a function of beam energy with </a:t>
            </a:r>
            <a:r>
              <a:rPr lang="en-US" sz="1400" dirty="0" smtClean="0"/>
              <a:t>respect to </a:t>
            </a:r>
            <a:r>
              <a:rPr lang="en-US" sz="1400" dirty="0"/>
              <a:t>the capture </a:t>
            </a:r>
            <a:r>
              <a:rPr lang="en-US" sz="1400" dirty="0" smtClean="0"/>
              <a:t>barrier.</a:t>
            </a:r>
            <a:endParaRPr lang="en-US" sz="1400" dirty="0"/>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7" y="1455719"/>
            <a:ext cx="3852840" cy="3226123"/>
          </a:xfrm>
          <a:prstGeom prst="rect">
            <a:avLst/>
          </a:prstGeom>
        </p:spPr>
      </p:pic>
      <p:cxnSp>
        <p:nvCxnSpPr>
          <p:cNvPr id="5" name="Прямая соединительная линия 4"/>
          <p:cNvCxnSpPr/>
          <p:nvPr/>
        </p:nvCxnSpPr>
        <p:spPr>
          <a:xfrm>
            <a:off x="1115616" y="3429000"/>
            <a:ext cx="2952328"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Прямоугольник 5"/>
          <p:cNvSpPr/>
          <p:nvPr/>
        </p:nvSpPr>
        <p:spPr>
          <a:xfrm>
            <a:off x="1115616" y="3466996"/>
            <a:ext cx="2489784" cy="276999"/>
          </a:xfrm>
          <a:prstGeom prst="rect">
            <a:avLst/>
          </a:prstGeom>
        </p:spPr>
        <p:txBody>
          <a:bodyPr wrap="none">
            <a:spAutoFit/>
          </a:bodyPr>
          <a:lstStyle/>
          <a:p>
            <a:r>
              <a:rPr lang="en-US" sz="1200" dirty="0"/>
              <a:t>The expectation for </a:t>
            </a:r>
            <a:r>
              <a:rPr lang="en-US" sz="1200" dirty="0" smtClean="0"/>
              <a:t>fusion-fission</a:t>
            </a:r>
            <a:endParaRPr lang="en-US" sz="1200" dirty="0"/>
          </a:p>
        </p:txBody>
      </p:sp>
    </p:spTree>
    <p:extLst>
      <p:ext uri="{BB962C8B-B14F-4D97-AF65-F5344CB8AC3E}">
        <p14:creationId xmlns:p14="http://schemas.microsoft.com/office/powerpoint/2010/main" val="1790694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3961" y="5032013"/>
            <a:ext cx="3728193" cy="307777"/>
          </a:xfrm>
          <a:prstGeom prst="rect">
            <a:avLst/>
          </a:prstGeom>
        </p:spPr>
        <p:txBody>
          <a:bodyPr wrap="square">
            <a:spAutoFit/>
          </a:bodyPr>
          <a:lstStyle/>
          <a:p>
            <a:r>
              <a:rPr lang="en-US" sz="1400" dirty="0" smtClean="0"/>
              <a:t>H. </a:t>
            </a:r>
            <a:r>
              <a:rPr lang="en-US" sz="1400" dirty="0" err="1" smtClean="0"/>
              <a:t>Kudo</a:t>
            </a:r>
            <a:r>
              <a:rPr lang="en-US" sz="1400" dirty="0" smtClean="0"/>
              <a:t> </a:t>
            </a:r>
            <a:r>
              <a:rPr lang="en-US" sz="1400" i="1" dirty="0" smtClean="0"/>
              <a:t>et al.</a:t>
            </a:r>
            <a:r>
              <a:rPr lang="en-US" sz="1400" dirty="0" smtClean="0"/>
              <a:t>, </a:t>
            </a:r>
            <a:r>
              <a:rPr lang="en-US" sz="1400" dirty="0" err="1" smtClean="0"/>
              <a:t>Phys.Rev.C</a:t>
            </a:r>
            <a:r>
              <a:rPr lang="en-US" sz="1400" dirty="0" smtClean="0"/>
              <a:t> 25, 909 (1982)</a:t>
            </a:r>
            <a:endParaRPr lang="en-US" sz="1400"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494" y="1224800"/>
            <a:ext cx="3809943" cy="3664696"/>
          </a:xfrm>
          <a:prstGeom prst="rect">
            <a:avLst/>
          </a:prstGeom>
          <a:ln>
            <a:solidFill>
              <a:schemeClr val="bg2">
                <a:lumMod val="90000"/>
              </a:schemeClr>
            </a:solidFill>
          </a:ln>
        </p:spPr>
      </p:pic>
      <p:sp>
        <p:nvSpPr>
          <p:cNvPr id="4" name="Rectangle 2"/>
          <p:cNvSpPr txBox="1">
            <a:spLocks noChangeArrowheads="1"/>
          </p:cNvSpPr>
          <p:nvPr/>
        </p:nvSpPr>
        <p:spPr>
          <a:xfrm>
            <a:off x="0" y="0"/>
            <a:ext cx="91440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defRPr/>
            </a:pPr>
            <a:r>
              <a:rPr lang="en-US" sz="4400" dirty="0" smtClean="0">
                <a:solidFill>
                  <a:schemeClr val="accent2">
                    <a:lumMod val="75000"/>
                  </a:schemeClr>
                </a:solidFill>
              </a:rPr>
              <a:t>Angular Anisotropy</a:t>
            </a:r>
            <a:endParaRPr lang="ru-RU" sz="4400" baseline="30000" dirty="0">
              <a:solidFill>
                <a:schemeClr val="accent2">
                  <a:lumMod val="75000"/>
                </a:schemeClr>
              </a:solidFill>
            </a:endParaRPr>
          </a:p>
        </p:txBody>
      </p:sp>
      <p:sp>
        <p:nvSpPr>
          <p:cNvPr id="5" name="Прямоугольник 4"/>
          <p:cNvSpPr/>
          <p:nvPr/>
        </p:nvSpPr>
        <p:spPr>
          <a:xfrm>
            <a:off x="225045" y="833731"/>
            <a:ext cx="3901068" cy="369332"/>
          </a:xfrm>
          <a:prstGeom prst="rect">
            <a:avLst/>
          </a:prstGeom>
        </p:spPr>
        <p:txBody>
          <a:bodyPr wrap="none">
            <a:spAutoFit/>
          </a:bodyPr>
          <a:lstStyle/>
          <a:p>
            <a:r>
              <a:rPr lang="en-US" dirty="0">
                <a:solidFill>
                  <a:schemeClr val="accent1"/>
                </a:solidFill>
              </a:rPr>
              <a:t>15 MeV proton-induced fission of </a:t>
            </a:r>
            <a:r>
              <a:rPr lang="en-US" dirty="0" err="1">
                <a:solidFill>
                  <a:schemeClr val="accent1"/>
                </a:solidFill>
              </a:rPr>
              <a:t>Th</a:t>
            </a:r>
            <a:endParaRPr lang="en-US" dirty="0">
              <a:solidFill>
                <a:schemeClr val="accent1"/>
              </a:solidFill>
            </a:endParaRPr>
          </a:p>
        </p:txBody>
      </p:sp>
      <p:sp>
        <p:nvSpPr>
          <p:cNvPr id="6" name="Прямоугольник 5"/>
          <p:cNvSpPr/>
          <p:nvPr/>
        </p:nvSpPr>
        <p:spPr>
          <a:xfrm>
            <a:off x="4572000" y="1257979"/>
            <a:ext cx="3851146" cy="3416320"/>
          </a:xfrm>
          <a:prstGeom prst="rect">
            <a:avLst/>
          </a:prstGeom>
        </p:spPr>
        <p:txBody>
          <a:bodyPr wrap="square">
            <a:spAutoFit/>
          </a:bodyPr>
          <a:lstStyle/>
          <a:p>
            <a:pPr algn="just"/>
            <a:r>
              <a:rPr lang="en-US" dirty="0" smtClean="0">
                <a:solidFill>
                  <a:schemeClr val="accent1"/>
                </a:solidFill>
              </a:rPr>
              <a:t>The </a:t>
            </a:r>
            <a:r>
              <a:rPr lang="en-US" dirty="0">
                <a:solidFill>
                  <a:schemeClr val="accent1"/>
                </a:solidFill>
              </a:rPr>
              <a:t>angular anisotropies of </a:t>
            </a:r>
            <a:r>
              <a:rPr lang="en-US" b="1" dirty="0">
                <a:solidFill>
                  <a:schemeClr val="accent1"/>
                </a:solidFill>
              </a:rPr>
              <a:t>symmetrically</a:t>
            </a:r>
            <a:r>
              <a:rPr lang="en-US" dirty="0">
                <a:solidFill>
                  <a:schemeClr val="accent1"/>
                </a:solidFill>
              </a:rPr>
              <a:t> divided fission fragments were smaller than those of </a:t>
            </a:r>
            <a:r>
              <a:rPr lang="en-US" b="1" dirty="0">
                <a:solidFill>
                  <a:schemeClr val="accent1"/>
                </a:solidFill>
              </a:rPr>
              <a:t>asymmetrically</a:t>
            </a:r>
            <a:r>
              <a:rPr lang="en-US" dirty="0">
                <a:solidFill>
                  <a:schemeClr val="accent1"/>
                </a:solidFill>
              </a:rPr>
              <a:t> divided</a:t>
            </a:r>
          </a:p>
          <a:p>
            <a:pPr algn="just"/>
            <a:r>
              <a:rPr lang="en-US" dirty="0" smtClean="0">
                <a:solidFill>
                  <a:schemeClr val="accent1"/>
                </a:solidFill>
              </a:rPr>
              <a:t>fragments.</a:t>
            </a:r>
          </a:p>
          <a:p>
            <a:pPr algn="just"/>
            <a:endParaRPr lang="en-US" dirty="0">
              <a:solidFill>
                <a:schemeClr val="accent1"/>
              </a:solidFill>
            </a:endParaRPr>
          </a:p>
          <a:p>
            <a:pPr algn="just"/>
            <a:r>
              <a:rPr lang="en-US" dirty="0" smtClean="0">
                <a:solidFill>
                  <a:schemeClr val="accent1"/>
                </a:solidFill>
              </a:rPr>
              <a:t>With </a:t>
            </a:r>
            <a:r>
              <a:rPr lang="en-US" dirty="0">
                <a:solidFill>
                  <a:schemeClr val="accent1"/>
                </a:solidFill>
              </a:rPr>
              <a:t>the assumption of two kinds of saddle points, one leading to a </a:t>
            </a:r>
            <a:r>
              <a:rPr lang="en-US" b="1" dirty="0">
                <a:solidFill>
                  <a:schemeClr val="accent1"/>
                </a:solidFill>
              </a:rPr>
              <a:t>symmetric</a:t>
            </a:r>
            <a:r>
              <a:rPr lang="en-US" dirty="0">
                <a:solidFill>
                  <a:schemeClr val="accent1"/>
                </a:solidFill>
              </a:rPr>
              <a:t> mass division and the other to an </a:t>
            </a:r>
            <a:r>
              <a:rPr lang="en-US" b="1" dirty="0">
                <a:solidFill>
                  <a:schemeClr val="accent1"/>
                </a:solidFill>
              </a:rPr>
              <a:t>asymmetric</a:t>
            </a:r>
            <a:r>
              <a:rPr lang="en-US" dirty="0">
                <a:solidFill>
                  <a:schemeClr val="accent1"/>
                </a:solidFill>
              </a:rPr>
              <a:t> division, the observed angular anisotropies could be well reproduced.</a:t>
            </a:r>
          </a:p>
        </p:txBody>
      </p:sp>
    </p:spTree>
    <p:extLst>
      <p:ext uri="{BB962C8B-B14F-4D97-AF65-F5344CB8AC3E}">
        <p14:creationId xmlns:p14="http://schemas.microsoft.com/office/powerpoint/2010/main" val="146942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defRPr/>
            </a:pPr>
            <a:r>
              <a:rPr lang="en-US" sz="4000" dirty="0" smtClean="0">
                <a:solidFill>
                  <a:schemeClr val="accent2">
                    <a:lumMod val="75000"/>
                  </a:schemeClr>
                </a:solidFill>
              </a:rPr>
              <a:t>Angular Anisotropy</a:t>
            </a:r>
            <a:endParaRPr lang="ru-RU" sz="4000" baseline="30000" dirty="0">
              <a:solidFill>
                <a:schemeClr val="accent2">
                  <a:lumMod val="75000"/>
                </a:schemeClr>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14" y="998789"/>
            <a:ext cx="2781410" cy="3739657"/>
          </a:xfrm>
          <a:prstGeom prst="rect">
            <a:avLst/>
          </a:prstGeom>
          <a:ln>
            <a:solidFill>
              <a:schemeClr val="bg2">
                <a:lumMod val="90000"/>
              </a:schemeClr>
            </a:solidFill>
          </a:ln>
        </p:spPr>
      </p:pic>
      <p:sp>
        <p:nvSpPr>
          <p:cNvPr id="6" name="Прямоугольник 5"/>
          <p:cNvSpPr/>
          <p:nvPr/>
        </p:nvSpPr>
        <p:spPr>
          <a:xfrm>
            <a:off x="244283" y="4738446"/>
            <a:ext cx="2448272" cy="523220"/>
          </a:xfrm>
          <a:prstGeom prst="rect">
            <a:avLst/>
          </a:prstGeom>
        </p:spPr>
        <p:txBody>
          <a:bodyPr wrap="square">
            <a:spAutoFit/>
          </a:bodyPr>
          <a:lstStyle/>
          <a:p>
            <a:r>
              <a:rPr lang="en-US" sz="1400" dirty="0" err="1" smtClean="0"/>
              <a:t>A.V.Karpov</a:t>
            </a:r>
            <a:r>
              <a:rPr lang="en-US" sz="1400" dirty="0" smtClean="0"/>
              <a:t> </a:t>
            </a:r>
            <a:r>
              <a:rPr lang="en-US" sz="1400" i="1" dirty="0" smtClean="0"/>
              <a:t>et al.</a:t>
            </a:r>
            <a:r>
              <a:rPr lang="en-US" sz="1400" dirty="0" smtClean="0"/>
              <a:t>, </a:t>
            </a:r>
          </a:p>
          <a:p>
            <a:r>
              <a:rPr lang="en-US" sz="1400" dirty="0" err="1" smtClean="0"/>
              <a:t>J.Phys.G</a:t>
            </a:r>
            <a:r>
              <a:rPr lang="en-US" sz="1400" dirty="0" smtClean="0"/>
              <a:t> 34, 255 (2007)</a:t>
            </a:r>
            <a:endParaRPr lang="en-US" sz="1400" dirty="0"/>
          </a:p>
        </p:txBody>
      </p:sp>
      <p:sp>
        <p:nvSpPr>
          <p:cNvPr id="2" name="Прямоугольник 1"/>
          <p:cNvSpPr/>
          <p:nvPr/>
        </p:nvSpPr>
        <p:spPr>
          <a:xfrm>
            <a:off x="6277947" y="4630071"/>
            <a:ext cx="2866053" cy="738664"/>
          </a:xfrm>
          <a:prstGeom prst="rect">
            <a:avLst/>
          </a:prstGeom>
        </p:spPr>
        <p:txBody>
          <a:bodyPr wrap="square">
            <a:spAutoFit/>
          </a:bodyPr>
          <a:lstStyle/>
          <a:p>
            <a:r>
              <a:rPr lang="en-US" sz="1400" dirty="0" err="1"/>
              <a:t>D.O.Eremenko</a:t>
            </a:r>
            <a:r>
              <a:rPr lang="en-US" sz="1400" dirty="0"/>
              <a:t> </a:t>
            </a:r>
            <a:r>
              <a:rPr lang="en-US" sz="1400" i="1" dirty="0"/>
              <a:t>et al.</a:t>
            </a:r>
            <a:r>
              <a:rPr lang="en-US" sz="1400" dirty="0"/>
              <a:t>,</a:t>
            </a:r>
            <a:r>
              <a:rPr lang="en-US" sz="1400" i="1" dirty="0"/>
              <a:t> </a:t>
            </a:r>
            <a:r>
              <a:rPr lang="ru-RU" sz="1400" dirty="0" err="1" smtClean="0"/>
              <a:t>Bull.Russ.Acad.Sci.Phys</a:t>
            </a:r>
            <a:r>
              <a:rPr lang="ru-RU" sz="1400" dirty="0" smtClean="0"/>
              <a:t>.</a:t>
            </a:r>
            <a:r>
              <a:rPr lang="en-US" sz="1400" dirty="0" smtClean="0"/>
              <a:t> </a:t>
            </a:r>
            <a:r>
              <a:rPr lang="en-US" sz="1400" dirty="0"/>
              <a:t>81, </a:t>
            </a:r>
            <a:r>
              <a:rPr lang="en-US" sz="1400" dirty="0" smtClean="0"/>
              <a:t>800 (</a:t>
            </a:r>
            <a:r>
              <a:rPr lang="en-US" sz="1400" dirty="0"/>
              <a:t>2017)</a:t>
            </a:r>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947" y="1002150"/>
            <a:ext cx="2757865" cy="3670541"/>
          </a:xfrm>
          <a:prstGeom prst="rect">
            <a:avLst/>
          </a:prstGeom>
          <a:ln>
            <a:solidFill>
              <a:schemeClr val="bg2">
                <a:lumMod val="90000"/>
              </a:schemeClr>
            </a:solidFill>
          </a:ln>
        </p:spPr>
      </p:pic>
      <p:sp>
        <p:nvSpPr>
          <p:cNvPr id="16" name="Прямоугольник 15"/>
          <p:cNvSpPr/>
          <p:nvPr/>
        </p:nvSpPr>
        <p:spPr>
          <a:xfrm>
            <a:off x="2884829" y="1052736"/>
            <a:ext cx="3373995" cy="1569660"/>
          </a:xfrm>
          <a:prstGeom prst="rect">
            <a:avLst/>
          </a:prstGeom>
        </p:spPr>
        <p:txBody>
          <a:bodyPr wrap="square">
            <a:spAutoFit/>
          </a:bodyPr>
          <a:lstStyle/>
          <a:p>
            <a:pPr algn="just"/>
            <a:r>
              <a:rPr lang="en-US" sz="1600" dirty="0">
                <a:solidFill>
                  <a:schemeClr val="accent6">
                    <a:lumMod val="50000"/>
                  </a:schemeClr>
                </a:solidFill>
              </a:rPr>
              <a:t>The experimentally observed angular distribution anisotropy cannot be described by either the </a:t>
            </a:r>
            <a:r>
              <a:rPr lang="en-US" sz="1600" dirty="0" smtClean="0">
                <a:solidFill>
                  <a:schemeClr val="accent6">
                    <a:lumMod val="50000"/>
                  </a:schemeClr>
                </a:solidFill>
              </a:rPr>
              <a:t>saddle-point (SPTS) </a:t>
            </a:r>
            <a:r>
              <a:rPr lang="en-US" sz="1600" dirty="0">
                <a:solidFill>
                  <a:schemeClr val="accent6">
                    <a:lumMod val="50000"/>
                  </a:schemeClr>
                </a:solidFill>
              </a:rPr>
              <a:t>or </a:t>
            </a:r>
            <a:r>
              <a:rPr lang="en-US" sz="1600" dirty="0" smtClean="0">
                <a:solidFill>
                  <a:schemeClr val="accent6">
                    <a:lumMod val="50000"/>
                  </a:schemeClr>
                </a:solidFill>
              </a:rPr>
              <a:t>scission-point (SCTS) transition-state models!</a:t>
            </a:r>
            <a:endParaRPr lang="en-US" sz="1600" dirty="0">
              <a:solidFill>
                <a:schemeClr val="accent6">
                  <a:lumMod val="50000"/>
                </a:schemeClr>
              </a:solidFill>
            </a:endParaRPr>
          </a:p>
        </p:txBody>
      </p:sp>
      <p:sp>
        <p:nvSpPr>
          <p:cNvPr id="3" name="Прямоугольник 2"/>
          <p:cNvSpPr/>
          <p:nvPr/>
        </p:nvSpPr>
        <p:spPr>
          <a:xfrm>
            <a:off x="2884830" y="2635207"/>
            <a:ext cx="3373994" cy="2554545"/>
          </a:xfrm>
          <a:prstGeom prst="rect">
            <a:avLst/>
          </a:prstGeom>
        </p:spPr>
        <p:txBody>
          <a:bodyPr wrap="square">
            <a:spAutoFit/>
          </a:bodyPr>
          <a:lstStyle/>
          <a:p>
            <a:pPr algn="just"/>
            <a:r>
              <a:rPr lang="en-US" sz="1600" dirty="0">
                <a:solidFill>
                  <a:srgbClr val="7030A0"/>
                </a:solidFill>
              </a:rPr>
              <a:t>The anisotropies of the fission </a:t>
            </a:r>
            <a:r>
              <a:rPr lang="en-US" sz="1600" dirty="0" smtClean="0">
                <a:solidFill>
                  <a:srgbClr val="7030A0"/>
                </a:solidFill>
              </a:rPr>
              <a:t>fragments </a:t>
            </a:r>
            <a:r>
              <a:rPr lang="en-US" sz="1600" dirty="0">
                <a:solidFill>
                  <a:srgbClr val="7030A0"/>
                </a:solidFill>
              </a:rPr>
              <a:t>angular </a:t>
            </a:r>
            <a:r>
              <a:rPr lang="en-US" sz="1600" dirty="0" smtClean="0">
                <a:solidFill>
                  <a:srgbClr val="7030A0"/>
                </a:solidFill>
              </a:rPr>
              <a:t>distributions, </a:t>
            </a:r>
            <a:r>
              <a:rPr lang="en-US" sz="1600" dirty="0">
                <a:solidFill>
                  <a:srgbClr val="7030A0"/>
                </a:solidFill>
              </a:rPr>
              <a:t>obtained </a:t>
            </a:r>
            <a:r>
              <a:rPr lang="en-US" sz="1600" dirty="0" smtClean="0">
                <a:solidFill>
                  <a:srgbClr val="7030A0"/>
                </a:solidFill>
              </a:rPr>
              <a:t>within </a:t>
            </a:r>
            <a:r>
              <a:rPr lang="en-US" sz="1600" dirty="0">
                <a:solidFill>
                  <a:srgbClr val="7030A0"/>
                </a:solidFill>
                <a:cs typeface="Arial" panose="020B0604020202020204" pitchFamily="34" charset="0"/>
              </a:rPr>
              <a:t>a</a:t>
            </a:r>
            <a:r>
              <a:rPr lang="en-US" sz="1600" dirty="0" smtClean="0">
                <a:solidFill>
                  <a:srgbClr val="7030A0"/>
                </a:solidFill>
                <a:cs typeface="Arial" panose="020B0604020202020204" pitchFamily="34" charset="0"/>
              </a:rPr>
              <a:t> </a:t>
            </a:r>
            <a:r>
              <a:rPr lang="en-US" sz="1600" dirty="0">
                <a:solidFill>
                  <a:srgbClr val="7030A0"/>
                </a:solidFill>
                <a:cs typeface="Arial" panose="020B0604020202020204" pitchFamily="34" charset="0"/>
              </a:rPr>
              <a:t>dynamical approach </a:t>
            </a:r>
            <a:r>
              <a:rPr lang="en-US" sz="1600" dirty="0" smtClean="0">
                <a:solidFill>
                  <a:srgbClr val="7030A0"/>
                </a:solidFill>
              </a:rPr>
              <a:t>based </a:t>
            </a:r>
            <a:r>
              <a:rPr lang="en-US" sz="1600" dirty="0">
                <a:solidFill>
                  <a:srgbClr val="7030A0"/>
                </a:solidFill>
              </a:rPr>
              <a:t>on the combining of three-dimensional </a:t>
            </a:r>
            <a:r>
              <a:rPr lang="en-US" sz="1600" dirty="0" err="1">
                <a:solidFill>
                  <a:srgbClr val="7030A0"/>
                </a:solidFill>
              </a:rPr>
              <a:t>Langevin</a:t>
            </a:r>
            <a:r>
              <a:rPr lang="en-US" sz="1600" dirty="0">
                <a:solidFill>
                  <a:srgbClr val="7030A0"/>
                </a:solidFill>
              </a:rPr>
              <a:t> dynamics for collective shape coordinates with the stochastic dynamics of the tilting mode of </a:t>
            </a:r>
            <a:r>
              <a:rPr lang="en-US" sz="1600" dirty="0" smtClean="0">
                <a:solidFill>
                  <a:srgbClr val="7030A0"/>
                </a:solidFill>
              </a:rPr>
              <a:t>fission, </a:t>
            </a:r>
            <a:r>
              <a:rPr lang="en-US" sz="1600" dirty="0">
                <a:solidFill>
                  <a:srgbClr val="7030A0"/>
                </a:solidFill>
              </a:rPr>
              <a:t>agree well with the experimental data</a:t>
            </a:r>
            <a:r>
              <a:rPr lang="en-US" sz="1600" dirty="0" smtClean="0">
                <a:solidFill>
                  <a:srgbClr val="7030A0"/>
                </a:solidFill>
              </a:rPr>
              <a:t>.</a:t>
            </a:r>
            <a:endParaRPr lang="en-US" sz="1600" dirty="0">
              <a:solidFill>
                <a:srgbClr val="7030A0"/>
              </a:solidFill>
            </a:endParaRPr>
          </a:p>
        </p:txBody>
      </p:sp>
    </p:spTree>
    <p:extLst>
      <p:ext uri="{BB962C8B-B14F-4D97-AF65-F5344CB8AC3E}">
        <p14:creationId xmlns:p14="http://schemas.microsoft.com/office/powerpoint/2010/main" val="1465548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2" name="Object 177"/>
          <p:cNvGraphicFramePr>
            <a:graphicFrameLocks noChangeAspect="1"/>
          </p:cNvGraphicFramePr>
          <p:nvPr>
            <p:extLst>
              <p:ext uri="{D42A27DB-BD31-4B8C-83A1-F6EECF244321}">
                <p14:modId xmlns:p14="http://schemas.microsoft.com/office/powerpoint/2010/main" val="2997755374"/>
              </p:ext>
            </p:extLst>
          </p:nvPr>
        </p:nvGraphicFramePr>
        <p:xfrm>
          <a:off x="4732534" y="325834"/>
          <a:ext cx="4519986" cy="6271518"/>
        </p:xfrm>
        <a:graphic>
          <a:graphicData uri="http://schemas.openxmlformats.org/presentationml/2006/ole">
            <mc:AlternateContent xmlns:mc="http://schemas.openxmlformats.org/markup-compatibility/2006">
              <mc:Choice xmlns:v="urn:schemas-microsoft-com:vml" Requires="v">
                <p:oleObj spid="_x0000_s1485" name="Graph" r:id="rId4" imgW="2926080" imgH="4071960" progId="Origin50.Graph">
                  <p:embed/>
                </p:oleObj>
              </mc:Choice>
              <mc:Fallback>
                <p:oleObj name="Graph" r:id="rId4" imgW="2926080" imgH="4071960" progId="Origin50.Graph">
                  <p:embed/>
                  <p:pic>
                    <p:nvPicPr>
                      <p:cNvPr id="0" name=""/>
                      <p:cNvPicPr>
                        <a:picLocks noChangeAspect="1" noChangeArrowheads="1"/>
                      </p:cNvPicPr>
                      <p:nvPr/>
                    </p:nvPicPr>
                    <p:blipFill>
                      <a:blip r:embed="rId5"/>
                      <a:srcRect/>
                      <a:stretch>
                        <a:fillRect/>
                      </a:stretch>
                    </p:blipFill>
                    <p:spPr bwMode="auto">
                      <a:xfrm>
                        <a:off x="4732534" y="325834"/>
                        <a:ext cx="4519986" cy="6271518"/>
                      </a:xfrm>
                      <a:prstGeom prst="rect">
                        <a:avLst/>
                      </a:prstGeom>
                      <a:noFill/>
                      <a:ln>
                        <a:noFill/>
                      </a:ln>
                      <a:extLst/>
                    </p:spPr>
                  </p:pic>
                </p:oleObj>
              </mc:Fallback>
            </mc:AlternateContent>
          </a:graphicData>
        </a:graphic>
      </p:graphicFrame>
      <p:sp>
        <p:nvSpPr>
          <p:cNvPr id="17413" name="Rectangle 5"/>
          <p:cNvSpPr>
            <a:spLocks noChangeArrowheads="1"/>
          </p:cNvSpPr>
          <p:nvPr/>
        </p:nvSpPr>
        <p:spPr bwMode="auto">
          <a:xfrm>
            <a:off x="4829986" y="6187857"/>
            <a:ext cx="4136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alibri" pitchFamily="34" charset="0"/>
              </a:rPr>
              <a:t>E.K. </a:t>
            </a:r>
            <a:r>
              <a:rPr lang="en-US" sz="1600" dirty="0" err="1">
                <a:latin typeface="Calibri" pitchFamily="34" charset="0"/>
              </a:rPr>
              <a:t>Hulet</a:t>
            </a:r>
            <a:r>
              <a:rPr lang="en-US" sz="1600" dirty="0">
                <a:latin typeface="Calibri" pitchFamily="34" charset="0"/>
              </a:rPr>
              <a:t> </a:t>
            </a:r>
            <a:r>
              <a:rPr lang="en-US" sz="1600" i="1" dirty="0">
                <a:latin typeface="Calibri" pitchFamily="34" charset="0"/>
              </a:rPr>
              <a:t>et al</a:t>
            </a:r>
            <a:r>
              <a:rPr lang="en-US" sz="1600" dirty="0">
                <a:latin typeface="Calibri" pitchFamily="34" charset="0"/>
              </a:rPr>
              <a:t>., Phys. Rev. </a:t>
            </a:r>
            <a:r>
              <a:rPr lang="en-US" sz="1600" dirty="0" err="1">
                <a:latin typeface="Calibri" pitchFamily="34" charset="0"/>
              </a:rPr>
              <a:t>Lett</a:t>
            </a:r>
            <a:r>
              <a:rPr lang="en-US" sz="1600" dirty="0">
                <a:latin typeface="Calibri" pitchFamily="34" charset="0"/>
              </a:rPr>
              <a:t>. </a:t>
            </a:r>
            <a:r>
              <a:rPr lang="en-US" sz="1600" b="1" dirty="0">
                <a:latin typeface="Calibri" pitchFamily="34" charset="0"/>
              </a:rPr>
              <a:t>56</a:t>
            </a:r>
            <a:r>
              <a:rPr lang="en-US" sz="1600" dirty="0">
                <a:latin typeface="Calibri" pitchFamily="34" charset="0"/>
              </a:rPr>
              <a:t>, 313 (1986)</a:t>
            </a:r>
            <a:endParaRPr lang="ru-RU" sz="1600" dirty="0">
              <a:latin typeface="Calibri" pitchFamily="34" charset="0"/>
            </a:endParaRPr>
          </a:p>
        </p:txBody>
      </p:sp>
      <p:grpSp>
        <p:nvGrpSpPr>
          <p:cNvPr id="17415" name="Group 19"/>
          <p:cNvGrpSpPr>
            <a:grpSpLocks/>
          </p:cNvGrpSpPr>
          <p:nvPr/>
        </p:nvGrpSpPr>
        <p:grpSpPr bwMode="auto">
          <a:xfrm>
            <a:off x="467544" y="4474944"/>
            <a:ext cx="590550" cy="1712913"/>
            <a:chOff x="3568887" y="3684896"/>
            <a:chExt cx="590528" cy="1713314"/>
          </a:xfrm>
        </p:grpSpPr>
        <p:sp>
          <p:nvSpPr>
            <p:cNvPr id="10" name="Down Arrow 9"/>
            <p:cNvSpPr/>
            <p:nvPr/>
          </p:nvSpPr>
          <p:spPr>
            <a:xfrm>
              <a:off x="3691719" y="4067033"/>
              <a:ext cx="313899" cy="34119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sp>
          <p:nvSpPr>
            <p:cNvPr id="9" name="Oval 8"/>
            <p:cNvSpPr/>
            <p:nvPr/>
          </p:nvSpPr>
          <p:spPr>
            <a:xfrm>
              <a:off x="3575712" y="3684896"/>
              <a:ext cx="576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Oval 13"/>
            <p:cNvSpPr/>
            <p:nvPr/>
          </p:nvSpPr>
          <p:spPr>
            <a:xfrm>
              <a:off x="3568887" y="5110210"/>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Oval 14"/>
            <p:cNvSpPr/>
            <p:nvPr/>
          </p:nvSpPr>
          <p:spPr>
            <a:xfrm>
              <a:off x="3871415" y="5110210"/>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Oval 12"/>
            <p:cNvSpPr/>
            <p:nvPr/>
          </p:nvSpPr>
          <p:spPr>
            <a:xfrm>
              <a:off x="3830471" y="4410498"/>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Oval 10"/>
            <p:cNvSpPr/>
            <p:nvPr/>
          </p:nvSpPr>
          <p:spPr>
            <a:xfrm>
              <a:off x="3582535" y="4410498"/>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 name="Down Arrow 17"/>
            <p:cNvSpPr/>
            <p:nvPr/>
          </p:nvSpPr>
          <p:spPr>
            <a:xfrm>
              <a:off x="3699937" y="4766738"/>
              <a:ext cx="313899" cy="34119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grpSp>
      <p:sp>
        <p:nvSpPr>
          <p:cNvPr id="21" name="TextBox 20"/>
          <p:cNvSpPr txBox="1"/>
          <p:nvPr/>
        </p:nvSpPr>
        <p:spPr>
          <a:xfrm>
            <a:off x="1391223" y="5027533"/>
            <a:ext cx="2349596" cy="811367"/>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algn="ctr" fontAlgn="auto">
              <a:spcBef>
                <a:spcPts val="0"/>
              </a:spcBef>
              <a:spcAft>
                <a:spcPts val="0"/>
              </a:spcAft>
              <a:defRPr/>
            </a:pPr>
            <a:r>
              <a:rPr lang="en-US" sz="2400" b="1" dirty="0">
                <a:latin typeface="Calibri" pitchFamily="34" charset="0"/>
                <a:cs typeface="Arial" pitchFamily="34" charset="0"/>
              </a:rPr>
              <a:t>Z</a:t>
            </a:r>
            <a:r>
              <a:rPr lang="en-US" sz="2400" b="1" baseline="-25000" dirty="0">
                <a:latin typeface="Calibri" pitchFamily="34" charset="0"/>
                <a:cs typeface="Arial" pitchFamily="34" charset="0"/>
              </a:rPr>
              <a:t>1</a:t>
            </a:r>
            <a:r>
              <a:rPr lang="ru-RU" sz="2400" b="1" baseline="-25000" dirty="0">
                <a:latin typeface="Calibri" pitchFamily="34" charset="0"/>
                <a:cs typeface="Arial" pitchFamily="34" charset="0"/>
              </a:rPr>
              <a:t>  </a:t>
            </a:r>
            <a:r>
              <a:rPr lang="en-US" sz="2400" b="1" dirty="0">
                <a:latin typeface="Calibri" pitchFamily="34" charset="0"/>
                <a:cs typeface="Arial" pitchFamily="34" charset="0"/>
              </a:rPr>
              <a:t> = Z</a:t>
            </a:r>
            <a:r>
              <a:rPr lang="en-US" sz="2400" b="1" baseline="-25000" dirty="0">
                <a:latin typeface="Calibri" pitchFamily="34" charset="0"/>
                <a:cs typeface="Arial" pitchFamily="34" charset="0"/>
              </a:rPr>
              <a:t>2</a:t>
            </a:r>
            <a:r>
              <a:rPr lang="en-US" sz="2400" b="1" dirty="0">
                <a:latin typeface="Calibri" pitchFamily="34" charset="0"/>
                <a:cs typeface="Arial" pitchFamily="34" charset="0"/>
              </a:rPr>
              <a:t> ≈ </a:t>
            </a:r>
            <a:r>
              <a:rPr lang="en-US" sz="2400" b="1" dirty="0">
                <a:solidFill>
                  <a:srgbClr val="FF0000"/>
                </a:solidFill>
                <a:latin typeface="Calibri" pitchFamily="34" charset="0"/>
                <a:cs typeface="Arial" pitchFamily="34" charset="0"/>
              </a:rPr>
              <a:t>50</a:t>
            </a:r>
            <a:endParaRPr lang="en-US" sz="2400" b="1" dirty="0">
              <a:latin typeface="Calibri" pitchFamily="34" charset="0"/>
              <a:cs typeface="Arial" pitchFamily="34" charset="0"/>
            </a:endParaRPr>
          </a:p>
          <a:p>
            <a:pPr algn="ctr" fontAlgn="auto">
              <a:spcBef>
                <a:spcPts val="0"/>
              </a:spcBef>
              <a:spcAft>
                <a:spcPts val="0"/>
              </a:spcAft>
              <a:defRPr/>
            </a:pPr>
            <a:r>
              <a:rPr lang="en-US" sz="2400" b="1" dirty="0">
                <a:latin typeface="Calibri" pitchFamily="34" charset="0"/>
                <a:cs typeface="Arial" pitchFamily="34" charset="0"/>
              </a:rPr>
              <a:t>N</a:t>
            </a:r>
            <a:r>
              <a:rPr lang="en-US" sz="2400" b="1" baseline="-25000" dirty="0">
                <a:latin typeface="Calibri" pitchFamily="34" charset="0"/>
                <a:cs typeface="Arial" pitchFamily="34" charset="0"/>
              </a:rPr>
              <a:t>1</a:t>
            </a:r>
            <a:r>
              <a:rPr lang="en-US" sz="2400" b="1" dirty="0">
                <a:latin typeface="Calibri" pitchFamily="34" charset="0"/>
                <a:cs typeface="Arial" pitchFamily="34" charset="0"/>
              </a:rPr>
              <a:t> = N</a:t>
            </a:r>
            <a:r>
              <a:rPr lang="en-US" sz="2400" b="1" baseline="-25000" dirty="0">
                <a:latin typeface="Calibri" pitchFamily="34" charset="0"/>
                <a:cs typeface="Arial" pitchFamily="34" charset="0"/>
              </a:rPr>
              <a:t>2</a:t>
            </a:r>
            <a:r>
              <a:rPr lang="en-US" sz="2400" b="1" dirty="0">
                <a:latin typeface="Calibri" pitchFamily="34" charset="0"/>
                <a:cs typeface="Arial" pitchFamily="34" charset="0"/>
              </a:rPr>
              <a:t> ≈ </a:t>
            </a:r>
            <a:r>
              <a:rPr lang="en-US" sz="2400" b="1" dirty="0">
                <a:solidFill>
                  <a:srgbClr val="FF0000"/>
                </a:solidFill>
                <a:latin typeface="Calibri" pitchFamily="34" charset="0"/>
                <a:cs typeface="Arial" pitchFamily="34" charset="0"/>
              </a:rPr>
              <a:t>82</a:t>
            </a:r>
            <a:endParaRPr lang="ru-RU" sz="2400" b="1" dirty="0">
              <a:solidFill>
                <a:srgbClr val="FF0000"/>
              </a:solidFill>
              <a:latin typeface="Calibri" pitchFamily="34" charset="0"/>
              <a:cs typeface="Arial" pitchFamily="34" charset="0"/>
            </a:endParaRPr>
          </a:p>
        </p:txBody>
      </p:sp>
      <p:pic>
        <p:nvPicPr>
          <p:cNvPr id="17" name="Picture 3" descr="fig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819" y="915842"/>
            <a:ext cx="4842317" cy="344926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2"/>
          <p:cNvSpPr txBox="1">
            <a:spLocks noChangeArrowheads="1"/>
          </p:cNvSpPr>
          <p:nvPr/>
        </p:nvSpPr>
        <p:spPr>
          <a:xfrm>
            <a:off x="-8760" y="2969"/>
            <a:ext cx="9152760" cy="910596"/>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4400" dirty="0">
                <a:solidFill>
                  <a:schemeClr val="accent2">
                    <a:lumMod val="75000"/>
                  </a:schemeClr>
                </a:solidFill>
              </a:rPr>
              <a:t>B</a:t>
            </a:r>
            <a:r>
              <a:rPr lang="en-US" sz="4400" dirty="0" smtClean="0">
                <a:solidFill>
                  <a:schemeClr val="accent2">
                    <a:lumMod val="75000"/>
                  </a:schemeClr>
                </a:solidFill>
              </a:rPr>
              <a:t>imodal fission</a:t>
            </a:r>
            <a:endParaRPr lang="ru-RU" sz="4400" dirty="0">
              <a:solidFill>
                <a:schemeClr val="accent2">
                  <a:lumMod val="75000"/>
                </a:schemeClr>
              </a:solidFill>
            </a:endParaRPr>
          </a:p>
        </p:txBody>
      </p:sp>
    </p:spTree>
    <p:extLst>
      <p:ext uri="{BB962C8B-B14F-4D97-AF65-F5344CB8AC3E}">
        <p14:creationId xmlns:p14="http://schemas.microsoft.com/office/powerpoint/2010/main" val="1020202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980728"/>
            <a:ext cx="3342027" cy="4149080"/>
          </a:xfrm>
          <a:prstGeom prst="rect">
            <a:avLst/>
          </a:prstGeom>
          <a:ln>
            <a:solidFill>
              <a:schemeClr val="bg2">
                <a:lumMod val="90000"/>
              </a:schemeClr>
            </a:solidFill>
          </a:ln>
        </p:spPr>
      </p:pic>
      <p:sp>
        <p:nvSpPr>
          <p:cNvPr id="4" name="Заголовок 1"/>
          <p:cNvSpPr txBox="1">
            <a:spLocks/>
          </p:cNvSpPr>
          <p:nvPr/>
        </p:nvSpPr>
        <p:spPr>
          <a:xfrm>
            <a:off x="0" y="1"/>
            <a:ext cx="9144000" cy="764703"/>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4400" dirty="0" smtClean="0">
                <a:solidFill>
                  <a:schemeClr val="accent2">
                    <a:lumMod val="75000"/>
                  </a:schemeClr>
                </a:solidFill>
              </a:rPr>
              <a:t> </a:t>
            </a:r>
            <a:r>
              <a:rPr lang="en-US" sz="4400" dirty="0">
                <a:solidFill>
                  <a:schemeClr val="accent2">
                    <a:lumMod val="75000"/>
                  </a:schemeClr>
                </a:solidFill>
              </a:rPr>
              <a:t> </a:t>
            </a:r>
            <a:r>
              <a:rPr lang="en-US" sz="4400" baseline="30000" dirty="0" smtClean="0">
                <a:solidFill>
                  <a:schemeClr val="accent2">
                    <a:lumMod val="75000"/>
                  </a:schemeClr>
                </a:solidFill>
              </a:rPr>
              <a:t>16</a:t>
            </a:r>
            <a:r>
              <a:rPr lang="en-US" sz="4400" dirty="0" smtClean="0">
                <a:solidFill>
                  <a:schemeClr val="accent2">
                    <a:lumMod val="75000"/>
                  </a:schemeClr>
                </a:solidFill>
              </a:rPr>
              <a:t>O+</a:t>
            </a:r>
            <a:r>
              <a:rPr lang="en-US" sz="4400" baseline="30000" dirty="0" smtClean="0">
                <a:solidFill>
                  <a:schemeClr val="accent2">
                    <a:lumMod val="75000"/>
                  </a:schemeClr>
                </a:solidFill>
              </a:rPr>
              <a:t>238</a:t>
            </a:r>
            <a:r>
              <a:rPr lang="en-US" sz="4400" dirty="0" smtClean="0">
                <a:solidFill>
                  <a:schemeClr val="accent2">
                    <a:lumMod val="75000"/>
                  </a:schemeClr>
                </a:solidFill>
              </a:rPr>
              <a:t>U</a:t>
            </a:r>
            <a:r>
              <a:rPr lang="en-US" sz="4400" baseline="30000" dirty="0" smtClean="0">
                <a:solidFill>
                  <a:schemeClr val="accent2">
                    <a:lumMod val="75000"/>
                  </a:schemeClr>
                </a:solidFill>
              </a:rPr>
              <a:t> </a:t>
            </a:r>
            <a:r>
              <a:rPr lang="en-US" sz="4400" dirty="0" smtClean="0">
                <a:solidFill>
                  <a:schemeClr val="accent2">
                    <a:lumMod val="75000"/>
                  </a:schemeClr>
                </a:solidFill>
              </a:rPr>
              <a:t>  ER cross sections</a:t>
            </a:r>
          </a:p>
        </p:txBody>
      </p:sp>
      <p:sp>
        <p:nvSpPr>
          <p:cNvPr id="5" name="Прямоугольник 4"/>
          <p:cNvSpPr/>
          <p:nvPr/>
        </p:nvSpPr>
        <p:spPr>
          <a:xfrm>
            <a:off x="326097" y="5129808"/>
            <a:ext cx="3339457" cy="523220"/>
          </a:xfrm>
          <a:prstGeom prst="rect">
            <a:avLst/>
          </a:prstGeom>
        </p:spPr>
        <p:txBody>
          <a:bodyPr wrap="square">
            <a:spAutoFit/>
          </a:bodyPr>
          <a:lstStyle/>
          <a:p>
            <a:r>
              <a:rPr lang="en-US" sz="1400" dirty="0" err="1" smtClean="0"/>
              <a:t>K.Nishio</a:t>
            </a:r>
            <a:r>
              <a:rPr lang="en-US" sz="1400" dirty="0" smtClean="0"/>
              <a:t> </a:t>
            </a:r>
            <a:r>
              <a:rPr lang="en-US" sz="1400" i="1" dirty="0" smtClean="0"/>
              <a:t>et al.</a:t>
            </a:r>
            <a:r>
              <a:rPr lang="en-US" sz="1400" dirty="0" smtClean="0"/>
              <a:t>, </a:t>
            </a:r>
          </a:p>
          <a:p>
            <a:r>
              <a:rPr lang="en-US" sz="1400" dirty="0" err="1" smtClean="0"/>
              <a:t>Phy.Lett.B</a:t>
            </a:r>
            <a:r>
              <a:rPr lang="en-US" sz="1400" dirty="0" smtClean="0"/>
              <a:t> 93, 162701(2004)</a:t>
            </a:r>
            <a:endParaRPr lang="en-US" sz="1400" dirty="0"/>
          </a:p>
        </p:txBody>
      </p:sp>
      <p:sp>
        <p:nvSpPr>
          <p:cNvPr id="6" name="Прямоугольник 5"/>
          <p:cNvSpPr/>
          <p:nvPr/>
        </p:nvSpPr>
        <p:spPr>
          <a:xfrm>
            <a:off x="3848032" y="1052736"/>
            <a:ext cx="3820311" cy="646331"/>
          </a:xfrm>
          <a:prstGeom prst="rect">
            <a:avLst/>
          </a:prstGeom>
        </p:spPr>
        <p:txBody>
          <a:bodyPr wrap="square">
            <a:spAutoFit/>
          </a:bodyPr>
          <a:lstStyle/>
          <a:p>
            <a:r>
              <a:rPr lang="en-US" b="1" dirty="0">
                <a:solidFill>
                  <a:schemeClr val="accent1">
                    <a:lumMod val="50000"/>
                  </a:schemeClr>
                </a:solidFill>
              </a:rPr>
              <a:t>Evidence of Complete Fusion in the Sub-Barrier </a:t>
            </a:r>
            <a:r>
              <a:rPr lang="en-US" b="1" baseline="30000" dirty="0" smtClean="0">
                <a:solidFill>
                  <a:schemeClr val="accent1">
                    <a:lumMod val="50000"/>
                  </a:schemeClr>
                </a:solidFill>
              </a:rPr>
              <a:t>16</a:t>
            </a:r>
            <a:r>
              <a:rPr lang="en-US" b="1" dirty="0" smtClean="0">
                <a:solidFill>
                  <a:schemeClr val="accent1">
                    <a:lumMod val="50000"/>
                  </a:schemeClr>
                </a:solidFill>
              </a:rPr>
              <a:t>O+</a:t>
            </a:r>
            <a:r>
              <a:rPr lang="en-US" b="1" baseline="30000" dirty="0" smtClean="0">
                <a:solidFill>
                  <a:schemeClr val="accent1">
                    <a:lumMod val="50000"/>
                  </a:schemeClr>
                </a:solidFill>
              </a:rPr>
              <a:t>238</a:t>
            </a:r>
            <a:r>
              <a:rPr lang="en-US" b="1" dirty="0" smtClean="0">
                <a:solidFill>
                  <a:schemeClr val="accent1">
                    <a:lumMod val="50000"/>
                  </a:schemeClr>
                </a:solidFill>
              </a:rPr>
              <a:t>U </a:t>
            </a:r>
            <a:r>
              <a:rPr lang="en-US" b="1" dirty="0">
                <a:solidFill>
                  <a:schemeClr val="accent1">
                    <a:lumMod val="50000"/>
                  </a:schemeClr>
                </a:solidFill>
              </a:rPr>
              <a:t>Reaction</a:t>
            </a:r>
            <a:endParaRPr lang="en-US" dirty="0">
              <a:solidFill>
                <a:schemeClr val="accent1">
                  <a:lumMod val="50000"/>
                </a:schemeClr>
              </a:solidFill>
            </a:endParaRPr>
          </a:p>
        </p:txBody>
      </p:sp>
      <p:sp>
        <p:nvSpPr>
          <p:cNvPr id="7" name="Прямоугольник 6"/>
          <p:cNvSpPr/>
          <p:nvPr/>
        </p:nvSpPr>
        <p:spPr>
          <a:xfrm>
            <a:off x="3917800" y="1715091"/>
            <a:ext cx="4572000" cy="3046988"/>
          </a:xfrm>
          <a:prstGeom prst="rect">
            <a:avLst/>
          </a:prstGeom>
        </p:spPr>
        <p:txBody>
          <a:bodyPr>
            <a:spAutoFit/>
          </a:bodyPr>
          <a:lstStyle/>
          <a:p>
            <a:pPr algn="just"/>
            <a:r>
              <a:rPr lang="en-US" sz="1600" dirty="0">
                <a:solidFill>
                  <a:schemeClr val="accent1"/>
                </a:solidFill>
              </a:rPr>
              <a:t>Evaporation residue cross sections in the </a:t>
            </a:r>
            <a:r>
              <a:rPr lang="en-US" sz="1600" b="1" baseline="30000" dirty="0">
                <a:solidFill>
                  <a:schemeClr val="accent1"/>
                </a:solidFill>
              </a:rPr>
              <a:t>16</a:t>
            </a:r>
            <a:r>
              <a:rPr lang="en-US" sz="1600" b="1" dirty="0">
                <a:solidFill>
                  <a:schemeClr val="accent1"/>
                </a:solidFill>
              </a:rPr>
              <a:t>O+</a:t>
            </a:r>
            <a:r>
              <a:rPr lang="en-US" sz="1600" b="1" baseline="30000" dirty="0">
                <a:solidFill>
                  <a:schemeClr val="accent1"/>
                </a:solidFill>
              </a:rPr>
              <a:t>238</a:t>
            </a:r>
            <a:r>
              <a:rPr lang="en-US" sz="1600" b="1" dirty="0">
                <a:solidFill>
                  <a:schemeClr val="accent1"/>
                </a:solidFill>
              </a:rPr>
              <a:t>U </a:t>
            </a:r>
            <a:r>
              <a:rPr lang="en-US" sz="1600" dirty="0" smtClean="0">
                <a:solidFill>
                  <a:schemeClr val="accent1"/>
                </a:solidFill>
              </a:rPr>
              <a:t>reaction </a:t>
            </a:r>
            <a:r>
              <a:rPr lang="en-US" sz="1600" dirty="0">
                <a:solidFill>
                  <a:schemeClr val="accent1"/>
                </a:solidFill>
              </a:rPr>
              <a:t>were measured for the energy </a:t>
            </a:r>
            <a:r>
              <a:rPr lang="en-US" sz="1600" dirty="0" smtClean="0">
                <a:solidFill>
                  <a:schemeClr val="accent1"/>
                </a:solidFill>
              </a:rPr>
              <a:t>range from </a:t>
            </a:r>
            <a:r>
              <a:rPr lang="en-US" sz="1600" dirty="0">
                <a:solidFill>
                  <a:schemeClr val="accent1"/>
                </a:solidFill>
              </a:rPr>
              <a:t>above- to extreme sub-barrier. </a:t>
            </a:r>
            <a:endParaRPr lang="en-US" sz="1600" dirty="0" smtClean="0">
              <a:solidFill>
                <a:schemeClr val="accent1"/>
              </a:solidFill>
            </a:endParaRPr>
          </a:p>
          <a:p>
            <a:pPr algn="just"/>
            <a:r>
              <a:rPr lang="en-US" sz="1600" dirty="0" smtClean="0">
                <a:solidFill>
                  <a:schemeClr val="accent1"/>
                </a:solidFill>
              </a:rPr>
              <a:t>The </a:t>
            </a:r>
            <a:r>
              <a:rPr lang="en-US" sz="1600" dirty="0">
                <a:solidFill>
                  <a:schemeClr val="accent1"/>
                </a:solidFill>
              </a:rPr>
              <a:t>cross sections are reproduced by a statistical model </a:t>
            </a:r>
            <a:r>
              <a:rPr lang="en-US" sz="1600" dirty="0" smtClean="0">
                <a:solidFill>
                  <a:schemeClr val="accent1"/>
                </a:solidFill>
              </a:rPr>
              <a:t>calculation, for </a:t>
            </a:r>
            <a:r>
              <a:rPr lang="en-US" sz="1600" dirty="0">
                <a:solidFill>
                  <a:schemeClr val="accent1"/>
                </a:solidFill>
              </a:rPr>
              <a:t>which partial cross sections are calculated by a coupled-channel model taking into account </a:t>
            </a:r>
            <a:r>
              <a:rPr lang="en-US" sz="1600" dirty="0" smtClean="0">
                <a:solidFill>
                  <a:schemeClr val="accent1"/>
                </a:solidFill>
              </a:rPr>
              <a:t>the </a:t>
            </a:r>
            <a:r>
              <a:rPr lang="en-US" sz="1600" dirty="0" err="1" smtClean="0">
                <a:solidFill>
                  <a:schemeClr val="accent1"/>
                </a:solidFill>
              </a:rPr>
              <a:t>prolate</a:t>
            </a:r>
            <a:r>
              <a:rPr lang="en-US" sz="1600" dirty="0" smtClean="0">
                <a:solidFill>
                  <a:schemeClr val="accent1"/>
                </a:solidFill>
              </a:rPr>
              <a:t> </a:t>
            </a:r>
            <a:r>
              <a:rPr lang="en-US" sz="1600" dirty="0">
                <a:solidFill>
                  <a:schemeClr val="accent1"/>
                </a:solidFill>
              </a:rPr>
              <a:t>deformation of </a:t>
            </a:r>
            <a:r>
              <a:rPr lang="en-US" sz="1600" baseline="30000" dirty="0">
                <a:solidFill>
                  <a:schemeClr val="accent1"/>
                </a:solidFill>
              </a:rPr>
              <a:t>238</a:t>
            </a:r>
            <a:r>
              <a:rPr lang="en-US" sz="1600" dirty="0">
                <a:solidFill>
                  <a:schemeClr val="accent1"/>
                </a:solidFill>
              </a:rPr>
              <a:t>U. </a:t>
            </a:r>
            <a:endParaRPr lang="en-US" sz="1600" dirty="0" smtClean="0">
              <a:solidFill>
                <a:schemeClr val="accent1"/>
              </a:solidFill>
            </a:endParaRPr>
          </a:p>
          <a:p>
            <a:pPr algn="just"/>
            <a:r>
              <a:rPr lang="en-US" sz="1600" dirty="0" smtClean="0">
                <a:solidFill>
                  <a:schemeClr val="accent1"/>
                </a:solidFill>
              </a:rPr>
              <a:t>Complete </a:t>
            </a:r>
            <a:r>
              <a:rPr lang="en-US" sz="1600" dirty="0">
                <a:solidFill>
                  <a:schemeClr val="accent1"/>
                </a:solidFill>
              </a:rPr>
              <a:t>fusion was observed in the collision of the projectile with the </a:t>
            </a:r>
            <a:r>
              <a:rPr lang="en-US" sz="1600" dirty="0" smtClean="0">
                <a:solidFill>
                  <a:schemeClr val="accent1"/>
                </a:solidFill>
              </a:rPr>
              <a:t>tips of </a:t>
            </a:r>
            <a:r>
              <a:rPr lang="en-US" sz="1600" dirty="0">
                <a:solidFill>
                  <a:schemeClr val="accent1"/>
                </a:solidFill>
              </a:rPr>
              <a:t>the </a:t>
            </a:r>
            <a:r>
              <a:rPr lang="en-US" sz="1600" baseline="30000" dirty="0">
                <a:solidFill>
                  <a:schemeClr val="accent1"/>
                </a:solidFill>
              </a:rPr>
              <a:t>238</a:t>
            </a:r>
            <a:r>
              <a:rPr lang="en-US" sz="1600" dirty="0">
                <a:solidFill>
                  <a:schemeClr val="accent1"/>
                </a:solidFill>
              </a:rPr>
              <a:t>U target, in the same way as the side collision.</a:t>
            </a:r>
          </a:p>
        </p:txBody>
      </p:sp>
      <p:sp>
        <p:nvSpPr>
          <p:cNvPr id="3" name="Прямоугольник 2"/>
          <p:cNvSpPr/>
          <p:nvPr/>
        </p:nvSpPr>
        <p:spPr>
          <a:xfrm>
            <a:off x="3917800" y="4929753"/>
            <a:ext cx="4572000" cy="923330"/>
          </a:xfrm>
          <a:prstGeom prst="rect">
            <a:avLst/>
          </a:prstGeom>
        </p:spPr>
        <p:txBody>
          <a:bodyPr>
            <a:spAutoFit/>
          </a:bodyPr>
          <a:lstStyle/>
          <a:p>
            <a:pPr algn="ctr"/>
            <a:r>
              <a:rPr lang="en-US" dirty="0">
                <a:solidFill>
                  <a:schemeClr val="accent6">
                    <a:lumMod val="75000"/>
                  </a:schemeClr>
                </a:solidFill>
              </a:rPr>
              <a:t>The presence (or absence) of complete fusion is unambiguously determined by measuring the ER cross </a:t>
            </a:r>
            <a:r>
              <a:rPr lang="en-US" dirty="0" smtClean="0">
                <a:solidFill>
                  <a:schemeClr val="accent6">
                    <a:lumMod val="75000"/>
                  </a:schemeClr>
                </a:solidFill>
              </a:rPr>
              <a:t>section!</a:t>
            </a:r>
            <a:endParaRPr lang="en-US" dirty="0">
              <a:solidFill>
                <a:schemeClr val="accent6">
                  <a:lumMod val="75000"/>
                </a:schemeClr>
              </a:solidFill>
            </a:endParaRPr>
          </a:p>
        </p:txBody>
      </p:sp>
    </p:spTree>
    <p:extLst>
      <p:ext uri="{BB962C8B-B14F-4D97-AF65-F5344CB8AC3E}">
        <p14:creationId xmlns:p14="http://schemas.microsoft.com/office/powerpoint/2010/main" val="322758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5940152" cy="74496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defRPr/>
            </a:pPr>
            <a:r>
              <a:rPr lang="en-US" sz="3600" dirty="0" smtClean="0">
                <a:solidFill>
                  <a:schemeClr val="accent2">
                    <a:lumMod val="75000"/>
                  </a:schemeClr>
                </a:solidFill>
              </a:rPr>
              <a:t>Multimodal fission of </a:t>
            </a:r>
            <a:r>
              <a:rPr lang="en-US" sz="3600" baseline="30000" dirty="0" smtClean="0">
                <a:solidFill>
                  <a:schemeClr val="accent2">
                    <a:lumMod val="75000"/>
                  </a:schemeClr>
                </a:solidFill>
              </a:rPr>
              <a:t>226</a:t>
            </a:r>
            <a:r>
              <a:rPr lang="en-US" sz="3600" dirty="0" smtClean="0">
                <a:solidFill>
                  <a:schemeClr val="accent2">
                    <a:lumMod val="75000"/>
                  </a:schemeClr>
                </a:solidFill>
              </a:rPr>
              <a:t>Th</a:t>
            </a:r>
            <a:endParaRPr lang="ru-RU" sz="3600" dirty="0">
              <a:solidFill>
                <a:schemeClr val="accent2">
                  <a:lumMod val="75000"/>
                </a:schemeClr>
              </a:solidFil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5" y="1028722"/>
            <a:ext cx="8402199" cy="5472000"/>
          </a:xfrm>
          <a:prstGeom prst="rect">
            <a:avLst/>
          </a:prstGeom>
          <a:ln>
            <a:solidFill>
              <a:schemeClr val="accent1"/>
            </a:solidFill>
          </a:ln>
        </p:spPr>
      </p:pic>
      <p:sp>
        <p:nvSpPr>
          <p:cNvPr id="6" name="TextBox 5"/>
          <p:cNvSpPr txBox="1"/>
          <p:nvPr/>
        </p:nvSpPr>
        <p:spPr>
          <a:xfrm>
            <a:off x="179462" y="692696"/>
            <a:ext cx="8358765"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E*=         26 MeV                 37 MeV                   62 MeV               87 MeV               137 MeV</a:t>
            </a:r>
            <a:endParaRPr lang="en-US" dirty="0">
              <a:latin typeface="Calibri" panose="020F0502020204030204" pitchFamily="34" charset="0"/>
              <a:cs typeface="Calibri" panose="020F0502020204030204" pitchFamily="34" charset="0"/>
            </a:endParaRPr>
          </a:p>
        </p:txBody>
      </p:sp>
      <p:sp>
        <p:nvSpPr>
          <p:cNvPr id="3" name="Text Box 3"/>
          <p:cNvSpPr txBox="1">
            <a:spLocks noChangeArrowheads="1"/>
          </p:cNvSpPr>
          <p:nvPr/>
        </p:nvSpPr>
        <p:spPr bwMode="auto">
          <a:xfrm>
            <a:off x="179462" y="6524736"/>
            <a:ext cx="53285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kumimoji="0" lang="en-US" sz="1400" dirty="0" smtClean="0">
                <a:latin typeface="Calibri" panose="020F0502020204030204" pitchFamily="34" charset="0"/>
                <a:cs typeface="Calibri" panose="020F0502020204030204" pitchFamily="34" charset="0"/>
              </a:rPr>
              <a:t>A</a:t>
            </a:r>
            <a:r>
              <a:rPr kumimoji="0" lang="ru-RU" sz="1400" dirty="0" smtClean="0">
                <a:latin typeface="Calibri" panose="020F0502020204030204" pitchFamily="34" charset="0"/>
                <a:cs typeface="Calibri" panose="020F0502020204030204" pitchFamily="34" charset="0"/>
              </a:rPr>
              <a:t>.</a:t>
            </a:r>
            <a:r>
              <a:rPr kumimoji="0" lang="en-US" sz="1400" dirty="0" err="1" smtClean="0">
                <a:latin typeface="Calibri" panose="020F0502020204030204" pitchFamily="34" charset="0"/>
                <a:cs typeface="Calibri" panose="020F0502020204030204" pitchFamily="34" charset="0"/>
              </a:rPr>
              <a:t>Ya</a:t>
            </a:r>
            <a:r>
              <a:rPr kumimoji="0" lang="ru-RU" sz="1400" dirty="0" smtClean="0">
                <a:latin typeface="Calibri" panose="020F0502020204030204" pitchFamily="34" charset="0"/>
                <a:cs typeface="Calibri" panose="020F0502020204030204" pitchFamily="34" charset="0"/>
              </a:rPr>
              <a:t>. </a:t>
            </a:r>
            <a:r>
              <a:rPr kumimoji="0" lang="en-US" sz="1400" dirty="0" err="1" smtClean="0">
                <a:latin typeface="Calibri" panose="020F0502020204030204" pitchFamily="34" charset="0"/>
                <a:cs typeface="Calibri" panose="020F0502020204030204" pitchFamily="34" charset="0"/>
              </a:rPr>
              <a:t>Rusanov</a:t>
            </a:r>
            <a:r>
              <a:rPr kumimoji="0" lang="en-US" sz="1400" dirty="0" smtClean="0">
                <a:latin typeface="Calibri" panose="020F0502020204030204" pitchFamily="34" charset="0"/>
                <a:cs typeface="Calibri" panose="020F0502020204030204" pitchFamily="34" charset="0"/>
              </a:rPr>
              <a:t> </a:t>
            </a:r>
            <a:r>
              <a:rPr kumimoji="0" lang="en-US" sz="1400" i="1" dirty="0" smtClean="0">
                <a:latin typeface="Calibri" panose="020F0502020204030204" pitchFamily="34" charset="0"/>
                <a:cs typeface="Calibri" panose="020F0502020204030204" pitchFamily="34" charset="0"/>
              </a:rPr>
              <a:t>et al.</a:t>
            </a:r>
            <a:r>
              <a:rPr kumimoji="0" lang="ru-RU" sz="1400" dirty="0" smtClean="0">
                <a:latin typeface="Calibri" panose="020F0502020204030204" pitchFamily="34" charset="0"/>
                <a:cs typeface="Calibri" panose="020F0502020204030204" pitchFamily="34" charset="0"/>
              </a:rPr>
              <a:t>, </a:t>
            </a:r>
            <a:r>
              <a:rPr kumimoji="0" lang="en-US" sz="1400" dirty="0" smtClean="0">
                <a:latin typeface="Calibri" panose="020F0502020204030204" pitchFamily="34" charset="0"/>
                <a:cs typeface="Calibri" panose="020F0502020204030204" pitchFamily="34" charset="0"/>
              </a:rPr>
              <a:t>Phys. Atom. </a:t>
            </a:r>
            <a:r>
              <a:rPr kumimoji="0" lang="en-US" sz="1400" dirty="0" err="1" smtClean="0">
                <a:latin typeface="Calibri" panose="020F0502020204030204" pitchFamily="34" charset="0"/>
                <a:cs typeface="Calibri" panose="020F0502020204030204" pitchFamily="34" charset="0"/>
              </a:rPr>
              <a:t>Nucl</a:t>
            </a:r>
            <a:r>
              <a:rPr kumimoji="0" lang="en-US" sz="1400" dirty="0" smtClean="0">
                <a:latin typeface="Calibri" panose="020F0502020204030204" pitchFamily="34" charset="0"/>
                <a:cs typeface="Calibri" panose="020F0502020204030204" pitchFamily="34" charset="0"/>
              </a:rPr>
              <a:t>. </a:t>
            </a:r>
            <a:r>
              <a:rPr kumimoji="0" lang="ru-RU" sz="1400" b="1" dirty="0" smtClean="0">
                <a:latin typeface="Calibri" panose="020F0502020204030204" pitchFamily="34" charset="0"/>
                <a:cs typeface="Calibri" panose="020F0502020204030204" pitchFamily="34" charset="0"/>
              </a:rPr>
              <a:t>7</a:t>
            </a:r>
            <a:r>
              <a:rPr kumimoji="0" lang="en-US" sz="1400" b="1" dirty="0" smtClean="0">
                <a:latin typeface="Calibri" panose="020F0502020204030204" pitchFamily="34" charset="0"/>
                <a:cs typeface="Calibri" panose="020F0502020204030204" pitchFamily="34" charset="0"/>
              </a:rPr>
              <a:t>1</a:t>
            </a:r>
            <a:r>
              <a:rPr kumimoji="0" lang="ru-RU" sz="1400" dirty="0" smtClean="0">
                <a:latin typeface="Calibri" panose="020F0502020204030204" pitchFamily="34" charset="0"/>
                <a:cs typeface="Calibri" panose="020F0502020204030204" pitchFamily="34" charset="0"/>
              </a:rPr>
              <a:t> (</a:t>
            </a:r>
            <a:r>
              <a:rPr kumimoji="0" lang="en-US" sz="1400" dirty="0" smtClean="0">
                <a:latin typeface="Calibri" panose="020F0502020204030204" pitchFamily="34" charset="0"/>
                <a:cs typeface="Calibri" panose="020F0502020204030204" pitchFamily="34" charset="0"/>
              </a:rPr>
              <a:t>2008</a:t>
            </a:r>
            <a:r>
              <a:rPr kumimoji="0" lang="ru-RU" sz="1400" dirty="0" smtClean="0">
                <a:latin typeface="Calibri" panose="020F0502020204030204" pitchFamily="34" charset="0"/>
                <a:cs typeface="Calibri" panose="020F0502020204030204" pitchFamily="34" charset="0"/>
              </a:rPr>
              <a:t>) </a:t>
            </a:r>
            <a:r>
              <a:rPr kumimoji="0" lang="en-US" sz="1400" dirty="0" smtClean="0">
                <a:latin typeface="Calibri" panose="020F0502020204030204" pitchFamily="34" charset="0"/>
                <a:cs typeface="Calibri" panose="020F0502020204030204" pitchFamily="34" charset="0"/>
              </a:rPr>
              <a:t>984</a:t>
            </a:r>
            <a:endParaRPr kumimoji="0" lang="ru-RU" sz="1400" dirty="0">
              <a:latin typeface="Calibri" panose="020F0502020204030204" pitchFamily="34" charset="0"/>
              <a:cs typeface="Calibri" panose="020F0502020204030204" pitchFamily="34" charset="0"/>
            </a:endParaRPr>
          </a:p>
        </p:txBody>
      </p:sp>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995" y="1026431"/>
            <a:ext cx="2180413" cy="5472000"/>
          </a:xfrm>
          <a:prstGeom prst="rect">
            <a:avLst/>
          </a:prstGeom>
          <a:ln>
            <a:solidFill>
              <a:schemeClr val="accent1"/>
            </a:solidFill>
          </a:ln>
        </p:spPr>
      </p:pic>
      <p:sp>
        <p:nvSpPr>
          <p:cNvPr id="27" name="Стрелка вниз 26"/>
          <p:cNvSpPr/>
          <p:nvPr/>
        </p:nvSpPr>
        <p:spPr>
          <a:xfrm>
            <a:off x="8197920" y="1026430"/>
            <a:ext cx="262512"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5" name="TextBox 4"/>
          <p:cNvSpPr txBox="1"/>
          <p:nvPr/>
        </p:nvSpPr>
        <p:spPr>
          <a:xfrm>
            <a:off x="6300192" y="21684"/>
            <a:ext cx="2481770" cy="584775"/>
          </a:xfrm>
          <a:prstGeom prst="rect">
            <a:avLst/>
          </a:prstGeom>
          <a:noFill/>
        </p:spPr>
        <p:txBody>
          <a:bodyPr wrap="none" rtlCol="0">
            <a:spAutoFit/>
          </a:bodyPr>
          <a:lstStyle/>
          <a:p>
            <a:r>
              <a:rPr lang="en-US" sz="3200" b="1" baseline="30000" dirty="0">
                <a:solidFill>
                  <a:srgbClr val="7030A0"/>
                </a:solidFill>
                <a:effectLst>
                  <a:outerShdw blurRad="38100" dist="38100" dir="2700000" algn="tl">
                    <a:srgbClr val="000000">
                      <a:alpha val="43137"/>
                    </a:srgbClr>
                  </a:outerShdw>
                </a:effectLst>
              </a:rPr>
              <a:t>208</a:t>
            </a:r>
            <a:r>
              <a:rPr lang="en-US" sz="3200" b="1" dirty="0">
                <a:solidFill>
                  <a:srgbClr val="7030A0"/>
                </a:solidFill>
                <a:effectLst>
                  <a:outerShdw blurRad="38100" dist="38100" dir="2700000" algn="tl">
                    <a:srgbClr val="000000">
                      <a:alpha val="43137"/>
                    </a:srgbClr>
                  </a:outerShdw>
                </a:effectLst>
              </a:rPr>
              <a:t>Pb(</a:t>
            </a:r>
            <a:r>
              <a:rPr lang="en-US" sz="3200" b="1" baseline="30000" dirty="0">
                <a:solidFill>
                  <a:srgbClr val="7030A0"/>
                </a:solidFill>
                <a:effectLst>
                  <a:outerShdw blurRad="38100" dist="38100" dir="2700000" algn="tl">
                    <a:srgbClr val="000000">
                      <a:alpha val="43137"/>
                    </a:srgbClr>
                  </a:outerShdw>
                </a:effectLst>
              </a:rPr>
              <a:t>18</a:t>
            </a:r>
            <a:r>
              <a:rPr lang="en-US" sz="3200" b="1" dirty="0">
                <a:solidFill>
                  <a:srgbClr val="7030A0"/>
                </a:solidFill>
                <a:effectLst>
                  <a:outerShdw blurRad="38100" dist="38100" dir="2700000" algn="tl">
                    <a:srgbClr val="000000">
                      <a:alpha val="43137"/>
                    </a:srgbClr>
                  </a:outerShdw>
                </a:effectLst>
              </a:rPr>
              <a:t>O, f</a:t>
            </a:r>
            <a:r>
              <a:rPr lang="en-US" sz="3200" b="1" dirty="0" smtClean="0">
                <a:solidFill>
                  <a:srgbClr val="7030A0"/>
                </a:solidFill>
                <a:effectLst>
                  <a:outerShdw blurRad="38100" dist="38100" dir="2700000" algn="tl">
                    <a:srgbClr val="000000">
                      <a:alpha val="43137"/>
                    </a:srgbClr>
                  </a:outerShdw>
                </a:effectLst>
              </a:rPr>
              <a:t>)</a:t>
            </a:r>
            <a:endParaRPr lang="ru-RU" sz="3200" b="1" dirty="0">
              <a:solidFill>
                <a:srgbClr val="7030A0"/>
              </a:solidFill>
              <a:effectLst>
                <a:outerShdw blurRad="38100" dist="38100" dir="2700000" algn="tl">
                  <a:srgbClr val="000000">
                    <a:alpha val="43137"/>
                  </a:srgbClr>
                </a:outerShdw>
              </a:effectLst>
            </a:endParaRPr>
          </a:p>
        </p:txBody>
      </p:sp>
      <p:sp>
        <p:nvSpPr>
          <p:cNvPr id="15" name="Стрелка вниз 14"/>
          <p:cNvSpPr/>
          <p:nvPr/>
        </p:nvSpPr>
        <p:spPr>
          <a:xfrm>
            <a:off x="1259632" y="1028722"/>
            <a:ext cx="478536"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Стрелка вниз 16"/>
          <p:cNvSpPr/>
          <p:nvPr/>
        </p:nvSpPr>
        <p:spPr>
          <a:xfrm>
            <a:off x="2869328" y="1028722"/>
            <a:ext cx="478536"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8" name="Стрелка вниз 17"/>
          <p:cNvSpPr/>
          <p:nvPr/>
        </p:nvSpPr>
        <p:spPr>
          <a:xfrm>
            <a:off x="4499992" y="1028721"/>
            <a:ext cx="478536"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9" name="Стрелка вниз 18"/>
          <p:cNvSpPr/>
          <p:nvPr/>
        </p:nvSpPr>
        <p:spPr>
          <a:xfrm>
            <a:off x="6105598" y="1028719"/>
            <a:ext cx="478536"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0" name="Овал 19"/>
          <p:cNvSpPr/>
          <p:nvPr/>
        </p:nvSpPr>
        <p:spPr>
          <a:xfrm rot="5400000">
            <a:off x="6079521" y="409314"/>
            <a:ext cx="369334" cy="9361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0953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7" presetClass="entr" presetSubtype="0"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47" presetClass="entr" presetSubtype="0" fill="hold" grpId="0" nodeType="after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47"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500"/>
                            </p:stCondLst>
                            <p:childTnLst>
                              <p:par>
                                <p:cTn id="38" presetID="1"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7" grpId="0" animBg="1"/>
      <p:bldP spid="18" grpId="0" animBg="1"/>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4142836845"/>
              </p:ext>
            </p:extLst>
          </p:nvPr>
        </p:nvGraphicFramePr>
        <p:xfrm>
          <a:off x="899592" y="692696"/>
          <a:ext cx="7344816" cy="6048874"/>
        </p:xfrm>
        <a:graphic>
          <a:graphicData uri="http://schemas.openxmlformats.org/presentationml/2006/ole">
            <mc:AlternateContent xmlns:mc="http://schemas.openxmlformats.org/markup-compatibility/2006">
              <mc:Choice xmlns:v="urn:schemas-microsoft-com:vml" Requires="v">
                <p:oleObj spid="_x0000_s36039" name="Graph" r:id="rId4" imgW="3382560" imgH="2786400" progId="Origin50.Graph">
                  <p:embed/>
                </p:oleObj>
              </mc:Choice>
              <mc:Fallback>
                <p:oleObj name="Graph" r:id="rId4" imgW="3382560" imgH="2786400" progId="Origin50.Graph">
                  <p:embed/>
                  <p:pic>
                    <p:nvPicPr>
                      <p:cNvPr id="0" name=""/>
                      <p:cNvPicPr/>
                      <p:nvPr/>
                    </p:nvPicPr>
                    <p:blipFill>
                      <a:blip r:embed="rId5"/>
                      <a:stretch>
                        <a:fillRect/>
                      </a:stretch>
                    </p:blipFill>
                    <p:spPr>
                      <a:xfrm>
                        <a:off x="899592" y="692696"/>
                        <a:ext cx="7344816" cy="6048874"/>
                      </a:xfrm>
                      <a:prstGeom prst="rect">
                        <a:avLst/>
                      </a:prstGeom>
                    </p:spPr>
                  </p:pic>
                </p:oleObj>
              </mc:Fallback>
            </mc:AlternateContent>
          </a:graphicData>
        </a:graphic>
      </p:graphicFrame>
      <p:sp>
        <p:nvSpPr>
          <p:cNvPr id="3" name="Rectangle 2"/>
          <p:cNvSpPr txBox="1">
            <a:spLocks noChangeArrowheads="1"/>
          </p:cNvSpPr>
          <p:nvPr/>
        </p:nvSpPr>
        <p:spPr>
          <a:xfrm>
            <a:off x="0" y="0"/>
            <a:ext cx="9144000" cy="74496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defRPr/>
            </a:pPr>
            <a:r>
              <a:rPr lang="en-US" sz="3600" dirty="0" smtClean="0">
                <a:solidFill>
                  <a:schemeClr val="accent2">
                    <a:lumMod val="75000"/>
                  </a:schemeClr>
                </a:solidFill>
              </a:rPr>
              <a:t>Multimodal fission in p-induced reactions</a:t>
            </a:r>
            <a:endParaRPr lang="ru-RU" sz="3600" dirty="0">
              <a:solidFill>
                <a:schemeClr val="accent2">
                  <a:lumMod val="75000"/>
                </a:schemeClr>
              </a:solidFill>
            </a:endParaRPr>
          </a:p>
        </p:txBody>
      </p:sp>
    </p:spTree>
    <p:extLst>
      <p:ext uri="{BB962C8B-B14F-4D97-AF65-F5344CB8AC3E}">
        <p14:creationId xmlns:p14="http://schemas.microsoft.com/office/powerpoint/2010/main" val="761373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2803838234"/>
              </p:ext>
            </p:extLst>
          </p:nvPr>
        </p:nvGraphicFramePr>
        <p:xfrm>
          <a:off x="54715" y="1550442"/>
          <a:ext cx="4572000" cy="3768725"/>
        </p:xfrm>
        <a:graphic>
          <a:graphicData uri="http://schemas.openxmlformats.org/presentationml/2006/ole">
            <mc:AlternateContent xmlns:mc="http://schemas.openxmlformats.org/markup-compatibility/2006">
              <mc:Choice xmlns:v="urn:schemas-microsoft-com:vml" Requires="v">
                <p:oleObj spid="_x0000_s43274" name="Graph" r:id="rId3" imgW="3450960" imgH="2844720" progId="Origin50.Graph">
                  <p:embed/>
                </p:oleObj>
              </mc:Choice>
              <mc:Fallback>
                <p:oleObj name="Graph" r:id="rId3" imgW="3450960" imgH="2844720" progId="Origin50.Graph">
                  <p:embed/>
                  <p:pic>
                    <p:nvPicPr>
                      <p:cNvPr id="0" name=""/>
                      <p:cNvPicPr/>
                      <p:nvPr/>
                    </p:nvPicPr>
                    <p:blipFill>
                      <a:blip r:embed="rId4"/>
                      <a:stretch>
                        <a:fillRect/>
                      </a:stretch>
                    </p:blipFill>
                    <p:spPr>
                      <a:xfrm>
                        <a:off x="54715" y="1550442"/>
                        <a:ext cx="4572000" cy="3768725"/>
                      </a:xfrm>
                      <a:prstGeom prst="rect">
                        <a:avLst/>
                      </a:prstGeom>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169042385"/>
              </p:ext>
            </p:extLst>
          </p:nvPr>
        </p:nvGraphicFramePr>
        <p:xfrm>
          <a:off x="4706090" y="1556792"/>
          <a:ext cx="4422775" cy="3789362"/>
        </p:xfrm>
        <a:graphic>
          <a:graphicData uri="http://schemas.openxmlformats.org/presentationml/2006/ole">
            <mc:AlternateContent xmlns:mc="http://schemas.openxmlformats.org/markup-compatibility/2006">
              <mc:Choice xmlns:v="urn:schemas-microsoft-com:vml" Requires="v">
                <p:oleObj spid="_x0000_s43275" name="Graph" r:id="rId5" imgW="3310560" imgH="2834640" progId="Origin50.Graph">
                  <p:embed/>
                </p:oleObj>
              </mc:Choice>
              <mc:Fallback>
                <p:oleObj name="Graph" r:id="rId5" imgW="3310560" imgH="2834640" progId="Origin50.Graph">
                  <p:embed/>
                  <p:pic>
                    <p:nvPicPr>
                      <p:cNvPr id="0" name=""/>
                      <p:cNvPicPr/>
                      <p:nvPr/>
                    </p:nvPicPr>
                    <p:blipFill>
                      <a:blip r:embed="rId6"/>
                      <a:stretch>
                        <a:fillRect/>
                      </a:stretch>
                    </p:blipFill>
                    <p:spPr>
                      <a:xfrm>
                        <a:off x="4706090" y="1556792"/>
                        <a:ext cx="4422775" cy="3789362"/>
                      </a:xfrm>
                      <a:prstGeom prst="rect">
                        <a:avLst/>
                      </a:prstGeom>
                    </p:spPr>
                  </p:pic>
                </p:oleObj>
              </mc:Fallback>
            </mc:AlternateContent>
          </a:graphicData>
        </a:graphic>
      </p:graphicFrame>
      <p:sp>
        <p:nvSpPr>
          <p:cNvPr id="6" name="Rectangle 2"/>
          <p:cNvSpPr txBox="1">
            <a:spLocks noChangeArrowheads="1"/>
          </p:cNvSpPr>
          <p:nvPr/>
        </p:nvSpPr>
        <p:spPr>
          <a:xfrm>
            <a:off x="0" y="0"/>
            <a:ext cx="9144000" cy="74496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defRPr/>
            </a:pPr>
            <a:r>
              <a:rPr lang="en-US" sz="3600" dirty="0" smtClean="0">
                <a:solidFill>
                  <a:schemeClr val="accent2">
                    <a:lumMod val="75000"/>
                  </a:schemeClr>
                </a:solidFill>
              </a:rPr>
              <a:t>Multimodal fission in p-induced reactions</a:t>
            </a:r>
            <a:endParaRPr lang="ru-RU" sz="3600" dirty="0">
              <a:solidFill>
                <a:schemeClr val="accent2">
                  <a:lumMod val="75000"/>
                </a:schemeClr>
              </a:solidFill>
            </a:endParaRPr>
          </a:p>
        </p:txBody>
      </p:sp>
    </p:spTree>
    <p:extLst>
      <p:ext uri="{BB962C8B-B14F-4D97-AF65-F5344CB8AC3E}">
        <p14:creationId xmlns:p14="http://schemas.microsoft.com/office/powerpoint/2010/main" val="292838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defRPr/>
            </a:pPr>
            <a:r>
              <a:rPr lang="en-US" sz="4000" dirty="0">
                <a:solidFill>
                  <a:schemeClr val="accent2">
                    <a:lumMod val="75000"/>
                  </a:schemeClr>
                </a:solidFill>
              </a:rPr>
              <a:t>F</a:t>
            </a:r>
            <a:r>
              <a:rPr lang="en-US" sz="4000" dirty="0" smtClean="0">
                <a:solidFill>
                  <a:schemeClr val="accent2">
                    <a:lumMod val="75000"/>
                  </a:schemeClr>
                </a:solidFill>
              </a:rPr>
              <a:t>ission of </a:t>
            </a:r>
            <a:r>
              <a:rPr lang="en-US" sz="4000" baseline="30000" dirty="0" smtClean="0">
                <a:solidFill>
                  <a:schemeClr val="accent2">
                    <a:lumMod val="75000"/>
                  </a:schemeClr>
                </a:solidFill>
              </a:rPr>
              <a:t>248</a:t>
            </a:r>
            <a:r>
              <a:rPr lang="en-US" sz="4000" dirty="0" smtClean="0">
                <a:solidFill>
                  <a:schemeClr val="accent2">
                    <a:lumMod val="75000"/>
                  </a:schemeClr>
                </a:solidFill>
              </a:rPr>
              <a:t>Cf</a:t>
            </a:r>
            <a:r>
              <a:rPr lang="en-US" sz="4000" baseline="30000" dirty="0" smtClean="0">
                <a:solidFill>
                  <a:schemeClr val="accent2">
                    <a:lumMod val="75000"/>
                  </a:schemeClr>
                </a:solidFill>
              </a:rPr>
              <a:t>*</a:t>
            </a:r>
            <a:endParaRPr lang="ru-RU" sz="4000" baseline="30000" dirty="0">
              <a:solidFill>
                <a:schemeClr val="accent2">
                  <a:lumMod val="75000"/>
                </a:schemeClr>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863490148"/>
              </p:ext>
            </p:extLst>
          </p:nvPr>
        </p:nvGraphicFramePr>
        <p:xfrm>
          <a:off x="2373688" y="660847"/>
          <a:ext cx="4556968" cy="6120000"/>
        </p:xfrm>
        <a:graphic>
          <a:graphicData uri="http://schemas.openxmlformats.org/presentationml/2006/ole">
            <mc:AlternateContent xmlns:mc="http://schemas.openxmlformats.org/markup-compatibility/2006">
              <mc:Choice xmlns:v="urn:schemas-microsoft-com:vml" Requires="v">
                <p:oleObj spid="_x0000_s35049" name="Graph" r:id="rId3" imgW="2208240" imgH="2966040" progId="Origin50.Graph">
                  <p:embed/>
                </p:oleObj>
              </mc:Choice>
              <mc:Fallback>
                <p:oleObj name="Graph" r:id="rId3" imgW="2208240" imgH="2966040" progId="Origin50.Graph">
                  <p:embed/>
                  <p:pic>
                    <p:nvPicPr>
                      <p:cNvPr id="0" name=""/>
                      <p:cNvPicPr/>
                      <p:nvPr/>
                    </p:nvPicPr>
                    <p:blipFill>
                      <a:blip r:embed="rId4"/>
                      <a:stretch>
                        <a:fillRect/>
                      </a:stretch>
                    </p:blipFill>
                    <p:spPr>
                      <a:xfrm>
                        <a:off x="2373688" y="660847"/>
                        <a:ext cx="4556968" cy="6120000"/>
                      </a:xfrm>
                      <a:prstGeom prst="rect">
                        <a:avLst/>
                      </a:prstGeom>
                    </p:spPr>
                  </p:pic>
                </p:oleObj>
              </mc:Fallback>
            </mc:AlternateContent>
          </a:graphicData>
        </a:graphic>
      </p:graphicFrame>
      <p:sp>
        <p:nvSpPr>
          <p:cNvPr id="5" name="Стрелка вниз 4"/>
          <p:cNvSpPr/>
          <p:nvPr/>
        </p:nvSpPr>
        <p:spPr>
          <a:xfrm>
            <a:off x="2915816" y="1268760"/>
            <a:ext cx="478536"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Стрелка вниз 5"/>
          <p:cNvSpPr/>
          <p:nvPr/>
        </p:nvSpPr>
        <p:spPr>
          <a:xfrm>
            <a:off x="4932040" y="1268759"/>
            <a:ext cx="478536" cy="5109859"/>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698998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1440" y="-10758"/>
            <a:ext cx="913256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defRPr/>
            </a:pPr>
            <a:r>
              <a:rPr lang="en-US" sz="4000" dirty="0">
                <a:solidFill>
                  <a:schemeClr val="accent2">
                    <a:lumMod val="75000"/>
                  </a:schemeClr>
                </a:solidFill>
              </a:rPr>
              <a:t>F</a:t>
            </a:r>
            <a:r>
              <a:rPr lang="en-US" sz="4000" dirty="0" smtClean="0">
                <a:solidFill>
                  <a:schemeClr val="accent2">
                    <a:lumMod val="75000"/>
                  </a:schemeClr>
                </a:solidFill>
              </a:rPr>
              <a:t>ission of </a:t>
            </a:r>
            <a:r>
              <a:rPr lang="en-US" sz="4000" dirty="0" err="1" smtClean="0">
                <a:solidFill>
                  <a:schemeClr val="accent2">
                    <a:lumMod val="75000"/>
                  </a:schemeClr>
                </a:solidFill>
              </a:rPr>
              <a:t>Fm</a:t>
            </a:r>
            <a:r>
              <a:rPr lang="en-US" sz="4000" baseline="30000" dirty="0" smtClean="0">
                <a:solidFill>
                  <a:schemeClr val="accent2">
                    <a:lumMod val="75000"/>
                  </a:schemeClr>
                </a:solidFill>
              </a:rPr>
              <a:t>*</a:t>
            </a:r>
            <a:endParaRPr lang="ru-RU" sz="4000" baseline="30000" dirty="0">
              <a:solidFill>
                <a:schemeClr val="accent2">
                  <a:lumMod val="75000"/>
                </a:schemeClr>
              </a:solidFill>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4168254813"/>
              </p:ext>
            </p:extLst>
          </p:nvPr>
        </p:nvGraphicFramePr>
        <p:xfrm>
          <a:off x="761378" y="736537"/>
          <a:ext cx="7656710" cy="6120000"/>
        </p:xfrm>
        <a:graphic>
          <a:graphicData uri="http://schemas.openxmlformats.org/presentationml/2006/ole">
            <mc:AlternateContent xmlns:mc="http://schemas.openxmlformats.org/markup-compatibility/2006">
              <mc:Choice xmlns:v="urn:schemas-microsoft-com:vml" Requires="v">
                <p:oleObj spid="_x0000_s27908" name="Graph" r:id="rId4" imgW="3622680" imgH="2895480" progId="Origin50.Graph">
                  <p:embed/>
                </p:oleObj>
              </mc:Choice>
              <mc:Fallback>
                <p:oleObj name="Graph" r:id="rId4" imgW="3622680" imgH="2895480" progId="Origin50.Graph">
                  <p:embed/>
                  <p:pic>
                    <p:nvPicPr>
                      <p:cNvPr id="0" name=""/>
                      <p:cNvPicPr/>
                      <p:nvPr/>
                    </p:nvPicPr>
                    <p:blipFill>
                      <a:blip r:embed="rId5"/>
                      <a:stretch>
                        <a:fillRect/>
                      </a:stretch>
                    </p:blipFill>
                    <p:spPr>
                      <a:xfrm>
                        <a:off x="761378" y="736537"/>
                        <a:ext cx="7656710" cy="6120000"/>
                      </a:xfrm>
                      <a:prstGeom prst="rect">
                        <a:avLst/>
                      </a:prstGeom>
                    </p:spPr>
                  </p:pic>
                </p:oleObj>
              </mc:Fallback>
            </mc:AlternateContent>
          </a:graphicData>
        </a:graphic>
      </p:graphicFrame>
      <p:sp>
        <p:nvSpPr>
          <p:cNvPr id="5" name="Стрелка вниз 4"/>
          <p:cNvSpPr/>
          <p:nvPr/>
        </p:nvSpPr>
        <p:spPr>
          <a:xfrm>
            <a:off x="1260808" y="1196752"/>
            <a:ext cx="478536" cy="5256584"/>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6" name="Стрелка вниз 5"/>
          <p:cNvSpPr/>
          <p:nvPr/>
        </p:nvSpPr>
        <p:spPr>
          <a:xfrm>
            <a:off x="4211960" y="1196752"/>
            <a:ext cx="478536" cy="5256584"/>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8" name="Стрелка вниз 7"/>
          <p:cNvSpPr/>
          <p:nvPr/>
        </p:nvSpPr>
        <p:spPr>
          <a:xfrm>
            <a:off x="6228184" y="1196752"/>
            <a:ext cx="478536" cy="5256584"/>
          </a:xfrm>
          <a:prstGeom prst="downArrow">
            <a:avLst/>
          </a:prstGeom>
          <a:gradFill>
            <a:gsLst>
              <a:gs pos="505">
                <a:schemeClr val="accent1">
                  <a:tint val="18000"/>
                  <a:satMod val="120000"/>
                  <a:lumMod val="88000"/>
                  <a:alpha val="50000"/>
                </a:schemeClr>
              </a:gs>
              <a:gs pos="28000">
                <a:schemeClr val="accent1">
                  <a:tint val="18000"/>
                  <a:satMod val="120000"/>
                  <a:lumMod val="88000"/>
                  <a:alpha val="50000"/>
                </a:schemeClr>
              </a:gs>
              <a:gs pos="100000">
                <a:schemeClr val="accent1">
                  <a:tint val="40000"/>
                  <a:satMod val="100000"/>
                  <a:lumMod val="78000"/>
                  <a:alpha val="50000"/>
                </a:schemeClr>
              </a:gs>
            </a:gsLs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539324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5536" y="0"/>
            <a:ext cx="8042275" cy="872778"/>
          </a:xfrm>
        </p:spPr>
        <p:txBody>
          <a:bodyPr>
            <a:noAutofit/>
          </a:bodyPr>
          <a:lstStyle/>
          <a:p>
            <a:pPr marL="0" indent="0" algn="ctr" eaLnBrk="1" hangingPunct="1">
              <a:buNone/>
            </a:pPr>
            <a:r>
              <a:rPr lang="en-US" altLang="ru-RU" dirty="0" smtClean="0">
                <a:solidFill>
                  <a:schemeClr val="bg2">
                    <a:lumMod val="75000"/>
                  </a:schemeClr>
                </a:solidFill>
              </a:rPr>
              <a:t>Conclusion</a:t>
            </a:r>
            <a:endParaRPr lang="ru-RU" altLang="ru-RU" dirty="0" smtClean="0">
              <a:solidFill>
                <a:schemeClr val="bg2">
                  <a:lumMod val="75000"/>
                </a:schemeClr>
              </a:solidFill>
            </a:endParaRPr>
          </a:p>
        </p:txBody>
      </p:sp>
      <p:sp>
        <p:nvSpPr>
          <p:cNvPr id="24581"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News Gothic MT"/>
              </a:defRPr>
            </a:lvl1pPr>
            <a:lvl2pPr marL="742950" indent="-285750">
              <a:defRPr>
                <a:solidFill>
                  <a:schemeClr val="tx1"/>
                </a:solidFill>
                <a:latin typeface="News Gothic MT"/>
              </a:defRPr>
            </a:lvl2pPr>
            <a:lvl3pPr marL="1143000" indent="-228600">
              <a:defRPr>
                <a:solidFill>
                  <a:schemeClr val="tx1"/>
                </a:solidFill>
                <a:latin typeface="News Gothic MT"/>
              </a:defRPr>
            </a:lvl3pPr>
            <a:lvl4pPr marL="1600200" indent="-228600">
              <a:defRPr>
                <a:solidFill>
                  <a:schemeClr val="tx1"/>
                </a:solidFill>
                <a:latin typeface="News Gothic MT"/>
              </a:defRPr>
            </a:lvl4pPr>
            <a:lvl5pPr marL="2057400" indent="-228600">
              <a:defRPr>
                <a:solidFill>
                  <a:schemeClr val="tx1"/>
                </a:solidFill>
                <a:latin typeface="News Gothic MT"/>
              </a:defRPr>
            </a:lvl5pPr>
            <a:lvl6pPr marL="2514600" indent="-228600" fontAlgn="base">
              <a:spcBef>
                <a:spcPct val="0"/>
              </a:spcBef>
              <a:spcAft>
                <a:spcPct val="0"/>
              </a:spcAft>
              <a:defRPr>
                <a:solidFill>
                  <a:schemeClr val="tx1"/>
                </a:solidFill>
                <a:latin typeface="News Gothic MT"/>
              </a:defRPr>
            </a:lvl6pPr>
            <a:lvl7pPr marL="2971800" indent="-228600" fontAlgn="base">
              <a:spcBef>
                <a:spcPct val="0"/>
              </a:spcBef>
              <a:spcAft>
                <a:spcPct val="0"/>
              </a:spcAft>
              <a:defRPr>
                <a:solidFill>
                  <a:schemeClr val="tx1"/>
                </a:solidFill>
                <a:latin typeface="News Gothic MT"/>
              </a:defRPr>
            </a:lvl7pPr>
            <a:lvl8pPr marL="3429000" indent="-228600" fontAlgn="base">
              <a:spcBef>
                <a:spcPct val="0"/>
              </a:spcBef>
              <a:spcAft>
                <a:spcPct val="0"/>
              </a:spcAft>
              <a:defRPr>
                <a:solidFill>
                  <a:schemeClr val="tx1"/>
                </a:solidFill>
                <a:latin typeface="News Gothic MT"/>
              </a:defRPr>
            </a:lvl8pPr>
            <a:lvl9pPr marL="3886200" indent="-228600" fontAlgn="base">
              <a:spcBef>
                <a:spcPct val="0"/>
              </a:spcBef>
              <a:spcAft>
                <a:spcPct val="0"/>
              </a:spcAft>
              <a:defRPr>
                <a:solidFill>
                  <a:schemeClr val="tx1"/>
                </a:solidFill>
                <a:latin typeface="News Gothic MT"/>
              </a:defRPr>
            </a:lvl9pPr>
          </a:lstStyle>
          <a:p>
            <a:pPr fontAlgn="base">
              <a:spcBef>
                <a:spcPct val="0"/>
              </a:spcBef>
              <a:spcAft>
                <a:spcPct val="0"/>
              </a:spcAft>
              <a:defRPr/>
            </a:pPr>
            <a:fld id="{72BAE1AE-B65E-44DD-9075-BDA29A7A0A8E}" type="slidenum">
              <a:rPr lang="en-US" sz="1600" smtClean="0">
                <a:solidFill>
                  <a:schemeClr val="bg1"/>
                </a:solidFill>
              </a:rPr>
              <a:pPr fontAlgn="base">
                <a:spcBef>
                  <a:spcPct val="0"/>
                </a:spcBef>
                <a:spcAft>
                  <a:spcPct val="0"/>
                </a:spcAft>
                <a:defRPr/>
              </a:pPr>
              <a:t>36</a:t>
            </a:fld>
            <a:endParaRPr lang="en-US" sz="1600" smtClean="0">
              <a:solidFill>
                <a:schemeClr val="bg1"/>
              </a:solidFill>
            </a:endParaRPr>
          </a:p>
        </p:txBody>
      </p:sp>
      <p:sp>
        <p:nvSpPr>
          <p:cNvPr id="4" name="Rectangle 3"/>
          <p:cNvSpPr/>
          <p:nvPr/>
        </p:nvSpPr>
        <p:spPr>
          <a:xfrm>
            <a:off x="251520" y="908720"/>
            <a:ext cx="8496944" cy="4247317"/>
          </a:xfrm>
          <a:prstGeom prst="rect">
            <a:avLst/>
          </a:prstGeom>
        </p:spPr>
        <p:txBody>
          <a:bodyPr wrap="square">
            <a:spAutoFit/>
          </a:bodyPr>
          <a:lstStyle/>
          <a:p>
            <a:pPr indent="355600" algn="just" fontAlgn="auto">
              <a:spcBef>
                <a:spcPts val="0"/>
              </a:spcBef>
              <a:spcAft>
                <a:spcPts val="1200"/>
              </a:spcAft>
              <a:buFont typeface="Wingdings" pitchFamily="2" charset="2"/>
              <a:buChar char="Ø"/>
              <a:tabLst>
                <a:tab pos="273050" algn="l"/>
              </a:tabLst>
              <a:defRPr/>
            </a:pPr>
            <a:r>
              <a:rPr lang="en-US" sz="2000" dirty="0" smtClean="0">
                <a:solidFill>
                  <a:schemeClr val="accent1">
                    <a:lumMod val="75000"/>
                  </a:schemeClr>
                </a:solidFill>
              </a:rPr>
              <a:t>For </a:t>
            </a:r>
            <a:r>
              <a:rPr lang="en-US" sz="2000" dirty="0">
                <a:solidFill>
                  <a:schemeClr val="accent1">
                    <a:lumMod val="75000"/>
                  </a:schemeClr>
                </a:solidFill>
              </a:rPr>
              <a:t>the compound nucleus </a:t>
            </a:r>
            <a:r>
              <a:rPr lang="en-US" sz="2000" b="1" baseline="30000" dirty="0" smtClean="0">
                <a:solidFill>
                  <a:schemeClr val="accent6">
                    <a:lumMod val="50000"/>
                  </a:schemeClr>
                </a:solidFill>
              </a:rPr>
              <a:t>274</a:t>
            </a:r>
            <a:r>
              <a:rPr lang="en-US" sz="2000" b="1" dirty="0" smtClean="0">
                <a:solidFill>
                  <a:schemeClr val="accent6">
                    <a:lumMod val="50000"/>
                  </a:schemeClr>
                </a:solidFill>
              </a:rPr>
              <a:t>Hs*</a:t>
            </a:r>
            <a:r>
              <a:rPr lang="en-US" sz="2000" dirty="0" smtClean="0">
                <a:solidFill>
                  <a:schemeClr val="accent1">
                    <a:lumMod val="75000"/>
                  </a:schemeClr>
                </a:solidFill>
              </a:rPr>
              <a:t> </a:t>
            </a:r>
            <a:r>
              <a:rPr lang="en-US" sz="2000" dirty="0">
                <a:solidFill>
                  <a:schemeClr val="accent1">
                    <a:lumMod val="75000"/>
                  </a:schemeClr>
                </a:solidFill>
              </a:rPr>
              <a:t>formed in the reaction </a:t>
            </a:r>
            <a:r>
              <a:rPr lang="en-US" sz="2000" baseline="30000" dirty="0" smtClean="0">
                <a:solidFill>
                  <a:schemeClr val="accent1">
                    <a:lumMod val="75000"/>
                  </a:schemeClr>
                </a:solidFill>
              </a:rPr>
              <a:t>26</a:t>
            </a:r>
            <a:r>
              <a:rPr lang="en-US" sz="2000" dirty="0" smtClean="0">
                <a:solidFill>
                  <a:schemeClr val="accent1">
                    <a:lumMod val="75000"/>
                  </a:schemeClr>
                </a:solidFill>
              </a:rPr>
              <a:t>Mg +</a:t>
            </a:r>
            <a:r>
              <a:rPr lang="en-US" sz="2000" dirty="0">
                <a:solidFill>
                  <a:schemeClr val="accent1">
                    <a:lumMod val="75000"/>
                  </a:schemeClr>
                </a:solidFill>
              </a:rPr>
              <a:t> </a:t>
            </a:r>
            <a:r>
              <a:rPr lang="en-US" sz="2000" baseline="30000" dirty="0" smtClean="0">
                <a:solidFill>
                  <a:schemeClr val="accent1">
                    <a:lumMod val="75000"/>
                  </a:schemeClr>
                </a:solidFill>
              </a:rPr>
              <a:t>248</a:t>
            </a:r>
            <a:r>
              <a:rPr lang="en-US" sz="2000" dirty="0" smtClean="0">
                <a:solidFill>
                  <a:schemeClr val="accent1">
                    <a:lumMod val="75000"/>
                  </a:schemeClr>
                </a:solidFill>
              </a:rPr>
              <a:t>Cm at the initial excitation energy E*=35 MeV and </a:t>
            </a:r>
            <a:r>
              <a:rPr lang="en-US" sz="2000" b="1" baseline="30000" dirty="0" smtClean="0">
                <a:solidFill>
                  <a:schemeClr val="accent6">
                    <a:lumMod val="50000"/>
                  </a:schemeClr>
                </a:solidFill>
              </a:rPr>
              <a:t>271</a:t>
            </a:r>
            <a:r>
              <a:rPr lang="en-US" sz="2000" b="1" dirty="0" smtClean="0">
                <a:solidFill>
                  <a:schemeClr val="accent6">
                    <a:lumMod val="50000"/>
                  </a:schemeClr>
                </a:solidFill>
              </a:rPr>
              <a:t>Hs</a:t>
            </a:r>
            <a:r>
              <a:rPr lang="en-US" sz="2000" b="1" dirty="0">
                <a:solidFill>
                  <a:schemeClr val="accent6">
                    <a:lumMod val="50000"/>
                  </a:schemeClr>
                </a:solidFill>
              </a:rPr>
              <a:t>*</a:t>
            </a:r>
            <a:r>
              <a:rPr lang="en-US" sz="2000" dirty="0">
                <a:solidFill>
                  <a:schemeClr val="accent1">
                    <a:lumMod val="75000"/>
                  </a:schemeClr>
                </a:solidFill>
              </a:rPr>
              <a:t> formed in the reaction </a:t>
            </a:r>
            <a:r>
              <a:rPr lang="en-US" sz="2000" baseline="30000" dirty="0" smtClean="0">
                <a:solidFill>
                  <a:schemeClr val="accent1">
                    <a:lumMod val="75000"/>
                  </a:schemeClr>
                </a:solidFill>
              </a:rPr>
              <a:t>22</a:t>
            </a:r>
            <a:r>
              <a:rPr lang="en-US" sz="2000" dirty="0" smtClean="0">
                <a:solidFill>
                  <a:schemeClr val="accent1">
                    <a:lumMod val="75000"/>
                  </a:schemeClr>
                </a:solidFill>
              </a:rPr>
              <a:t>Ne</a:t>
            </a:r>
            <a:r>
              <a:rPr lang="en-US" sz="2000" dirty="0">
                <a:solidFill>
                  <a:schemeClr val="accent1">
                    <a:lumMod val="75000"/>
                  </a:schemeClr>
                </a:solidFill>
              </a:rPr>
              <a:t> + </a:t>
            </a:r>
            <a:r>
              <a:rPr lang="en-US" sz="2000" baseline="30000" dirty="0" smtClean="0">
                <a:solidFill>
                  <a:schemeClr val="accent1">
                    <a:lumMod val="75000"/>
                  </a:schemeClr>
                </a:solidFill>
              </a:rPr>
              <a:t>249</a:t>
            </a:r>
            <a:r>
              <a:rPr lang="en-US" sz="2000" dirty="0" smtClean="0">
                <a:solidFill>
                  <a:schemeClr val="accent1">
                    <a:lumMod val="75000"/>
                  </a:schemeClr>
                </a:solidFill>
              </a:rPr>
              <a:t>Cf </a:t>
            </a:r>
            <a:r>
              <a:rPr lang="en-US" sz="2000" dirty="0">
                <a:solidFill>
                  <a:schemeClr val="accent1">
                    <a:lumMod val="75000"/>
                  </a:schemeClr>
                </a:solidFill>
              </a:rPr>
              <a:t>at the initial excitation energy E</a:t>
            </a:r>
            <a:r>
              <a:rPr lang="en-US" sz="2000" dirty="0" smtClean="0">
                <a:solidFill>
                  <a:schemeClr val="accent1">
                    <a:lumMod val="75000"/>
                  </a:schemeClr>
                </a:solidFill>
              </a:rPr>
              <a:t>*=29 </a:t>
            </a:r>
            <a:r>
              <a:rPr lang="en-US" sz="2000" dirty="0">
                <a:solidFill>
                  <a:schemeClr val="accent1">
                    <a:lumMod val="75000"/>
                  </a:schemeClr>
                </a:solidFill>
              </a:rPr>
              <a:t>MeV the phenomenon of bimodal fission </a:t>
            </a:r>
            <a:r>
              <a:rPr lang="en-US" sz="2000" dirty="0" smtClean="0">
                <a:solidFill>
                  <a:schemeClr val="accent1">
                    <a:lumMod val="75000"/>
                  </a:schemeClr>
                </a:solidFill>
              </a:rPr>
              <a:t>was </a:t>
            </a:r>
            <a:r>
              <a:rPr lang="en-US" sz="2000" dirty="0">
                <a:solidFill>
                  <a:schemeClr val="accent1">
                    <a:lumMod val="75000"/>
                  </a:schemeClr>
                </a:solidFill>
              </a:rPr>
              <a:t>observed</a:t>
            </a:r>
            <a:r>
              <a:rPr lang="en-US" sz="2000" dirty="0" smtClean="0">
                <a:solidFill>
                  <a:schemeClr val="accent1">
                    <a:lumMod val="75000"/>
                  </a:schemeClr>
                </a:solidFill>
              </a:rPr>
              <a:t>.</a:t>
            </a:r>
          </a:p>
          <a:p>
            <a:pPr indent="355600" algn="just">
              <a:spcAft>
                <a:spcPts val="1200"/>
              </a:spcAft>
              <a:buFont typeface="Wingdings" pitchFamily="2" charset="2"/>
              <a:buChar char="Ø"/>
              <a:tabLst>
                <a:tab pos="273050" algn="l"/>
              </a:tabLst>
              <a:defRPr/>
            </a:pPr>
            <a:r>
              <a:rPr lang="en-US" sz="2000" dirty="0">
                <a:solidFill>
                  <a:schemeClr val="accent1">
                    <a:lumMod val="75000"/>
                  </a:schemeClr>
                </a:solidFill>
              </a:rPr>
              <a:t>For the compound nucleus </a:t>
            </a:r>
            <a:r>
              <a:rPr lang="en-US" sz="2000" b="1" baseline="30000" dirty="0" smtClean="0">
                <a:solidFill>
                  <a:schemeClr val="accent6">
                    <a:lumMod val="50000"/>
                  </a:schemeClr>
                </a:solidFill>
              </a:rPr>
              <a:t>260</a:t>
            </a:r>
            <a:r>
              <a:rPr lang="en-US" sz="2000" b="1" dirty="0" smtClean="0">
                <a:solidFill>
                  <a:schemeClr val="accent6">
                    <a:lumMod val="50000"/>
                  </a:schemeClr>
                </a:solidFill>
              </a:rPr>
              <a:t>No*</a:t>
            </a:r>
            <a:r>
              <a:rPr lang="en-US" sz="2000" dirty="0" smtClean="0">
                <a:solidFill>
                  <a:schemeClr val="accent1">
                    <a:lumMod val="75000"/>
                  </a:schemeClr>
                </a:solidFill>
              </a:rPr>
              <a:t> </a:t>
            </a:r>
            <a:r>
              <a:rPr lang="en-US" sz="2000" dirty="0">
                <a:solidFill>
                  <a:schemeClr val="accent1">
                    <a:lumMod val="75000"/>
                  </a:schemeClr>
                </a:solidFill>
              </a:rPr>
              <a:t>formed in the reaction </a:t>
            </a:r>
            <a:r>
              <a:rPr lang="en-US" sz="2000" baseline="30000" dirty="0" smtClean="0">
                <a:solidFill>
                  <a:schemeClr val="accent1">
                    <a:lumMod val="75000"/>
                  </a:schemeClr>
                </a:solidFill>
              </a:rPr>
              <a:t>22</a:t>
            </a:r>
            <a:r>
              <a:rPr lang="en-US" sz="2000" dirty="0" smtClean="0">
                <a:solidFill>
                  <a:schemeClr val="accent1">
                    <a:lumMod val="75000"/>
                  </a:schemeClr>
                </a:solidFill>
              </a:rPr>
              <a:t>Ne</a:t>
            </a:r>
            <a:r>
              <a:rPr lang="en-US" sz="2000" dirty="0">
                <a:solidFill>
                  <a:schemeClr val="accent1">
                    <a:lumMod val="75000"/>
                  </a:schemeClr>
                </a:solidFill>
              </a:rPr>
              <a:t> + </a:t>
            </a:r>
            <a:r>
              <a:rPr lang="en-US" sz="2000" baseline="30000" dirty="0" smtClean="0">
                <a:solidFill>
                  <a:schemeClr val="accent1">
                    <a:lumMod val="75000"/>
                  </a:schemeClr>
                </a:solidFill>
              </a:rPr>
              <a:t>238</a:t>
            </a:r>
            <a:r>
              <a:rPr lang="en-US" sz="2000" dirty="0" smtClean="0">
                <a:solidFill>
                  <a:schemeClr val="accent1">
                    <a:lumMod val="75000"/>
                  </a:schemeClr>
                </a:solidFill>
              </a:rPr>
              <a:t>U </a:t>
            </a:r>
            <a:r>
              <a:rPr lang="en-US" sz="2000" dirty="0">
                <a:solidFill>
                  <a:schemeClr val="accent1">
                    <a:lumMod val="75000"/>
                  </a:schemeClr>
                </a:solidFill>
              </a:rPr>
              <a:t>at the initial excitation energy E</a:t>
            </a:r>
            <a:r>
              <a:rPr lang="en-US" sz="2000" dirty="0" smtClean="0">
                <a:solidFill>
                  <a:schemeClr val="accent1">
                    <a:lumMod val="75000"/>
                  </a:schemeClr>
                </a:solidFill>
              </a:rPr>
              <a:t>*=41 </a:t>
            </a:r>
            <a:r>
              <a:rPr lang="en-US" sz="2000" dirty="0">
                <a:solidFill>
                  <a:schemeClr val="accent1">
                    <a:lumMod val="75000"/>
                  </a:schemeClr>
                </a:solidFill>
              </a:rPr>
              <a:t>MeV </a:t>
            </a:r>
            <a:r>
              <a:rPr lang="en-US" sz="2000" dirty="0" smtClean="0">
                <a:solidFill>
                  <a:schemeClr val="accent1">
                    <a:lumMod val="75000"/>
                  </a:schemeClr>
                </a:solidFill>
              </a:rPr>
              <a:t>the </a:t>
            </a:r>
            <a:r>
              <a:rPr lang="en-US" sz="2000" dirty="0">
                <a:solidFill>
                  <a:schemeClr val="accent1">
                    <a:lumMod val="75000"/>
                  </a:schemeClr>
                </a:solidFill>
              </a:rPr>
              <a:t>bimodal </a:t>
            </a:r>
            <a:r>
              <a:rPr lang="en-US" sz="2000" dirty="0" smtClean="0">
                <a:solidFill>
                  <a:schemeClr val="accent1">
                    <a:lumMod val="75000"/>
                  </a:schemeClr>
                </a:solidFill>
              </a:rPr>
              <a:t>fission as well as </a:t>
            </a:r>
            <a:r>
              <a:rPr lang="en-US" sz="2000" dirty="0">
                <a:solidFill>
                  <a:schemeClr val="accent1">
                    <a:lumMod val="75000"/>
                  </a:schemeClr>
                </a:solidFill>
              </a:rPr>
              <a:t>superasymmetric fission </a:t>
            </a:r>
            <a:r>
              <a:rPr lang="en-US" sz="2000" b="1" dirty="0">
                <a:solidFill>
                  <a:schemeClr val="accent1">
                    <a:lumMod val="75000"/>
                  </a:schemeClr>
                </a:solidFill>
              </a:rPr>
              <a:t>(A</a:t>
            </a:r>
            <a:r>
              <a:rPr lang="en-US" sz="2000" b="1" baseline="-25000" dirty="0">
                <a:solidFill>
                  <a:schemeClr val="accent1">
                    <a:lumMod val="75000"/>
                  </a:schemeClr>
                </a:solidFill>
              </a:rPr>
              <a:t>H</a:t>
            </a:r>
            <a:r>
              <a:rPr lang="en-US" sz="2000" b="1" dirty="0">
                <a:solidFill>
                  <a:schemeClr val="accent1">
                    <a:lumMod val="75000"/>
                  </a:schemeClr>
                </a:solidFill>
              </a:rPr>
              <a:t>/A</a:t>
            </a:r>
            <a:r>
              <a:rPr lang="en-US" sz="2000" b="1" baseline="-25000" dirty="0">
                <a:solidFill>
                  <a:schemeClr val="accent1">
                    <a:lumMod val="75000"/>
                  </a:schemeClr>
                </a:solidFill>
              </a:rPr>
              <a:t>L</a:t>
            </a:r>
            <a:r>
              <a:rPr lang="en-US" sz="2000" b="1" dirty="0">
                <a:solidFill>
                  <a:schemeClr val="accent1">
                    <a:lumMod val="75000"/>
                  </a:schemeClr>
                </a:solidFill>
                <a:sym typeface="Symbol" pitchFamily="18" charset="2"/>
              </a:rPr>
              <a:t> </a:t>
            </a:r>
            <a:r>
              <a:rPr lang="en-US" sz="2000" b="1" dirty="0" smtClean="0">
                <a:solidFill>
                  <a:schemeClr val="accent1">
                    <a:lumMod val="75000"/>
                  </a:schemeClr>
                </a:solidFill>
                <a:sym typeface="Symbol" pitchFamily="18" charset="2"/>
              </a:rPr>
              <a:t>4.3)</a:t>
            </a:r>
            <a:r>
              <a:rPr lang="en-US" sz="2000" dirty="0">
                <a:solidFill>
                  <a:schemeClr val="accent1">
                    <a:lumMod val="75000"/>
                  </a:schemeClr>
                </a:solidFill>
                <a:sym typeface="Symbol" pitchFamily="18" charset="2"/>
              </a:rPr>
              <a:t> </a:t>
            </a:r>
            <a:r>
              <a:rPr lang="en-US" sz="2000" dirty="0" smtClean="0">
                <a:solidFill>
                  <a:schemeClr val="accent1">
                    <a:lumMod val="75000"/>
                  </a:schemeClr>
                </a:solidFill>
              </a:rPr>
              <a:t>were observed</a:t>
            </a:r>
          </a:p>
          <a:p>
            <a:pPr indent="355600" algn="just">
              <a:spcAft>
                <a:spcPts val="1200"/>
              </a:spcAft>
              <a:buFont typeface="Wingdings" pitchFamily="2" charset="2"/>
              <a:buChar char="Ø"/>
              <a:tabLst>
                <a:tab pos="273050" algn="l"/>
              </a:tabLst>
              <a:defRPr/>
            </a:pPr>
            <a:r>
              <a:rPr lang="en-US" sz="2000" dirty="0">
                <a:solidFill>
                  <a:schemeClr val="accent1">
                    <a:lumMod val="75000"/>
                  </a:schemeClr>
                </a:solidFill>
              </a:rPr>
              <a:t>For the </a:t>
            </a:r>
            <a:r>
              <a:rPr lang="en-US" sz="2000" dirty="0" smtClean="0">
                <a:solidFill>
                  <a:schemeClr val="accent1">
                    <a:lumMod val="75000"/>
                  </a:schemeClr>
                </a:solidFill>
              </a:rPr>
              <a:t>compound nuclei </a:t>
            </a:r>
            <a:r>
              <a:rPr lang="en-US" sz="2000" b="1" baseline="30000" dirty="0" smtClean="0">
                <a:solidFill>
                  <a:schemeClr val="accent1">
                    <a:lumMod val="75000"/>
                  </a:schemeClr>
                </a:solidFill>
              </a:rPr>
              <a:t>248</a:t>
            </a:r>
            <a:r>
              <a:rPr lang="en-US" sz="2000" b="1" dirty="0" smtClean="0">
                <a:solidFill>
                  <a:schemeClr val="accent1">
                    <a:lumMod val="75000"/>
                  </a:schemeClr>
                </a:solidFill>
              </a:rPr>
              <a:t>Cf</a:t>
            </a:r>
            <a:r>
              <a:rPr lang="en-US" sz="2000" b="1" dirty="0">
                <a:solidFill>
                  <a:schemeClr val="accent1">
                    <a:lumMod val="75000"/>
                  </a:schemeClr>
                </a:solidFill>
              </a:rPr>
              <a:t>*</a:t>
            </a:r>
            <a:r>
              <a:rPr lang="en-US" sz="2000" dirty="0">
                <a:solidFill>
                  <a:schemeClr val="accent1">
                    <a:lumMod val="75000"/>
                  </a:schemeClr>
                </a:solidFill>
              </a:rPr>
              <a:t>, </a:t>
            </a:r>
            <a:r>
              <a:rPr lang="en-US" sz="2000" b="1" baseline="30000" dirty="0">
                <a:solidFill>
                  <a:schemeClr val="accent1">
                    <a:lumMod val="75000"/>
                  </a:schemeClr>
                </a:solidFill>
              </a:rPr>
              <a:t>254,256</a:t>
            </a:r>
            <a:r>
              <a:rPr lang="en-US" sz="2000" b="1" dirty="0">
                <a:solidFill>
                  <a:schemeClr val="accent1">
                    <a:lumMod val="75000"/>
                  </a:schemeClr>
                </a:solidFill>
              </a:rPr>
              <a:t>Fm</a:t>
            </a:r>
            <a:r>
              <a:rPr lang="en-US" sz="2000" b="1" dirty="0" smtClean="0">
                <a:solidFill>
                  <a:schemeClr val="accent1">
                    <a:lumMod val="75000"/>
                  </a:schemeClr>
                </a:solidFill>
              </a:rPr>
              <a:t>*</a:t>
            </a:r>
            <a:r>
              <a:rPr lang="en-US" sz="2000" baseline="30000" dirty="0" smtClean="0">
                <a:solidFill>
                  <a:schemeClr val="accent1">
                    <a:lumMod val="75000"/>
                  </a:schemeClr>
                </a:solidFill>
              </a:rPr>
              <a:t> </a:t>
            </a:r>
            <a:r>
              <a:rPr lang="en-US" sz="2000" dirty="0">
                <a:solidFill>
                  <a:schemeClr val="accent1">
                    <a:lumMod val="75000"/>
                  </a:schemeClr>
                </a:solidFill>
              </a:rPr>
              <a:t>formed in the reactions </a:t>
            </a:r>
            <a:r>
              <a:rPr lang="en-US" sz="2000" baseline="30000" dirty="0" smtClean="0">
                <a:solidFill>
                  <a:schemeClr val="accent1">
                    <a:lumMod val="75000"/>
                  </a:schemeClr>
                </a:solidFill>
              </a:rPr>
              <a:t>16,18</a:t>
            </a:r>
            <a:r>
              <a:rPr lang="en-US" sz="2000" dirty="0" smtClean="0">
                <a:solidFill>
                  <a:schemeClr val="accent1">
                    <a:lumMod val="75000"/>
                  </a:schemeClr>
                </a:solidFill>
              </a:rPr>
              <a:t>O + </a:t>
            </a:r>
            <a:r>
              <a:rPr lang="en-US" sz="2000" baseline="30000" dirty="0" smtClean="0">
                <a:solidFill>
                  <a:schemeClr val="accent1">
                    <a:lumMod val="75000"/>
                  </a:schemeClr>
                </a:solidFill>
              </a:rPr>
              <a:t>232</a:t>
            </a:r>
            <a:r>
              <a:rPr lang="en-US" sz="2000" dirty="0" smtClean="0">
                <a:solidFill>
                  <a:schemeClr val="accent1">
                    <a:lumMod val="75000"/>
                  </a:schemeClr>
                </a:solidFill>
              </a:rPr>
              <a:t>Th,</a:t>
            </a:r>
            <a:r>
              <a:rPr lang="en-US" sz="2000" baseline="30000" dirty="0" smtClean="0">
                <a:solidFill>
                  <a:schemeClr val="accent1">
                    <a:lumMod val="75000"/>
                  </a:schemeClr>
                </a:solidFill>
              </a:rPr>
              <a:t>238</a:t>
            </a:r>
            <a:r>
              <a:rPr lang="en-US" sz="2000" dirty="0" smtClean="0">
                <a:solidFill>
                  <a:schemeClr val="accent1">
                    <a:lumMod val="75000"/>
                  </a:schemeClr>
                </a:solidFill>
              </a:rPr>
              <a:t>U</a:t>
            </a:r>
            <a:r>
              <a:rPr lang="en-US" sz="2000" dirty="0">
                <a:solidFill>
                  <a:schemeClr val="accent1">
                    <a:lumMod val="75000"/>
                  </a:schemeClr>
                </a:solidFill>
              </a:rPr>
              <a:t>, and </a:t>
            </a:r>
            <a:r>
              <a:rPr lang="en-US" sz="2000" baseline="30000" dirty="0">
                <a:solidFill>
                  <a:schemeClr val="accent1">
                    <a:lumMod val="75000"/>
                  </a:schemeClr>
                </a:solidFill>
              </a:rPr>
              <a:t>22</a:t>
            </a:r>
            <a:r>
              <a:rPr lang="en-US" sz="2000" dirty="0">
                <a:solidFill>
                  <a:schemeClr val="accent1">
                    <a:lumMod val="75000"/>
                  </a:schemeClr>
                </a:solidFill>
              </a:rPr>
              <a:t>Ne + </a:t>
            </a:r>
            <a:r>
              <a:rPr lang="en-US" sz="2000" baseline="30000" dirty="0" smtClean="0">
                <a:solidFill>
                  <a:schemeClr val="accent1">
                    <a:lumMod val="75000"/>
                  </a:schemeClr>
                </a:solidFill>
              </a:rPr>
              <a:t>232</a:t>
            </a:r>
            <a:r>
              <a:rPr lang="en-US" sz="2000" dirty="0" smtClean="0">
                <a:solidFill>
                  <a:schemeClr val="accent1">
                    <a:lumMod val="75000"/>
                  </a:schemeClr>
                </a:solidFill>
              </a:rPr>
              <a:t>Th,</a:t>
            </a:r>
            <a:r>
              <a:rPr lang="en-US" sz="2000" baseline="30000" dirty="0" smtClean="0">
                <a:solidFill>
                  <a:schemeClr val="accent1">
                    <a:lumMod val="75000"/>
                  </a:schemeClr>
                </a:solidFill>
              </a:rPr>
              <a:t>238</a:t>
            </a:r>
            <a:r>
              <a:rPr lang="en-US" sz="2000" dirty="0" smtClean="0">
                <a:solidFill>
                  <a:schemeClr val="accent1">
                    <a:lumMod val="75000"/>
                  </a:schemeClr>
                </a:solidFill>
              </a:rPr>
              <a:t>U an </a:t>
            </a:r>
            <a:r>
              <a:rPr lang="en-US" sz="2000" dirty="0">
                <a:solidFill>
                  <a:schemeClr val="accent1">
                    <a:lumMod val="75000"/>
                  </a:schemeClr>
                </a:solidFill>
              </a:rPr>
              <a:t>increase of fragment yields in the mass region ~70 u, connected with the influence of closed shells Z = 28 and N = 50, was observed</a:t>
            </a:r>
            <a:r>
              <a:rPr lang="en-US" sz="2000" dirty="0" smtClean="0">
                <a:solidFill>
                  <a:schemeClr val="accent1">
                    <a:lumMod val="75000"/>
                  </a:schemeClr>
                </a:solidFill>
              </a:rPr>
              <a:t>.</a:t>
            </a:r>
            <a:r>
              <a:rPr lang="en-US" sz="2000" dirty="0"/>
              <a:t> </a:t>
            </a:r>
            <a:endParaRPr lang="en-US" sz="2000" dirty="0" smtClean="0">
              <a:solidFill>
                <a:schemeClr val="accent1">
                  <a:lumMod val="75000"/>
                </a:schemeClr>
              </a:solidFill>
            </a:endParaRPr>
          </a:p>
          <a:p>
            <a:pPr indent="355600" algn="just" fontAlgn="auto">
              <a:spcBef>
                <a:spcPts val="0"/>
              </a:spcBef>
              <a:spcAft>
                <a:spcPts val="1200"/>
              </a:spcAft>
              <a:buFont typeface="Wingdings" pitchFamily="2" charset="2"/>
              <a:buChar char="Ø"/>
              <a:tabLst>
                <a:tab pos="273050" algn="l"/>
              </a:tabLst>
              <a:defRPr/>
            </a:pPr>
            <a:endParaRPr lang="en-US" sz="2000" dirty="0">
              <a:solidFill>
                <a:schemeClr val="accent1">
                  <a:lumMod val="75000"/>
                </a:schemeClr>
              </a:solidFill>
            </a:endParaRPr>
          </a:p>
        </p:txBody>
      </p:sp>
    </p:spTree>
    <p:extLst>
      <p:ext uri="{BB962C8B-B14F-4D97-AF65-F5344CB8AC3E}">
        <p14:creationId xmlns:p14="http://schemas.microsoft.com/office/powerpoint/2010/main" val="33713138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1000"/>
                                        <p:tgtEl>
                                          <p:spTgt spid="4">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Заголовок 1"/>
          <p:cNvSpPr txBox="1">
            <a:spLocks/>
          </p:cNvSpPr>
          <p:nvPr/>
        </p:nvSpPr>
        <p:spPr>
          <a:xfrm>
            <a:off x="-2268" y="1124744"/>
            <a:ext cx="9144000" cy="86409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pPr>
            <a:r>
              <a:rPr lang="en-US" sz="5400" dirty="0" smtClean="0">
                <a:solidFill>
                  <a:schemeClr val="bg2">
                    <a:lumMod val="25000"/>
                  </a:schemeClr>
                </a:solidFill>
              </a:rPr>
              <a:t>Thank you for attention!</a:t>
            </a:r>
            <a:endParaRPr lang="ru-RU" sz="5400" dirty="0">
              <a:solidFill>
                <a:schemeClr val="bg2">
                  <a:lumMod val="25000"/>
                </a:schemeClr>
              </a:solidFill>
            </a:endParaRPr>
          </a:p>
        </p:txBody>
      </p:sp>
    </p:spTree>
    <p:extLst>
      <p:ext uri="{BB962C8B-B14F-4D97-AF65-F5344CB8AC3E}">
        <p14:creationId xmlns:p14="http://schemas.microsoft.com/office/powerpoint/2010/main" val="297838838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150413539"/>
              </p:ext>
            </p:extLst>
          </p:nvPr>
        </p:nvGraphicFramePr>
        <p:xfrm>
          <a:off x="323528" y="260648"/>
          <a:ext cx="8424936" cy="4640840"/>
        </p:xfrm>
        <a:graphic>
          <a:graphicData uri="http://schemas.openxmlformats.org/drawingml/2006/table">
            <a:tbl>
              <a:tblPr>
                <a:tableStyleId>{5C22544A-7EE6-4342-B048-85BDC9FD1C3A}</a:tableStyleId>
              </a:tblPr>
              <a:tblGrid>
                <a:gridCol w="360040"/>
                <a:gridCol w="288032"/>
                <a:gridCol w="360040"/>
                <a:gridCol w="360040"/>
                <a:gridCol w="360040"/>
                <a:gridCol w="360040"/>
                <a:gridCol w="504056"/>
                <a:gridCol w="432048"/>
                <a:gridCol w="432048"/>
                <a:gridCol w="576064"/>
                <a:gridCol w="504056"/>
                <a:gridCol w="576064"/>
                <a:gridCol w="504056"/>
                <a:gridCol w="576064"/>
                <a:gridCol w="576064"/>
                <a:gridCol w="504056"/>
                <a:gridCol w="504056"/>
                <a:gridCol w="648072"/>
              </a:tblGrid>
              <a:tr h="290121">
                <a:tc>
                  <a:txBody>
                    <a:bodyPr/>
                    <a:lstStyle/>
                    <a:p>
                      <a:pPr algn="l" fontAlgn="ctr"/>
                      <a:r>
                        <a:rPr lang="en-US" sz="1400" b="1" u="none" strike="noStrike" dirty="0" err="1">
                          <a:effectLst/>
                          <a:latin typeface="Arial" pitchFamily="34" charset="0"/>
                          <a:cs typeface="Arial" pitchFamily="34" charset="0"/>
                        </a:rPr>
                        <a:t>Proj</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l" fontAlgn="ctr"/>
                      <a:r>
                        <a:rPr lang="en-US" sz="1400" b="1" u="none" strike="noStrike" dirty="0">
                          <a:effectLst/>
                          <a:latin typeface="Arial" pitchFamily="34" charset="0"/>
                          <a:cs typeface="Arial" pitchFamily="34" charset="0"/>
                        </a:rPr>
                        <a:t> </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gridSpan="2">
                  <a:txBody>
                    <a:bodyPr/>
                    <a:lstStyle/>
                    <a:p>
                      <a:pPr algn="l" fontAlgn="ctr"/>
                      <a:r>
                        <a:rPr lang="en-US" sz="1400" b="1" u="none" strike="noStrike" dirty="0" err="1">
                          <a:effectLst/>
                          <a:latin typeface="Arial" pitchFamily="34" charset="0"/>
                          <a:cs typeface="Arial" pitchFamily="34" charset="0"/>
                        </a:rPr>
                        <a:t>Targ</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hMerge="1">
                  <a:txBody>
                    <a:bodyPr/>
                    <a:lstStyle/>
                    <a:p>
                      <a:endParaRPr lang="en-US"/>
                    </a:p>
                  </a:txBody>
                  <a:tcPr/>
                </a:tc>
                <a:tc>
                  <a:txBody>
                    <a:bodyPr/>
                    <a:lstStyle/>
                    <a:p>
                      <a:pPr algn="l" fontAlgn="ctr"/>
                      <a:r>
                        <a:rPr lang="en-US" sz="1400" b="1" u="none" strike="noStrike" dirty="0">
                          <a:effectLst/>
                          <a:latin typeface="Arial" pitchFamily="34" charset="0"/>
                          <a:cs typeface="Arial" pitchFamily="34" charset="0"/>
                        </a:rPr>
                        <a:t>CN</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l" fontAlgn="ct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E</a:t>
                      </a:r>
                      <a:r>
                        <a:rPr lang="en-US" sz="1400" b="1" u="none" strike="noStrike" baseline="-25000" dirty="0" err="1">
                          <a:effectLst/>
                          <a:latin typeface="Arial" pitchFamily="34" charset="0"/>
                          <a:cs typeface="Arial" pitchFamily="34" charset="0"/>
                        </a:rPr>
                        <a:t>lab</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E</a:t>
                      </a:r>
                      <a:r>
                        <a:rPr lang="en-US" sz="1400" b="1" u="none" strike="noStrike" baseline="-25000" dirty="0" err="1">
                          <a:effectLst/>
                          <a:latin typeface="Arial" pitchFamily="34" charset="0"/>
                          <a:cs typeface="Arial" pitchFamily="34" charset="0"/>
                        </a:rPr>
                        <a:t>cm</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a:effectLst/>
                          <a:latin typeface="Arial" pitchFamily="34" charset="0"/>
                          <a:cs typeface="Arial" pitchFamily="34" charset="0"/>
                        </a:rPr>
                        <a:t>E*</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E</a:t>
                      </a:r>
                      <a:r>
                        <a:rPr lang="en-US" sz="1400" b="1" u="none" strike="noStrike" baseline="-25000" dirty="0" err="1">
                          <a:effectLst/>
                          <a:latin typeface="Arial" pitchFamily="34" charset="0"/>
                          <a:cs typeface="Arial" pitchFamily="34" charset="0"/>
                        </a:rPr>
                        <a:t>Coul</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E</a:t>
                      </a:r>
                      <a:r>
                        <a:rPr lang="en-US" sz="1400" b="1" u="none" strike="noStrike" baseline="-25000" dirty="0" err="1">
                          <a:effectLst/>
                          <a:latin typeface="Arial" pitchFamily="34" charset="0"/>
                          <a:cs typeface="Arial" pitchFamily="34" charset="0"/>
                        </a:rPr>
                        <a:t>Bass</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E</a:t>
                      </a:r>
                      <a:r>
                        <a:rPr lang="en-US" sz="1400" b="1" u="none" strike="noStrike" baseline="-25000" dirty="0" err="1">
                          <a:effectLst/>
                          <a:latin typeface="Arial" pitchFamily="34" charset="0"/>
                          <a:cs typeface="Arial" pitchFamily="34" charset="0"/>
                        </a:rPr>
                        <a:t>cm</a:t>
                      </a:r>
                      <a:r>
                        <a:rPr lang="en-US" sz="1400" b="1" u="none" strike="noStrike" dirty="0">
                          <a:effectLst/>
                          <a:latin typeface="Arial" pitchFamily="34" charset="0"/>
                          <a:cs typeface="Arial" pitchFamily="34" charset="0"/>
                        </a:rPr>
                        <a:t>/E</a:t>
                      </a:r>
                      <a:r>
                        <a:rPr lang="en-US" sz="1400" b="1" u="none" strike="noStrike" baseline="-25000" dirty="0">
                          <a:effectLst/>
                          <a:latin typeface="Arial" pitchFamily="34" charset="0"/>
                          <a:cs typeface="Arial" pitchFamily="34" charset="0"/>
                        </a:rPr>
                        <a:t>B</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a:effectLst/>
                          <a:latin typeface="Arial" pitchFamily="34" charset="0"/>
                          <a:cs typeface="Arial" pitchFamily="34" charset="0"/>
                        </a:rPr>
                        <a:t>E-E</a:t>
                      </a:r>
                      <a:r>
                        <a:rPr lang="en-US" sz="1400" b="1" u="none" strike="noStrike" baseline="-25000" dirty="0">
                          <a:effectLst/>
                          <a:latin typeface="Arial" pitchFamily="34" charset="0"/>
                          <a:cs typeface="Arial" pitchFamily="34" charset="0"/>
                        </a:rPr>
                        <a:t>C</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a:effectLst/>
                          <a:latin typeface="Arial" pitchFamily="34" charset="0"/>
                          <a:cs typeface="Arial" pitchFamily="34" charset="0"/>
                        </a:rPr>
                        <a:t>Z</a:t>
                      </a:r>
                      <a:r>
                        <a:rPr lang="en-US" sz="1400" b="1" u="none" strike="noStrike" baseline="30000" dirty="0">
                          <a:effectLst/>
                          <a:latin typeface="Arial" pitchFamily="34" charset="0"/>
                          <a:cs typeface="Arial" pitchFamily="34" charset="0"/>
                        </a:rPr>
                        <a:t>2</a:t>
                      </a:r>
                      <a:r>
                        <a:rPr lang="en-US" sz="1400" b="1" u="none" strike="noStrike" dirty="0">
                          <a:effectLst/>
                          <a:latin typeface="Arial" pitchFamily="34" charset="0"/>
                          <a:cs typeface="Arial" pitchFamily="34" charset="0"/>
                        </a:rPr>
                        <a:t>/A</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x</a:t>
                      </a:r>
                      <a:r>
                        <a:rPr lang="en-US" sz="1400" b="1" u="none" strike="noStrike" baseline="-25000" dirty="0" err="1">
                          <a:effectLst/>
                          <a:latin typeface="Arial" pitchFamily="34" charset="0"/>
                          <a:cs typeface="Arial" pitchFamily="34" charset="0"/>
                        </a:rPr>
                        <a:t>CN</a:t>
                      </a:r>
                      <a:endParaRPr lang="en-US" sz="1400" b="1" i="1"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x</a:t>
                      </a:r>
                      <a:r>
                        <a:rPr lang="en-US" sz="1400" b="1" u="none" strike="noStrike" baseline="-25000" dirty="0" err="1">
                          <a:effectLst/>
                          <a:latin typeface="Arial" pitchFamily="34" charset="0"/>
                          <a:cs typeface="Arial" pitchFamily="34" charset="0"/>
                        </a:rPr>
                        <a:t>eff</a:t>
                      </a:r>
                      <a:endParaRPr lang="en-US" sz="1400" b="1" i="1"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x</a:t>
                      </a:r>
                      <a:r>
                        <a:rPr lang="en-US" sz="1400" b="1" u="none" strike="noStrike" baseline="-25000" dirty="0" err="1">
                          <a:effectLst/>
                          <a:latin typeface="Arial" pitchFamily="34" charset="0"/>
                          <a:cs typeface="Arial" pitchFamily="34" charset="0"/>
                        </a:rPr>
                        <a:t>m</a:t>
                      </a:r>
                      <a:endParaRPr lang="en-US" sz="1400" b="1" i="1" u="none" strike="noStrike" dirty="0">
                        <a:solidFill>
                          <a:srgbClr val="000000"/>
                        </a:solidFill>
                        <a:effectLst/>
                        <a:latin typeface="Arial" pitchFamily="34" charset="0"/>
                        <a:cs typeface="Arial" pitchFamily="34" charset="0"/>
                      </a:endParaRPr>
                    </a:p>
                  </a:txBody>
                  <a:tcPr marL="8014" marR="8014" marT="8014" marB="0" anchor="ctr"/>
                </a:tc>
                <a:tc>
                  <a:txBody>
                    <a:bodyPr/>
                    <a:lstStyle/>
                    <a:p>
                      <a:pPr algn="ctr" fontAlgn="ctr"/>
                      <a:r>
                        <a:rPr lang="en-US" sz="1400" b="1" u="none" strike="noStrike" dirty="0" err="1">
                          <a:effectLst/>
                          <a:latin typeface="Arial" pitchFamily="34" charset="0"/>
                          <a:cs typeface="Arial" pitchFamily="34" charset="0"/>
                        </a:rPr>
                        <a:t>TKE</a:t>
                      </a:r>
                      <a:r>
                        <a:rPr lang="en-US" sz="1400" b="1" u="none" strike="noStrike" baseline="-25000" dirty="0" err="1">
                          <a:effectLst/>
                          <a:latin typeface="Arial" pitchFamily="34" charset="0"/>
                          <a:cs typeface="Arial" pitchFamily="34" charset="0"/>
                        </a:rPr>
                        <a:t>Viola</a:t>
                      </a:r>
                      <a:endParaRPr lang="en-US" sz="1400" b="1" i="0" u="none" strike="noStrike" dirty="0">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dirty="0">
                          <a:effectLst/>
                          <a:latin typeface="Arial" pitchFamily="34" charset="0"/>
                          <a:cs typeface="Arial" pitchFamily="34" charset="0"/>
                        </a:rPr>
                        <a:t>O</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Pb</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208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Th</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226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26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78.4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74.5</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0.964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-7</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35.8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0.761</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0.420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0.50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165</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18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Pb</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208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Th</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226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78.4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74.5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1.112</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35.8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0.761</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0.420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0.50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165</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18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Pb</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208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Th</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226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117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62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78.4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74.5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1.446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35.8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0.761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0.420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0.50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165</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Pb</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208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Th</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226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144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133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78.4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74.5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1.779</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59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35.8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0.761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0.420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0.50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165</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Pb</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208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Th</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226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199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183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137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78.4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74.5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2.453</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113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35.8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0.761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0.420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0.50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165</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a:effectLst/>
                          <a:latin typeface="Arial" pitchFamily="34" charset="0"/>
                          <a:cs typeface="Arial" pitchFamily="34" charset="0"/>
                        </a:rPr>
                        <a:t> </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ct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58685">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U</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238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Fm</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256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85.7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82.0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0.964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39.1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0.839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0.442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ctr" fontAlgn="b"/>
                      <a:r>
                        <a:rPr lang="en-US" sz="1400" u="none" strike="noStrike">
                          <a:effectLst/>
                          <a:latin typeface="Arial" pitchFamily="34" charset="0"/>
                          <a:cs typeface="Arial" pitchFamily="34" charset="0"/>
                        </a:rPr>
                        <a:t>0.54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dirty="0">
                          <a:effectLst/>
                          <a:latin typeface="Arial" pitchFamily="34" charset="0"/>
                          <a:cs typeface="Arial" pitchFamily="34" charset="0"/>
                        </a:rPr>
                        <a:t>191</a:t>
                      </a:r>
                      <a:endParaRPr lang="en-US" sz="1400" b="0" i="0" u="none" strike="noStrike" dirty="0">
                        <a:solidFill>
                          <a:srgbClr val="000000"/>
                        </a:solidFill>
                        <a:effectLst/>
                        <a:latin typeface="Arial" pitchFamily="34" charset="0"/>
                        <a:cs typeface="Arial" pitchFamily="34" charset="0"/>
                      </a:endParaRPr>
                    </a:p>
                  </a:txBody>
                  <a:tcPr marL="8014" marR="8014" marT="8014" marB="0" anchor="ctr"/>
                </a:tc>
              </a:tr>
              <a:tr h="152273">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ctr"/>
                      <a:endParaRPr lang="en-US" sz="1400" b="0" i="0" u="none" strike="noStrike" dirty="0">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U</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238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Fm</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254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86.6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82.9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1.006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39.4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0.842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0.462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0.56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191</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U</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238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Fm</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254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56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86.6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82.9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1.141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39.4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0.842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0.462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0.56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191</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 </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ct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Ne</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22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U</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238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No</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260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105.2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101.9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0.962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40.0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0.857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0.505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0.59</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197</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 </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ct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Ca</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44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Pb</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206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No</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250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227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187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179.7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178.1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1.050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41.6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0.870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0.697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0.74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199</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 </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ctr"/>
                      <a:endParaRPr lang="en-US" sz="1400" b="0" i="0" u="none" strike="noStrike" dirty="0">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Ni</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64</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W</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186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No</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250</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311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231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221.4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221.2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1.046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41.6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0.870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0.782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dirty="0">
                          <a:effectLst/>
                          <a:latin typeface="Arial" pitchFamily="34" charset="0"/>
                          <a:cs typeface="Arial" pitchFamily="34" charset="0"/>
                        </a:rPr>
                        <a:t>199</a:t>
                      </a:r>
                      <a:endParaRPr lang="en-US" sz="1400" b="0" i="0" u="none" strike="noStrike" dirty="0">
                        <a:solidFill>
                          <a:srgbClr val="000000"/>
                        </a:solidFill>
                        <a:effectLst/>
                        <a:latin typeface="Arial" pitchFamily="34" charset="0"/>
                        <a:cs typeface="Arial" pitchFamily="34" charset="0"/>
                      </a:endParaRPr>
                    </a:p>
                  </a:txBody>
                  <a:tcPr marL="8014" marR="8014" marT="8014" marB="0" anchor="ctr"/>
                </a:tc>
              </a:tr>
              <a:tr h="160288">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a:effectLst/>
                          <a:latin typeface="Arial" pitchFamily="34" charset="0"/>
                          <a:cs typeface="Arial" pitchFamily="34" charset="0"/>
                        </a:rPr>
                        <a:t> </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 </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a:effectLst/>
                          <a:latin typeface="Arial" pitchFamily="34" charset="0"/>
                          <a:cs typeface="Arial" pitchFamily="34" charset="0"/>
                        </a:rPr>
                        <a:t> </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ct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Th</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232</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Cf</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248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79</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42</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85.1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81.4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0.965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38.7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0.826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0.458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0.55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a:effectLst/>
                          <a:latin typeface="Arial" pitchFamily="34" charset="0"/>
                          <a:cs typeface="Arial" pitchFamily="34" charset="0"/>
                        </a:rPr>
                        <a:t>186</a:t>
                      </a:r>
                      <a:endParaRPr lang="en-US" sz="1400" b="0" i="0" u="none" strike="noStrike">
                        <a:solidFill>
                          <a:srgbClr val="000000"/>
                        </a:solidFill>
                        <a:effectLst/>
                        <a:latin typeface="Arial" pitchFamily="34" charset="0"/>
                        <a:cs typeface="Arial" pitchFamily="34" charset="0"/>
                      </a:endParaRPr>
                    </a:p>
                  </a:txBody>
                  <a:tcPr marL="8014" marR="8014" marT="8014" marB="0" anchor="ctr"/>
                </a:tc>
              </a:tr>
              <a:tr h="160288">
                <a:tc>
                  <a:txBody>
                    <a:bodyPr/>
                    <a:lstStyle/>
                    <a:p>
                      <a:pPr algn="r" fontAlgn="b"/>
                      <a:r>
                        <a:rPr lang="en-US" sz="1400" u="none" strike="noStrike">
                          <a:effectLst/>
                          <a:latin typeface="Arial" pitchFamily="34" charset="0"/>
                          <a:cs typeface="Arial" pitchFamily="34" charset="0"/>
                        </a:rPr>
                        <a:t>O</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16</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Th</a:t>
                      </a:r>
                      <a:endParaRPr lang="en-US" sz="1400" b="1" i="0" u="none" strike="noStrike">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232</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dirty="0" err="1">
                          <a:effectLst/>
                          <a:latin typeface="Arial" pitchFamily="34" charset="0"/>
                          <a:cs typeface="Arial" pitchFamily="34" charset="0"/>
                        </a:rPr>
                        <a:t>Cf</a:t>
                      </a:r>
                      <a:endParaRPr lang="en-US" sz="1400" b="1"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l" fontAlgn="b"/>
                      <a:r>
                        <a:rPr lang="en-US" sz="1400" u="none" strike="noStrike" dirty="0">
                          <a:effectLst/>
                          <a:latin typeface="Arial" pitchFamily="34" charset="0"/>
                          <a:cs typeface="Arial" pitchFamily="34" charset="0"/>
                        </a:rPr>
                        <a:t>248</a:t>
                      </a:r>
                      <a:endParaRPr lang="en-US" sz="1400" b="0" i="0" u="none" strike="noStrike" dirty="0">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90</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53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85.1</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81.4</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1.103</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38.7</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0.826</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0.458</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b"/>
                      <a:r>
                        <a:rPr lang="en-US" sz="1400" u="none" strike="noStrike">
                          <a:effectLst/>
                          <a:latin typeface="Arial" pitchFamily="34" charset="0"/>
                          <a:cs typeface="Arial" pitchFamily="34" charset="0"/>
                        </a:rPr>
                        <a:t>0.55</a:t>
                      </a:r>
                      <a:endParaRPr lang="en-US" sz="1400" b="0" i="0" u="none" strike="noStrike">
                        <a:solidFill>
                          <a:srgbClr val="000000"/>
                        </a:solidFill>
                        <a:effectLst/>
                        <a:latin typeface="Arial" pitchFamily="34" charset="0"/>
                        <a:cs typeface="Arial" pitchFamily="34" charset="0"/>
                      </a:endParaRPr>
                    </a:p>
                  </a:txBody>
                  <a:tcPr marL="8014" marR="8014" marT="8014" marB="0" anchor="b"/>
                </a:tc>
                <a:tc>
                  <a:txBody>
                    <a:bodyPr/>
                    <a:lstStyle/>
                    <a:p>
                      <a:pPr algn="r" fontAlgn="ctr"/>
                      <a:r>
                        <a:rPr lang="en-US" sz="1400" u="none" strike="noStrike" dirty="0">
                          <a:effectLst/>
                          <a:latin typeface="Arial" pitchFamily="34" charset="0"/>
                          <a:cs typeface="Arial" pitchFamily="34" charset="0"/>
                        </a:rPr>
                        <a:t>186</a:t>
                      </a:r>
                      <a:endParaRPr lang="en-US" sz="1400" b="0" i="0" u="none" strike="noStrike" dirty="0">
                        <a:solidFill>
                          <a:srgbClr val="000000"/>
                        </a:solidFill>
                        <a:effectLst/>
                        <a:latin typeface="Arial" pitchFamily="34" charset="0"/>
                        <a:cs typeface="Arial" pitchFamily="34" charset="0"/>
                      </a:endParaRPr>
                    </a:p>
                  </a:txBody>
                  <a:tcPr marL="8014" marR="8014" marT="8014" marB="0" anchor="ctr"/>
                </a:tc>
              </a:tr>
            </a:tbl>
          </a:graphicData>
        </a:graphic>
      </p:graphicFrame>
    </p:spTree>
    <p:extLst>
      <p:ext uri="{BB962C8B-B14F-4D97-AF65-F5344CB8AC3E}">
        <p14:creationId xmlns:p14="http://schemas.microsoft.com/office/powerpoint/2010/main" val="2926418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0"/>
            <a:ext cx="91440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defRPr/>
            </a:pPr>
            <a:r>
              <a:rPr lang="en-US" dirty="0">
                <a:solidFill>
                  <a:schemeClr val="accent2">
                    <a:lumMod val="75000"/>
                  </a:schemeClr>
                </a:solidFill>
              </a:rPr>
              <a:t>F</a:t>
            </a:r>
            <a:r>
              <a:rPr lang="en-US" dirty="0" smtClean="0">
                <a:solidFill>
                  <a:schemeClr val="accent2">
                    <a:lumMod val="75000"/>
                  </a:schemeClr>
                </a:solidFill>
              </a:rPr>
              <a:t>ission of </a:t>
            </a:r>
            <a:r>
              <a:rPr lang="en-US" baseline="30000" dirty="0" smtClean="0">
                <a:solidFill>
                  <a:schemeClr val="accent2">
                    <a:lumMod val="75000"/>
                  </a:schemeClr>
                </a:solidFill>
              </a:rPr>
              <a:t>248</a:t>
            </a:r>
            <a:r>
              <a:rPr lang="en-US" dirty="0" smtClean="0">
                <a:solidFill>
                  <a:schemeClr val="accent2">
                    <a:lumMod val="75000"/>
                  </a:schemeClr>
                </a:solidFill>
              </a:rPr>
              <a:t>Cf</a:t>
            </a:r>
            <a:r>
              <a:rPr lang="en-US" baseline="30000" dirty="0" smtClean="0">
                <a:solidFill>
                  <a:schemeClr val="accent2">
                    <a:lumMod val="75000"/>
                  </a:schemeClr>
                </a:solidFill>
              </a:rPr>
              <a:t>*</a:t>
            </a:r>
            <a:endParaRPr lang="ru-RU" baseline="30000" dirty="0">
              <a:solidFill>
                <a:schemeClr val="accent2">
                  <a:lumMod val="75000"/>
                </a:schemeClr>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277665905"/>
              </p:ext>
            </p:extLst>
          </p:nvPr>
        </p:nvGraphicFramePr>
        <p:xfrm>
          <a:off x="4348520" y="419100"/>
          <a:ext cx="4600342" cy="6178252"/>
        </p:xfrm>
        <a:graphic>
          <a:graphicData uri="http://schemas.openxmlformats.org/presentationml/2006/ole">
            <mc:AlternateContent xmlns:mc="http://schemas.openxmlformats.org/markup-compatibility/2006">
              <mc:Choice xmlns:v="urn:schemas-microsoft-com:vml" Requires="v">
                <p:oleObj spid="_x0000_s47307" name="Graph" r:id="rId3" imgW="2208240" imgH="2966040" progId="Origin50.Graph">
                  <p:embed/>
                </p:oleObj>
              </mc:Choice>
              <mc:Fallback>
                <p:oleObj name="Graph" r:id="rId3" imgW="2208240" imgH="2966040" progId="Origin50.Graph">
                  <p:embed/>
                  <p:pic>
                    <p:nvPicPr>
                      <p:cNvPr id="0" name=""/>
                      <p:cNvPicPr/>
                      <p:nvPr/>
                    </p:nvPicPr>
                    <p:blipFill>
                      <a:blip r:embed="rId4"/>
                      <a:stretch>
                        <a:fillRect/>
                      </a:stretch>
                    </p:blipFill>
                    <p:spPr>
                      <a:xfrm>
                        <a:off x="4348520" y="419100"/>
                        <a:ext cx="4600342" cy="6178252"/>
                      </a:xfrm>
                      <a:prstGeom prst="rect">
                        <a:avLst/>
                      </a:prstGeom>
                    </p:spPr>
                  </p:pic>
                </p:oleObj>
              </mc:Fallback>
            </mc:AlternateContent>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1089456713"/>
              </p:ext>
            </p:extLst>
          </p:nvPr>
        </p:nvGraphicFramePr>
        <p:xfrm>
          <a:off x="19749" y="838200"/>
          <a:ext cx="4211960" cy="2968703"/>
        </p:xfrm>
        <a:graphic>
          <a:graphicData uri="http://schemas.openxmlformats.org/presentationml/2006/ole">
            <mc:AlternateContent xmlns:mc="http://schemas.openxmlformats.org/markup-compatibility/2006">
              <mc:Choice xmlns:v="urn:schemas-microsoft-com:vml" Requires="v">
                <p:oleObj spid="_x0000_s47308" name="Graph" r:id="rId5" imgW="3716640" imgH="2618640" progId="Origin50.Graph">
                  <p:embed/>
                </p:oleObj>
              </mc:Choice>
              <mc:Fallback>
                <p:oleObj name="Graph" r:id="rId5" imgW="3716640" imgH="2618640" progId="Origin50.Graph">
                  <p:embed/>
                  <p:pic>
                    <p:nvPicPr>
                      <p:cNvPr id="0" name=""/>
                      <p:cNvPicPr/>
                      <p:nvPr/>
                    </p:nvPicPr>
                    <p:blipFill>
                      <a:blip r:embed="rId6"/>
                      <a:stretch>
                        <a:fillRect/>
                      </a:stretch>
                    </p:blipFill>
                    <p:spPr>
                      <a:xfrm>
                        <a:off x="19749" y="838200"/>
                        <a:ext cx="4211960" cy="2968703"/>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2213529054"/>
              </p:ext>
            </p:extLst>
          </p:nvPr>
        </p:nvGraphicFramePr>
        <p:xfrm>
          <a:off x="467544" y="3861048"/>
          <a:ext cx="3511550" cy="2619375"/>
        </p:xfrm>
        <a:graphic>
          <a:graphicData uri="http://schemas.openxmlformats.org/presentationml/2006/ole">
            <mc:AlternateContent xmlns:mc="http://schemas.openxmlformats.org/markup-compatibility/2006">
              <mc:Choice xmlns:v="urn:schemas-microsoft-com:vml" Requires="v">
                <p:oleObj spid="_x0000_s47309" name="Graph" r:id="rId7" imgW="3511080" imgH="2618640" progId="Origin50.Graph">
                  <p:embed/>
                </p:oleObj>
              </mc:Choice>
              <mc:Fallback>
                <p:oleObj name="Graph" r:id="rId7" imgW="3511080" imgH="2618640" progId="Origin50.Graph">
                  <p:embed/>
                  <p:pic>
                    <p:nvPicPr>
                      <p:cNvPr id="0" name=""/>
                      <p:cNvPicPr/>
                      <p:nvPr/>
                    </p:nvPicPr>
                    <p:blipFill>
                      <a:blip r:embed="rId8"/>
                      <a:stretch>
                        <a:fillRect/>
                      </a:stretch>
                    </p:blipFill>
                    <p:spPr>
                      <a:xfrm>
                        <a:off x="467544" y="3861048"/>
                        <a:ext cx="3511550" cy="2619375"/>
                      </a:xfrm>
                      <a:prstGeom prst="rect">
                        <a:avLst/>
                      </a:prstGeom>
                    </p:spPr>
                  </p:pic>
                </p:oleObj>
              </mc:Fallback>
            </mc:AlternateContent>
          </a:graphicData>
        </a:graphic>
      </p:graphicFrame>
    </p:spTree>
    <p:extLst>
      <p:ext uri="{BB962C8B-B14F-4D97-AF65-F5344CB8AC3E}">
        <p14:creationId xmlns:p14="http://schemas.microsoft.com/office/powerpoint/2010/main" val="3905134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latin typeface="Georgia" pitchFamily="18" charset="0"/>
            </a:endParaRPr>
          </a:p>
        </p:txBody>
      </p:sp>
      <p:graphicFrame>
        <p:nvGraphicFramePr>
          <p:cNvPr id="7170" name="Object 1"/>
          <p:cNvGraphicFramePr>
            <a:graphicFrameLocks noChangeAspect="1"/>
          </p:cNvGraphicFramePr>
          <p:nvPr>
            <p:extLst>
              <p:ext uri="{D42A27DB-BD31-4B8C-83A1-F6EECF244321}">
                <p14:modId xmlns:p14="http://schemas.microsoft.com/office/powerpoint/2010/main" val="2992452626"/>
              </p:ext>
            </p:extLst>
          </p:nvPr>
        </p:nvGraphicFramePr>
        <p:xfrm>
          <a:off x="-2125663" y="-2693988"/>
          <a:ext cx="14630401" cy="11295063"/>
        </p:xfrm>
        <a:graphic>
          <a:graphicData uri="http://schemas.openxmlformats.org/presentationml/2006/ole">
            <mc:AlternateContent xmlns:mc="http://schemas.openxmlformats.org/markup-compatibility/2006">
              <mc:Choice xmlns:v="urn:schemas-microsoft-com:vml" Requires="v">
                <p:oleObj spid="_x0000_s20822" name="Visio" r:id="rId4" imgW="18983196" imgH="14621042" progId="Visio.Drawing.11">
                  <p:embed/>
                </p:oleObj>
              </mc:Choice>
              <mc:Fallback>
                <p:oleObj name="Visio" r:id="rId4" imgW="18983196" imgH="14621042" progId="Visio.Drawing.11">
                  <p:embed/>
                  <p:pic>
                    <p:nvPicPr>
                      <p:cNvPr id="0" name=""/>
                      <p:cNvPicPr>
                        <a:picLocks noChangeAspect="1" noChangeArrowheads="1"/>
                      </p:cNvPicPr>
                      <p:nvPr/>
                    </p:nvPicPr>
                    <p:blipFill>
                      <a:blip r:embed="rId5"/>
                      <a:srcRect/>
                      <a:stretch>
                        <a:fillRect/>
                      </a:stretch>
                    </p:blipFill>
                    <p:spPr bwMode="auto">
                      <a:xfrm>
                        <a:off x="-2125663" y="-2693988"/>
                        <a:ext cx="14630401" cy="11295063"/>
                      </a:xfrm>
                      <a:prstGeom prst="rect">
                        <a:avLst/>
                      </a:prstGeom>
                      <a:noFill/>
                    </p:spPr>
                  </p:pic>
                </p:oleObj>
              </mc:Fallback>
            </mc:AlternateContent>
          </a:graphicData>
        </a:graphic>
      </p:graphicFrame>
      <p:cxnSp>
        <p:nvCxnSpPr>
          <p:cNvPr id="7" name="Прямая соединительная линия 6"/>
          <p:cNvCxnSpPr/>
          <p:nvPr/>
        </p:nvCxnSpPr>
        <p:spPr>
          <a:xfrm flipV="1">
            <a:off x="3275856" y="3212976"/>
            <a:ext cx="3096344" cy="25202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2"/>
          <p:cNvSpPr txBox="1">
            <a:spLocks noChangeArrowheads="1"/>
          </p:cNvSpPr>
          <p:nvPr/>
        </p:nvSpPr>
        <p:spPr>
          <a:xfrm>
            <a:off x="-8760" y="2968"/>
            <a:ext cx="9152760" cy="1265791"/>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4000" dirty="0" smtClean="0">
                <a:solidFill>
                  <a:schemeClr val="accent2">
                    <a:lumMod val="75000"/>
                  </a:schemeClr>
                </a:solidFill>
              </a:rPr>
              <a:t>Map of mass </a:t>
            </a:r>
            <a:r>
              <a:rPr lang="en-US" sz="4000" dirty="0">
                <a:solidFill>
                  <a:schemeClr val="accent2">
                    <a:lumMod val="75000"/>
                  </a:schemeClr>
                </a:solidFill>
              </a:rPr>
              <a:t>distributions for spontaneous and low-energy fission</a:t>
            </a:r>
            <a:endParaRPr lang="ru-RU" sz="4000" dirty="0">
              <a:solidFill>
                <a:schemeClr val="accent2">
                  <a:lumMod val="75000"/>
                </a:schemeClr>
              </a:solidFill>
            </a:endParaRPr>
          </a:p>
        </p:txBody>
      </p:sp>
    </p:spTree>
    <p:extLst>
      <p:ext uri="{BB962C8B-B14F-4D97-AF65-F5344CB8AC3E}">
        <p14:creationId xmlns:p14="http://schemas.microsoft.com/office/powerpoint/2010/main" val="4125048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966767354"/>
              </p:ext>
            </p:extLst>
          </p:nvPr>
        </p:nvGraphicFramePr>
        <p:xfrm>
          <a:off x="1547664" y="1196752"/>
          <a:ext cx="5777922" cy="4248472"/>
        </p:xfrm>
        <a:graphic>
          <a:graphicData uri="http://schemas.openxmlformats.org/presentationml/2006/ole">
            <mc:AlternateContent xmlns:mc="http://schemas.openxmlformats.org/markup-compatibility/2006">
              <mc:Choice xmlns:v="urn:schemas-microsoft-com:vml" Requires="v">
                <p:oleObj spid="_x0000_s45159" name="Graph" r:id="rId3" imgW="3562560" imgH="2618640" progId="Origin50.Graph">
                  <p:embed/>
                </p:oleObj>
              </mc:Choice>
              <mc:Fallback>
                <p:oleObj name="Graph" r:id="rId3" imgW="3562560" imgH="2618640" progId="Origin50.Graph">
                  <p:embed/>
                  <p:pic>
                    <p:nvPicPr>
                      <p:cNvPr id="0" name=""/>
                      <p:cNvPicPr/>
                      <p:nvPr/>
                    </p:nvPicPr>
                    <p:blipFill>
                      <a:blip r:embed="rId4"/>
                      <a:stretch>
                        <a:fillRect/>
                      </a:stretch>
                    </p:blipFill>
                    <p:spPr>
                      <a:xfrm>
                        <a:off x="1547664" y="1196752"/>
                        <a:ext cx="5777922" cy="4248472"/>
                      </a:xfrm>
                      <a:prstGeom prst="rect">
                        <a:avLst/>
                      </a:prstGeom>
                    </p:spPr>
                  </p:pic>
                </p:oleObj>
              </mc:Fallback>
            </mc:AlternateContent>
          </a:graphicData>
        </a:graphic>
      </p:graphicFrame>
      <p:sp>
        <p:nvSpPr>
          <p:cNvPr id="3" name="Rectangle 2"/>
          <p:cNvSpPr txBox="1">
            <a:spLocks noChangeArrowheads="1"/>
          </p:cNvSpPr>
          <p:nvPr/>
        </p:nvSpPr>
        <p:spPr>
          <a:xfrm>
            <a:off x="11440" y="-10758"/>
            <a:ext cx="913256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defRPr/>
            </a:pPr>
            <a:r>
              <a:rPr lang="en-US" sz="4400" dirty="0" smtClean="0">
                <a:solidFill>
                  <a:schemeClr val="accent2">
                    <a:lumMod val="75000"/>
                  </a:schemeClr>
                </a:solidFill>
              </a:rPr>
              <a:t>Fission </a:t>
            </a:r>
            <a:r>
              <a:rPr lang="en-US" sz="4400" dirty="0">
                <a:solidFill>
                  <a:schemeClr val="accent2">
                    <a:lumMod val="75000"/>
                  </a:schemeClr>
                </a:solidFill>
              </a:rPr>
              <a:t>of </a:t>
            </a:r>
            <a:r>
              <a:rPr lang="en-US" sz="4400" baseline="30000" dirty="0" smtClean="0">
                <a:solidFill>
                  <a:schemeClr val="accent2">
                    <a:lumMod val="75000"/>
                  </a:schemeClr>
                </a:solidFill>
              </a:rPr>
              <a:t>254</a:t>
            </a:r>
            <a:r>
              <a:rPr lang="en-US" sz="4400" dirty="0" smtClean="0">
                <a:solidFill>
                  <a:schemeClr val="accent2">
                    <a:lumMod val="75000"/>
                  </a:schemeClr>
                </a:solidFill>
              </a:rPr>
              <a:t>Fm</a:t>
            </a:r>
            <a:r>
              <a:rPr lang="en-US" sz="4400" baseline="30000" dirty="0">
                <a:solidFill>
                  <a:schemeClr val="accent2">
                    <a:lumMod val="75000"/>
                  </a:schemeClr>
                </a:solidFill>
              </a:rPr>
              <a:t>* </a:t>
            </a:r>
            <a:r>
              <a:rPr lang="en-US" sz="4400" baseline="30000" dirty="0" smtClean="0">
                <a:solidFill>
                  <a:schemeClr val="accent2">
                    <a:lumMod val="75000"/>
                  </a:schemeClr>
                </a:solidFill>
              </a:rPr>
              <a:t> </a:t>
            </a:r>
            <a:r>
              <a:rPr lang="en-US" sz="4400" dirty="0" smtClean="0">
                <a:solidFill>
                  <a:schemeClr val="accent2">
                    <a:lumMod val="75000"/>
                  </a:schemeClr>
                </a:solidFill>
              </a:rPr>
              <a:t>and </a:t>
            </a:r>
            <a:r>
              <a:rPr lang="en-US" sz="4400" baseline="30000" dirty="0" smtClean="0">
                <a:solidFill>
                  <a:schemeClr val="accent2">
                    <a:lumMod val="75000"/>
                  </a:schemeClr>
                </a:solidFill>
              </a:rPr>
              <a:t>256</a:t>
            </a:r>
            <a:r>
              <a:rPr lang="en-US" sz="4400" dirty="0" smtClean="0">
                <a:solidFill>
                  <a:schemeClr val="accent2">
                    <a:lumMod val="75000"/>
                  </a:schemeClr>
                </a:solidFill>
              </a:rPr>
              <a:t>Fm</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spTree>
    <p:extLst>
      <p:ext uri="{BB962C8B-B14F-4D97-AF65-F5344CB8AC3E}">
        <p14:creationId xmlns:p14="http://schemas.microsoft.com/office/powerpoint/2010/main" val="191863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a:xfrm>
            <a:off x="205383" y="0"/>
            <a:ext cx="7467600" cy="8382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defRPr/>
            </a:pPr>
            <a:r>
              <a:rPr lang="en-US" dirty="0">
                <a:solidFill>
                  <a:schemeClr val="accent2">
                    <a:lumMod val="75000"/>
                  </a:schemeClr>
                </a:solidFill>
              </a:rPr>
              <a:t>F</a:t>
            </a:r>
            <a:r>
              <a:rPr lang="en-US" dirty="0" smtClean="0">
                <a:solidFill>
                  <a:schemeClr val="accent2">
                    <a:lumMod val="75000"/>
                  </a:schemeClr>
                </a:solidFill>
              </a:rPr>
              <a:t>ission of </a:t>
            </a:r>
            <a:r>
              <a:rPr lang="en-US" baseline="30000" dirty="0" smtClean="0">
                <a:solidFill>
                  <a:schemeClr val="accent2">
                    <a:lumMod val="75000"/>
                  </a:schemeClr>
                </a:solidFill>
              </a:rPr>
              <a:t>2</a:t>
            </a:r>
            <a:r>
              <a:rPr lang="ru-RU" baseline="30000" dirty="0" smtClean="0">
                <a:solidFill>
                  <a:schemeClr val="accent2">
                    <a:lumMod val="75000"/>
                  </a:schemeClr>
                </a:solidFill>
              </a:rPr>
              <a:t>54</a:t>
            </a:r>
            <a:r>
              <a:rPr lang="en-US" dirty="0" err="1" smtClean="0">
                <a:solidFill>
                  <a:schemeClr val="accent2">
                    <a:lumMod val="75000"/>
                  </a:schemeClr>
                </a:solidFill>
              </a:rPr>
              <a:t>Fm</a:t>
            </a:r>
            <a:r>
              <a:rPr lang="en-US" baseline="30000" dirty="0" smtClean="0">
                <a:solidFill>
                  <a:schemeClr val="accent2">
                    <a:lumMod val="75000"/>
                  </a:schemeClr>
                </a:solidFill>
              </a:rPr>
              <a:t>*</a:t>
            </a:r>
            <a:endParaRPr lang="ru-RU" baseline="30000" dirty="0">
              <a:solidFill>
                <a:schemeClr val="accent2">
                  <a:lumMod val="75000"/>
                </a:schemeClr>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72434481"/>
              </p:ext>
            </p:extLst>
          </p:nvPr>
        </p:nvGraphicFramePr>
        <p:xfrm>
          <a:off x="5220072" y="419100"/>
          <a:ext cx="3281759" cy="6037963"/>
        </p:xfrm>
        <a:graphic>
          <a:graphicData uri="http://schemas.openxmlformats.org/presentationml/2006/ole">
            <mc:AlternateContent xmlns:mc="http://schemas.openxmlformats.org/markup-compatibility/2006">
              <mc:Choice xmlns:v="urn:schemas-microsoft-com:vml" Requires="v">
                <p:oleObj spid="_x0000_s33996" name="Graph" r:id="rId3" imgW="2190240" imgH="4031280" progId="Origin50.Graph">
                  <p:embed/>
                </p:oleObj>
              </mc:Choice>
              <mc:Fallback>
                <p:oleObj name="Graph" r:id="rId3" imgW="2190240" imgH="4031280" progId="Origin50.Graph">
                  <p:embed/>
                  <p:pic>
                    <p:nvPicPr>
                      <p:cNvPr id="0" name=""/>
                      <p:cNvPicPr/>
                      <p:nvPr/>
                    </p:nvPicPr>
                    <p:blipFill>
                      <a:blip r:embed="rId4"/>
                      <a:stretch>
                        <a:fillRect/>
                      </a:stretch>
                    </p:blipFill>
                    <p:spPr>
                      <a:xfrm>
                        <a:off x="5220072" y="419100"/>
                        <a:ext cx="3281759" cy="6037963"/>
                      </a:xfrm>
                      <a:prstGeom prst="rect">
                        <a:avLst/>
                      </a:prstGeom>
                    </p:spPr>
                  </p:pic>
                </p:oleObj>
              </mc:Fallback>
            </mc:AlternateContent>
          </a:graphicData>
        </a:graphic>
      </p:graphicFrame>
    </p:spTree>
    <p:extLst>
      <p:ext uri="{BB962C8B-B14F-4D97-AF65-F5344CB8AC3E}">
        <p14:creationId xmlns:p14="http://schemas.microsoft.com/office/powerpoint/2010/main" val="987724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936049935"/>
              </p:ext>
            </p:extLst>
          </p:nvPr>
        </p:nvGraphicFramePr>
        <p:xfrm>
          <a:off x="1691680" y="980728"/>
          <a:ext cx="5230812" cy="5610225"/>
        </p:xfrm>
        <a:graphic>
          <a:graphicData uri="http://schemas.openxmlformats.org/presentationml/2006/ole">
            <mc:AlternateContent xmlns:mc="http://schemas.openxmlformats.org/markup-compatibility/2006">
              <mc:Choice xmlns:v="urn:schemas-microsoft-com:vml" Requires="v">
                <p:oleObj spid="_x0000_s9628" name="Graph" r:id="rId4" imgW="2568240" imgH="2763360" progId="Origin50.Graph">
                  <p:embed/>
                </p:oleObj>
              </mc:Choice>
              <mc:Fallback>
                <p:oleObj name="Graph" r:id="rId4" imgW="2568240" imgH="2763360" progId="Origin50.Graph">
                  <p:embed/>
                  <p:pic>
                    <p:nvPicPr>
                      <p:cNvPr id="0" name=""/>
                      <p:cNvPicPr>
                        <a:picLocks noChangeAspect="1" noChangeArrowheads="1"/>
                      </p:cNvPicPr>
                      <p:nvPr/>
                    </p:nvPicPr>
                    <p:blipFill>
                      <a:blip r:embed="rId5"/>
                      <a:srcRect/>
                      <a:stretch>
                        <a:fillRect/>
                      </a:stretch>
                    </p:blipFill>
                    <p:spPr bwMode="auto">
                      <a:xfrm>
                        <a:off x="1691680" y="980728"/>
                        <a:ext cx="5230812" cy="56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5871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Заголовок 1"/>
          <p:cNvSpPr txBox="1">
            <a:spLocks/>
          </p:cNvSpPr>
          <p:nvPr/>
        </p:nvSpPr>
        <p:spPr>
          <a:xfrm>
            <a:off x="7986" y="5109"/>
            <a:ext cx="9144000" cy="813612"/>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accent5"/>
                </a:solidFill>
                <a:latin typeface="+mn-lt"/>
              </a:rPr>
              <a:t>Nuclear Deformation, Cluster-Structure, Fission and Cluster </a:t>
            </a:r>
            <a:r>
              <a:rPr lang="en-US" sz="2800" b="1" dirty="0" smtClean="0">
                <a:solidFill>
                  <a:schemeClr val="accent5"/>
                </a:solidFill>
                <a:latin typeface="+mn-lt"/>
              </a:rPr>
              <a:t>Radioactivity</a:t>
            </a:r>
            <a:endParaRPr lang="en-US" sz="1800" b="1" dirty="0">
              <a:solidFill>
                <a:schemeClr val="accent5"/>
              </a:solidFill>
              <a:latin typeface="+mn-lt"/>
            </a:endParaRPr>
          </a:p>
        </p:txBody>
      </p:sp>
      <p:sp>
        <p:nvSpPr>
          <p:cNvPr id="6" name="Прямоугольник 5"/>
          <p:cNvSpPr/>
          <p:nvPr/>
        </p:nvSpPr>
        <p:spPr>
          <a:xfrm>
            <a:off x="4579986" y="767729"/>
            <a:ext cx="4464495" cy="1200329"/>
          </a:xfrm>
          <a:prstGeom prst="rect">
            <a:avLst/>
          </a:prstGeom>
        </p:spPr>
        <p:txBody>
          <a:bodyPr wrap="square">
            <a:spAutoFit/>
          </a:bodyPr>
          <a:lstStyle/>
          <a:p>
            <a:pPr algn="just"/>
            <a:r>
              <a:rPr lang="en-US" dirty="0">
                <a:solidFill>
                  <a:schemeClr val="accent1">
                    <a:lumMod val="50000"/>
                  </a:schemeClr>
                </a:solidFill>
              </a:rPr>
              <a:t>The basic idea was that </a:t>
            </a:r>
            <a:r>
              <a:rPr lang="en-US" dirty="0" smtClean="0">
                <a:solidFill>
                  <a:schemeClr val="accent1">
                    <a:lumMod val="50000"/>
                  </a:schemeClr>
                </a:solidFill>
              </a:rPr>
              <a:t>the essential </a:t>
            </a:r>
            <a:r>
              <a:rPr lang="en-US" dirty="0">
                <a:solidFill>
                  <a:schemeClr val="accent1">
                    <a:lumMod val="50000"/>
                  </a:schemeClr>
                </a:solidFill>
              </a:rPr>
              <a:t>coordinates of a </a:t>
            </a:r>
            <a:r>
              <a:rPr lang="en-US" dirty="0" err="1">
                <a:solidFill>
                  <a:schemeClr val="accent1">
                    <a:lumMod val="50000"/>
                  </a:schemeClr>
                </a:solidFill>
              </a:rPr>
              <a:t>fissioning</a:t>
            </a:r>
            <a:r>
              <a:rPr lang="en-US" dirty="0">
                <a:solidFill>
                  <a:schemeClr val="accent1">
                    <a:lumMod val="50000"/>
                  </a:schemeClr>
                </a:solidFill>
              </a:rPr>
              <a:t> nucleus are the distance </a:t>
            </a:r>
            <a:r>
              <a:rPr lang="en-US" dirty="0" smtClean="0">
                <a:solidFill>
                  <a:schemeClr val="accent1">
                    <a:lumMod val="50000"/>
                  </a:schemeClr>
                </a:solidFill>
              </a:rPr>
              <a:t>between </a:t>
            </a:r>
            <a:r>
              <a:rPr lang="en-US" dirty="0">
                <a:solidFill>
                  <a:schemeClr val="accent1">
                    <a:lumMod val="50000"/>
                  </a:schemeClr>
                </a:solidFill>
              </a:rPr>
              <a:t>the </a:t>
            </a:r>
            <a:r>
              <a:rPr lang="en-US" dirty="0" smtClean="0">
                <a:solidFill>
                  <a:schemeClr val="accent1">
                    <a:lumMod val="50000"/>
                  </a:schemeClr>
                </a:solidFill>
              </a:rPr>
              <a:t>two nuclear </a:t>
            </a:r>
            <a:r>
              <a:rPr lang="en-US" dirty="0">
                <a:solidFill>
                  <a:schemeClr val="accent1">
                    <a:lumMod val="50000"/>
                  </a:schemeClr>
                </a:solidFill>
              </a:rPr>
              <a:t>centers and the mass asymmetry </a:t>
            </a:r>
            <a:endParaRPr lang="en-US" dirty="0" smtClean="0">
              <a:solidFill>
                <a:schemeClr val="accent1">
                  <a:lumMod val="50000"/>
                </a:schemeClr>
              </a:solidFill>
            </a:endParaRPr>
          </a:p>
        </p:txBody>
      </p:sp>
      <p:pic>
        <p:nvPicPr>
          <p:cNvPr id="3" name="Рисунок 2"/>
          <p:cNvPicPr>
            <a:picLocks noChangeAspect="1"/>
          </p:cNvPicPr>
          <p:nvPr/>
        </p:nvPicPr>
        <p:blipFill>
          <a:blip r:embed="rId3"/>
          <a:stretch>
            <a:fillRect/>
          </a:stretch>
        </p:blipFill>
        <p:spPr>
          <a:xfrm>
            <a:off x="5868144" y="1968059"/>
            <a:ext cx="2692115" cy="1623044"/>
          </a:xfrm>
          <a:prstGeom prst="rect">
            <a:avLst/>
          </a:prstGeom>
        </p:spPr>
      </p:pic>
      <p:sp>
        <p:nvSpPr>
          <p:cNvPr id="10" name="Прямоугольник 9"/>
          <p:cNvSpPr/>
          <p:nvPr/>
        </p:nvSpPr>
        <p:spPr>
          <a:xfrm>
            <a:off x="189006" y="3573016"/>
            <a:ext cx="4320480" cy="3139321"/>
          </a:xfrm>
          <a:prstGeom prst="rect">
            <a:avLst/>
          </a:prstGeom>
        </p:spPr>
        <p:txBody>
          <a:bodyPr wrap="square">
            <a:spAutoFit/>
          </a:bodyPr>
          <a:lstStyle/>
          <a:p>
            <a:pPr algn="just"/>
            <a:r>
              <a:rPr lang="en-US" dirty="0">
                <a:solidFill>
                  <a:schemeClr val="accent1">
                    <a:lumMod val="50000"/>
                  </a:schemeClr>
                </a:solidFill>
                <a:latin typeface="Times-Roman"/>
              </a:rPr>
              <a:t>The potential between the two fragments </a:t>
            </a:r>
            <a:r>
              <a:rPr lang="en-US" i="1" dirty="0">
                <a:solidFill>
                  <a:schemeClr val="accent1">
                    <a:lumMod val="50000"/>
                  </a:schemeClr>
                </a:solidFill>
                <a:latin typeface="Times-Italic"/>
              </a:rPr>
              <a:t>V</a:t>
            </a:r>
            <a:r>
              <a:rPr lang="en-US" i="1" dirty="0">
                <a:solidFill>
                  <a:schemeClr val="accent1">
                    <a:lumMod val="50000"/>
                  </a:schemeClr>
                </a:solidFill>
                <a:latin typeface="MTMI2"/>
              </a:rPr>
              <a:t>(</a:t>
            </a:r>
            <a:r>
              <a:rPr lang="en-US" i="1" dirty="0">
                <a:solidFill>
                  <a:schemeClr val="accent1">
                    <a:lumMod val="50000"/>
                  </a:schemeClr>
                </a:solidFill>
                <a:latin typeface="Times-Italic"/>
              </a:rPr>
              <a:t>R</a:t>
            </a:r>
            <a:r>
              <a:rPr lang="en-US" i="1" dirty="0">
                <a:solidFill>
                  <a:schemeClr val="accent1">
                    <a:lumMod val="50000"/>
                  </a:schemeClr>
                </a:solidFill>
                <a:latin typeface="MTMI2"/>
              </a:rPr>
              <a:t>, η) </a:t>
            </a:r>
            <a:r>
              <a:rPr lang="en-US" dirty="0">
                <a:solidFill>
                  <a:schemeClr val="accent1">
                    <a:lumMod val="50000"/>
                  </a:schemeClr>
                </a:solidFill>
                <a:latin typeface="Times-Roman"/>
              </a:rPr>
              <a:t>depends for given </a:t>
            </a:r>
            <a:r>
              <a:rPr lang="en-US" i="1" dirty="0">
                <a:solidFill>
                  <a:schemeClr val="accent1">
                    <a:lumMod val="50000"/>
                  </a:schemeClr>
                </a:solidFill>
                <a:latin typeface="Times-Italic"/>
              </a:rPr>
              <a:t>R </a:t>
            </a:r>
            <a:r>
              <a:rPr lang="en-US" dirty="0">
                <a:solidFill>
                  <a:schemeClr val="accent1">
                    <a:lumMod val="50000"/>
                  </a:schemeClr>
                </a:solidFill>
                <a:latin typeface="Times-Roman"/>
              </a:rPr>
              <a:t>on </a:t>
            </a:r>
            <a:r>
              <a:rPr lang="en-US" dirty="0" smtClean="0">
                <a:solidFill>
                  <a:schemeClr val="accent1">
                    <a:lumMod val="50000"/>
                  </a:schemeClr>
                </a:solidFill>
                <a:latin typeface="Times-Roman"/>
              </a:rPr>
              <a:t>the mass </a:t>
            </a:r>
            <a:r>
              <a:rPr lang="en-US" dirty="0">
                <a:solidFill>
                  <a:schemeClr val="accent1">
                    <a:lumMod val="50000"/>
                  </a:schemeClr>
                </a:solidFill>
                <a:latin typeface="Times-Roman"/>
              </a:rPr>
              <a:t>asymmetry </a:t>
            </a:r>
            <a:r>
              <a:rPr lang="en-US" i="1" dirty="0">
                <a:solidFill>
                  <a:schemeClr val="accent1">
                    <a:lumMod val="50000"/>
                  </a:schemeClr>
                </a:solidFill>
                <a:latin typeface="MTMI2"/>
              </a:rPr>
              <a:t>η</a:t>
            </a:r>
            <a:r>
              <a:rPr lang="en-US" dirty="0">
                <a:solidFill>
                  <a:schemeClr val="accent1">
                    <a:lumMod val="50000"/>
                  </a:schemeClr>
                </a:solidFill>
                <a:latin typeface="Times-Roman"/>
              </a:rPr>
              <a:t>. The collective wave-function </a:t>
            </a:r>
            <a:r>
              <a:rPr lang="en-US" i="1" dirty="0">
                <a:solidFill>
                  <a:schemeClr val="accent1">
                    <a:lumMod val="50000"/>
                  </a:schemeClr>
                </a:solidFill>
                <a:latin typeface="MTMI2"/>
              </a:rPr>
              <a:t>Ψ(</a:t>
            </a:r>
            <a:r>
              <a:rPr lang="en-US" i="1" dirty="0">
                <a:solidFill>
                  <a:schemeClr val="accent1">
                    <a:lumMod val="50000"/>
                  </a:schemeClr>
                </a:solidFill>
                <a:latin typeface="Times-Italic"/>
              </a:rPr>
              <a:t>R</a:t>
            </a:r>
            <a:r>
              <a:rPr lang="en-US" i="1" dirty="0">
                <a:solidFill>
                  <a:schemeClr val="accent1">
                    <a:lumMod val="50000"/>
                  </a:schemeClr>
                </a:solidFill>
                <a:latin typeface="MTMI2"/>
              </a:rPr>
              <a:t>, η) </a:t>
            </a:r>
            <a:r>
              <a:rPr lang="en-US" dirty="0">
                <a:solidFill>
                  <a:schemeClr val="accent1">
                    <a:lumMod val="50000"/>
                  </a:schemeClr>
                </a:solidFill>
                <a:latin typeface="Times-Roman"/>
              </a:rPr>
              <a:t>will show maxima </a:t>
            </a:r>
            <a:r>
              <a:rPr lang="en-US" dirty="0" smtClean="0">
                <a:solidFill>
                  <a:schemeClr val="accent1">
                    <a:lumMod val="50000"/>
                  </a:schemeClr>
                </a:solidFill>
                <a:latin typeface="Times-Roman"/>
              </a:rPr>
              <a:t>where the </a:t>
            </a:r>
            <a:r>
              <a:rPr lang="en-US" dirty="0">
                <a:solidFill>
                  <a:schemeClr val="accent1">
                    <a:lumMod val="50000"/>
                  </a:schemeClr>
                </a:solidFill>
                <a:latin typeface="Times-Roman"/>
              </a:rPr>
              <a:t>potential has minima and vice versa. The probability distribution will show </a:t>
            </a:r>
            <a:r>
              <a:rPr lang="en-US" dirty="0" smtClean="0">
                <a:solidFill>
                  <a:schemeClr val="accent1">
                    <a:lumMod val="50000"/>
                  </a:schemeClr>
                </a:solidFill>
                <a:latin typeface="Times-Roman"/>
              </a:rPr>
              <a:t>pronounced maxima </a:t>
            </a:r>
            <a:r>
              <a:rPr lang="en-US" dirty="0">
                <a:solidFill>
                  <a:schemeClr val="accent1">
                    <a:lumMod val="50000"/>
                  </a:schemeClr>
                </a:solidFill>
                <a:latin typeface="Times-Roman"/>
              </a:rPr>
              <a:t>for symmetric and asymmetric fission. If the potential has </a:t>
            </a:r>
            <a:r>
              <a:rPr lang="en-US" dirty="0" smtClean="0">
                <a:solidFill>
                  <a:schemeClr val="accent1">
                    <a:lumMod val="50000"/>
                  </a:schemeClr>
                </a:solidFill>
                <a:latin typeface="Times-Roman"/>
              </a:rPr>
              <a:t>several minima</a:t>
            </a:r>
            <a:r>
              <a:rPr lang="en-US" dirty="0">
                <a:solidFill>
                  <a:schemeClr val="accent1">
                    <a:lumMod val="50000"/>
                  </a:schemeClr>
                </a:solidFill>
                <a:latin typeface="Times-Roman"/>
              </a:rPr>
              <a:t>, </a:t>
            </a:r>
            <a:r>
              <a:rPr lang="en-US" dirty="0" smtClean="0">
                <a:solidFill>
                  <a:schemeClr val="accent1">
                    <a:lumMod val="50000"/>
                  </a:schemeClr>
                </a:solidFill>
                <a:latin typeface="Times-Roman"/>
              </a:rPr>
              <a:t>due </a:t>
            </a:r>
            <a:r>
              <a:rPr lang="en-US" dirty="0">
                <a:solidFill>
                  <a:schemeClr val="accent1">
                    <a:lumMod val="50000"/>
                  </a:schemeClr>
                </a:solidFill>
                <a:latin typeface="Times-Roman"/>
              </a:rPr>
              <a:t>to shell structure, </a:t>
            </a:r>
            <a:r>
              <a:rPr lang="en-US" b="1" i="1" dirty="0">
                <a:solidFill>
                  <a:srgbClr val="C00000"/>
                </a:solidFill>
                <a:latin typeface="Times-Italic"/>
              </a:rPr>
              <a:t>symmetric</a:t>
            </a:r>
            <a:r>
              <a:rPr lang="en-US" dirty="0">
                <a:solidFill>
                  <a:schemeClr val="accent1">
                    <a:lumMod val="50000"/>
                  </a:schemeClr>
                </a:solidFill>
                <a:latin typeface="Times-Roman"/>
              </a:rPr>
              <a:t>, </a:t>
            </a:r>
            <a:r>
              <a:rPr lang="en-US" b="1" i="1" dirty="0">
                <a:solidFill>
                  <a:srgbClr val="C00000"/>
                </a:solidFill>
                <a:latin typeface="Times-Italic"/>
              </a:rPr>
              <a:t>asymmetric</a:t>
            </a:r>
            <a:r>
              <a:rPr lang="en-US" i="1" dirty="0">
                <a:solidFill>
                  <a:srgbClr val="C00000"/>
                </a:solidFill>
                <a:latin typeface="Times-Italic"/>
              </a:rPr>
              <a:t> </a:t>
            </a:r>
            <a:r>
              <a:rPr lang="en-US" dirty="0">
                <a:solidFill>
                  <a:schemeClr val="accent1">
                    <a:lumMod val="50000"/>
                  </a:schemeClr>
                </a:solidFill>
                <a:latin typeface="Times-Roman"/>
              </a:rPr>
              <a:t>and </a:t>
            </a:r>
            <a:r>
              <a:rPr lang="en-US" b="1" i="1" dirty="0" err="1" smtClean="0">
                <a:solidFill>
                  <a:srgbClr val="C00000"/>
                </a:solidFill>
                <a:latin typeface="Times-Italic"/>
              </a:rPr>
              <a:t>superasymmetric</a:t>
            </a:r>
            <a:r>
              <a:rPr lang="en-US" i="1" dirty="0" smtClean="0">
                <a:solidFill>
                  <a:srgbClr val="C00000"/>
                </a:solidFill>
                <a:latin typeface="Times-Italic"/>
              </a:rPr>
              <a:t> </a:t>
            </a:r>
            <a:r>
              <a:rPr lang="en-US" dirty="0" smtClean="0">
                <a:solidFill>
                  <a:schemeClr val="accent1">
                    <a:lumMod val="50000"/>
                  </a:schemeClr>
                </a:solidFill>
                <a:latin typeface="Times-Roman"/>
              </a:rPr>
              <a:t>fission </a:t>
            </a:r>
            <a:r>
              <a:rPr lang="en-US" dirty="0">
                <a:solidFill>
                  <a:schemeClr val="accent1">
                    <a:lumMod val="50000"/>
                  </a:schemeClr>
                </a:solidFill>
                <a:latin typeface="Times-Roman"/>
              </a:rPr>
              <a:t>will </a:t>
            </a:r>
            <a:r>
              <a:rPr lang="en-US" dirty="0" smtClean="0">
                <a:solidFill>
                  <a:schemeClr val="accent1">
                    <a:lumMod val="50000"/>
                  </a:schemeClr>
                </a:solidFill>
                <a:latin typeface="Times-Roman"/>
              </a:rPr>
              <a:t>occur.</a:t>
            </a:r>
            <a:endParaRPr lang="en-US" dirty="0">
              <a:solidFill>
                <a:schemeClr val="accent1">
                  <a:lumMod val="50000"/>
                </a:schemeClr>
              </a:solidFill>
            </a:endParaRPr>
          </a:p>
        </p:txBody>
      </p:sp>
      <p:pic>
        <p:nvPicPr>
          <p:cNvPr id="11" name="Рисунок 10"/>
          <p:cNvPicPr>
            <a:picLocks noChangeAspect="1"/>
          </p:cNvPicPr>
          <p:nvPr/>
        </p:nvPicPr>
        <p:blipFill>
          <a:blip r:embed="rId4">
            <a:lum bright="-20000" contrast="40000"/>
          </a:blip>
          <a:stretch>
            <a:fillRect/>
          </a:stretch>
        </p:blipFill>
        <p:spPr>
          <a:xfrm>
            <a:off x="395536" y="964677"/>
            <a:ext cx="3744416" cy="2574456"/>
          </a:xfrm>
          <a:prstGeom prst="rect">
            <a:avLst/>
          </a:prstGeom>
        </p:spPr>
      </p:pic>
      <p:sp>
        <p:nvSpPr>
          <p:cNvPr id="12" name="Прямоугольник 11"/>
          <p:cNvSpPr/>
          <p:nvPr/>
        </p:nvSpPr>
        <p:spPr>
          <a:xfrm>
            <a:off x="4579986" y="3543672"/>
            <a:ext cx="4572000" cy="923330"/>
          </a:xfrm>
          <a:prstGeom prst="rect">
            <a:avLst/>
          </a:prstGeom>
        </p:spPr>
        <p:txBody>
          <a:bodyPr>
            <a:spAutoFit/>
          </a:bodyPr>
          <a:lstStyle/>
          <a:p>
            <a:r>
              <a:rPr lang="en-US" dirty="0" smtClean="0">
                <a:solidFill>
                  <a:srgbClr val="C00000"/>
                </a:solidFill>
                <a:latin typeface="Times-Roman"/>
              </a:rPr>
              <a:t>A </a:t>
            </a:r>
            <a:r>
              <a:rPr lang="en-US" dirty="0">
                <a:solidFill>
                  <a:srgbClr val="C00000"/>
                </a:solidFill>
                <a:latin typeface="Times-Roman"/>
              </a:rPr>
              <a:t>simple theoretical </a:t>
            </a:r>
            <a:r>
              <a:rPr lang="en-US" dirty="0" smtClean="0">
                <a:solidFill>
                  <a:srgbClr val="C00000"/>
                </a:solidFill>
                <a:latin typeface="Times-Roman"/>
              </a:rPr>
              <a:t>idea was </a:t>
            </a:r>
            <a:r>
              <a:rPr lang="en-US" dirty="0">
                <a:solidFill>
                  <a:srgbClr val="C00000"/>
                </a:solidFill>
                <a:latin typeface="Times-Roman"/>
              </a:rPr>
              <a:t>proven by </a:t>
            </a:r>
            <a:r>
              <a:rPr lang="en-US" dirty="0" smtClean="0">
                <a:solidFill>
                  <a:srgbClr val="C00000"/>
                </a:solidFill>
                <a:latin typeface="Times-Roman"/>
              </a:rPr>
              <a:t>experiment done </a:t>
            </a:r>
            <a:r>
              <a:rPr lang="en-US" dirty="0">
                <a:solidFill>
                  <a:srgbClr val="C00000"/>
                </a:solidFill>
                <a:latin typeface="Times-Roman"/>
              </a:rPr>
              <a:t>independently of the </a:t>
            </a:r>
            <a:r>
              <a:rPr lang="en-US" dirty="0" smtClean="0">
                <a:solidFill>
                  <a:srgbClr val="C00000"/>
                </a:solidFill>
                <a:latin typeface="Times-Roman"/>
              </a:rPr>
              <a:t>theory.</a:t>
            </a:r>
            <a:endParaRPr lang="en-US" dirty="0">
              <a:solidFill>
                <a:srgbClr val="C00000"/>
              </a:solidFill>
            </a:endParaRPr>
          </a:p>
        </p:txBody>
      </p:sp>
      <p:graphicFrame>
        <p:nvGraphicFramePr>
          <p:cNvPr id="13" name="Объект 12"/>
          <p:cNvGraphicFramePr>
            <a:graphicFrameLocks noChangeAspect="1"/>
          </p:cNvGraphicFramePr>
          <p:nvPr>
            <p:extLst/>
          </p:nvPr>
        </p:nvGraphicFramePr>
        <p:xfrm>
          <a:off x="5220072" y="4149079"/>
          <a:ext cx="3704100" cy="2563257"/>
        </p:xfrm>
        <a:graphic>
          <a:graphicData uri="http://schemas.openxmlformats.org/presentationml/2006/ole">
            <mc:AlternateContent xmlns:mc="http://schemas.openxmlformats.org/markup-compatibility/2006">
              <mc:Choice xmlns:v="urn:schemas-microsoft-com:vml" Requires="v">
                <p:oleObj spid="_x0000_s25863" name="Graph" r:id="rId5" imgW="3634200" imgH="2514960" progId="Origin50.Graph">
                  <p:embed/>
                </p:oleObj>
              </mc:Choice>
              <mc:Fallback>
                <p:oleObj name="Graph" r:id="rId5" imgW="3634200" imgH="2514960" progId="Origin50.Graph">
                  <p:embed/>
                  <p:pic>
                    <p:nvPicPr>
                      <p:cNvPr id="0" name=""/>
                      <p:cNvPicPr/>
                      <p:nvPr/>
                    </p:nvPicPr>
                    <p:blipFill>
                      <a:blip r:embed="rId6"/>
                      <a:stretch>
                        <a:fillRect/>
                      </a:stretch>
                    </p:blipFill>
                    <p:spPr>
                      <a:xfrm>
                        <a:off x="5220072" y="4149079"/>
                        <a:ext cx="3704100" cy="2563257"/>
                      </a:xfrm>
                      <a:prstGeom prst="rect">
                        <a:avLst/>
                      </a:prstGeom>
                    </p:spPr>
                  </p:pic>
                </p:oleObj>
              </mc:Fallback>
            </mc:AlternateContent>
          </a:graphicData>
        </a:graphic>
      </p:graphicFrame>
    </p:spTree>
    <p:extLst>
      <p:ext uri="{BB962C8B-B14F-4D97-AF65-F5344CB8AC3E}">
        <p14:creationId xmlns:p14="http://schemas.microsoft.com/office/powerpoint/2010/main" val="12384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Содержимое 3" descr="12.jpg"/>
          <p:cNvPicPr>
            <a:picLocks noGrp="1" noChangeAspect="1"/>
          </p:cNvPicPr>
          <p:nvPr>
            <p:ph idx="4294967295"/>
          </p:nvPr>
        </p:nvPicPr>
        <p:blipFill>
          <a:blip r:embed="rId2">
            <a:extLst>
              <a:ext uri="{28A0092B-C50C-407E-A947-70E740481C1C}">
                <a14:useLocalDpi xmlns:a14="http://schemas.microsoft.com/office/drawing/2010/main" val="0"/>
              </a:ext>
            </a:extLst>
          </a:blip>
          <a:srcRect b="11412"/>
          <a:stretch>
            <a:fillRect/>
          </a:stretch>
        </p:blipFill>
        <p:spPr>
          <a:xfrm>
            <a:off x="105792" y="1149103"/>
            <a:ext cx="7071966" cy="5578996"/>
          </a:xfrm>
          <a:prstGeom prst="rect">
            <a:avLst/>
          </a:prstGeom>
        </p:spPr>
      </p:pic>
      <p:sp>
        <p:nvSpPr>
          <p:cNvPr id="2" name="Заголовок 1"/>
          <p:cNvSpPr>
            <a:spLocks noGrp="1"/>
          </p:cNvSpPr>
          <p:nvPr>
            <p:ph type="title"/>
          </p:nvPr>
        </p:nvSpPr>
        <p:spPr>
          <a:xfrm>
            <a:off x="0" y="0"/>
            <a:ext cx="9144000" cy="928688"/>
          </a:xfrm>
        </p:spPr>
        <p:txBody>
          <a:bodyPr>
            <a:noAutofit/>
          </a:bodyPr>
          <a:lstStyle/>
          <a:p>
            <a:pPr algn="l">
              <a:defRPr/>
            </a:pPr>
            <a:r>
              <a:rPr lang="en-US" sz="3200" b="1" dirty="0" err="1" smtClean="0">
                <a:solidFill>
                  <a:srgbClr val="C00000"/>
                </a:solidFill>
                <a:effectLst>
                  <a:outerShdw blurRad="38100" dist="38100" dir="2700000" algn="tl">
                    <a:srgbClr val="000000">
                      <a:alpha val="43137"/>
                    </a:srgbClr>
                  </a:outerShdw>
                </a:effectLst>
              </a:rPr>
              <a:t>Superasymmetric</a:t>
            </a:r>
            <a:r>
              <a:rPr lang="en-US" sz="3200" b="1" dirty="0" smtClean="0">
                <a:solidFill>
                  <a:srgbClr val="C00000"/>
                </a:solidFill>
                <a:effectLst>
                  <a:outerShdw blurRad="38100" dist="38100" dir="2700000" algn="tl">
                    <a:srgbClr val="000000">
                      <a:alpha val="43137"/>
                    </a:srgbClr>
                  </a:outerShdw>
                </a:effectLst>
              </a:rPr>
              <a:t> fission of heavy nuclei</a:t>
            </a:r>
            <a:endParaRPr lang="ru-RU" sz="3200" b="1" dirty="0">
              <a:solidFill>
                <a:srgbClr val="C00000"/>
              </a:solidFill>
              <a:effectLst>
                <a:outerShdw blurRad="38100" dist="38100" dir="2700000" algn="tl">
                  <a:srgbClr val="000000">
                    <a:alpha val="43137"/>
                  </a:srgbClr>
                </a:outerShdw>
              </a:effectLst>
            </a:endParaRPr>
          </a:p>
        </p:txBody>
      </p:sp>
      <p:sp>
        <p:nvSpPr>
          <p:cNvPr id="5" name="Прямоугольник 4"/>
          <p:cNvSpPr/>
          <p:nvPr/>
        </p:nvSpPr>
        <p:spPr>
          <a:xfrm>
            <a:off x="105792" y="1149103"/>
            <a:ext cx="4608512" cy="1015663"/>
          </a:xfrm>
          <a:prstGeom prst="rect">
            <a:avLst/>
          </a:prstGeom>
        </p:spPr>
        <p:txBody>
          <a:bodyPr wrap="square">
            <a:spAutoFit/>
          </a:bodyPr>
          <a:lstStyle/>
          <a:p>
            <a:pPr>
              <a:defRPr/>
            </a:pPr>
            <a:r>
              <a:rPr lang="en-GB" sz="2000" b="1" dirty="0">
                <a:solidFill>
                  <a:schemeClr val="accent5"/>
                </a:solidFill>
              </a:rPr>
              <a:t>W. Greiner</a:t>
            </a:r>
            <a:r>
              <a:rPr lang="ru-RU" sz="2000" b="1" dirty="0">
                <a:solidFill>
                  <a:schemeClr val="accent5"/>
                </a:solidFill>
              </a:rPr>
              <a:t> (</a:t>
            </a:r>
            <a:r>
              <a:rPr lang="en-GB" sz="2000" b="1" dirty="0">
                <a:solidFill>
                  <a:schemeClr val="accent5"/>
                </a:solidFill>
              </a:rPr>
              <a:t>International Workshop on Fusion Dynamics at the Extremes, </a:t>
            </a:r>
            <a:r>
              <a:rPr lang="en-GB" sz="2000" b="1" dirty="0" smtClean="0">
                <a:solidFill>
                  <a:schemeClr val="accent5"/>
                </a:solidFill>
              </a:rPr>
              <a:t>25-27 May </a:t>
            </a:r>
            <a:r>
              <a:rPr lang="en-GB" sz="2000" b="1" dirty="0">
                <a:solidFill>
                  <a:schemeClr val="accent5"/>
                </a:solidFill>
              </a:rPr>
              <a:t>2000) </a:t>
            </a:r>
          </a:p>
        </p:txBody>
      </p:sp>
      <p:sp>
        <p:nvSpPr>
          <p:cNvPr id="6" name="TextBox 5"/>
          <p:cNvSpPr txBox="1"/>
          <p:nvPr/>
        </p:nvSpPr>
        <p:spPr>
          <a:xfrm>
            <a:off x="7159556" y="1426274"/>
            <a:ext cx="2072034" cy="923330"/>
          </a:xfrm>
          <a:prstGeom prst="rect">
            <a:avLst/>
          </a:prstGeom>
          <a:noFill/>
        </p:spPr>
        <p:txBody>
          <a:bodyPr wrap="square">
            <a:spAutoFit/>
          </a:bodyPr>
          <a:lstStyle/>
          <a:p>
            <a:pPr>
              <a:defRPr/>
            </a:pPr>
            <a:r>
              <a:rPr lang="en-US" b="1" dirty="0" err="1">
                <a:solidFill>
                  <a:schemeClr val="accent5"/>
                </a:solidFill>
              </a:rPr>
              <a:t>Superasymmetric</a:t>
            </a:r>
            <a:r>
              <a:rPr lang="en-US" b="1" dirty="0">
                <a:solidFill>
                  <a:schemeClr val="accent5"/>
                </a:solidFill>
              </a:rPr>
              <a:t> fission </a:t>
            </a:r>
            <a:r>
              <a:rPr lang="en-US" b="1" dirty="0" smtClean="0">
                <a:solidFill>
                  <a:schemeClr val="accent5"/>
                </a:solidFill>
              </a:rPr>
              <a:t>of </a:t>
            </a:r>
            <a:r>
              <a:rPr lang="en-US" b="1" dirty="0">
                <a:solidFill>
                  <a:schemeClr val="accent5"/>
                </a:solidFill>
              </a:rPr>
              <a:t>nuclei </a:t>
            </a:r>
            <a:r>
              <a:rPr lang="en-US" b="1" dirty="0" smtClean="0">
                <a:solidFill>
                  <a:schemeClr val="accent5"/>
                </a:solidFill>
              </a:rPr>
              <a:t>with </a:t>
            </a:r>
            <a:r>
              <a:rPr lang="en-US" b="1" dirty="0">
                <a:solidFill>
                  <a:schemeClr val="accent5"/>
                </a:solidFill>
              </a:rPr>
              <a:t>A~200 u</a:t>
            </a:r>
            <a:endParaRPr lang="ru-RU" b="1" dirty="0">
              <a:solidFill>
                <a:schemeClr val="accent5"/>
              </a:solidFill>
            </a:endParaRPr>
          </a:p>
        </p:txBody>
      </p:sp>
      <p:sp>
        <p:nvSpPr>
          <p:cNvPr id="8" name="Стрелка вниз 7"/>
          <p:cNvSpPr/>
          <p:nvPr/>
        </p:nvSpPr>
        <p:spPr>
          <a:xfrm rot="3048290">
            <a:off x="7423811" y="2348501"/>
            <a:ext cx="500063" cy="10590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Стрелка вниз 8"/>
          <p:cNvSpPr/>
          <p:nvPr/>
        </p:nvSpPr>
        <p:spPr>
          <a:xfrm>
            <a:off x="1403648" y="2244787"/>
            <a:ext cx="428625" cy="71437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7763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val="421840110"/>
              </p:ext>
            </p:extLst>
          </p:nvPr>
        </p:nvGraphicFramePr>
        <p:xfrm>
          <a:off x="145702" y="769938"/>
          <a:ext cx="6586538" cy="5945187"/>
        </p:xfrm>
        <a:graphic>
          <a:graphicData uri="http://schemas.openxmlformats.org/presentationml/2006/ole">
            <mc:AlternateContent xmlns:mc="http://schemas.openxmlformats.org/markup-compatibility/2006">
              <mc:Choice xmlns:v="urn:schemas-microsoft-com:vml" Requires="v">
                <p:oleObj spid="_x0000_s37400" name="Graph" r:id="rId3" imgW="2524680" imgH="2278080" progId="Origin50.Graph">
                  <p:embed/>
                </p:oleObj>
              </mc:Choice>
              <mc:Fallback>
                <p:oleObj name="Graph" r:id="rId3" imgW="2524680" imgH="2278080" progId="Origin50.Graph">
                  <p:embed/>
                  <p:pic>
                    <p:nvPicPr>
                      <p:cNvPr id="0" name=""/>
                      <p:cNvPicPr/>
                      <p:nvPr/>
                    </p:nvPicPr>
                    <p:blipFill>
                      <a:blip r:embed="rId4"/>
                      <a:stretch>
                        <a:fillRect/>
                      </a:stretch>
                    </p:blipFill>
                    <p:spPr>
                      <a:xfrm>
                        <a:off x="145702" y="769938"/>
                        <a:ext cx="6586538" cy="5945187"/>
                      </a:xfrm>
                      <a:prstGeom prst="rect">
                        <a:avLst/>
                      </a:prstGeom>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29943536"/>
              </p:ext>
            </p:extLst>
          </p:nvPr>
        </p:nvGraphicFramePr>
        <p:xfrm>
          <a:off x="6710363" y="1193800"/>
          <a:ext cx="2320925" cy="2713038"/>
        </p:xfrm>
        <a:graphic>
          <a:graphicData uri="http://schemas.openxmlformats.org/presentationml/2006/ole">
            <mc:AlternateContent xmlns:mc="http://schemas.openxmlformats.org/markup-compatibility/2006">
              <mc:Choice xmlns:v="urn:schemas-microsoft-com:vml" Requires="v">
                <p:oleObj spid="_x0000_s37401" name="Graph" r:id="rId5" imgW="2712600" imgH="3171600" progId="Origin50.Graph">
                  <p:embed/>
                </p:oleObj>
              </mc:Choice>
              <mc:Fallback>
                <p:oleObj name="Graph" r:id="rId5" imgW="2712600" imgH="3171600" progId="Origin50.Graph">
                  <p:embed/>
                  <p:pic>
                    <p:nvPicPr>
                      <p:cNvPr id="0" name=""/>
                      <p:cNvPicPr/>
                      <p:nvPr/>
                    </p:nvPicPr>
                    <p:blipFill>
                      <a:blip r:embed="rId6"/>
                      <a:stretch>
                        <a:fillRect/>
                      </a:stretch>
                    </p:blipFill>
                    <p:spPr>
                      <a:xfrm>
                        <a:off x="6710363" y="1193800"/>
                        <a:ext cx="2320925" cy="2713038"/>
                      </a:xfrm>
                      <a:prstGeom prst="rect">
                        <a:avLst/>
                      </a:prstGeom>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3467964674"/>
              </p:ext>
            </p:extLst>
          </p:nvPr>
        </p:nvGraphicFramePr>
        <p:xfrm>
          <a:off x="6711950" y="3981450"/>
          <a:ext cx="2316163" cy="2720975"/>
        </p:xfrm>
        <a:graphic>
          <a:graphicData uri="http://schemas.openxmlformats.org/presentationml/2006/ole">
            <mc:AlternateContent xmlns:mc="http://schemas.openxmlformats.org/markup-compatibility/2006">
              <mc:Choice xmlns:v="urn:schemas-microsoft-com:vml" Requires="v">
                <p:oleObj spid="_x0000_s37402" name="Graph" r:id="rId7" imgW="2712600" imgH="3183840" progId="Origin50.Graph">
                  <p:embed/>
                </p:oleObj>
              </mc:Choice>
              <mc:Fallback>
                <p:oleObj name="Graph" r:id="rId7" imgW="2712600" imgH="3183840" progId="Origin50.Graph">
                  <p:embed/>
                  <p:pic>
                    <p:nvPicPr>
                      <p:cNvPr id="0" name=""/>
                      <p:cNvPicPr/>
                      <p:nvPr/>
                    </p:nvPicPr>
                    <p:blipFill>
                      <a:blip r:embed="rId8"/>
                      <a:stretch>
                        <a:fillRect/>
                      </a:stretch>
                    </p:blipFill>
                    <p:spPr>
                      <a:xfrm>
                        <a:off x="6711950" y="3981450"/>
                        <a:ext cx="2316163" cy="2720975"/>
                      </a:xfrm>
                      <a:prstGeom prst="rect">
                        <a:avLst/>
                      </a:prstGeom>
                    </p:spPr>
                  </p:pic>
                </p:oleObj>
              </mc:Fallback>
            </mc:AlternateContent>
          </a:graphicData>
        </a:graphic>
      </p:graphicFrame>
      <p:sp>
        <p:nvSpPr>
          <p:cNvPr id="2" name="Прямоугольник 1"/>
          <p:cNvSpPr/>
          <p:nvPr/>
        </p:nvSpPr>
        <p:spPr>
          <a:xfrm>
            <a:off x="2432146" y="1484784"/>
            <a:ext cx="195637" cy="482453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p:cNvSpPr/>
          <p:nvPr/>
        </p:nvSpPr>
        <p:spPr>
          <a:xfrm>
            <a:off x="3995935" y="1484784"/>
            <a:ext cx="97819" cy="4824536"/>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рямоугольник 7"/>
          <p:cNvSpPr/>
          <p:nvPr/>
        </p:nvSpPr>
        <p:spPr>
          <a:xfrm>
            <a:off x="2790625" y="1484784"/>
            <a:ext cx="195637" cy="4824536"/>
          </a:xfrm>
          <a:prstGeom prst="rect">
            <a:avLst/>
          </a:prstGeom>
          <a:solidFill>
            <a:srgbClr val="FEACD7">
              <a:alpha val="25000"/>
            </a:srgbClr>
          </a:solidFill>
          <a:ln>
            <a:solidFill>
              <a:srgbClr val="FE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4330165" y="1484784"/>
            <a:ext cx="97819" cy="4824536"/>
          </a:xfrm>
          <a:prstGeom prst="rect">
            <a:avLst/>
          </a:prstGeom>
          <a:solidFill>
            <a:srgbClr val="FEACD7">
              <a:alpha val="25000"/>
            </a:srgbClr>
          </a:solidFill>
          <a:ln>
            <a:solidFill>
              <a:srgbClr val="FEAC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Заголовок 1"/>
          <p:cNvSpPr txBox="1">
            <a:spLocks/>
          </p:cNvSpPr>
          <p:nvPr/>
        </p:nvSpPr>
        <p:spPr>
          <a:xfrm>
            <a:off x="0" y="0"/>
            <a:ext cx="8938608"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4400" dirty="0" smtClean="0">
                <a:solidFill>
                  <a:schemeClr val="accent2">
                    <a:lumMod val="75000"/>
                  </a:schemeClr>
                </a:solidFill>
              </a:rPr>
              <a:t>Fission and Quasifission of </a:t>
            </a:r>
            <a:r>
              <a:rPr lang="en-US" sz="4400" baseline="30000" dirty="0" smtClean="0">
                <a:solidFill>
                  <a:schemeClr val="accent2">
                    <a:lumMod val="75000"/>
                  </a:schemeClr>
                </a:solidFill>
              </a:rPr>
              <a:t>250</a:t>
            </a:r>
            <a:r>
              <a:rPr lang="en-US" sz="4400" dirty="0" smtClean="0">
                <a:solidFill>
                  <a:schemeClr val="accent2">
                    <a:lumMod val="75000"/>
                  </a:schemeClr>
                </a:solidFill>
              </a:rPr>
              <a:t>No</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spTree>
    <p:extLst>
      <p:ext uri="{BB962C8B-B14F-4D97-AF65-F5344CB8AC3E}">
        <p14:creationId xmlns:p14="http://schemas.microsoft.com/office/powerpoint/2010/main" val="4205727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410" name="Object 176"/>
          <p:cNvGraphicFramePr>
            <a:graphicFrameLocks noChangeAspect="1"/>
          </p:cNvGraphicFramePr>
          <p:nvPr>
            <p:extLst>
              <p:ext uri="{D42A27DB-BD31-4B8C-83A1-F6EECF244321}">
                <p14:modId xmlns:p14="http://schemas.microsoft.com/office/powerpoint/2010/main" val="911068835"/>
              </p:ext>
            </p:extLst>
          </p:nvPr>
        </p:nvGraphicFramePr>
        <p:xfrm>
          <a:off x="206772" y="864670"/>
          <a:ext cx="3213100" cy="5948362"/>
        </p:xfrm>
        <a:graphic>
          <a:graphicData uri="http://schemas.openxmlformats.org/presentationml/2006/ole">
            <mc:AlternateContent xmlns:mc="http://schemas.openxmlformats.org/markup-compatibility/2006">
              <mc:Choice xmlns:v="urn:schemas-microsoft-com:vml" Requires="v">
                <p:oleObj spid="_x0000_s50400" name="Graph" r:id="rId4" imgW="1530720" imgH="2832120" progId="Origin50.Graph">
                  <p:embed/>
                </p:oleObj>
              </mc:Choice>
              <mc:Fallback>
                <p:oleObj name="Graph" r:id="rId4" imgW="1530720" imgH="2832120" progId="Origin50.Graph">
                  <p:embed/>
                  <p:pic>
                    <p:nvPicPr>
                      <p:cNvPr id="0" name=""/>
                      <p:cNvPicPr>
                        <a:picLocks noChangeAspect="1" noChangeArrowheads="1"/>
                      </p:cNvPicPr>
                      <p:nvPr/>
                    </p:nvPicPr>
                    <p:blipFill>
                      <a:blip r:embed="rId5"/>
                      <a:srcRect/>
                      <a:stretch>
                        <a:fillRect/>
                      </a:stretch>
                    </p:blipFill>
                    <p:spPr bwMode="auto">
                      <a:xfrm>
                        <a:off x="206772" y="864670"/>
                        <a:ext cx="3213100" cy="594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 name="Object 178"/>
          <p:cNvGraphicFramePr>
            <a:graphicFrameLocks noChangeAspect="1"/>
          </p:cNvGraphicFramePr>
          <p:nvPr>
            <p:extLst>
              <p:ext uri="{D42A27DB-BD31-4B8C-83A1-F6EECF244321}">
                <p14:modId xmlns:p14="http://schemas.microsoft.com/office/powerpoint/2010/main" val="3647440249"/>
              </p:ext>
            </p:extLst>
          </p:nvPr>
        </p:nvGraphicFramePr>
        <p:xfrm>
          <a:off x="777338" y="1377883"/>
          <a:ext cx="2633662" cy="2217738"/>
        </p:xfrm>
        <a:graphic>
          <a:graphicData uri="http://schemas.openxmlformats.org/presentationml/2006/ole">
            <mc:AlternateContent xmlns:mc="http://schemas.openxmlformats.org/markup-compatibility/2006">
              <mc:Choice xmlns:v="urn:schemas-microsoft-com:vml" Requires="v">
                <p:oleObj spid="_x0000_s50401" name="Graph" r:id="rId6" imgW="1253880" imgH="1056240" progId="Origin50.Graph">
                  <p:embed/>
                </p:oleObj>
              </mc:Choice>
              <mc:Fallback>
                <p:oleObj name="Graph" r:id="rId6" imgW="1253880" imgH="1056240" progId="Origin50.Graph">
                  <p:embed/>
                  <p:pic>
                    <p:nvPicPr>
                      <p:cNvPr id="0" name=""/>
                      <p:cNvPicPr>
                        <a:picLocks noChangeAspect="1" noChangeArrowheads="1"/>
                      </p:cNvPicPr>
                      <p:nvPr/>
                    </p:nvPicPr>
                    <p:blipFill>
                      <a:blip r:embed="rId7"/>
                      <a:srcRect/>
                      <a:stretch>
                        <a:fillRect/>
                      </a:stretch>
                    </p:blipFill>
                    <p:spPr bwMode="auto">
                      <a:xfrm>
                        <a:off x="777338" y="1377883"/>
                        <a:ext cx="2633662" cy="2217738"/>
                      </a:xfrm>
                      <a:prstGeom prst="rect">
                        <a:avLst/>
                      </a:prstGeom>
                      <a:noFill/>
                      <a:ln>
                        <a:noFill/>
                      </a:ln>
                      <a:extLst/>
                    </p:spPr>
                  </p:pic>
                </p:oleObj>
              </mc:Fallback>
            </mc:AlternateContent>
          </a:graphicData>
        </a:graphic>
      </p:graphicFrame>
      <p:graphicFrame>
        <p:nvGraphicFramePr>
          <p:cNvPr id="17412" name="Object 177"/>
          <p:cNvGraphicFramePr>
            <a:graphicFrameLocks noChangeAspect="1"/>
          </p:cNvGraphicFramePr>
          <p:nvPr>
            <p:extLst>
              <p:ext uri="{D42A27DB-BD31-4B8C-83A1-F6EECF244321}">
                <p14:modId xmlns:p14="http://schemas.microsoft.com/office/powerpoint/2010/main" val="3984249022"/>
              </p:ext>
            </p:extLst>
          </p:nvPr>
        </p:nvGraphicFramePr>
        <p:xfrm>
          <a:off x="5172460" y="908720"/>
          <a:ext cx="4288084" cy="5949754"/>
        </p:xfrm>
        <a:graphic>
          <a:graphicData uri="http://schemas.openxmlformats.org/presentationml/2006/ole">
            <mc:AlternateContent xmlns:mc="http://schemas.openxmlformats.org/markup-compatibility/2006">
              <mc:Choice xmlns:v="urn:schemas-microsoft-com:vml" Requires="v">
                <p:oleObj spid="_x0000_s50402" name="Graph" r:id="rId8" imgW="2926080" imgH="4071960" progId="Origin50.Graph">
                  <p:embed/>
                </p:oleObj>
              </mc:Choice>
              <mc:Fallback>
                <p:oleObj name="Graph" r:id="rId8" imgW="2926080" imgH="4071960" progId="Origin50.Graph">
                  <p:embed/>
                  <p:pic>
                    <p:nvPicPr>
                      <p:cNvPr id="0" name=""/>
                      <p:cNvPicPr>
                        <a:picLocks noChangeAspect="1" noChangeArrowheads="1"/>
                      </p:cNvPicPr>
                      <p:nvPr/>
                    </p:nvPicPr>
                    <p:blipFill>
                      <a:blip r:embed="rId9"/>
                      <a:srcRect/>
                      <a:stretch>
                        <a:fillRect/>
                      </a:stretch>
                    </p:blipFill>
                    <p:spPr bwMode="auto">
                      <a:xfrm>
                        <a:off x="5172460" y="908720"/>
                        <a:ext cx="4288084" cy="5949754"/>
                      </a:xfrm>
                      <a:prstGeom prst="rect">
                        <a:avLst/>
                      </a:prstGeom>
                      <a:noFill/>
                      <a:ln>
                        <a:noFill/>
                      </a:ln>
                      <a:extLst/>
                    </p:spPr>
                  </p:pic>
                </p:oleObj>
              </mc:Fallback>
            </mc:AlternateContent>
          </a:graphicData>
        </a:graphic>
      </p:graphicFrame>
      <p:sp>
        <p:nvSpPr>
          <p:cNvPr id="17413" name="Rectangle 5"/>
          <p:cNvSpPr>
            <a:spLocks noChangeArrowheads="1"/>
          </p:cNvSpPr>
          <p:nvPr/>
        </p:nvSpPr>
        <p:spPr bwMode="auto">
          <a:xfrm>
            <a:off x="5089740" y="6381328"/>
            <a:ext cx="40192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alibri" pitchFamily="34" charset="0"/>
              </a:rPr>
              <a:t>E.K. </a:t>
            </a:r>
            <a:r>
              <a:rPr lang="en-US" sz="1600" dirty="0" err="1">
                <a:latin typeface="Calibri" pitchFamily="34" charset="0"/>
              </a:rPr>
              <a:t>Hulet</a:t>
            </a:r>
            <a:r>
              <a:rPr lang="en-US" sz="1600" dirty="0">
                <a:latin typeface="Calibri" pitchFamily="34" charset="0"/>
              </a:rPr>
              <a:t> </a:t>
            </a:r>
            <a:r>
              <a:rPr lang="en-US" sz="1600" i="1" dirty="0">
                <a:latin typeface="Calibri" pitchFamily="34" charset="0"/>
              </a:rPr>
              <a:t>et al</a:t>
            </a:r>
            <a:r>
              <a:rPr lang="en-US" sz="1600" dirty="0">
                <a:latin typeface="Calibri" pitchFamily="34" charset="0"/>
              </a:rPr>
              <a:t>., Phys. Rev. </a:t>
            </a:r>
            <a:r>
              <a:rPr lang="en-US" sz="1600" dirty="0" err="1">
                <a:latin typeface="Calibri" pitchFamily="34" charset="0"/>
              </a:rPr>
              <a:t>Lett</a:t>
            </a:r>
            <a:r>
              <a:rPr lang="en-US" sz="1600" dirty="0">
                <a:latin typeface="Calibri" pitchFamily="34" charset="0"/>
              </a:rPr>
              <a:t>. </a:t>
            </a:r>
            <a:r>
              <a:rPr lang="en-US" sz="1600" b="1" dirty="0">
                <a:latin typeface="Calibri" pitchFamily="34" charset="0"/>
              </a:rPr>
              <a:t>56</a:t>
            </a:r>
            <a:r>
              <a:rPr lang="en-US" sz="1600" dirty="0">
                <a:latin typeface="Calibri" pitchFamily="34" charset="0"/>
              </a:rPr>
              <a:t>, 313 (1986)</a:t>
            </a:r>
            <a:endParaRPr lang="ru-RU" sz="1600" dirty="0">
              <a:latin typeface="Calibri" pitchFamily="34" charset="0"/>
            </a:endParaRPr>
          </a:p>
        </p:txBody>
      </p:sp>
      <p:grpSp>
        <p:nvGrpSpPr>
          <p:cNvPr id="17415" name="Group 19"/>
          <p:cNvGrpSpPr>
            <a:grpSpLocks/>
          </p:cNvGrpSpPr>
          <p:nvPr/>
        </p:nvGrpSpPr>
        <p:grpSpPr bwMode="auto">
          <a:xfrm>
            <a:off x="4210073" y="1114425"/>
            <a:ext cx="590550" cy="1712913"/>
            <a:chOff x="3568887" y="3684896"/>
            <a:chExt cx="590528" cy="1713314"/>
          </a:xfrm>
        </p:grpSpPr>
        <p:sp>
          <p:nvSpPr>
            <p:cNvPr id="10" name="Down Arrow 9"/>
            <p:cNvSpPr/>
            <p:nvPr/>
          </p:nvSpPr>
          <p:spPr>
            <a:xfrm>
              <a:off x="3691719" y="4067033"/>
              <a:ext cx="313899" cy="34119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sp>
          <p:nvSpPr>
            <p:cNvPr id="9" name="Oval 8"/>
            <p:cNvSpPr/>
            <p:nvPr/>
          </p:nvSpPr>
          <p:spPr>
            <a:xfrm>
              <a:off x="3575712" y="3684896"/>
              <a:ext cx="576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Oval 13"/>
            <p:cNvSpPr/>
            <p:nvPr/>
          </p:nvSpPr>
          <p:spPr>
            <a:xfrm>
              <a:off x="3568887" y="5110210"/>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Oval 14"/>
            <p:cNvSpPr/>
            <p:nvPr/>
          </p:nvSpPr>
          <p:spPr>
            <a:xfrm>
              <a:off x="3871415" y="5110210"/>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Oval 12"/>
            <p:cNvSpPr/>
            <p:nvPr/>
          </p:nvSpPr>
          <p:spPr>
            <a:xfrm>
              <a:off x="3830471" y="4410498"/>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Oval 10"/>
            <p:cNvSpPr/>
            <p:nvPr/>
          </p:nvSpPr>
          <p:spPr>
            <a:xfrm>
              <a:off x="3582535" y="4410498"/>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 name="Down Arrow 17"/>
            <p:cNvSpPr/>
            <p:nvPr/>
          </p:nvSpPr>
          <p:spPr>
            <a:xfrm>
              <a:off x="3699937" y="4766738"/>
              <a:ext cx="313899" cy="34119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grpSp>
      <p:sp>
        <p:nvSpPr>
          <p:cNvPr id="21" name="TextBox 20"/>
          <p:cNvSpPr txBox="1"/>
          <p:nvPr/>
        </p:nvSpPr>
        <p:spPr>
          <a:xfrm>
            <a:off x="3750060" y="3100388"/>
            <a:ext cx="1422400" cy="688256"/>
          </a:xfrm>
          <a:prstGeom prst="rect">
            <a:avLst/>
          </a:prstGeom>
        </p:spPr>
        <p:style>
          <a:lnRef idx="2">
            <a:schemeClr val="accent2"/>
          </a:lnRef>
          <a:fillRef idx="1">
            <a:schemeClr val="lt1"/>
          </a:fillRef>
          <a:effectRef idx="0">
            <a:schemeClr val="accent2"/>
          </a:effectRef>
          <a:fontRef idx="minor">
            <a:schemeClr val="dk1"/>
          </a:fontRef>
        </p:style>
        <p:txBody>
          <a:bodyPr lIns="72000" tIns="36000" rIns="0" bIns="36000">
            <a:spAutoFit/>
          </a:bodyPr>
          <a:lstStyle/>
          <a:p>
            <a:pPr algn="ctr" fontAlgn="auto">
              <a:spcBef>
                <a:spcPts val="0"/>
              </a:spcBef>
              <a:spcAft>
                <a:spcPts val="0"/>
              </a:spcAft>
              <a:defRPr/>
            </a:pPr>
            <a:r>
              <a:rPr lang="en-US" sz="2000" b="1" dirty="0">
                <a:latin typeface="Calibri" pitchFamily="34" charset="0"/>
                <a:cs typeface="Arial" pitchFamily="34" charset="0"/>
              </a:rPr>
              <a:t>Z</a:t>
            </a:r>
            <a:r>
              <a:rPr lang="en-US" sz="2000" b="1" baseline="-25000" dirty="0">
                <a:latin typeface="Calibri" pitchFamily="34" charset="0"/>
                <a:cs typeface="Arial" pitchFamily="34" charset="0"/>
              </a:rPr>
              <a:t>1</a:t>
            </a:r>
            <a:r>
              <a:rPr lang="ru-RU" sz="2000" b="1" baseline="-25000" dirty="0">
                <a:latin typeface="Calibri" pitchFamily="34" charset="0"/>
                <a:cs typeface="Arial" pitchFamily="34" charset="0"/>
              </a:rPr>
              <a:t>  </a:t>
            </a:r>
            <a:r>
              <a:rPr lang="en-US" sz="2000" b="1" dirty="0">
                <a:latin typeface="Calibri" pitchFamily="34" charset="0"/>
                <a:cs typeface="Arial" pitchFamily="34" charset="0"/>
              </a:rPr>
              <a:t> = Z</a:t>
            </a:r>
            <a:r>
              <a:rPr lang="en-US" sz="2000" b="1" baseline="-25000" dirty="0">
                <a:latin typeface="Calibri" pitchFamily="34" charset="0"/>
                <a:cs typeface="Arial" pitchFamily="34" charset="0"/>
              </a:rPr>
              <a:t>2</a:t>
            </a:r>
            <a:r>
              <a:rPr lang="en-US" sz="2000" b="1" dirty="0">
                <a:latin typeface="Calibri" pitchFamily="34" charset="0"/>
                <a:cs typeface="Arial" pitchFamily="34" charset="0"/>
              </a:rPr>
              <a:t> ≈ </a:t>
            </a:r>
            <a:r>
              <a:rPr lang="en-US" sz="2000" b="1" dirty="0">
                <a:solidFill>
                  <a:srgbClr val="FF0000"/>
                </a:solidFill>
                <a:latin typeface="Calibri" pitchFamily="34" charset="0"/>
                <a:cs typeface="Arial" pitchFamily="34" charset="0"/>
              </a:rPr>
              <a:t>50</a:t>
            </a:r>
            <a:endParaRPr lang="en-US" sz="2000" b="1" dirty="0">
              <a:latin typeface="Calibri" pitchFamily="34" charset="0"/>
              <a:cs typeface="Arial" pitchFamily="34" charset="0"/>
            </a:endParaRPr>
          </a:p>
          <a:p>
            <a:pPr algn="ctr" fontAlgn="auto">
              <a:spcBef>
                <a:spcPts val="0"/>
              </a:spcBef>
              <a:spcAft>
                <a:spcPts val="0"/>
              </a:spcAft>
              <a:defRPr/>
            </a:pPr>
            <a:r>
              <a:rPr lang="en-US" sz="2000" b="1" dirty="0">
                <a:latin typeface="Calibri" pitchFamily="34" charset="0"/>
                <a:cs typeface="Arial" pitchFamily="34" charset="0"/>
              </a:rPr>
              <a:t>N</a:t>
            </a:r>
            <a:r>
              <a:rPr lang="en-US" sz="2000" b="1" baseline="-25000" dirty="0">
                <a:latin typeface="Calibri" pitchFamily="34" charset="0"/>
                <a:cs typeface="Arial" pitchFamily="34" charset="0"/>
              </a:rPr>
              <a:t>1</a:t>
            </a:r>
            <a:r>
              <a:rPr lang="en-US" sz="2000" b="1" dirty="0">
                <a:latin typeface="Calibri" pitchFamily="34" charset="0"/>
                <a:cs typeface="Arial" pitchFamily="34" charset="0"/>
              </a:rPr>
              <a:t> = N</a:t>
            </a:r>
            <a:r>
              <a:rPr lang="en-US" sz="2000" b="1" baseline="-25000" dirty="0">
                <a:latin typeface="Calibri" pitchFamily="34" charset="0"/>
                <a:cs typeface="Arial" pitchFamily="34" charset="0"/>
              </a:rPr>
              <a:t>2</a:t>
            </a:r>
            <a:r>
              <a:rPr lang="en-US" sz="2000" b="1" dirty="0">
                <a:latin typeface="Calibri" pitchFamily="34" charset="0"/>
                <a:cs typeface="Arial" pitchFamily="34" charset="0"/>
              </a:rPr>
              <a:t> ≈ </a:t>
            </a:r>
            <a:r>
              <a:rPr lang="en-US" sz="2000" b="1" dirty="0">
                <a:solidFill>
                  <a:srgbClr val="FF0000"/>
                </a:solidFill>
                <a:latin typeface="Calibri" pitchFamily="34" charset="0"/>
                <a:cs typeface="Arial" pitchFamily="34" charset="0"/>
              </a:rPr>
              <a:t>82</a:t>
            </a:r>
            <a:endParaRPr lang="ru-RU" sz="2000" b="1" dirty="0">
              <a:solidFill>
                <a:srgbClr val="FF0000"/>
              </a:solidFill>
              <a:latin typeface="Calibri" pitchFamily="34" charset="0"/>
              <a:cs typeface="Arial" pitchFamily="34" charset="0"/>
            </a:endParaRPr>
          </a:p>
        </p:txBody>
      </p:sp>
      <p:sp>
        <p:nvSpPr>
          <p:cNvPr id="23" name="TextBox 22"/>
          <p:cNvSpPr txBox="1"/>
          <p:nvPr/>
        </p:nvSpPr>
        <p:spPr>
          <a:xfrm>
            <a:off x="3563888" y="4149080"/>
            <a:ext cx="1882920" cy="1180699"/>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fontAlgn="auto">
              <a:spcBef>
                <a:spcPts val="0"/>
              </a:spcBef>
              <a:spcAft>
                <a:spcPts val="0"/>
              </a:spcAft>
              <a:defRPr/>
            </a:pPr>
            <a:r>
              <a:rPr lang="en-US" sz="2400" b="1" baseline="30000" dirty="0">
                <a:solidFill>
                  <a:srgbClr val="7030A0"/>
                </a:solidFill>
                <a:latin typeface="Calibri" pitchFamily="34" charset="0"/>
              </a:rPr>
              <a:t>274</a:t>
            </a:r>
            <a:r>
              <a:rPr lang="en-US" sz="2400" b="1" dirty="0">
                <a:solidFill>
                  <a:srgbClr val="7030A0"/>
                </a:solidFill>
                <a:latin typeface="Calibri" pitchFamily="34" charset="0"/>
              </a:rPr>
              <a:t>Hs</a:t>
            </a:r>
            <a:endParaRPr lang="en-US" sz="2400" b="1" baseline="30000" dirty="0">
              <a:solidFill>
                <a:srgbClr val="7030A0"/>
              </a:solidFill>
              <a:latin typeface="Calibri" pitchFamily="34" charset="0"/>
            </a:endParaRPr>
          </a:p>
          <a:p>
            <a:pPr fontAlgn="auto">
              <a:spcBef>
                <a:spcPts val="0"/>
              </a:spcBef>
              <a:spcAft>
                <a:spcPts val="0"/>
              </a:spcAft>
              <a:defRPr/>
            </a:pPr>
            <a:r>
              <a:rPr lang="en-US" sz="2400" b="1" dirty="0">
                <a:solidFill>
                  <a:srgbClr val="C00000"/>
                </a:solidFill>
                <a:latin typeface="Calibri" pitchFamily="34" charset="0"/>
              </a:rPr>
              <a:t>108 </a:t>
            </a:r>
            <a:r>
              <a:rPr lang="en-US" sz="2400" b="1" dirty="0" smtClean="0">
                <a:solidFill>
                  <a:srgbClr val="7030A0"/>
                </a:solidFill>
                <a:latin typeface="Calibri" pitchFamily="34" charset="0"/>
              </a:rPr>
              <a:t>protons</a:t>
            </a:r>
            <a:endParaRPr lang="en-US" sz="2400" b="1" dirty="0">
              <a:solidFill>
                <a:schemeClr val="accent2"/>
              </a:solidFill>
              <a:latin typeface="Calibri" pitchFamily="34" charset="0"/>
            </a:endParaRPr>
          </a:p>
          <a:p>
            <a:pPr fontAlgn="auto">
              <a:spcBef>
                <a:spcPts val="0"/>
              </a:spcBef>
              <a:spcAft>
                <a:spcPts val="0"/>
              </a:spcAft>
              <a:defRPr/>
            </a:pPr>
            <a:r>
              <a:rPr lang="en-US" sz="2400" b="1" dirty="0">
                <a:solidFill>
                  <a:srgbClr val="C00000"/>
                </a:solidFill>
                <a:latin typeface="Calibri" pitchFamily="34" charset="0"/>
              </a:rPr>
              <a:t>166</a:t>
            </a:r>
            <a:r>
              <a:rPr lang="ru-RU" sz="2400" b="1" dirty="0">
                <a:solidFill>
                  <a:srgbClr val="C00000"/>
                </a:solidFill>
                <a:latin typeface="Calibri" pitchFamily="34" charset="0"/>
              </a:rPr>
              <a:t> </a:t>
            </a:r>
            <a:r>
              <a:rPr lang="en-US" sz="2400" b="1" dirty="0" smtClean="0">
                <a:solidFill>
                  <a:srgbClr val="7030A0"/>
                </a:solidFill>
                <a:latin typeface="Calibri" pitchFamily="34" charset="0"/>
              </a:rPr>
              <a:t>neutrons</a:t>
            </a:r>
            <a:endParaRPr lang="ru-RU" sz="2400" b="1" dirty="0">
              <a:solidFill>
                <a:srgbClr val="7030A0"/>
              </a:solidFill>
              <a:latin typeface="Calibri" pitchFamily="34" charset="0"/>
            </a:endParaRPr>
          </a:p>
        </p:txBody>
      </p:sp>
      <p:sp>
        <p:nvSpPr>
          <p:cNvPr id="17" name="Заголовок 1"/>
          <p:cNvSpPr txBox="1">
            <a:spLocks/>
          </p:cNvSpPr>
          <p:nvPr/>
        </p:nvSpPr>
        <p:spPr>
          <a:xfrm>
            <a:off x="0" y="0"/>
            <a:ext cx="8938608" cy="926972"/>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4400" dirty="0" smtClean="0">
                <a:solidFill>
                  <a:schemeClr val="accent2">
                    <a:lumMod val="75000"/>
                  </a:schemeClr>
                </a:solidFill>
              </a:rPr>
              <a:t>Bimodal Fission of </a:t>
            </a:r>
            <a:r>
              <a:rPr lang="en-US" sz="4400" baseline="30000" dirty="0" smtClean="0">
                <a:solidFill>
                  <a:schemeClr val="accent2">
                    <a:lumMod val="75000"/>
                  </a:schemeClr>
                </a:solidFill>
              </a:rPr>
              <a:t>274</a:t>
            </a:r>
            <a:r>
              <a:rPr lang="en-US" sz="4400" dirty="0" smtClean="0">
                <a:solidFill>
                  <a:schemeClr val="accent2">
                    <a:lumMod val="75000"/>
                  </a:schemeClr>
                </a:solidFill>
              </a:rPr>
              <a:t>Hs</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19" name="TextBox 18"/>
              <p:cNvSpPr txBox="1"/>
              <p:nvPr/>
            </p:nvSpPr>
            <p:spPr>
              <a:xfrm>
                <a:off x="3563888" y="5517232"/>
                <a:ext cx="1882920" cy="400998"/>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algn="ctr">
                  <a:defRPr/>
                </a:pPr>
                <a14:m>
                  <m:oMath xmlns:m="http://schemas.openxmlformats.org/officeDocument/2006/math">
                    <m:sSubSup>
                      <m:sSubSupPr>
                        <m:ctrlPr>
                          <a:rPr lang="en-US" sz="2000" b="1" i="1" smtClean="0">
                            <a:latin typeface="Cambria Math"/>
                            <a:cs typeface="Arial" pitchFamily="34" charset="0"/>
                          </a:rPr>
                        </m:ctrlPr>
                      </m:sSubSupPr>
                      <m:e>
                        <m:r>
                          <m:rPr>
                            <m:sty m:val="p"/>
                          </m:rPr>
                          <a:rPr lang="el-GR" sz="2000" b="1" i="1" smtClean="0">
                            <a:latin typeface="Cambria Math"/>
                            <a:cs typeface="Arial" pitchFamily="34" charset="0"/>
                          </a:rPr>
                          <m:t>ν</m:t>
                        </m:r>
                      </m:e>
                      <m:sub>
                        <m:argPr>
                          <m:argSz m:val="-2"/>
                        </m:argPr>
                        <m:r>
                          <a:rPr lang="en-US" sz="2000" b="1" i="1" smtClean="0">
                            <a:latin typeface="Cambria Math"/>
                            <a:cs typeface="Arial" pitchFamily="34" charset="0"/>
                          </a:rPr>
                          <m:t>𝒑𝒓𝒆</m:t>
                        </m:r>
                      </m:sub>
                      <m:sup>
                        <m:argPr>
                          <m:argSz m:val="-2"/>
                        </m:argPr>
                        <m:r>
                          <a:rPr lang="en-US" sz="2000" b="1" i="1" smtClean="0">
                            <a:latin typeface="Cambria Math"/>
                            <a:cs typeface="Arial" pitchFamily="34" charset="0"/>
                          </a:rPr>
                          <m:t>𝒔𝒚𝒔𝒕</m:t>
                        </m:r>
                      </m:sup>
                    </m:sSubSup>
                  </m:oMath>
                </a14:m>
                <a:r>
                  <a:rPr lang="en-US" sz="2000" b="1" dirty="0" smtClean="0">
                    <a:latin typeface="Calibri" pitchFamily="34" charset="0"/>
                    <a:cs typeface="Arial" pitchFamily="34" charset="0"/>
                  </a:rPr>
                  <a:t>≈ </a:t>
                </a:r>
                <a:r>
                  <a:rPr lang="en-US" sz="2000" b="1" dirty="0" smtClean="0">
                    <a:solidFill>
                      <a:srgbClr val="FF0000"/>
                    </a:solidFill>
                    <a:latin typeface="Calibri" pitchFamily="34" charset="0"/>
                    <a:cs typeface="Arial" pitchFamily="34" charset="0"/>
                  </a:rPr>
                  <a:t>1.1</a:t>
                </a:r>
                <a:endParaRPr lang="ru-RU" sz="2000" b="1" dirty="0">
                  <a:solidFill>
                    <a:srgbClr val="FF0000"/>
                  </a:solidFill>
                  <a:latin typeface="Calibri"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563888" y="5517232"/>
                <a:ext cx="1882920" cy="400998"/>
              </a:xfrm>
              <a:prstGeom prst="rect">
                <a:avLst/>
              </a:prstGeom>
              <a:blipFill rotWithShape="1">
                <a:blip r:embed="rId10"/>
                <a:stretch>
                  <a:fillRect t="-7246" b="-20290"/>
                </a:stretch>
              </a:blipFill>
            </p:spPr>
            <p:txBody>
              <a:bodyPr/>
              <a:lstStyle/>
              <a:p>
                <a:r>
                  <a:rPr lang="ru-RU">
                    <a:noFill/>
                  </a:rPr>
                  <a:t> </a:t>
                </a:r>
              </a:p>
            </p:txBody>
          </p:sp>
        </mc:Fallback>
      </mc:AlternateContent>
    </p:spTree>
    <p:extLst>
      <p:ext uri="{BB962C8B-B14F-4D97-AF65-F5344CB8AC3E}">
        <p14:creationId xmlns:p14="http://schemas.microsoft.com/office/powerpoint/2010/main" val="198385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3"/>
          <p:cNvSpPr txBox="1">
            <a:spLocks/>
          </p:cNvSpPr>
          <p:nvPr/>
        </p:nvSpPr>
        <p:spPr>
          <a:xfrm>
            <a:off x="26260" y="0"/>
            <a:ext cx="5966666" cy="91117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dirty="0" smtClean="0">
                <a:solidFill>
                  <a:schemeClr val="bg2">
                    <a:lumMod val="75000"/>
                  </a:schemeClr>
                </a:solidFill>
              </a:rPr>
              <a:t>TKE Distributions</a:t>
            </a:r>
            <a:endParaRPr lang="ru-RU" dirty="0">
              <a:solidFill>
                <a:schemeClr val="bg2">
                  <a:lumMod val="75000"/>
                </a:schemeClr>
              </a:solidFill>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3459944597"/>
              </p:ext>
            </p:extLst>
          </p:nvPr>
        </p:nvGraphicFramePr>
        <p:xfrm>
          <a:off x="900113" y="679450"/>
          <a:ext cx="7378700" cy="6140450"/>
        </p:xfrm>
        <a:graphic>
          <a:graphicData uri="http://schemas.openxmlformats.org/presentationml/2006/ole">
            <mc:AlternateContent xmlns:mc="http://schemas.openxmlformats.org/markup-compatibility/2006">
              <mc:Choice xmlns:v="urn:schemas-microsoft-com:vml" Requires="v">
                <p:oleObj spid="_x0000_s39086" name="Graph" r:id="rId3" imgW="3537360" imgH="2941200" progId="Origin50.Graph">
                  <p:embed/>
                </p:oleObj>
              </mc:Choice>
              <mc:Fallback>
                <p:oleObj name="Graph" r:id="rId3" imgW="3537360" imgH="2941200" progId="Origin50.Graph">
                  <p:embed/>
                  <p:pic>
                    <p:nvPicPr>
                      <p:cNvPr id="0" name=""/>
                      <p:cNvPicPr/>
                      <p:nvPr/>
                    </p:nvPicPr>
                    <p:blipFill>
                      <a:blip r:embed="rId4"/>
                      <a:stretch>
                        <a:fillRect/>
                      </a:stretch>
                    </p:blipFill>
                    <p:spPr>
                      <a:xfrm>
                        <a:off x="900113" y="679450"/>
                        <a:ext cx="7378700" cy="6140450"/>
                      </a:xfrm>
                      <a:prstGeom prst="rect">
                        <a:avLst/>
                      </a:prstGeom>
                    </p:spPr>
                  </p:pic>
                </p:oleObj>
              </mc:Fallback>
            </mc:AlternateContent>
          </a:graphicData>
        </a:graphic>
      </p:graphicFrame>
    </p:spTree>
    <p:extLst>
      <p:ext uri="{BB962C8B-B14F-4D97-AF65-F5344CB8AC3E}">
        <p14:creationId xmlns:p14="http://schemas.microsoft.com/office/powerpoint/2010/main" val="133477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3" name="Footer Placeholder 2"/>
          <p:cNvSpPr>
            <a:spLocks noGrp="1"/>
          </p:cNvSpPr>
          <p:nvPr>
            <p:ph type="ftr" sz="quarter" idx="11"/>
          </p:nvPr>
        </p:nvSpPr>
        <p:spPr bwMode="auto">
          <a:extLst/>
        </p:spPr>
        <p:txBody>
          <a:bodyPr wrap="square" numCol="1" anchorCtr="0" compatLnSpc="1">
            <a:prstTxWarp prst="textNoShape">
              <a:avLst/>
            </a:prstTxWarp>
          </a:bodyPr>
          <a:lstStyle>
            <a:lvl1pPr>
              <a:defRPr>
                <a:solidFill>
                  <a:schemeClr val="tx1"/>
                </a:solidFill>
                <a:latin typeface="News Gothic MT"/>
              </a:defRPr>
            </a:lvl1pPr>
            <a:lvl2pPr marL="742950" indent="-285750">
              <a:defRPr>
                <a:solidFill>
                  <a:schemeClr val="tx1"/>
                </a:solidFill>
                <a:latin typeface="News Gothic MT"/>
              </a:defRPr>
            </a:lvl2pPr>
            <a:lvl3pPr marL="1143000" indent="-228600">
              <a:defRPr>
                <a:solidFill>
                  <a:schemeClr val="tx1"/>
                </a:solidFill>
                <a:latin typeface="News Gothic MT"/>
              </a:defRPr>
            </a:lvl3pPr>
            <a:lvl4pPr marL="1600200" indent="-228600">
              <a:defRPr>
                <a:solidFill>
                  <a:schemeClr val="tx1"/>
                </a:solidFill>
                <a:latin typeface="News Gothic MT"/>
              </a:defRPr>
            </a:lvl4pPr>
            <a:lvl5pPr marL="2057400" indent="-228600">
              <a:defRPr>
                <a:solidFill>
                  <a:schemeClr val="tx1"/>
                </a:solidFill>
                <a:latin typeface="News Gothic MT"/>
              </a:defRPr>
            </a:lvl5pPr>
            <a:lvl6pPr marL="2514600" indent="-228600" fontAlgn="base">
              <a:spcBef>
                <a:spcPct val="0"/>
              </a:spcBef>
              <a:spcAft>
                <a:spcPct val="0"/>
              </a:spcAft>
              <a:defRPr>
                <a:solidFill>
                  <a:schemeClr val="tx1"/>
                </a:solidFill>
                <a:latin typeface="News Gothic MT"/>
              </a:defRPr>
            </a:lvl6pPr>
            <a:lvl7pPr marL="2971800" indent="-228600" fontAlgn="base">
              <a:spcBef>
                <a:spcPct val="0"/>
              </a:spcBef>
              <a:spcAft>
                <a:spcPct val="0"/>
              </a:spcAft>
              <a:defRPr>
                <a:solidFill>
                  <a:schemeClr val="tx1"/>
                </a:solidFill>
                <a:latin typeface="News Gothic MT"/>
              </a:defRPr>
            </a:lvl7pPr>
            <a:lvl8pPr marL="3429000" indent="-228600" fontAlgn="base">
              <a:spcBef>
                <a:spcPct val="0"/>
              </a:spcBef>
              <a:spcAft>
                <a:spcPct val="0"/>
              </a:spcAft>
              <a:defRPr>
                <a:solidFill>
                  <a:schemeClr val="tx1"/>
                </a:solidFill>
                <a:latin typeface="News Gothic MT"/>
              </a:defRPr>
            </a:lvl8pPr>
            <a:lvl9pPr marL="3886200" indent="-228600" fontAlgn="base">
              <a:spcBef>
                <a:spcPct val="0"/>
              </a:spcBef>
              <a:spcAft>
                <a:spcPct val="0"/>
              </a:spcAft>
              <a:defRPr>
                <a:solidFill>
                  <a:schemeClr val="tx1"/>
                </a:solidFill>
                <a:latin typeface="News Gothic MT"/>
              </a:defRPr>
            </a:lvl9pPr>
          </a:lstStyle>
          <a:p>
            <a:pPr fontAlgn="base">
              <a:spcBef>
                <a:spcPct val="0"/>
              </a:spcBef>
              <a:spcAft>
                <a:spcPct val="0"/>
              </a:spcAft>
              <a:defRPr/>
            </a:pPr>
            <a:r>
              <a:rPr lang="en-US" smtClean="0">
                <a:solidFill>
                  <a:schemeClr val="bg1"/>
                </a:solidFill>
              </a:rPr>
              <a:t>FLNR 2013</a:t>
            </a:r>
          </a:p>
        </p:txBody>
      </p:sp>
      <p:graphicFrame>
        <p:nvGraphicFramePr>
          <p:cNvPr id="48131" name="Объект 1"/>
          <p:cNvGraphicFramePr>
            <a:graphicFrameLocks noChangeAspect="1"/>
          </p:cNvGraphicFramePr>
          <p:nvPr>
            <p:extLst>
              <p:ext uri="{D42A27DB-BD31-4B8C-83A1-F6EECF244321}">
                <p14:modId xmlns:p14="http://schemas.microsoft.com/office/powerpoint/2010/main" val="4012003413"/>
              </p:ext>
            </p:extLst>
          </p:nvPr>
        </p:nvGraphicFramePr>
        <p:xfrm>
          <a:off x="5364088" y="237210"/>
          <a:ext cx="4047059" cy="5612588"/>
        </p:xfrm>
        <a:graphic>
          <a:graphicData uri="http://schemas.openxmlformats.org/presentationml/2006/ole">
            <mc:AlternateContent xmlns:mc="http://schemas.openxmlformats.org/markup-compatibility/2006">
              <mc:Choice xmlns:v="urn:schemas-microsoft-com:vml" Requires="v">
                <p:oleObj spid="_x0000_s48715" name="Graph" r:id="rId3" imgW="2926080" imgH="4072128" progId="Origin50.Graph">
                  <p:embed/>
                </p:oleObj>
              </mc:Choice>
              <mc:Fallback>
                <p:oleObj name="Graph" r:id="rId3" imgW="2926080" imgH="4072128"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37210"/>
                        <a:ext cx="4047059" cy="5612588"/>
                      </a:xfrm>
                      <a:prstGeom prst="rect">
                        <a:avLst/>
                      </a:prstGeom>
                      <a:noFill/>
                      <a:ln>
                        <a:noFill/>
                      </a:ln>
                    </p:spPr>
                  </p:pic>
                </p:oleObj>
              </mc:Fallback>
            </mc:AlternateContent>
          </a:graphicData>
        </a:graphic>
      </p:graphicFrame>
      <p:sp>
        <p:nvSpPr>
          <p:cNvPr id="4813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cs typeface="Arial" pitchFamily="34" charset="0"/>
            </a:endParaRPr>
          </a:p>
        </p:txBody>
      </p:sp>
      <p:graphicFrame>
        <p:nvGraphicFramePr>
          <p:cNvPr id="48133" name="Объект 2"/>
          <p:cNvGraphicFramePr>
            <a:graphicFrameLocks noChangeAspect="1"/>
          </p:cNvGraphicFramePr>
          <p:nvPr/>
        </p:nvGraphicFramePr>
        <p:xfrm>
          <a:off x="214313" y="125413"/>
          <a:ext cx="2651125" cy="663575"/>
        </p:xfrm>
        <a:graphic>
          <a:graphicData uri="http://schemas.openxmlformats.org/presentationml/2006/ole">
            <mc:AlternateContent xmlns:mc="http://schemas.openxmlformats.org/markup-compatibility/2006">
              <mc:Choice xmlns:v="urn:schemas-microsoft-com:vml" Requires="v">
                <p:oleObj spid="_x0000_s48716" name="Equation" r:id="rId5" imgW="1905000" imgH="482600" progId="Equation.DSMT4">
                  <p:embed/>
                </p:oleObj>
              </mc:Choice>
              <mc:Fallback>
                <p:oleObj name="Equation" r:id="rId5" imgW="1905000" imgH="482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125413"/>
                        <a:ext cx="2651125"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4" name="Rectangle 7"/>
          <p:cNvSpPr>
            <a:spLocks noChangeArrowheads="1"/>
          </p:cNvSpPr>
          <p:nvPr/>
        </p:nvSpPr>
        <p:spPr bwMode="auto">
          <a:xfrm>
            <a:off x="0" y="476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cs typeface="Arial" pitchFamily="34" charset="0"/>
            </a:endParaRPr>
          </a:p>
        </p:txBody>
      </p:sp>
      <p:sp>
        <p:nvSpPr>
          <p:cNvPr id="48135"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cs typeface="Arial" pitchFamily="34" charset="0"/>
            </a:endParaRPr>
          </a:p>
        </p:txBody>
      </p:sp>
      <p:graphicFrame>
        <p:nvGraphicFramePr>
          <p:cNvPr id="48136" name="Объект 5"/>
          <p:cNvGraphicFramePr>
            <a:graphicFrameLocks noChangeAspect="1"/>
          </p:cNvGraphicFramePr>
          <p:nvPr/>
        </p:nvGraphicFramePr>
        <p:xfrm>
          <a:off x="173038" y="788988"/>
          <a:ext cx="2790825" cy="835025"/>
        </p:xfrm>
        <a:graphic>
          <a:graphicData uri="http://schemas.openxmlformats.org/presentationml/2006/ole">
            <mc:AlternateContent xmlns:mc="http://schemas.openxmlformats.org/markup-compatibility/2006">
              <mc:Choice xmlns:v="urn:schemas-microsoft-com:vml" Requires="v">
                <p:oleObj spid="_x0000_s48717" name="Equation" r:id="rId7" imgW="2070100" imgH="622300" progId="Equation.DSMT4">
                  <p:embed/>
                </p:oleObj>
              </mc:Choice>
              <mc:Fallback>
                <p:oleObj name="Equation" r:id="rId7" imgW="2070100" imgH="6223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038" y="788988"/>
                        <a:ext cx="279082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7" name="Прямоугольник 6"/>
          <p:cNvSpPr>
            <a:spLocks noChangeArrowheads="1"/>
          </p:cNvSpPr>
          <p:nvPr/>
        </p:nvSpPr>
        <p:spPr bwMode="auto">
          <a:xfrm>
            <a:off x="0" y="2749550"/>
            <a:ext cx="3846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t>M.G. </a:t>
            </a:r>
            <a:r>
              <a:rPr lang="en-US" sz="1400" dirty="0" err="1"/>
              <a:t>Itkis</a:t>
            </a:r>
            <a:r>
              <a:rPr lang="en-US" sz="1400" dirty="0"/>
              <a:t> and A. </a:t>
            </a:r>
            <a:r>
              <a:rPr lang="en-US" sz="1400" dirty="0" err="1"/>
              <a:t>Ya</a:t>
            </a:r>
            <a:r>
              <a:rPr lang="en-US" sz="1400" dirty="0"/>
              <a:t>. </a:t>
            </a:r>
            <a:r>
              <a:rPr lang="en-US" sz="1400" dirty="0" err="1"/>
              <a:t>Russanov</a:t>
            </a:r>
            <a:r>
              <a:rPr lang="en-US" sz="1400" dirty="0"/>
              <a:t>, </a:t>
            </a:r>
            <a:r>
              <a:rPr lang="en-US" sz="1400" dirty="0" err="1"/>
              <a:t>Fiz</a:t>
            </a:r>
            <a:r>
              <a:rPr lang="en-US" sz="1400" dirty="0"/>
              <a:t>. Elem. </a:t>
            </a:r>
            <a:r>
              <a:rPr lang="en-US" sz="1400" dirty="0" err="1"/>
              <a:t>Chastits</a:t>
            </a:r>
            <a:r>
              <a:rPr lang="en-US" sz="1400" dirty="0"/>
              <a:t> At. </a:t>
            </a:r>
            <a:r>
              <a:rPr lang="en-US" sz="1400" dirty="0" err="1"/>
              <a:t>Yadra</a:t>
            </a:r>
            <a:r>
              <a:rPr lang="en-US" sz="1400" dirty="0"/>
              <a:t> </a:t>
            </a:r>
            <a:r>
              <a:rPr lang="en-US" sz="1400" b="1" dirty="0"/>
              <a:t>29</a:t>
            </a:r>
            <a:r>
              <a:rPr lang="en-US" sz="1400" dirty="0"/>
              <a:t>, 389 (1998) </a:t>
            </a:r>
            <a:endParaRPr lang="ru-RU" sz="1400" dirty="0"/>
          </a:p>
        </p:txBody>
      </p:sp>
      <p:sp>
        <p:nvSpPr>
          <p:cNvPr id="48138" name="Rectangle 1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cs typeface="Arial" pitchFamily="34" charset="0"/>
            </a:endParaRPr>
          </a:p>
        </p:txBody>
      </p:sp>
      <p:graphicFrame>
        <p:nvGraphicFramePr>
          <p:cNvPr id="48139" name="Объект 11"/>
          <p:cNvGraphicFramePr>
            <a:graphicFrameLocks noChangeAspect="1"/>
          </p:cNvGraphicFramePr>
          <p:nvPr/>
        </p:nvGraphicFramePr>
        <p:xfrm>
          <a:off x="53975" y="3540125"/>
          <a:ext cx="5114925" cy="504825"/>
        </p:xfrm>
        <a:graphic>
          <a:graphicData uri="http://schemas.openxmlformats.org/presentationml/2006/ole">
            <mc:AlternateContent xmlns:mc="http://schemas.openxmlformats.org/markup-compatibility/2006">
              <mc:Choice xmlns:v="urn:schemas-microsoft-com:vml" Requires="v">
                <p:oleObj spid="_x0000_s48718" name="Equation" r:id="rId9" imgW="3378200" imgH="330200" progId="Equation.DSMT4">
                  <p:embed/>
                </p:oleObj>
              </mc:Choice>
              <mc:Fallback>
                <p:oleObj name="Equation" r:id="rId9" imgW="3378200" imgH="330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 y="3540125"/>
                        <a:ext cx="51149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8140" name="Объект 12"/>
          <p:cNvGraphicFramePr>
            <a:graphicFrameLocks noChangeAspect="1"/>
          </p:cNvGraphicFramePr>
          <p:nvPr/>
        </p:nvGraphicFramePr>
        <p:xfrm>
          <a:off x="53975" y="4002088"/>
          <a:ext cx="3028950" cy="433387"/>
        </p:xfrm>
        <a:graphic>
          <a:graphicData uri="http://schemas.openxmlformats.org/presentationml/2006/ole">
            <mc:AlternateContent xmlns:mc="http://schemas.openxmlformats.org/markup-compatibility/2006">
              <mc:Choice xmlns:v="urn:schemas-microsoft-com:vml" Requires="v">
                <p:oleObj spid="_x0000_s48719" name="Equation" r:id="rId11" imgW="1930400" imgH="279400" progId="Equation.DSMT4">
                  <p:embed/>
                </p:oleObj>
              </mc:Choice>
              <mc:Fallback>
                <p:oleObj name="Equation" r:id="rId11" imgW="1930400" imgH="279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75" y="4002088"/>
                        <a:ext cx="302895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41" name="Rectangle 1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cs typeface="Arial" pitchFamily="34" charset="0"/>
            </a:endParaRPr>
          </a:p>
        </p:txBody>
      </p:sp>
      <p:sp>
        <p:nvSpPr>
          <p:cNvPr id="48142" name="Rectangle 20"/>
          <p:cNvSpPr>
            <a:spLocks noChangeArrowheads="1"/>
          </p:cNvSpPr>
          <p:nvPr/>
        </p:nvSpPr>
        <p:spPr bwMode="auto">
          <a:xfrm>
            <a:off x="0" y="7905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r" eaLnBrk="0" hangingPunct="0"/>
            <a:r>
              <a:rPr lang="ru-RU" sz="1400">
                <a:cs typeface="Times New Roman" pitchFamily="18" charset="0"/>
              </a:rPr>
              <a:t>			</a:t>
            </a:r>
            <a:endParaRPr lang="ru-RU">
              <a:cs typeface="Arial" pitchFamily="34" charset="0"/>
            </a:endParaRPr>
          </a:p>
        </p:txBody>
      </p:sp>
      <p:sp>
        <p:nvSpPr>
          <p:cNvPr id="48143" name="Rectangle 2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cs typeface="Arial" pitchFamily="34" charset="0"/>
            </a:endParaRPr>
          </a:p>
        </p:txBody>
      </p:sp>
      <p:graphicFrame>
        <p:nvGraphicFramePr>
          <p:cNvPr id="48144" name="Объект 16"/>
          <p:cNvGraphicFramePr>
            <a:graphicFrameLocks noChangeAspect="1"/>
          </p:cNvGraphicFramePr>
          <p:nvPr/>
        </p:nvGraphicFramePr>
        <p:xfrm>
          <a:off x="2384425" y="1920875"/>
          <a:ext cx="1176338" cy="395288"/>
        </p:xfrm>
        <a:graphic>
          <a:graphicData uri="http://schemas.openxmlformats.org/presentationml/2006/ole">
            <mc:AlternateContent xmlns:mc="http://schemas.openxmlformats.org/markup-compatibility/2006">
              <mc:Choice xmlns:v="urn:schemas-microsoft-com:vml" Requires="v">
                <p:oleObj spid="_x0000_s48720" name="Equation" r:id="rId13" imgW="787058" imgH="266584" progId="Equation.DSMT4">
                  <p:embed/>
                </p:oleObj>
              </mc:Choice>
              <mc:Fallback>
                <p:oleObj name="Equation" r:id="rId13" imgW="787058" imgH="266584"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84425" y="1920875"/>
                        <a:ext cx="1176338" cy="39528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45" name="Объект 7"/>
          <p:cNvGraphicFramePr>
            <a:graphicFrameLocks noChangeAspect="1"/>
          </p:cNvGraphicFramePr>
          <p:nvPr/>
        </p:nvGraphicFramePr>
        <p:xfrm>
          <a:off x="173038" y="1890713"/>
          <a:ext cx="950912" cy="752475"/>
        </p:xfrm>
        <a:graphic>
          <a:graphicData uri="http://schemas.openxmlformats.org/presentationml/2006/ole">
            <mc:AlternateContent xmlns:mc="http://schemas.openxmlformats.org/markup-compatibility/2006">
              <mc:Choice xmlns:v="urn:schemas-microsoft-com:vml" Requires="v">
                <p:oleObj spid="_x0000_s48721" name="Equation" r:id="rId15" imgW="685502" imgH="545863" progId="Equation.DSMT4">
                  <p:embed/>
                </p:oleObj>
              </mc:Choice>
              <mc:Fallback>
                <p:oleObj name="Equation" r:id="rId15" imgW="685502" imgH="545863"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038" y="1890713"/>
                        <a:ext cx="950912" cy="7524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146" name="Объект 8"/>
          <p:cNvGraphicFramePr>
            <a:graphicFrameLocks noChangeAspect="1"/>
          </p:cNvGraphicFramePr>
          <p:nvPr/>
        </p:nvGraphicFramePr>
        <p:xfrm>
          <a:off x="1235075" y="1920875"/>
          <a:ext cx="1019175" cy="395288"/>
        </p:xfrm>
        <a:graphic>
          <a:graphicData uri="http://schemas.openxmlformats.org/presentationml/2006/ole">
            <mc:AlternateContent xmlns:mc="http://schemas.openxmlformats.org/markup-compatibility/2006">
              <mc:Choice xmlns:v="urn:schemas-microsoft-com:vml" Requires="v">
                <p:oleObj spid="_x0000_s48722" name="Equation" r:id="rId17" imgW="685502" imgH="266584" progId="Equation.DSMT4">
                  <p:embed/>
                </p:oleObj>
              </mc:Choice>
              <mc:Fallback>
                <p:oleObj name="Equation" r:id="rId17" imgW="685502" imgH="266584"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5075" y="1920875"/>
                        <a:ext cx="1019175" cy="395288"/>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8147" name="Прямоугольник 1"/>
          <p:cNvSpPr>
            <a:spLocks noChangeArrowheads="1"/>
          </p:cNvSpPr>
          <p:nvPr/>
        </p:nvSpPr>
        <p:spPr bwMode="auto">
          <a:xfrm>
            <a:off x="0" y="4408488"/>
            <a:ext cx="485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J. R. Nix and W. J. Swiatecki,  Nucl. Phys. </a:t>
            </a:r>
            <a:r>
              <a:rPr lang="en-US" sz="1400" b="1"/>
              <a:t>71,</a:t>
            </a:r>
            <a:r>
              <a:rPr lang="en-US" sz="1400"/>
              <a:t> 1 (1965)</a:t>
            </a:r>
            <a:endParaRPr lang="ru-RU" sz="1400"/>
          </a:p>
        </p:txBody>
      </p:sp>
      <p:sp>
        <p:nvSpPr>
          <p:cNvPr id="48148" name="Прямоугольник 2"/>
          <p:cNvSpPr>
            <a:spLocks noChangeArrowheads="1"/>
          </p:cNvSpPr>
          <p:nvPr/>
        </p:nvSpPr>
        <p:spPr bwMode="auto">
          <a:xfrm>
            <a:off x="0" y="4691063"/>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t>M. G. Itkis, V. N. Okolovich, A.Ya. Rusanov, and G. N. Smirenkin,  Z. Phys. </a:t>
            </a:r>
            <a:r>
              <a:rPr lang="en-US" sz="1400" b="1"/>
              <a:t>A320,</a:t>
            </a:r>
            <a:r>
              <a:rPr lang="en-US" sz="1400"/>
              <a:t> 433 (1985)</a:t>
            </a:r>
            <a:endParaRPr lang="ru-RU" sz="1400"/>
          </a:p>
        </p:txBody>
      </p:sp>
    </p:spTree>
    <p:extLst>
      <p:ext uri="{BB962C8B-B14F-4D97-AF65-F5344CB8AC3E}">
        <p14:creationId xmlns:p14="http://schemas.microsoft.com/office/powerpoint/2010/main" val="154045868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9" name="Прямоугольник 2"/>
          <p:cNvSpPr>
            <a:spLocks noChangeArrowheads="1"/>
          </p:cNvSpPr>
          <p:nvPr/>
        </p:nvSpPr>
        <p:spPr bwMode="auto">
          <a:xfrm>
            <a:off x="3203848" y="6177287"/>
            <a:ext cx="29331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rgbClr val="002060"/>
                </a:solidFill>
              </a:rPr>
              <a:t>Y. </a:t>
            </a:r>
            <a:r>
              <a:rPr lang="en-US" sz="1600" dirty="0" err="1" smtClean="0">
                <a:solidFill>
                  <a:srgbClr val="002060"/>
                </a:solidFill>
              </a:rPr>
              <a:t>Aritomo</a:t>
            </a:r>
            <a:r>
              <a:rPr lang="en-US" sz="1600" dirty="0" smtClean="0">
                <a:solidFill>
                  <a:srgbClr val="002060"/>
                </a:solidFill>
              </a:rPr>
              <a:t> et al., </a:t>
            </a:r>
          </a:p>
          <a:p>
            <a:r>
              <a:rPr lang="en-US" sz="1600" dirty="0" err="1" smtClean="0">
                <a:solidFill>
                  <a:srgbClr val="002060"/>
                </a:solidFill>
              </a:rPr>
              <a:t>Phys</a:t>
            </a:r>
            <a:r>
              <a:rPr lang="ru-RU" sz="1600" dirty="0">
                <a:solidFill>
                  <a:srgbClr val="002060"/>
                </a:solidFill>
              </a:rPr>
              <a:t>.</a:t>
            </a:r>
            <a:r>
              <a:rPr lang="en-US" sz="1600" dirty="0">
                <a:solidFill>
                  <a:srgbClr val="002060"/>
                </a:solidFill>
              </a:rPr>
              <a:t> Rev</a:t>
            </a:r>
            <a:r>
              <a:rPr lang="ru-RU" sz="1600" dirty="0">
                <a:solidFill>
                  <a:srgbClr val="002060"/>
                </a:solidFill>
              </a:rPr>
              <a:t>.</a:t>
            </a:r>
            <a:r>
              <a:rPr lang="en-US" sz="1600" dirty="0">
                <a:solidFill>
                  <a:srgbClr val="002060"/>
                </a:solidFill>
              </a:rPr>
              <a:t> C </a:t>
            </a:r>
            <a:r>
              <a:rPr lang="en-US" sz="1600" b="1" dirty="0">
                <a:solidFill>
                  <a:srgbClr val="002060"/>
                </a:solidFill>
              </a:rPr>
              <a:t>85</a:t>
            </a:r>
            <a:r>
              <a:rPr lang="en-US" sz="1600" dirty="0">
                <a:solidFill>
                  <a:srgbClr val="002060"/>
                </a:solidFill>
              </a:rPr>
              <a:t> (2012) 044614 </a:t>
            </a:r>
            <a:endParaRPr lang="ru-RU" sz="1600" dirty="0">
              <a:solidFill>
                <a:srgbClr val="002060"/>
              </a:solidFill>
            </a:endParaRPr>
          </a:p>
        </p:txBody>
      </p:sp>
      <p:sp>
        <p:nvSpPr>
          <p:cNvPr id="29700" name="Прямоугольник 2"/>
          <p:cNvSpPr>
            <a:spLocks noChangeArrowheads="1"/>
          </p:cNvSpPr>
          <p:nvPr/>
        </p:nvSpPr>
        <p:spPr bwMode="auto">
          <a:xfrm>
            <a:off x="122348" y="6185942"/>
            <a:ext cx="29884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solidFill>
                  <a:srgbClr val="002060"/>
                </a:solidFill>
              </a:rPr>
              <a:t>I.M. </a:t>
            </a:r>
            <a:r>
              <a:rPr lang="en-US" sz="1600" dirty="0" err="1" smtClean="0">
                <a:solidFill>
                  <a:srgbClr val="002060"/>
                </a:solidFill>
              </a:rPr>
              <a:t>Itkis</a:t>
            </a:r>
            <a:r>
              <a:rPr lang="en-US" sz="1600" dirty="0" smtClean="0">
                <a:solidFill>
                  <a:srgbClr val="002060"/>
                </a:solidFill>
              </a:rPr>
              <a:t> </a:t>
            </a:r>
            <a:r>
              <a:rPr lang="en-US" sz="1600" i="1" dirty="0" smtClean="0">
                <a:solidFill>
                  <a:srgbClr val="002060"/>
                </a:solidFill>
              </a:rPr>
              <a:t>et </a:t>
            </a:r>
            <a:r>
              <a:rPr lang="en-US" sz="1600" i="1" dirty="0">
                <a:solidFill>
                  <a:srgbClr val="002060"/>
                </a:solidFill>
              </a:rPr>
              <a:t>al</a:t>
            </a:r>
            <a:r>
              <a:rPr lang="en-US" sz="1600" dirty="0">
                <a:solidFill>
                  <a:srgbClr val="002060"/>
                </a:solidFill>
              </a:rPr>
              <a:t>., </a:t>
            </a:r>
            <a:endParaRPr lang="en-US" sz="1600" dirty="0" smtClean="0">
              <a:solidFill>
                <a:srgbClr val="002060"/>
              </a:solidFill>
            </a:endParaRPr>
          </a:p>
          <a:p>
            <a:r>
              <a:rPr lang="en-US" sz="1600" dirty="0" smtClean="0">
                <a:solidFill>
                  <a:srgbClr val="002060"/>
                </a:solidFill>
              </a:rPr>
              <a:t>Phys</a:t>
            </a:r>
            <a:r>
              <a:rPr lang="en-US" sz="1600" dirty="0">
                <a:solidFill>
                  <a:srgbClr val="002060"/>
                </a:solidFill>
              </a:rPr>
              <a:t>. Rev. C </a:t>
            </a:r>
            <a:r>
              <a:rPr lang="en-US" sz="1600" b="1" dirty="0">
                <a:solidFill>
                  <a:srgbClr val="002060"/>
                </a:solidFill>
              </a:rPr>
              <a:t>83</a:t>
            </a:r>
            <a:r>
              <a:rPr lang="en-US" sz="1600" dirty="0">
                <a:solidFill>
                  <a:srgbClr val="002060"/>
                </a:solidFill>
              </a:rPr>
              <a:t> (2011) 064613</a:t>
            </a:r>
            <a:endParaRPr lang="ru-RU" sz="1600" dirty="0">
              <a:solidFill>
                <a:srgbClr val="002060"/>
              </a:solidFill>
            </a:endParaRPr>
          </a:p>
        </p:txBody>
      </p:sp>
      <p:pic>
        <p:nvPicPr>
          <p:cNvPr id="29701"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366" y="770714"/>
            <a:ext cx="5832648" cy="54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Заголовок 1"/>
          <p:cNvSpPr txBox="1">
            <a:spLocks/>
          </p:cNvSpPr>
          <p:nvPr/>
        </p:nvSpPr>
        <p:spPr>
          <a:xfrm>
            <a:off x="98001" y="12212"/>
            <a:ext cx="8290423" cy="95231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None/>
            </a:pPr>
            <a:r>
              <a:rPr lang="en-US" sz="4400" baseline="30000" dirty="0">
                <a:solidFill>
                  <a:schemeClr val="accent2">
                    <a:lumMod val="75000"/>
                  </a:schemeClr>
                </a:solidFill>
                <a:latin typeface="Calibri" pitchFamily="34" charset="0"/>
              </a:rPr>
              <a:t>36</a:t>
            </a:r>
            <a:r>
              <a:rPr lang="en-US" sz="4400" dirty="0">
                <a:solidFill>
                  <a:schemeClr val="accent2">
                    <a:lumMod val="75000"/>
                  </a:schemeClr>
                </a:solidFill>
                <a:latin typeface="Calibri" pitchFamily="34" charset="0"/>
              </a:rPr>
              <a:t>S + </a:t>
            </a:r>
            <a:r>
              <a:rPr lang="en-US" sz="4400" baseline="30000" dirty="0" smtClean="0">
                <a:solidFill>
                  <a:schemeClr val="accent2">
                    <a:lumMod val="75000"/>
                  </a:schemeClr>
                </a:solidFill>
                <a:latin typeface="Calibri" pitchFamily="34" charset="0"/>
              </a:rPr>
              <a:t>238</a:t>
            </a:r>
            <a:r>
              <a:rPr lang="en-US" sz="4400" dirty="0" smtClean="0">
                <a:solidFill>
                  <a:schemeClr val="accent2">
                    <a:lumMod val="75000"/>
                  </a:schemeClr>
                </a:solidFill>
                <a:latin typeface="Calibri" pitchFamily="34" charset="0"/>
              </a:rPr>
              <a:t>U</a:t>
            </a:r>
            <a:endParaRPr lang="ru-RU" sz="4400" dirty="0">
              <a:solidFill>
                <a:schemeClr val="accent2">
                  <a:lumMod val="75000"/>
                </a:schemeClr>
              </a:solidFill>
            </a:endParaRPr>
          </a:p>
        </p:txBody>
      </p:sp>
      <p:sp>
        <p:nvSpPr>
          <p:cNvPr id="3" name="Прямоугольник 2"/>
          <p:cNvSpPr/>
          <p:nvPr/>
        </p:nvSpPr>
        <p:spPr>
          <a:xfrm>
            <a:off x="5922113" y="770714"/>
            <a:ext cx="3237985" cy="1323439"/>
          </a:xfrm>
          <a:prstGeom prst="rect">
            <a:avLst/>
          </a:prstGeom>
        </p:spPr>
        <p:txBody>
          <a:bodyPr wrap="square">
            <a:spAutoFit/>
          </a:bodyPr>
          <a:lstStyle/>
          <a:p>
            <a:pPr algn="just"/>
            <a:r>
              <a:rPr lang="en-US" sz="1600" dirty="0" err="1" smtClean="0">
                <a:solidFill>
                  <a:schemeClr val="accent1"/>
                </a:solidFill>
              </a:rPr>
              <a:t>Aritomo</a:t>
            </a:r>
            <a:r>
              <a:rPr lang="en-US" sz="1600" dirty="0" smtClean="0">
                <a:solidFill>
                  <a:schemeClr val="accent1"/>
                </a:solidFill>
              </a:rPr>
              <a:t> </a:t>
            </a:r>
            <a:r>
              <a:rPr lang="en-US" sz="1600" dirty="0">
                <a:solidFill>
                  <a:schemeClr val="accent1"/>
                </a:solidFill>
              </a:rPr>
              <a:t>et </a:t>
            </a:r>
            <a:r>
              <a:rPr lang="en-US" sz="1600" dirty="0" smtClean="0">
                <a:solidFill>
                  <a:schemeClr val="accent1"/>
                </a:solidFill>
              </a:rPr>
              <a:t>al. proposed </a:t>
            </a:r>
            <a:r>
              <a:rPr lang="en-US" sz="1600" dirty="0">
                <a:solidFill>
                  <a:schemeClr val="accent1"/>
                </a:solidFill>
              </a:rPr>
              <a:t>a model which combines the coupled-channels approach and a fluctuation-dissipation model for</a:t>
            </a:r>
          </a:p>
          <a:p>
            <a:pPr algn="just"/>
            <a:r>
              <a:rPr lang="en-US" sz="1600" dirty="0">
                <a:solidFill>
                  <a:schemeClr val="accent1"/>
                </a:solidFill>
              </a:rPr>
              <a:t>dynamical calculations.</a:t>
            </a:r>
          </a:p>
        </p:txBody>
      </p:sp>
    </p:spTree>
    <p:extLst>
      <p:ext uri="{BB962C8B-B14F-4D97-AF65-F5344CB8AC3E}">
        <p14:creationId xmlns:p14="http://schemas.microsoft.com/office/powerpoint/2010/main" val="498674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251520" y="1196853"/>
            <a:ext cx="542765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smtClean="0">
                <a:solidFill>
                  <a:srgbClr val="7030A0"/>
                </a:solidFill>
                <a:latin typeface="Calibri" pitchFamily="34" charset="0"/>
                <a:ea typeface="Arial Unicode MS" pitchFamily="34" charset="-128"/>
                <a:cs typeface="Arial Unicode MS" pitchFamily="34" charset="-128"/>
              </a:rPr>
              <a:t>Time resolution</a:t>
            </a:r>
            <a:r>
              <a:rPr lang="ru-RU" sz="2400" dirty="0">
                <a:solidFill>
                  <a:srgbClr val="7030A0"/>
                </a:solidFill>
                <a:latin typeface="Calibri" pitchFamily="34" charset="0"/>
                <a:ea typeface="Arial Unicode MS" pitchFamily="34" charset="-128"/>
                <a:cs typeface="Arial Unicode MS" pitchFamily="34" charset="-128"/>
              </a:rPr>
              <a:t>	</a:t>
            </a:r>
            <a:r>
              <a:rPr lang="en-US" sz="2400" dirty="0" smtClean="0">
                <a:solidFill>
                  <a:srgbClr val="7030A0"/>
                </a:solidFill>
                <a:latin typeface="Calibri" pitchFamily="34" charset="0"/>
                <a:ea typeface="Arial Unicode MS" pitchFamily="34" charset="-128"/>
                <a:cs typeface="Arial Unicode MS" pitchFamily="34" charset="-128"/>
              </a:rPr>
              <a:t>150 </a:t>
            </a:r>
            <a:r>
              <a:rPr lang="en-US" sz="2400" dirty="0" err="1" smtClean="0">
                <a:solidFill>
                  <a:srgbClr val="7030A0"/>
                </a:solidFill>
                <a:latin typeface="Calibri" pitchFamily="34" charset="0"/>
                <a:ea typeface="Arial Unicode MS" pitchFamily="34" charset="-128"/>
                <a:cs typeface="Arial Unicode MS" pitchFamily="34" charset="-128"/>
              </a:rPr>
              <a:t>ps</a:t>
            </a:r>
            <a:endParaRPr lang="en-US" sz="2400" dirty="0">
              <a:solidFill>
                <a:srgbClr val="7030A0"/>
              </a:solidFill>
              <a:latin typeface="Calibri" pitchFamily="34" charset="0"/>
              <a:ea typeface="Arial Unicode MS" pitchFamily="34" charset="-128"/>
              <a:cs typeface="Arial Unicode MS" pitchFamily="34" charset="-128"/>
            </a:endParaRPr>
          </a:p>
          <a:p>
            <a:pPr eaLnBrk="1" hangingPunct="1"/>
            <a:r>
              <a:rPr lang="en-US" sz="2400" dirty="0" smtClean="0">
                <a:solidFill>
                  <a:srgbClr val="7030A0"/>
                </a:solidFill>
                <a:latin typeface="Calibri" pitchFamily="34" charset="0"/>
                <a:ea typeface="Arial Unicode MS" pitchFamily="34" charset="-128"/>
                <a:cs typeface="Arial Unicode MS" pitchFamily="34" charset="-128"/>
              </a:rPr>
              <a:t>Mass resolution </a:t>
            </a:r>
            <a:r>
              <a:rPr lang="en-US" sz="2400" dirty="0">
                <a:solidFill>
                  <a:srgbClr val="7030A0"/>
                </a:solidFill>
                <a:latin typeface="Calibri" pitchFamily="34" charset="0"/>
                <a:ea typeface="Arial Unicode MS" pitchFamily="34" charset="-128"/>
                <a:cs typeface="Arial Unicode MS" pitchFamily="34" charset="-128"/>
              </a:rPr>
              <a:t>	</a:t>
            </a:r>
            <a:r>
              <a:rPr lang="en-US" sz="2400" dirty="0" smtClean="0">
                <a:solidFill>
                  <a:srgbClr val="7030A0"/>
                </a:solidFill>
                <a:latin typeface="Calibri" pitchFamily="34" charset="0"/>
                <a:ea typeface="Arial Unicode MS" pitchFamily="34" charset="-128"/>
                <a:cs typeface="Arial Unicode MS" pitchFamily="34" charset="-128"/>
              </a:rPr>
              <a:t>~</a:t>
            </a:r>
            <a:r>
              <a:rPr lang="en-US" sz="2400" dirty="0">
                <a:solidFill>
                  <a:srgbClr val="7030A0"/>
                </a:solidFill>
                <a:latin typeface="Calibri" pitchFamily="34" charset="0"/>
                <a:ea typeface="Arial Unicode MS" pitchFamily="34" charset="-128"/>
                <a:cs typeface="Arial Unicode MS" pitchFamily="34" charset="-128"/>
              </a:rPr>
              <a:t>2</a:t>
            </a:r>
            <a:r>
              <a:rPr lang="ru-RU" sz="2400" dirty="0">
                <a:solidFill>
                  <a:srgbClr val="7030A0"/>
                </a:solidFill>
                <a:latin typeface="Calibri" pitchFamily="34" charset="0"/>
                <a:ea typeface="Arial Unicode MS" pitchFamily="34" charset="-128"/>
                <a:cs typeface="Arial Unicode MS" pitchFamily="34" charset="-128"/>
              </a:rPr>
              <a:t>-3</a:t>
            </a:r>
            <a:r>
              <a:rPr lang="en-US" sz="2400" dirty="0">
                <a:solidFill>
                  <a:srgbClr val="7030A0"/>
                </a:solidFill>
                <a:latin typeface="Calibri" pitchFamily="34" charset="0"/>
                <a:ea typeface="Arial Unicode MS" pitchFamily="34" charset="-128"/>
                <a:cs typeface="Arial Unicode MS" pitchFamily="34" charset="-128"/>
              </a:rPr>
              <a:t> </a:t>
            </a:r>
            <a:r>
              <a:rPr lang="en-US" sz="2400" dirty="0" smtClean="0">
                <a:solidFill>
                  <a:srgbClr val="7030A0"/>
                </a:solidFill>
                <a:latin typeface="Calibri" pitchFamily="34" charset="0"/>
                <a:ea typeface="Arial Unicode MS" pitchFamily="34" charset="-128"/>
                <a:cs typeface="Arial Unicode MS" pitchFamily="34" charset="-128"/>
              </a:rPr>
              <a:t>u</a:t>
            </a:r>
            <a:endParaRPr lang="en-US" sz="2400" dirty="0">
              <a:solidFill>
                <a:srgbClr val="7030A0"/>
              </a:solidFill>
              <a:latin typeface="Calibri" pitchFamily="34" charset="0"/>
              <a:ea typeface="Arial Unicode MS" pitchFamily="34" charset="-128"/>
              <a:cs typeface="Arial Unicode MS" pitchFamily="34" charset="-128"/>
            </a:endParaRPr>
          </a:p>
          <a:p>
            <a:pPr eaLnBrk="1" hangingPunct="1"/>
            <a:r>
              <a:rPr lang="en-US" sz="2400" dirty="0" smtClean="0">
                <a:solidFill>
                  <a:srgbClr val="7030A0"/>
                </a:solidFill>
                <a:latin typeface="Calibri" pitchFamily="34" charset="0"/>
                <a:ea typeface="Arial Unicode MS" pitchFamily="34" charset="-128"/>
                <a:cs typeface="Arial Unicode MS" pitchFamily="34" charset="-128"/>
              </a:rPr>
              <a:t>Angular resolution </a:t>
            </a:r>
            <a:r>
              <a:rPr lang="en-US" sz="2400" dirty="0">
                <a:solidFill>
                  <a:srgbClr val="7030A0"/>
                </a:solidFill>
                <a:latin typeface="Calibri" pitchFamily="34" charset="0"/>
                <a:ea typeface="Arial Unicode MS" pitchFamily="34" charset="-128"/>
                <a:cs typeface="Arial Unicode MS" pitchFamily="34" charset="-128"/>
              </a:rPr>
              <a:t>	</a:t>
            </a:r>
            <a:r>
              <a:rPr lang="ru-RU" sz="2400" dirty="0" smtClean="0">
                <a:solidFill>
                  <a:srgbClr val="7030A0"/>
                </a:solidFill>
                <a:latin typeface="Calibri" pitchFamily="34" charset="0"/>
                <a:ea typeface="Arial Unicode MS" pitchFamily="34" charset="-128"/>
                <a:cs typeface="Arial Unicode MS" pitchFamily="34" charset="-128"/>
              </a:rPr>
              <a:t>0.3</a:t>
            </a:r>
            <a:r>
              <a:rPr lang="en-US" sz="2400" baseline="30000" dirty="0" smtClean="0">
                <a:solidFill>
                  <a:srgbClr val="7030A0"/>
                </a:solidFill>
                <a:latin typeface="Calibri" pitchFamily="34" charset="0"/>
                <a:ea typeface="Arial Unicode MS" pitchFamily="34" charset="-128"/>
                <a:cs typeface="Arial Unicode MS" pitchFamily="34" charset="-128"/>
                <a:sym typeface="Symbol" pitchFamily="18" charset="2"/>
              </a:rPr>
              <a:t>o</a:t>
            </a:r>
            <a:endParaRPr lang="en-US" sz="2400" dirty="0">
              <a:solidFill>
                <a:srgbClr val="7030A0"/>
              </a:solidFill>
              <a:latin typeface="Arial Unicode MS" pitchFamily="34" charset="-128"/>
              <a:ea typeface="Arial Unicode MS" pitchFamily="34" charset="-128"/>
              <a:cs typeface="Arial Unicode MS" pitchFamily="34" charset="-128"/>
              <a:sym typeface="Symbol" pitchFamily="18" charset="2"/>
            </a:endParaRPr>
          </a:p>
        </p:txBody>
      </p:sp>
      <p:pic>
        <p:nvPicPr>
          <p:cNvPr id="4" name="Picture 15" descr="DSCN0078"/>
          <p:cNvPicPr>
            <a:picLocks noChangeAspect="1" noChangeArrowheads="1"/>
          </p:cNvPicPr>
          <p:nvPr/>
        </p:nvPicPr>
        <p:blipFill>
          <a:blip r:embed="rId3" cstate="print"/>
          <a:srcRect/>
          <a:stretch>
            <a:fillRect/>
          </a:stretch>
        </p:blipFill>
        <p:spPr>
          <a:xfrm>
            <a:off x="248718" y="2492997"/>
            <a:ext cx="5835450" cy="4120149"/>
          </a:xfrm>
          <a:prstGeom prst="rect">
            <a:avLst/>
          </a:prstGeom>
          <a:noFill/>
          <a:ln w="76200" cap="rnd">
            <a:gradFill flip="none" rotWithShape="1">
              <a:gsLst>
                <a:gs pos="0">
                  <a:schemeClr val="accent2">
                    <a:lumMod val="50000"/>
                  </a:schemeClr>
                </a:gs>
                <a:gs pos="50000">
                  <a:schemeClr val="accent2">
                    <a:lumMod val="40000"/>
                    <a:lumOff val="60000"/>
                  </a:schemeClr>
                </a:gs>
                <a:gs pos="100000">
                  <a:schemeClr val="accent2">
                    <a:lumMod val="20000"/>
                    <a:lumOff val="80000"/>
                  </a:schemeClr>
                </a:gs>
              </a:gsLst>
              <a:lin ang="18900000" scaled="1"/>
              <a:tileRect/>
            </a:gradFill>
          </a:ln>
        </p:spPr>
      </p:pic>
      <p:sp>
        <p:nvSpPr>
          <p:cNvPr id="5" name="Прямоугольник 4"/>
          <p:cNvSpPr/>
          <p:nvPr/>
        </p:nvSpPr>
        <p:spPr>
          <a:xfrm>
            <a:off x="2375248" y="5590848"/>
            <a:ext cx="3607078" cy="107721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6400" b="1" dirty="0">
                <a:ln w="11430"/>
                <a:solidFill>
                  <a:srgbClr val="00B0F0"/>
                </a:solidFill>
                <a:effectLst>
                  <a:outerShdw blurRad="50800" dist="39000" dir="5460000" algn="tl">
                    <a:srgbClr val="000000">
                      <a:alpha val="38000"/>
                    </a:srgbClr>
                  </a:outerShdw>
                </a:effectLst>
                <a:latin typeface="Arial" pitchFamily="34" charset="0"/>
                <a:cs typeface="Arial" pitchFamily="34" charset="0"/>
              </a:rPr>
              <a:t>CORSET</a:t>
            </a:r>
            <a:endParaRPr lang="ru-RU" sz="6400" b="1" dirty="0">
              <a:ln w="11430"/>
              <a:solidFill>
                <a:srgbClr val="00B0F0"/>
              </a:solidFill>
              <a:effectLst>
                <a:outerShdw blurRad="50800" dist="39000" dir="5460000" algn="tl">
                  <a:srgbClr val="000000">
                    <a:alpha val="38000"/>
                  </a:srgbClr>
                </a:outerShdw>
              </a:effectLst>
              <a:latin typeface="Arial" pitchFamily="34" charset="0"/>
              <a:cs typeface="Arial" pitchFamily="34" charset="0"/>
            </a:endParaRPr>
          </a:p>
        </p:txBody>
      </p:sp>
      <p:sp>
        <p:nvSpPr>
          <p:cNvPr id="6" name="Заголовок 1"/>
          <p:cNvSpPr txBox="1">
            <a:spLocks/>
          </p:cNvSpPr>
          <p:nvPr/>
        </p:nvSpPr>
        <p:spPr>
          <a:xfrm>
            <a:off x="0" y="0"/>
            <a:ext cx="9144000" cy="1484784"/>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pPr>
            <a:r>
              <a:rPr lang="en-US" sz="4400" dirty="0" smtClean="0">
                <a:solidFill>
                  <a:schemeClr val="accent2">
                    <a:lumMod val="75000"/>
                  </a:schemeClr>
                </a:solidFill>
              </a:rPr>
              <a:t>Double-Arm Time-Of-Flight Spectrometer</a:t>
            </a:r>
          </a:p>
        </p:txBody>
      </p:sp>
      <p:graphicFrame>
        <p:nvGraphicFramePr>
          <p:cNvPr id="7" name="Схема 6"/>
          <p:cNvGraphicFramePr/>
          <p:nvPr>
            <p:extLst>
              <p:ext uri="{D42A27DB-BD31-4B8C-83A1-F6EECF244321}">
                <p14:modId xmlns:p14="http://schemas.microsoft.com/office/powerpoint/2010/main" val="1800330667"/>
              </p:ext>
            </p:extLst>
          </p:nvPr>
        </p:nvGraphicFramePr>
        <p:xfrm>
          <a:off x="6588224" y="2442155"/>
          <a:ext cx="2279285" cy="36873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41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92235102"/>
              </p:ext>
            </p:extLst>
          </p:nvPr>
        </p:nvGraphicFramePr>
        <p:xfrm>
          <a:off x="251520" y="1628800"/>
          <a:ext cx="8712967" cy="2538414"/>
        </p:xfrm>
        <a:graphic>
          <a:graphicData uri="http://schemas.openxmlformats.org/drawingml/2006/table">
            <a:tbl>
              <a:tblPr firstRow="1" firstCol="1" bandRow="1">
                <a:tableStyleId>{21E4AEA4-8DFA-4A89-87EB-49C32662AFE0}</a:tableStyleId>
              </a:tblPr>
              <a:tblGrid>
                <a:gridCol w="1631975"/>
                <a:gridCol w="758667"/>
                <a:gridCol w="927275"/>
                <a:gridCol w="758679"/>
                <a:gridCol w="926413"/>
                <a:gridCol w="1180168"/>
                <a:gridCol w="897385"/>
                <a:gridCol w="840318"/>
                <a:gridCol w="792087"/>
              </a:tblGrid>
              <a:tr h="411480">
                <a:tc rowSpan="2">
                  <a:txBody>
                    <a:bodyPr/>
                    <a:lstStyle/>
                    <a:p>
                      <a:pPr algn="ctr">
                        <a:lnSpc>
                          <a:spcPct val="150000"/>
                        </a:lnSpc>
                        <a:spcAft>
                          <a:spcPts val="0"/>
                        </a:spcAft>
                      </a:pPr>
                      <a:r>
                        <a:rPr lang="en-US" sz="1800" dirty="0" smtClean="0">
                          <a:solidFill>
                            <a:schemeClr val="accent1">
                              <a:lumMod val="75000"/>
                            </a:schemeClr>
                          </a:solidFill>
                          <a:effectLst/>
                          <a:latin typeface="Calibri" pitchFamily="34" charset="0"/>
                        </a:rPr>
                        <a:t>Reaction</a:t>
                      </a:r>
                      <a:endParaRPr lang="ru-RU" sz="1800" dirty="0">
                        <a:solidFill>
                          <a:schemeClr val="accent1">
                            <a:lumMod val="75000"/>
                          </a:schemeClr>
                        </a:solidFill>
                        <a:effectLst/>
                        <a:latin typeface="Calibri" pitchFamily="34" charset="0"/>
                        <a:ea typeface="Times New Roman"/>
                      </a:endParaRPr>
                    </a:p>
                  </a:txBody>
                  <a:tcPr marL="68591" marR="68591" marT="0" marB="0" anchor="ctr"/>
                </a:tc>
                <a:tc rowSpan="2">
                  <a:txBody>
                    <a:bodyPr/>
                    <a:lstStyle/>
                    <a:p>
                      <a:pPr algn="ctr">
                        <a:lnSpc>
                          <a:spcPct val="150000"/>
                        </a:lnSpc>
                        <a:spcAft>
                          <a:spcPts val="0"/>
                        </a:spcAft>
                      </a:pPr>
                      <a:r>
                        <a:rPr lang="en-US" sz="1800" dirty="0">
                          <a:solidFill>
                            <a:schemeClr val="accent1">
                              <a:lumMod val="75000"/>
                            </a:schemeClr>
                          </a:solidFill>
                          <a:effectLst/>
                          <a:latin typeface="Calibri" pitchFamily="34" charset="0"/>
                        </a:rPr>
                        <a:t>A</a:t>
                      </a:r>
                      <a:r>
                        <a:rPr lang="en-US" sz="1800" baseline="-25000" dirty="0">
                          <a:solidFill>
                            <a:schemeClr val="accent1">
                              <a:lumMod val="75000"/>
                            </a:schemeClr>
                          </a:solidFill>
                          <a:effectLst/>
                          <a:latin typeface="Calibri" pitchFamily="34" charset="0"/>
                        </a:rPr>
                        <a:t>CN</a:t>
                      </a:r>
                      <a:endParaRPr lang="ru-RU" sz="1800" dirty="0">
                        <a:solidFill>
                          <a:schemeClr val="accent1">
                            <a:lumMod val="75000"/>
                          </a:schemeClr>
                        </a:solidFill>
                        <a:effectLst/>
                        <a:latin typeface="Calibri" pitchFamily="34" charset="0"/>
                        <a:ea typeface="Times New Roman"/>
                      </a:endParaRPr>
                    </a:p>
                  </a:txBody>
                  <a:tcPr marL="68591" marR="68591" marT="0" marB="0" anchor="ctr"/>
                </a:tc>
                <a:tc rowSpan="2">
                  <a:txBody>
                    <a:bodyPr/>
                    <a:lstStyle/>
                    <a:p>
                      <a:pPr algn="ctr">
                        <a:lnSpc>
                          <a:spcPct val="150000"/>
                        </a:lnSpc>
                        <a:spcAft>
                          <a:spcPts val="0"/>
                        </a:spcAft>
                      </a:pPr>
                      <a:r>
                        <a:rPr lang="en-US" sz="1800" dirty="0">
                          <a:solidFill>
                            <a:schemeClr val="accent1">
                              <a:lumMod val="75000"/>
                            </a:schemeClr>
                          </a:solidFill>
                          <a:effectLst/>
                          <a:latin typeface="Calibri" pitchFamily="34" charset="0"/>
                          <a:sym typeface="Symbol"/>
                        </a:rPr>
                        <a:t></a:t>
                      </a:r>
                      <a:endParaRPr lang="ru-RU" sz="1800" dirty="0">
                        <a:solidFill>
                          <a:schemeClr val="accent1">
                            <a:lumMod val="75000"/>
                          </a:schemeClr>
                        </a:solidFill>
                        <a:effectLst/>
                        <a:latin typeface="Calibri" pitchFamily="34" charset="0"/>
                        <a:ea typeface="Times New Roman"/>
                      </a:endParaRPr>
                    </a:p>
                  </a:txBody>
                  <a:tcPr marL="68591" marR="68591" marT="0" marB="0" anchor="ctr"/>
                </a:tc>
                <a:tc rowSpan="2">
                  <a:txBody>
                    <a:bodyPr/>
                    <a:lstStyle/>
                    <a:p>
                      <a:pPr algn="ctr">
                        <a:lnSpc>
                          <a:spcPct val="150000"/>
                        </a:lnSpc>
                        <a:spcAft>
                          <a:spcPts val="0"/>
                        </a:spcAft>
                      </a:pPr>
                      <a:r>
                        <a:rPr lang="en-US" sz="1800" dirty="0">
                          <a:solidFill>
                            <a:schemeClr val="accent1">
                              <a:lumMod val="75000"/>
                            </a:schemeClr>
                          </a:solidFill>
                          <a:effectLst/>
                          <a:latin typeface="Calibri" pitchFamily="34" charset="0"/>
                        </a:rPr>
                        <a:t>Z</a:t>
                      </a:r>
                      <a:r>
                        <a:rPr lang="en-US" sz="1800" baseline="-25000" dirty="0">
                          <a:solidFill>
                            <a:schemeClr val="accent1">
                              <a:lumMod val="75000"/>
                            </a:schemeClr>
                          </a:solidFill>
                          <a:effectLst/>
                          <a:latin typeface="Calibri" pitchFamily="34" charset="0"/>
                        </a:rPr>
                        <a:t>1</a:t>
                      </a:r>
                      <a:r>
                        <a:rPr lang="en-US" sz="1800" dirty="0">
                          <a:solidFill>
                            <a:schemeClr val="accent1">
                              <a:lumMod val="75000"/>
                            </a:schemeClr>
                          </a:solidFill>
                          <a:effectLst/>
                          <a:latin typeface="Calibri" pitchFamily="34" charset="0"/>
                        </a:rPr>
                        <a:t>Z</a:t>
                      </a:r>
                      <a:r>
                        <a:rPr lang="en-US" sz="1800" baseline="-25000" dirty="0">
                          <a:solidFill>
                            <a:schemeClr val="accent1">
                              <a:lumMod val="75000"/>
                            </a:schemeClr>
                          </a:solidFill>
                          <a:effectLst/>
                          <a:latin typeface="Calibri" pitchFamily="34" charset="0"/>
                        </a:rPr>
                        <a:t>2</a:t>
                      </a:r>
                      <a:endParaRPr lang="ru-RU" sz="1800" dirty="0">
                        <a:solidFill>
                          <a:schemeClr val="accent1">
                            <a:lumMod val="75000"/>
                          </a:schemeClr>
                        </a:solidFill>
                        <a:effectLst/>
                        <a:latin typeface="Calibri" pitchFamily="34" charset="0"/>
                        <a:ea typeface="Times New Roman"/>
                      </a:endParaRPr>
                    </a:p>
                  </a:txBody>
                  <a:tcPr marL="68591" marR="68591" marT="0" marB="0" anchor="ctr"/>
                </a:tc>
                <a:tc gridSpan="2">
                  <a:txBody>
                    <a:bodyPr/>
                    <a:lstStyle/>
                    <a:p>
                      <a:pPr algn="ctr">
                        <a:lnSpc>
                          <a:spcPct val="150000"/>
                        </a:lnSpc>
                        <a:spcAft>
                          <a:spcPts val="0"/>
                        </a:spcAft>
                      </a:pPr>
                      <a:r>
                        <a:rPr lang="en-US" sz="1800" dirty="0" smtClean="0">
                          <a:solidFill>
                            <a:schemeClr val="accent1">
                              <a:lumMod val="75000"/>
                            </a:schemeClr>
                          </a:solidFill>
                          <a:effectLst/>
                          <a:latin typeface="Calibri" pitchFamily="34" charset="0"/>
                          <a:sym typeface="Symbol"/>
                        </a:rPr>
                        <a:t></a:t>
                      </a:r>
                      <a:endParaRPr lang="ru-RU" sz="1800" dirty="0">
                        <a:solidFill>
                          <a:schemeClr val="accent1">
                            <a:lumMod val="75000"/>
                          </a:schemeClr>
                        </a:solidFill>
                        <a:effectLst/>
                        <a:latin typeface="Calibri" pitchFamily="34" charset="0"/>
                        <a:ea typeface="Times New Roman"/>
                      </a:endParaRPr>
                    </a:p>
                  </a:txBody>
                  <a:tcPr marL="68591" marR="68591" marT="0" marB="0"/>
                </a:tc>
                <a:tc hMerge="1">
                  <a:txBody>
                    <a:bodyPr/>
                    <a:lstStyle/>
                    <a:p>
                      <a:endParaRPr lang="ru-RU"/>
                    </a:p>
                  </a:txBody>
                  <a:tcPr/>
                </a:tc>
                <a:tc rowSpan="2">
                  <a:txBody>
                    <a:bodyPr/>
                    <a:lstStyle/>
                    <a:p>
                      <a:pPr>
                        <a:lnSpc>
                          <a:spcPct val="150000"/>
                        </a:lnSpc>
                        <a:spcAft>
                          <a:spcPts val="0"/>
                        </a:spcAft>
                      </a:pPr>
                      <a:r>
                        <a:rPr lang="en-US" sz="1800" dirty="0" err="1">
                          <a:solidFill>
                            <a:schemeClr val="accent1">
                              <a:lumMod val="75000"/>
                            </a:schemeClr>
                          </a:solidFill>
                          <a:effectLst/>
                          <a:latin typeface="Calibri" pitchFamily="34" charset="0"/>
                        </a:rPr>
                        <a:t>B</a:t>
                      </a:r>
                      <a:r>
                        <a:rPr lang="en-US" sz="1800" baseline="-25000" dirty="0" err="1">
                          <a:solidFill>
                            <a:schemeClr val="accent1">
                              <a:lumMod val="75000"/>
                            </a:schemeClr>
                          </a:solidFill>
                          <a:effectLst/>
                          <a:latin typeface="Calibri" pitchFamily="34" charset="0"/>
                        </a:rPr>
                        <a:t>Bass</a:t>
                      </a:r>
                      <a:r>
                        <a:rPr lang="en-US" sz="1800" baseline="-25000" dirty="0">
                          <a:solidFill>
                            <a:schemeClr val="accent1">
                              <a:lumMod val="75000"/>
                            </a:schemeClr>
                          </a:solidFill>
                          <a:effectLst/>
                          <a:latin typeface="Calibri" pitchFamily="34" charset="0"/>
                        </a:rPr>
                        <a:t> </a:t>
                      </a:r>
                      <a:r>
                        <a:rPr lang="en-US" sz="1800" dirty="0" smtClean="0">
                          <a:solidFill>
                            <a:schemeClr val="accent1">
                              <a:lumMod val="75000"/>
                            </a:schemeClr>
                          </a:solidFill>
                          <a:effectLst/>
                          <a:latin typeface="Calibri" pitchFamily="34" charset="0"/>
                        </a:rPr>
                        <a:t>(MeV)</a:t>
                      </a:r>
                      <a:endParaRPr lang="ru-RU" sz="1800" dirty="0">
                        <a:solidFill>
                          <a:schemeClr val="accent1">
                            <a:lumMod val="75000"/>
                          </a:schemeClr>
                        </a:solidFill>
                        <a:effectLst/>
                        <a:latin typeface="Calibri" pitchFamily="34" charset="0"/>
                        <a:ea typeface="Times New Roman"/>
                      </a:endParaRPr>
                    </a:p>
                  </a:txBody>
                  <a:tcPr marL="68591" marR="68591" marT="0" marB="0" anchor="ctr"/>
                </a:tc>
                <a:tc rowSpan="2">
                  <a:txBody>
                    <a:bodyPr/>
                    <a:lstStyle/>
                    <a:p>
                      <a:pPr>
                        <a:lnSpc>
                          <a:spcPct val="150000"/>
                        </a:lnSpc>
                        <a:spcAft>
                          <a:spcPts val="0"/>
                        </a:spcAft>
                      </a:pPr>
                      <a:r>
                        <a:rPr lang="en-US" sz="1800" dirty="0" err="1" smtClean="0">
                          <a:solidFill>
                            <a:schemeClr val="accent1">
                              <a:lumMod val="75000"/>
                            </a:schemeClr>
                          </a:solidFill>
                          <a:effectLst/>
                          <a:latin typeface="Calibri" pitchFamily="34" charset="0"/>
                        </a:rPr>
                        <a:t>B</a:t>
                      </a:r>
                      <a:r>
                        <a:rPr lang="en-US" sz="1800" baseline="-25000" dirty="0" err="1" smtClean="0">
                          <a:solidFill>
                            <a:schemeClr val="accent1">
                              <a:lumMod val="75000"/>
                            </a:schemeClr>
                          </a:solidFill>
                          <a:effectLst/>
                          <a:latin typeface="Calibri" pitchFamily="34" charset="0"/>
                        </a:rPr>
                        <a:t>tip</a:t>
                      </a:r>
                      <a:r>
                        <a:rPr lang="en-US" sz="1800" baseline="-25000" dirty="0" smtClean="0">
                          <a:solidFill>
                            <a:schemeClr val="accent1">
                              <a:lumMod val="75000"/>
                            </a:schemeClr>
                          </a:solidFill>
                          <a:effectLst/>
                          <a:latin typeface="Calibri" pitchFamily="34" charset="0"/>
                        </a:rPr>
                        <a:t> </a:t>
                      </a:r>
                      <a:r>
                        <a:rPr lang="en-US" sz="1800" dirty="0" smtClean="0">
                          <a:solidFill>
                            <a:schemeClr val="accent1">
                              <a:lumMod val="75000"/>
                            </a:schemeClr>
                          </a:solidFill>
                          <a:effectLst/>
                          <a:latin typeface="Calibri" pitchFamily="34" charset="0"/>
                        </a:rPr>
                        <a:t>(MeV)</a:t>
                      </a:r>
                      <a:endParaRPr lang="ru-RU" sz="1800" dirty="0">
                        <a:solidFill>
                          <a:schemeClr val="accent1">
                            <a:lumMod val="75000"/>
                          </a:schemeClr>
                        </a:solidFill>
                        <a:effectLst/>
                        <a:latin typeface="Calibri" pitchFamily="34" charset="0"/>
                        <a:ea typeface="Times New Roman"/>
                      </a:endParaRPr>
                    </a:p>
                  </a:txBody>
                  <a:tcPr marL="68591" marR="68591" marT="0" marB="0" anchor="ctr"/>
                </a:tc>
                <a:tc rowSpan="2">
                  <a:txBody>
                    <a:bodyPr/>
                    <a:lstStyle/>
                    <a:p>
                      <a:pPr>
                        <a:lnSpc>
                          <a:spcPct val="150000"/>
                        </a:lnSpc>
                        <a:spcAft>
                          <a:spcPts val="0"/>
                        </a:spcAft>
                      </a:pPr>
                      <a:r>
                        <a:rPr lang="en-US" sz="1800" dirty="0" err="1" smtClean="0">
                          <a:solidFill>
                            <a:schemeClr val="accent1">
                              <a:lumMod val="75000"/>
                            </a:schemeClr>
                          </a:solidFill>
                          <a:effectLst/>
                          <a:latin typeface="Calibri" pitchFamily="34" charset="0"/>
                        </a:rPr>
                        <a:t>B</a:t>
                      </a:r>
                      <a:r>
                        <a:rPr lang="en-US" sz="1800" baseline="-25000" dirty="0" err="1" smtClean="0">
                          <a:solidFill>
                            <a:schemeClr val="accent1">
                              <a:lumMod val="75000"/>
                            </a:schemeClr>
                          </a:solidFill>
                          <a:effectLst/>
                          <a:latin typeface="Calibri" pitchFamily="34" charset="0"/>
                        </a:rPr>
                        <a:t>side</a:t>
                      </a:r>
                      <a:r>
                        <a:rPr lang="en-US" sz="1800" baseline="0" dirty="0" smtClean="0">
                          <a:solidFill>
                            <a:schemeClr val="accent1">
                              <a:lumMod val="75000"/>
                            </a:schemeClr>
                          </a:solidFill>
                          <a:effectLst/>
                          <a:latin typeface="Calibri" pitchFamily="34" charset="0"/>
                        </a:rPr>
                        <a:t> </a:t>
                      </a:r>
                      <a:r>
                        <a:rPr lang="en-US" sz="1800" dirty="0" smtClean="0">
                          <a:solidFill>
                            <a:schemeClr val="accent1">
                              <a:lumMod val="75000"/>
                            </a:schemeClr>
                          </a:solidFill>
                          <a:effectLst/>
                          <a:latin typeface="Calibri" pitchFamily="34" charset="0"/>
                        </a:rPr>
                        <a:t>(MeV)</a:t>
                      </a:r>
                      <a:endParaRPr lang="ru-RU" sz="1800" dirty="0">
                        <a:solidFill>
                          <a:schemeClr val="accent1">
                            <a:lumMod val="75000"/>
                          </a:schemeClr>
                        </a:solidFill>
                        <a:effectLst/>
                        <a:latin typeface="Calibri" pitchFamily="34" charset="0"/>
                        <a:ea typeface="Times New Roman"/>
                      </a:endParaRPr>
                    </a:p>
                  </a:txBody>
                  <a:tcPr marL="68591" marR="68591" marT="0" marB="0" anchor="ctr"/>
                </a:tc>
              </a:tr>
              <a:tr h="411480">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50000"/>
                        </a:lnSpc>
                        <a:spcAft>
                          <a:spcPts val="0"/>
                        </a:spcAft>
                      </a:pPr>
                      <a:r>
                        <a:rPr lang="en-US" sz="1800" dirty="0" smtClean="0">
                          <a:solidFill>
                            <a:schemeClr val="accent1">
                              <a:lumMod val="75000"/>
                            </a:schemeClr>
                          </a:solidFill>
                          <a:effectLst/>
                          <a:latin typeface="Calibri" pitchFamily="34" charset="0"/>
                        </a:rPr>
                        <a:t>ion</a:t>
                      </a:r>
                      <a:endParaRPr lang="ru-RU" sz="1800" dirty="0">
                        <a:solidFill>
                          <a:schemeClr val="accent1">
                            <a:lumMod val="75000"/>
                          </a:schemeClr>
                        </a:solidFill>
                        <a:effectLst/>
                        <a:latin typeface="Calibri" pitchFamily="34" charset="0"/>
                        <a:ea typeface="Times New Roman"/>
                      </a:endParaRPr>
                    </a:p>
                  </a:txBody>
                  <a:tcPr marL="68591" marR="68591" marT="0" marB="0">
                    <a:solidFill>
                      <a:schemeClr val="accent2"/>
                    </a:solidFill>
                  </a:tcPr>
                </a:tc>
                <a:tc>
                  <a:txBody>
                    <a:bodyPr/>
                    <a:lstStyle/>
                    <a:p>
                      <a:pPr algn="ctr">
                        <a:lnSpc>
                          <a:spcPct val="150000"/>
                        </a:lnSpc>
                        <a:spcAft>
                          <a:spcPts val="0"/>
                        </a:spcAft>
                      </a:pPr>
                      <a:r>
                        <a:rPr lang="en-US" sz="1800" dirty="0" smtClean="0">
                          <a:solidFill>
                            <a:schemeClr val="accent1">
                              <a:lumMod val="75000"/>
                            </a:schemeClr>
                          </a:solidFill>
                          <a:effectLst/>
                          <a:latin typeface="Calibri" pitchFamily="34" charset="0"/>
                        </a:rPr>
                        <a:t>target</a:t>
                      </a:r>
                      <a:endParaRPr lang="ru-RU" sz="1800" dirty="0">
                        <a:solidFill>
                          <a:schemeClr val="accent1">
                            <a:lumMod val="75000"/>
                          </a:schemeClr>
                        </a:solidFill>
                        <a:effectLst/>
                        <a:latin typeface="Calibri" pitchFamily="34" charset="0"/>
                        <a:ea typeface="Times New Roman"/>
                      </a:endParaRPr>
                    </a:p>
                  </a:txBody>
                  <a:tcPr marL="68591" marR="68591" marT="0" marB="0">
                    <a:solidFill>
                      <a:schemeClr val="accent2"/>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456959">
                <a:tc>
                  <a:txBody>
                    <a:bodyPr/>
                    <a:lstStyle/>
                    <a:p>
                      <a:pPr algn="ctr">
                        <a:lnSpc>
                          <a:spcPct val="150000"/>
                        </a:lnSpc>
                        <a:spcAft>
                          <a:spcPts val="0"/>
                        </a:spcAft>
                      </a:pPr>
                      <a:r>
                        <a:rPr lang="en-US" sz="1800" baseline="30000" dirty="0" smtClean="0">
                          <a:solidFill>
                            <a:schemeClr val="accent1">
                              <a:lumMod val="75000"/>
                            </a:schemeClr>
                          </a:solidFill>
                          <a:effectLst/>
                          <a:latin typeface="Calibri" pitchFamily="34" charset="0"/>
                        </a:rPr>
                        <a:t>22</a:t>
                      </a:r>
                      <a:r>
                        <a:rPr lang="en-US" sz="1800" dirty="0" smtClean="0">
                          <a:solidFill>
                            <a:schemeClr val="accent1">
                              <a:lumMod val="75000"/>
                            </a:schemeClr>
                          </a:solidFill>
                          <a:effectLst/>
                          <a:latin typeface="Calibri" pitchFamily="34" charset="0"/>
                        </a:rPr>
                        <a:t>Ne + </a:t>
                      </a:r>
                      <a:r>
                        <a:rPr lang="en-US" sz="1800" baseline="30000" dirty="0" smtClean="0">
                          <a:solidFill>
                            <a:schemeClr val="accent1">
                              <a:lumMod val="75000"/>
                            </a:schemeClr>
                          </a:solidFill>
                          <a:effectLst/>
                          <a:latin typeface="Calibri" pitchFamily="34" charset="0"/>
                        </a:rPr>
                        <a:t>249</a:t>
                      </a:r>
                      <a:r>
                        <a:rPr lang="en-US" sz="1800" dirty="0" smtClean="0">
                          <a:solidFill>
                            <a:schemeClr val="accent1">
                              <a:lumMod val="75000"/>
                            </a:schemeClr>
                          </a:solidFill>
                          <a:effectLst/>
                          <a:latin typeface="Calibri" pitchFamily="34" charset="0"/>
                        </a:rPr>
                        <a:t>Cf</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271</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0.838</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980</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0.562</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0.299</a:t>
                      </a:r>
                      <a:r>
                        <a:rPr lang="en-US" sz="1800" baseline="30000">
                          <a:solidFill>
                            <a:schemeClr val="accent1">
                              <a:lumMod val="75000"/>
                            </a:schemeClr>
                          </a:solidFill>
                          <a:effectLst/>
                          <a:latin typeface="Calibri" pitchFamily="34" charset="0"/>
                        </a:rPr>
                        <a:t>+</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latin typeface="Calibri" pitchFamily="34" charset="0"/>
                        </a:rPr>
                        <a:t>10</a:t>
                      </a:r>
                      <a:r>
                        <a:rPr lang="ru-RU" sz="1800" dirty="0">
                          <a:solidFill>
                            <a:schemeClr val="accent1">
                              <a:lumMod val="75000"/>
                            </a:schemeClr>
                          </a:solidFill>
                          <a:latin typeface="Calibri" pitchFamily="34" charset="0"/>
                        </a:rPr>
                        <a:t>9</a:t>
                      </a:r>
                      <a:r>
                        <a:rPr lang="en-US" sz="1800" dirty="0">
                          <a:solidFill>
                            <a:schemeClr val="accent1">
                              <a:lumMod val="75000"/>
                            </a:schemeClr>
                          </a:solidFill>
                          <a:latin typeface="Calibri" pitchFamily="34" charset="0"/>
                        </a:rPr>
                        <a:t>.</a:t>
                      </a:r>
                      <a:r>
                        <a:rPr lang="ru-RU" sz="1800" dirty="0">
                          <a:solidFill>
                            <a:schemeClr val="accent1">
                              <a:lumMod val="75000"/>
                            </a:schemeClr>
                          </a:solidFill>
                          <a:latin typeface="Calibri" pitchFamily="34" charset="0"/>
                        </a:rPr>
                        <a:t>0</a:t>
                      </a: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94.</a:t>
                      </a:r>
                      <a:r>
                        <a:rPr lang="ru-RU" sz="1800">
                          <a:solidFill>
                            <a:schemeClr val="accent1">
                              <a:lumMod val="75000"/>
                            </a:schemeClr>
                          </a:solidFill>
                          <a:effectLst/>
                          <a:latin typeface="Calibri" pitchFamily="34" charset="0"/>
                        </a:rPr>
                        <a:t>7</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11</a:t>
                      </a:r>
                      <a:r>
                        <a:rPr lang="ru-RU" sz="1800" dirty="0">
                          <a:solidFill>
                            <a:schemeClr val="accent1">
                              <a:lumMod val="75000"/>
                            </a:schemeClr>
                          </a:solidFill>
                          <a:effectLst/>
                          <a:latin typeface="Calibri" pitchFamily="34" charset="0"/>
                        </a:rPr>
                        <a:t>9</a:t>
                      </a:r>
                      <a:r>
                        <a:rPr lang="en-US" sz="1800" dirty="0">
                          <a:solidFill>
                            <a:schemeClr val="accent1">
                              <a:lumMod val="75000"/>
                            </a:schemeClr>
                          </a:solidFill>
                          <a:effectLst/>
                          <a:latin typeface="Calibri" pitchFamily="34" charset="0"/>
                        </a:rPr>
                        <a:t>.</a:t>
                      </a:r>
                      <a:r>
                        <a:rPr lang="ru-RU" sz="1800" dirty="0">
                          <a:solidFill>
                            <a:schemeClr val="accent1">
                              <a:lumMod val="75000"/>
                            </a:schemeClr>
                          </a:solidFill>
                          <a:effectLst/>
                          <a:latin typeface="Calibri" pitchFamily="34" charset="0"/>
                        </a:rPr>
                        <a:t>0</a:t>
                      </a:r>
                      <a:endParaRPr lang="ru-RU" sz="1800" dirty="0">
                        <a:solidFill>
                          <a:schemeClr val="accent1">
                            <a:lumMod val="75000"/>
                          </a:schemeClr>
                        </a:solidFill>
                        <a:effectLst/>
                        <a:latin typeface="Calibri" pitchFamily="34" charset="0"/>
                        <a:ea typeface="Times New Roman"/>
                      </a:endParaRPr>
                    </a:p>
                  </a:txBody>
                  <a:tcPr marL="68591" marR="68591" marT="0" marB="0" anchor="ctr"/>
                </a:tc>
              </a:tr>
              <a:tr h="435535">
                <a:tc>
                  <a:txBody>
                    <a:bodyPr/>
                    <a:lstStyle/>
                    <a:p>
                      <a:pPr algn="ctr">
                        <a:lnSpc>
                          <a:spcPct val="150000"/>
                        </a:lnSpc>
                        <a:spcAft>
                          <a:spcPts val="0"/>
                        </a:spcAft>
                      </a:pPr>
                      <a:r>
                        <a:rPr lang="en-US" sz="1800" baseline="30000" dirty="0" smtClean="0">
                          <a:solidFill>
                            <a:schemeClr val="accent1">
                              <a:lumMod val="75000"/>
                            </a:schemeClr>
                          </a:solidFill>
                          <a:effectLst/>
                          <a:latin typeface="Calibri" pitchFamily="34" charset="0"/>
                        </a:rPr>
                        <a:t>26</a:t>
                      </a:r>
                      <a:r>
                        <a:rPr lang="en-US" sz="1800" dirty="0" smtClean="0">
                          <a:solidFill>
                            <a:schemeClr val="accent1">
                              <a:lumMod val="75000"/>
                            </a:schemeClr>
                          </a:solidFill>
                          <a:effectLst/>
                          <a:latin typeface="Calibri" pitchFamily="34" charset="0"/>
                        </a:rPr>
                        <a:t>Mg + </a:t>
                      </a:r>
                      <a:r>
                        <a:rPr lang="en-US" sz="1800" baseline="30000" dirty="0" smtClean="0">
                          <a:solidFill>
                            <a:schemeClr val="accent1">
                              <a:lumMod val="75000"/>
                            </a:schemeClr>
                          </a:solidFill>
                          <a:effectLst/>
                          <a:latin typeface="Calibri" pitchFamily="34" charset="0"/>
                        </a:rPr>
                        <a:t>248</a:t>
                      </a:r>
                      <a:r>
                        <a:rPr lang="en-US" sz="1800" dirty="0" smtClean="0">
                          <a:solidFill>
                            <a:schemeClr val="accent1">
                              <a:lumMod val="75000"/>
                            </a:schemeClr>
                          </a:solidFill>
                          <a:effectLst/>
                          <a:latin typeface="Calibri" pitchFamily="34" charset="0"/>
                        </a:rPr>
                        <a:t>Cm</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274</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0.810</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1152</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0.482</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0.297</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latin typeface="Calibri" pitchFamily="34" charset="0"/>
                        </a:rPr>
                        <a:t>126.8</a:t>
                      </a:r>
                      <a:endParaRPr lang="ru-RU" sz="1800" dirty="0">
                        <a:solidFill>
                          <a:schemeClr val="accent1">
                            <a:lumMod val="75000"/>
                          </a:schemeClr>
                        </a:solidFill>
                        <a:latin typeface="Calibri" pitchFamily="34" charset="0"/>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111.6</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138.</a:t>
                      </a:r>
                      <a:r>
                        <a:rPr lang="ru-RU" sz="1800" dirty="0">
                          <a:solidFill>
                            <a:schemeClr val="accent1">
                              <a:lumMod val="75000"/>
                            </a:schemeClr>
                          </a:solidFill>
                          <a:effectLst/>
                          <a:latin typeface="Calibri" pitchFamily="34" charset="0"/>
                        </a:rPr>
                        <a:t>8</a:t>
                      </a:r>
                      <a:endParaRPr lang="ru-RU" sz="1800" dirty="0">
                        <a:solidFill>
                          <a:schemeClr val="accent1">
                            <a:lumMod val="75000"/>
                          </a:schemeClr>
                        </a:solidFill>
                        <a:effectLst/>
                        <a:latin typeface="Calibri" pitchFamily="34" charset="0"/>
                        <a:ea typeface="Times New Roman"/>
                      </a:endParaRPr>
                    </a:p>
                  </a:txBody>
                  <a:tcPr marL="68591" marR="68591" marT="0" marB="0" anchor="ctr"/>
                </a:tc>
              </a:tr>
              <a:tr h="411480">
                <a:tc>
                  <a:txBody>
                    <a:bodyPr/>
                    <a:lstStyle/>
                    <a:p>
                      <a:pPr algn="ctr">
                        <a:lnSpc>
                          <a:spcPct val="150000"/>
                        </a:lnSpc>
                        <a:spcAft>
                          <a:spcPts val="0"/>
                        </a:spcAft>
                      </a:pPr>
                      <a:r>
                        <a:rPr lang="en-US" sz="1800" baseline="30000" dirty="0" smtClean="0">
                          <a:solidFill>
                            <a:schemeClr val="accent1">
                              <a:lumMod val="75000"/>
                            </a:schemeClr>
                          </a:solidFill>
                          <a:effectLst/>
                          <a:latin typeface="Calibri" pitchFamily="34" charset="0"/>
                        </a:rPr>
                        <a:t>36</a:t>
                      </a:r>
                      <a:r>
                        <a:rPr lang="en-US" sz="1800" dirty="0" smtClean="0">
                          <a:solidFill>
                            <a:schemeClr val="accent1">
                              <a:lumMod val="75000"/>
                            </a:schemeClr>
                          </a:solidFill>
                          <a:effectLst/>
                          <a:latin typeface="Calibri" pitchFamily="34" charset="0"/>
                        </a:rPr>
                        <a:t>S + </a:t>
                      </a:r>
                      <a:r>
                        <a:rPr lang="en-US" sz="1800" baseline="30000" dirty="0" smtClean="0">
                          <a:solidFill>
                            <a:schemeClr val="accent1">
                              <a:lumMod val="75000"/>
                            </a:schemeClr>
                          </a:solidFill>
                          <a:effectLst/>
                          <a:latin typeface="Calibri" pitchFamily="34" charset="0"/>
                        </a:rPr>
                        <a:t>238</a:t>
                      </a:r>
                      <a:r>
                        <a:rPr lang="en-US" sz="1800" dirty="0" smtClean="0">
                          <a:solidFill>
                            <a:schemeClr val="accent1">
                              <a:lumMod val="75000"/>
                            </a:schemeClr>
                          </a:solidFill>
                          <a:effectLst/>
                          <a:latin typeface="Calibri" pitchFamily="34" charset="0"/>
                        </a:rPr>
                        <a:t>U</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274</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0.737</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1472</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0.168</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0.286</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latin typeface="Calibri" pitchFamily="34" charset="0"/>
                        </a:rPr>
                        <a:t>159.</a:t>
                      </a:r>
                      <a:r>
                        <a:rPr lang="ru-RU" sz="1800" dirty="0">
                          <a:solidFill>
                            <a:schemeClr val="accent1">
                              <a:lumMod val="75000"/>
                            </a:schemeClr>
                          </a:solidFill>
                          <a:latin typeface="Calibri" pitchFamily="34" charset="0"/>
                        </a:rPr>
                        <a:t>1</a:t>
                      </a: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147.5</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170.</a:t>
                      </a:r>
                      <a:r>
                        <a:rPr lang="ru-RU" sz="1800">
                          <a:solidFill>
                            <a:schemeClr val="accent1">
                              <a:lumMod val="75000"/>
                            </a:schemeClr>
                          </a:solidFill>
                          <a:effectLst/>
                          <a:latin typeface="Calibri" pitchFamily="34" charset="0"/>
                        </a:rPr>
                        <a:t>8</a:t>
                      </a:r>
                      <a:endParaRPr lang="ru-RU" sz="1800">
                        <a:solidFill>
                          <a:schemeClr val="accent1">
                            <a:lumMod val="75000"/>
                          </a:schemeClr>
                        </a:solidFill>
                        <a:effectLst/>
                        <a:latin typeface="Calibri" pitchFamily="34" charset="0"/>
                        <a:ea typeface="Times New Roman"/>
                      </a:endParaRPr>
                    </a:p>
                  </a:txBody>
                  <a:tcPr marL="68591" marR="68591" marT="0" marB="0" anchor="ctr"/>
                </a:tc>
              </a:tr>
              <a:tr h="411480">
                <a:tc>
                  <a:txBody>
                    <a:bodyPr/>
                    <a:lstStyle/>
                    <a:p>
                      <a:pPr algn="ctr">
                        <a:lnSpc>
                          <a:spcPct val="150000"/>
                        </a:lnSpc>
                        <a:spcAft>
                          <a:spcPts val="0"/>
                        </a:spcAft>
                      </a:pPr>
                      <a:r>
                        <a:rPr lang="en-US" sz="1800" baseline="30000" dirty="0" smtClean="0">
                          <a:solidFill>
                            <a:schemeClr val="accent1">
                              <a:lumMod val="75000"/>
                            </a:schemeClr>
                          </a:solidFill>
                          <a:effectLst/>
                          <a:latin typeface="Calibri" pitchFamily="34" charset="0"/>
                        </a:rPr>
                        <a:t>58</a:t>
                      </a:r>
                      <a:r>
                        <a:rPr lang="en-US" sz="1800" dirty="0" smtClean="0">
                          <a:solidFill>
                            <a:schemeClr val="accent1">
                              <a:lumMod val="75000"/>
                            </a:schemeClr>
                          </a:solidFill>
                          <a:effectLst/>
                          <a:latin typeface="Calibri" pitchFamily="34" charset="0"/>
                        </a:rPr>
                        <a:t>Fe + </a:t>
                      </a:r>
                      <a:r>
                        <a:rPr lang="en-US" sz="1800" baseline="30000" dirty="0" smtClean="0">
                          <a:solidFill>
                            <a:schemeClr val="accent1">
                              <a:lumMod val="75000"/>
                            </a:schemeClr>
                          </a:solidFill>
                          <a:effectLst/>
                          <a:latin typeface="Calibri" pitchFamily="34" charset="0"/>
                        </a:rPr>
                        <a:t>208</a:t>
                      </a:r>
                      <a:r>
                        <a:rPr lang="en-US" sz="1800" dirty="0" smtClean="0">
                          <a:solidFill>
                            <a:schemeClr val="accent1">
                              <a:lumMod val="75000"/>
                            </a:schemeClr>
                          </a:solidFill>
                          <a:effectLst/>
                          <a:latin typeface="Calibri" pitchFamily="34" charset="0"/>
                        </a:rPr>
                        <a:t>Pb</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266</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0.564</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2132</a:t>
                      </a:r>
                      <a:endParaRPr lang="ru-RU" sz="1800" dirty="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0.259</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0</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latin typeface="Calibri" pitchFamily="34" charset="0"/>
                        </a:rPr>
                        <a:t>227.</a:t>
                      </a:r>
                      <a:r>
                        <a:rPr lang="ru-RU" sz="1800" dirty="0">
                          <a:solidFill>
                            <a:schemeClr val="accent1">
                              <a:lumMod val="75000"/>
                            </a:schemeClr>
                          </a:solidFill>
                          <a:latin typeface="Calibri" pitchFamily="34" charset="0"/>
                        </a:rPr>
                        <a:t>2</a:t>
                      </a:r>
                    </a:p>
                  </a:txBody>
                  <a:tcPr marL="68591" marR="68591" marT="0" marB="0" anchor="ctr"/>
                </a:tc>
                <a:tc>
                  <a:txBody>
                    <a:bodyPr/>
                    <a:lstStyle/>
                    <a:p>
                      <a:pPr algn="ctr">
                        <a:lnSpc>
                          <a:spcPct val="150000"/>
                        </a:lnSpc>
                        <a:spcAft>
                          <a:spcPts val="0"/>
                        </a:spcAft>
                      </a:pPr>
                      <a:r>
                        <a:rPr lang="en-US" sz="1800">
                          <a:solidFill>
                            <a:schemeClr val="accent1">
                              <a:lumMod val="75000"/>
                            </a:schemeClr>
                          </a:solidFill>
                          <a:effectLst/>
                          <a:latin typeface="Calibri" pitchFamily="34" charset="0"/>
                        </a:rPr>
                        <a:t>224.</a:t>
                      </a:r>
                      <a:r>
                        <a:rPr lang="ru-RU" sz="1800">
                          <a:solidFill>
                            <a:schemeClr val="accent1">
                              <a:lumMod val="75000"/>
                            </a:schemeClr>
                          </a:solidFill>
                          <a:effectLst/>
                          <a:latin typeface="Calibri" pitchFamily="34" charset="0"/>
                        </a:rPr>
                        <a:t>4</a:t>
                      </a:r>
                      <a:endParaRPr lang="ru-RU" sz="1800">
                        <a:solidFill>
                          <a:schemeClr val="accent1">
                            <a:lumMod val="75000"/>
                          </a:schemeClr>
                        </a:solidFill>
                        <a:effectLst/>
                        <a:latin typeface="Calibri" pitchFamily="34" charset="0"/>
                        <a:ea typeface="Times New Roman"/>
                      </a:endParaRPr>
                    </a:p>
                  </a:txBody>
                  <a:tcPr marL="68591" marR="68591" marT="0" marB="0" anchor="ctr"/>
                </a:tc>
                <a:tc>
                  <a:txBody>
                    <a:bodyPr/>
                    <a:lstStyle/>
                    <a:p>
                      <a:pPr algn="ctr">
                        <a:lnSpc>
                          <a:spcPct val="150000"/>
                        </a:lnSpc>
                        <a:spcAft>
                          <a:spcPts val="0"/>
                        </a:spcAft>
                      </a:pPr>
                      <a:r>
                        <a:rPr lang="en-US" sz="1800" dirty="0">
                          <a:solidFill>
                            <a:schemeClr val="accent1">
                              <a:lumMod val="75000"/>
                            </a:schemeClr>
                          </a:solidFill>
                          <a:effectLst/>
                          <a:latin typeface="Calibri" pitchFamily="34" charset="0"/>
                        </a:rPr>
                        <a:t>240.7</a:t>
                      </a:r>
                      <a:endParaRPr lang="ru-RU" sz="1800" dirty="0">
                        <a:solidFill>
                          <a:schemeClr val="accent1">
                            <a:lumMod val="75000"/>
                          </a:schemeClr>
                        </a:solidFill>
                        <a:effectLst/>
                        <a:latin typeface="Calibri" pitchFamily="34" charset="0"/>
                        <a:ea typeface="Times New Roman"/>
                      </a:endParaRPr>
                    </a:p>
                  </a:txBody>
                  <a:tcPr marL="68591" marR="68591" marT="0" marB="0" anchor="ctr"/>
                </a:tc>
              </a:tr>
            </a:tbl>
          </a:graphicData>
        </a:graphic>
      </p:graphicFrame>
      <p:sp>
        <p:nvSpPr>
          <p:cNvPr id="2" name="Нижний колонтитул 1"/>
          <p:cNvSpPr>
            <a:spLocks noGrp="1"/>
          </p:cNvSpPr>
          <p:nvPr>
            <p:ph type="ftr" sz="quarter" idx="11"/>
          </p:nvPr>
        </p:nvSpPr>
        <p:spPr>
          <a:xfrm>
            <a:off x="6516688" y="6381750"/>
            <a:ext cx="2414587" cy="365125"/>
          </a:xfrm>
        </p:spPr>
        <p:txBody>
          <a:bodyPr/>
          <a:lstStyle/>
          <a:p>
            <a:pPr algn="r">
              <a:defRPr/>
            </a:pPr>
            <a:r>
              <a:rPr lang="ru-RU" dirty="0"/>
              <a:t>Дубна - 2013</a:t>
            </a:r>
          </a:p>
        </p:txBody>
      </p:sp>
    </p:spTree>
    <p:extLst>
      <p:ext uri="{BB962C8B-B14F-4D97-AF65-F5344CB8AC3E}">
        <p14:creationId xmlns:p14="http://schemas.microsoft.com/office/powerpoint/2010/main" val="79388575"/>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929141163"/>
              </p:ext>
            </p:extLst>
          </p:nvPr>
        </p:nvGraphicFramePr>
        <p:xfrm>
          <a:off x="467544" y="0"/>
          <a:ext cx="8316418" cy="6775205"/>
        </p:xfrm>
        <a:graphic>
          <a:graphicData uri="http://schemas.openxmlformats.org/drawingml/2006/table">
            <a:tbl>
              <a:tblPr firstRow="1" firstCol="1" bandRow="1">
                <a:tableStyleId>{21E4AEA4-8DFA-4A89-87EB-49C32662AFE0}</a:tableStyleId>
              </a:tblPr>
              <a:tblGrid>
                <a:gridCol w="899594"/>
                <a:gridCol w="1008112"/>
                <a:gridCol w="864096"/>
                <a:gridCol w="1080120"/>
                <a:gridCol w="1008112"/>
                <a:gridCol w="1224136"/>
                <a:gridCol w="1152128"/>
                <a:gridCol w="1080120"/>
              </a:tblGrid>
              <a:tr h="394514">
                <a:tc>
                  <a:txBody>
                    <a:bodyPr/>
                    <a:lstStyle/>
                    <a:p>
                      <a:pPr algn="ctr">
                        <a:lnSpc>
                          <a:spcPct val="150000"/>
                        </a:lnSpc>
                        <a:spcAft>
                          <a:spcPts val="0"/>
                        </a:spcAft>
                      </a:pPr>
                      <a:r>
                        <a:rPr lang="en-US" sz="1600" dirty="0" err="1">
                          <a:solidFill>
                            <a:schemeClr val="accent1">
                              <a:lumMod val="75000"/>
                            </a:schemeClr>
                          </a:solidFill>
                          <a:effectLst/>
                          <a:latin typeface="Calibri" pitchFamily="34" charset="0"/>
                        </a:rPr>
                        <a:t>E</a:t>
                      </a:r>
                      <a:r>
                        <a:rPr lang="en-US" sz="1600" baseline="-25000" dirty="0" err="1">
                          <a:solidFill>
                            <a:schemeClr val="accent1">
                              <a:lumMod val="75000"/>
                            </a:schemeClr>
                          </a:solidFill>
                          <a:effectLst/>
                          <a:latin typeface="Calibri" pitchFamily="34" charset="0"/>
                        </a:rPr>
                        <a:t>lab</a:t>
                      </a:r>
                      <a:r>
                        <a:rPr lang="en-US" sz="1600" dirty="0">
                          <a:solidFill>
                            <a:schemeClr val="accent1">
                              <a:lumMod val="75000"/>
                            </a:schemeClr>
                          </a:solidFill>
                          <a:effectLst/>
                          <a:latin typeface="Calibri" pitchFamily="34" charset="0"/>
                        </a:rPr>
                        <a:t> </a:t>
                      </a:r>
                      <a:r>
                        <a:rPr lang="ru-RU" sz="1600" dirty="0" smtClean="0">
                          <a:solidFill>
                            <a:schemeClr val="accent1">
                              <a:lumMod val="75000"/>
                            </a:schemeClr>
                          </a:solidFill>
                          <a:effectLst/>
                          <a:latin typeface="Calibri" pitchFamily="34" charset="0"/>
                        </a:rPr>
                        <a:t>(</a:t>
                      </a:r>
                      <a:r>
                        <a:rPr lang="en-US" sz="1600" dirty="0" smtClean="0">
                          <a:solidFill>
                            <a:schemeClr val="accent1">
                              <a:lumMod val="75000"/>
                            </a:schemeClr>
                          </a:solidFill>
                          <a:effectLst/>
                          <a:latin typeface="Calibri" pitchFamily="34" charset="0"/>
                        </a:rPr>
                        <a:t>MeV</a:t>
                      </a:r>
                      <a:r>
                        <a:rPr lang="ru-RU" sz="1600" dirty="0" smtClean="0">
                          <a:solidFill>
                            <a:schemeClr val="accent1">
                              <a:lumMod val="75000"/>
                            </a:schemeClr>
                          </a:solidFill>
                          <a:effectLst/>
                          <a:latin typeface="Calibri" pitchFamily="34" charset="0"/>
                        </a:rPr>
                        <a:t>)</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50000"/>
                        </a:lnSpc>
                        <a:spcAft>
                          <a:spcPts val="0"/>
                        </a:spcAft>
                      </a:pPr>
                      <a:r>
                        <a:rPr lang="en-US" sz="1600" dirty="0" err="1">
                          <a:solidFill>
                            <a:schemeClr val="accent1">
                              <a:lumMod val="75000"/>
                            </a:schemeClr>
                          </a:solidFill>
                          <a:effectLst/>
                          <a:latin typeface="Calibri" pitchFamily="34" charset="0"/>
                        </a:rPr>
                        <a:t>E</a:t>
                      </a:r>
                      <a:r>
                        <a:rPr lang="en-US" sz="1600" baseline="-25000" dirty="0" err="1">
                          <a:solidFill>
                            <a:schemeClr val="accent1">
                              <a:lumMod val="75000"/>
                            </a:schemeClr>
                          </a:solidFill>
                          <a:effectLst/>
                          <a:latin typeface="Calibri" pitchFamily="34" charset="0"/>
                        </a:rPr>
                        <a:t>c</a:t>
                      </a:r>
                      <a:r>
                        <a:rPr lang="ru-RU" sz="1600" baseline="-25000" dirty="0">
                          <a:solidFill>
                            <a:schemeClr val="accent1">
                              <a:lumMod val="75000"/>
                            </a:schemeClr>
                          </a:solidFill>
                          <a:effectLst/>
                          <a:latin typeface="Calibri" pitchFamily="34" charset="0"/>
                        </a:rPr>
                        <a:t>.</a:t>
                      </a:r>
                      <a:r>
                        <a:rPr lang="en-US" sz="1600" baseline="-25000" dirty="0">
                          <a:solidFill>
                            <a:schemeClr val="accent1">
                              <a:lumMod val="75000"/>
                            </a:schemeClr>
                          </a:solidFill>
                          <a:effectLst/>
                          <a:latin typeface="Calibri" pitchFamily="34" charset="0"/>
                        </a:rPr>
                        <a:t>m</a:t>
                      </a:r>
                      <a:r>
                        <a:rPr lang="ru-RU" sz="1600" baseline="-25000" dirty="0">
                          <a:solidFill>
                            <a:schemeClr val="accent1">
                              <a:lumMod val="75000"/>
                            </a:schemeClr>
                          </a:solidFill>
                          <a:effectLst/>
                          <a:latin typeface="Calibri" pitchFamily="34" charset="0"/>
                        </a:rPr>
                        <a:t>.</a:t>
                      </a:r>
                      <a:r>
                        <a:rPr lang="ru-RU" sz="1600" dirty="0">
                          <a:solidFill>
                            <a:schemeClr val="accent1">
                              <a:lumMod val="75000"/>
                            </a:schemeClr>
                          </a:solidFill>
                          <a:effectLst/>
                          <a:latin typeface="Calibri" pitchFamily="34" charset="0"/>
                        </a:rPr>
                        <a:t> </a:t>
                      </a:r>
                      <a:r>
                        <a:rPr lang="ru-RU" sz="1600" dirty="0" smtClean="0">
                          <a:solidFill>
                            <a:schemeClr val="accent1">
                              <a:lumMod val="75000"/>
                            </a:schemeClr>
                          </a:solidFill>
                          <a:effectLst/>
                          <a:latin typeface="Calibri" pitchFamily="34" charset="0"/>
                        </a:rPr>
                        <a:t>(</a:t>
                      </a:r>
                      <a:r>
                        <a:rPr lang="en-US" sz="1600" dirty="0" smtClean="0">
                          <a:solidFill>
                            <a:schemeClr val="accent1">
                              <a:lumMod val="75000"/>
                            </a:schemeClr>
                          </a:solidFill>
                          <a:effectLst/>
                          <a:latin typeface="Calibri" pitchFamily="34" charset="0"/>
                        </a:rPr>
                        <a:t>MeV</a:t>
                      </a:r>
                      <a:r>
                        <a:rPr lang="ru-RU" sz="1600" dirty="0" smtClean="0">
                          <a:solidFill>
                            <a:schemeClr val="accent1">
                              <a:lumMod val="75000"/>
                            </a:schemeClr>
                          </a:solidFill>
                          <a:effectLst/>
                          <a:latin typeface="Calibri" pitchFamily="34" charset="0"/>
                        </a:rPr>
                        <a:t>)</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r>
                        <a:rPr lang="en-US" sz="1800" dirty="0" err="1" smtClean="0">
                          <a:solidFill>
                            <a:schemeClr val="accent1">
                              <a:lumMod val="75000"/>
                            </a:schemeClr>
                          </a:solidFill>
                          <a:effectLst/>
                          <a:latin typeface="Calibri" pitchFamily="34" charset="0"/>
                        </a:rPr>
                        <a:t>E</a:t>
                      </a:r>
                      <a:r>
                        <a:rPr lang="en-US" sz="1800" baseline="-25000" dirty="0" err="1" smtClean="0">
                          <a:solidFill>
                            <a:schemeClr val="accent1">
                              <a:lumMod val="75000"/>
                            </a:schemeClr>
                          </a:solidFill>
                          <a:effectLst/>
                          <a:latin typeface="Calibri" pitchFamily="34" charset="0"/>
                        </a:rPr>
                        <a:t>c</a:t>
                      </a:r>
                      <a:r>
                        <a:rPr lang="ru-RU" sz="1800" baseline="-25000" dirty="0" smtClean="0">
                          <a:solidFill>
                            <a:schemeClr val="accent1">
                              <a:lumMod val="75000"/>
                            </a:schemeClr>
                          </a:solidFill>
                          <a:effectLst/>
                          <a:latin typeface="Calibri" pitchFamily="34" charset="0"/>
                        </a:rPr>
                        <a:t>.</a:t>
                      </a:r>
                      <a:r>
                        <a:rPr lang="en-US" sz="1800" baseline="-25000" dirty="0" smtClean="0">
                          <a:solidFill>
                            <a:schemeClr val="accent1">
                              <a:lumMod val="75000"/>
                            </a:schemeClr>
                          </a:solidFill>
                          <a:effectLst/>
                          <a:latin typeface="Calibri" pitchFamily="34" charset="0"/>
                        </a:rPr>
                        <a:t>m</a:t>
                      </a:r>
                      <a:r>
                        <a:rPr lang="ru-RU" sz="1800" baseline="-25000" dirty="0" smtClean="0">
                          <a:solidFill>
                            <a:schemeClr val="accent1">
                              <a:lumMod val="75000"/>
                            </a:schemeClr>
                          </a:solidFill>
                          <a:effectLst/>
                          <a:latin typeface="Calibri" pitchFamily="34" charset="0"/>
                        </a:rPr>
                        <a:t>.</a:t>
                      </a:r>
                      <a:r>
                        <a:rPr lang="ru-RU" sz="1800" dirty="0" smtClean="0">
                          <a:solidFill>
                            <a:schemeClr val="accent1">
                              <a:lumMod val="75000"/>
                            </a:schemeClr>
                          </a:solidFill>
                          <a:effectLst/>
                          <a:latin typeface="Calibri" pitchFamily="34" charset="0"/>
                        </a:rPr>
                        <a:t> </a:t>
                      </a:r>
                      <a:r>
                        <a:rPr lang="en-US" sz="1800" dirty="0" smtClean="0">
                          <a:solidFill>
                            <a:schemeClr val="accent1">
                              <a:lumMod val="75000"/>
                            </a:schemeClr>
                          </a:solidFill>
                          <a:effectLst/>
                          <a:latin typeface="Calibri" pitchFamily="34" charset="0"/>
                        </a:rPr>
                        <a:t>/E</a:t>
                      </a:r>
                      <a:r>
                        <a:rPr lang="en-US" sz="1800" baseline="-25000" dirty="0" smtClean="0">
                          <a:solidFill>
                            <a:schemeClr val="accent1">
                              <a:lumMod val="75000"/>
                            </a:schemeClr>
                          </a:solidFill>
                          <a:effectLst/>
                          <a:latin typeface="Calibri" pitchFamily="34" charset="0"/>
                        </a:rPr>
                        <a:t>B</a:t>
                      </a:r>
                      <a:endParaRPr lang="en-US" baseline="-25000" dirty="0"/>
                    </a:p>
                  </a:txBody>
                  <a:tcPr marL="12465" marR="12465" marT="0" marB="0" anchor="ctr"/>
                </a:tc>
                <a:tc>
                  <a:txBody>
                    <a:bodyPr/>
                    <a:lstStyle/>
                    <a:p>
                      <a:pPr algn="ctr">
                        <a:lnSpc>
                          <a:spcPct val="150000"/>
                        </a:lnSpc>
                        <a:spcAft>
                          <a:spcPts val="0"/>
                        </a:spcAft>
                      </a:pPr>
                      <a:r>
                        <a:rPr lang="en-US" sz="1600" dirty="0">
                          <a:solidFill>
                            <a:schemeClr val="accent1">
                              <a:lumMod val="75000"/>
                            </a:schemeClr>
                          </a:solidFill>
                          <a:effectLst/>
                          <a:latin typeface="Calibri" pitchFamily="34" charset="0"/>
                        </a:rPr>
                        <a:t>E</a:t>
                      </a:r>
                      <a:r>
                        <a:rPr lang="ru-RU" sz="1600" baseline="30000" dirty="0">
                          <a:solidFill>
                            <a:schemeClr val="accent1">
                              <a:lumMod val="75000"/>
                            </a:schemeClr>
                          </a:solidFill>
                          <a:effectLst/>
                          <a:latin typeface="Calibri" pitchFamily="34" charset="0"/>
                        </a:rPr>
                        <a:t>*</a:t>
                      </a:r>
                      <a:r>
                        <a:rPr lang="ru-RU" sz="1600" dirty="0">
                          <a:solidFill>
                            <a:schemeClr val="accent1">
                              <a:lumMod val="75000"/>
                            </a:schemeClr>
                          </a:solidFill>
                          <a:effectLst/>
                          <a:latin typeface="Calibri" pitchFamily="34" charset="0"/>
                        </a:rPr>
                        <a:t> </a:t>
                      </a:r>
                      <a:r>
                        <a:rPr lang="ru-RU" sz="1600" dirty="0" smtClean="0">
                          <a:solidFill>
                            <a:schemeClr val="accent1">
                              <a:lumMod val="75000"/>
                            </a:schemeClr>
                          </a:solidFill>
                          <a:effectLst/>
                          <a:latin typeface="Calibri" pitchFamily="34" charset="0"/>
                        </a:rPr>
                        <a:t>(</a:t>
                      </a:r>
                      <a:r>
                        <a:rPr lang="en-US" sz="1600" dirty="0" smtClean="0">
                          <a:solidFill>
                            <a:schemeClr val="accent1">
                              <a:lumMod val="75000"/>
                            </a:schemeClr>
                          </a:solidFill>
                          <a:effectLst/>
                          <a:latin typeface="Calibri" pitchFamily="34" charset="0"/>
                        </a:rPr>
                        <a:t>MeV</a:t>
                      </a:r>
                      <a:r>
                        <a:rPr lang="ru-RU" sz="1600" dirty="0" smtClean="0">
                          <a:solidFill>
                            <a:schemeClr val="accent1">
                              <a:lumMod val="75000"/>
                            </a:schemeClr>
                          </a:solidFill>
                          <a:effectLst/>
                          <a:latin typeface="Calibri" pitchFamily="34" charset="0"/>
                        </a:rPr>
                        <a:t>)</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50000"/>
                        </a:lnSpc>
                        <a:spcAft>
                          <a:spcPts val="0"/>
                        </a:spcAft>
                      </a:pPr>
                      <a:r>
                        <a:rPr lang="ru-RU" sz="1600" dirty="0">
                          <a:solidFill>
                            <a:schemeClr val="accent1">
                              <a:lumMod val="75000"/>
                            </a:schemeClr>
                          </a:solidFill>
                          <a:effectLst/>
                          <a:latin typeface="Calibri" pitchFamily="34" charset="0"/>
                        </a:rPr>
                        <a:t>&lt;</a:t>
                      </a:r>
                      <a:r>
                        <a:rPr lang="en-US" sz="1600" dirty="0">
                          <a:solidFill>
                            <a:schemeClr val="accent1">
                              <a:lumMod val="75000"/>
                            </a:schemeClr>
                          </a:solidFill>
                          <a:effectLst/>
                          <a:latin typeface="Calibri" pitchFamily="34" charset="0"/>
                        </a:rPr>
                        <a:t>l</a:t>
                      </a:r>
                      <a:r>
                        <a:rPr lang="ru-RU" sz="1600" dirty="0">
                          <a:solidFill>
                            <a:schemeClr val="accent1">
                              <a:lumMod val="75000"/>
                            </a:schemeClr>
                          </a:solidFill>
                          <a:effectLst/>
                          <a:latin typeface="Calibri" pitchFamily="34" charset="0"/>
                        </a:rPr>
                        <a:t>&gt; (ħ)</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50000"/>
                        </a:lnSpc>
                        <a:spcAft>
                          <a:spcPts val="0"/>
                        </a:spcAft>
                      </a:pPr>
                      <a:r>
                        <a:rPr lang="en-US" sz="1600" dirty="0" err="1">
                          <a:solidFill>
                            <a:schemeClr val="accent1">
                              <a:lumMod val="75000"/>
                            </a:schemeClr>
                          </a:solidFill>
                          <a:effectLst/>
                          <a:latin typeface="Calibri" pitchFamily="34" charset="0"/>
                        </a:rPr>
                        <a:t>T</a:t>
                      </a:r>
                      <a:r>
                        <a:rPr lang="en-US" sz="1600" baseline="-25000" dirty="0" err="1">
                          <a:solidFill>
                            <a:schemeClr val="accent1">
                              <a:lumMod val="75000"/>
                            </a:schemeClr>
                          </a:solidFill>
                          <a:effectLst/>
                          <a:latin typeface="Calibri" pitchFamily="34" charset="0"/>
                        </a:rPr>
                        <a:t>saddle</a:t>
                      </a:r>
                      <a:r>
                        <a:rPr lang="ru-RU" sz="1600" dirty="0">
                          <a:solidFill>
                            <a:schemeClr val="accent1">
                              <a:lumMod val="75000"/>
                            </a:schemeClr>
                          </a:solidFill>
                          <a:effectLst/>
                          <a:latin typeface="Calibri" pitchFamily="34" charset="0"/>
                        </a:rPr>
                        <a:t> </a:t>
                      </a:r>
                      <a:r>
                        <a:rPr lang="ru-RU" sz="1600" dirty="0" smtClean="0">
                          <a:solidFill>
                            <a:schemeClr val="accent1">
                              <a:lumMod val="75000"/>
                            </a:schemeClr>
                          </a:solidFill>
                          <a:effectLst/>
                          <a:latin typeface="Calibri" pitchFamily="34" charset="0"/>
                        </a:rPr>
                        <a:t>(</a:t>
                      </a:r>
                      <a:r>
                        <a:rPr lang="en-US" sz="1600" dirty="0" smtClean="0">
                          <a:solidFill>
                            <a:schemeClr val="accent1">
                              <a:lumMod val="75000"/>
                            </a:schemeClr>
                          </a:solidFill>
                          <a:effectLst/>
                          <a:latin typeface="Calibri" pitchFamily="34" charset="0"/>
                        </a:rPr>
                        <a:t>MeV</a:t>
                      </a:r>
                      <a:r>
                        <a:rPr lang="ru-RU" sz="1600" dirty="0" smtClean="0">
                          <a:solidFill>
                            <a:schemeClr val="accent1">
                              <a:lumMod val="75000"/>
                            </a:schemeClr>
                          </a:solidFill>
                          <a:effectLst/>
                          <a:latin typeface="Calibri" pitchFamily="34" charset="0"/>
                        </a:rPr>
                        <a:t>)</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50000"/>
                        </a:lnSpc>
                        <a:spcAft>
                          <a:spcPts val="0"/>
                        </a:spcAft>
                      </a:pPr>
                      <a:r>
                        <a:rPr lang="en-US" sz="1600" dirty="0">
                          <a:solidFill>
                            <a:schemeClr val="accent1">
                              <a:lumMod val="75000"/>
                            </a:schemeClr>
                          </a:solidFill>
                          <a:effectLst/>
                          <a:latin typeface="Calibri" pitchFamily="34" charset="0"/>
                          <a:sym typeface="Symbol"/>
                        </a:rPr>
                        <a:t></a:t>
                      </a:r>
                      <a:r>
                        <a:rPr lang="en-US" sz="1600" baseline="-25000" dirty="0">
                          <a:solidFill>
                            <a:schemeClr val="accent1">
                              <a:lumMod val="75000"/>
                            </a:schemeClr>
                          </a:solidFill>
                          <a:effectLst/>
                          <a:latin typeface="Calibri" pitchFamily="34" charset="0"/>
                        </a:rPr>
                        <a:t>M</a:t>
                      </a:r>
                      <a:r>
                        <a:rPr lang="ru-RU" sz="1600" dirty="0">
                          <a:solidFill>
                            <a:schemeClr val="accent1">
                              <a:lumMod val="75000"/>
                            </a:schemeClr>
                          </a:solidFill>
                          <a:effectLst/>
                          <a:latin typeface="Calibri" pitchFamily="34" charset="0"/>
                        </a:rPr>
                        <a:t> </a:t>
                      </a:r>
                      <a:r>
                        <a:rPr lang="ru-RU" sz="1600" dirty="0" smtClean="0">
                          <a:solidFill>
                            <a:schemeClr val="accent1">
                              <a:lumMod val="75000"/>
                            </a:schemeClr>
                          </a:solidFill>
                          <a:effectLst/>
                          <a:latin typeface="Calibri" pitchFamily="34" charset="0"/>
                        </a:rPr>
                        <a:t>(</a:t>
                      </a:r>
                      <a:r>
                        <a:rPr lang="en-US" sz="1600" dirty="0" smtClean="0">
                          <a:solidFill>
                            <a:schemeClr val="accent1">
                              <a:lumMod val="75000"/>
                            </a:schemeClr>
                          </a:solidFill>
                          <a:effectLst/>
                          <a:latin typeface="Calibri" pitchFamily="34" charset="0"/>
                        </a:rPr>
                        <a:t>u</a:t>
                      </a:r>
                      <a:r>
                        <a:rPr lang="ru-RU" sz="1600" dirty="0" smtClean="0">
                          <a:solidFill>
                            <a:schemeClr val="accent1">
                              <a:lumMod val="75000"/>
                            </a:schemeClr>
                          </a:solidFill>
                          <a:effectLst/>
                          <a:latin typeface="Calibri" pitchFamily="34" charset="0"/>
                        </a:rPr>
                        <a:t>)</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50000"/>
                        </a:lnSpc>
                        <a:spcAft>
                          <a:spcPts val="0"/>
                        </a:spcAft>
                      </a:pPr>
                      <a:r>
                        <a:rPr lang="en-US" sz="1600" dirty="0">
                          <a:solidFill>
                            <a:schemeClr val="accent1">
                              <a:lumMod val="75000"/>
                            </a:schemeClr>
                          </a:solidFill>
                          <a:effectLst/>
                          <a:latin typeface="Calibri" pitchFamily="34" charset="0"/>
                          <a:sym typeface="Symbol"/>
                        </a:rPr>
                        <a:t></a:t>
                      </a:r>
                      <a:r>
                        <a:rPr lang="en-US" sz="1600" baseline="-25000" dirty="0">
                          <a:solidFill>
                            <a:schemeClr val="accent1">
                              <a:lumMod val="75000"/>
                            </a:schemeClr>
                          </a:solidFill>
                          <a:effectLst/>
                          <a:latin typeface="Calibri" pitchFamily="34" charset="0"/>
                        </a:rPr>
                        <a:t>TKE</a:t>
                      </a:r>
                      <a:r>
                        <a:rPr lang="en-US" sz="1600" dirty="0">
                          <a:solidFill>
                            <a:schemeClr val="accent1">
                              <a:lumMod val="75000"/>
                            </a:schemeClr>
                          </a:solidFill>
                          <a:effectLst/>
                          <a:latin typeface="Calibri" pitchFamily="34" charset="0"/>
                        </a:rPr>
                        <a:t> </a:t>
                      </a:r>
                      <a:r>
                        <a:rPr lang="en-US" sz="1600" dirty="0" smtClean="0">
                          <a:solidFill>
                            <a:schemeClr val="accent1">
                              <a:lumMod val="75000"/>
                            </a:schemeClr>
                          </a:solidFill>
                          <a:effectLst/>
                          <a:latin typeface="Calibri" pitchFamily="34" charset="0"/>
                        </a:rPr>
                        <a:t>(MeV)</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347965">
                <a:tc gridSpan="8">
                  <a:txBody>
                    <a:bodyPr/>
                    <a:lstStyle/>
                    <a:p>
                      <a:pPr algn="ctr">
                        <a:lnSpc>
                          <a:spcPct val="150000"/>
                        </a:lnSpc>
                        <a:spcAft>
                          <a:spcPts val="0"/>
                        </a:spcAft>
                      </a:pPr>
                      <a:r>
                        <a:rPr lang="en-US" sz="1800" baseline="30000" dirty="0">
                          <a:solidFill>
                            <a:schemeClr val="accent1">
                              <a:lumMod val="75000"/>
                            </a:schemeClr>
                          </a:solidFill>
                          <a:effectLst/>
                          <a:latin typeface="Calibri" pitchFamily="34" charset="0"/>
                        </a:rPr>
                        <a:t>22</a:t>
                      </a:r>
                      <a:r>
                        <a:rPr lang="en-US" sz="1800" dirty="0">
                          <a:solidFill>
                            <a:schemeClr val="accent1">
                              <a:lumMod val="75000"/>
                            </a:schemeClr>
                          </a:solidFill>
                          <a:effectLst/>
                          <a:latin typeface="Calibri" pitchFamily="34" charset="0"/>
                        </a:rPr>
                        <a:t>Ne + </a:t>
                      </a:r>
                      <a:r>
                        <a:rPr lang="en-US" sz="1800" baseline="30000" dirty="0">
                          <a:solidFill>
                            <a:schemeClr val="accent1">
                              <a:lumMod val="75000"/>
                            </a:schemeClr>
                          </a:solidFill>
                          <a:effectLst/>
                          <a:latin typeface="Calibri" pitchFamily="34" charset="0"/>
                        </a:rPr>
                        <a:t>249</a:t>
                      </a:r>
                      <a:r>
                        <a:rPr lang="en-US" sz="1800" dirty="0">
                          <a:solidFill>
                            <a:schemeClr val="accent1">
                              <a:lumMod val="75000"/>
                            </a:schemeClr>
                          </a:solidFill>
                          <a:effectLst/>
                          <a:latin typeface="Calibri" pitchFamily="34" charset="0"/>
                        </a:rPr>
                        <a:t>Cf</a:t>
                      </a:r>
                      <a:endParaRPr lang="ru-RU" sz="1800" b="1"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4371">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102</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93.7</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0.868</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29</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7</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0.98</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19.5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127</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116.7</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1.081</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52</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22</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1.13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22.1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21.7</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372866">
                <a:tc gridSpan="8">
                  <a:txBody>
                    <a:bodyPr/>
                    <a:lstStyle/>
                    <a:p>
                      <a:pPr algn="ctr">
                        <a:lnSpc>
                          <a:spcPct val="150000"/>
                        </a:lnSpc>
                        <a:spcAft>
                          <a:spcPts val="0"/>
                        </a:spcAft>
                      </a:pPr>
                      <a:r>
                        <a:rPr lang="en-US" sz="1800" baseline="30000" dirty="0">
                          <a:solidFill>
                            <a:schemeClr val="accent1">
                              <a:lumMod val="75000"/>
                            </a:schemeClr>
                          </a:solidFill>
                          <a:effectLst/>
                          <a:latin typeface="Calibri" pitchFamily="34" charset="0"/>
                        </a:rPr>
                        <a:t>26</a:t>
                      </a:r>
                      <a:r>
                        <a:rPr lang="en-US" sz="1800" dirty="0">
                          <a:solidFill>
                            <a:schemeClr val="accent1">
                              <a:lumMod val="75000"/>
                            </a:schemeClr>
                          </a:solidFill>
                          <a:effectLst/>
                          <a:latin typeface="Calibri" pitchFamily="34" charset="0"/>
                        </a:rPr>
                        <a:t>Mg + </a:t>
                      </a:r>
                      <a:r>
                        <a:rPr lang="en-US" sz="1800" baseline="30000" dirty="0">
                          <a:solidFill>
                            <a:schemeClr val="accent1">
                              <a:lumMod val="75000"/>
                            </a:schemeClr>
                          </a:solidFill>
                          <a:effectLst/>
                          <a:latin typeface="Calibri" pitchFamily="34" charset="0"/>
                        </a:rPr>
                        <a:t>248</a:t>
                      </a:r>
                      <a:r>
                        <a:rPr lang="en-US" sz="1800" dirty="0">
                          <a:solidFill>
                            <a:schemeClr val="accent1">
                              <a:lumMod val="75000"/>
                            </a:schemeClr>
                          </a:solidFill>
                          <a:effectLst/>
                          <a:latin typeface="Calibri" pitchFamily="34" charset="0"/>
                        </a:rPr>
                        <a:t>Cm</a:t>
                      </a:r>
                      <a:endParaRPr lang="ru-RU" sz="18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125</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113.1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0.899</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32</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8</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1.01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20.1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129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116.8</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0.927</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35</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1.03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20.3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143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129.4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1.028</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48</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1.11</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21.8</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21.6</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160</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144.8</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1.150</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64</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35</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1.18</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24.4</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22.5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84053">
                <a:tc gridSpan="8">
                  <a:txBody>
                    <a:bodyPr/>
                    <a:lstStyle/>
                    <a:p>
                      <a:pPr algn="ctr">
                        <a:lnSpc>
                          <a:spcPct val="150000"/>
                        </a:lnSpc>
                        <a:spcAft>
                          <a:spcPts val="0"/>
                        </a:spcAft>
                      </a:pPr>
                      <a:r>
                        <a:rPr lang="en-US" sz="1800" baseline="30000" dirty="0">
                          <a:solidFill>
                            <a:schemeClr val="accent1">
                              <a:lumMod val="75000"/>
                            </a:schemeClr>
                          </a:solidFill>
                          <a:effectLst/>
                          <a:latin typeface="Calibri" pitchFamily="34" charset="0"/>
                        </a:rPr>
                        <a:t>36</a:t>
                      </a:r>
                      <a:r>
                        <a:rPr lang="en-US" sz="1800" dirty="0">
                          <a:solidFill>
                            <a:schemeClr val="accent1">
                              <a:lumMod val="75000"/>
                            </a:schemeClr>
                          </a:solidFill>
                          <a:effectLst/>
                          <a:latin typeface="Calibri" pitchFamily="34" charset="0"/>
                        </a:rPr>
                        <a:t>S + </a:t>
                      </a:r>
                      <a:r>
                        <a:rPr lang="en-US" sz="1800" baseline="30000" dirty="0">
                          <a:solidFill>
                            <a:schemeClr val="accent1">
                              <a:lumMod val="75000"/>
                            </a:schemeClr>
                          </a:solidFill>
                          <a:effectLst/>
                          <a:latin typeface="Calibri" pitchFamily="34" charset="0"/>
                        </a:rPr>
                        <a:t>238</a:t>
                      </a:r>
                      <a:r>
                        <a:rPr lang="en-US" sz="1800" dirty="0">
                          <a:solidFill>
                            <a:schemeClr val="accent1">
                              <a:lumMod val="75000"/>
                            </a:schemeClr>
                          </a:solidFill>
                          <a:effectLst/>
                          <a:latin typeface="Calibri" pitchFamily="34" charset="0"/>
                        </a:rPr>
                        <a:t>U</a:t>
                      </a:r>
                      <a:endParaRPr lang="ru-RU" sz="18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168</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145.9</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0.921</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31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9</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1.00</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20.0</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173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150.3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0.948</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35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1.03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20.4</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179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155.5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0.981</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40</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1.06</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21.0</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186</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161.6</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1.019</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46</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22</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1.10</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22.0</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21.7</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198</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172.0</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1.085</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56</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33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1.15</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24.0</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22.4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300526">
                <a:tc gridSpan="8">
                  <a:txBody>
                    <a:bodyPr/>
                    <a:lstStyle/>
                    <a:p>
                      <a:pPr algn="ctr">
                        <a:lnSpc>
                          <a:spcPct val="150000"/>
                        </a:lnSpc>
                        <a:spcAft>
                          <a:spcPts val="0"/>
                        </a:spcAft>
                      </a:pPr>
                      <a:r>
                        <a:rPr lang="en-US" sz="1800" baseline="30000" dirty="0">
                          <a:solidFill>
                            <a:schemeClr val="accent1">
                              <a:lumMod val="75000"/>
                            </a:schemeClr>
                          </a:solidFill>
                          <a:effectLst/>
                          <a:latin typeface="Calibri" pitchFamily="34" charset="0"/>
                        </a:rPr>
                        <a:t>58</a:t>
                      </a:r>
                      <a:r>
                        <a:rPr lang="en-US" sz="1800" dirty="0">
                          <a:solidFill>
                            <a:schemeClr val="accent1">
                              <a:lumMod val="75000"/>
                            </a:schemeClr>
                          </a:solidFill>
                          <a:effectLst/>
                          <a:latin typeface="Calibri" pitchFamily="34" charset="0"/>
                        </a:rPr>
                        <a:t>Fe + </a:t>
                      </a:r>
                      <a:r>
                        <a:rPr lang="en-US" sz="1800" baseline="30000" dirty="0">
                          <a:solidFill>
                            <a:schemeClr val="accent1">
                              <a:lumMod val="75000"/>
                            </a:schemeClr>
                          </a:solidFill>
                          <a:effectLst/>
                          <a:latin typeface="Calibri" pitchFamily="34" charset="0"/>
                        </a:rPr>
                        <a:t>208</a:t>
                      </a:r>
                      <a:r>
                        <a:rPr lang="en-US" sz="1800" dirty="0">
                          <a:solidFill>
                            <a:schemeClr val="accent1">
                              <a:lumMod val="75000"/>
                            </a:schemeClr>
                          </a:solidFill>
                          <a:effectLst/>
                          <a:latin typeface="Calibri" pitchFamily="34" charset="0"/>
                        </a:rPr>
                        <a:t>Pb</a:t>
                      </a:r>
                      <a:endParaRPr lang="ru-RU" sz="18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289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226.0</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0.999</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16</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0.93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19.3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297</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232.2</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a:solidFill>
                            <a:srgbClr val="000000"/>
                          </a:solidFill>
                          <a:effectLst/>
                          <a:latin typeface="Calibri" pitchFamily="34" charset="0"/>
                          <a:cs typeface="Calibri" pitchFamily="34" charset="0"/>
                        </a:rPr>
                        <a:t>1.027</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27</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26</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0.99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20.1</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21.9</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305</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238.5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a:solidFill>
                            <a:srgbClr val="000000"/>
                          </a:solidFill>
                          <a:effectLst/>
                          <a:latin typeface="Calibri" pitchFamily="34" charset="0"/>
                          <a:cs typeface="Calibri" pitchFamily="34" charset="0"/>
                        </a:rPr>
                        <a:t>1.055</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33</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37</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1.04</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23.2</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22.7</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a:solidFill>
                            <a:schemeClr val="accent1">
                              <a:lumMod val="75000"/>
                            </a:schemeClr>
                          </a:solidFill>
                          <a:effectLst/>
                          <a:latin typeface="Calibri" pitchFamily="34" charset="0"/>
                        </a:rPr>
                        <a:t>315</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246.3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a:solidFill>
                            <a:srgbClr val="000000"/>
                          </a:solidFill>
                          <a:effectLst/>
                          <a:latin typeface="Calibri" pitchFamily="34" charset="0"/>
                          <a:cs typeface="Calibri" pitchFamily="34" charset="0"/>
                        </a:rPr>
                        <a:t>1.089</a:t>
                      </a:r>
                    </a:p>
                  </a:txBody>
                  <a:tcPr marL="9525" marR="9525" marT="9525"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41</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47</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1.09</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25.6</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23.5</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r h="297360">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324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253.3</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fontAlgn="b"/>
                      <a:r>
                        <a:rPr lang="en-US" sz="1600" b="0" i="0" u="none" strike="noStrike" dirty="0">
                          <a:solidFill>
                            <a:srgbClr val="000000"/>
                          </a:solidFill>
                          <a:effectLst/>
                          <a:latin typeface="Calibri" pitchFamily="34" charset="0"/>
                          <a:cs typeface="Calibri" pitchFamily="34" charset="0"/>
                        </a:rPr>
                        <a:t>1.120</a:t>
                      </a:r>
                    </a:p>
                  </a:txBody>
                  <a:tcPr marL="9525" marR="9525" marT="9525"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48</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a:solidFill>
                            <a:schemeClr val="accent1">
                              <a:lumMod val="75000"/>
                            </a:schemeClr>
                          </a:solidFill>
                          <a:effectLst/>
                          <a:latin typeface="Calibri" pitchFamily="34" charset="0"/>
                        </a:rPr>
                        <a:t>54</a:t>
                      </a:r>
                      <a:endParaRPr lang="ru-RU" sz="160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1.14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27.4</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c>
                  <a:txBody>
                    <a:bodyPr/>
                    <a:lstStyle/>
                    <a:p>
                      <a:pPr algn="ctr">
                        <a:lnSpc>
                          <a:spcPct val="100000"/>
                        </a:lnSpc>
                        <a:spcAft>
                          <a:spcPts val="0"/>
                        </a:spcAft>
                      </a:pPr>
                      <a:r>
                        <a:rPr lang="en-US" sz="1600" dirty="0">
                          <a:solidFill>
                            <a:schemeClr val="accent1">
                              <a:lumMod val="75000"/>
                            </a:schemeClr>
                          </a:solidFill>
                          <a:effectLst/>
                          <a:latin typeface="Calibri" pitchFamily="34" charset="0"/>
                        </a:rPr>
                        <a:t>24.1</a:t>
                      </a:r>
                      <a:endParaRPr lang="ru-RU" sz="1600" dirty="0">
                        <a:solidFill>
                          <a:schemeClr val="accent1">
                            <a:lumMod val="75000"/>
                          </a:schemeClr>
                        </a:solidFill>
                        <a:effectLst/>
                        <a:latin typeface="Calibri" pitchFamily="34" charset="0"/>
                        <a:ea typeface="Times New Roman"/>
                        <a:cs typeface="Times New Roman" pitchFamily="18" charset="0"/>
                      </a:endParaRPr>
                    </a:p>
                  </a:txBody>
                  <a:tcPr marL="12465" marR="12465" marT="0" marB="0" anchor="ctr"/>
                </a:tc>
              </a:tr>
            </a:tbl>
          </a:graphicData>
        </a:graphic>
      </p:graphicFrame>
    </p:spTree>
    <p:extLst>
      <p:ext uri="{BB962C8B-B14F-4D97-AF65-F5344CB8AC3E}">
        <p14:creationId xmlns:p14="http://schemas.microsoft.com/office/powerpoint/2010/main" val="717974176"/>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706967138"/>
              </p:ext>
            </p:extLst>
          </p:nvPr>
        </p:nvGraphicFramePr>
        <p:xfrm>
          <a:off x="107505" y="1340768"/>
          <a:ext cx="8788872" cy="4341632"/>
        </p:xfrm>
        <a:graphic>
          <a:graphicData uri="http://schemas.openxmlformats.org/drawingml/2006/table">
            <a:tbl>
              <a:tblPr firstRow="1" firstCol="1" bandRow="1">
                <a:tableStyleId>{21E4AEA4-8DFA-4A89-87EB-49C32662AFE0}</a:tableStyleId>
              </a:tblPr>
              <a:tblGrid>
                <a:gridCol w="864096"/>
                <a:gridCol w="792088"/>
                <a:gridCol w="1296144"/>
                <a:gridCol w="1368152"/>
                <a:gridCol w="1008112"/>
                <a:gridCol w="1152128"/>
                <a:gridCol w="1388724"/>
                <a:gridCol w="919428"/>
              </a:tblGrid>
              <a:tr h="720080">
                <a:tc>
                  <a:txBody>
                    <a:bodyPr/>
                    <a:lstStyle/>
                    <a:p>
                      <a:pPr algn="ctr">
                        <a:lnSpc>
                          <a:spcPct val="150000"/>
                        </a:lnSpc>
                      </a:pPr>
                      <a:r>
                        <a:rPr lang="en-US" sz="1400" dirty="0" smtClean="0">
                          <a:solidFill>
                            <a:schemeClr val="tx1"/>
                          </a:solidFill>
                        </a:rPr>
                        <a:t>(MeV)</a:t>
                      </a:r>
                      <a:endParaRPr lang="ru-RU" sz="1400" dirty="0">
                        <a:solidFill>
                          <a:schemeClr val="tx1"/>
                        </a:solidFill>
                      </a:endParaRPr>
                    </a:p>
                  </a:txBody>
                  <a:tcPr marL="68580" marR="68580" marT="0" marB="0" anchor="b"/>
                </a:tc>
                <a:tc>
                  <a:txBody>
                    <a:bodyPr/>
                    <a:lstStyle/>
                    <a:p>
                      <a:pPr algn="ctr">
                        <a:lnSpc>
                          <a:spcPct val="150000"/>
                        </a:lnSpc>
                        <a:spcAft>
                          <a:spcPts val="0"/>
                        </a:spcAft>
                      </a:pPr>
                      <a:r>
                        <a:rPr lang="ru-RU" sz="1400" dirty="0">
                          <a:solidFill>
                            <a:schemeClr val="tx1"/>
                          </a:solidFill>
                          <a:effectLst/>
                        </a:rPr>
                        <a:t> </a:t>
                      </a:r>
                      <a:r>
                        <a:rPr lang="ru-RU" sz="1400" dirty="0" smtClean="0">
                          <a:solidFill>
                            <a:schemeClr val="tx1"/>
                          </a:solidFill>
                          <a:effectLst/>
                        </a:rPr>
                        <a:t>(</a:t>
                      </a:r>
                      <a:r>
                        <a:rPr lang="en-US" sz="1400" dirty="0" smtClean="0">
                          <a:solidFill>
                            <a:schemeClr val="tx1"/>
                          </a:solidFill>
                          <a:effectLst/>
                        </a:rPr>
                        <a:t>MeV</a:t>
                      </a:r>
                      <a:r>
                        <a:rPr lang="ru-RU" sz="1400" dirty="0" smtClean="0">
                          <a:solidFill>
                            <a:schemeClr val="tx1"/>
                          </a:solidFill>
                          <a:effectLst/>
                        </a:rPr>
                        <a:t>)</a:t>
                      </a:r>
                      <a:endParaRPr lang="ru-RU" sz="1400" dirty="0">
                        <a:solidFill>
                          <a:schemeClr val="tx1"/>
                        </a:solidFill>
                        <a:effectLst/>
                        <a:latin typeface="Times New Roman"/>
                        <a:ea typeface="Times New Roman"/>
                      </a:endParaRPr>
                    </a:p>
                  </a:txBody>
                  <a:tcPr marL="68580" marR="68580" marT="0" marB="0" anchor="b"/>
                </a:tc>
                <a:tc>
                  <a:txBody>
                    <a:bodyPr/>
                    <a:lstStyle/>
                    <a:p>
                      <a:pPr algn="ctr">
                        <a:lnSpc>
                          <a:spcPct val="150000"/>
                        </a:lnSpc>
                        <a:spcAft>
                          <a:spcPts val="0"/>
                        </a:spcAft>
                      </a:pPr>
                      <a:endParaRPr lang="ru-RU" sz="1400" dirty="0">
                        <a:solidFill>
                          <a:schemeClr val="tx1"/>
                        </a:solidFill>
                        <a:effectLst/>
                      </a:endParaRPr>
                    </a:p>
                    <a:p>
                      <a:pPr algn="ctr">
                        <a:lnSpc>
                          <a:spcPct val="150000"/>
                        </a:lnSpc>
                        <a:spcAft>
                          <a:spcPts val="0"/>
                        </a:spcAft>
                      </a:pPr>
                      <a:r>
                        <a:rPr lang="ru-RU" sz="1400" dirty="0">
                          <a:solidFill>
                            <a:schemeClr val="tx1"/>
                          </a:solidFill>
                          <a:effectLst/>
                        </a:rPr>
                        <a:t> </a:t>
                      </a:r>
                      <a:endParaRPr lang="ru-RU" sz="1400" dirty="0">
                        <a:solidFill>
                          <a:schemeClr val="tx1"/>
                        </a:solidFill>
                        <a:effectLst/>
                        <a:latin typeface="Times New Roman"/>
                        <a:ea typeface="Times New Roman"/>
                      </a:endParaRPr>
                    </a:p>
                  </a:txBody>
                  <a:tcPr marL="68580" marR="68580" marT="0" marB="0" anchor="b"/>
                </a:tc>
                <a:tc>
                  <a:txBody>
                    <a:bodyPr/>
                    <a:lstStyle/>
                    <a:p>
                      <a:pPr algn="ctr">
                        <a:lnSpc>
                          <a:spcPct val="150000"/>
                        </a:lnSpc>
                        <a:spcAft>
                          <a:spcPts val="0"/>
                        </a:spcAft>
                      </a:pPr>
                      <a:r>
                        <a:rPr lang="ru-RU" sz="1400" dirty="0">
                          <a:solidFill>
                            <a:schemeClr val="tx1"/>
                          </a:solidFill>
                          <a:effectLst/>
                        </a:rPr>
                        <a:t> </a:t>
                      </a:r>
                      <a:r>
                        <a:rPr lang="ru-RU" sz="1400" dirty="0" smtClean="0">
                          <a:solidFill>
                            <a:schemeClr val="tx1"/>
                          </a:solidFill>
                          <a:effectLst/>
                        </a:rPr>
                        <a:t>(</a:t>
                      </a:r>
                      <a:r>
                        <a:rPr lang="en-US" sz="1400" dirty="0" smtClean="0">
                          <a:solidFill>
                            <a:schemeClr val="tx1"/>
                          </a:solidFill>
                          <a:effectLst/>
                        </a:rPr>
                        <a:t>u</a:t>
                      </a:r>
                      <a:r>
                        <a:rPr lang="ru-RU" sz="1400" dirty="0" smtClean="0">
                          <a:solidFill>
                            <a:schemeClr val="tx1"/>
                          </a:solidFill>
                          <a:effectLst/>
                        </a:rPr>
                        <a:t>)</a:t>
                      </a:r>
                      <a:endParaRPr lang="ru-RU" sz="1400" dirty="0">
                        <a:solidFill>
                          <a:schemeClr val="tx1"/>
                        </a:solidFill>
                        <a:effectLst/>
                        <a:latin typeface="Times New Roman"/>
                        <a:ea typeface="Times New Roman"/>
                      </a:endParaRPr>
                    </a:p>
                  </a:txBody>
                  <a:tcPr marL="68580" marR="68580" marT="0" marB="0" anchor="b"/>
                </a:tc>
                <a:tc>
                  <a:txBody>
                    <a:bodyPr/>
                    <a:lstStyle/>
                    <a:p>
                      <a:pPr algn="ctr">
                        <a:lnSpc>
                          <a:spcPct val="150000"/>
                        </a:lnSpc>
                        <a:spcAft>
                          <a:spcPts val="0"/>
                        </a:spcAft>
                      </a:pPr>
                      <a:r>
                        <a:rPr lang="ru-RU" sz="1400" dirty="0">
                          <a:solidFill>
                            <a:schemeClr val="tx1"/>
                          </a:solidFill>
                          <a:effectLst/>
                        </a:rPr>
                        <a:t> </a:t>
                      </a:r>
                      <a:r>
                        <a:rPr lang="ru-RU" sz="1400" dirty="0" smtClean="0">
                          <a:solidFill>
                            <a:schemeClr val="tx1"/>
                          </a:solidFill>
                          <a:effectLst/>
                        </a:rPr>
                        <a:t>(</a:t>
                      </a:r>
                      <a:r>
                        <a:rPr lang="en-US" sz="1400" dirty="0" smtClean="0">
                          <a:solidFill>
                            <a:schemeClr val="tx1"/>
                          </a:solidFill>
                          <a:effectLst/>
                        </a:rPr>
                        <a:t>u</a:t>
                      </a:r>
                      <a:r>
                        <a:rPr lang="ru-RU" sz="1400" dirty="0" smtClean="0">
                          <a:solidFill>
                            <a:schemeClr val="tx1"/>
                          </a:solidFill>
                          <a:effectLst/>
                        </a:rPr>
                        <a:t>)</a:t>
                      </a:r>
                      <a:endParaRPr lang="ru-RU" sz="1400" dirty="0">
                        <a:solidFill>
                          <a:schemeClr val="tx1"/>
                        </a:solidFill>
                        <a:effectLst/>
                        <a:latin typeface="Times New Roman"/>
                        <a:ea typeface="Times New Roman"/>
                      </a:endParaRPr>
                    </a:p>
                  </a:txBody>
                  <a:tcPr marL="68580" marR="68580" marT="0" marB="0" anchor="b"/>
                </a:tc>
                <a:tc>
                  <a:txBody>
                    <a:bodyPr/>
                    <a:lstStyle/>
                    <a:p>
                      <a:pPr algn="ctr">
                        <a:lnSpc>
                          <a:spcPct val="150000"/>
                        </a:lnSpc>
                        <a:spcAft>
                          <a:spcPts val="0"/>
                        </a:spcAft>
                      </a:pPr>
                      <a:r>
                        <a:rPr lang="ru-RU" sz="1400" dirty="0">
                          <a:solidFill>
                            <a:schemeClr val="tx1"/>
                          </a:solidFill>
                          <a:effectLst/>
                        </a:rPr>
                        <a:t> </a:t>
                      </a:r>
                      <a:r>
                        <a:rPr lang="ru-RU" sz="1400" dirty="0" smtClean="0">
                          <a:solidFill>
                            <a:schemeClr val="tx1"/>
                          </a:solidFill>
                          <a:effectLst/>
                        </a:rPr>
                        <a:t>(</a:t>
                      </a:r>
                      <a:r>
                        <a:rPr lang="en-US" sz="1400" dirty="0" smtClean="0">
                          <a:solidFill>
                            <a:schemeClr val="tx1"/>
                          </a:solidFill>
                          <a:effectLst/>
                        </a:rPr>
                        <a:t>MeV</a:t>
                      </a:r>
                      <a:r>
                        <a:rPr lang="ru-RU" sz="1400" dirty="0" smtClean="0">
                          <a:solidFill>
                            <a:schemeClr val="tx1"/>
                          </a:solidFill>
                          <a:effectLst/>
                        </a:rPr>
                        <a:t>)</a:t>
                      </a:r>
                      <a:endParaRPr lang="ru-RU" sz="1400" dirty="0">
                        <a:solidFill>
                          <a:schemeClr val="tx1"/>
                        </a:solidFill>
                        <a:effectLst/>
                        <a:latin typeface="Times New Roman"/>
                        <a:ea typeface="Times New Roman"/>
                      </a:endParaRPr>
                    </a:p>
                  </a:txBody>
                  <a:tcPr marL="68580" marR="68580" marT="0" marB="0" anchor="b"/>
                </a:tc>
                <a:tc>
                  <a:txBody>
                    <a:bodyPr/>
                    <a:lstStyle/>
                    <a:p>
                      <a:pPr algn="ctr">
                        <a:lnSpc>
                          <a:spcPct val="150000"/>
                        </a:lnSpc>
                        <a:spcAft>
                          <a:spcPts val="0"/>
                        </a:spcAft>
                      </a:pPr>
                      <a:r>
                        <a:rPr lang="ru-RU" sz="1400" dirty="0">
                          <a:solidFill>
                            <a:schemeClr val="tx1"/>
                          </a:solidFill>
                          <a:effectLst/>
                        </a:rPr>
                        <a:t> </a:t>
                      </a:r>
                      <a:r>
                        <a:rPr lang="ru-RU" sz="1400" dirty="0" smtClean="0">
                          <a:solidFill>
                            <a:schemeClr val="tx1"/>
                          </a:solidFill>
                          <a:effectLst/>
                        </a:rPr>
                        <a:t>(</a:t>
                      </a:r>
                      <a:r>
                        <a:rPr lang="en-US" sz="1400" dirty="0" smtClean="0">
                          <a:solidFill>
                            <a:schemeClr val="tx1"/>
                          </a:solidFill>
                          <a:effectLst/>
                        </a:rPr>
                        <a:t>MeV</a:t>
                      </a:r>
                      <a:r>
                        <a:rPr lang="ru-RU" sz="1400" dirty="0" smtClean="0">
                          <a:solidFill>
                            <a:schemeClr val="tx1"/>
                          </a:solidFill>
                          <a:effectLst/>
                        </a:rPr>
                        <a:t>)</a:t>
                      </a:r>
                      <a:endParaRPr lang="ru-RU" sz="1400" dirty="0">
                        <a:solidFill>
                          <a:schemeClr val="tx1"/>
                        </a:solidFill>
                        <a:effectLst/>
                        <a:latin typeface="Times New Roman"/>
                        <a:ea typeface="Times New Roman"/>
                      </a:endParaRPr>
                    </a:p>
                  </a:txBody>
                  <a:tcPr marL="68580" marR="68580" marT="0" marB="0" anchor="b"/>
                </a:tc>
                <a:tc>
                  <a:txBody>
                    <a:bodyPr/>
                    <a:lstStyle/>
                    <a:p>
                      <a:pPr algn="ctr">
                        <a:lnSpc>
                          <a:spcPct val="150000"/>
                        </a:lnSpc>
                        <a:spcAft>
                          <a:spcPts val="0"/>
                        </a:spcAft>
                      </a:pPr>
                      <a:r>
                        <a:rPr lang="ru-RU" sz="1400" dirty="0">
                          <a:solidFill>
                            <a:schemeClr val="tx1"/>
                          </a:solidFill>
                          <a:effectLst/>
                        </a:rPr>
                        <a:t> </a:t>
                      </a:r>
                      <a:r>
                        <a:rPr lang="ru-RU" sz="1400" dirty="0" smtClean="0">
                          <a:solidFill>
                            <a:schemeClr val="tx1"/>
                          </a:solidFill>
                          <a:effectLst/>
                        </a:rPr>
                        <a:t>(</a:t>
                      </a:r>
                      <a:r>
                        <a:rPr lang="en-US" sz="1400" dirty="0" smtClean="0">
                          <a:solidFill>
                            <a:schemeClr val="tx1"/>
                          </a:solidFill>
                          <a:effectLst/>
                        </a:rPr>
                        <a:t>MeV</a:t>
                      </a:r>
                      <a:r>
                        <a:rPr lang="ru-RU" sz="1400" dirty="0" smtClean="0">
                          <a:solidFill>
                            <a:schemeClr val="tx1"/>
                          </a:solidFill>
                          <a:effectLst/>
                        </a:rPr>
                        <a:t>)</a:t>
                      </a:r>
                      <a:endParaRPr lang="ru-RU" sz="1400" dirty="0">
                        <a:solidFill>
                          <a:schemeClr val="tx1"/>
                        </a:solidFill>
                        <a:effectLst/>
                        <a:latin typeface="Times New Roman"/>
                        <a:ea typeface="Times New Roman"/>
                      </a:endParaRPr>
                    </a:p>
                  </a:txBody>
                  <a:tcPr marL="68580" marR="68580" marT="0" marB="0" anchor="b"/>
                </a:tc>
              </a:tr>
              <a:tr h="439426">
                <a:tc gridSpan="8">
                  <a:txBody>
                    <a:bodyPr/>
                    <a:lstStyle/>
                    <a:p>
                      <a:pPr algn="ctr">
                        <a:lnSpc>
                          <a:spcPct val="115000"/>
                        </a:lnSpc>
                        <a:spcAft>
                          <a:spcPts val="0"/>
                        </a:spcAft>
                      </a:pPr>
                      <a:r>
                        <a:rPr lang="en-US" sz="2000" baseline="30000" dirty="0">
                          <a:effectLst/>
                        </a:rPr>
                        <a:t>22</a:t>
                      </a:r>
                      <a:r>
                        <a:rPr lang="en-US" sz="2000" dirty="0">
                          <a:effectLst/>
                        </a:rPr>
                        <a:t>Ne + </a:t>
                      </a:r>
                      <a:r>
                        <a:rPr lang="en-US" sz="2000" baseline="30000" dirty="0">
                          <a:effectLst/>
                        </a:rPr>
                        <a:t>249</a:t>
                      </a:r>
                      <a:r>
                        <a:rPr lang="en-US" sz="2000" dirty="0">
                          <a:effectLst/>
                        </a:rPr>
                        <a:t>Cf</a:t>
                      </a:r>
                      <a:endParaRPr lang="ru-RU" sz="2000" dirty="0">
                        <a:effectLst/>
                        <a:latin typeface="Times New Roman"/>
                        <a:ea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48540">
                <a:tc>
                  <a:txBody>
                    <a:bodyPr/>
                    <a:lstStyle/>
                    <a:p>
                      <a:pPr algn="ctr">
                        <a:lnSpc>
                          <a:spcPct val="150000"/>
                        </a:lnSpc>
                        <a:spcAft>
                          <a:spcPts val="0"/>
                        </a:spcAft>
                      </a:pPr>
                      <a:r>
                        <a:rPr lang="ru-RU" sz="2000" dirty="0">
                          <a:effectLst/>
                        </a:rPr>
                        <a:t>102</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29</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0.86</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20.2</a:t>
                      </a:r>
                      <a:r>
                        <a:rPr lang="ru-RU" sz="2000" dirty="0" smtClean="0">
                          <a:effectLst/>
                          <a:latin typeface="+mn-lt"/>
                          <a:ea typeface="Times New Roman"/>
                        </a:rPr>
                        <a:t>±</a:t>
                      </a:r>
                      <a:r>
                        <a:rPr lang="en-US" sz="2000" dirty="0" smtClean="0">
                          <a:effectLst/>
                          <a:latin typeface="+mn-lt"/>
                          <a:ea typeface="Times New Roman"/>
                        </a:rPr>
                        <a:t>0.8</a:t>
                      </a:r>
                      <a:endParaRPr lang="ru-RU" sz="2000" dirty="0">
                        <a:effectLst/>
                        <a:latin typeface="+mn-lt"/>
                        <a:ea typeface="Times New Roman"/>
                      </a:endParaRPr>
                    </a:p>
                  </a:txBody>
                  <a:tcPr marL="68580" marR="68580" marT="0" marB="0" anchor="ctr"/>
                </a:tc>
                <a:tc>
                  <a:txBody>
                    <a:bodyPr/>
                    <a:lstStyle/>
                    <a:p>
                      <a:pPr algn="ctr">
                        <a:lnSpc>
                          <a:spcPct val="150000"/>
                        </a:lnSpc>
                        <a:spcAft>
                          <a:spcPts val="0"/>
                        </a:spcAft>
                      </a:pPr>
                      <a:r>
                        <a:rPr lang="ru-RU" sz="2000" dirty="0">
                          <a:effectLst/>
                        </a:rPr>
                        <a:t>19.5</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en-US" sz="2000" dirty="0" smtClean="0">
                          <a:effectLst/>
                        </a:rPr>
                        <a:t>214</a:t>
                      </a:r>
                      <a:r>
                        <a:rPr lang="ru-RU" sz="2000" dirty="0" smtClean="0">
                          <a:effectLst/>
                          <a:latin typeface="+mn-lt"/>
                          <a:ea typeface="Times New Roman"/>
                        </a:rPr>
                        <a:t>±</a:t>
                      </a:r>
                      <a:r>
                        <a:rPr lang="en-US" sz="2000" dirty="0" smtClean="0">
                          <a:effectLst/>
                          <a:latin typeface="+mn-lt"/>
                          <a:ea typeface="Times New Roman"/>
                        </a:rPr>
                        <a:t>2</a:t>
                      </a:r>
                      <a:endParaRPr lang="ru-RU" sz="2000" dirty="0" smtClean="0">
                        <a:effectLst/>
                        <a:latin typeface="+mn-lt"/>
                        <a:ea typeface="Times New Roman"/>
                      </a:endParaRPr>
                    </a:p>
                  </a:txBody>
                  <a:tcPr marL="68580" marR="68580" marT="0" marB="0" anchor="ctr"/>
                </a:tc>
                <a:tc>
                  <a:txBody>
                    <a:bodyPr/>
                    <a:lstStyle/>
                    <a:p>
                      <a:pPr algn="ctr">
                        <a:lnSpc>
                          <a:spcPct val="150000"/>
                        </a:lnSpc>
                        <a:spcAft>
                          <a:spcPts val="0"/>
                        </a:spcAft>
                      </a:pPr>
                      <a:r>
                        <a:rPr lang="ru-RU" sz="2000" dirty="0">
                          <a:effectLst/>
                        </a:rPr>
                        <a:t>23.</a:t>
                      </a:r>
                      <a:r>
                        <a:rPr lang="en-US" sz="2000" dirty="0" smtClean="0">
                          <a:effectLst/>
                        </a:rPr>
                        <a:t>2</a:t>
                      </a:r>
                      <a:r>
                        <a:rPr lang="ru-RU" sz="2000" dirty="0" smtClean="0">
                          <a:effectLst/>
                          <a:latin typeface="+mn-lt"/>
                          <a:ea typeface="Times New Roman"/>
                        </a:rPr>
                        <a:t>±</a:t>
                      </a:r>
                      <a:r>
                        <a:rPr lang="en-US" sz="2000" dirty="0" smtClean="0">
                          <a:effectLst/>
                          <a:latin typeface="+mn-lt"/>
                          <a:ea typeface="Times New Roman"/>
                        </a:rPr>
                        <a:t>1.4</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21.3</a:t>
                      </a:r>
                      <a:endParaRPr lang="ru-RU" sz="2000" dirty="0">
                        <a:effectLst/>
                        <a:latin typeface="Times New Roman"/>
                        <a:ea typeface="Times New Roman"/>
                      </a:endParaRPr>
                    </a:p>
                  </a:txBody>
                  <a:tcPr marL="68580" marR="68580" marT="0" marB="0" anchor="ctr"/>
                </a:tc>
              </a:tr>
              <a:tr h="548540">
                <a:tc>
                  <a:txBody>
                    <a:bodyPr/>
                    <a:lstStyle/>
                    <a:p>
                      <a:pPr algn="ctr">
                        <a:lnSpc>
                          <a:spcPct val="150000"/>
                        </a:lnSpc>
                        <a:spcAft>
                          <a:spcPts val="0"/>
                        </a:spcAft>
                      </a:pPr>
                      <a:r>
                        <a:rPr lang="ru-RU" sz="2000">
                          <a:effectLst/>
                        </a:rPr>
                        <a:t>127</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a:effectLst/>
                        </a:rPr>
                        <a:t>52</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1.07</a:t>
                      </a:r>
                      <a:endParaRPr lang="ru-RU" sz="2000" dirty="0">
                        <a:effectLst/>
                        <a:latin typeface="Times New Roman"/>
                        <a:ea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sz="2000" dirty="0" smtClean="0">
                          <a:effectLst/>
                        </a:rPr>
                        <a:t>22.0</a:t>
                      </a:r>
                      <a:r>
                        <a:rPr lang="ru-RU" sz="2000" dirty="0" smtClean="0">
                          <a:effectLst/>
                          <a:latin typeface="+mn-lt"/>
                          <a:ea typeface="Times New Roman"/>
                        </a:rPr>
                        <a:t>±</a:t>
                      </a:r>
                      <a:r>
                        <a:rPr lang="en-US" sz="2000" dirty="0" smtClean="0">
                          <a:effectLst/>
                          <a:latin typeface="+mn-lt"/>
                          <a:ea typeface="Times New Roman"/>
                        </a:rPr>
                        <a:t>0.1</a:t>
                      </a:r>
                      <a:endParaRPr lang="ru-RU" sz="2000" dirty="0" smtClean="0">
                        <a:effectLst/>
                        <a:latin typeface="+mn-lt"/>
                        <a:ea typeface="Times New Roman"/>
                      </a:endParaRPr>
                    </a:p>
                  </a:txBody>
                  <a:tcPr marL="68580" marR="68580" marT="0" marB="0" anchor="ctr"/>
                </a:tc>
                <a:tc>
                  <a:txBody>
                    <a:bodyPr/>
                    <a:lstStyle/>
                    <a:p>
                      <a:pPr algn="ctr">
                        <a:lnSpc>
                          <a:spcPct val="150000"/>
                        </a:lnSpc>
                        <a:spcAft>
                          <a:spcPts val="0"/>
                        </a:spcAft>
                      </a:pPr>
                      <a:r>
                        <a:rPr lang="ru-RU" sz="2000">
                          <a:effectLst/>
                        </a:rPr>
                        <a:t>22.1</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en-US" sz="2000" dirty="0" smtClean="0">
                          <a:effectLst/>
                        </a:rPr>
                        <a:t>215</a:t>
                      </a:r>
                      <a:r>
                        <a:rPr lang="ru-RU" sz="2000" dirty="0" smtClean="0">
                          <a:effectLst/>
                          <a:latin typeface="+mn-lt"/>
                          <a:ea typeface="Times New Roman"/>
                        </a:rPr>
                        <a:t>±</a:t>
                      </a:r>
                      <a:r>
                        <a:rPr lang="en-US" sz="2000" dirty="0" smtClean="0">
                          <a:effectLst/>
                          <a:latin typeface="+mn-lt"/>
                          <a:ea typeface="Times New Roman"/>
                        </a:rPr>
                        <a:t>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21.5</a:t>
                      </a:r>
                      <a:r>
                        <a:rPr lang="ru-RU" sz="2000" dirty="0" smtClean="0">
                          <a:effectLst/>
                          <a:latin typeface="+mn-lt"/>
                          <a:ea typeface="Times New Roman"/>
                        </a:rPr>
                        <a:t>±</a:t>
                      </a:r>
                      <a:r>
                        <a:rPr lang="en-US" sz="2000" dirty="0" smtClean="0">
                          <a:effectLst/>
                          <a:latin typeface="+mn-lt"/>
                          <a:ea typeface="Times New Roman"/>
                        </a:rPr>
                        <a:t>0.1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21.7</a:t>
                      </a:r>
                      <a:endParaRPr lang="ru-RU" sz="2000" dirty="0">
                        <a:effectLst/>
                        <a:latin typeface="Times New Roman"/>
                        <a:ea typeface="Times New Roman"/>
                      </a:endParaRPr>
                    </a:p>
                  </a:txBody>
                  <a:tcPr marL="68580" marR="68580" marT="0" marB="0" anchor="ctr"/>
                </a:tc>
              </a:tr>
              <a:tr h="439426">
                <a:tc gridSpan="8">
                  <a:txBody>
                    <a:bodyPr/>
                    <a:lstStyle/>
                    <a:p>
                      <a:pPr algn="ctr">
                        <a:lnSpc>
                          <a:spcPct val="115000"/>
                        </a:lnSpc>
                        <a:spcAft>
                          <a:spcPts val="0"/>
                        </a:spcAft>
                      </a:pPr>
                      <a:r>
                        <a:rPr lang="en-US" sz="2000" baseline="30000" dirty="0">
                          <a:effectLst/>
                        </a:rPr>
                        <a:t>26</a:t>
                      </a:r>
                      <a:r>
                        <a:rPr lang="en-US" sz="2000" dirty="0">
                          <a:effectLst/>
                        </a:rPr>
                        <a:t>Mg + </a:t>
                      </a:r>
                      <a:r>
                        <a:rPr lang="en-US" sz="2000" baseline="30000" dirty="0">
                          <a:effectLst/>
                        </a:rPr>
                        <a:t>248</a:t>
                      </a:r>
                      <a:r>
                        <a:rPr lang="en-US" sz="2000" dirty="0">
                          <a:effectLst/>
                        </a:rPr>
                        <a:t>Cm</a:t>
                      </a:r>
                      <a:endParaRPr lang="ru-RU" sz="2000" dirty="0">
                        <a:effectLst/>
                        <a:latin typeface="Times New Roman"/>
                        <a:ea typeface="Times New Roman"/>
                      </a:endParaRPr>
                    </a:p>
                  </a:txBody>
                  <a:tcPr marL="68580" marR="68580"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48540">
                <a:tc>
                  <a:txBody>
                    <a:bodyPr/>
                    <a:lstStyle/>
                    <a:p>
                      <a:pPr algn="ctr">
                        <a:lnSpc>
                          <a:spcPct val="150000"/>
                        </a:lnSpc>
                        <a:spcAft>
                          <a:spcPts val="0"/>
                        </a:spcAft>
                      </a:pPr>
                      <a:r>
                        <a:rPr lang="ru-RU" sz="2000">
                          <a:effectLst/>
                        </a:rPr>
                        <a:t>129</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35</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a:effectLst/>
                        </a:rPr>
                        <a:t>0.92</a:t>
                      </a:r>
                      <a:endParaRPr lang="ru-RU" sz="2000">
                        <a:effectLst/>
                        <a:latin typeface="Times New Roman"/>
                        <a:ea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sz="2000" dirty="0" smtClean="0">
                          <a:effectLst/>
                        </a:rPr>
                        <a:t>32.1</a:t>
                      </a:r>
                      <a:r>
                        <a:rPr lang="ru-RU" sz="2000" dirty="0" smtClean="0">
                          <a:effectLst/>
                          <a:latin typeface="+mn-lt"/>
                          <a:ea typeface="Times New Roman"/>
                        </a:rPr>
                        <a:t>±</a:t>
                      </a:r>
                      <a:r>
                        <a:rPr lang="en-US" sz="2000" smtClean="0">
                          <a:effectLst/>
                          <a:latin typeface="+mn-lt"/>
                          <a:ea typeface="Times New Roman"/>
                        </a:rPr>
                        <a:t>0.3</a:t>
                      </a:r>
                      <a:endParaRPr lang="ru-RU" sz="2000" dirty="0" smtClean="0">
                        <a:effectLst/>
                        <a:latin typeface="+mn-lt"/>
                        <a:ea typeface="Times New Roman"/>
                      </a:endParaRPr>
                    </a:p>
                  </a:txBody>
                  <a:tcPr marL="68580" marR="68580" marT="0" marB="0" anchor="ctr"/>
                </a:tc>
                <a:tc>
                  <a:txBody>
                    <a:bodyPr/>
                    <a:lstStyle/>
                    <a:p>
                      <a:pPr algn="ctr">
                        <a:lnSpc>
                          <a:spcPct val="150000"/>
                        </a:lnSpc>
                        <a:spcAft>
                          <a:spcPts val="0"/>
                        </a:spcAft>
                      </a:pPr>
                      <a:r>
                        <a:rPr lang="ru-RU" sz="2000" dirty="0">
                          <a:effectLst/>
                        </a:rPr>
                        <a:t>20.3</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218</a:t>
                      </a:r>
                      <a:r>
                        <a:rPr lang="ru-RU" sz="2000" dirty="0" smtClean="0">
                          <a:effectLst/>
                          <a:latin typeface="+mn-lt"/>
                          <a:ea typeface="Times New Roman"/>
                        </a:rPr>
                        <a:t>±</a:t>
                      </a:r>
                      <a:r>
                        <a:rPr lang="en-US" sz="2000" dirty="0" smtClean="0">
                          <a:effectLst/>
                          <a:latin typeface="+mn-lt"/>
                          <a:ea typeface="Times New Roman"/>
                        </a:rPr>
                        <a:t>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22.6</a:t>
                      </a:r>
                      <a:r>
                        <a:rPr lang="ru-RU" sz="2000" dirty="0" smtClean="0">
                          <a:effectLst/>
                          <a:latin typeface="+mn-lt"/>
                          <a:ea typeface="Times New Roman"/>
                        </a:rPr>
                        <a:t>±</a:t>
                      </a:r>
                      <a:r>
                        <a:rPr lang="en-US" sz="2000" dirty="0" smtClean="0">
                          <a:effectLst/>
                          <a:latin typeface="+mn-lt"/>
                          <a:ea typeface="Times New Roman"/>
                        </a:rPr>
                        <a:t>0.6</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21.4</a:t>
                      </a:r>
                      <a:endParaRPr lang="ru-RU" sz="2000" dirty="0">
                        <a:effectLst/>
                        <a:latin typeface="Times New Roman"/>
                        <a:ea typeface="Times New Roman"/>
                      </a:endParaRPr>
                    </a:p>
                  </a:txBody>
                  <a:tcPr marL="68580" marR="68580" marT="0" marB="0" anchor="ctr"/>
                </a:tc>
              </a:tr>
              <a:tr h="548540">
                <a:tc>
                  <a:txBody>
                    <a:bodyPr/>
                    <a:lstStyle/>
                    <a:p>
                      <a:pPr algn="ctr">
                        <a:lnSpc>
                          <a:spcPct val="150000"/>
                        </a:lnSpc>
                        <a:spcAft>
                          <a:spcPts val="0"/>
                        </a:spcAft>
                      </a:pPr>
                      <a:r>
                        <a:rPr lang="ru-RU" sz="2000">
                          <a:effectLst/>
                        </a:rPr>
                        <a:t>143</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a:effectLst/>
                        </a:rPr>
                        <a:t>48</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a:effectLst/>
                        </a:rPr>
                        <a:t>1.02</a:t>
                      </a:r>
                      <a:endParaRPr lang="ru-RU" sz="2000">
                        <a:effectLst/>
                        <a:latin typeface="Times New Roman"/>
                        <a:ea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sz="2000" dirty="0" smtClean="0">
                          <a:effectLst/>
                        </a:rPr>
                        <a:t>27.8</a:t>
                      </a:r>
                      <a:r>
                        <a:rPr lang="ru-RU" sz="2000" dirty="0" smtClean="0">
                          <a:effectLst/>
                          <a:latin typeface="+mn-lt"/>
                          <a:ea typeface="Times New Roman"/>
                        </a:rPr>
                        <a:t>±</a:t>
                      </a:r>
                      <a:r>
                        <a:rPr lang="en-US" sz="2000" dirty="0" smtClean="0">
                          <a:effectLst/>
                          <a:latin typeface="+mn-lt"/>
                          <a:ea typeface="Times New Roman"/>
                        </a:rPr>
                        <a:t>0.1</a:t>
                      </a:r>
                      <a:endParaRPr lang="ru-RU" sz="2000" dirty="0" smtClean="0">
                        <a:effectLst/>
                        <a:latin typeface="+mn-lt"/>
                        <a:ea typeface="Times New Roman"/>
                      </a:endParaRPr>
                    </a:p>
                  </a:txBody>
                  <a:tcPr marL="68580" marR="68580" marT="0" marB="0" anchor="ctr"/>
                </a:tc>
                <a:tc>
                  <a:txBody>
                    <a:bodyPr/>
                    <a:lstStyle/>
                    <a:p>
                      <a:pPr algn="ctr">
                        <a:lnSpc>
                          <a:spcPct val="150000"/>
                        </a:lnSpc>
                        <a:spcAft>
                          <a:spcPts val="0"/>
                        </a:spcAft>
                      </a:pPr>
                      <a:r>
                        <a:rPr lang="ru-RU" sz="2000">
                          <a:effectLst/>
                        </a:rPr>
                        <a:t>21.8</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215</a:t>
                      </a:r>
                      <a:r>
                        <a:rPr lang="ru-RU" sz="2000" dirty="0" smtClean="0">
                          <a:effectLst/>
                          <a:latin typeface="+mn-lt"/>
                          <a:ea typeface="Times New Roman"/>
                        </a:rPr>
                        <a:t>±</a:t>
                      </a:r>
                      <a:r>
                        <a:rPr lang="en-US" sz="2000" dirty="0" smtClean="0">
                          <a:effectLst/>
                          <a:latin typeface="+mn-lt"/>
                          <a:ea typeface="Times New Roman"/>
                        </a:rPr>
                        <a:t>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22.6</a:t>
                      </a:r>
                      <a:r>
                        <a:rPr lang="ru-RU" sz="2000" dirty="0" smtClean="0">
                          <a:effectLst/>
                          <a:latin typeface="+mn-lt"/>
                          <a:ea typeface="Times New Roman"/>
                        </a:rPr>
                        <a:t>±</a:t>
                      </a:r>
                      <a:r>
                        <a:rPr lang="en-US" sz="2000" dirty="0" smtClean="0">
                          <a:effectLst/>
                          <a:latin typeface="+mn-lt"/>
                          <a:ea typeface="Times New Roman"/>
                        </a:rPr>
                        <a:t>0.1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21.6</a:t>
                      </a:r>
                      <a:endParaRPr lang="ru-RU" sz="2000" dirty="0">
                        <a:effectLst/>
                        <a:latin typeface="Times New Roman"/>
                        <a:ea typeface="Times New Roman"/>
                      </a:endParaRPr>
                    </a:p>
                  </a:txBody>
                  <a:tcPr marL="68580" marR="68580" marT="0" marB="0" anchor="ctr"/>
                </a:tc>
              </a:tr>
              <a:tr h="548540">
                <a:tc>
                  <a:txBody>
                    <a:bodyPr/>
                    <a:lstStyle/>
                    <a:p>
                      <a:pPr algn="ctr">
                        <a:lnSpc>
                          <a:spcPct val="150000"/>
                        </a:lnSpc>
                        <a:spcAft>
                          <a:spcPts val="0"/>
                        </a:spcAft>
                      </a:pPr>
                      <a:r>
                        <a:rPr lang="ru-RU" sz="2000">
                          <a:effectLst/>
                        </a:rPr>
                        <a:t>160</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a:effectLst/>
                        </a:rPr>
                        <a:t>64</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a:effectLst/>
                        </a:rPr>
                        <a:t>1.14</a:t>
                      </a:r>
                      <a:endParaRPr lang="ru-RU" sz="2000">
                        <a:effectLst/>
                        <a:latin typeface="Times New Roman"/>
                        <a:ea typeface="Times New Roman"/>
                      </a:endParaRPr>
                    </a:p>
                  </a:txBody>
                  <a:tcPr marL="68580" marR="68580" marT="0" marB="0"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ru-RU" sz="2000" dirty="0" smtClean="0">
                          <a:effectLst/>
                        </a:rPr>
                        <a:t>24.4</a:t>
                      </a:r>
                      <a:r>
                        <a:rPr lang="ru-RU" sz="2000" dirty="0" smtClean="0">
                          <a:effectLst/>
                          <a:latin typeface="+mn-lt"/>
                          <a:ea typeface="Times New Roman"/>
                        </a:rPr>
                        <a:t>±</a:t>
                      </a:r>
                      <a:r>
                        <a:rPr lang="en-US" sz="2000" smtClean="0">
                          <a:effectLst/>
                          <a:latin typeface="+mn-lt"/>
                          <a:ea typeface="Times New Roman"/>
                        </a:rPr>
                        <a:t>0.1</a:t>
                      </a:r>
                      <a:endParaRPr lang="ru-RU" sz="2000" smtClean="0">
                        <a:effectLst/>
                        <a:latin typeface="+mn-lt"/>
                        <a:ea typeface="Times New Roman"/>
                      </a:endParaRPr>
                    </a:p>
                  </a:txBody>
                  <a:tcPr marL="68580" marR="68580" marT="0" marB="0" anchor="ctr"/>
                </a:tc>
                <a:tc>
                  <a:txBody>
                    <a:bodyPr/>
                    <a:lstStyle/>
                    <a:p>
                      <a:pPr algn="ctr">
                        <a:lnSpc>
                          <a:spcPct val="150000"/>
                        </a:lnSpc>
                        <a:spcAft>
                          <a:spcPts val="0"/>
                        </a:spcAft>
                      </a:pPr>
                      <a:r>
                        <a:rPr lang="ru-RU" sz="2000">
                          <a:effectLst/>
                        </a:rPr>
                        <a:t>24.4</a:t>
                      </a:r>
                      <a:endParaRPr lang="ru-RU" sz="200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215</a:t>
                      </a:r>
                      <a:r>
                        <a:rPr lang="ru-RU" sz="2000" dirty="0" smtClean="0">
                          <a:effectLst/>
                          <a:latin typeface="+mn-lt"/>
                          <a:ea typeface="Times New Roman"/>
                        </a:rPr>
                        <a:t>±</a:t>
                      </a:r>
                      <a:r>
                        <a:rPr lang="en-US" sz="2000" dirty="0" smtClean="0">
                          <a:effectLst/>
                          <a:latin typeface="+mn-lt"/>
                          <a:ea typeface="Times New Roman"/>
                        </a:rPr>
                        <a:t>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smtClean="0">
                          <a:effectLst/>
                        </a:rPr>
                        <a:t>22.5</a:t>
                      </a:r>
                      <a:r>
                        <a:rPr lang="ru-RU" sz="2000" dirty="0" smtClean="0">
                          <a:effectLst/>
                          <a:latin typeface="+mn-lt"/>
                          <a:ea typeface="Times New Roman"/>
                        </a:rPr>
                        <a:t>±</a:t>
                      </a:r>
                      <a:r>
                        <a:rPr lang="en-US" sz="2000" dirty="0" smtClean="0">
                          <a:effectLst/>
                          <a:latin typeface="+mn-lt"/>
                          <a:ea typeface="Times New Roman"/>
                        </a:rPr>
                        <a:t>0.1</a:t>
                      </a:r>
                      <a:endParaRPr lang="ru-RU" sz="2000" dirty="0">
                        <a:effectLst/>
                        <a:latin typeface="Times New Roman"/>
                        <a:ea typeface="Times New Roman"/>
                      </a:endParaRPr>
                    </a:p>
                  </a:txBody>
                  <a:tcPr marL="68580" marR="68580" marT="0" marB="0" anchor="ctr"/>
                </a:tc>
                <a:tc>
                  <a:txBody>
                    <a:bodyPr/>
                    <a:lstStyle/>
                    <a:p>
                      <a:pPr algn="ctr">
                        <a:lnSpc>
                          <a:spcPct val="150000"/>
                        </a:lnSpc>
                        <a:spcAft>
                          <a:spcPts val="0"/>
                        </a:spcAft>
                      </a:pPr>
                      <a:r>
                        <a:rPr lang="ru-RU" sz="2000" dirty="0">
                          <a:effectLst/>
                        </a:rPr>
                        <a:t>22.5</a:t>
                      </a:r>
                      <a:endParaRPr lang="ru-RU" sz="2000" dirty="0">
                        <a:effectLst/>
                        <a:latin typeface="Times New Roman"/>
                        <a:ea typeface="Times New Roman"/>
                      </a:endParaRPr>
                    </a:p>
                  </a:txBody>
                  <a:tcPr marL="68580" marR="68580" marT="0" marB="0" anchor="ctr"/>
                </a:tc>
              </a:tr>
            </a:tbl>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2609999676"/>
              </p:ext>
            </p:extLst>
          </p:nvPr>
        </p:nvGraphicFramePr>
        <p:xfrm>
          <a:off x="251520" y="1412816"/>
          <a:ext cx="570730" cy="360000"/>
        </p:xfrm>
        <a:graphic>
          <a:graphicData uri="http://schemas.openxmlformats.org/presentationml/2006/ole">
            <mc:AlternateContent xmlns:mc="http://schemas.openxmlformats.org/markup-compatibility/2006">
              <mc:Choice xmlns:v="urn:schemas-microsoft-com:vml" Requires="v">
                <p:oleObj spid="_x0000_s52569" name="Equation" r:id="rId3" imgW="380880" imgH="241200" progId="Equation.DSMT4">
                  <p:embed/>
                </p:oleObj>
              </mc:Choice>
              <mc:Fallback>
                <p:oleObj name="Equation" r:id="rId3" imgW="380880" imgH="241200" progId="Equation.DSMT4">
                  <p:embed/>
                  <p:pic>
                    <p:nvPicPr>
                      <p:cNvPr id="0" name="Object 8"/>
                      <p:cNvPicPr>
                        <a:picLocks noChangeAspect="1" noChangeArrowheads="1"/>
                      </p:cNvPicPr>
                      <p:nvPr/>
                    </p:nvPicPr>
                    <p:blipFill>
                      <a:blip r:embed="rId4"/>
                      <a:srcRect/>
                      <a:stretch>
                        <a:fillRect/>
                      </a:stretch>
                    </p:blipFill>
                    <p:spPr bwMode="auto">
                      <a:xfrm>
                        <a:off x="251520" y="1412816"/>
                        <a:ext cx="570730" cy="360000"/>
                      </a:xfrm>
                      <a:prstGeom prst="rect">
                        <a:avLst/>
                      </a:prstGeom>
                      <a:noFill/>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140413799"/>
              </p:ext>
            </p:extLst>
          </p:nvPr>
        </p:nvGraphicFramePr>
        <p:xfrm>
          <a:off x="1115616" y="1412816"/>
          <a:ext cx="411430" cy="360000"/>
        </p:xfrm>
        <a:graphic>
          <a:graphicData uri="http://schemas.openxmlformats.org/presentationml/2006/ole">
            <mc:AlternateContent xmlns:mc="http://schemas.openxmlformats.org/markup-compatibility/2006">
              <mc:Choice xmlns:v="urn:schemas-microsoft-com:vml" Requires="v">
                <p:oleObj spid="_x0000_s52570" name="Equation" r:id="rId5" imgW="304536" imgH="266469" progId="Equation.DSMT4">
                  <p:embed/>
                </p:oleObj>
              </mc:Choice>
              <mc:Fallback>
                <p:oleObj name="Equation" r:id="rId5" imgW="304536" imgH="266469"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1412816"/>
                        <a:ext cx="411430" cy="360000"/>
                      </a:xfrm>
                      <a:prstGeom prst="rect">
                        <a:avLst/>
                      </a:prstGeom>
                      <a:noFill/>
                    </p:spPr>
                  </p:pic>
                </p:oleObj>
              </mc:Fallback>
            </mc:AlternateContent>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243163105"/>
              </p:ext>
            </p:extLst>
          </p:nvPr>
        </p:nvGraphicFramePr>
        <p:xfrm>
          <a:off x="1835696" y="1412776"/>
          <a:ext cx="1147500" cy="360000"/>
        </p:xfrm>
        <a:graphic>
          <a:graphicData uri="http://schemas.openxmlformats.org/presentationml/2006/ole">
            <mc:AlternateContent xmlns:mc="http://schemas.openxmlformats.org/markup-compatibility/2006">
              <mc:Choice xmlns:v="urn:schemas-microsoft-com:vml" Requires="v">
                <p:oleObj spid="_x0000_s52571" name="Equation" r:id="rId7" imgW="761760" imgH="241200" progId="Equation.DSMT4">
                  <p:embed/>
                </p:oleObj>
              </mc:Choice>
              <mc:Fallback>
                <p:oleObj name="Equation" r:id="rId7" imgW="761760" imgH="241200" progId="Equation.DSMT4">
                  <p:embed/>
                  <p:pic>
                    <p:nvPicPr>
                      <p:cNvPr id="0" name="Object 6"/>
                      <p:cNvPicPr>
                        <a:picLocks noChangeAspect="1" noChangeArrowheads="1"/>
                      </p:cNvPicPr>
                      <p:nvPr/>
                    </p:nvPicPr>
                    <p:blipFill>
                      <a:blip r:embed="rId8"/>
                      <a:srcRect/>
                      <a:stretch>
                        <a:fillRect/>
                      </a:stretch>
                    </p:blipFill>
                    <p:spPr bwMode="auto">
                      <a:xfrm>
                        <a:off x="1835696" y="1412776"/>
                        <a:ext cx="1147500" cy="360000"/>
                      </a:xfrm>
                      <a:prstGeom prst="rect">
                        <a:avLst/>
                      </a:prstGeom>
                      <a:noFill/>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4040903123"/>
              </p:ext>
            </p:extLst>
          </p:nvPr>
        </p:nvGraphicFramePr>
        <p:xfrm>
          <a:off x="3605794" y="1412816"/>
          <a:ext cx="462150" cy="360000"/>
        </p:xfrm>
        <a:graphic>
          <a:graphicData uri="http://schemas.openxmlformats.org/presentationml/2006/ole">
            <mc:AlternateContent xmlns:mc="http://schemas.openxmlformats.org/markup-compatibility/2006">
              <mc:Choice xmlns:v="urn:schemas-microsoft-com:vml" Requires="v">
                <p:oleObj spid="_x0000_s52572" name="Equation" r:id="rId9" imgW="317160" imgH="266400" progId="Equation.DSMT4">
                  <p:embed/>
                </p:oleObj>
              </mc:Choice>
              <mc:Fallback>
                <p:oleObj name="Equation" r:id="rId9" imgW="317160" imgH="266400" progId="Equation.DSMT4">
                  <p:embed/>
                  <p:pic>
                    <p:nvPicPr>
                      <p:cNvPr id="0" name="Object 5"/>
                      <p:cNvPicPr>
                        <a:picLocks noChangeAspect="1" noChangeArrowheads="1"/>
                      </p:cNvPicPr>
                      <p:nvPr/>
                    </p:nvPicPr>
                    <p:blipFill>
                      <a:blip r:embed="rId10"/>
                      <a:srcRect/>
                      <a:stretch>
                        <a:fillRect/>
                      </a:stretch>
                    </p:blipFill>
                    <p:spPr bwMode="auto">
                      <a:xfrm>
                        <a:off x="3605794" y="1412816"/>
                        <a:ext cx="462150" cy="360000"/>
                      </a:xfrm>
                      <a:prstGeom prst="rect">
                        <a:avLst/>
                      </a:prstGeom>
                      <a:noFill/>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3539662938"/>
              </p:ext>
            </p:extLst>
          </p:nvPr>
        </p:nvGraphicFramePr>
        <p:xfrm>
          <a:off x="4745830" y="1412816"/>
          <a:ext cx="546250" cy="360000"/>
        </p:xfrm>
        <a:graphic>
          <a:graphicData uri="http://schemas.openxmlformats.org/presentationml/2006/ole">
            <mc:AlternateContent xmlns:mc="http://schemas.openxmlformats.org/markup-compatibility/2006">
              <mc:Choice xmlns:v="urn:schemas-microsoft-com:vml" Requires="v">
                <p:oleObj spid="_x0000_s52573" name="Equation" r:id="rId11" imgW="406080" imgH="266400" progId="Equation.DSMT4">
                  <p:embed/>
                </p:oleObj>
              </mc:Choice>
              <mc:Fallback>
                <p:oleObj name="Equation" r:id="rId11" imgW="406080" imgH="266400" progId="Equation.DSMT4">
                  <p:embed/>
                  <p:pic>
                    <p:nvPicPr>
                      <p:cNvPr id="0" name="Object 4"/>
                      <p:cNvPicPr>
                        <a:picLocks noChangeAspect="1" noChangeArrowheads="1"/>
                      </p:cNvPicPr>
                      <p:nvPr/>
                    </p:nvPicPr>
                    <p:blipFill>
                      <a:blip r:embed="rId12"/>
                      <a:srcRect/>
                      <a:stretch>
                        <a:fillRect/>
                      </a:stretch>
                    </p:blipFill>
                    <p:spPr bwMode="auto">
                      <a:xfrm>
                        <a:off x="4745830" y="1412816"/>
                        <a:ext cx="546250" cy="360000"/>
                      </a:xfrm>
                      <a:prstGeom prst="rect">
                        <a:avLst/>
                      </a:prstGeom>
                      <a:noFill/>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1820673163"/>
              </p:ext>
            </p:extLst>
          </p:nvPr>
        </p:nvGraphicFramePr>
        <p:xfrm>
          <a:off x="5724128" y="1412875"/>
          <a:ext cx="783530" cy="360000"/>
        </p:xfrm>
        <a:graphic>
          <a:graphicData uri="http://schemas.openxmlformats.org/presentationml/2006/ole">
            <mc:AlternateContent xmlns:mc="http://schemas.openxmlformats.org/markup-compatibility/2006">
              <mc:Choice xmlns:v="urn:schemas-microsoft-com:vml" Requires="v">
                <p:oleObj spid="_x0000_s52574" name="Equation" r:id="rId13" imgW="660240" imgH="304560" progId="Equation.DSMT4">
                  <p:embed/>
                </p:oleObj>
              </mc:Choice>
              <mc:Fallback>
                <p:oleObj name="Equation" r:id="rId13" imgW="660240" imgH="304560" progId="Equation.DSMT4">
                  <p:embed/>
                  <p:pic>
                    <p:nvPicPr>
                      <p:cNvPr id="0" name="Object 3"/>
                      <p:cNvPicPr>
                        <a:picLocks noChangeAspect="1" noChangeArrowheads="1"/>
                      </p:cNvPicPr>
                      <p:nvPr/>
                    </p:nvPicPr>
                    <p:blipFill>
                      <a:blip r:embed="rId14"/>
                      <a:srcRect/>
                      <a:stretch>
                        <a:fillRect/>
                      </a:stretch>
                    </p:blipFill>
                    <p:spPr bwMode="auto">
                      <a:xfrm>
                        <a:off x="5724128" y="1412875"/>
                        <a:ext cx="783530" cy="360000"/>
                      </a:xfrm>
                      <a:prstGeom prst="rect">
                        <a:avLst/>
                      </a:prstGeom>
                      <a:noFill/>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3573445960"/>
              </p:ext>
            </p:extLst>
          </p:nvPr>
        </p:nvGraphicFramePr>
        <p:xfrm>
          <a:off x="7164288" y="1412816"/>
          <a:ext cx="501430" cy="360000"/>
        </p:xfrm>
        <a:graphic>
          <a:graphicData uri="http://schemas.openxmlformats.org/presentationml/2006/ole">
            <mc:AlternateContent xmlns:mc="http://schemas.openxmlformats.org/markup-compatibility/2006">
              <mc:Choice xmlns:v="urn:schemas-microsoft-com:vml" Requires="v">
                <p:oleObj spid="_x0000_s52575" name="Equation" r:id="rId15" imgW="368280" imgH="266400" progId="Equation.DSMT4">
                  <p:embed/>
                </p:oleObj>
              </mc:Choice>
              <mc:Fallback>
                <p:oleObj name="Equation" r:id="rId15" imgW="368280" imgH="266400" progId="Equation.DSMT4">
                  <p:embed/>
                  <p:pic>
                    <p:nvPicPr>
                      <p:cNvPr id="0" name="Object 2"/>
                      <p:cNvPicPr>
                        <a:picLocks noChangeAspect="1" noChangeArrowheads="1"/>
                      </p:cNvPicPr>
                      <p:nvPr/>
                    </p:nvPicPr>
                    <p:blipFill>
                      <a:blip r:embed="rId16"/>
                      <a:srcRect/>
                      <a:stretch>
                        <a:fillRect/>
                      </a:stretch>
                    </p:blipFill>
                    <p:spPr bwMode="auto">
                      <a:xfrm>
                        <a:off x="7164288" y="1412816"/>
                        <a:ext cx="501430" cy="360000"/>
                      </a:xfrm>
                      <a:prstGeom prst="rect">
                        <a:avLst/>
                      </a:prstGeom>
                      <a:noFill/>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3785495488"/>
              </p:ext>
            </p:extLst>
          </p:nvPr>
        </p:nvGraphicFramePr>
        <p:xfrm>
          <a:off x="8203724" y="1412816"/>
          <a:ext cx="544740" cy="360000"/>
        </p:xfrm>
        <a:graphic>
          <a:graphicData uri="http://schemas.openxmlformats.org/presentationml/2006/ole">
            <mc:AlternateContent xmlns:mc="http://schemas.openxmlformats.org/markup-compatibility/2006">
              <mc:Choice xmlns:v="urn:schemas-microsoft-com:vml" Requires="v">
                <p:oleObj spid="_x0000_s52576" name="Equation" r:id="rId17" imgW="406080" imgH="266400" progId="Equation.DSMT4">
                  <p:embed/>
                </p:oleObj>
              </mc:Choice>
              <mc:Fallback>
                <p:oleObj name="Equation" r:id="rId17" imgW="406080" imgH="266400" progId="Equation.DSMT4">
                  <p:embed/>
                  <p:pic>
                    <p:nvPicPr>
                      <p:cNvPr id="0" name="Object 1"/>
                      <p:cNvPicPr>
                        <a:picLocks noChangeAspect="1" noChangeArrowheads="1"/>
                      </p:cNvPicPr>
                      <p:nvPr/>
                    </p:nvPicPr>
                    <p:blipFill>
                      <a:blip r:embed="rId18"/>
                      <a:srcRect/>
                      <a:stretch>
                        <a:fillRect/>
                      </a:stretch>
                    </p:blipFill>
                    <p:spPr bwMode="auto">
                      <a:xfrm>
                        <a:off x="8203724" y="1412816"/>
                        <a:ext cx="544740" cy="360000"/>
                      </a:xfrm>
                      <a:prstGeom prst="rect">
                        <a:avLst/>
                      </a:prstGeom>
                      <a:noFill/>
                    </p:spPr>
                  </p:pic>
                </p:oleObj>
              </mc:Fallback>
            </mc:AlternateContent>
          </a:graphicData>
        </a:graphic>
      </p:graphicFrame>
    </p:spTree>
    <p:extLst>
      <p:ext uri="{BB962C8B-B14F-4D97-AF65-F5344CB8AC3E}">
        <p14:creationId xmlns:p14="http://schemas.microsoft.com/office/powerpoint/2010/main" val="157859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7" name="TextBox 6"/>
          <p:cNvSpPr txBox="1"/>
          <p:nvPr/>
        </p:nvSpPr>
        <p:spPr>
          <a:xfrm>
            <a:off x="395537" y="1108349"/>
            <a:ext cx="4536503" cy="6325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ER </a:t>
            </a:r>
            <a:r>
              <a:rPr lang="en-US" sz="2800" dirty="0" smtClean="0">
                <a:latin typeface="Cambria Math" panose="02040503050406030204" pitchFamily="18" charset="0"/>
                <a:ea typeface="Cambria Math" panose="02040503050406030204" pitchFamily="18" charset="0"/>
                <a:sym typeface="Symbol" panose="05050102010706020507" pitchFamily="18" charset="2"/>
              </a:rPr>
              <a:t>=</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capture</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i="1" dirty="0" smtClean="0">
                <a:latin typeface="Cambria Math" panose="02040503050406030204" pitchFamily="18" charset="0"/>
                <a:ea typeface="Cambria Math" panose="02040503050406030204" pitchFamily="18" charset="0"/>
                <a:sym typeface="Symbol" panose="05050102010706020507" pitchFamily="18" charset="2"/>
              </a:rPr>
              <a:t>P</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CN</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i="1" dirty="0" err="1" smtClean="0">
                <a:latin typeface="Cambria Math" panose="02040503050406030204" pitchFamily="18" charset="0"/>
                <a:ea typeface="Cambria Math" panose="02040503050406030204" pitchFamily="18" charset="0"/>
                <a:sym typeface="Symbol" panose="05050102010706020507" pitchFamily="18" charset="2"/>
              </a:rPr>
              <a:t>W</a:t>
            </a:r>
            <a:r>
              <a:rPr lang="en-US" sz="2800" baseline="-25000" dirty="0" err="1" smtClean="0">
                <a:latin typeface="Cambria Math" panose="02040503050406030204" pitchFamily="18" charset="0"/>
                <a:ea typeface="Cambria Math" panose="02040503050406030204" pitchFamily="18" charset="0"/>
                <a:sym typeface="Symbol" panose="05050102010706020507" pitchFamily="18" charset="2"/>
              </a:rPr>
              <a:t>survival</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 </a:t>
            </a:r>
            <a:endParaRPr lang="ru-RU" sz="2800" dirty="0">
              <a:latin typeface="Cambria Math" panose="02040503050406030204" pitchFamily="18" charset="0"/>
              <a:ea typeface="Cambria Math" panose="02040503050406030204" pitchFamily="18" charset="0"/>
            </a:endParaRPr>
          </a:p>
        </p:txBody>
      </p:sp>
      <p:sp>
        <p:nvSpPr>
          <p:cNvPr id="9" name="TextBox 8"/>
          <p:cNvSpPr txBox="1"/>
          <p:nvPr/>
        </p:nvSpPr>
        <p:spPr>
          <a:xfrm>
            <a:off x="395537" y="3789040"/>
            <a:ext cx="8541433" cy="1692771"/>
          </a:xfrm>
          <a:prstGeom prst="rect">
            <a:avLst/>
          </a:prstGeom>
          <a:noFill/>
        </p:spPr>
        <p:txBody>
          <a:bodyPr wrap="square" rtlCol="0">
            <a:spAutoFit/>
          </a:bodyPr>
          <a:lstStyle/>
          <a:p>
            <a:pPr marL="446088" indent="-285750"/>
            <a:r>
              <a:rPr lang="en-US" sz="3200" dirty="0" smtClean="0">
                <a:solidFill>
                  <a:srgbClr val="0070C0"/>
                </a:solidFill>
                <a:effectLst>
                  <a:outerShdw blurRad="38100" dist="38100" dir="2700000" algn="tl">
                    <a:srgbClr val="000000">
                      <a:alpha val="43137"/>
                    </a:srgbClr>
                  </a:outerShdw>
                </a:effectLst>
              </a:rPr>
              <a:t>Fusion </a:t>
            </a:r>
            <a:r>
              <a:rPr lang="en-US" sz="3200" dirty="0" err="1" smtClean="0">
                <a:solidFill>
                  <a:srgbClr val="0070C0"/>
                </a:solidFill>
                <a:effectLst>
                  <a:outerShdw blurRad="38100" dist="38100" dir="2700000" algn="tl">
                    <a:srgbClr val="000000">
                      <a:alpha val="43137"/>
                    </a:srgbClr>
                  </a:outerShdw>
                </a:effectLst>
              </a:rPr>
              <a:t>vs</a:t>
            </a:r>
            <a:r>
              <a:rPr lang="en-US" sz="3200" dirty="0" smtClean="0">
                <a:solidFill>
                  <a:srgbClr val="0070C0"/>
                </a:solidFill>
                <a:effectLst>
                  <a:outerShdw blurRad="38100" dist="38100" dir="2700000" algn="tl">
                    <a:srgbClr val="000000">
                      <a:alpha val="43137"/>
                    </a:srgbClr>
                  </a:outerShdw>
                </a:effectLst>
              </a:rPr>
              <a:t> </a:t>
            </a:r>
            <a:r>
              <a:rPr lang="en-US" sz="3200" dirty="0" err="1" smtClean="0">
                <a:solidFill>
                  <a:srgbClr val="0070C0"/>
                </a:solidFill>
                <a:effectLst>
                  <a:outerShdw blurRad="38100" dist="38100" dir="2700000" algn="tl">
                    <a:srgbClr val="000000">
                      <a:alpha val="43137"/>
                    </a:srgbClr>
                  </a:outerShdw>
                </a:effectLst>
              </a:rPr>
              <a:t>Quasifission</a:t>
            </a:r>
            <a:endParaRPr lang="en-US" sz="3200" dirty="0">
              <a:solidFill>
                <a:srgbClr val="0070C0"/>
              </a:solidFill>
              <a:effectLst>
                <a:outerShdw blurRad="38100" dist="38100" dir="2700000" algn="tl">
                  <a:srgbClr val="000000">
                    <a:alpha val="43137"/>
                  </a:srgbClr>
                </a:outerShdw>
              </a:effectLst>
            </a:endParaRPr>
          </a:p>
          <a:p>
            <a:pPr marL="446088" indent="-285750">
              <a:buFont typeface="Arial" panose="020B0604020202020204" pitchFamily="34" charset="0"/>
              <a:buChar char="•"/>
            </a:pPr>
            <a:r>
              <a:rPr lang="en-US" sz="2400" dirty="0" smtClean="0">
                <a:ea typeface="Cambria Math" panose="02040503050406030204" pitchFamily="18" charset="0"/>
              </a:rPr>
              <a:t>Coulomb factor</a:t>
            </a:r>
            <a:r>
              <a:rPr lang="en-US" sz="2400" i="1" dirty="0" smtClean="0">
                <a:ea typeface="Cambria Math" panose="02040503050406030204" pitchFamily="18" charset="0"/>
              </a:rPr>
              <a:t> </a:t>
            </a:r>
            <a:r>
              <a:rPr lang="en-US" sz="2400" i="1" dirty="0" smtClean="0">
                <a:latin typeface="Cambria Math" pitchFamily="18" charset="0"/>
                <a:ea typeface="Cambria Math" pitchFamily="18" charset="0"/>
              </a:rPr>
              <a:t>Z</a:t>
            </a:r>
            <a:r>
              <a:rPr lang="en-US" sz="2400" i="1" baseline="-25000" dirty="0" smtClean="0">
                <a:latin typeface="Cambria Math" pitchFamily="18" charset="0"/>
                <a:ea typeface="Cambria Math" pitchFamily="18" charset="0"/>
              </a:rPr>
              <a:t>1</a:t>
            </a:r>
            <a:r>
              <a:rPr lang="en-US" sz="2400" i="1" dirty="0" smtClean="0">
                <a:latin typeface="Cambria Math" pitchFamily="18" charset="0"/>
                <a:ea typeface="Cambria Math" pitchFamily="18" charset="0"/>
              </a:rPr>
              <a:t>Z</a:t>
            </a:r>
            <a:r>
              <a:rPr lang="en-US" sz="2400" i="1" baseline="-25000" dirty="0" smtClean="0">
                <a:latin typeface="Cambria Math" pitchFamily="18" charset="0"/>
                <a:ea typeface="Cambria Math" pitchFamily="18" charset="0"/>
              </a:rPr>
              <a:t>2</a:t>
            </a:r>
            <a:endParaRPr lang="en-US" sz="2400" i="1" baseline="-25000" dirty="0">
              <a:latin typeface="Cambria Math" pitchFamily="18" charset="0"/>
              <a:ea typeface="Cambria Math" pitchFamily="18" charset="0"/>
            </a:endParaRPr>
          </a:p>
          <a:p>
            <a:pPr marL="446088" indent="-285750">
              <a:buFont typeface="Arial" panose="020B0604020202020204" pitchFamily="34" charset="0"/>
              <a:buChar char="•"/>
            </a:pPr>
            <a:r>
              <a:rPr lang="en-US" sz="2400" dirty="0"/>
              <a:t>Entrance channel mass asymmetry </a:t>
            </a:r>
            <a:r>
              <a:rPr lang="el-GR" sz="2400" i="1" dirty="0">
                <a:latin typeface="Cambria Math" pitchFamily="18" charset="0"/>
                <a:ea typeface="Cambria Math" pitchFamily="18" charset="0"/>
              </a:rPr>
              <a:t>α</a:t>
            </a:r>
            <a:endParaRPr lang="en-US" sz="2400" i="1" dirty="0">
              <a:latin typeface="Cambria Math" pitchFamily="18" charset="0"/>
              <a:ea typeface="Cambria Math" pitchFamily="18" charset="0"/>
            </a:endParaRPr>
          </a:p>
          <a:p>
            <a:pPr marL="446088" indent="-285750">
              <a:buFont typeface="Arial" panose="020B0604020202020204" pitchFamily="34" charset="0"/>
              <a:buChar char="•"/>
            </a:pPr>
            <a:r>
              <a:rPr lang="en-US" sz="2400" dirty="0"/>
              <a:t>Mean fissility </a:t>
            </a:r>
            <a:r>
              <a:rPr lang="en-US" sz="2400" dirty="0" smtClean="0"/>
              <a:t>parameter </a:t>
            </a:r>
            <a:r>
              <a:rPr lang="en-US" sz="2400" i="1" dirty="0" smtClean="0">
                <a:ea typeface="Cambria Math" panose="02040503050406030204" pitchFamily="18" charset="0"/>
              </a:rPr>
              <a:t> </a:t>
            </a:r>
            <a:r>
              <a:rPr lang="en-US" sz="2400" i="1" dirty="0" err="1" smtClean="0">
                <a:latin typeface="Cambria Math" pitchFamily="18" charset="0"/>
                <a:ea typeface="Cambria Math" pitchFamily="18" charset="0"/>
              </a:rPr>
              <a:t>x</a:t>
            </a:r>
            <a:r>
              <a:rPr lang="en-US" sz="2400" i="1" baseline="-25000" dirty="0" err="1" smtClean="0">
                <a:latin typeface="Cambria Math" pitchFamily="18" charset="0"/>
                <a:ea typeface="Cambria Math" pitchFamily="18" charset="0"/>
              </a:rPr>
              <a:t>m</a:t>
            </a:r>
            <a:endParaRPr lang="en-US" sz="2400" i="1" baseline="-25000" dirty="0">
              <a:latin typeface="Cambria Math" pitchFamily="18" charset="0"/>
              <a:ea typeface="Cambria Math" pitchFamily="18" charset="0"/>
            </a:endParaRPr>
          </a:p>
        </p:txBody>
      </p:sp>
      <p:sp>
        <p:nvSpPr>
          <p:cNvPr id="11" name="Заголовок 1"/>
          <p:cNvSpPr>
            <a:spLocks noGrp="1"/>
          </p:cNvSpPr>
          <p:nvPr>
            <p:ph type="title"/>
          </p:nvPr>
        </p:nvSpPr>
        <p:spPr>
          <a:xfrm>
            <a:off x="366615" y="0"/>
            <a:ext cx="8777385" cy="836712"/>
          </a:xfrm>
        </p:spPr>
        <p:txBody>
          <a:bodyPr/>
          <a:lstStyle/>
          <a:p>
            <a:pPr marL="0" indent="0" algn="l">
              <a:buNone/>
            </a:pPr>
            <a:r>
              <a:rPr lang="en-US" sz="4000" dirty="0" smtClean="0">
                <a:solidFill>
                  <a:schemeClr val="bg2">
                    <a:lumMod val="50000"/>
                  </a:schemeClr>
                </a:solidFill>
              </a:rPr>
              <a:t>Fusion Probability</a:t>
            </a:r>
            <a:endParaRPr lang="ru-RU" sz="4000" dirty="0">
              <a:solidFill>
                <a:schemeClr val="bg2">
                  <a:lumMod val="50000"/>
                </a:schemeClr>
              </a:solidFill>
            </a:endParaRPr>
          </a:p>
        </p:txBody>
      </p:sp>
      <p:grpSp>
        <p:nvGrpSpPr>
          <p:cNvPr id="3" name="Группа 2"/>
          <p:cNvGrpSpPr/>
          <p:nvPr/>
        </p:nvGrpSpPr>
        <p:grpSpPr>
          <a:xfrm>
            <a:off x="5076056" y="1108349"/>
            <a:ext cx="3744416" cy="3472779"/>
            <a:chOff x="3877421" y="1191543"/>
            <a:chExt cx="2852801" cy="2957537"/>
          </a:xfrm>
        </p:grpSpPr>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421" y="1191543"/>
              <a:ext cx="2852801" cy="29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4430003" y="3255367"/>
              <a:ext cx="2300219" cy="461665"/>
            </a:xfrm>
            <a:prstGeom prst="rect">
              <a:avLst/>
            </a:prstGeom>
          </p:spPr>
          <p:txBody>
            <a:bodyPr wrap="square">
              <a:spAutoFit/>
            </a:bodyPr>
            <a:lstStyle/>
            <a:p>
              <a:r>
                <a:rPr lang="en-US" sz="1200" dirty="0" smtClean="0">
                  <a:cs typeface="Arial" pitchFamily="34" charset="0"/>
                </a:rPr>
                <a:t>R</a:t>
              </a:r>
              <a:r>
                <a:rPr lang="en-US" sz="1200" dirty="0">
                  <a:cs typeface="Arial" pitchFamily="34" charset="0"/>
                </a:rPr>
                <a:t>. Yanez </a:t>
              </a:r>
              <a:r>
                <a:rPr lang="en-US" sz="1200" i="1" dirty="0">
                  <a:cs typeface="Arial" pitchFamily="34" charset="0"/>
                </a:rPr>
                <a:t>et al</a:t>
              </a:r>
              <a:r>
                <a:rPr lang="en-US" sz="1200" dirty="0">
                  <a:cs typeface="Arial" pitchFamily="34" charset="0"/>
                </a:rPr>
                <a:t>., </a:t>
              </a:r>
              <a:endParaRPr lang="en-US" sz="1200" dirty="0" smtClean="0">
                <a:cs typeface="Arial" pitchFamily="34" charset="0"/>
              </a:endParaRPr>
            </a:p>
            <a:p>
              <a:r>
                <a:rPr lang="en-US" sz="1200" dirty="0" smtClean="0">
                  <a:cs typeface="Arial" pitchFamily="34" charset="0"/>
                </a:rPr>
                <a:t>Phys</a:t>
              </a:r>
              <a:r>
                <a:rPr lang="en-US" sz="1200" dirty="0">
                  <a:cs typeface="Arial" pitchFamily="34" charset="0"/>
                </a:rPr>
                <a:t>. Rev. C 88, 014606 (2013</a:t>
              </a:r>
              <a:r>
                <a:rPr lang="en-US" sz="1200" dirty="0" smtClean="0">
                  <a:cs typeface="Arial" pitchFamily="34" charset="0"/>
                </a:rPr>
                <a:t>)</a:t>
              </a:r>
              <a:endParaRPr lang="ru-RU" sz="1200" dirty="0">
                <a:cs typeface="Arial" pitchFamily="34" charset="0"/>
              </a:endParaRPr>
            </a:p>
          </p:txBody>
        </p:sp>
      </p:grpSp>
      <p:sp useBgFill="1">
        <p:nvSpPr>
          <p:cNvPr id="10" name="TextBox 9"/>
          <p:cNvSpPr txBox="1"/>
          <p:nvPr/>
        </p:nvSpPr>
        <p:spPr>
          <a:xfrm>
            <a:off x="575556" y="2481996"/>
            <a:ext cx="4176464" cy="65897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capture</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QF</a:t>
            </a:r>
            <a:r>
              <a:rPr lang="en-US" sz="2800" dirty="0" smtClean="0">
                <a:latin typeface="Cambria Math" panose="02040503050406030204" pitchFamily="18" charset="0"/>
                <a:ea typeface="Cambria Math" panose="02040503050406030204" pitchFamily="18" charset="0"/>
                <a:sym typeface="Symbol" panose="05050102010706020507" pitchFamily="18" charset="2"/>
              </a:rPr>
              <a:t> +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CNF</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ER</a:t>
            </a:r>
            <a:endParaRPr lang="ru-RU" sz="2800" dirty="0">
              <a:latin typeface="Cambria Math" panose="02040503050406030204" pitchFamily="18" charset="0"/>
              <a:ea typeface="Cambria Math" panose="02040503050406030204" pitchFamily="18" charset="0"/>
            </a:endParaRPr>
          </a:p>
        </p:txBody>
      </p:sp>
      <p:sp>
        <p:nvSpPr>
          <p:cNvPr id="13" name="Овал 12"/>
          <p:cNvSpPr>
            <a:spLocks noChangeArrowheads="1"/>
          </p:cNvSpPr>
          <p:nvPr/>
        </p:nvSpPr>
        <p:spPr bwMode="auto">
          <a:xfrm>
            <a:off x="2555776" y="1037570"/>
            <a:ext cx="1008112" cy="703335"/>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a:extLst/>
        </p:spPr>
        <p:txBody>
          <a:bodyPr anchor="ctr"/>
          <a:lstStyle/>
          <a:p>
            <a:pPr algn="ctr">
              <a:defRPr/>
            </a:pPr>
            <a:endParaRPr lang="ru-RU">
              <a:solidFill>
                <a:schemeClr val="lt1"/>
              </a:solidFill>
              <a:latin typeface="+mn-lt"/>
            </a:endParaRPr>
          </a:p>
        </p:txBody>
      </p:sp>
      <p:sp>
        <p:nvSpPr>
          <p:cNvPr id="2" name="TextBox 1"/>
          <p:cNvSpPr txBox="1"/>
          <p:nvPr/>
        </p:nvSpPr>
        <p:spPr>
          <a:xfrm>
            <a:off x="3964547" y="4293096"/>
            <a:ext cx="198022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n-US" sz="2400" i="1" dirty="0" smtClean="0">
                <a:latin typeface="Cambria Math" pitchFamily="18" charset="0"/>
                <a:ea typeface="Cambria Math" pitchFamily="18" charset="0"/>
              </a:rPr>
              <a:t>Z</a:t>
            </a:r>
            <a:r>
              <a:rPr lang="en-US" sz="2400" i="1" baseline="-25000" dirty="0" smtClean="0">
                <a:latin typeface="Cambria Math" pitchFamily="18" charset="0"/>
                <a:ea typeface="Cambria Math" pitchFamily="18" charset="0"/>
              </a:rPr>
              <a:t>1</a:t>
            </a:r>
            <a:r>
              <a:rPr lang="en-US" sz="2400" i="1" dirty="0" smtClean="0">
                <a:latin typeface="Cambria Math" pitchFamily="18" charset="0"/>
                <a:ea typeface="Cambria Math" pitchFamily="18" charset="0"/>
              </a:rPr>
              <a:t>Z</a:t>
            </a:r>
            <a:r>
              <a:rPr lang="en-US" sz="2400" i="1" baseline="-25000" dirty="0" smtClean="0">
                <a:latin typeface="Cambria Math" pitchFamily="18" charset="0"/>
                <a:ea typeface="Cambria Math" pitchFamily="18" charset="0"/>
              </a:rPr>
              <a:t>2 </a:t>
            </a:r>
            <a:r>
              <a:rPr lang="en-US" sz="2400" dirty="0" smtClean="0">
                <a:latin typeface="Cambria Math" pitchFamily="18" charset="0"/>
                <a:ea typeface="Cambria Math" pitchFamily="18" charset="0"/>
              </a:rPr>
              <a:t>&gt; 1600</a:t>
            </a:r>
            <a:endParaRPr lang="en-US" sz="2400" dirty="0">
              <a:latin typeface="Cambria Math" pitchFamily="18" charset="0"/>
              <a:ea typeface="Cambria Math" pitchFamily="18" charset="0"/>
            </a:endParaRPr>
          </a:p>
        </p:txBody>
      </p:sp>
      <p:sp>
        <p:nvSpPr>
          <p:cNvPr id="12" name="TextBox 11"/>
          <p:cNvSpPr txBox="1"/>
          <p:nvPr/>
        </p:nvSpPr>
        <p:spPr>
          <a:xfrm>
            <a:off x="4922490" y="5001567"/>
            <a:ext cx="198022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n-US" sz="2400" i="1" dirty="0" err="1" smtClean="0">
                <a:latin typeface="Cambria Math" pitchFamily="18" charset="0"/>
                <a:ea typeface="Cambria Math" pitchFamily="18" charset="0"/>
              </a:rPr>
              <a:t>x</a:t>
            </a:r>
            <a:r>
              <a:rPr lang="en-US" sz="2400" i="1" baseline="-25000" dirty="0" err="1" smtClean="0">
                <a:latin typeface="Cambria Math" pitchFamily="18" charset="0"/>
                <a:ea typeface="Cambria Math" pitchFamily="18" charset="0"/>
              </a:rPr>
              <a:t>m</a:t>
            </a:r>
            <a:r>
              <a:rPr lang="en-US" sz="2400" i="1" dirty="0" smtClean="0">
                <a:latin typeface="Cambria Math" pitchFamily="18" charset="0"/>
                <a:ea typeface="Cambria Math" pitchFamily="18" charset="0"/>
              </a:rPr>
              <a:t> </a:t>
            </a:r>
            <a:r>
              <a:rPr lang="en-US" sz="2400" dirty="0" smtClean="0">
                <a:latin typeface="Cambria Math" pitchFamily="18" charset="0"/>
                <a:ea typeface="Cambria Math" pitchFamily="18" charset="0"/>
              </a:rPr>
              <a:t>&gt; 0.68</a:t>
            </a:r>
            <a:endParaRPr lang="en-US" sz="2400" dirty="0">
              <a:latin typeface="Cambria Math" pitchFamily="18" charset="0"/>
              <a:ea typeface="Cambria Math" pitchFamily="18" charset="0"/>
            </a:endParaRPr>
          </a:p>
        </p:txBody>
      </p:sp>
      <p:sp>
        <p:nvSpPr>
          <p:cNvPr id="14" name="TextBox 13"/>
          <p:cNvSpPr txBox="1"/>
          <p:nvPr/>
        </p:nvSpPr>
        <p:spPr>
          <a:xfrm>
            <a:off x="4922490" y="5015557"/>
            <a:ext cx="1980220"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marL="160338"/>
            <a:r>
              <a:rPr lang="en-US" sz="2400" i="1" dirty="0" err="1" smtClean="0">
                <a:latin typeface="Cambria Math" pitchFamily="18" charset="0"/>
                <a:ea typeface="Cambria Math" pitchFamily="18" charset="0"/>
              </a:rPr>
              <a:t>x</a:t>
            </a:r>
            <a:r>
              <a:rPr lang="en-US" sz="2400" i="1" baseline="-25000" dirty="0" err="1" smtClean="0">
                <a:latin typeface="Cambria Math" pitchFamily="18" charset="0"/>
                <a:ea typeface="Cambria Math" pitchFamily="18" charset="0"/>
              </a:rPr>
              <a:t>m</a:t>
            </a:r>
            <a:r>
              <a:rPr lang="en-US" sz="2400" i="1" dirty="0" smtClean="0">
                <a:latin typeface="Cambria Math" pitchFamily="18" charset="0"/>
                <a:ea typeface="Cambria Math" pitchFamily="18" charset="0"/>
              </a:rPr>
              <a:t> </a:t>
            </a:r>
            <a:r>
              <a:rPr lang="en-US" sz="2400" dirty="0" smtClean="0">
                <a:latin typeface="Cambria Math" pitchFamily="18" charset="0"/>
                <a:ea typeface="Cambria Math" pitchFamily="18" charset="0"/>
              </a:rPr>
              <a:t>&gt; 0.765</a:t>
            </a:r>
            <a:endParaRPr lang="en-US" sz="2400" dirty="0">
              <a:latin typeface="Cambria Math" pitchFamily="18" charset="0"/>
              <a:ea typeface="Cambria Math" pitchFamily="18" charset="0"/>
            </a:endParaRPr>
          </a:p>
        </p:txBody>
      </p:sp>
    </p:spTree>
    <p:extLst>
      <p:ext uri="{BB962C8B-B14F-4D97-AF65-F5344CB8AC3E}">
        <p14:creationId xmlns:p14="http://schemas.microsoft.com/office/powerpoint/2010/main" val="2469693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animBg="1"/>
      <p:bldP spid="2" grpId="0" animBg="1"/>
      <p:bldP spid="2" grpId="1" animBg="1"/>
      <p:bldP spid="12"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9324" y="10306"/>
            <a:ext cx="8042276" cy="961512"/>
          </a:xfrm>
        </p:spPr>
        <p:txBody>
          <a:bodyPr anchor="ctr"/>
          <a:lstStyle/>
          <a:p>
            <a:pPr marL="0" indent="0">
              <a:buNone/>
            </a:pPr>
            <a:r>
              <a:rPr lang="en-US" sz="3600" dirty="0" smtClean="0">
                <a:solidFill>
                  <a:schemeClr val="bg2">
                    <a:lumMod val="50000"/>
                  </a:schemeClr>
                </a:solidFill>
              </a:rPr>
              <a:t>Characteristics of FF and QF</a:t>
            </a:r>
            <a:endParaRPr lang="en-US" sz="3600" dirty="0">
              <a:solidFill>
                <a:schemeClr val="bg2">
                  <a:lumMod val="50000"/>
                </a:schemeClr>
              </a:solidFill>
            </a:endParaRPr>
          </a:p>
        </p:txBody>
      </p:sp>
      <p:sp>
        <p:nvSpPr>
          <p:cNvPr id="6" name="Text Placeholder 5"/>
          <p:cNvSpPr>
            <a:spLocks noGrp="1"/>
          </p:cNvSpPr>
          <p:nvPr>
            <p:ph type="body" idx="1"/>
          </p:nvPr>
        </p:nvSpPr>
        <p:spPr>
          <a:xfrm>
            <a:off x="264458" y="1025499"/>
            <a:ext cx="4236644" cy="375443"/>
          </a:xfrm>
        </p:spPr>
        <p:txBody>
          <a:bodyPr/>
          <a:lstStyle/>
          <a:p>
            <a:r>
              <a:rPr lang="en-US" dirty="0" smtClean="0">
                <a:solidFill>
                  <a:schemeClr val="accent3">
                    <a:lumMod val="75000"/>
                  </a:schemeClr>
                </a:solidFill>
              </a:rPr>
              <a:t>Fission of heated nuclei</a:t>
            </a:r>
          </a:p>
        </p:txBody>
      </p:sp>
      <p:sp>
        <p:nvSpPr>
          <p:cNvPr id="3" name="Content Placeholder 2"/>
          <p:cNvSpPr>
            <a:spLocks noGrp="1"/>
          </p:cNvSpPr>
          <p:nvPr>
            <p:ph sz="half" idx="2"/>
          </p:nvPr>
        </p:nvSpPr>
        <p:spPr>
          <a:xfrm>
            <a:off x="0" y="1400942"/>
            <a:ext cx="4389754" cy="3032574"/>
          </a:xfrm>
        </p:spPr>
        <p:txBody>
          <a:bodyPr>
            <a:noAutofit/>
          </a:bodyPr>
          <a:lstStyle/>
          <a:p>
            <a:pPr indent="-266700" algn="just">
              <a:spcBef>
                <a:spcPts val="1200"/>
              </a:spcBef>
              <a:buClr>
                <a:schemeClr val="accent1">
                  <a:lumMod val="75000"/>
                </a:schemeClr>
              </a:buClr>
            </a:pPr>
            <a:r>
              <a:rPr lang="en-US" sz="1600" dirty="0" smtClean="0">
                <a:solidFill>
                  <a:schemeClr val="accent1">
                    <a:lumMod val="75000"/>
                  </a:schemeClr>
                </a:solidFill>
                <a:latin typeface="Georgia" charset="0"/>
              </a:rPr>
              <a:t>Mass distribution has a typical Gaussian shape with the dispersion depending on excitation energy and angular momentum of compound nucleus </a:t>
            </a:r>
          </a:p>
          <a:p>
            <a:pPr indent="-266700" algn="just">
              <a:spcBef>
                <a:spcPts val="1200"/>
              </a:spcBef>
              <a:buClr>
                <a:schemeClr val="accent1">
                  <a:lumMod val="75000"/>
                </a:schemeClr>
              </a:buClr>
            </a:pPr>
            <a:r>
              <a:rPr lang="en-US" sz="1600" dirty="0" smtClean="0">
                <a:solidFill>
                  <a:schemeClr val="accent1">
                    <a:lumMod val="75000"/>
                  </a:schemeClr>
                </a:solidFill>
                <a:latin typeface="Georgia" charset="0"/>
              </a:rPr>
              <a:t>Symmetric angular distributions of fragments with respect to </a:t>
            </a:r>
            <a:r>
              <a:rPr lang="ru-RU" sz="1600" dirty="0" smtClean="0">
                <a:solidFill>
                  <a:schemeClr val="accent1">
                    <a:lumMod val="75000"/>
                  </a:schemeClr>
                </a:solidFill>
                <a:latin typeface="Georgia" charset="0"/>
              </a:rPr>
              <a:t>90◦ </a:t>
            </a:r>
            <a:r>
              <a:rPr lang="en-US" sz="1600" dirty="0" smtClean="0">
                <a:solidFill>
                  <a:schemeClr val="accent1">
                    <a:lumMod val="75000"/>
                  </a:schemeClr>
                </a:solidFill>
                <a:latin typeface="Georgia" charset="0"/>
              </a:rPr>
              <a:t>in the center-of-mass system</a:t>
            </a:r>
            <a:endParaRPr lang="ru-RU" sz="1600" dirty="0" smtClean="0">
              <a:solidFill>
                <a:schemeClr val="accent1">
                  <a:lumMod val="75000"/>
                </a:schemeClr>
              </a:solidFill>
              <a:latin typeface="Georgia" charset="0"/>
            </a:endParaRPr>
          </a:p>
          <a:p>
            <a:pPr indent="-266700" algn="just">
              <a:spcBef>
                <a:spcPts val="1200"/>
              </a:spcBef>
              <a:buClr>
                <a:schemeClr val="accent1">
                  <a:lumMod val="75000"/>
                </a:schemeClr>
              </a:buClr>
            </a:pPr>
            <a:r>
              <a:rPr lang="en-US" sz="1600" dirty="0" smtClean="0">
                <a:solidFill>
                  <a:schemeClr val="accent1">
                    <a:lumMod val="75000"/>
                  </a:schemeClr>
                </a:solidFill>
                <a:latin typeface="Georgia" charset="0"/>
              </a:rPr>
              <a:t>Kinetic energy distribution of fragments has a nearly Gaussian shape with mean value depending on  Z</a:t>
            </a:r>
            <a:r>
              <a:rPr lang="en-US" sz="1800" baseline="30000" dirty="0" smtClean="0">
                <a:solidFill>
                  <a:schemeClr val="accent1">
                    <a:lumMod val="75000"/>
                  </a:schemeClr>
                </a:solidFill>
                <a:latin typeface="Georgia" charset="0"/>
              </a:rPr>
              <a:t>2</a:t>
            </a:r>
            <a:r>
              <a:rPr lang="en-US" sz="1600" dirty="0" smtClean="0">
                <a:solidFill>
                  <a:schemeClr val="accent1">
                    <a:lumMod val="75000"/>
                  </a:schemeClr>
                </a:solidFill>
                <a:latin typeface="Georgia" charset="0"/>
              </a:rPr>
              <a:t>/A</a:t>
            </a:r>
            <a:r>
              <a:rPr lang="en-US" sz="1800" baseline="30000" dirty="0" smtClean="0">
                <a:solidFill>
                  <a:schemeClr val="accent1">
                    <a:lumMod val="75000"/>
                  </a:schemeClr>
                </a:solidFill>
                <a:latin typeface="Georgia" charset="0"/>
              </a:rPr>
              <a:t>1/3</a:t>
            </a:r>
            <a:r>
              <a:rPr lang="ru-RU" sz="1800" baseline="30000" dirty="0" smtClean="0">
                <a:solidFill>
                  <a:schemeClr val="accent1">
                    <a:lumMod val="75000"/>
                  </a:schemeClr>
                </a:solidFill>
                <a:latin typeface="Georgia" charset="0"/>
              </a:rPr>
              <a:t> </a:t>
            </a:r>
            <a:r>
              <a:rPr lang="en-US" sz="1600" dirty="0" smtClean="0">
                <a:solidFill>
                  <a:schemeClr val="accent1">
                    <a:lumMod val="75000"/>
                  </a:schemeClr>
                </a:solidFill>
                <a:latin typeface="Georgia" charset="0"/>
              </a:rPr>
              <a:t> (Viola systematics)</a:t>
            </a:r>
            <a:endParaRPr lang="ru-RU" sz="1600" baseline="30000" dirty="0" smtClean="0">
              <a:solidFill>
                <a:schemeClr val="accent1">
                  <a:lumMod val="75000"/>
                </a:schemeClr>
              </a:solidFill>
              <a:latin typeface="Georgia" charset="0"/>
            </a:endParaRPr>
          </a:p>
          <a:p>
            <a:pPr>
              <a:spcBef>
                <a:spcPts val="1200"/>
              </a:spcBef>
            </a:pPr>
            <a:endParaRPr lang="en-US" sz="1600" dirty="0"/>
          </a:p>
        </p:txBody>
      </p:sp>
      <p:sp>
        <p:nvSpPr>
          <p:cNvPr id="4" name="Content Placeholder 3"/>
          <p:cNvSpPr>
            <a:spLocks noGrp="1"/>
          </p:cNvSpPr>
          <p:nvPr>
            <p:ph sz="quarter" idx="4"/>
          </p:nvPr>
        </p:nvSpPr>
        <p:spPr>
          <a:xfrm>
            <a:off x="0" y="4875390"/>
            <a:ext cx="7218217" cy="1400278"/>
          </a:xfrm>
        </p:spPr>
        <p:txBody>
          <a:bodyPr>
            <a:noAutofit/>
          </a:bodyPr>
          <a:lstStyle/>
          <a:p>
            <a:pPr indent="-266700" algn="just">
              <a:spcBef>
                <a:spcPts val="1200"/>
              </a:spcBef>
              <a:buClr>
                <a:schemeClr val="accent1">
                  <a:lumMod val="75000"/>
                </a:schemeClr>
              </a:buClr>
            </a:pPr>
            <a:r>
              <a:rPr lang="en-US" sz="1600" dirty="0" smtClean="0">
                <a:solidFill>
                  <a:schemeClr val="accent1">
                    <a:lumMod val="75000"/>
                  </a:schemeClr>
                </a:solidFill>
                <a:latin typeface="Georgia" charset="0"/>
              </a:rPr>
              <a:t>Wide mass distribution</a:t>
            </a:r>
          </a:p>
          <a:p>
            <a:pPr indent="-266700" algn="just">
              <a:spcBef>
                <a:spcPts val="1200"/>
              </a:spcBef>
              <a:buClr>
                <a:schemeClr val="accent1">
                  <a:lumMod val="75000"/>
                </a:schemeClr>
              </a:buClr>
            </a:pPr>
            <a:r>
              <a:rPr lang="en-US" sz="1600" dirty="0" smtClean="0">
                <a:solidFill>
                  <a:schemeClr val="accent1">
                    <a:lumMod val="75000"/>
                  </a:schemeClr>
                </a:solidFill>
                <a:latin typeface="Georgia" charset="0"/>
              </a:rPr>
              <a:t>Asymmetric angular distribution of fragments with respect to </a:t>
            </a:r>
            <a:r>
              <a:rPr lang="ru-RU" sz="1600" dirty="0" smtClean="0">
                <a:solidFill>
                  <a:schemeClr val="accent1">
                    <a:lumMod val="75000"/>
                  </a:schemeClr>
                </a:solidFill>
                <a:latin typeface="Georgia" charset="0"/>
              </a:rPr>
              <a:t>90</a:t>
            </a:r>
            <a:r>
              <a:rPr lang="ru-RU" sz="1600" dirty="0">
                <a:solidFill>
                  <a:schemeClr val="accent1">
                    <a:lumMod val="75000"/>
                  </a:schemeClr>
                </a:solidFill>
                <a:latin typeface="Georgia" charset="0"/>
              </a:rPr>
              <a:t>◦</a:t>
            </a:r>
            <a:r>
              <a:rPr lang="en-US" sz="1600" dirty="0" smtClean="0">
                <a:solidFill>
                  <a:schemeClr val="accent1">
                    <a:lumMod val="75000"/>
                  </a:schemeClr>
                </a:solidFill>
                <a:latin typeface="Georgia" charset="0"/>
              </a:rPr>
              <a:t> in the center-of-mass system</a:t>
            </a:r>
          </a:p>
          <a:p>
            <a:pPr indent="-266700" algn="just">
              <a:spcBef>
                <a:spcPts val="1200"/>
              </a:spcBef>
              <a:buClr>
                <a:schemeClr val="accent1">
                  <a:lumMod val="75000"/>
                </a:schemeClr>
              </a:buClr>
            </a:pPr>
            <a:r>
              <a:rPr lang="en-US" sz="1600" dirty="0" smtClean="0">
                <a:solidFill>
                  <a:schemeClr val="accent1">
                    <a:lumMod val="75000"/>
                  </a:schemeClr>
                </a:solidFill>
                <a:latin typeface="Georgia" charset="0"/>
              </a:rPr>
              <a:t>Higher kinetic energies than for compound nucleus fission</a:t>
            </a:r>
          </a:p>
        </p:txBody>
      </p:sp>
      <p:pic>
        <p:nvPicPr>
          <p:cNvPr id="9" name="Picture 8" descr="fig1.png"/>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Lst>
          </a:blip>
          <a:stretch>
            <a:fillRect/>
          </a:stretch>
        </p:blipFill>
        <p:spPr>
          <a:xfrm>
            <a:off x="4530462" y="1213221"/>
            <a:ext cx="4613538" cy="3827495"/>
          </a:xfrm>
          <a:prstGeom prst="rect">
            <a:avLst/>
          </a:prstGeom>
        </p:spPr>
      </p:pic>
      <p:sp>
        <p:nvSpPr>
          <p:cNvPr id="10" name="Line 3"/>
          <p:cNvSpPr>
            <a:spLocks noChangeShapeType="1"/>
          </p:cNvSpPr>
          <p:nvPr/>
        </p:nvSpPr>
        <p:spPr bwMode="auto">
          <a:xfrm>
            <a:off x="6822031" y="2693926"/>
            <a:ext cx="0" cy="0"/>
          </a:xfrm>
          <a:prstGeom prst="line">
            <a:avLst/>
          </a:prstGeom>
          <a:noFill/>
          <a:ln w="28575">
            <a:solidFill>
              <a:schemeClr val="tx1"/>
            </a:solidFill>
            <a:round/>
            <a:headEnd type="triangle" w="med" len="med"/>
            <a:tailEnd/>
          </a:ln>
        </p:spPr>
        <p:txBody>
          <a:bodyPr/>
          <a:lstStyle/>
          <a:p>
            <a:endParaRPr lang="ru-RU"/>
          </a:p>
        </p:txBody>
      </p:sp>
      <p:sp>
        <p:nvSpPr>
          <p:cNvPr id="11" name="Text Box 22"/>
          <p:cNvSpPr txBox="1">
            <a:spLocks noChangeArrowheads="1"/>
          </p:cNvSpPr>
          <p:nvPr/>
        </p:nvSpPr>
        <p:spPr bwMode="auto">
          <a:xfrm>
            <a:off x="4501102" y="2058122"/>
            <a:ext cx="1165348" cy="707886"/>
          </a:xfrm>
          <a:prstGeom prst="rect">
            <a:avLst/>
          </a:prstGeom>
          <a:noFill/>
          <a:ln w="9525">
            <a:noFill/>
            <a:miter lim="800000"/>
            <a:headEnd/>
            <a:tailEnd/>
          </a:ln>
        </p:spPr>
        <p:txBody>
          <a:bodyPr wrap="square">
            <a:spAutoFit/>
          </a:bodyPr>
          <a:lstStyle/>
          <a:p>
            <a:r>
              <a:rPr lang="en-US" sz="2000" b="1" dirty="0" smtClean="0">
                <a:solidFill>
                  <a:schemeClr val="accent3">
                    <a:lumMod val="75000"/>
                  </a:schemeClr>
                </a:solidFill>
              </a:rPr>
              <a:t>Takes </a:t>
            </a:r>
            <a:r>
              <a:rPr lang="en-US" sz="2000" b="1" dirty="0">
                <a:solidFill>
                  <a:schemeClr val="accent3">
                    <a:lumMod val="75000"/>
                  </a:schemeClr>
                </a:solidFill>
              </a:rPr>
              <a:t>time!</a:t>
            </a:r>
            <a:endParaRPr lang="ru-RU" sz="2000" b="1" dirty="0">
              <a:solidFill>
                <a:schemeClr val="accent3">
                  <a:lumMod val="75000"/>
                </a:schemeClr>
              </a:solidFill>
            </a:endParaRPr>
          </a:p>
        </p:txBody>
      </p:sp>
      <p:grpSp>
        <p:nvGrpSpPr>
          <p:cNvPr id="12" name="Group 4"/>
          <p:cNvGrpSpPr>
            <a:grpSpLocks/>
          </p:cNvGrpSpPr>
          <p:nvPr/>
        </p:nvGrpSpPr>
        <p:grpSpPr bwMode="auto">
          <a:xfrm>
            <a:off x="5858547" y="2374043"/>
            <a:ext cx="504013" cy="382957"/>
            <a:chOff x="2154" y="1455"/>
            <a:chExt cx="743" cy="450"/>
          </a:xfrm>
        </p:grpSpPr>
        <p:sp>
          <p:nvSpPr>
            <p:cNvPr id="13" name="Line 6"/>
            <p:cNvSpPr>
              <a:spLocks noChangeShapeType="1"/>
            </p:cNvSpPr>
            <p:nvPr/>
          </p:nvSpPr>
          <p:spPr bwMode="auto">
            <a:xfrm flipH="1">
              <a:off x="2672" y="1455"/>
              <a:ext cx="225" cy="34"/>
            </a:xfrm>
            <a:prstGeom prst="line">
              <a:avLst/>
            </a:prstGeom>
            <a:noFill/>
            <a:ln w="38100">
              <a:solidFill>
                <a:srgbClr val="FFFF00"/>
              </a:solidFill>
              <a:round/>
              <a:headEnd/>
              <a:tailEnd type="triangle" w="med" len="med"/>
            </a:ln>
          </p:spPr>
          <p:txBody>
            <a:bodyPr/>
            <a:lstStyle/>
            <a:p>
              <a:endParaRPr lang="ru-RU"/>
            </a:p>
          </p:txBody>
        </p:sp>
        <p:sp>
          <p:nvSpPr>
            <p:cNvPr id="14" name="Line 9"/>
            <p:cNvSpPr>
              <a:spLocks noChangeShapeType="1"/>
            </p:cNvSpPr>
            <p:nvPr/>
          </p:nvSpPr>
          <p:spPr bwMode="auto">
            <a:xfrm flipH="1">
              <a:off x="2434" y="1478"/>
              <a:ext cx="238" cy="34"/>
            </a:xfrm>
            <a:prstGeom prst="line">
              <a:avLst/>
            </a:prstGeom>
            <a:noFill/>
            <a:ln w="38100">
              <a:solidFill>
                <a:srgbClr val="FFFF00"/>
              </a:solidFill>
              <a:round/>
              <a:headEnd/>
              <a:tailEnd type="triangle" w="med" len="med"/>
            </a:ln>
          </p:spPr>
          <p:txBody>
            <a:bodyPr/>
            <a:lstStyle/>
            <a:p>
              <a:endParaRPr lang="ru-RU"/>
            </a:p>
          </p:txBody>
        </p:sp>
        <p:sp>
          <p:nvSpPr>
            <p:cNvPr id="15" name="Line 11"/>
            <p:cNvSpPr>
              <a:spLocks noChangeShapeType="1"/>
            </p:cNvSpPr>
            <p:nvPr/>
          </p:nvSpPr>
          <p:spPr bwMode="auto">
            <a:xfrm flipH="1">
              <a:off x="2260" y="1512"/>
              <a:ext cx="137" cy="34"/>
            </a:xfrm>
            <a:prstGeom prst="line">
              <a:avLst/>
            </a:prstGeom>
            <a:noFill/>
            <a:ln w="38100">
              <a:solidFill>
                <a:srgbClr val="FFFF00"/>
              </a:solidFill>
              <a:round/>
              <a:headEnd/>
              <a:tailEnd type="triangle" w="med" len="med"/>
            </a:ln>
          </p:spPr>
          <p:txBody>
            <a:bodyPr/>
            <a:lstStyle/>
            <a:p>
              <a:endParaRPr lang="ru-RU"/>
            </a:p>
          </p:txBody>
        </p:sp>
        <p:sp>
          <p:nvSpPr>
            <p:cNvPr id="16" name="Line 12"/>
            <p:cNvSpPr>
              <a:spLocks noChangeShapeType="1"/>
            </p:cNvSpPr>
            <p:nvPr/>
          </p:nvSpPr>
          <p:spPr bwMode="auto">
            <a:xfrm flipH="1">
              <a:off x="2154" y="1546"/>
              <a:ext cx="106" cy="85"/>
            </a:xfrm>
            <a:prstGeom prst="line">
              <a:avLst/>
            </a:prstGeom>
            <a:noFill/>
            <a:ln w="38100">
              <a:solidFill>
                <a:srgbClr val="FFFF00"/>
              </a:solidFill>
              <a:round/>
              <a:headEnd/>
              <a:tailEnd type="triangle" w="med" len="med"/>
            </a:ln>
          </p:spPr>
          <p:txBody>
            <a:bodyPr/>
            <a:lstStyle/>
            <a:p>
              <a:endParaRPr lang="ru-RU"/>
            </a:p>
          </p:txBody>
        </p:sp>
        <p:sp>
          <p:nvSpPr>
            <p:cNvPr id="17" name="Line 14"/>
            <p:cNvSpPr>
              <a:spLocks noChangeShapeType="1"/>
            </p:cNvSpPr>
            <p:nvPr/>
          </p:nvSpPr>
          <p:spPr bwMode="auto">
            <a:xfrm flipH="1" flipV="1">
              <a:off x="2154" y="1631"/>
              <a:ext cx="106" cy="70"/>
            </a:xfrm>
            <a:prstGeom prst="line">
              <a:avLst/>
            </a:prstGeom>
            <a:noFill/>
            <a:ln w="38100">
              <a:solidFill>
                <a:srgbClr val="FFFF00"/>
              </a:solidFill>
              <a:round/>
              <a:headEnd type="triangle" w="med" len="med"/>
              <a:tailEnd/>
            </a:ln>
          </p:spPr>
          <p:txBody>
            <a:bodyPr/>
            <a:lstStyle/>
            <a:p>
              <a:endParaRPr lang="ru-RU"/>
            </a:p>
          </p:txBody>
        </p:sp>
        <p:sp>
          <p:nvSpPr>
            <p:cNvPr id="18" name="Line 15"/>
            <p:cNvSpPr>
              <a:spLocks noChangeShapeType="1"/>
            </p:cNvSpPr>
            <p:nvPr/>
          </p:nvSpPr>
          <p:spPr bwMode="auto">
            <a:xfrm flipH="1" flipV="1">
              <a:off x="2260" y="1701"/>
              <a:ext cx="174" cy="70"/>
            </a:xfrm>
            <a:prstGeom prst="line">
              <a:avLst/>
            </a:prstGeom>
            <a:noFill/>
            <a:ln w="38100">
              <a:solidFill>
                <a:srgbClr val="FFFF00"/>
              </a:solidFill>
              <a:round/>
              <a:headEnd type="triangle" w="med" len="med"/>
              <a:tailEnd/>
            </a:ln>
          </p:spPr>
          <p:txBody>
            <a:bodyPr/>
            <a:lstStyle/>
            <a:p>
              <a:endParaRPr lang="ru-RU"/>
            </a:p>
          </p:txBody>
        </p:sp>
        <p:sp>
          <p:nvSpPr>
            <p:cNvPr id="19" name="Line 17"/>
            <p:cNvSpPr>
              <a:spLocks noChangeShapeType="1"/>
            </p:cNvSpPr>
            <p:nvPr/>
          </p:nvSpPr>
          <p:spPr bwMode="auto">
            <a:xfrm flipH="1" flipV="1">
              <a:off x="2434" y="1771"/>
              <a:ext cx="183" cy="34"/>
            </a:xfrm>
            <a:prstGeom prst="line">
              <a:avLst/>
            </a:prstGeom>
            <a:noFill/>
            <a:ln w="38100">
              <a:solidFill>
                <a:srgbClr val="FFFF00"/>
              </a:solidFill>
              <a:round/>
              <a:headEnd type="triangle" w="med" len="med"/>
              <a:tailEnd/>
            </a:ln>
          </p:spPr>
          <p:txBody>
            <a:bodyPr/>
            <a:lstStyle/>
            <a:p>
              <a:endParaRPr lang="ru-RU"/>
            </a:p>
          </p:txBody>
        </p:sp>
        <p:sp>
          <p:nvSpPr>
            <p:cNvPr id="20" name="Line 18"/>
            <p:cNvSpPr>
              <a:spLocks noChangeShapeType="1"/>
            </p:cNvSpPr>
            <p:nvPr/>
          </p:nvSpPr>
          <p:spPr bwMode="auto">
            <a:xfrm flipH="1" flipV="1">
              <a:off x="2626" y="1805"/>
              <a:ext cx="91" cy="100"/>
            </a:xfrm>
            <a:prstGeom prst="line">
              <a:avLst/>
            </a:prstGeom>
            <a:noFill/>
            <a:ln w="38100">
              <a:solidFill>
                <a:srgbClr val="FFFF00"/>
              </a:solidFill>
              <a:round/>
              <a:headEnd type="triangle" w="med" len="med"/>
              <a:tailEnd/>
            </a:ln>
          </p:spPr>
          <p:txBody>
            <a:bodyPr/>
            <a:lstStyle/>
            <a:p>
              <a:endParaRPr lang="ru-RU"/>
            </a:p>
          </p:txBody>
        </p:sp>
      </p:grpSp>
      <p:sp>
        <p:nvSpPr>
          <p:cNvPr id="7" name="Text Placeholder 6"/>
          <p:cNvSpPr>
            <a:spLocks noGrp="1"/>
          </p:cNvSpPr>
          <p:nvPr>
            <p:ph type="body" sz="quarter" idx="3"/>
          </p:nvPr>
        </p:nvSpPr>
        <p:spPr>
          <a:xfrm>
            <a:off x="264458" y="4295838"/>
            <a:ext cx="3840480" cy="579552"/>
          </a:xfrm>
        </p:spPr>
        <p:txBody>
          <a:bodyPr/>
          <a:lstStyle/>
          <a:p>
            <a:r>
              <a:rPr lang="en-US" dirty="0" err="1" smtClean="0">
                <a:solidFill>
                  <a:schemeClr val="accent5">
                    <a:lumMod val="75000"/>
                  </a:schemeClr>
                </a:solidFill>
              </a:rPr>
              <a:t>Quasifission</a:t>
            </a:r>
            <a:endParaRPr lang="en-US" dirty="0" smtClean="0">
              <a:solidFill>
                <a:schemeClr val="accent5">
                  <a:lumMod val="75000"/>
                </a:schemeClr>
              </a:solidFill>
            </a:endParaRPr>
          </a:p>
        </p:txBody>
      </p:sp>
    </p:spTree>
    <p:extLst>
      <p:ext uri="{BB962C8B-B14F-4D97-AF65-F5344CB8AC3E}">
        <p14:creationId xmlns:p14="http://schemas.microsoft.com/office/powerpoint/2010/main" val="205919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up)">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987906"/>
            <a:ext cx="9144000" cy="5870093"/>
          </a:xfrm>
          <a:prstGeom prst="rect">
            <a:avLst/>
          </a:prstGeom>
        </p:spPr>
      </p:pic>
      <p:sp>
        <p:nvSpPr>
          <p:cNvPr id="18434" name="Title 1"/>
          <p:cNvSpPr>
            <a:spLocks noGrp="1"/>
          </p:cNvSpPr>
          <p:nvPr>
            <p:ph type="title"/>
          </p:nvPr>
        </p:nvSpPr>
        <p:spPr>
          <a:xfrm>
            <a:off x="0" y="0"/>
            <a:ext cx="9144000" cy="1143000"/>
          </a:xfrm>
        </p:spPr>
        <p:txBody>
          <a:bodyPr anchor="ctr"/>
          <a:lstStyle/>
          <a:p>
            <a:pPr marL="0" indent="0" algn="ctr" eaLnBrk="1" hangingPunct="1">
              <a:buNone/>
            </a:pPr>
            <a:r>
              <a:rPr lang="en-US" altLang="ru-RU" dirty="0" smtClean="0">
                <a:solidFill>
                  <a:schemeClr val="accent2">
                    <a:lumMod val="50000"/>
                  </a:schemeClr>
                </a:solidFill>
              </a:rPr>
              <a:t>Collaboration</a:t>
            </a:r>
            <a:endParaRPr lang="ru-RU" altLang="ru-RU" dirty="0" smtClean="0">
              <a:solidFill>
                <a:schemeClr val="accent2">
                  <a:lumMod val="50000"/>
                </a:schemeClr>
              </a:solidFill>
            </a:endParaRPr>
          </a:p>
        </p:txBody>
      </p:sp>
      <p:sp>
        <p:nvSpPr>
          <p:cNvPr id="7" name="Rectangle 6"/>
          <p:cNvSpPr/>
          <p:nvPr/>
        </p:nvSpPr>
        <p:spPr>
          <a:xfrm>
            <a:off x="1619672" y="1196752"/>
            <a:ext cx="7545334" cy="3785652"/>
          </a:xfrm>
          <a:prstGeom prst="rect">
            <a:avLst/>
          </a:prstGeom>
          <a:noFill/>
          <a:effectLst>
            <a:innerShdw blurRad="63500" dist="50800" dir="13500000">
              <a:prstClr val="black">
                <a:alpha val="50000"/>
              </a:prstClr>
            </a:innerShdw>
          </a:effectLst>
        </p:spPr>
        <p:txBody>
          <a:bodyPr wrap="square" lIns="108000" rIns="108000">
            <a:spAutoFit/>
          </a:bodyPr>
          <a:lstStyle/>
          <a:p>
            <a:pPr algn="r" fontAlgn="auto">
              <a:spcBef>
                <a:spcPts val="0"/>
              </a:spcBef>
              <a:spcAft>
                <a:spcPts val="0"/>
              </a:spcAft>
              <a:defRPr/>
            </a:pPr>
            <a:r>
              <a:rPr lang="en-US" sz="2000" b="1" spc="-150" dirty="0">
                <a:solidFill>
                  <a:srgbClr val="C00000"/>
                </a:solidFill>
              </a:rPr>
              <a:t>I.M. Itkis, </a:t>
            </a:r>
            <a:r>
              <a:rPr lang="en-US" sz="2000" b="1" spc="-150" dirty="0" smtClean="0">
                <a:solidFill>
                  <a:srgbClr val="C00000"/>
                </a:solidFill>
              </a:rPr>
              <a:t>M.G</a:t>
            </a:r>
            <a:r>
              <a:rPr lang="en-US" sz="2000" b="1" spc="-150" dirty="0">
                <a:solidFill>
                  <a:srgbClr val="C00000"/>
                </a:solidFill>
              </a:rPr>
              <a:t>. Itkis, G.N. </a:t>
            </a:r>
            <a:r>
              <a:rPr lang="en-US" sz="2000" b="1" spc="-150" dirty="0" smtClean="0">
                <a:solidFill>
                  <a:srgbClr val="C00000"/>
                </a:solidFill>
              </a:rPr>
              <a:t>Knyazheva</a:t>
            </a:r>
            <a:r>
              <a:rPr lang="en-US" sz="2000" b="1" spc="-150" dirty="0">
                <a:solidFill>
                  <a:srgbClr val="C00000"/>
                </a:solidFill>
              </a:rPr>
              <a:t>, E.M. Kozulin, </a:t>
            </a:r>
            <a:r>
              <a:rPr lang="en-US" sz="2000" b="1" spc="-150" dirty="0" smtClean="0">
                <a:solidFill>
                  <a:srgbClr val="C00000"/>
                </a:solidFill>
              </a:rPr>
              <a:t>K.V. </a:t>
            </a:r>
            <a:r>
              <a:rPr lang="en-US" sz="2000" b="1" spc="-150" dirty="0" err="1" smtClean="0">
                <a:solidFill>
                  <a:srgbClr val="C00000"/>
                </a:solidFill>
              </a:rPr>
              <a:t>Novikov</a:t>
            </a:r>
            <a:endParaRPr lang="en-US" sz="2000" b="1" spc="-150" dirty="0" smtClean="0">
              <a:solidFill>
                <a:srgbClr val="C00000"/>
              </a:solidFill>
            </a:endParaRPr>
          </a:p>
          <a:p>
            <a:pPr algn="r" fontAlgn="auto">
              <a:spcBef>
                <a:spcPts val="0"/>
              </a:spcBef>
              <a:spcAft>
                <a:spcPts val="0"/>
              </a:spcAft>
              <a:defRPr/>
            </a:pPr>
            <a:r>
              <a:rPr lang="en-US" sz="2000" i="1" spc="-150" dirty="0" err="1" smtClean="0">
                <a:solidFill>
                  <a:srgbClr val="C00000"/>
                </a:solidFill>
              </a:rPr>
              <a:t>Flerov</a:t>
            </a:r>
            <a:r>
              <a:rPr lang="en-US" sz="2000" i="1" spc="-150" dirty="0" smtClean="0">
                <a:solidFill>
                  <a:srgbClr val="C00000"/>
                </a:solidFill>
              </a:rPr>
              <a:t> </a:t>
            </a:r>
            <a:r>
              <a:rPr lang="en-US" sz="2000" i="1" spc="-150" dirty="0">
                <a:solidFill>
                  <a:srgbClr val="C00000"/>
                </a:solidFill>
              </a:rPr>
              <a:t>Laboratory of Nuclear Reactions, Joint Institute for Nuclear Research, </a:t>
            </a:r>
            <a:r>
              <a:rPr lang="en-US" sz="2000" i="1" spc="-150" dirty="0" err="1">
                <a:solidFill>
                  <a:srgbClr val="C00000"/>
                </a:solidFill>
              </a:rPr>
              <a:t>Dubna</a:t>
            </a:r>
            <a:r>
              <a:rPr lang="en-US" sz="2000" i="1" spc="-150" dirty="0">
                <a:solidFill>
                  <a:srgbClr val="C00000"/>
                </a:solidFill>
              </a:rPr>
              <a:t>, </a:t>
            </a:r>
            <a:r>
              <a:rPr lang="en-US" sz="2000" i="1" spc="-150" dirty="0" smtClean="0">
                <a:solidFill>
                  <a:srgbClr val="C00000"/>
                </a:solidFill>
              </a:rPr>
              <a:t>Russia</a:t>
            </a:r>
          </a:p>
          <a:p>
            <a:pPr algn="r" fontAlgn="auto">
              <a:spcBef>
                <a:spcPts val="0"/>
              </a:spcBef>
              <a:spcAft>
                <a:spcPts val="0"/>
              </a:spcAft>
              <a:defRPr/>
            </a:pPr>
            <a:endParaRPr lang="en-US" sz="2000" i="1" spc="-150" dirty="0" smtClean="0">
              <a:solidFill>
                <a:srgbClr val="C00000"/>
              </a:solidFill>
            </a:endParaRPr>
          </a:p>
          <a:p>
            <a:pPr algn="r" fontAlgn="auto">
              <a:spcBef>
                <a:spcPts val="0"/>
              </a:spcBef>
              <a:spcAft>
                <a:spcPts val="0"/>
              </a:spcAft>
              <a:defRPr/>
            </a:pPr>
            <a:endParaRPr lang="en-US" sz="2000" i="1" spc="-150" dirty="0" smtClean="0">
              <a:solidFill>
                <a:srgbClr val="C00000"/>
              </a:solidFill>
            </a:endParaRPr>
          </a:p>
          <a:p>
            <a:pPr algn="r">
              <a:defRPr/>
            </a:pPr>
            <a:r>
              <a:rPr lang="en-US" sz="2000" b="1" spc="-150" dirty="0">
                <a:solidFill>
                  <a:srgbClr val="C00000"/>
                </a:solidFill>
              </a:rPr>
              <a:t>E. </a:t>
            </a:r>
            <a:r>
              <a:rPr lang="en-US" sz="2000" b="1" spc="-150" dirty="0" err="1" smtClean="0">
                <a:solidFill>
                  <a:srgbClr val="C00000"/>
                </a:solidFill>
              </a:rPr>
              <a:t>Vardaci</a:t>
            </a:r>
            <a:endParaRPr lang="it-IT" sz="2000" i="1" spc="-150" dirty="0" smtClean="0">
              <a:solidFill>
                <a:srgbClr val="C00000"/>
              </a:solidFill>
            </a:endParaRPr>
          </a:p>
          <a:p>
            <a:pPr algn="r" fontAlgn="auto">
              <a:spcBef>
                <a:spcPts val="0"/>
              </a:spcBef>
              <a:spcAft>
                <a:spcPts val="0"/>
              </a:spcAft>
              <a:defRPr/>
            </a:pPr>
            <a:r>
              <a:rPr lang="it-IT" sz="2000" i="1" spc="-150" dirty="0" smtClean="0">
                <a:solidFill>
                  <a:srgbClr val="C00000"/>
                </a:solidFill>
              </a:rPr>
              <a:t>Dipartimento </a:t>
            </a:r>
            <a:r>
              <a:rPr lang="it-IT" sz="2000" i="1" spc="-150" dirty="0">
                <a:solidFill>
                  <a:srgbClr val="C00000"/>
                </a:solidFill>
              </a:rPr>
              <a:t>di Fisica dell’Università di Napoli “Federico II” and Istituto Nazionale di Fisica Nucleare, Napoli, Italy</a:t>
            </a:r>
            <a:endParaRPr lang="en-US" sz="2000" i="1" spc="-150" dirty="0" smtClean="0">
              <a:solidFill>
                <a:srgbClr val="C00000"/>
              </a:solidFill>
            </a:endParaRPr>
          </a:p>
          <a:p>
            <a:pPr algn="r" fontAlgn="auto">
              <a:spcBef>
                <a:spcPts val="0"/>
              </a:spcBef>
              <a:spcAft>
                <a:spcPts val="0"/>
              </a:spcAft>
              <a:defRPr/>
            </a:pPr>
            <a:endParaRPr lang="en-US" sz="2000" i="1" spc="-150" dirty="0" smtClean="0">
              <a:solidFill>
                <a:srgbClr val="C00000"/>
              </a:solidFill>
            </a:endParaRPr>
          </a:p>
          <a:p>
            <a:pPr algn="r" fontAlgn="auto">
              <a:spcBef>
                <a:spcPts val="0"/>
              </a:spcBef>
              <a:spcAft>
                <a:spcPts val="0"/>
              </a:spcAft>
              <a:defRPr/>
            </a:pPr>
            <a:endParaRPr lang="ru-RU" sz="2000" b="1" i="1" spc="-150" dirty="0">
              <a:solidFill>
                <a:srgbClr val="C00000"/>
              </a:solidFill>
            </a:endParaRPr>
          </a:p>
          <a:p>
            <a:pPr algn="r" fontAlgn="auto">
              <a:spcBef>
                <a:spcPts val="0"/>
              </a:spcBef>
              <a:spcAft>
                <a:spcPts val="0"/>
              </a:spcAft>
              <a:defRPr/>
            </a:pPr>
            <a:r>
              <a:rPr lang="en-US" sz="2000" b="1" spc="-150" dirty="0" err="1" smtClean="0">
                <a:solidFill>
                  <a:srgbClr val="C00000"/>
                </a:solidFill>
              </a:rPr>
              <a:t>W.H.Trzaska</a:t>
            </a:r>
            <a:endParaRPr lang="ru-RU" sz="2000" b="1" spc="-150" dirty="0" smtClean="0">
              <a:solidFill>
                <a:srgbClr val="C00000"/>
              </a:solidFill>
            </a:endParaRPr>
          </a:p>
          <a:p>
            <a:pPr algn="r" fontAlgn="auto">
              <a:spcBef>
                <a:spcPts val="0"/>
              </a:spcBef>
              <a:spcAft>
                <a:spcPts val="0"/>
              </a:spcAft>
              <a:defRPr/>
            </a:pPr>
            <a:r>
              <a:rPr lang="en-US" sz="2000" i="1" spc="-150" dirty="0">
                <a:solidFill>
                  <a:srgbClr val="C00000"/>
                </a:solidFill>
              </a:rPr>
              <a:t>Department of Physics, University of </a:t>
            </a:r>
            <a:r>
              <a:rPr lang="en-US" sz="2000" i="1" spc="-150" dirty="0" err="1" smtClean="0">
                <a:solidFill>
                  <a:srgbClr val="C00000"/>
                </a:solidFill>
              </a:rPr>
              <a:t>Jyväskyl</a:t>
            </a:r>
            <a:r>
              <a:rPr lang="en-US" sz="2000" i="1" spc="-150" dirty="0" err="1">
                <a:solidFill>
                  <a:srgbClr val="C00000"/>
                </a:solidFill>
              </a:rPr>
              <a:t>ä</a:t>
            </a:r>
            <a:r>
              <a:rPr lang="en-US" sz="2000" i="1" spc="-150" dirty="0">
                <a:solidFill>
                  <a:srgbClr val="C00000"/>
                </a:solidFill>
              </a:rPr>
              <a:t>, </a:t>
            </a:r>
            <a:r>
              <a:rPr lang="en-US" sz="2000" i="1" spc="-150" dirty="0" smtClean="0">
                <a:solidFill>
                  <a:srgbClr val="C00000"/>
                </a:solidFill>
              </a:rPr>
              <a:t>Finland</a:t>
            </a:r>
            <a:endParaRPr lang="ru-RU" sz="2000" spc="-150" dirty="0">
              <a:solidFill>
                <a:srgbClr val="C00000"/>
              </a:solidFill>
            </a:endParaRPr>
          </a:p>
        </p:txBody>
      </p:sp>
      <p:sp>
        <p:nvSpPr>
          <p:cNvPr id="4" name="Заголовок 1"/>
          <p:cNvSpPr txBox="1">
            <a:spLocks/>
          </p:cNvSpPr>
          <p:nvPr/>
        </p:nvSpPr>
        <p:spPr>
          <a:xfrm>
            <a:off x="1814" y="5733256"/>
            <a:ext cx="9144000" cy="86409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Font typeface="Georgia" pitchFamily="18" charset="0"/>
              <a:buNone/>
            </a:pPr>
            <a:r>
              <a:rPr lang="en-US" sz="5400" dirty="0" smtClean="0">
                <a:solidFill>
                  <a:schemeClr val="bg2">
                    <a:lumMod val="25000"/>
                  </a:schemeClr>
                </a:solidFill>
              </a:rPr>
              <a:t>Thank you for attention!</a:t>
            </a:r>
            <a:endParaRPr lang="ru-RU" sz="5400" dirty="0">
              <a:solidFill>
                <a:schemeClr val="bg2">
                  <a:lumMod val="25000"/>
                </a:schemeClr>
              </a:solidFill>
            </a:endParaRPr>
          </a:p>
        </p:txBody>
      </p:sp>
    </p:spTree>
    <p:extLst>
      <p:ext uri="{BB962C8B-B14F-4D97-AF65-F5344CB8AC3E}">
        <p14:creationId xmlns:p14="http://schemas.microsoft.com/office/powerpoint/2010/main" val="48860225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645381128"/>
              </p:ext>
            </p:extLst>
          </p:nvPr>
        </p:nvGraphicFramePr>
        <p:xfrm>
          <a:off x="38405" y="4002665"/>
          <a:ext cx="3918318" cy="2616862"/>
        </p:xfrm>
        <a:graphic>
          <a:graphicData uri="http://schemas.openxmlformats.org/presentationml/2006/ole">
            <mc:AlternateContent xmlns:mc="http://schemas.openxmlformats.org/markup-compatibility/2006">
              <mc:Choice xmlns:v="urn:schemas-microsoft-com:vml" Requires="v">
                <p:oleObj spid="_x0000_s30377" name="Graph" r:id="rId5" imgW="2426760" imgH="1620720" progId="Origin50.Graph">
                  <p:embed/>
                </p:oleObj>
              </mc:Choice>
              <mc:Fallback>
                <p:oleObj name="Graph" r:id="rId5" imgW="2426760" imgH="1620720" progId="Origin50.Graph">
                  <p:embed/>
                  <p:pic>
                    <p:nvPicPr>
                      <p:cNvPr id="0" name=""/>
                      <p:cNvPicPr>
                        <a:picLocks noChangeAspect="1" noChangeArrowheads="1"/>
                      </p:cNvPicPr>
                      <p:nvPr/>
                    </p:nvPicPr>
                    <p:blipFill>
                      <a:blip r:embed="rId6"/>
                      <a:srcRect/>
                      <a:stretch>
                        <a:fillRect/>
                      </a:stretch>
                    </p:blipFill>
                    <p:spPr bwMode="auto">
                      <a:xfrm>
                        <a:off x="38405" y="4002665"/>
                        <a:ext cx="3918318" cy="2616862"/>
                      </a:xfrm>
                      <a:prstGeom prst="rect">
                        <a:avLst/>
                      </a:prstGeom>
                      <a:noFill/>
                      <a:extLst/>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4080203395"/>
              </p:ext>
            </p:extLst>
          </p:nvPr>
        </p:nvGraphicFramePr>
        <p:xfrm>
          <a:off x="2051050" y="568325"/>
          <a:ext cx="4852988" cy="3425825"/>
        </p:xfrm>
        <a:graphic>
          <a:graphicData uri="http://schemas.openxmlformats.org/presentationml/2006/ole">
            <mc:AlternateContent xmlns:mc="http://schemas.openxmlformats.org/markup-compatibility/2006">
              <mc:Choice xmlns:v="urn:schemas-microsoft-com:vml" Requires="v">
                <p:oleObj spid="_x0000_s30378" name="Graph" r:id="rId7" imgW="2421720" imgH="1710000" progId="Origin50.Graph">
                  <p:embed/>
                </p:oleObj>
              </mc:Choice>
              <mc:Fallback>
                <p:oleObj name="Graph" r:id="rId7" imgW="2421720" imgH="1710000" progId="Origin50.Graph">
                  <p:embed/>
                  <p:pic>
                    <p:nvPicPr>
                      <p:cNvPr id="0" name=""/>
                      <p:cNvPicPr/>
                      <p:nvPr/>
                    </p:nvPicPr>
                    <p:blipFill>
                      <a:blip r:embed="rId8"/>
                      <a:stretch>
                        <a:fillRect/>
                      </a:stretch>
                    </p:blipFill>
                    <p:spPr>
                      <a:xfrm>
                        <a:off x="2051050" y="568325"/>
                        <a:ext cx="4852988" cy="3425825"/>
                      </a:xfrm>
                      <a:prstGeom prst="rect">
                        <a:avLst/>
                      </a:prstGeom>
                    </p:spPr>
                  </p:pic>
                </p:oleObj>
              </mc:Fallback>
            </mc:AlternateContent>
          </a:graphicData>
        </a:graphic>
      </p:graphicFrame>
      <p:sp>
        <p:nvSpPr>
          <p:cNvPr id="2" name="Прямоугольник 1"/>
          <p:cNvSpPr/>
          <p:nvPr/>
        </p:nvSpPr>
        <p:spPr>
          <a:xfrm>
            <a:off x="4515510" y="967803"/>
            <a:ext cx="792088" cy="2484000"/>
          </a:xfrm>
          <a:prstGeom prst="rect">
            <a:avLst/>
          </a:prstGeom>
          <a:solidFill>
            <a:schemeClr val="bg2">
              <a:alpha val="25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3" name="Rectangle 2"/>
          <p:cNvSpPr txBox="1">
            <a:spLocks noChangeArrowheads="1"/>
          </p:cNvSpPr>
          <p:nvPr/>
        </p:nvSpPr>
        <p:spPr>
          <a:xfrm>
            <a:off x="143413" y="86612"/>
            <a:ext cx="3109540" cy="919994"/>
          </a:xfrm>
          <a:prstGeom prst="rect">
            <a:avLst/>
          </a:prstGeom>
        </p:spPr>
        <p:txBody>
          <a:bodyPr lIns="91438" tIns="45719" rIns="91438" bIns="45719"/>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79646">
                  <a:lumMod val="75000"/>
                </a:srgbClr>
              </a:buClr>
              <a:buNone/>
              <a:defRPr/>
            </a:pPr>
            <a:r>
              <a:rPr lang="en-US" sz="2800" dirty="0">
                <a:solidFill>
                  <a:srgbClr val="C00000"/>
                </a:solidFill>
                <a:effectLst/>
                <a:latin typeface="+mn-lt"/>
              </a:rPr>
              <a:t>Superasymmetric fission</a:t>
            </a:r>
            <a:endParaRPr lang="ru-RU" sz="2800" dirty="0">
              <a:solidFill>
                <a:srgbClr val="C00000"/>
              </a:solidFill>
              <a:effectLst/>
              <a:latin typeface="+mn-lt"/>
            </a:endParaRPr>
          </a:p>
        </p:txBody>
      </p:sp>
      <p:sp>
        <p:nvSpPr>
          <p:cNvPr id="6" name="Стрелка вниз 5"/>
          <p:cNvSpPr/>
          <p:nvPr/>
        </p:nvSpPr>
        <p:spPr>
          <a:xfrm rot="1465057">
            <a:off x="2807953" y="3346877"/>
            <a:ext cx="388075" cy="917228"/>
          </a:xfrm>
          <a:prstGeom prst="downArrow">
            <a:avLst/>
          </a:prstGeom>
        </p:spPr>
        <p:style>
          <a:lnRef idx="1">
            <a:schemeClr val="accent5"/>
          </a:lnRef>
          <a:fillRef idx="2">
            <a:schemeClr val="accent5"/>
          </a:fillRef>
          <a:effectRef idx="1">
            <a:schemeClr val="accent5"/>
          </a:effectRef>
          <a:fontRef idx="minor">
            <a:schemeClr val="dk1"/>
          </a:fontRef>
        </p:style>
        <p:txBody>
          <a:bodyPr lIns="91438" tIns="45719" rIns="91438" bIns="45719" rtlCol="0" anchor="ctr"/>
          <a:lstStyle/>
          <a:p>
            <a:pPr algn="ctr" defTabSz="914377"/>
            <a:endParaRPr lang="ru-RU" sz="1900">
              <a:solidFill>
                <a:prstClr val="black"/>
              </a:solidFill>
            </a:endParaRPr>
          </a:p>
        </p:txBody>
      </p:sp>
      <p:sp>
        <p:nvSpPr>
          <p:cNvPr id="16" name="Rectangle 2"/>
          <p:cNvSpPr txBox="1">
            <a:spLocks noChangeArrowheads="1"/>
          </p:cNvSpPr>
          <p:nvPr/>
        </p:nvSpPr>
        <p:spPr>
          <a:xfrm>
            <a:off x="3252953" y="-27385"/>
            <a:ext cx="2994842" cy="677095"/>
          </a:xfrm>
          <a:prstGeom prst="rect">
            <a:avLst/>
          </a:prstGeom>
        </p:spPr>
        <p:txBody>
          <a:bodyPr lIns="91438" tIns="45719" rIns="91438" bIns="45719"/>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79646">
                  <a:lumMod val="75000"/>
                </a:srgbClr>
              </a:buClr>
              <a:buFont typeface="Georgia" pitchFamily="18" charset="0"/>
              <a:buNone/>
              <a:defRPr/>
            </a:pPr>
            <a:r>
              <a:rPr lang="en-US" sz="4000" dirty="0" smtClean="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effectLst>
                  <a:outerShdw blurRad="38100" dist="38100" dir="2700000" algn="tl">
                    <a:srgbClr val="000000">
                      <a:alpha val="43137"/>
                    </a:srgbClr>
                  </a:outerShdw>
                </a:effectLst>
                <a:sym typeface="Symbol"/>
              </a:rPr>
              <a:t> </a:t>
            </a:r>
            <a:r>
              <a:rPr lang="en-US" sz="4000" baseline="30000" dirty="0" smtClean="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effectLst>
                  <a:outerShdw blurRad="38100" dist="38100" dir="2700000" algn="tl">
                    <a:srgbClr val="000000">
                      <a:alpha val="43137"/>
                    </a:srgbClr>
                  </a:outerShdw>
                </a:effectLst>
              </a:rPr>
              <a:t>260</a:t>
            </a:r>
            <a:r>
              <a:rPr lang="en-US" sz="4000" dirty="0" smtClean="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effectLst>
                  <a:outerShdw blurRad="38100" dist="38100" dir="2700000" algn="tl">
                    <a:srgbClr val="000000">
                      <a:alpha val="43137"/>
                    </a:srgbClr>
                  </a:outerShdw>
                </a:effectLst>
              </a:rPr>
              <a:t>No*</a:t>
            </a:r>
            <a:r>
              <a:rPr lang="en-US" sz="4000" dirty="0" smtClean="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effectLst>
                  <a:outerShdw blurRad="38100" dist="38100" dir="2700000" algn="tl">
                    <a:srgbClr val="000000">
                      <a:alpha val="43137"/>
                    </a:srgbClr>
                  </a:outerShdw>
                </a:effectLst>
                <a:sym typeface="Symbol"/>
              </a:rPr>
              <a:t></a:t>
            </a:r>
            <a:endParaRPr lang="ru-RU" sz="4000" dirty="0">
              <a:ln w="10541" cmpd="sng">
                <a:solidFill>
                  <a:srgbClr val="5B9BD5">
                    <a:shade val="88000"/>
                    <a:satMod val="110000"/>
                  </a:srgbClr>
                </a:solidFill>
                <a:prstDash val="solid"/>
              </a:ln>
              <a:gradFill>
                <a:gsLst>
                  <a:gs pos="0">
                    <a:srgbClr val="5B9BD5">
                      <a:tint val="40000"/>
                      <a:satMod val="250000"/>
                    </a:srgbClr>
                  </a:gs>
                  <a:gs pos="9000">
                    <a:srgbClr val="5B9BD5">
                      <a:tint val="52000"/>
                      <a:satMod val="300000"/>
                    </a:srgbClr>
                  </a:gs>
                  <a:gs pos="50000">
                    <a:srgbClr val="5B9BD5">
                      <a:shade val="20000"/>
                      <a:satMod val="300000"/>
                    </a:srgbClr>
                  </a:gs>
                  <a:gs pos="79000">
                    <a:srgbClr val="5B9BD5">
                      <a:tint val="52000"/>
                      <a:satMod val="300000"/>
                    </a:srgbClr>
                  </a:gs>
                  <a:gs pos="100000">
                    <a:srgbClr val="5B9BD5">
                      <a:tint val="40000"/>
                      <a:satMod val="250000"/>
                    </a:srgbClr>
                  </a:gs>
                </a:gsLst>
                <a:lin ang="5400000"/>
              </a:gradFill>
              <a:effectLst>
                <a:outerShdw blurRad="38100" dist="38100" dir="2700000" algn="tl">
                  <a:srgbClr val="000000">
                    <a:alpha val="43137"/>
                  </a:srgbClr>
                </a:outerShdw>
              </a:effectLst>
            </a:endParaRPr>
          </a:p>
        </p:txBody>
      </p:sp>
      <p:sp>
        <p:nvSpPr>
          <p:cNvPr id="18" name="Rectangle 2"/>
          <p:cNvSpPr txBox="1">
            <a:spLocks noChangeArrowheads="1"/>
          </p:cNvSpPr>
          <p:nvPr/>
        </p:nvSpPr>
        <p:spPr>
          <a:xfrm>
            <a:off x="6228183" y="97162"/>
            <a:ext cx="2686025" cy="919994"/>
          </a:xfrm>
          <a:prstGeom prst="rect">
            <a:avLst/>
          </a:prstGeom>
        </p:spPr>
        <p:txBody>
          <a:bodyPr lIns="91438" tIns="45719" rIns="91438" bIns="45719"/>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79646">
                  <a:lumMod val="75000"/>
                </a:srgbClr>
              </a:buClr>
              <a:buNone/>
              <a:defRPr/>
            </a:pPr>
            <a:r>
              <a:rPr lang="en-US" sz="2800" dirty="0">
                <a:solidFill>
                  <a:srgbClr val="C00000"/>
                </a:solidFill>
                <a:effectLst/>
                <a:latin typeface="+mn-lt"/>
              </a:rPr>
              <a:t>Bimodal </a:t>
            </a:r>
            <a:endParaRPr lang="en-US" sz="2800" dirty="0" smtClean="0">
              <a:solidFill>
                <a:srgbClr val="C00000"/>
              </a:solidFill>
              <a:effectLst/>
              <a:latin typeface="+mn-lt"/>
            </a:endParaRPr>
          </a:p>
          <a:p>
            <a:pPr marL="0" indent="0" algn="ctr">
              <a:buClr>
                <a:srgbClr val="F79646">
                  <a:lumMod val="75000"/>
                </a:srgbClr>
              </a:buClr>
              <a:buNone/>
              <a:defRPr/>
            </a:pPr>
            <a:r>
              <a:rPr lang="en-US" sz="2800" dirty="0" smtClean="0">
                <a:solidFill>
                  <a:srgbClr val="C00000"/>
                </a:solidFill>
                <a:effectLst/>
                <a:latin typeface="+mn-lt"/>
              </a:rPr>
              <a:t>fission</a:t>
            </a:r>
            <a:endParaRPr lang="ru-RU" sz="2800" dirty="0">
              <a:solidFill>
                <a:srgbClr val="C00000"/>
              </a:solidFill>
              <a:effectLst/>
              <a:latin typeface="+mn-lt"/>
            </a:endParaRPr>
          </a:p>
        </p:txBody>
      </p:sp>
      <p:sp>
        <p:nvSpPr>
          <p:cNvPr id="21" name="Rectangle 2"/>
          <p:cNvSpPr txBox="1">
            <a:spLocks noChangeArrowheads="1"/>
          </p:cNvSpPr>
          <p:nvPr/>
        </p:nvSpPr>
        <p:spPr>
          <a:xfrm>
            <a:off x="3859613" y="1627312"/>
            <a:ext cx="2094620" cy="677095"/>
          </a:xfrm>
          <a:prstGeom prst="rect">
            <a:avLst/>
          </a:prstGeom>
        </p:spPr>
        <p:txBody>
          <a:bodyPr lIns="91438" tIns="45719" rIns="91438" bIns="45719"/>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Clr>
                <a:srgbClr val="F79646">
                  <a:lumMod val="75000"/>
                </a:srgbClr>
              </a:buClr>
              <a:buFont typeface="Georgia" pitchFamily="18" charset="0"/>
              <a:buNone/>
              <a:defRPr/>
            </a:pPr>
            <a:endParaRPr lang="ru-RU" sz="3200" baseline="30000" dirty="0">
              <a:ln w="1905"/>
              <a:gradFill>
                <a:gsLst>
                  <a:gs pos="0">
                    <a:srgbClr val="70AD47">
                      <a:shade val="20000"/>
                      <a:satMod val="200000"/>
                    </a:srgbClr>
                  </a:gs>
                  <a:gs pos="78000">
                    <a:srgbClr val="70AD47">
                      <a:tint val="90000"/>
                      <a:shade val="89000"/>
                      <a:satMod val="220000"/>
                    </a:srgbClr>
                  </a:gs>
                  <a:gs pos="100000">
                    <a:srgbClr val="70AD47">
                      <a:tint val="12000"/>
                      <a:satMod val="255000"/>
                    </a:srgbClr>
                  </a:gs>
                </a:gsLst>
                <a:lin ang="5400000"/>
              </a:gradFill>
              <a:effectLst>
                <a:innerShdw blurRad="69850" dist="43180" dir="5400000">
                  <a:srgbClr val="000000">
                    <a:alpha val="65000"/>
                  </a:srgbClr>
                </a:innerShdw>
              </a:effectLst>
            </a:endParaRPr>
          </a:p>
        </p:txBody>
      </p:sp>
      <p:graphicFrame>
        <p:nvGraphicFramePr>
          <p:cNvPr id="22" name="Объект 21"/>
          <p:cNvGraphicFramePr>
            <a:graphicFrameLocks noChangeAspect="1"/>
          </p:cNvGraphicFramePr>
          <p:nvPr>
            <p:extLst>
              <p:ext uri="{D42A27DB-BD31-4B8C-83A1-F6EECF244321}">
                <p14:modId xmlns:p14="http://schemas.microsoft.com/office/powerpoint/2010/main" val="2005205273"/>
              </p:ext>
            </p:extLst>
          </p:nvPr>
        </p:nvGraphicFramePr>
        <p:xfrm>
          <a:off x="4905757" y="4002665"/>
          <a:ext cx="3979862" cy="2586038"/>
        </p:xfrm>
        <a:graphic>
          <a:graphicData uri="http://schemas.openxmlformats.org/presentationml/2006/ole">
            <mc:AlternateContent xmlns:mc="http://schemas.openxmlformats.org/markup-compatibility/2006">
              <mc:Choice xmlns:v="urn:schemas-microsoft-com:vml" Requires="v">
                <p:oleObj spid="_x0000_s30379" name="Graph" r:id="rId9" imgW="2418120" imgH="1604160" progId="Origin50.Graph">
                  <p:embed/>
                </p:oleObj>
              </mc:Choice>
              <mc:Fallback>
                <p:oleObj name="Graph" r:id="rId9" imgW="2418120" imgH="1604160" progId="Origin50.Graph">
                  <p:embed/>
                  <p:pic>
                    <p:nvPicPr>
                      <p:cNvPr id="0" name=""/>
                      <p:cNvPicPr>
                        <a:picLocks noChangeAspect="1" noChangeArrowheads="1"/>
                      </p:cNvPicPr>
                      <p:nvPr/>
                    </p:nvPicPr>
                    <p:blipFill>
                      <a:blip r:embed="rId10"/>
                      <a:srcRect/>
                      <a:stretch>
                        <a:fillRect/>
                      </a:stretch>
                    </p:blipFill>
                    <p:spPr bwMode="auto">
                      <a:xfrm>
                        <a:off x="4905757" y="4002665"/>
                        <a:ext cx="3979862" cy="2586038"/>
                      </a:xfrm>
                      <a:prstGeom prst="rect">
                        <a:avLst/>
                      </a:prstGeom>
                      <a:noFill/>
                      <a:extLst/>
                    </p:spPr>
                  </p:pic>
                </p:oleObj>
              </mc:Fallback>
            </mc:AlternateContent>
          </a:graphicData>
        </a:graphic>
      </p:graphicFrame>
      <p:sp>
        <p:nvSpPr>
          <p:cNvPr id="5" name="Стрелка вправо 4"/>
          <p:cNvSpPr>
            <a:spLocks noChangeAspect="1"/>
          </p:cNvSpPr>
          <p:nvPr/>
        </p:nvSpPr>
        <p:spPr>
          <a:xfrm rot="3625203">
            <a:off x="5122238" y="3552742"/>
            <a:ext cx="968118" cy="441319"/>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13" name="Прямоугольник 12"/>
          <p:cNvSpPr/>
          <p:nvPr/>
        </p:nvSpPr>
        <p:spPr>
          <a:xfrm>
            <a:off x="3059832" y="967803"/>
            <a:ext cx="799780" cy="2484000"/>
          </a:xfrm>
          <a:prstGeom prst="rect">
            <a:avLst/>
          </a:prstGeom>
          <a:solidFill>
            <a:srgbClr val="FFDDEF">
              <a:alpha val="25000"/>
            </a:srgbClr>
          </a:solidFill>
          <a:ln>
            <a:solidFill>
              <a:srgbClr val="FEACD7"/>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Tree>
    <p:custDataLst>
      <p:tags r:id="rId2"/>
    </p:custDataLst>
    <p:extLst>
      <p:ext uri="{BB962C8B-B14F-4D97-AF65-F5344CB8AC3E}">
        <p14:creationId xmlns:p14="http://schemas.microsoft.com/office/powerpoint/2010/main" val="3210257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5" grpId="0" animBg="1"/>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267" name="Объект 2"/>
          <p:cNvGraphicFramePr>
            <a:graphicFrameLocks noChangeAspect="1"/>
          </p:cNvGraphicFramePr>
          <p:nvPr>
            <p:extLst>
              <p:ext uri="{D42A27DB-BD31-4B8C-83A1-F6EECF244321}">
                <p14:modId xmlns:p14="http://schemas.microsoft.com/office/powerpoint/2010/main" val="54193329"/>
              </p:ext>
            </p:extLst>
          </p:nvPr>
        </p:nvGraphicFramePr>
        <p:xfrm>
          <a:off x="107504" y="1803995"/>
          <a:ext cx="4819650" cy="3709987"/>
        </p:xfrm>
        <a:graphic>
          <a:graphicData uri="http://schemas.openxmlformats.org/presentationml/2006/ole">
            <mc:AlternateContent xmlns:mc="http://schemas.openxmlformats.org/markup-compatibility/2006">
              <mc:Choice xmlns:v="urn:schemas-microsoft-com:vml" Requires="v">
                <p:oleObj spid="_x0000_s31168" name="Graph" r:id="rId4" imgW="3411720" imgH="2622960" progId="Origin50.Graph">
                  <p:embed/>
                </p:oleObj>
              </mc:Choice>
              <mc:Fallback>
                <p:oleObj name="Graph" r:id="rId4" imgW="3411720" imgH="2622960" progId="Origin50.Graph">
                  <p:embed/>
                  <p:pic>
                    <p:nvPicPr>
                      <p:cNvPr id="0" name=""/>
                      <p:cNvPicPr>
                        <a:picLocks noChangeAspect="1" noChangeArrowheads="1"/>
                      </p:cNvPicPr>
                      <p:nvPr/>
                    </p:nvPicPr>
                    <p:blipFill>
                      <a:blip r:embed="rId5"/>
                      <a:srcRect/>
                      <a:stretch>
                        <a:fillRect/>
                      </a:stretch>
                    </p:blipFill>
                    <p:spPr bwMode="auto">
                      <a:xfrm>
                        <a:off x="107504" y="1803995"/>
                        <a:ext cx="4819650"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69" name="Прямоугольник 6"/>
          <p:cNvSpPr>
            <a:spLocks noChangeArrowheads="1"/>
          </p:cNvSpPr>
          <p:nvPr/>
        </p:nvSpPr>
        <p:spPr bwMode="auto">
          <a:xfrm>
            <a:off x="899418" y="2072994"/>
            <a:ext cx="2160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Viola et al.</a:t>
            </a:r>
          </a:p>
          <a:p>
            <a:pPr eaLnBrk="1" hangingPunct="1"/>
            <a:r>
              <a:rPr lang="en-US" altLang="en-US" sz="1400" b="1" dirty="0">
                <a:latin typeface="Calibri" panose="020F0502020204030204" pitchFamily="34" charset="0"/>
              </a:rPr>
              <a:t>0.1071 Z</a:t>
            </a:r>
            <a:r>
              <a:rPr lang="en-US" altLang="en-US" sz="1400" b="1" baseline="30000" dirty="0">
                <a:latin typeface="Calibri" panose="020F0502020204030204" pitchFamily="34" charset="0"/>
              </a:rPr>
              <a:t>2</a:t>
            </a:r>
            <a:r>
              <a:rPr lang="en-US" altLang="en-US" sz="1400" b="1" dirty="0">
                <a:latin typeface="Calibri" panose="020F0502020204030204" pitchFamily="34" charset="0"/>
              </a:rPr>
              <a:t>/A</a:t>
            </a:r>
            <a:r>
              <a:rPr lang="en-US" altLang="en-US" sz="1400" b="1" baseline="30000" dirty="0">
                <a:latin typeface="Calibri" panose="020F0502020204030204" pitchFamily="34" charset="0"/>
              </a:rPr>
              <a:t>1/3</a:t>
            </a:r>
            <a:r>
              <a:rPr lang="en-US" altLang="en-US" sz="1400" b="1" dirty="0">
                <a:latin typeface="Calibri" panose="020F0502020204030204" pitchFamily="34" charset="0"/>
              </a:rPr>
              <a:t>+ 22.2</a:t>
            </a:r>
            <a:endParaRPr lang="ru-RU" altLang="en-US" sz="1400" b="1" dirty="0">
              <a:latin typeface="Calibri" panose="020F0502020204030204" pitchFamily="34" charset="0"/>
            </a:endParaRPr>
          </a:p>
        </p:txBody>
      </p:sp>
      <p:graphicFrame>
        <p:nvGraphicFramePr>
          <p:cNvPr id="11270" name="Объект 2"/>
          <p:cNvGraphicFramePr>
            <a:graphicFrameLocks noChangeAspect="1"/>
          </p:cNvGraphicFramePr>
          <p:nvPr>
            <p:extLst>
              <p:ext uri="{D42A27DB-BD31-4B8C-83A1-F6EECF244321}">
                <p14:modId xmlns:p14="http://schemas.microsoft.com/office/powerpoint/2010/main" val="2260065701"/>
              </p:ext>
            </p:extLst>
          </p:nvPr>
        </p:nvGraphicFramePr>
        <p:xfrm>
          <a:off x="4927154" y="866743"/>
          <a:ext cx="4035871" cy="5234099"/>
        </p:xfrm>
        <a:graphic>
          <a:graphicData uri="http://schemas.openxmlformats.org/presentationml/2006/ole">
            <mc:AlternateContent xmlns:mc="http://schemas.openxmlformats.org/markup-compatibility/2006">
              <mc:Choice xmlns:v="urn:schemas-microsoft-com:vml" Requires="v">
                <p:oleObj spid="_x0000_s31169" name="Graph" r:id="rId6" imgW="2723040" imgH="3534480" progId="Origin50.Graph">
                  <p:embed/>
                </p:oleObj>
              </mc:Choice>
              <mc:Fallback>
                <p:oleObj name="Graph" r:id="rId6" imgW="2723040" imgH="3534480" progId="Origin50.Graph">
                  <p:embed/>
                  <p:pic>
                    <p:nvPicPr>
                      <p:cNvPr id="0" name=""/>
                      <p:cNvPicPr>
                        <a:picLocks noChangeAspect="1" noChangeArrowheads="1"/>
                      </p:cNvPicPr>
                      <p:nvPr/>
                    </p:nvPicPr>
                    <p:blipFill>
                      <a:blip r:embed="rId7"/>
                      <a:srcRect/>
                      <a:stretch>
                        <a:fillRect/>
                      </a:stretch>
                    </p:blipFill>
                    <p:spPr bwMode="auto">
                      <a:xfrm>
                        <a:off x="4927154" y="866743"/>
                        <a:ext cx="4035871" cy="5234099"/>
                      </a:xfrm>
                      <a:prstGeom prst="rect">
                        <a:avLst/>
                      </a:prstGeom>
                      <a:noFill/>
                      <a:ln>
                        <a:noFill/>
                      </a:ln>
                    </p:spPr>
                  </p:pic>
                </p:oleObj>
              </mc:Fallback>
            </mc:AlternateContent>
          </a:graphicData>
        </a:graphic>
      </p:graphicFrame>
      <p:cxnSp>
        <p:nvCxnSpPr>
          <p:cNvPr id="4" name="Прямая со стрелкой 3"/>
          <p:cNvCxnSpPr/>
          <p:nvPr/>
        </p:nvCxnSpPr>
        <p:spPr>
          <a:xfrm>
            <a:off x="1332805" y="2649256"/>
            <a:ext cx="0" cy="712788"/>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9" name="Text Placeholder 2"/>
          <p:cNvSpPr txBox="1">
            <a:spLocks/>
          </p:cNvSpPr>
          <p:nvPr/>
        </p:nvSpPr>
        <p:spPr bwMode="auto">
          <a:xfrm flipH="1">
            <a:off x="1979711" y="1255242"/>
            <a:ext cx="1944216" cy="522288"/>
          </a:xfrm>
          <a:prstGeom prst="rect">
            <a:avLst/>
          </a:prstGeom>
          <a:ln/>
        </p:spPr>
        <p:style>
          <a:lnRef idx="2">
            <a:schemeClr val="accent2"/>
          </a:lnRef>
          <a:fillRef idx="1">
            <a:schemeClr val="lt1"/>
          </a:fillRef>
          <a:effectRef idx="0">
            <a:schemeClr val="accent2"/>
          </a:effectRef>
          <a:fontRef idx="minor">
            <a:schemeClr val="dk1"/>
          </a:fontRef>
        </p:style>
        <p:txBody>
          <a:bodyPr lIns="36000" tIns="36000" rIns="36000" bIns="3600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A</a:t>
            </a:r>
            <a:r>
              <a:rPr lang="en-US" sz="2400" b="1" baseline="-25000"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CN</a:t>
            </a:r>
            <a:r>
              <a:rPr lang="ru-RU" sz="2400" b="1" baseline="-25000"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 </a:t>
            </a:r>
            <a:r>
              <a:rPr lang="en-US"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a:t>
            </a:r>
            <a:r>
              <a:rPr lang="en-US" sz="28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2±20</a:t>
            </a:r>
            <a:r>
              <a:rPr lang="en-US"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rPr>
              <a:t> u</a:t>
            </a:r>
            <a:endParaRPr lang="ru-RU" sz="2400" b="1" dirty="0" smtClean="0">
              <a:ln w="0"/>
              <a:solidFill>
                <a:schemeClr val="accent1"/>
              </a:solidFill>
              <a:effectLst>
                <a:outerShdw blurRad="38100" dist="38100" dir="2700000" algn="tl">
                  <a:srgbClr val="000000">
                    <a:alpha val="43137"/>
                  </a:srgbClr>
                </a:outerShdw>
              </a:effectLst>
              <a:latin typeface="Calibri" pitchFamily="34" charset="0"/>
              <a:ea typeface="ＭＳ Ｐゴシック" pitchFamily="34" charset="-128"/>
            </a:endParaRPr>
          </a:p>
        </p:txBody>
      </p:sp>
      <p:sp>
        <p:nvSpPr>
          <p:cNvPr id="10" name="Заголовок 3"/>
          <p:cNvSpPr txBox="1">
            <a:spLocks/>
          </p:cNvSpPr>
          <p:nvPr/>
        </p:nvSpPr>
        <p:spPr>
          <a:xfrm>
            <a:off x="26260" y="0"/>
            <a:ext cx="9117740" cy="866743"/>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sz="4400" dirty="0" smtClean="0">
                <a:solidFill>
                  <a:schemeClr val="bg2">
                    <a:lumMod val="75000"/>
                  </a:schemeClr>
                </a:solidFill>
              </a:rPr>
              <a:t>Properties of TKE Distributions</a:t>
            </a:r>
            <a:endParaRPr lang="ru-RU" sz="4400" dirty="0">
              <a:solidFill>
                <a:schemeClr val="bg2">
                  <a:lumMod val="75000"/>
                </a:schemeClr>
              </a:solidFill>
            </a:endParaRPr>
          </a:p>
        </p:txBody>
      </p:sp>
      <p:sp>
        <p:nvSpPr>
          <p:cNvPr id="8" name="Прямоугольник 6"/>
          <p:cNvSpPr>
            <a:spLocks noChangeArrowheads="1"/>
          </p:cNvSpPr>
          <p:nvPr/>
        </p:nvSpPr>
        <p:spPr bwMode="auto">
          <a:xfrm>
            <a:off x="890880" y="6171615"/>
            <a:ext cx="2586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400" dirty="0"/>
              <a:t>V. E. </a:t>
            </a:r>
            <a:r>
              <a:rPr lang="en-US" sz="1400" dirty="0" smtClean="0"/>
              <a:t>Viola </a:t>
            </a:r>
            <a:r>
              <a:rPr lang="en-US" sz="1400" i="1" dirty="0" smtClean="0"/>
              <a:t>et al</a:t>
            </a:r>
            <a:r>
              <a:rPr lang="en-US" sz="1400" dirty="0" smtClean="0"/>
              <a:t>., </a:t>
            </a:r>
            <a:r>
              <a:rPr lang="en-US" sz="1400" dirty="0" err="1" smtClean="0"/>
              <a:t>Phys.Rev.C</a:t>
            </a:r>
            <a:r>
              <a:rPr lang="en-US" sz="1400" dirty="0" smtClean="0"/>
              <a:t> </a:t>
            </a:r>
            <a:r>
              <a:rPr lang="en-US" sz="1400" b="1" dirty="0" smtClean="0"/>
              <a:t>31</a:t>
            </a:r>
            <a:r>
              <a:rPr lang="en-US" sz="1400" dirty="0" smtClean="0"/>
              <a:t>,1550 </a:t>
            </a:r>
            <a:r>
              <a:rPr lang="en-US" sz="1400" dirty="0"/>
              <a:t>(1985)</a:t>
            </a:r>
            <a:endParaRPr lang="en-US" altLang="ru-RU" sz="1400" i="1" dirty="0"/>
          </a:p>
        </p:txBody>
      </p:sp>
      <p:sp>
        <p:nvSpPr>
          <p:cNvPr id="11" name="Прямоугольник 6"/>
          <p:cNvSpPr>
            <a:spLocks noChangeArrowheads="1"/>
          </p:cNvSpPr>
          <p:nvPr/>
        </p:nvSpPr>
        <p:spPr bwMode="auto">
          <a:xfrm>
            <a:off x="5868144" y="6171615"/>
            <a:ext cx="2664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smtClean="0">
                <a:latin typeface="Arial" panose="020B0604020202020204" pitchFamily="34" charset="0"/>
                <a:cs typeface="Arial" panose="020B0604020202020204" pitchFamily="34" charset="0"/>
              </a:rPr>
              <a:t>M.G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Itkis</a:t>
            </a:r>
            <a:r>
              <a:rPr lang="en-US" sz="1400" dirty="0">
                <a:latin typeface="Arial" panose="020B0604020202020204" pitchFamily="34" charset="0"/>
                <a:cs typeface="Arial" panose="020B0604020202020204" pitchFamily="34" charset="0"/>
              </a:rPr>
              <a:t> and A. </a:t>
            </a:r>
            <a:r>
              <a:rPr lang="en-US" sz="1400" dirty="0" err="1">
                <a:latin typeface="Arial" panose="020B0604020202020204" pitchFamily="34" charset="0"/>
                <a:cs typeface="Arial" panose="020B0604020202020204" pitchFamily="34" charset="0"/>
              </a:rPr>
              <a:t>Ya</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Rusanov</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Phys.Part.Nucl</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29</a:t>
            </a:r>
            <a:r>
              <a:rPr lang="en-US" sz="1400" dirty="0">
                <a:latin typeface="Arial" panose="020B0604020202020204" pitchFamily="34" charset="0"/>
                <a:cs typeface="Arial" panose="020B0604020202020204" pitchFamily="34" charset="0"/>
              </a:rPr>
              <a:t>, 160 (1998</a:t>
            </a:r>
            <a:r>
              <a:rPr lang="en-US" sz="1400" dirty="0" smtClean="0">
                <a:latin typeface="Arial" panose="020B0604020202020204" pitchFamily="34" charset="0"/>
                <a:cs typeface="Arial" panose="020B0604020202020204" pitchFamily="34" charset="0"/>
              </a:rPr>
              <a:t>) </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4136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TextBox 1"/>
          <p:cNvSpPr txBox="1"/>
          <p:nvPr/>
        </p:nvSpPr>
        <p:spPr>
          <a:xfrm>
            <a:off x="1979712" y="2564904"/>
            <a:ext cx="4536503" cy="6325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ER </a:t>
            </a:r>
            <a:r>
              <a:rPr lang="en-US" sz="2800" dirty="0" smtClean="0">
                <a:latin typeface="Cambria Math" panose="02040503050406030204" pitchFamily="18" charset="0"/>
                <a:ea typeface="Cambria Math" panose="02040503050406030204" pitchFamily="18" charset="0"/>
                <a:sym typeface="Symbol" panose="05050102010706020507" pitchFamily="18" charset="2"/>
              </a:rPr>
              <a:t>=</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ru-RU" sz="2800" i="1" dirty="0" smtClean="0">
                <a:latin typeface="Cambria Math" panose="02040503050406030204" pitchFamily="18" charset="0"/>
                <a:ea typeface="Cambria Math" panose="02040503050406030204" pitchFamily="18" charset="0"/>
                <a:sym typeface="Symbol" panose="05050102010706020507" pitchFamily="18" charset="2"/>
              </a:rPr>
              <a:t></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capture</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i="1" dirty="0" smtClean="0">
                <a:latin typeface="Cambria Math" panose="02040503050406030204" pitchFamily="18" charset="0"/>
                <a:ea typeface="Cambria Math" panose="02040503050406030204" pitchFamily="18" charset="0"/>
                <a:sym typeface="Symbol" panose="05050102010706020507" pitchFamily="18" charset="2"/>
              </a:rPr>
              <a:t>P</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CN</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i="1" dirty="0" err="1" smtClean="0">
                <a:latin typeface="Cambria Math" panose="02040503050406030204" pitchFamily="18" charset="0"/>
                <a:ea typeface="Cambria Math" panose="02040503050406030204" pitchFamily="18" charset="0"/>
                <a:sym typeface="Symbol" panose="05050102010706020507" pitchFamily="18" charset="2"/>
              </a:rPr>
              <a:t>W</a:t>
            </a:r>
            <a:r>
              <a:rPr lang="en-US" sz="2800" baseline="-25000" dirty="0" err="1" smtClean="0">
                <a:latin typeface="Cambria Math" panose="02040503050406030204" pitchFamily="18" charset="0"/>
                <a:ea typeface="Cambria Math" panose="02040503050406030204" pitchFamily="18" charset="0"/>
                <a:sym typeface="Symbol" panose="05050102010706020507" pitchFamily="18" charset="2"/>
              </a:rPr>
              <a:t>survival</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 </a:t>
            </a:r>
            <a:endParaRPr lang="ru-RU" sz="2800" dirty="0">
              <a:latin typeface="Cambria Math" panose="02040503050406030204" pitchFamily="18" charset="0"/>
              <a:ea typeface="Cambria Math" panose="02040503050406030204" pitchFamily="18" charset="0"/>
            </a:endParaRPr>
          </a:p>
        </p:txBody>
      </p:sp>
      <p:sp useBgFill="1">
        <p:nvSpPr>
          <p:cNvPr id="3" name="TextBox 2"/>
          <p:cNvSpPr txBox="1"/>
          <p:nvPr/>
        </p:nvSpPr>
        <p:spPr>
          <a:xfrm>
            <a:off x="1979711" y="3645024"/>
            <a:ext cx="4536503" cy="6325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en-US"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i="1" dirty="0" smtClean="0">
                <a:latin typeface="Cambria Math" panose="02040503050406030204" pitchFamily="18" charset="0"/>
                <a:ea typeface="Cambria Math" panose="02040503050406030204" pitchFamily="18" charset="0"/>
                <a:sym typeface="Symbol" panose="05050102010706020507" pitchFamily="18" charset="2"/>
              </a:rPr>
              <a:t>P</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CN </a:t>
            </a:r>
            <a:r>
              <a:rPr lang="en-US" sz="2800" dirty="0" smtClean="0">
                <a:latin typeface="Cambria Math" panose="02040503050406030204" pitchFamily="18" charset="0"/>
                <a:ea typeface="Cambria Math" panose="02040503050406030204" pitchFamily="18" charset="0"/>
                <a:sym typeface="Symbol" panose="05050102010706020507" pitchFamily="18" charset="2"/>
              </a:rPr>
              <a:t>=</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smtClean="0">
                <a:latin typeface="Cambria Math" panose="02040503050406030204" pitchFamily="18" charset="0"/>
                <a:ea typeface="Cambria Math" panose="02040503050406030204" pitchFamily="18" charset="0"/>
                <a:sym typeface="Symbol" panose="05050102010706020507" pitchFamily="18" charset="2"/>
              </a:rPr>
              <a:t>(1 - </a:t>
            </a:r>
            <a:r>
              <a:rPr lang="en-US" sz="2800" i="1" dirty="0" smtClean="0">
                <a:latin typeface="Cambria Math" panose="02040503050406030204" pitchFamily="18" charset="0"/>
                <a:ea typeface="Cambria Math" panose="02040503050406030204" pitchFamily="18" charset="0"/>
                <a:sym typeface="Symbol" panose="05050102010706020507" pitchFamily="18" charset="2"/>
              </a:rPr>
              <a:t>P</a:t>
            </a:r>
            <a:r>
              <a:rPr lang="en-US" sz="2800" baseline="-25000" dirty="0">
                <a:latin typeface="Cambria Math" panose="02040503050406030204" pitchFamily="18" charset="0"/>
                <a:ea typeface="Cambria Math" panose="02040503050406030204" pitchFamily="18" charset="0"/>
                <a:sym typeface="Symbol" panose="05050102010706020507" pitchFamily="18" charset="2"/>
              </a:rPr>
              <a:t>F</a:t>
            </a:r>
            <a:r>
              <a:rPr lang="en-US" sz="2800" baseline="-25000" dirty="0" smtClean="0">
                <a:latin typeface="Cambria Math" panose="02040503050406030204" pitchFamily="18" charset="0"/>
                <a:ea typeface="Cambria Math" panose="02040503050406030204" pitchFamily="18" charset="0"/>
                <a:sym typeface="Symbol" panose="05050102010706020507" pitchFamily="18" charset="2"/>
              </a:rPr>
              <a:t>QF</a:t>
            </a:r>
            <a:r>
              <a:rPr lang="ru-RU" sz="2800" dirty="0" smtClean="0">
                <a:latin typeface="Cambria Math" panose="02040503050406030204" pitchFamily="18" charset="0"/>
                <a:ea typeface="Cambria Math" panose="02040503050406030204" pitchFamily="18" charset="0"/>
                <a:sym typeface="Symbol" panose="05050102010706020507" pitchFamily="18" charset="2"/>
              </a:rPr>
              <a:t> </a:t>
            </a:r>
            <a:r>
              <a:rPr lang="en-US" sz="2800" dirty="0">
                <a:latin typeface="Cambria Math" panose="02040503050406030204" pitchFamily="18" charset="0"/>
                <a:ea typeface="Cambria Math" panose="02040503050406030204" pitchFamily="18" charset="0"/>
                <a:sym typeface="Symbol" panose="05050102010706020507" pitchFamily="18" charset="2"/>
              </a:rPr>
              <a:t>) (1 - </a:t>
            </a:r>
            <a:r>
              <a:rPr lang="en-US" sz="2800" i="1" dirty="0">
                <a:latin typeface="Cambria Math" panose="02040503050406030204" pitchFamily="18" charset="0"/>
                <a:ea typeface="Cambria Math" panose="02040503050406030204" pitchFamily="18" charset="0"/>
                <a:sym typeface="Symbol" panose="05050102010706020507" pitchFamily="18" charset="2"/>
              </a:rPr>
              <a:t>P</a:t>
            </a:r>
            <a:r>
              <a:rPr lang="en-US" sz="2800" baseline="-25000" dirty="0">
                <a:latin typeface="Cambria Math" panose="02040503050406030204" pitchFamily="18" charset="0"/>
                <a:ea typeface="Cambria Math" panose="02040503050406030204" pitchFamily="18" charset="0"/>
                <a:sym typeface="Symbol" panose="05050102010706020507" pitchFamily="18" charset="2"/>
              </a:rPr>
              <a:t>SQF</a:t>
            </a:r>
            <a:r>
              <a:rPr lang="ru-RU" sz="2800" dirty="0">
                <a:latin typeface="Cambria Math" panose="02040503050406030204" pitchFamily="18" charset="0"/>
                <a:ea typeface="Cambria Math" panose="02040503050406030204" pitchFamily="18" charset="0"/>
                <a:sym typeface="Symbol" panose="05050102010706020507" pitchFamily="18" charset="2"/>
              </a:rPr>
              <a:t> </a:t>
            </a:r>
            <a:r>
              <a:rPr lang="en-US" sz="2800" dirty="0">
                <a:latin typeface="Cambria Math" panose="02040503050406030204" pitchFamily="18" charset="0"/>
                <a:ea typeface="Cambria Math" panose="02040503050406030204" pitchFamily="18" charset="0"/>
                <a:sym typeface="Symbol" panose="05050102010706020507" pitchFamily="18" charset="2"/>
              </a:rPr>
              <a:t>)</a:t>
            </a:r>
            <a:endParaRPr lang="ru-RU" sz="280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850148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Объект 2"/>
          <p:cNvGraphicFramePr>
            <a:graphicFrameLocks noChangeAspect="1"/>
          </p:cNvGraphicFramePr>
          <p:nvPr>
            <p:extLst>
              <p:ext uri="{D42A27DB-BD31-4B8C-83A1-F6EECF244321}">
                <p14:modId xmlns:p14="http://schemas.microsoft.com/office/powerpoint/2010/main" val="3989157113"/>
              </p:ext>
            </p:extLst>
          </p:nvPr>
        </p:nvGraphicFramePr>
        <p:xfrm>
          <a:off x="72330" y="1340768"/>
          <a:ext cx="8820150" cy="4591050"/>
        </p:xfrm>
        <a:graphic>
          <a:graphicData uri="http://schemas.openxmlformats.org/presentationml/2006/ole">
            <mc:AlternateContent xmlns:mc="http://schemas.openxmlformats.org/markup-compatibility/2006">
              <mc:Choice xmlns:v="urn:schemas-microsoft-com:vml" Requires="v">
                <p:oleObj spid="_x0000_s40362" name="Graph" r:id="rId4" imgW="3600000" imgH="1873080" progId="Origin50.Graph">
                  <p:embed/>
                </p:oleObj>
              </mc:Choice>
              <mc:Fallback>
                <p:oleObj name="Graph" r:id="rId4" imgW="3600000" imgH="1873080" progId="Origin50.Graph">
                  <p:embed/>
                  <p:pic>
                    <p:nvPicPr>
                      <p:cNvPr id="0" name=""/>
                      <p:cNvPicPr>
                        <a:picLocks noChangeAspect="1" noChangeArrowheads="1"/>
                      </p:cNvPicPr>
                      <p:nvPr/>
                    </p:nvPicPr>
                    <p:blipFill>
                      <a:blip r:embed="rId5"/>
                      <a:srcRect/>
                      <a:stretch>
                        <a:fillRect/>
                      </a:stretch>
                    </p:blipFill>
                    <p:spPr bwMode="auto">
                      <a:xfrm>
                        <a:off x="72330" y="1340768"/>
                        <a:ext cx="88201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962015926"/>
              </p:ext>
            </p:extLst>
          </p:nvPr>
        </p:nvGraphicFramePr>
        <p:xfrm>
          <a:off x="755576" y="1772816"/>
          <a:ext cx="8020050" cy="3624263"/>
        </p:xfrm>
        <a:graphic>
          <a:graphicData uri="http://schemas.openxmlformats.org/presentationml/2006/ole">
            <mc:AlternateContent xmlns:mc="http://schemas.openxmlformats.org/markup-compatibility/2006">
              <mc:Choice xmlns:v="urn:schemas-microsoft-com:vml" Requires="v">
                <p:oleObj spid="_x0000_s40363" name="Graph" r:id="rId6" imgW="3273480" imgH="1478880" progId="Origin50.Graph">
                  <p:embed/>
                </p:oleObj>
              </mc:Choice>
              <mc:Fallback>
                <p:oleObj name="Graph" r:id="rId6" imgW="3273480" imgH="1478880" progId="Origin50.Graph">
                  <p:embed/>
                  <p:pic>
                    <p:nvPicPr>
                      <p:cNvPr id="0" name=""/>
                      <p:cNvPicPr>
                        <a:picLocks noChangeAspect="1" noChangeArrowheads="1"/>
                      </p:cNvPicPr>
                      <p:nvPr/>
                    </p:nvPicPr>
                    <p:blipFill>
                      <a:blip r:embed="rId7"/>
                      <a:srcRect/>
                      <a:stretch>
                        <a:fillRect/>
                      </a:stretch>
                    </p:blipFill>
                    <p:spPr bwMode="auto">
                      <a:xfrm>
                        <a:off x="755576" y="1772816"/>
                        <a:ext cx="802005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Заголовок 1"/>
          <p:cNvSpPr txBox="1">
            <a:spLocks/>
          </p:cNvSpPr>
          <p:nvPr/>
        </p:nvSpPr>
        <p:spPr>
          <a:xfrm>
            <a:off x="0" y="0"/>
            <a:ext cx="8938608"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sz="4400" dirty="0" smtClean="0">
                <a:solidFill>
                  <a:schemeClr val="accent2">
                    <a:lumMod val="75000"/>
                  </a:schemeClr>
                </a:solidFill>
              </a:rPr>
              <a:t>Fission and Quasifission of Hs</a:t>
            </a:r>
            <a:r>
              <a:rPr lang="en-US" sz="4400" baseline="30000" dirty="0" smtClean="0">
                <a:solidFill>
                  <a:schemeClr val="accent2">
                    <a:lumMod val="75000"/>
                  </a:schemeClr>
                </a:solidFill>
              </a:rPr>
              <a:t>*</a:t>
            </a:r>
            <a:endParaRPr lang="ru-RU" sz="4400" baseline="30000" dirty="0">
              <a:solidFill>
                <a:schemeClr val="accent2">
                  <a:lumMod val="75000"/>
                </a:schemeClr>
              </a:solidFill>
            </a:endParaRPr>
          </a:p>
        </p:txBody>
      </p:sp>
    </p:spTree>
    <p:extLst>
      <p:ext uri="{BB962C8B-B14F-4D97-AF65-F5344CB8AC3E}">
        <p14:creationId xmlns:p14="http://schemas.microsoft.com/office/powerpoint/2010/main" val="3097470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636315810"/>
              </p:ext>
            </p:extLst>
          </p:nvPr>
        </p:nvGraphicFramePr>
        <p:xfrm>
          <a:off x="22773" y="980728"/>
          <a:ext cx="3939988" cy="5584478"/>
        </p:xfrm>
        <a:graphic>
          <a:graphicData uri="http://schemas.openxmlformats.org/presentationml/2006/ole">
            <mc:AlternateContent xmlns:mc="http://schemas.openxmlformats.org/markup-compatibility/2006">
              <mc:Choice xmlns:v="urn:schemas-microsoft-com:vml" Requires="v">
                <p:oleObj spid="_x0000_s53322" name="Graph" r:id="rId4" imgW="2027520" imgH="2872800" progId="Origin50.Graph">
                  <p:embed/>
                </p:oleObj>
              </mc:Choice>
              <mc:Fallback>
                <p:oleObj name="Graph" r:id="rId4" imgW="2027520" imgH="2872800" progId="Origin50.Graph">
                  <p:embed/>
                  <p:pic>
                    <p:nvPicPr>
                      <p:cNvPr id="0" name=""/>
                      <p:cNvPicPr/>
                      <p:nvPr/>
                    </p:nvPicPr>
                    <p:blipFill>
                      <a:blip r:embed="rId5"/>
                      <a:stretch>
                        <a:fillRect/>
                      </a:stretch>
                    </p:blipFill>
                    <p:spPr>
                      <a:xfrm>
                        <a:off x="22773" y="980728"/>
                        <a:ext cx="3939988" cy="5584478"/>
                      </a:xfrm>
                      <a:prstGeom prst="rect">
                        <a:avLst/>
                      </a:prstGeom>
                    </p:spPr>
                  </p:pic>
                </p:oleObj>
              </mc:Fallback>
            </mc:AlternateContent>
          </a:graphicData>
        </a:graphic>
      </p:graphicFrame>
      <p:sp>
        <p:nvSpPr>
          <p:cNvPr id="6" name="Заголовок 1"/>
          <p:cNvSpPr txBox="1">
            <a:spLocks/>
          </p:cNvSpPr>
          <p:nvPr/>
        </p:nvSpPr>
        <p:spPr>
          <a:xfrm>
            <a:off x="0" y="0"/>
            <a:ext cx="8938608"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dirty="0" smtClean="0">
                <a:solidFill>
                  <a:schemeClr val="accent2">
                    <a:lumMod val="75000"/>
                  </a:schemeClr>
                </a:solidFill>
              </a:rPr>
              <a:t>Fission of </a:t>
            </a:r>
            <a:r>
              <a:rPr lang="en-US" baseline="30000" dirty="0" smtClean="0">
                <a:solidFill>
                  <a:schemeClr val="accent2">
                    <a:lumMod val="75000"/>
                  </a:schemeClr>
                </a:solidFill>
              </a:rPr>
              <a:t>271,274</a:t>
            </a:r>
            <a:r>
              <a:rPr lang="en-US" dirty="0" smtClean="0">
                <a:solidFill>
                  <a:schemeClr val="accent2">
                    <a:lumMod val="75000"/>
                  </a:schemeClr>
                </a:solidFill>
              </a:rPr>
              <a:t>Hs</a:t>
            </a:r>
            <a:r>
              <a:rPr lang="en-US" baseline="30000" dirty="0" smtClean="0">
                <a:solidFill>
                  <a:schemeClr val="accent2">
                    <a:lumMod val="75000"/>
                  </a:schemeClr>
                </a:solidFill>
              </a:rPr>
              <a:t>*</a:t>
            </a:r>
            <a:endParaRPr lang="ru-RU" baseline="30000" dirty="0">
              <a:solidFill>
                <a:schemeClr val="accent2">
                  <a:lumMod val="75000"/>
                </a:schemeClr>
              </a:solidFill>
            </a:endParaRPr>
          </a:p>
        </p:txBody>
      </p:sp>
      <p:graphicFrame>
        <p:nvGraphicFramePr>
          <p:cNvPr id="5" name="Объект 4"/>
          <p:cNvGraphicFramePr>
            <a:graphicFrameLocks noChangeAspect="1"/>
          </p:cNvGraphicFramePr>
          <p:nvPr>
            <p:extLst>
              <p:ext uri="{D42A27DB-BD31-4B8C-83A1-F6EECF244321}">
                <p14:modId xmlns:p14="http://schemas.microsoft.com/office/powerpoint/2010/main" val="717414630"/>
              </p:ext>
            </p:extLst>
          </p:nvPr>
        </p:nvGraphicFramePr>
        <p:xfrm>
          <a:off x="4110649" y="980728"/>
          <a:ext cx="5010150" cy="5716588"/>
        </p:xfrm>
        <a:graphic>
          <a:graphicData uri="http://schemas.openxmlformats.org/presentationml/2006/ole">
            <mc:AlternateContent xmlns:mc="http://schemas.openxmlformats.org/markup-compatibility/2006">
              <mc:Choice xmlns:v="urn:schemas-microsoft-com:vml" Requires="v">
                <p:oleObj spid="_x0000_s53323" name="Graph" r:id="rId6" imgW="2505240" imgH="2856960" progId="Origin50.Graph">
                  <p:embed/>
                </p:oleObj>
              </mc:Choice>
              <mc:Fallback>
                <p:oleObj name="Graph" r:id="rId6" imgW="2505240" imgH="2856960" progId="Origin50.Graph">
                  <p:embed/>
                  <p:pic>
                    <p:nvPicPr>
                      <p:cNvPr id="0" name=""/>
                      <p:cNvPicPr/>
                      <p:nvPr/>
                    </p:nvPicPr>
                    <p:blipFill>
                      <a:blip r:embed="rId7"/>
                      <a:stretch>
                        <a:fillRect/>
                      </a:stretch>
                    </p:blipFill>
                    <p:spPr>
                      <a:xfrm>
                        <a:off x="4110649" y="980728"/>
                        <a:ext cx="5010150" cy="5716588"/>
                      </a:xfrm>
                      <a:prstGeom prst="rect">
                        <a:avLst/>
                      </a:prstGeom>
                    </p:spPr>
                  </p:pic>
                </p:oleObj>
              </mc:Fallback>
            </mc:AlternateContent>
          </a:graphicData>
        </a:graphic>
      </p:graphicFrame>
    </p:spTree>
    <p:extLst>
      <p:ext uri="{BB962C8B-B14F-4D97-AF65-F5344CB8AC3E}">
        <p14:creationId xmlns:p14="http://schemas.microsoft.com/office/powerpoint/2010/main" val="36746977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76"/>
          <p:cNvGraphicFramePr>
            <a:graphicFrameLocks noChangeAspect="1"/>
          </p:cNvGraphicFramePr>
          <p:nvPr>
            <p:extLst>
              <p:ext uri="{D42A27DB-BD31-4B8C-83A1-F6EECF244321}">
                <p14:modId xmlns:p14="http://schemas.microsoft.com/office/powerpoint/2010/main" val="2878160546"/>
              </p:ext>
            </p:extLst>
          </p:nvPr>
        </p:nvGraphicFramePr>
        <p:xfrm>
          <a:off x="-1512000" y="792000"/>
          <a:ext cx="8551116" cy="6144768"/>
        </p:xfrm>
        <a:graphic>
          <a:graphicData uri="http://schemas.openxmlformats.org/presentationml/2006/ole">
            <mc:AlternateContent xmlns:mc="http://schemas.openxmlformats.org/markup-compatibility/2006">
              <mc:Choice xmlns:v="urn:schemas-microsoft-com:vml" Requires="v">
                <p:oleObj spid="_x0000_s54367" name="Graph" r:id="rId4" imgW="4071960" imgH="2926080" progId="Origin50.Graph">
                  <p:embed/>
                </p:oleObj>
              </mc:Choice>
              <mc:Fallback>
                <p:oleObj name="Graph" r:id="rId4" imgW="4071960" imgH="2926080" progId="Origin50.Graph">
                  <p:embed/>
                  <p:pic>
                    <p:nvPicPr>
                      <p:cNvPr id="0" name=""/>
                      <p:cNvPicPr>
                        <a:picLocks noChangeAspect="1" noChangeArrowheads="1"/>
                      </p:cNvPicPr>
                      <p:nvPr/>
                    </p:nvPicPr>
                    <p:blipFill>
                      <a:blip r:embed="rId5"/>
                      <a:srcRect/>
                      <a:stretch>
                        <a:fillRect/>
                      </a:stretch>
                    </p:blipFill>
                    <p:spPr bwMode="auto">
                      <a:xfrm>
                        <a:off x="-1512000" y="792000"/>
                        <a:ext cx="8551116" cy="614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 name="Object 178"/>
          <p:cNvGraphicFramePr>
            <a:graphicFrameLocks noChangeAspect="1"/>
          </p:cNvGraphicFramePr>
          <p:nvPr>
            <p:extLst>
              <p:ext uri="{D42A27DB-BD31-4B8C-83A1-F6EECF244321}">
                <p14:modId xmlns:p14="http://schemas.microsoft.com/office/powerpoint/2010/main" val="3140194145"/>
              </p:ext>
            </p:extLst>
          </p:nvPr>
        </p:nvGraphicFramePr>
        <p:xfrm>
          <a:off x="-1512000" y="792000"/>
          <a:ext cx="8551116" cy="6144768"/>
        </p:xfrm>
        <a:graphic>
          <a:graphicData uri="http://schemas.openxmlformats.org/presentationml/2006/ole">
            <mc:AlternateContent xmlns:mc="http://schemas.openxmlformats.org/markup-compatibility/2006">
              <mc:Choice xmlns:v="urn:schemas-microsoft-com:vml" Requires="v">
                <p:oleObj spid="_x0000_s54368" name="Graph" r:id="rId6" imgW="4071960" imgH="2926080" progId="Origin50.Graph">
                  <p:embed/>
                </p:oleObj>
              </mc:Choice>
              <mc:Fallback>
                <p:oleObj name="Graph" r:id="rId6" imgW="4071960" imgH="2926080" progId="Origin50.Graph">
                  <p:embed/>
                  <p:pic>
                    <p:nvPicPr>
                      <p:cNvPr id="0" name=""/>
                      <p:cNvPicPr>
                        <a:picLocks noChangeAspect="1" noChangeArrowheads="1"/>
                      </p:cNvPicPr>
                      <p:nvPr/>
                    </p:nvPicPr>
                    <p:blipFill>
                      <a:blip r:embed="rId7"/>
                      <a:srcRect/>
                      <a:stretch>
                        <a:fillRect/>
                      </a:stretch>
                    </p:blipFill>
                    <p:spPr bwMode="auto">
                      <a:xfrm>
                        <a:off x="-1512000" y="792000"/>
                        <a:ext cx="8551116" cy="6144768"/>
                      </a:xfrm>
                      <a:prstGeom prst="rect">
                        <a:avLst/>
                      </a:prstGeom>
                      <a:noFill/>
                      <a:ln>
                        <a:noFill/>
                      </a:ln>
                      <a:extLst/>
                    </p:spPr>
                  </p:pic>
                </p:oleObj>
              </mc:Fallback>
            </mc:AlternateContent>
          </a:graphicData>
        </a:graphic>
      </p:graphicFrame>
      <p:graphicFrame>
        <p:nvGraphicFramePr>
          <p:cNvPr id="17412" name="Object 177"/>
          <p:cNvGraphicFramePr>
            <a:graphicFrameLocks noChangeAspect="1"/>
          </p:cNvGraphicFramePr>
          <p:nvPr>
            <p:extLst>
              <p:ext uri="{D42A27DB-BD31-4B8C-83A1-F6EECF244321}">
                <p14:modId xmlns:p14="http://schemas.microsoft.com/office/powerpoint/2010/main" val="4284383110"/>
              </p:ext>
            </p:extLst>
          </p:nvPr>
        </p:nvGraphicFramePr>
        <p:xfrm>
          <a:off x="5172460" y="908720"/>
          <a:ext cx="4288084" cy="5949754"/>
        </p:xfrm>
        <a:graphic>
          <a:graphicData uri="http://schemas.openxmlformats.org/presentationml/2006/ole">
            <mc:AlternateContent xmlns:mc="http://schemas.openxmlformats.org/markup-compatibility/2006">
              <mc:Choice xmlns:v="urn:schemas-microsoft-com:vml" Requires="v">
                <p:oleObj spid="_x0000_s54369" name="Graph" r:id="rId8" imgW="2926080" imgH="4071960" progId="Origin50.Graph">
                  <p:embed/>
                </p:oleObj>
              </mc:Choice>
              <mc:Fallback>
                <p:oleObj name="Graph" r:id="rId8" imgW="2926080" imgH="4071960" progId="Origin50.Graph">
                  <p:embed/>
                  <p:pic>
                    <p:nvPicPr>
                      <p:cNvPr id="0" name=""/>
                      <p:cNvPicPr>
                        <a:picLocks noChangeAspect="1" noChangeArrowheads="1"/>
                      </p:cNvPicPr>
                      <p:nvPr/>
                    </p:nvPicPr>
                    <p:blipFill>
                      <a:blip r:embed="rId9"/>
                      <a:srcRect/>
                      <a:stretch>
                        <a:fillRect/>
                      </a:stretch>
                    </p:blipFill>
                    <p:spPr bwMode="auto">
                      <a:xfrm>
                        <a:off x="5172460" y="908720"/>
                        <a:ext cx="4288084" cy="5949754"/>
                      </a:xfrm>
                      <a:prstGeom prst="rect">
                        <a:avLst/>
                      </a:prstGeom>
                      <a:noFill/>
                      <a:ln>
                        <a:noFill/>
                      </a:ln>
                      <a:extLst/>
                    </p:spPr>
                  </p:pic>
                </p:oleObj>
              </mc:Fallback>
            </mc:AlternateContent>
          </a:graphicData>
        </a:graphic>
      </p:graphicFrame>
      <p:sp>
        <p:nvSpPr>
          <p:cNvPr id="17413" name="Rectangle 5"/>
          <p:cNvSpPr>
            <a:spLocks noChangeArrowheads="1"/>
          </p:cNvSpPr>
          <p:nvPr/>
        </p:nvSpPr>
        <p:spPr bwMode="auto">
          <a:xfrm>
            <a:off x="5089740" y="6381328"/>
            <a:ext cx="40192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a:latin typeface="Calibri" pitchFamily="34" charset="0"/>
              </a:rPr>
              <a:t>E.K. </a:t>
            </a:r>
            <a:r>
              <a:rPr lang="en-US" sz="1600" dirty="0" err="1">
                <a:latin typeface="Calibri" pitchFamily="34" charset="0"/>
              </a:rPr>
              <a:t>Hulet</a:t>
            </a:r>
            <a:r>
              <a:rPr lang="en-US" sz="1600" dirty="0">
                <a:latin typeface="Calibri" pitchFamily="34" charset="0"/>
              </a:rPr>
              <a:t> </a:t>
            </a:r>
            <a:r>
              <a:rPr lang="en-US" sz="1600" i="1" dirty="0">
                <a:latin typeface="Calibri" pitchFamily="34" charset="0"/>
              </a:rPr>
              <a:t>et al</a:t>
            </a:r>
            <a:r>
              <a:rPr lang="en-US" sz="1600" dirty="0">
                <a:latin typeface="Calibri" pitchFamily="34" charset="0"/>
              </a:rPr>
              <a:t>., Phys. Rev. </a:t>
            </a:r>
            <a:r>
              <a:rPr lang="en-US" sz="1600" dirty="0" err="1">
                <a:latin typeface="Calibri" pitchFamily="34" charset="0"/>
              </a:rPr>
              <a:t>Lett</a:t>
            </a:r>
            <a:r>
              <a:rPr lang="en-US" sz="1600" dirty="0">
                <a:latin typeface="Calibri" pitchFamily="34" charset="0"/>
              </a:rPr>
              <a:t>. </a:t>
            </a:r>
            <a:r>
              <a:rPr lang="en-US" sz="1600" b="1" dirty="0">
                <a:latin typeface="Calibri" pitchFamily="34" charset="0"/>
              </a:rPr>
              <a:t>56</a:t>
            </a:r>
            <a:r>
              <a:rPr lang="en-US" sz="1600" dirty="0">
                <a:latin typeface="Calibri" pitchFamily="34" charset="0"/>
              </a:rPr>
              <a:t>, 313 (1986)</a:t>
            </a:r>
            <a:endParaRPr lang="ru-RU" sz="1600" dirty="0">
              <a:latin typeface="Calibri" pitchFamily="34" charset="0"/>
            </a:endParaRPr>
          </a:p>
        </p:txBody>
      </p:sp>
      <p:grpSp>
        <p:nvGrpSpPr>
          <p:cNvPr id="17415" name="Group 19"/>
          <p:cNvGrpSpPr>
            <a:grpSpLocks/>
          </p:cNvGrpSpPr>
          <p:nvPr/>
        </p:nvGrpSpPr>
        <p:grpSpPr bwMode="auto">
          <a:xfrm>
            <a:off x="4210073" y="1114425"/>
            <a:ext cx="590550" cy="1712913"/>
            <a:chOff x="3568887" y="3684896"/>
            <a:chExt cx="590528" cy="1713314"/>
          </a:xfrm>
        </p:grpSpPr>
        <p:sp>
          <p:nvSpPr>
            <p:cNvPr id="10" name="Down Arrow 9"/>
            <p:cNvSpPr/>
            <p:nvPr/>
          </p:nvSpPr>
          <p:spPr>
            <a:xfrm>
              <a:off x="3691719" y="4067033"/>
              <a:ext cx="313899" cy="34119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sp>
          <p:nvSpPr>
            <p:cNvPr id="9" name="Oval 8"/>
            <p:cNvSpPr/>
            <p:nvPr/>
          </p:nvSpPr>
          <p:spPr>
            <a:xfrm>
              <a:off x="3575712" y="3684896"/>
              <a:ext cx="576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4" name="Oval 13"/>
            <p:cNvSpPr/>
            <p:nvPr/>
          </p:nvSpPr>
          <p:spPr>
            <a:xfrm>
              <a:off x="3568887" y="5110210"/>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5" name="Oval 14"/>
            <p:cNvSpPr/>
            <p:nvPr/>
          </p:nvSpPr>
          <p:spPr>
            <a:xfrm>
              <a:off x="3871415" y="5110210"/>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3" name="Oval 12"/>
            <p:cNvSpPr/>
            <p:nvPr/>
          </p:nvSpPr>
          <p:spPr>
            <a:xfrm>
              <a:off x="3830471" y="4410498"/>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Oval 10"/>
            <p:cNvSpPr/>
            <p:nvPr/>
          </p:nvSpPr>
          <p:spPr>
            <a:xfrm>
              <a:off x="3582535" y="4410498"/>
              <a:ext cx="288000" cy="288000"/>
            </a:xfrm>
            <a:prstGeom prst="ellipse">
              <a:avLst/>
            </a:prstGeom>
            <a:gradFill flip="none" rotWithShape="1">
              <a:gsLst>
                <a:gs pos="0">
                  <a:srgbClr val="03D4A8"/>
                </a:gs>
                <a:gs pos="25000">
                  <a:srgbClr val="21D6E0"/>
                </a:gs>
                <a:gs pos="75000">
                  <a:srgbClr val="0087E6"/>
                </a:gs>
                <a:gs pos="100000">
                  <a:srgbClr val="005CBF"/>
                </a:gs>
              </a:gsLst>
              <a:path path="circle">
                <a:fillToRect l="50000" t="50000" r="50000" b="50000"/>
              </a:path>
              <a:tileRect/>
            </a:gradFill>
            <a:ln>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8" name="Down Arrow 17"/>
            <p:cNvSpPr/>
            <p:nvPr/>
          </p:nvSpPr>
          <p:spPr>
            <a:xfrm>
              <a:off x="3699937" y="4766738"/>
              <a:ext cx="313899" cy="341194"/>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ru-RU"/>
            </a:p>
          </p:txBody>
        </p:sp>
      </p:grpSp>
      <p:sp>
        <p:nvSpPr>
          <p:cNvPr id="21" name="TextBox 20"/>
          <p:cNvSpPr txBox="1"/>
          <p:nvPr/>
        </p:nvSpPr>
        <p:spPr>
          <a:xfrm>
            <a:off x="3750060" y="3100388"/>
            <a:ext cx="1422400" cy="688256"/>
          </a:xfrm>
          <a:prstGeom prst="rect">
            <a:avLst/>
          </a:prstGeom>
        </p:spPr>
        <p:style>
          <a:lnRef idx="2">
            <a:schemeClr val="accent2"/>
          </a:lnRef>
          <a:fillRef idx="1">
            <a:schemeClr val="lt1"/>
          </a:fillRef>
          <a:effectRef idx="0">
            <a:schemeClr val="accent2"/>
          </a:effectRef>
          <a:fontRef idx="minor">
            <a:schemeClr val="dk1"/>
          </a:fontRef>
        </p:style>
        <p:txBody>
          <a:bodyPr lIns="72000" tIns="36000" rIns="0" bIns="36000">
            <a:spAutoFit/>
          </a:bodyPr>
          <a:lstStyle/>
          <a:p>
            <a:pPr algn="ctr" fontAlgn="auto">
              <a:spcBef>
                <a:spcPts val="0"/>
              </a:spcBef>
              <a:spcAft>
                <a:spcPts val="0"/>
              </a:spcAft>
              <a:defRPr/>
            </a:pPr>
            <a:r>
              <a:rPr lang="en-US" sz="2000" b="1" dirty="0">
                <a:latin typeface="Calibri" pitchFamily="34" charset="0"/>
                <a:cs typeface="Arial" pitchFamily="34" charset="0"/>
              </a:rPr>
              <a:t>Z</a:t>
            </a:r>
            <a:r>
              <a:rPr lang="en-US" sz="2000" b="1" baseline="-25000" dirty="0">
                <a:latin typeface="Calibri" pitchFamily="34" charset="0"/>
                <a:cs typeface="Arial" pitchFamily="34" charset="0"/>
              </a:rPr>
              <a:t>1</a:t>
            </a:r>
            <a:r>
              <a:rPr lang="ru-RU" sz="2000" b="1" baseline="-25000" dirty="0">
                <a:latin typeface="Calibri" pitchFamily="34" charset="0"/>
                <a:cs typeface="Arial" pitchFamily="34" charset="0"/>
              </a:rPr>
              <a:t>  </a:t>
            </a:r>
            <a:r>
              <a:rPr lang="en-US" sz="2000" b="1" dirty="0">
                <a:latin typeface="Calibri" pitchFamily="34" charset="0"/>
                <a:cs typeface="Arial" pitchFamily="34" charset="0"/>
              </a:rPr>
              <a:t> = Z</a:t>
            </a:r>
            <a:r>
              <a:rPr lang="en-US" sz="2000" b="1" baseline="-25000" dirty="0">
                <a:latin typeface="Calibri" pitchFamily="34" charset="0"/>
                <a:cs typeface="Arial" pitchFamily="34" charset="0"/>
              </a:rPr>
              <a:t>2</a:t>
            </a:r>
            <a:r>
              <a:rPr lang="en-US" sz="2000" b="1" dirty="0">
                <a:latin typeface="Calibri" pitchFamily="34" charset="0"/>
                <a:cs typeface="Arial" pitchFamily="34" charset="0"/>
              </a:rPr>
              <a:t> ≈ </a:t>
            </a:r>
            <a:r>
              <a:rPr lang="en-US" sz="2000" b="1" dirty="0">
                <a:solidFill>
                  <a:srgbClr val="FF0000"/>
                </a:solidFill>
                <a:latin typeface="Calibri" pitchFamily="34" charset="0"/>
                <a:cs typeface="Arial" pitchFamily="34" charset="0"/>
              </a:rPr>
              <a:t>50</a:t>
            </a:r>
            <a:endParaRPr lang="en-US" sz="2000" b="1" dirty="0">
              <a:latin typeface="Calibri" pitchFamily="34" charset="0"/>
              <a:cs typeface="Arial" pitchFamily="34" charset="0"/>
            </a:endParaRPr>
          </a:p>
          <a:p>
            <a:pPr algn="ctr" fontAlgn="auto">
              <a:spcBef>
                <a:spcPts val="0"/>
              </a:spcBef>
              <a:spcAft>
                <a:spcPts val="0"/>
              </a:spcAft>
              <a:defRPr/>
            </a:pPr>
            <a:r>
              <a:rPr lang="en-US" sz="2000" b="1" dirty="0">
                <a:latin typeface="Calibri" pitchFamily="34" charset="0"/>
                <a:cs typeface="Arial" pitchFamily="34" charset="0"/>
              </a:rPr>
              <a:t>N</a:t>
            </a:r>
            <a:r>
              <a:rPr lang="en-US" sz="2000" b="1" baseline="-25000" dirty="0">
                <a:latin typeface="Calibri" pitchFamily="34" charset="0"/>
                <a:cs typeface="Arial" pitchFamily="34" charset="0"/>
              </a:rPr>
              <a:t>1</a:t>
            </a:r>
            <a:r>
              <a:rPr lang="en-US" sz="2000" b="1" dirty="0">
                <a:latin typeface="Calibri" pitchFamily="34" charset="0"/>
                <a:cs typeface="Arial" pitchFamily="34" charset="0"/>
              </a:rPr>
              <a:t> = N</a:t>
            </a:r>
            <a:r>
              <a:rPr lang="en-US" sz="2000" b="1" baseline="-25000" dirty="0">
                <a:latin typeface="Calibri" pitchFamily="34" charset="0"/>
                <a:cs typeface="Arial" pitchFamily="34" charset="0"/>
              </a:rPr>
              <a:t>2</a:t>
            </a:r>
            <a:r>
              <a:rPr lang="en-US" sz="2000" b="1" dirty="0">
                <a:latin typeface="Calibri" pitchFamily="34" charset="0"/>
                <a:cs typeface="Arial" pitchFamily="34" charset="0"/>
              </a:rPr>
              <a:t> ≈ </a:t>
            </a:r>
            <a:r>
              <a:rPr lang="en-US" sz="2000" b="1" dirty="0">
                <a:solidFill>
                  <a:srgbClr val="FF0000"/>
                </a:solidFill>
                <a:latin typeface="Calibri" pitchFamily="34" charset="0"/>
                <a:cs typeface="Arial" pitchFamily="34" charset="0"/>
              </a:rPr>
              <a:t>82</a:t>
            </a:r>
            <a:endParaRPr lang="ru-RU" sz="2000" b="1" dirty="0">
              <a:solidFill>
                <a:srgbClr val="FF0000"/>
              </a:solidFill>
              <a:latin typeface="Calibri" pitchFamily="34" charset="0"/>
              <a:cs typeface="Arial" pitchFamily="34" charset="0"/>
            </a:endParaRPr>
          </a:p>
        </p:txBody>
      </p:sp>
      <p:sp>
        <p:nvSpPr>
          <p:cNvPr id="23" name="TextBox 22"/>
          <p:cNvSpPr txBox="1"/>
          <p:nvPr/>
        </p:nvSpPr>
        <p:spPr>
          <a:xfrm>
            <a:off x="3563888" y="4149080"/>
            <a:ext cx="1882920" cy="1180699"/>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fontAlgn="auto">
              <a:spcBef>
                <a:spcPts val="0"/>
              </a:spcBef>
              <a:spcAft>
                <a:spcPts val="0"/>
              </a:spcAft>
              <a:defRPr/>
            </a:pPr>
            <a:r>
              <a:rPr lang="en-US" sz="2400" b="1" baseline="30000" dirty="0">
                <a:solidFill>
                  <a:srgbClr val="7030A0"/>
                </a:solidFill>
                <a:latin typeface="Calibri" pitchFamily="34" charset="0"/>
              </a:rPr>
              <a:t>274</a:t>
            </a:r>
            <a:r>
              <a:rPr lang="en-US" sz="2400" b="1" dirty="0">
                <a:solidFill>
                  <a:srgbClr val="7030A0"/>
                </a:solidFill>
                <a:latin typeface="Calibri" pitchFamily="34" charset="0"/>
              </a:rPr>
              <a:t>Hs</a:t>
            </a:r>
            <a:endParaRPr lang="en-US" sz="2400" b="1" baseline="30000" dirty="0">
              <a:solidFill>
                <a:srgbClr val="7030A0"/>
              </a:solidFill>
              <a:latin typeface="Calibri" pitchFamily="34" charset="0"/>
            </a:endParaRPr>
          </a:p>
          <a:p>
            <a:pPr fontAlgn="auto">
              <a:spcBef>
                <a:spcPts val="0"/>
              </a:spcBef>
              <a:spcAft>
                <a:spcPts val="0"/>
              </a:spcAft>
              <a:defRPr/>
            </a:pPr>
            <a:r>
              <a:rPr lang="en-US" sz="2400" b="1" dirty="0">
                <a:solidFill>
                  <a:srgbClr val="C00000"/>
                </a:solidFill>
                <a:latin typeface="Calibri" pitchFamily="34" charset="0"/>
              </a:rPr>
              <a:t>108 </a:t>
            </a:r>
            <a:r>
              <a:rPr lang="en-US" sz="2400" b="1" dirty="0" smtClean="0">
                <a:solidFill>
                  <a:srgbClr val="7030A0"/>
                </a:solidFill>
                <a:latin typeface="Calibri" pitchFamily="34" charset="0"/>
              </a:rPr>
              <a:t>protons</a:t>
            </a:r>
            <a:endParaRPr lang="en-US" sz="2400" b="1" dirty="0">
              <a:solidFill>
                <a:schemeClr val="accent2"/>
              </a:solidFill>
              <a:latin typeface="Calibri" pitchFamily="34" charset="0"/>
            </a:endParaRPr>
          </a:p>
          <a:p>
            <a:pPr fontAlgn="auto">
              <a:spcBef>
                <a:spcPts val="0"/>
              </a:spcBef>
              <a:spcAft>
                <a:spcPts val="0"/>
              </a:spcAft>
              <a:defRPr/>
            </a:pPr>
            <a:r>
              <a:rPr lang="en-US" sz="2400" b="1" dirty="0">
                <a:solidFill>
                  <a:srgbClr val="C00000"/>
                </a:solidFill>
                <a:latin typeface="Calibri" pitchFamily="34" charset="0"/>
              </a:rPr>
              <a:t>166</a:t>
            </a:r>
            <a:r>
              <a:rPr lang="ru-RU" sz="2400" b="1" dirty="0">
                <a:solidFill>
                  <a:srgbClr val="C00000"/>
                </a:solidFill>
                <a:latin typeface="Calibri" pitchFamily="34" charset="0"/>
              </a:rPr>
              <a:t> </a:t>
            </a:r>
            <a:r>
              <a:rPr lang="en-US" sz="2400" b="1" dirty="0" smtClean="0">
                <a:solidFill>
                  <a:srgbClr val="7030A0"/>
                </a:solidFill>
                <a:latin typeface="Calibri" pitchFamily="34" charset="0"/>
              </a:rPr>
              <a:t>neutrons</a:t>
            </a:r>
            <a:endParaRPr lang="ru-RU" sz="2400" b="1" dirty="0">
              <a:solidFill>
                <a:srgbClr val="7030A0"/>
              </a:solidFill>
              <a:latin typeface="Calibri" pitchFamily="34" charset="0"/>
            </a:endParaRPr>
          </a:p>
        </p:txBody>
      </p:sp>
      <p:sp>
        <p:nvSpPr>
          <p:cNvPr id="17" name="Заголовок 1"/>
          <p:cNvSpPr txBox="1">
            <a:spLocks/>
          </p:cNvSpPr>
          <p:nvPr/>
        </p:nvSpPr>
        <p:spPr>
          <a:xfrm>
            <a:off x="0" y="0"/>
            <a:ext cx="8938608" cy="1143000"/>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Font typeface="Georgia" pitchFamily="18" charset="0"/>
              <a:buNone/>
            </a:pPr>
            <a:r>
              <a:rPr lang="en-US" dirty="0" smtClean="0">
                <a:solidFill>
                  <a:schemeClr val="accent2">
                    <a:lumMod val="75000"/>
                  </a:schemeClr>
                </a:solidFill>
              </a:rPr>
              <a:t>Bimodal Fission of </a:t>
            </a:r>
            <a:r>
              <a:rPr lang="en-US" baseline="30000" dirty="0" smtClean="0">
                <a:solidFill>
                  <a:schemeClr val="accent2">
                    <a:lumMod val="75000"/>
                  </a:schemeClr>
                </a:solidFill>
              </a:rPr>
              <a:t>274</a:t>
            </a:r>
            <a:r>
              <a:rPr lang="en-US" dirty="0" smtClean="0">
                <a:solidFill>
                  <a:schemeClr val="accent2">
                    <a:lumMod val="75000"/>
                  </a:schemeClr>
                </a:solidFill>
              </a:rPr>
              <a:t>Hs</a:t>
            </a:r>
            <a:r>
              <a:rPr lang="en-US" baseline="30000" dirty="0" smtClean="0">
                <a:solidFill>
                  <a:schemeClr val="accent2">
                    <a:lumMod val="75000"/>
                  </a:schemeClr>
                </a:solidFill>
              </a:rPr>
              <a:t>*</a:t>
            </a:r>
            <a:endParaRPr lang="ru-RU" baseline="30000"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19" name="TextBox 18"/>
              <p:cNvSpPr txBox="1"/>
              <p:nvPr/>
            </p:nvSpPr>
            <p:spPr>
              <a:xfrm>
                <a:off x="3563888" y="5517232"/>
                <a:ext cx="1882920" cy="400998"/>
              </a:xfrm>
              <a:prstGeom prst="rect">
                <a:avLst/>
              </a:prstGeom>
            </p:spPr>
            <p:style>
              <a:lnRef idx="2">
                <a:schemeClr val="accent2"/>
              </a:lnRef>
              <a:fillRef idx="1">
                <a:schemeClr val="lt1"/>
              </a:fillRef>
              <a:effectRef idx="0">
                <a:schemeClr val="accent2"/>
              </a:effectRef>
              <a:fontRef idx="minor">
                <a:schemeClr val="dk1"/>
              </a:fontRef>
            </p:style>
            <p:txBody>
              <a:bodyPr wrap="square" lIns="72000" tIns="36000" rIns="0" bIns="36000">
                <a:spAutoFit/>
              </a:bodyPr>
              <a:lstStyle/>
              <a:p>
                <a:pPr algn="ctr">
                  <a:defRPr/>
                </a:pPr>
                <a14:m>
                  <m:oMath xmlns:m="http://schemas.openxmlformats.org/officeDocument/2006/math">
                    <m:sSubSup>
                      <m:sSubSupPr>
                        <m:ctrlPr>
                          <a:rPr lang="en-US" sz="2000" b="1" i="1" smtClean="0">
                            <a:latin typeface="Cambria Math"/>
                            <a:cs typeface="Arial" pitchFamily="34" charset="0"/>
                          </a:rPr>
                        </m:ctrlPr>
                      </m:sSubSupPr>
                      <m:e>
                        <m:r>
                          <m:rPr>
                            <m:sty m:val="p"/>
                          </m:rPr>
                          <a:rPr lang="el-GR" sz="2000" b="1" i="1" smtClean="0">
                            <a:latin typeface="Cambria Math"/>
                            <a:cs typeface="Arial" pitchFamily="34" charset="0"/>
                          </a:rPr>
                          <m:t>ν</m:t>
                        </m:r>
                      </m:e>
                      <m:sub>
                        <m:argPr>
                          <m:argSz m:val="-2"/>
                        </m:argPr>
                        <m:r>
                          <a:rPr lang="en-US" sz="2000" b="1" i="1" smtClean="0">
                            <a:latin typeface="Cambria Math"/>
                            <a:cs typeface="Arial" pitchFamily="34" charset="0"/>
                          </a:rPr>
                          <m:t>𝒑𝒓𝒆</m:t>
                        </m:r>
                      </m:sub>
                      <m:sup>
                        <m:argPr>
                          <m:argSz m:val="-2"/>
                        </m:argPr>
                        <m:r>
                          <a:rPr lang="en-US" sz="2000" b="1" i="1" smtClean="0">
                            <a:latin typeface="Cambria Math"/>
                            <a:cs typeface="Arial" pitchFamily="34" charset="0"/>
                          </a:rPr>
                          <m:t>𝒔𝒚𝒔𝒕</m:t>
                        </m:r>
                      </m:sup>
                    </m:sSubSup>
                  </m:oMath>
                </a14:m>
                <a:r>
                  <a:rPr lang="en-US" sz="2000" b="1" dirty="0" smtClean="0">
                    <a:latin typeface="Calibri" pitchFamily="34" charset="0"/>
                    <a:cs typeface="Arial" pitchFamily="34" charset="0"/>
                  </a:rPr>
                  <a:t>≈ </a:t>
                </a:r>
                <a:r>
                  <a:rPr lang="en-US" sz="2000" b="1" dirty="0" smtClean="0">
                    <a:solidFill>
                      <a:srgbClr val="FF0000"/>
                    </a:solidFill>
                    <a:latin typeface="Calibri" pitchFamily="34" charset="0"/>
                    <a:cs typeface="Arial" pitchFamily="34" charset="0"/>
                  </a:rPr>
                  <a:t>1.1</a:t>
                </a:r>
                <a:endParaRPr lang="ru-RU" sz="2000" b="1" dirty="0">
                  <a:solidFill>
                    <a:srgbClr val="FF0000"/>
                  </a:solidFill>
                  <a:latin typeface="Calibri"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563888" y="5517232"/>
                <a:ext cx="1882920" cy="400998"/>
              </a:xfrm>
              <a:prstGeom prst="rect">
                <a:avLst/>
              </a:prstGeom>
              <a:blipFill rotWithShape="1">
                <a:blip r:embed="rId10"/>
                <a:stretch>
                  <a:fillRect t="-7246" b="-20290"/>
                </a:stretch>
              </a:blipFill>
            </p:spPr>
            <p:txBody>
              <a:bodyPr/>
              <a:lstStyle/>
              <a:p>
                <a:r>
                  <a:rPr lang="ru-RU">
                    <a:noFill/>
                  </a:rPr>
                  <a:t> </a:t>
                </a:r>
              </a:p>
            </p:txBody>
          </p:sp>
        </mc:Fallback>
      </mc:AlternateContent>
    </p:spTree>
    <p:extLst>
      <p:ext uri="{BB962C8B-B14F-4D97-AF65-F5344CB8AC3E}">
        <p14:creationId xmlns:p14="http://schemas.microsoft.com/office/powerpoint/2010/main" val="177998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Объект 7"/>
          <p:cNvGraphicFramePr>
            <a:graphicFrameLocks noChangeAspect="1"/>
          </p:cNvGraphicFramePr>
          <p:nvPr>
            <p:extLst>
              <p:ext uri="{D42A27DB-BD31-4B8C-83A1-F6EECF244321}">
                <p14:modId xmlns:p14="http://schemas.microsoft.com/office/powerpoint/2010/main" val="2680199592"/>
              </p:ext>
            </p:extLst>
          </p:nvPr>
        </p:nvGraphicFramePr>
        <p:xfrm>
          <a:off x="2015497" y="864096"/>
          <a:ext cx="4799013" cy="5761037"/>
        </p:xfrm>
        <a:graphic>
          <a:graphicData uri="http://schemas.openxmlformats.org/presentationml/2006/ole">
            <mc:AlternateContent xmlns:mc="http://schemas.openxmlformats.org/markup-compatibility/2006">
              <mc:Choice xmlns:v="urn:schemas-microsoft-com:vml" Requires="v">
                <p:oleObj spid="_x0000_s42280" name="Graph" r:id="rId4" imgW="2180880" imgH="2619360" progId="Origin50.Graph">
                  <p:embed/>
                </p:oleObj>
              </mc:Choice>
              <mc:Fallback>
                <p:oleObj name="Graph" r:id="rId4" imgW="2180880" imgH="2619360" progId="Origin50.Graph">
                  <p:embed/>
                  <p:pic>
                    <p:nvPicPr>
                      <p:cNvPr id="0" name=""/>
                      <p:cNvPicPr>
                        <a:picLocks noChangeAspect="1" noChangeArrowheads="1"/>
                      </p:cNvPicPr>
                      <p:nvPr/>
                    </p:nvPicPr>
                    <p:blipFill>
                      <a:blip r:embed="rId5"/>
                      <a:srcRect/>
                      <a:stretch>
                        <a:fillRect/>
                      </a:stretch>
                    </p:blipFill>
                    <p:spPr bwMode="auto">
                      <a:xfrm>
                        <a:off x="2015497" y="864096"/>
                        <a:ext cx="479901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162185399"/>
              </p:ext>
            </p:extLst>
          </p:nvPr>
        </p:nvGraphicFramePr>
        <p:xfrm>
          <a:off x="2574000" y="1332000"/>
          <a:ext cx="4240213" cy="4851400"/>
        </p:xfrm>
        <a:graphic>
          <a:graphicData uri="http://schemas.openxmlformats.org/presentationml/2006/ole">
            <mc:AlternateContent xmlns:mc="http://schemas.openxmlformats.org/markup-compatibility/2006">
              <mc:Choice xmlns:v="urn:schemas-microsoft-com:vml" Requires="v">
                <p:oleObj spid="_x0000_s42281" name="Graph" r:id="rId6" imgW="1927440" imgH="2204640" progId="Origin50.Graph">
                  <p:embed/>
                </p:oleObj>
              </mc:Choice>
              <mc:Fallback>
                <p:oleObj name="Graph" r:id="rId6" imgW="1927440" imgH="2204640" progId="Origin50.Graph">
                  <p:embed/>
                  <p:pic>
                    <p:nvPicPr>
                      <p:cNvPr id="0" name=""/>
                      <p:cNvPicPr>
                        <a:picLocks noChangeAspect="1" noChangeArrowheads="1"/>
                      </p:cNvPicPr>
                      <p:nvPr/>
                    </p:nvPicPr>
                    <p:blipFill>
                      <a:blip r:embed="rId7"/>
                      <a:srcRect/>
                      <a:stretch>
                        <a:fillRect/>
                      </a:stretch>
                    </p:blipFill>
                    <p:spPr bwMode="auto">
                      <a:xfrm>
                        <a:off x="2574000" y="1332000"/>
                        <a:ext cx="4240213"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TextBox 14"/>
          <p:cNvSpPr txBox="1"/>
          <p:nvPr/>
        </p:nvSpPr>
        <p:spPr>
          <a:xfrm>
            <a:off x="2699792" y="4767010"/>
            <a:ext cx="1875991" cy="626701"/>
          </a:xfrm>
          <a:prstGeom prst="rect">
            <a:avLst/>
          </a:prstGeom>
          <a:ln/>
        </p:spPr>
        <p:style>
          <a:lnRef idx="1">
            <a:schemeClr val="accent1"/>
          </a:lnRef>
          <a:fillRef idx="2">
            <a:schemeClr val="accent1"/>
          </a:fillRef>
          <a:effectRef idx="1">
            <a:schemeClr val="accent1"/>
          </a:effectRef>
          <a:fontRef idx="minor">
            <a:schemeClr val="dk1"/>
          </a:fontRef>
        </p:style>
        <p:txBody>
          <a:bodyPr wrap="square" lIns="72000" tIns="36000" rIns="0" bIns="36000">
            <a:spAutoFit/>
          </a:bodyPr>
          <a:lstStyle/>
          <a:p>
            <a:pPr algn="ctr" fontAlgn="auto">
              <a:spcBef>
                <a:spcPts val="0"/>
              </a:spcBef>
              <a:spcAft>
                <a:spcPts val="0"/>
              </a:spcAft>
              <a:defRPr/>
            </a:pPr>
            <a:r>
              <a:rPr lang="en-US" b="1" dirty="0">
                <a:solidFill>
                  <a:schemeClr val="accent1">
                    <a:lumMod val="75000"/>
                  </a:schemeClr>
                </a:solidFill>
                <a:latin typeface="Times New Roman" pitchFamily="18" charset="0"/>
                <a:cs typeface="Times New Roman" pitchFamily="18" charset="0"/>
              </a:rPr>
              <a:t>&lt;TKE&gt;</a:t>
            </a:r>
          </a:p>
          <a:p>
            <a:pPr algn="ctr" fontAlgn="auto">
              <a:spcBef>
                <a:spcPts val="0"/>
              </a:spcBef>
              <a:spcAft>
                <a:spcPts val="0"/>
              </a:spcAft>
              <a:defRPr/>
            </a:pPr>
            <a:r>
              <a:rPr lang="en-US" b="1" dirty="0">
                <a:solidFill>
                  <a:schemeClr val="accent1">
                    <a:lumMod val="75000"/>
                  </a:schemeClr>
                </a:solidFill>
                <a:latin typeface="Times New Roman" pitchFamily="18" charset="0"/>
                <a:cs typeface="Times New Roman" pitchFamily="18" charset="0"/>
              </a:rPr>
              <a:t>215 </a:t>
            </a:r>
            <a:r>
              <a:rPr lang="ru-RU" b="1" dirty="0" smtClean="0">
                <a:solidFill>
                  <a:schemeClr val="accent1">
                    <a:lumMod val="75000"/>
                  </a:schemeClr>
                </a:solidFill>
                <a:latin typeface="Times New Roman" pitchFamily="18" charset="0"/>
                <a:cs typeface="Times New Roman" pitchFamily="18" charset="0"/>
              </a:rPr>
              <a:t>МэВ</a:t>
            </a:r>
            <a:endParaRPr lang="en-US" b="1" dirty="0" smtClean="0">
              <a:solidFill>
                <a:schemeClr val="accent1">
                  <a:lumMod val="75000"/>
                </a:schemeClr>
              </a:solidFill>
              <a:latin typeface="Times New Roman" pitchFamily="18" charset="0"/>
              <a:cs typeface="Times New Roman" pitchFamily="18" charset="0"/>
            </a:endParaRPr>
          </a:p>
        </p:txBody>
      </p:sp>
      <p:grpSp>
        <p:nvGrpSpPr>
          <p:cNvPr id="16384" name="Группа 16383"/>
          <p:cNvGrpSpPr>
            <a:grpSpLocks/>
          </p:cNvGrpSpPr>
          <p:nvPr/>
        </p:nvGrpSpPr>
        <p:grpSpPr bwMode="auto">
          <a:xfrm>
            <a:off x="3351647" y="2641683"/>
            <a:ext cx="2827337" cy="3309937"/>
            <a:chOff x="1365967" y="2213203"/>
            <a:chExt cx="2800175" cy="2963887"/>
          </a:xfrm>
        </p:grpSpPr>
        <p:sp>
          <p:nvSpPr>
            <p:cNvPr id="7" name="Двойная стрелка влево/вправо 6"/>
            <p:cNvSpPr/>
            <p:nvPr/>
          </p:nvSpPr>
          <p:spPr bwMode="auto">
            <a:xfrm>
              <a:off x="1365967" y="2213203"/>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5" name="Двойная стрелка влево/вправо 54"/>
            <p:cNvSpPr/>
            <p:nvPr/>
          </p:nvSpPr>
          <p:spPr bwMode="auto">
            <a:xfrm>
              <a:off x="1365967" y="3606301"/>
              <a:ext cx="713801" cy="153525"/>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6" name="Двойная стрелка влево/вправо 55"/>
            <p:cNvSpPr/>
            <p:nvPr/>
          </p:nvSpPr>
          <p:spPr bwMode="auto">
            <a:xfrm>
              <a:off x="3452341" y="2213203"/>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7" name="Двойная стрелка влево/вправо 56"/>
            <p:cNvSpPr/>
            <p:nvPr/>
          </p:nvSpPr>
          <p:spPr bwMode="auto">
            <a:xfrm>
              <a:off x="3452341" y="3616251"/>
              <a:ext cx="713801" cy="152104"/>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58" name="Двойная стрелка влево/вправо 57"/>
            <p:cNvSpPr/>
            <p:nvPr/>
          </p:nvSpPr>
          <p:spPr bwMode="auto">
            <a:xfrm>
              <a:off x="3452341" y="5024987"/>
              <a:ext cx="713801" cy="152103"/>
            </a:xfrm>
            <a:prstGeom prst="leftRightArrow">
              <a:avLst/>
            </a:prstGeom>
            <a:gradFill flip="none" rotWithShape="1">
              <a:gsLst>
                <a:gs pos="0">
                  <a:srgbClr val="BF2F8F"/>
                </a:gs>
                <a:gs pos="50000">
                  <a:schemeClr val="accent6">
                    <a:lumMod val="20000"/>
                    <a:lumOff val="80000"/>
                  </a:schemeClr>
                </a:gs>
                <a:gs pos="100000">
                  <a:srgbClr val="BF2F8F"/>
                </a:gs>
              </a:gsLst>
              <a:lin ang="0" scaled="1"/>
              <a:tileRect/>
            </a:gra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grpSp>
      <p:grpSp>
        <p:nvGrpSpPr>
          <p:cNvPr id="2" name="Group 24"/>
          <p:cNvGrpSpPr>
            <a:grpSpLocks/>
          </p:cNvGrpSpPr>
          <p:nvPr/>
        </p:nvGrpSpPr>
        <p:grpSpPr bwMode="auto">
          <a:xfrm>
            <a:off x="3618000" y="1368000"/>
            <a:ext cx="2274886" cy="4751388"/>
            <a:chOff x="1548000" y="1079800"/>
            <a:chExt cx="2267577" cy="4248517"/>
          </a:xfrm>
        </p:grpSpPr>
        <p:sp>
          <p:nvSpPr>
            <p:cNvPr id="21" name="Up Arrow 20"/>
            <p:cNvSpPr/>
            <p:nvPr/>
          </p:nvSpPr>
          <p:spPr>
            <a:xfrm rot="10800000">
              <a:off x="1548000" y="1080062"/>
              <a:ext cx="178811" cy="2809160"/>
            </a:xfrm>
            <a:prstGeom prst="upArrow">
              <a:avLst/>
            </a:prstGeom>
            <a:gradFill>
              <a:gsLst>
                <a:gs pos="0">
                  <a:schemeClr val="accent1">
                    <a:alpha val="70000"/>
                  </a:schemeClr>
                </a:gs>
                <a:gs pos="50000">
                  <a:schemeClr val="accent1">
                    <a:lumMod val="40000"/>
                    <a:lumOff val="60000"/>
                  </a:schemeClr>
                </a:gs>
                <a:gs pos="100000">
                  <a:schemeClr val="accent1">
                    <a:lumMod val="20000"/>
                    <a:lumOff val="80000"/>
                    <a:alpha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2" name="Up Arrow 21"/>
            <p:cNvSpPr/>
            <p:nvPr/>
          </p:nvSpPr>
          <p:spPr>
            <a:xfrm rot="10800000">
              <a:off x="3636155" y="1079800"/>
              <a:ext cx="179422" cy="4248517"/>
            </a:xfrm>
            <a:prstGeom prst="upArrow">
              <a:avLst/>
            </a:prstGeom>
            <a:gradFill>
              <a:gsLst>
                <a:gs pos="0">
                  <a:schemeClr val="accent1">
                    <a:alpha val="70000"/>
                  </a:schemeClr>
                </a:gs>
                <a:gs pos="50000">
                  <a:schemeClr val="accent1">
                    <a:lumMod val="60000"/>
                    <a:lumOff val="40000"/>
                    <a:alpha val="70000"/>
                  </a:schemeClr>
                </a:gs>
                <a:gs pos="100000">
                  <a:schemeClr val="accent1">
                    <a:lumMod val="20000"/>
                    <a:lumOff val="80000"/>
                    <a:alpha val="7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24" name="Заголовок 1"/>
          <p:cNvSpPr txBox="1">
            <a:spLocks/>
          </p:cNvSpPr>
          <p:nvPr/>
        </p:nvSpPr>
        <p:spPr>
          <a:xfrm>
            <a:off x="1" y="0"/>
            <a:ext cx="6732240" cy="864096"/>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a:buFont typeface="Georgia" pitchFamily="18" charset="0"/>
              <a:buNone/>
            </a:pPr>
            <a:r>
              <a:rPr lang="en-US" dirty="0" smtClean="0">
                <a:solidFill>
                  <a:schemeClr val="bg2">
                    <a:lumMod val="75000"/>
                  </a:schemeClr>
                </a:solidFill>
              </a:rPr>
              <a:t>TKE </a:t>
            </a:r>
            <a:r>
              <a:rPr lang="en-US" dirty="0" err="1" smtClean="0">
                <a:solidFill>
                  <a:schemeClr val="bg2">
                    <a:lumMod val="75000"/>
                  </a:schemeClr>
                </a:solidFill>
              </a:rPr>
              <a:t>deconvolution</a:t>
            </a:r>
            <a:endParaRPr lang="ru-RU" dirty="0">
              <a:solidFill>
                <a:schemeClr val="bg2">
                  <a:lumMod val="75000"/>
                </a:schemeClr>
              </a:solidFill>
            </a:endParaRPr>
          </a:p>
        </p:txBody>
      </p:sp>
      <p:grpSp>
        <p:nvGrpSpPr>
          <p:cNvPr id="3" name="Группа 2"/>
          <p:cNvGrpSpPr/>
          <p:nvPr/>
        </p:nvGrpSpPr>
        <p:grpSpPr>
          <a:xfrm>
            <a:off x="3995936" y="1412776"/>
            <a:ext cx="3008161" cy="3816424"/>
            <a:chOff x="3796087" y="1362139"/>
            <a:chExt cx="3008161" cy="3816424"/>
          </a:xfrm>
        </p:grpSpPr>
        <p:sp>
          <p:nvSpPr>
            <p:cNvPr id="12304" name="TextBox 31"/>
            <p:cNvSpPr txBox="1">
              <a:spLocks noChangeArrowheads="1"/>
            </p:cNvSpPr>
            <p:nvPr/>
          </p:nvSpPr>
          <p:spPr bwMode="auto">
            <a:xfrm>
              <a:off x="3796087" y="1362139"/>
              <a:ext cx="919929" cy="626701"/>
            </a:xfrm>
            <a:prstGeom prst="rect">
              <a:avLst/>
            </a:prstGeom>
            <a:gradFill flip="none" rotWithShape="1">
              <a:gsLst>
                <a:gs pos="0">
                  <a:srgbClr val="FEACD7">
                    <a:alpha val="49000"/>
                  </a:srgbClr>
                </a:gs>
                <a:gs pos="50000">
                  <a:srgbClr val="FFD5EB">
                    <a:alpha val="48000"/>
                  </a:srgbClr>
                </a:gs>
                <a:gs pos="100000">
                  <a:srgbClr val="FFDDEF">
                    <a:alpha val="50000"/>
                  </a:srgbClr>
                </a:gs>
              </a:gsLst>
              <a:lin ang="16200000" scaled="1"/>
              <a:tileRect/>
            </a:gradFill>
            <a:ln/>
            <a:extLst/>
          </p:spPr>
          <p:style>
            <a:lnRef idx="1">
              <a:schemeClr val="accent1"/>
            </a:lnRef>
            <a:fillRef idx="2">
              <a:schemeClr val="accent1"/>
            </a:fillRef>
            <a:effectRef idx="1">
              <a:schemeClr val="accent1"/>
            </a:effectRef>
            <a:fontRef idx="minor">
              <a:schemeClr val="dk1"/>
            </a:fontRef>
          </p:style>
          <p:txBody>
            <a:bodyPr wrap="square"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000" b="1" dirty="0" err="1" smtClean="0">
                  <a:solidFill>
                    <a:srgbClr val="BF2F8F"/>
                  </a:solidFill>
                  <a:latin typeface="Times New Roman" pitchFamily="18" charset="0"/>
                  <a:cs typeface="Times New Roman" pitchFamily="18" charset="0"/>
                </a:rPr>
                <a:t>σ</a:t>
              </a:r>
              <a:r>
                <a:rPr lang="en-US" altLang="ru-RU" sz="1200" b="1" baseline="-25000" dirty="0" err="1" smtClean="0">
                  <a:solidFill>
                    <a:srgbClr val="BF2F8F"/>
                  </a:solidFill>
                  <a:latin typeface="Times New Roman" pitchFamily="18" charset="0"/>
                  <a:cs typeface="Times New Roman" pitchFamily="18" charset="0"/>
                </a:rPr>
                <a:t>TKE</a:t>
              </a:r>
              <a:endParaRPr lang="en-US" altLang="ru-RU" sz="1200" b="1" baseline="-25000" dirty="0" smtClean="0">
                <a:solidFill>
                  <a:srgbClr val="BF2F8F"/>
                </a:solidFill>
                <a:latin typeface="Times New Roman" pitchFamily="18" charset="0"/>
                <a:cs typeface="Times New Roman" pitchFamily="18" charset="0"/>
              </a:endParaRPr>
            </a:p>
            <a:p>
              <a:pPr eaLnBrk="1" hangingPunct="1"/>
              <a:r>
                <a:rPr lang="en-US" altLang="ru-RU" sz="1600" b="1" dirty="0">
                  <a:solidFill>
                    <a:srgbClr val="BF2F8F"/>
                  </a:solidFill>
                  <a:latin typeface="Times New Roman" pitchFamily="18" charset="0"/>
                  <a:cs typeface="Times New Roman" pitchFamily="18" charset="0"/>
                </a:rPr>
                <a:t>21.3 </a:t>
              </a:r>
              <a:r>
                <a:rPr lang="en-US" altLang="ru-RU" sz="1600" b="1" dirty="0" smtClean="0">
                  <a:solidFill>
                    <a:srgbClr val="BF2F8F"/>
                  </a:solidFill>
                  <a:latin typeface="Times New Roman" pitchFamily="18" charset="0"/>
                  <a:cs typeface="Times New Roman" pitchFamily="18" charset="0"/>
                </a:rPr>
                <a:t>MeV</a:t>
              </a:r>
            </a:p>
          </p:txBody>
        </p:sp>
        <p:sp>
          <p:nvSpPr>
            <p:cNvPr id="26" name="TextBox 31"/>
            <p:cNvSpPr txBox="1">
              <a:spLocks noChangeArrowheads="1"/>
            </p:cNvSpPr>
            <p:nvPr/>
          </p:nvSpPr>
          <p:spPr bwMode="auto">
            <a:xfrm>
              <a:off x="5884319" y="1362139"/>
              <a:ext cx="919929" cy="626701"/>
            </a:xfrm>
            <a:prstGeom prst="rect">
              <a:avLst/>
            </a:prstGeom>
            <a:gradFill flip="none" rotWithShape="1">
              <a:gsLst>
                <a:gs pos="0">
                  <a:srgbClr val="FEACD7">
                    <a:alpha val="49000"/>
                  </a:srgbClr>
                </a:gs>
                <a:gs pos="50000">
                  <a:srgbClr val="FFD5EB">
                    <a:alpha val="48000"/>
                  </a:srgbClr>
                </a:gs>
                <a:gs pos="100000">
                  <a:srgbClr val="FFDDEF">
                    <a:alpha val="50000"/>
                  </a:srgbClr>
                </a:gs>
              </a:gsLst>
              <a:lin ang="16200000" scaled="1"/>
              <a:tileRect/>
            </a:gradFill>
            <a:ln/>
            <a:extLst/>
          </p:spPr>
          <p:style>
            <a:lnRef idx="1">
              <a:schemeClr val="accent1"/>
            </a:lnRef>
            <a:fillRef idx="2">
              <a:schemeClr val="accent1"/>
            </a:fillRef>
            <a:effectRef idx="1">
              <a:schemeClr val="accent1"/>
            </a:effectRef>
            <a:fontRef idx="minor">
              <a:schemeClr val="dk1"/>
            </a:fontRef>
          </p:style>
          <p:txBody>
            <a:bodyPr wrap="square"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000" b="1" dirty="0" err="1" smtClean="0">
                  <a:solidFill>
                    <a:srgbClr val="BF2F8F"/>
                  </a:solidFill>
                  <a:latin typeface="Times New Roman" pitchFamily="18" charset="0"/>
                  <a:cs typeface="Times New Roman" pitchFamily="18" charset="0"/>
                </a:rPr>
                <a:t>σ</a:t>
              </a:r>
              <a:r>
                <a:rPr lang="en-US" altLang="ru-RU" sz="1200" b="1" baseline="-25000" dirty="0" err="1" smtClean="0">
                  <a:solidFill>
                    <a:srgbClr val="BF2F8F"/>
                  </a:solidFill>
                  <a:latin typeface="Times New Roman" pitchFamily="18" charset="0"/>
                  <a:cs typeface="Times New Roman" pitchFamily="18" charset="0"/>
                </a:rPr>
                <a:t>TKE</a:t>
              </a:r>
              <a:endParaRPr lang="en-US" altLang="ru-RU" sz="1200" b="1" baseline="-25000" dirty="0" smtClean="0">
                <a:solidFill>
                  <a:srgbClr val="BF2F8F"/>
                </a:solidFill>
                <a:latin typeface="Times New Roman" pitchFamily="18" charset="0"/>
                <a:cs typeface="Times New Roman" pitchFamily="18" charset="0"/>
              </a:endParaRPr>
            </a:p>
            <a:p>
              <a:pPr eaLnBrk="1" hangingPunct="1"/>
              <a:r>
                <a:rPr lang="en-US" altLang="ru-RU" sz="1600" b="1" dirty="0" smtClean="0">
                  <a:solidFill>
                    <a:srgbClr val="BF2F8F"/>
                  </a:solidFill>
                  <a:latin typeface="Times New Roman" pitchFamily="18" charset="0"/>
                  <a:cs typeface="Times New Roman" pitchFamily="18" charset="0"/>
                </a:rPr>
                <a:t>21.4 MeV</a:t>
              </a:r>
            </a:p>
          </p:txBody>
        </p:sp>
        <p:sp>
          <p:nvSpPr>
            <p:cNvPr id="27" name="TextBox 31"/>
            <p:cNvSpPr txBox="1">
              <a:spLocks noChangeArrowheads="1"/>
            </p:cNvSpPr>
            <p:nvPr/>
          </p:nvSpPr>
          <p:spPr bwMode="auto">
            <a:xfrm>
              <a:off x="3796087" y="2946315"/>
              <a:ext cx="919929" cy="626701"/>
            </a:xfrm>
            <a:prstGeom prst="rect">
              <a:avLst/>
            </a:prstGeom>
            <a:gradFill flip="none" rotWithShape="1">
              <a:gsLst>
                <a:gs pos="0">
                  <a:srgbClr val="FEACD7">
                    <a:alpha val="49000"/>
                  </a:srgbClr>
                </a:gs>
                <a:gs pos="50000">
                  <a:srgbClr val="FFD5EB">
                    <a:alpha val="48000"/>
                  </a:srgbClr>
                </a:gs>
                <a:gs pos="100000">
                  <a:srgbClr val="FFDDEF">
                    <a:alpha val="50000"/>
                  </a:srgbClr>
                </a:gs>
              </a:gsLst>
              <a:lin ang="16200000" scaled="1"/>
              <a:tileRect/>
            </a:gradFill>
            <a:ln/>
            <a:extLst/>
          </p:spPr>
          <p:style>
            <a:lnRef idx="1">
              <a:schemeClr val="accent1"/>
            </a:lnRef>
            <a:fillRef idx="2">
              <a:schemeClr val="accent1"/>
            </a:fillRef>
            <a:effectRef idx="1">
              <a:schemeClr val="accent1"/>
            </a:effectRef>
            <a:fontRef idx="minor">
              <a:schemeClr val="dk1"/>
            </a:fontRef>
          </p:style>
          <p:txBody>
            <a:bodyPr wrap="square"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000" b="1" dirty="0" err="1" smtClean="0">
                  <a:solidFill>
                    <a:srgbClr val="BF2F8F"/>
                  </a:solidFill>
                  <a:latin typeface="Times New Roman" pitchFamily="18" charset="0"/>
                  <a:cs typeface="Times New Roman" pitchFamily="18" charset="0"/>
                </a:rPr>
                <a:t>σ</a:t>
              </a:r>
              <a:r>
                <a:rPr lang="en-US" altLang="ru-RU" sz="1200" b="1" baseline="-25000" dirty="0" err="1" smtClean="0">
                  <a:solidFill>
                    <a:srgbClr val="BF2F8F"/>
                  </a:solidFill>
                  <a:latin typeface="Times New Roman" pitchFamily="18" charset="0"/>
                  <a:cs typeface="Times New Roman" pitchFamily="18" charset="0"/>
                </a:rPr>
                <a:t>TKE</a:t>
              </a:r>
              <a:endParaRPr lang="en-US" altLang="ru-RU" sz="1200" b="1" baseline="-25000" dirty="0" smtClean="0">
                <a:solidFill>
                  <a:srgbClr val="BF2F8F"/>
                </a:solidFill>
                <a:latin typeface="Times New Roman" pitchFamily="18" charset="0"/>
                <a:cs typeface="Times New Roman" pitchFamily="18" charset="0"/>
              </a:endParaRPr>
            </a:p>
            <a:p>
              <a:pPr eaLnBrk="1" hangingPunct="1"/>
              <a:r>
                <a:rPr lang="en-US" altLang="ru-RU" sz="1600" b="1" dirty="0" smtClean="0">
                  <a:solidFill>
                    <a:srgbClr val="BF2F8F"/>
                  </a:solidFill>
                  <a:latin typeface="Times New Roman" pitchFamily="18" charset="0"/>
                  <a:cs typeface="Times New Roman" pitchFamily="18" charset="0"/>
                </a:rPr>
                <a:t>21.7 MeV</a:t>
              </a:r>
            </a:p>
          </p:txBody>
        </p:sp>
        <p:sp>
          <p:nvSpPr>
            <p:cNvPr id="28" name="TextBox 31"/>
            <p:cNvSpPr txBox="1">
              <a:spLocks noChangeArrowheads="1"/>
            </p:cNvSpPr>
            <p:nvPr/>
          </p:nvSpPr>
          <p:spPr bwMode="auto">
            <a:xfrm>
              <a:off x="5884319" y="2946315"/>
              <a:ext cx="919929" cy="626701"/>
            </a:xfrm>
            <a:prstGeom prst="rect">
              <a:avLst/>
            </a:prstGeom>
            <a:gradFill flip="none" rotWithShape="1">
              <a:gsLst>
                <a:gs pos="0">
                  <a:srgbClr val="FEACD7">
                    <a:alpha val="49000"/>
                  </a:srgbClr>
                </a:gs>
                <a:gs pos="50000">
                  <a:srgbClr val="FFD5EB">
                    <a:alpha val="48000"/>
                  </a:srgbClr>
                </a:gs>
                <a:gs pos="100000">
                  <a:srgbClr val="FFDDEF">
                    <a:alpha val="50000"/>
                  </a:srgbClr>
                </a:gs>
              </a:gsLst>
              <a:lin ang="16200000" scaled="1"/>
              <a:tileRect/>
            </a:gradFill>
            <a:ln/>
            <a:extLst/>
          </p:spPr>
          <p:style>
            <a:lnRef idx="1">
              <a:schemeClr val="accent1"/>
            </a:lnRef>
            <a:fillRef idx="2">
              <a:schemeClr val="accent1"/>
            </a:fillRef>
            <a:effectRef idx="1">
              <a:schemeClr val="accent1"/>
            </a:effectRef>
            <a:fontRef idx="minor">
              <a:schemeClr val="dk1"/>
            </a:fontRef>
          </p:style>
          <p:txBody>
            <a:bodyPr wrap="square"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000" b="1" dirty="0" err="1" smtClean="0">
                  <a:solidFill>
                    <a:srgbClr val="BF2F8F"/>
                  </a:solidFill>
                  <a:latin typeface="Times New Roman" pitchFamily="18" charset="0"/>
                  <a:cs typeface="Times New Roman" pitchFamily="18" charset="0"/>
                </a:rPr>
                <a:t>σ</a:t>
              </a:r>
              <a:r>
                <a:rPr lang="en-US" altLang="ru-RU" sz="1200" b="1" baseline="-25000" dirty="0" err="1" smtClean="0">
                  <a:solidFill>
                    <a:srgbClr val="BF2F8F"/>
                  </a:solidFill>
                  <a:latin typeface="Times New Roman" pitchFamily="18" charset="0"/>
                  <a:cs typeface="Times New Roman" pitchFamily="18" charset="0"/>
                </a:rPr>
                <a:t>TKE</a:t>
              </a:r>
              <a:endParaRPr lang="en-US" altLang="ru-RU" sz="1200" b="1" baseline="-25000" dirty="0" smtClean="0">
                <a:solidFill>
                  <a:srgbClr val="BF2F8F"/>
                </a:solidFill>
                <a:latin typeface="Times New Roman" pitchFamily="18" charset="0"/>
                <a:cs typeface="Times New Roman" pitchFamily="18" charset="0"/>
              </a:endParaRPr>
            </a:p>
            <a:p>
              <a:pPr eaLnBrk="1" hangingPunct="1"/>
              <a:r>
                <a:rPr lang="en-US" altLang="ru-RU" sz="1600" b="1" dirty="0" smtClean="0">
                  <a:solidFill>
                    <a:srgbClr val="BF2F8F"/>
                  </a:solidFill>
                  <a:latin typeface="Times New Roman" pitchFamily="18" charset="0"/>
                  <a:cs typeface="Times New Roman" pitchFamily="18" charset="0"/>
                </a:rPr>
                <a:t>21.6 MeV</a:t>
              </a:r>
            </a:p>
          </p:txBody>
        </p:sp>
        <p:sp>
          <p:nvSpPr>
            <p:cNvPr id="29" name="TextBox 31"/>
            <p:cNvSpPr txBox="1">
              <a:spLocks noChangeArrowheads="1"/>
            </p:cNvSpPr>
            <p:nvPr/>
          </p:nvSpPr>
          <p:spPr bwMode="auto">
            <a:xfrm>
              <a:off x="5881825" y="4551862"/>
              <a:ext cx="919929" cy="626701"/>
            </a:xfrm>
            <a:prstGeom prst="rect">
              <a:avLst/>
            </a:prstGeom>
            <a:gradFill flip="none" rotWithShape="1">
              <a:gsLst>
                <a:gs pos="0">
                  <a:srgbClr val="FEACD7">
                    <a:alpha val="49000"/>
                  </a:srgbClr>
                </a:gs>
                <a:gs pos="50000">
                  <a:srgbClr val="FFD5EB">
                    <a:alpha val="48000"/>
                  </a:srgbClr>
                </a:gs>
                <a:gs pos="100000">
                  <a:srgbClr val="FFDDEF">
                    <a:alpha val="50000"/>
                  </a:srgbClr>
                </a:gs>
              </a:gsLst>
              <a:lin ang="16200000" scaled="1"/>
              <a:tileRect/>
            </a:gradFill>
            <a:ln/>
            <a:extLst/>
          </p:spPr>
          <p:style>
            <a:lnRef idx="1">
              <a:schemeClr val="accent1"/>
            </a:lnRef>
            <a:fillRef idx="2">
              <a:schemeClr val="accent1"/>
            </a:fillRef>
            <a:effectRef idx="1">
              <a:schemeClr val="accent1"/>
            </a:effectRef>
            <a:fontRef idx="minor">
              <a:schemeClr val="dk1"/>
            </a:fontRef>
          </p:style>
          <p:txBody>
            <a:bodyPr wrap="square" lIns="36000" tIns="36000" rIns="36000" bIns="360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ru-RU" sz="2000" b="1" dirty="0" err="1" smtClean="0">
                  <a:solidFill>
                    <a:srgbClr val="BF2F8F"/>
                  </a:solidFill>
                  <a:latin typeface="Times New Roman" pitchFamily="18" charset="0"/>
                  <a:cs typeface="Times New Roman" pitchFamily="18" charset="0"/>
                </a:rPr>
                <a:t>σ</a:t>
              </a:r>
              <a:r>
                <a:rPr lang="en-US" altLang="ru-RU" sz="1200" b="1" baseline="-25000" dirty="0" err="1" smtClean="0">
                  <a:solidFill>
                    <a:srgbClr val="BF2F8F"/>
                  </a:solidFill>
                  <a:latin typeface="Times New Roman" pitchFamily="18" charset="0"/>
                  <a:cs typeface="Times New Roman" pitchFamily="18" charset="0"/>
                </a:rPr>
                <a:t>TKE</a:t>
              </a:r>
              <a:endParaRPr lang="en-US" altLang="ru-RU" sz="1200" b="1" baseline="-25000" dirty="0" smtClean="0">
                <a:solidFill>
                  <a:srgbClr val="BF2F8F"/>
                </a:solidFill>
                <a:latin typeface="Times New Roman" pitchFamily="18" charset="0"/>
                <a:cs typeface="Times New Roman" pitchFamily="18" charset="0"/>
              </a:endParaRPr>
            </a:p>
            <a:p>
              <a:pPr eaLnBrk="1" hangingPunct="1"/>
              <a:r>
                <a:rPr lang="en-US" altLang="ru-RU" sz="1600" b="1" dirty="0" smtClean="0">
                  <a:solidFill>
                    <a:srgbClr val="BF2F8F"/>
                  </a:solidFill>
                  <a:latin typeface="Times New Roman" pitchFamily="18" charset="0"/>
                  <a:cs typeface="Times New Roman" pitchFamily="18" charset="0"/>
                </a:rPr>
                <a:t>22.5 MeV</a:t>
              </a:r>
            </a:p>
          </p:txBody>
        </p:sp>
      </p:grpSp>
      <p:sp>
        <p:nvSpPr>
          <p:cNvPr id="4" name="Прямоугольник 3"/>
          <p:cNvSpPr/>
          <p:nvPr/>
        </p:nvSpPr>
        <p:spPr>
          <a:xfrm>
            <a:off x="318140" y="1487165"/>
            <a:ext cx="1619672" cy="1200329"/>
          </a:xfrm>
          <a:prstGeom prst="rect">
            <a:avLst/>
          </a:prstGeom>
        </p:spPr>
        <p:txBody>
          <a:bodyPr wrap="square">
            <a:spAutoFit/>
          </a:bodyPr>
          <a:lstStyle/>
          <a:p>
            <a:pPr algn="ctr"/>
            <a:r>
              <a:rPr lang="en-US" dirty="0"/>
              <a:t>&lt;TKE</a:t>
            </a:r>
            <a:r>
              <a:rPr lang="en-US" dirty="0" smtClean="0"/>
              <a:t>&gt; </a:t>
            </a:r>
          </a:p>
          <a:p>
            <a:pPr algn="ctr"/>
            <a:r>
              <a:rPr lang="en-US" dirty="0" smtClean="0"/>
              <a:t>214±2 MeV</a:t>
            </a:r>
            <a:endParaRPr lang="en-US" dirty="0"/>
          </a:p>
          <a:p>
            <a:pPr algn="ctr"/>
            <a:r>
              <a:rPr lang="en-US" dirty="0" smtClean="0"/>
              <a:t> </a:t>
            </a:r>
            <a:r>
              <a:rPr lang="el-GR" dirty="0" smtClean="0"/>
              <a:t>σ</a:t>
            </a:r>
            <a:r>
              <a:rPr lang="en-US" baseline="-25000" dirty="0" smtClean="0"/>
              <a:t>TKE</a:t>
            </a:r>
            <a:r>
              <a:rPr lang="en-US" dirty="0"/>
              <a:t> </a:t>
            </a:r>
            <a:endParaRPr lang="en-US" dirty="0" smtClean="0"/>
          </a:p>
          <a:p>
            <a:pPr algn="ctr"/>
            <a:r>
              <a:rPr lang="en-US" dirty="0" smtClean="0"/>
              <a:t>23.2±1.4 MeV</a:t>
            </a:r>
            <a:endParaRPr lang="ru-RU" dirty="0"/>
          </a:p>
        </p:txBody>
      </p:sp>
      <p:sp>
        <p:nvSpPr>
          <p:cNvPr id="23" name="Прямоугольник 22"/>
          <p:cNvSpPr/>
          <p:nvPr/>
        </p:nvSpPr>
        <p:spPr>
          <a:xfrm>
            <a:off x="318140" y="3116296"/>
            <a:ext cx="1619672" cy="1200329"/>
          </a:xfrm>
          <a:prstGeom prst="rect">
            <a:avLst/>
          </a:prstGeom>
        </p:spPr>
        <p:txBody>
          <a:bodyPr wrap="square">
            <a:spAutoFit/>
          </a:bodyPr>
          <a:lstStyle/>
          <a:p>
            <a:pPr algn="ctr"/>
            <a:r>
              <a:rPr lang="en-US" dirty="0"/>
              <a:t>&lt;</a:t>
            </a:r>
            <a:r>
              <a:rPr lang="en-US" dirty="0" smtClean="0"/>
              <a:t>TKE&gt;</a:t>
            </a:r>
          </a:p>
          <a:p>
            <a:pPr algn="ctr"/>
            <a:r>
              <a:rPr lang="en-US" dirty="0" smtClean="0">
                <a:solidFill>
                  <a:srgbClr val="C00000"/>
                </a:solidFill>
              </a:rPr>
              <a:t>215</a:t>
            </a:r>
            <a:r>
              <a:rPr lang="en-US" dirty="0" smtClean="0"/>
              <a:t>±1 MeV</a:t>
            </a:r>
            <a:endParaRPr lang="en-US" dirty="0"/>
          </a:p>
          <a:p>
            <a:pPr algn="ctr"/>
            <a:r>
              <a:rPr lang="el-GR" dirty="0" smtClean="0"/>
              <a:t>σ</a:t>
            </a:r>
            <a:r>
              <a:rPr lang="en-US" baseline="-25000" dirty="0" smtClean="0"/>
              <a:t>TKE</a:t>
            </a:r>
            <a:endParaRPr lang="en-US" dirty="0"/>
          </a:p>
          <a:p>
            <a:pPr algn="ctr"/>
            <a:r>
              <a:rPr lang="en-US" dirty="0" smtClean="0">
                <a:solidFill>
                  <a:srgbClr val="C00000"/>
                </a:solidFill>
              </a:rPr>
              <a:t>21.6</a:t>
            </a:r>
            <a:r>
              <a:rPr lang="en-US" dirty="0" smtClean="0"/>
              <a:t>±0.1 MeV</a:t>
            </a:r>
            <a:endParaRPr lang="ru-RU" dirty="0"/>
          </a:p>
        </p:txBody>
      </p:sp>
      <p:sp>
        <p:nvSpPr>
          <p:cNvPr id="30" name="Прямоугольник 29"/>
          <p:cNvSpPr/>
          <p:nvPr/>
        </p:nvSpPr>
        <p:spPr>
          <a:xfrm>
            <a:off x="7164288" y="1463960"/>
            <a:ext cx="1656184" cy="1200329"/>
          </a:xfrm>
          <a:prstGeom prst="rect">
            <a:avLst/>
          </a:prstGeom>
        </p:spPr>
        <p:txBody>
          <a:bodyPr wrap="square">
            <a:spAutoFit/>
          </a:bodyPr>
          <a:lstStyle/>
          <a:p>
            <a:pPr algn="ctr"/>
            <a:r>
              <a:rPr lang="en-US" dirty="0"/>
              <a:t>&lt;</a:t>
            </a:r>
            <a:r>
              <a:rPr lang="en-US" dirty="0" smtClean="0"/>
              <a:t>TKE&gt;</a:t>
            </a:r>
          </a:p>
          <a:p>
            <a:pPr algn="ctr"/>
            <a:r>
              <a:rPr lang="en-US" dirty="0" smtClean="0"/>
              <a:t>218±1 MeV</a:t>
            </a:r>
            <a:endParaRPr lang="en-US" dirty="0"/>
          </a:p>
          <a:p>
            <a:pPr algn="ctr"/>
            <a:r>
              <a:rPr lang="el-GR" dirty="0" smtClean="0"/>
              <a:t>σ</a:t>
            </a:r>
            <a:r>
              <a:rPr lang="en-US" baseline="-25000" dirty="0" smtClean="0"/>
              <a:t>TKE</a:t>
            </a:r>
            <a:endParaRPr lang="en-US" dirty="0"/>
          </a:p>
          <a:p>
            <a:pPr algn="ctr"/>
            <a:r>
              <a:rPr lang="en-US" dirty="0" smtClean="0"/>
              <a:t>22.6±0.6 MeV</a:t>
            </a:r>
            <a:endParaRPr lang="ru-RU" dirty="0"/>
          </a:p>
        </p:txBody>
      </p:sp>
      <p:sp>
        <p:nvSpPr>
          <p:cNvPr id="31" name="Прямоугольник 30"/>
          <p:cNvSpPr/>
          <p:nvPr/>
        </p:nvSpPr>
        <p:spPr>
          <a:xfrm>
            <a:off x="7164288" y="3116296"/>
            <a:ext cx="1656184" cy="1200329"/>
          </a:xfrm>
          <a:prstGeom prst="rect">
            <a:avLst/>
          </a:prstGeom>
        </p:spPr>
        <p:txBody>
          <a:bodyPr wrap="square">
            <a:spAutoFit/>
          </a:bodyPr>
          <a:lstStyle/>
          <a:p>
            <a:pPr algn="ctr"/>
            <a:r>
              <a:rPr lang="en-US" dirty="0"/>
              <a:t>&lt;</a:t>
            </a:r>
            <a:r>
              <a:rPr lang="en-US" dirty="0" smtClean="0"/>
              <a:t>TKE&gt;</a:t>
            </a:r>
          </a:p>
          <a:p>
            <a:pPr algn="ctr"/>
            <a:r>
              <a:rPr lang="en-US" dirty="0" smtClean="0"/>
              <a:t>215±1 MeV</a:t>
            </a:r>
            <a:endParaRPr lang="en-US" dirty="0"/>
          </a:p>
          <a:p>
            <a:pPr algn="ctr"/>
            <a:r>
              <a:rPr lang="el-GR" dirty="0" smtClean="0"/>
              <a:t>σ</a:t>
            </a:r>
            <a:r>
              <a:rPr lang="en-US" baseline="-25000" dirty="0" smtClean="0"/>
              <a:t>TKE</a:t>
            </a:r>
            <a:endParaRPr lang="en-US" dirty="0"/>
          </a:p>
          <a:p>
            <a:pPr algn="ctr"/>
            <a:r>
              <a:rPr lang="en-US" dirty="0" smtClean="0"/>
              <a:t>22.6±0.1 MeV</a:t>
            </a:r>
            <a:endParaRPr lang="ru-RU" dirty="0"/>
          </a:p>
        </p:txBody>
      </p:sp>
      <p:sp>
        <p:nvSpPr>
          <p:cNvPr id="32" name="Прямоугольник 31"/>
          <p:cNvSpPr/>
          <p:nvPr/>
        </p:nvSpPr>
        <p:spPr>
          <a:xfrm>
            <a:off x="7164288" y="4797152"/>
            <a:ext cx="1656184" cy="1200329"/>
          </a:xfrm>
          <a:prstGeom prst="rect">
            <a:avLst/>
          </a:prstGeom>
        </p:spPr>
        <p:txBody>
          <a:bodyPr wrap="square">
            <a:spAutoFit/>
          </a:bodyPr>
          <a:lstStyle/>
          <a:p>
            <a:pPr algn="ctr"/>
            <a:r>
              <a:rPr lang="en-US" dirty="0"/>
              <a:t>&lt;TKE</a:t>
            </a:r>
            <a:r>
              <a:rPr lang="en-US" dirty="0" smtClean="0"/>
              <a:t>&gt;</a:t>
            </a:r>
          </a:p>
          <a:p>
            <a:pPr algn="ctr"/>
            <a:r>
              <a:rPr lang="en-US" dirty="0" smtClean="0">
                <a:solidFill>
                  <a:srgbClr val="C00000"/>
                </a:solidFill>
              </a:rPr>
              <a:t>215</a:t>
            </a:r>
            <a:r>
              <a:rPr lang="en-US" dirty="0" smtClean="0"/>
              <a:t>±1MeV</a:t>
            </a:r>
            <a:endParaRPr lang="en-US" dirty="0"/>
          </a:p>
          <a:p>
            <a:pPr algn="ctr"/>
            <a:r>
              <a:rPr lang="el-GR" dirty="0" smtClean="0"/>
              <a:t>σ</a:t>
            </a:r>
            <a:r>
              <a:rPr lang="en-US" baseline="-25000" dirty="0" smtClean="0"/>
              <a:t>TKE</a:t>
            </a:r>
            <a:endParaRPr lang="en-US" dirty="0"/>
          </a:p>
          <a:p>
            <a:pPr algn="ctr"/>
            <a:r>
              <a:rPr lang="en-US" dirty="0" smtClean="0">
                <a:solidFill>
                  <a:srgbClr val="C00000"/>
                </a:solidFill>
              </a:rPr>
              <a:t>22.5</a:t>
            </a:r>
            <a:r>
              <a:rPr lang="en-US" dirty="0" smtClean="0"/>
              <a:t>±0.1 MeV</a:t>
            </a:r>
            <a:endParaRPr lang="ru-RU" dirty="0"/>
          </a:p>
        </p:txBody>
      </p:sp>
      <p:sp>
        <p:nvSpPr>
          <p:cNvPr id="33" name="Text Placeholder 2"/>
          <p:cNvSpPr txBox="1">
            <a:spLocks/>
          </p:cNvSpPr>
          <p:nvPr/>
        </p:nvSpPr>
        <p:spPr bwMode="auto">
          <a:xfrm flipH="1">
            <a:off x="7001603" y="118697"/>
            <a:ext cx="1858907" cy="626702"/>
          </a:xfrm>
          <a:prstGeom prst="rect">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nchorCtr="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buFont typeface="Georgia" pitchFamily="18" charset="0"/>
              <a:buNone/>
              <a:defRPr/>
            </a:pPr>
            <a:r>
              <a:rPr lang="en-US"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ＭＳ Ｐゴシック" pitchFamily="34" charset="-128"/>
                <a:cs typeface="Calibri" panose="020F0502020204030204" pitchFamily="34" charset="0"/>
              </a:rPr>
              <a:t>A</a:t>
            </a:r>
            <a:r>
              <a:rPr lang="en-US" sz="2400" b="1" baseline="-250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ＭＳ Ｐゴシック" pitchFamily="34" charset="-128"/>
                <a:cs typeface="Calibri" panose="020F0502020204030204" pitchFamily="34" charset="0"/>
              </a:rPr>
              <a:t>CN</a:t>
            </a:r>
            <a:r>
              <a:rPr lang="ru-RU" sz="2400" b="1" baseline="-25000"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ＭＳ Ｐゴシック" pitchFamily="34" charset="-128"/>
                <a:cs typeface="Calibri" panose="020F0502020204030204" pitchFamily="34" charset="0"/>
              </a:rPr>
              <a:t> </a:t>
            </a:r>
            <a:r>
              <a:rPr lang="en-US"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ＭＳ Ｐゴシック" pitchFamily="34" charset="-128"/>
                <a:cs typeface="Calibri" panose="020F0502020204030204" pitchFamily="34" charset="0"/>
              </a:rPr>
              <a:t>/2±20 u</a:t>
            </a:r>
            <a:endParaRPr lang="ru-RU" sz="2400" b="1" dirty="0" smtClean="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ＭＳ Ｐゴシック" pitchFamily="34" charset="-128"/>
              <a:cs typeface="Calibri" panose="020F0502020204030204" pitchFamily="34" charset="0"/>
            </a:endParaRPr>
          </a:p>
        </p:txBody>
      </p:sp>
      <p:sp>
        <p:nvSpPr>
          <p:cNvPr id="34" name="Прямоугольник 6"/>
          <p:cNvSpPr>
            <a:spLocks noChangeArrowheads="1"/>
          </p:cNvSpPr>
          <p:nvPr/>
        </p:nvSpPr>
        <p:spPr bwMode="auto">
          <a:xfrm>
            <a:off x="68415" y="5662400"/>
            <a:ext cx="2664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dirty="0" smtClean="0">
                <a:latin typeface="Arial" panose="020B0604020202020204" pitchFamily="34" charset="0"/>
                <a:cs typeface="Arial" panose="020B0604020202020204" pitchFamily="34" charset="0"/>
              </a:rPr>
              <a:t>M.G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Itkis</a:t>
            </a:r>
            <a:r>
              <a:rPr lang="en-US" sz="1400" dirty="0">
                <a:latin typeface="Arial" panose="020B0604020202020204" pitchFamily="34" charset="0"/>
                <a:cs typeface="Arial" panose="020B0604020202020204" pitchFamily="34" charset="0"/>
              </a:rPr>
              <a:t> and A. </a:t>
            </a:r>
            <a:r>
              <a:rPr lang="en-US" sz="1400" dirty="0" err="1">
                <a:latin typeface="Arial" panose="020B0604020202020204" pitchFamily="34" charset="0"/>
                <a:cs typeface="Arial" panose="020B0604020202020204" pitchFamily="34" charset="0"/>
              </a:rPr>
              <a:t>Ya</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Rusanov</a:t>
            </a:r>
            <a:r>
              <a:rPr lang="en-US" sz="1400" dirty="0" smtClean="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Phys.Part.Nucl</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29</a:t>
            </a:r>
            <a:r>
              <a:rPr lang="en-US" sz="1400" dirty="0">
                <a:latin typeface="Arial" panose="020B0604020202020204" pitchFamily="34" charset="0"/>
                <a:cs typeface="Arial" panose="020B0604020202020204" pitchFamily="34" charset="0"/>
              </a:rPr>
              <a:t>, 160 (1998</a:t>
            </a:r>
            <a:r>
              <a:rPr lang="en-US" sz="1400" dirty="0" smtClean="0">
                <a:latin typeface="Arial" panose="020B0604020202020204" pitchFamily="34" charset="0"/>
                <a:cs typeface="Arial" panose="020B0604020202020204" pitchFamily="34" charset="0"/>
              </a:rPr>
              <a:t>) </a:t>
            </a:r>
            <a:endParaRPr lang="ru-RU" sz="1400" dirty="0">
              <a:latin typeface="Arial" panose="020B0604020202020204" pitchFamily="34" charset="0"/>
              <a:cs typeface="Arial" panose="020B0604020202020204" pitchFamily="34" charset="0"/>
            </a:endParaRPr>
          </a:p>
        </p:txBody>
      </p:sp>
      <p:sp>
        <p:nvSpPr>
          <p:cNvPr id="35" name="Прямоугольник 6"/>
          <p:cNvSpPr>
            <a:spLocks noChangeArrowheads="1"/>
          </p:cNvSpPr>
          <p:nvPr/>
        </p:nvSpPr>
        <p:spPr bwMode="auto">
          <a:xfrm>
            <a:off x="107504" y="4874518"/>
            <a:ext cx="2586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400" dirty="0"/>
              <a:t>V. E. </a:t>
            </a:r>
            <a:r>
              <a:rPr lang="en-US" sz="1400" dirty="0" smtClean="0"/>
              <a:t>Viola </a:t>
            </a:r>
            <a:r>
              <a:rPr lang="en-US" sz="1400" i="1" dirty="0" smtClean="0"/>
              <a:t>et al</a:t>
            </a:r>
            <a:r>
              <a:rPr lang="en-US" sz="1400" dirty="0" smtClean="0"/>
              <a:t>., </a:t>
            </a:r>
            <a:r>
              <a:rPr lang="en-US" sz="1400" dirty="0" err="1" smtClean="0"/>
              <a:t>Phys.Rev.C</a:t>
            </a:r>
            <a:r>
              <a:rPr lang="en-US" sz="1400" dirty="0" smtClean="0"/>
              <a:t> </a:t>
            </a:r>
            <a:r>
              <a:rPr lang="en-US" sz="1400" b="1" dirty="0" smtClean="0"/>
              <a:t>31</a:t>
            </a:r>
            <a:r>
              <a:rPr lang="en-US" sz="1400" dirty="0" smtClean="0"/>
              <a:t>,1550 </a:t>
            </a:r>
            <a:r>
              <a:rPr lang="en-US" sz="1400" dirty="0"/>
              <a:t>(1985)</a:t>
            </a:r>
            <a:endParaRPr lang="en-US" altLang="ru-RU" sz="1400" i="1" dirty="0"/>
          </a:p>
        </p:txBody>
      </p:sp>
    </p:spTree>
    <p:extLst>
      <p:ext uri="{BB962C8B-B14F-4D97-AF65-F5344CB8AC3E}">
        <p14:creationId xmlns:p14="http://schemas.microsoft.com/office/powerpoint/2010/main" val="9801520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6384"/>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2"/>
                                        </p:tgtEl>
                                        <p:attrNameLst>
                                          <p:attrName>style.visibility</p:attrName>
                                        </p:attrNameLst>
                                      </p:cBhvr>
                                      <p:to>
                                        <p:strVal val="hidden"/>
                                      </p:to>
                                    </p:set>
                                  </p:childTnLst>
                                </p:cTn>
                              </p:par>
                            </p:childTnLst>
                          </p:cTn>
                        </p:par>
                        <p:par>
                          <p:cTn id="30" fill="hold">
                            <p:stCondLst>
                              <p:cond delay="0"/>
                            </p:stCondLst>
                            <p:childTnLst>
                              <p:par>
                                <p:cTn id="31" presetID="1" presetClass="exit" presetSubtype="0" fill="hold" grpId="1" nodeType="after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par>
                          <p:cTn id="33" fill="hold">
                            <p:stCondLst>
                              <p:cond delay="0"/>
                            </p:stCondLst>
                            <p:childTnLst>
                              <p:par>
                                <p:cTn id="34" presetID="1" presetClass="exit" presetSubtype="0" fill="hold" nodeType="afterEffect">
                                  <p:stCondLst>
                                    <p:cond delay="0"/>
                                  </p:stCondLst>
                                  <p:childTnLst>
                                    <p:set>
                                      <p:cBhvr>
                                        <p:cTn id="35" dur="1" fill="hold">
                                          <p:stCondLst>
                                            <p:cond delay="0"/>
                                          </p:stCondLst>
                                        </p:cTn>
                                        <p:tgtEl>
                                          <p:spTgt spid="16384"/>
                                        </p:tgtEl>
                                        <p:attrNameLst>
                                          <p:attrName>style.visibility</p:attrName>
                                        </p:attrNameLst>
                                      </p:cBhvr>
                                      <p:to>
                                        <p:strVal val="hidden"/>
                                      </p:to>
                                    </p:set>
                                  </p:childTnLst>
                                </p:cTn>
                              </p:par>
                            </p:childTnLst>
                          </p:cTn>
                        </p:par>
                        <p:par>
                          <p:cTn id="36" fill="hold">
                            <p:stCondLst>
                              <p:cond delay="0"/>
                            </p:stCondLst>
                            <p:childTnLst>
                              <p:par>
                                <p:cTn id="37" presetID="1" presetClass="exit" presetSubtype="0" fill="hold" nodeType="afterEffect">
                                  <p:stCondLst>
                                    <p:cond delay="0"/>
                                  </p:stCondLst>
                                  <p:childTnLst>
                                    <p:set>
                                      <p:cBhvr>
                                        <p:cTn id="3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Воздушный поток">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7170</TotalTime>
  <Words>8415</Words>
  <Application>Microsoft Office PowerPoint</Application>
  <PresentationFormat>Экран (4:3)</PresentationFormat>
  <Paragraphs>1154</Paragraphs>
  <Slides>58</Slides>
  <Notes>42</Notes>
  <HiddenSlides>21</HiddenSlides>
  <MMClips>0</MMClips>
  <ScaleCrop>false</ScaleCrop>
  <HeadingPairs>
    <vt:vector size="6" baseType="variant">
      <vt:variant>
        <vt:lpstr>Тема</vt:lpstr>
      </vt:variant>
      <vt:variant>
        <vt:i4>2</vt:i4>
      </vt:variant>
      <vt:variant>
        <vt:lpstr>Внедренные серверы OLE</vt:lpstr>
      </vt:variant>
      <vt:variant>
        <vt:i4>3</vt:i4>
      </vt:variant>
      <vt:variant>
        <vt:lpstr>Заголовки слайдов</vt:lpstr>
      </vt:variant>
      <vt:variant>
        <vt:i4>58</vt:i4>
      </vt:variant>
    </vt:vector>
  </HeadingPairs>
  <TitlesOfParts>
    <vt:vector size="63" baseType="lpstr">
      <vt:lpstr>Воздушный поток</vt:lpstr>
      <vt:lpstr>1_Воздушный поток</vt:lpstr>
      <vt:lpstr>Graph</vt:lpstr>
      <vt:lpstr>Visio</vt:lpstr>
      <vt:lpstr>Equation</vt:lpstr>
      <vt:lpstr>Презентация PowerPoint</vt:lpstr>
      <vt:lpstr>Fission process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Mass Distributions</vt:lpstr>
      <vt:lpstr>Презентация PowerPoint</vt:lpstr>
      <vt:lpstr>Bimodal fission of 256No*</vt:lpstr>
      <vt:lpstr>Презентация PowerPoint</vt:lpstr>
      <vt:lpstr>Презентация PowerPoint</vt:lpstr>
      <vt:lpstr>Презентация PowerPoint</vt:lpstr>
      <vt:lpstr>Презентация PowerPoint</vt:lpstr>
      <vt:lpstr>Презентация PowerPoint</vt:lpstr>
      <vt:lpstr>Reaction channels  in the collisions of heavy ions</vt:lpstr>
      <vt:lpstr>Презентация PowerPoint</vt:lpstr>
      <vt:lpstr>Fusion-fission vs Quasifission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Conclusion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Superasymmetric fission of heavy nuclei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Fusion Probability</vt:lpstr>
      <vt:lpstr>Characteristics of FF and QF</vt:lpstr>
      <vt:lpstr>Collaboration</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Bimodal Fission</dc:title>
  <dc:creator>Julia</dc:creator>
  <cp:lastModifiedBy>Julia</cp:lastModifiedBy>
  <cp:revision>533</cp:revision>
  <dcterms:created xsi:type="dcterms:W3CDTF">2013-10-24T18:45:08Z</dcterms:created>
  <dcterms:modified xsi:type="dcterms:W3CDTF">2018-04-10T11:51:50Z</dcterms:modified>
</cp:coreProperties>
</file>