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32"/>
  </p:notesMasterIdLst>
  <p:sldIdLst>
    <p:sldId id="278" r:id="rId2"/>
    <p:sldId id="257" r:id="rId3"/>
    <p:sldId id="277" r:id="rId4"/>
    <p:sldId id="264" r:id="rId5"/>
    <p:sldId id="275" r:id="rId6"/>
    <p:sldId id="272" r:id="rId7"/>
    <p:sldId id="276" r:id="rId8"/>
    <p:sldId id="274" r:id="rId9"/>
    <p:sldId id="291" r:id="rId10"/>
    <p:sldId id="320" r:id="rId11"/>
    <p:sldId id="321" r:id="rId12"/>
    <p:sldId id="300" r:id="rId13"/>
    <p:sldId id="322" r:id="rId14"/>
    <p:sldId id="302" r:id="rId15"/>
    <p:sldId id="306" r:id="rId16"/>
    <p:sldId id="317" r:id="rId17"/>
    <p:sldId id="304" r:id="rId18"/>
    <p:sldId id="318" r:id="rId19"/>
    <p:sldId id="295" r:id="rId20"/>
    <p:sldId id="314" r:id="rId21"/>
    <p:sldId id="319" r:id="rId22"/>
    <p:sldId id="315" r:id="rId23"/>
    <p:sldId id="297" r:id="rId24"/>
    <p:sldId id="303" r:id="rId25"/>
    <p:sldId id="311" r:id="rId26"/>
    <p:sldId id="299" r:id="rId27"/>
    <p:sldId id="312" r:id="rId28"/>
    <p:sldId id="313" r:id="rId29"/>
    <p:sldId id="316" r:id="rId30"/>
    <p:sldId id="28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141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45FCB-AD0A-4D28-AD66-ABC7AC3E3781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4FB3C-56C8-436D-8D1C-087B733F1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662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4FB3C-56C8-436D-8D1C-087B733F1D79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193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4FB3C-56C8-436D-8D1C-087B733F1D79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158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D2AA-93C5-4DBE-BB31-FC13D5312EEA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D2E9-0B37-45C4-8A21-DB93D2651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258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D2AA-93C5-4DBE-BB31-FC13D5312EEA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D2E9-0B37-45C4-8A21-DB93D2651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481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D2AA-93C5-4DBE-BB31-FC13D5312EEA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D2E9-0B37-45C4-8A21-DB93D2651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075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2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2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8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9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CF14D-CD76-4808-A2C2-854CBA31EEF7}" type="slidenum">
              <a:rPr lang="ru-RU">
                <a:solidFill>
                  <a:srgbClr val="444D2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119402"/>
      </p:ext>
    </p:extLst>
  </p:cSld>
  <p:clrMapOvr>
    <a:masterClrMapping/>
  </p:clrMapOvr>
  <p:transition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D2AA-93C5-4DBE-BB31-FC13D5312EEA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D2E9-0B37-45C4-8A21-DB93D2651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686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D2AA-93C5-4DBE-BB31-FC13D5312EEA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D2E9-0B37-45C4-8A21-DB93D2651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668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D2AA-93C5-4DBE-BB31-FC13D5312EEA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D2E9-0B37-45C4-8A21-DB93D2651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021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D2AA-93C5-4DBE-BB31-FC13D5312EEA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D2E9-0B37-45C4-8A21-DB93D2651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749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D2AA-93C5-4DBE-BB31-FC13D5312EEA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D2E9-0B37-45C4-8A21-DB93D2651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457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D2AA-93C5-4DBE-BB31-FC13D5312EEA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D2E9-0B37-45C4-8A21-DB93D2651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598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D2AA-93C5-4DBE-BB31-FC13D5312EEA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D2E9-0B37-45C4-8A21-DB93D2651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725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D2AA-93C5-4DBE-BB31-FC13D5312EEA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D2E9-0B37-45C4-8A21-DB93D2651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053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1D2AA-93C5-4DBE-BB31-FC13D5312EEA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6D2E9-0B37-45C4-8A21-DB93D2651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599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9.png"/><Relationship Id="rId7" Type="http://schemas.openxmlformats.org/officeDocument/2006/relationships/image" Target="../media/image6.wmf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5.wmf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1001" y="1920437"/>
            <a:ext cx="9144000" cy="1224861"/>
          </a:xfrm>
        </p:spPr>
        <p:txBody>
          <a:bodyPr>
            <a:normAutofit/>
          </a:bodyPr>
          <a:lstStyle/>
          <a:p>
            <a:r>
              <a:rPr lang="en-US" altLang="ru-RU" sz="28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 of neutron-rich heavy and superheavy nuclei in multinucleon transfer reactions</a:t>
            </a:r>
            <a:endParaRPr lang="ru-RU" altLang="ru-RU" sz="28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3" name="Прямоугольник 1"/>
          <p:cNvSpPr>
            <a:spLocks noChangeArrowheads="1"/>
          </p:cNvSpPr>
          <p:nvPr/>
        </p:nvSpPr>
        <p:spPr bwMode="auto">
          <a:xfrm>
            <a:off x="-21001" y="3325459"/>
            <a:ext cx="882207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200" b="1" dirty="0">
                <a:solidFill>
                  <a:srgbClr val="002060"/>
                </a:solidFill>
                <a:cs typeface="Arial" panose="020B0604020202020204" pitchFamily="34" charset="0"/>
              </a:rPr>
              <a:t>Alexander Karpov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22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200" b="1" i="1" dirty="0">
                <a:solidFill>
                  <a:srgbClr val="002060"/>
                </a:solidFill>
                <a:cs typeface="Arial" panose="020B0604020202020204" pitchFamily="34" charset="0"/>
              </a:rPr>
              <a:t>Flerov Laboratory of Nuclear Reactions, JINR, </a:t>
            </a:r>
            <a:r>
              <a:rPr lang="en-US" altLang="ru-RU" sz="2200" b="1" i="1" dirty="0" err="1">
                <a:solidFill>
                  <a:srgbClr val="002060"/>
                </a:solidFill>
                <a:cs typeface="Arial" panose="020B0604020202020204" pitchFamily="34" charset="0"/>
              </a:rPr>
              <a:t>Dubna</a:t>
            </a:r>
            <a:r>
              <a:rPr lang="en-US" altLang="ru-RU" sz="2200" b="1" i="1" dirty="0">
                <a:solidFill>
                  <a:srgbClr val="002060"/>
                </a:solidFill>
                <a:cs typeface="Arial" panose="020B0604020202020204" pitchFamily="34" charset="0"/>
              </a:rPr>
              <a:t>, Russia</a:t>
            </a:r>
          </a:p>
        </p:txBody>
      </p:sp>
      <p:pic>
        <p:nvPicPr>
          <p:cNvPr id="7" name="Picture 4" descr="http://flerovlab.jinr.ru/flnr/dimg/FLNR_new_logotype_2012_07_0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330" y="244762"/>
            <a:ext cx="1944635" cy="158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46" y="336635"/>
            <a:ext cx="1835965" cy="1220985"/>
          </a:xfrm>
          <a:prstGeom prst="rect">
            <a:avLst/>
          </a:prstGeom>
        </p:spPr>
      </p:pic>
      <p:sp>
        <p:nvSpPr>
          <p:cNvPr id="10" name="Подзаголовок 2"/>
          <p:cNvSpPr txBox="1">
            <a:spLocks/>
          </p:cNvSpPr>
          <p:nvPr/>
        </p:nvSpPr>
        <p:spPr bwMode="auto">
          <a:xfrm>
            <a:off x="3346884" y="6382185"/>
            <a:ext cx="568890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None/>
            </a:pPr>
            <a:r>
              <a:rPr lang="en-US" altLang="ru-RU" sz="1800" dirty="0">
                <a:solidFill>
                  <a:srgbClr val="376092"/>
                </a:solidFill>
                <a:latin typeface="Britannic Bold" panose="020B0903060703020204" pitchFamily="34" charset="0"/>
              </a:rPr>
              <a:t>9-13 </a:t>
            </a:r>
            <a:r>
              <a:rPr lang="en-US" altLang="ru-RU" sz="1800" dirty="0" smtClean="0">
                <a:solidFill>
                  <a:srgbClr val="376092"/>
                </a:solidFill>
                <a:latin typeface="Britannic Bold" panose="020B0903060703020204" pitchFamily="34" charset="0"/>
              </a:rPr>
              <a:t>April </a:t>
            </a:r>
            <a:r>
              <a:rPr lang="en-US" altLang="ru-RU" sz="1800" dirty="0">
                <a:solidFill>
                  <a:srgbClr val="376092"/>
                </a:solidFill>
                <a:latin typeface="Britannic Bold" panose="020B0903060703020204" pitchFamily="34" charset="0"/>
              </a:rPr>
              <a:t>2018</a:t>
            </a:r>
            <a:r>
              <a:rPr lang="en-US" altLang="ru-RU" sz="1800" dirty="0" smtClean="0">
                <a:solidFill>
                  <a:srgbClr val="376092"/>
                </a:solidFill>
                <a:latin typeface="Britannic Bold" panose="020B0903060703020204" pitchFamily="34" charset="0"/>
              </a:rPr>
              <a:t>, Trento, Italy</a:t>
            </a:r>
            <a:endParaRPr lang="ru-RU" altLang="ru-RU" sz="1800" dirty="0">
              <a:solidFill>
                <a:srgbClr val="37609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71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60844" y="968973"/>
            <a:ext cx="2825256" cy="350173"/>
          </a:xfrm>
        </p:spPr>
        <p:txBody>
          <a:bodyPr>
            <a:noAutofit/>
          </a:bodyPr>
          <a:lstStyle/>
          <a:p>
            <a:pPr algn="ctr"/>
            <a:r>
              <a:rPr lang="en-US" sz="1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136</a:t>
            </a: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Xe+</a:t>
            </a:r>
            <a:r>
              <a:rPr lang="en-US" sz="1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209</a:t>
            </a: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 @ 569 MeV</a:t>
            </a:r>
            <a:endParaRPr lang="ru-RU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94000" y="968973"/>
            <a:ext cx="363278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experiment: W. W. </a:t>
            </a:r>
            <a:r>
              <a:rPr lang="en-US" sz="135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Wilcke</a:t>
            </a:r>
            <a:r>
              <a:rPr lang="en-US" sz="135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 al., PRC </a:t>
            </a:r>
            <a:r>
              <a:rPr lang="en-US" sz="135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(1980)</a:t>
            </a:r>
            <a:endParaRPr lang="ru-RU" sz="135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51" y="1245972"/>
            <a:ext cx="7364349" cy="469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1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94000" y="968973"/>
            <a:ext cx="363278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experiment: W. W. </a:t>
            </a:r>
            <a:r>
              <a:rPr lang="en-US" sz="135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Wilcke</a:t>
            </a:r>
            <a:r>
              <a:rPr lang="en-US" sz="135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 al., PRC </a:t>
            </a:r>
            <a:r>
              <a:rPr lang="en-US" sz="135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(1980)</a:t>
            </a:r>
            <a:endParaRPr lang="ru-RU" sz="135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66" y="1245972"/>
            <a:ext cx="7417172" cy="4626461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60844" y="968973"/>
            <a:ext cx="2825256" cy="350173"/>
          </a:xfrm>
        </p:spPr>
        <p:txBody>
          <a:bodyPr>
            <a:noAutofit/>
          </a:bodyPr>
          <a:lstStyle/>
          <a:p>
            <a:pPr algn="ctr"/>
            <a:r>
              <a:rPr lang="en-US" sz="1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136</a:t>
            </a: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Xe+</a:t>
            </a:r>
            <a:r>
              <a:rPr lang="en-US" sz="1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209</a:t>
            </a: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 @ 569 MeV</a:t>
            </a:r>
            <a:endParaRPr lang="ru-RU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98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91241"/>
            <a:ext cx="4293877" cy="466897"/>
          </a:xfrm>
        </p:spPr>
        <p:txBody>
          <a:bodyPr>
            <a:noAutofit/>
          </a:bodyPr>
          <a:lstStyle/>
          <a:p>
            <a:pPr algn="ctr"/>
            <a:r>
              <a:rPr lang="en-US" sz="24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136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Xe+</a:t>
            </a:r>
            <a:r>
              <a:rPr lang="en-US" sz="24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 @ 643 MeV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93877" y="91241"/>
            <a:ext cx="4972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experiment: Y. X. Watanabe, et al., PRL (2015)</a:t>
            </a:r>
            <a:endParaRPr lang="ru-RU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" y="1130570"/>
            <a:ext cx="8505736" cy="522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91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4089" y="970405"/>
            <a:ext cx="3220408" cy="350173"/>
          </a:xfrm>
        </p:spPr>
        <p:txBody>
          <a:bodyPr>
            <a:noAutofit/>
          </a:bodyPr>
          <a:lstStyle/>
          <a:p>
            <a:pPr algn="ctr"/>
            <a:r>
              <a:rPr lang="en-US" sz="1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136</a:t>
            </a: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Xe+</a:t>
            </a:r>
            <a:r>
              <a:rPr lang="en-US" sz="1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</a:t>
            </a: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 @ 643 MeV</a:t>
            </a:r>
            <a:endParaRPr lang="ru-RU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5662" y="925681"/>
            <a:ext cx="377571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experiment: Y. X. Watanabe, et al., </a:t>
            </a:r>
            <a:r>
              <a:rPr lang="en-US" sz="135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PRL </a:t>
            </a:r>
            <a:r>
              <a:rPr lang="en-US" sz="135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35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2015)</a:t>
            </a:r>
            <a:endParaRPr lang="ru-RU" sz="135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5" y="1641137"/>
            <a:ext cx="8591714" cy="360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68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16029" y="56074"/>
            <a:ext cx="4984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 of neutron-rich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-isotopes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001280" y="664765"/>
            <a:ext cx="7112182" cy="5968763"/>
            <a:chOff x="2306079" y="551551"/>
            <a:chExt cx="7112182" cy="5968764"/>
          </a:xfrm>
        </p:grpSpPr>
        <p:graphicFrame>
          <p:nvGraphicFramePr>
            <p:cNvPr id="2" name="Объект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02159089"/>
                </p:ext>
              </p:extLst>
            </p:nvPr>
          </p:nvGraphicFramePr>
          <p:xfrm>
            <a:off x="3251197" y="754547"/>
            <a:ext cx="3406970" cy="50623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53" name="CorelDRAW" r:id="rId3" imgW="2976363" imgH="4422378" progId="CorelDraw.Graphic.18">
                    <p:embed/>
                  </p:oleObj>
                </mc:Choice>
                <mc:Fallback>
                  <p:oleObj name="CorelDRAW" r:id="rId3" imgW="2976363" imgH="4422378" progId="CorelDraw.Graphic.18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251197" y="754547"/>
                          <a:ext cx="3406970" cy="506230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3025574" y="5775167"/>
              <a:ext cx="5741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185</a:t>
              </a:r>
              <a:endParaRPr lang="ru-RU" sz="2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55474" y="5763941"/>
              <a:ext cx="5741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190</a:t>
              </a:r>
              <a:endParaRPr lang="ru-RU" sz="2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98749" y="5771967"/>
              <a:ext cx="5741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195</a:t>
              </a:r>
              <a:endParaRPr lang="ru-RU" sz="2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42025" y="5779991"/>
              <a:ext cx="5741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200</a:t>
              </a:r>
              <a:endParaRPr lang="ru-RU" sz="2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685299" y="5788017"/>
              <a:ext cx="5741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205</a:t>
              </a:r>
              <a:endParaRPr lang="ru-RU" sz="2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328574" y="5796041"/>
              <a:ext cx="5741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210</a:t>
              </a:r>
              <a:endParaRPr lang="ru-RU" sz="2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62624" y="551551"/>
              <a:ext cx="5485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</a:t>
              </a:r>
              <a:r>
                <a:rPr lang="en-US" sz="2400" baseline="30000" dirty="0"/>
                <a:t>2</a:t>
              </a:r>
              <a:endParaRPr lang="ru-RU" sz="2400" baseline="30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770649" y="992700"/>
              <a:ext cx="5485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</a:t>
              </a:r>
              <a:r>
                <a:rPr lang="en-US" sz="2400" baseline="30000" dirty="0"/>
                <a:t>1</a:t>
              </a:r>
              <a:endParaRPr lang="ru-RU" sz="2400" baseline="30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778673" y="1433851"/>
              <a:ext cx="5485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</a:t>
              </a:r>
              <a:r>
                <a:rPr lang="en-US" sz="2400" baseline="30000" dirty="0"/>
                <a:t>0</a:t>
              </a:r>
              <a:endParaRPr lang="ru-RU" sz="2400" baseline="30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707325" y="1906751"/>
              <a:ext cx="6110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</a:t>
              </a:r>
              <a:r>
                <a:rPr lang="en-US" sz="2400" baseline="30000" dirty="0"/>
                <a:t>-1</a:t>
              </a:r>
              <a:endParaRPr lang="ru-RU" sz="2400" baseline="30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707325" y="2363951"/>
              <a:ext cx="6110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</a:t>
              </a:r>
              <a:r>
                <a:rPr lang="en-US" sz="2400" baseline="30000" dirty="0"/>
                <a:t>-2</a:t>
              </a:r>
              <a:endParaRPr lang="ru-RU" sz="2400" baseline="30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07325" y="2824326"/>
              <a:ext cx="6110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</a:t>
              </a:r>
              <a:r>
                <a:rPr lang="en-US" sz="2400" baseline="30000" dirty="0"/>
                <a:t>-3</a:t>
              </a:r>
              <a:endParaRPr lang="ru-RU" sz="2400" baseline="300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707325" y="3284699"/>
              <a:ext cx="6110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</a:t>
              </a:r>
              <a:r>
                <a:rPr lang="en-US" sz="2400" baseline="30000" dirty="0"/>
                <a:t>-4</a:t>
              </a:r>
              <a:endParaRPr lang="ru-RU" sz="2400" baseline="300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707325" y="3745077"/>
              <a:ext cx="6110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</a:t>
              </a:r>
              <a:r>
                <a:rPr lang="en-US" sz="2400" baseline="30000" dirty="0"/>
                <a:t>-5</a:t>
              </a:r>
              <a:endParaRPr lang="ru-RU" sz="2400" baseline="300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707325" y="4205452"/>
              <a:ext cx="6110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</a:t>
              </a:r>
              <a:r>
                <a:rPr lang="en-US" sz="2400" baseline="30000" dirty="0"/>
                <a:t>-6</a:t>
              </a:r>
              <a:endParaRPr lang="ru-RU" sz="2400" baseline="30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07325" y="4665826"/>
              <a:ext cx="6110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</a:t>
              </a:r>
              <a:r>
                <a:rPr lang="en-US" sz="2400" baseline="30000" dirty="0"/>
                <a:t>-7</a:t>
              </a:r>
              <a:endParaRPr lang="ru-RU" sz="2400" baseline="300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707325" y="5126201"/>
              <a:ext cx="6110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</a:t>
              </a:r>
              <a:r>
                <a:rPr lang="en-US" sz="2400" baseline="30000" dirty="0"/>
                <a:t>-8</a:t>
              </a:r>
              <a:endParaRPr lang="ru-RU" sz="2400" baseline="300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07325" y="5586577"/>
              <a:ext cx="6110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</a:t>
              </a:r>
              <a:r>
                <a:rPr lang="en-US" sz="2400" baseline="30000" dirty="0"/>
                <a:t>-9</a:t>
              </a:r>
              <a:endParaRPr lang="ru-RU" sz="2400" baseline="30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833929" y="3606585"/>
              <a:ext cx="5485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10</a:t>
              </a:r>
              <a:r>
                <a:rPr lang="en-US" sz="2400" b="1" baseline="30000" dirty="0"/>
                <a:t>7</a:t>
              </a:r>
              <a:endParaRPr lang="ru-RU" sz="2400" b="1" baseline="30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234753" y="6120205"/>
              <a:ext cx="16145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Mass number</a:t>
              </a:r>
              <a:endParaRPr lang="ru-RU" sz="2000" dirty="0"/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1469279" y="2443766"/>
              <a:ext cx="20737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Cross section,  </a:t>
              </a:r>
              <a:r>
                <a:rPr lang="en-US" sz="2000" dirty="0" err="1"/>
                <a:t>mb</a:t>
              </a:r>
              <a:endParaRPr lang="ru-RU" sz="2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570273" y="1457508"/>
              <a:ext cx="11272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last stable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302953" y="1977811"/>
              <a:ext cx="12631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last studied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922206" y="2728579"/>
              <a:ext cx="11991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last known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164593" y="910496"/>
              <a:ext cx="86754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N=126</a:t>
              </a:r>
              <a:endParaRPr lang="ru-RU" sz="20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368498" y="4915419"/>
              <a:ext cx="233717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fragmentation of </a:t>
              </a:r>
              <a:r>
                <a:rPr lang="en-US" sz="2400" b="1" baseline="30000" dirty="0"/>
                <a:t>238</a:t>
              </a:r>
              <a:r>
                <a:rPr lang="en-US" sz="2000" b="1" dirty="0"/>
                <a:t>U</a:t>
              </a:r>
              <a:endParaRPr lang="ru-RU" sz="20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443739" y="1654692"/>
              <a:ext cx="175047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massive transfer</a:t>
              </a:r>
              <a:endParaRPr lang="ru-RU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889856" y="1367072"/>
              <a:ext cx="154580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baseline="30000" dirty="0"/>
                <a:t>136</a:t>
              </a:r>
              <a:r>
                <a:rPr lang="en-US" sz="2000" b="1" dirty="0"/>
                <a:t>Xe + </a:t>
              </a:r>
              <a:r>
                <a:rPr lang="en-US" sz="2400" b="1" baseline="30000" dirty="0"/>
                <a:t>198</a:t>
              </a:r>
              <a:r>
                <a:rPr lang="en-US" sz="2000" b="1" dirty="0"/>
                <a:t>Pt</a:t>
              </a:r>
              <a:endParaRPr lang="ru-RU" sz="20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670870" y="5304234"/>
              <a:ext cx="226959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b="1" i="1" dirty="0"/>
                <a:t>J. </a:t>
              </a:r>
              <a:r>
                <a:rPr lang="en-US" sz="1600" b="1" i="1" dirty="0" err="1"/>
                <a:t>Kurcewicz</a:t>
              </a:r>
              <a:r>
                <a:rPr lang="en-US" sz="1600" b="1" i="1" dirty="0"/>
                <a:t> et al.,(2012)</a:t>
              </a:r>
              <a:endParaRPr lang="ru-RU" sz="1600" b="1" i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351305" y="3085009"/>
              <a:ext cx="244458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fragmentation of </a:t>
              </a:r>
              <a:r>
                <a:rPr lang="en-US" sz="2400" b="1" baseline="30000" dirty="0"/>
                <a:t>208</a:t>
              </a:r>
              <a:r>
                <a:rPr lang="en-US" sz="2000" b="1" dirty="0"/>
                <a:t>Pb</a:t>
              </a:r>
              <a:endParaRPr lang="ru-RU" sz="2000" b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666226" y="3462734"/>
              <a:ext cx="275203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b="1" i="1" dirty="0"/>
                <a:t>T. </a:t>
              </a:r>
              <a:r>
                <a:rPr lang="en-US" sz="1600" b="1" i="1" dirty="0" err="1"/>
                <a:t>Kurtukian</a:t>
              </a:r>
              <a:r>
                <a:rPr lang="en-US" sz="1600" b="1" i="1" dirty="0"/>
                <a:t>-Nieto et.al (2014)</a:t>
              </a:r>
              <a:endParaRPr lang="ru-RU" sz="16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6405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811385" y="86924"/>
            <a:ext cx="5199017" cy="74910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 of </a:t>
            </a:r>
            <a:r>
              <a:rPr 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=126 nuclides</a:t>
            </a:r>
          </a:p>
          <a:p>
            <a:pPr algn="ctr"/>
            <a:r>
              <a:rPr lang="en-US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Optimal </a:t>
            </a:r>
            <a:r>
              <a:rPr lang="en-US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endParaRPr lang="ru-RU" sz="20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079" y="6223725"/>
            <a:ext cx="4972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experiment: Y. X. Watanabe, et al., PRL (2015)</a:t>
            </a:r>
            <a:endParaRPr lang="ru-RU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68" y="1571241"/>
            <a:ext cx="4354107" cy="32293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920" y="1571241"/>
            <a:ext cx="4291799" cy="32293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37991" y="1298448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isotopes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1793097" y="3158488"/>
            <a:ext cx="0" cy="828296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4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6794" y="1655064"/>
            <a:ext cx="4876643" cy="35129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82" y="1595919"/>
            <a:ext cx="3385476" cy="3270389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811385" y="86924"/>
            <a:ext cx="5199017" cy="74910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 of </a:t>
            </a:r>
            <a:r>
              <a:rPr 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=126 nuclides</a:t>
            </a:r>
          </a:p>
          <a:p>
            <a:pPr algn="ctr"/>
            <a:r>
              <a:rPr lang="en-US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Optimal </a:t>
            </a:r>
            <a:r>
              <a:rPr lang="en-US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endParaRPr lang="ru-RU" sz="20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8952" y="5350940"/>
            <a:ext cx="4387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Ayik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B. Yilmaz, O. Yilmaz, A. S. Umar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arXiv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(2018)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24" y="5422392"/>
            <a:ext cx="37000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136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Xe+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208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202Os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=-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9.1 MeV</a:t>
            </a:r>
          </a:p>
          <a:p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136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Xe+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198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202Os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=-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14.8 MeV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5615" y="1411253"/>
            <a:ext cx="1321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Ca+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238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14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1" y="1570047"/>
            <a:ext cx="8940800" cy="340412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811385" y="86924"/>
            <a:ext cx="5199017" cy="74910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 of </a:t>
            </a:r>
            <a:r>
              <a:rPr 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=126 nuclides</a:t>
            </a:r>
          </a:p>
          <a:p>
            <a:pPr algn="ctr"/>
            <a:r>
              <a:rPr lang="en-US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Optimal energy</a:t>
            </a:r>
            <a:endParaRPr lang="ru-RU" sz="20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9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811385" y="86924"/>
            <a:ext cx="5199017" cy="74910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 of </a:t>
            </a:r>
            <a:r>
              <a:rPr 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=126 nuclides</a:t>
            </a:r>
          </a:p>
          <a:p>
            <a:pPr algn="ctr"/>
            <a:r>
              <a:rPr lang="en-US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Detection </a:t>
            </a:r>
            <a:r>
              <a:rPr lang="en-US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angles</a:t>
            </a:r>
            <a:endParaRPr lang="ru-RU" sz="20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5"/>
          <a:stretch/>
        </p:blipFill>
        <p:spPr>
          <a:xfrm>
            <a:off x="851164" y="1037011"/>
            <a:ext cx="6171427" cy="458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18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55600" y="144289"/>
            <a:ext cx="4241877" cy="46689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 cross section</a:t>
            </a:r>
            <a:endParaRPr lang="ru-RU" sz="2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15" y="1078185"/>
            <a:ext cx="8869525" cy="504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6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pPr algn="ctr"/>
            <a:r>
              <a:rPr lang="en-US" alt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endParaRPr lang="ru-RU" alt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68188" y="5539498"/>
            <a:ext cx="5775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Multi-nucleon transfer reactions are thought to be an efficient method of synthesis of new neutron-rich heavy and superheavy nuclei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013" y="708980"/>
            <a:ext cx="73524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3-4 neutron-rich nuclei were added during last years based on the fragmentation reactions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 section is </a:t>
            </a:r>
            <a:r>
              <a:rPr lang="el-G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l-G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4±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</a:t>
            </a:r>
            <a:r>
              <a:rPr lang="el-G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sz="16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b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Kurcewicz et al., PLB (2012)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lower limit of half-life values were identified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efficient methods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b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 of these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nuclei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b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great value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55" y="987553"/>
            <a:ext cx="8857903" cy="5330952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 rot="19452794">
            <a:off x="4773437" y="2795876"/>
            <a:ext cx="1541417" cy="67926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2719" y="13716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 alt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 of neutron-rich heavy and SH nuclei</a:t>
            </a:r>
            <a:br>
              <a:rPr lang="en-US" alt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actinide-actinide collisions (</a:t>
            </a:r>
            <a:r>
              <a:rPr lang="en-US" altLang="ru-RU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U+smth</a:t>
            </a:r>
            <a:r>
              <a:rPr lang="en-US" alt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ru-RU" alt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19" y="1081533"/>
            <a:ext cx="8879841" cy="5344154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 rot="20011976">
            <a:off x="6693679" y="1398349"/>
            <a:ext cx="1672047" cy="97536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581401" y="5438718"/>
            <a:ext cx="5775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shell effects may lead to increased 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 </a:t>
            </a:r>
            <a:r>
              <a:rPr lang="en-US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sections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formation of a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-like fragment as one of the reaction products and a heavy or SH fragment as another one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3657" y="1626611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U+Cm→Pb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*+Sg*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30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0009" y="2333875"/>
            <a:ext cx="67088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Orientation effects in nucleus-nucleus collisions</a:t>
            </a:r>
            <a:endParaRPr lang="ru-RU" sz="2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943600" y="3497580"/>
            <a:ext cx="752228" cy="418355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287768" y="3306413"/>
            <a:ext cx="542006" cy="836024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203960" y="3520440"/>
            <a:ext cx="820980" cy="418355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 rot="5400000">
            <a:off x="2712996" y="3318996"/>
            <a:ext cx="382750" cy="7764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 rot="5400000">
            <a:off x="1302256" y="5212842"/>
            <a:ext cx="822961" cy="60198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606040" y="5072503"/>
            <a:ext cx="550746" cy="836024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 rot="5400000">
            <a:off x="5990080" y="5258562"/>
            <a:ext cx="822961" cy="60198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 rot="5400000">
            <a:off x="7339860" y="5126234"/>
            <a:ext cx="382750" cy="77649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416128" y="977538"/>
            <a:ext cx="528230" cy="383177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497362" y="977538"/>
            <a:ext cx="383177" cy="383177"/>
          </a:xfrm>
          <a:prstGeom prst="ellipse">
            <a:avLst/>
          </a:prstGeom>
          <a:solidFill>
            <a:schemeClr val="bg2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247591" y="864321"/>
            <a:ext cx="1008904" cy="60961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443820" y="864330"/>
            <a:ext cx="609601" cy="609601"/>
          </a:xfrm>
          <a:prstGeom prst="ellipse">
            <a:avLst/>
          </a:prstGeom>
          <a:solidFill>
            <a:schemeClr val="bg2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2889504" y="1152144"/>
            <a:ext cx="2862072" cy="182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332021" y="768184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spherical nuclei at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g.s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16128" y="4251680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statically deformed nuclei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826878" y="3706757"/>
            <a:ext cx="2862072" cy="182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826878" y="5495544"/>
            <a:ext cx="2862072" cy="182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332021" y="3704354"/>
            <a:ext cx="2862072" cy="182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354664" y="5513832"/>
            <a:ext cx="2862072" cy="182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50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  <p:bldP spid="19" grpId="0" animBg="1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49" y="650645"/>
            <a:ext cx="5956385" cy="59787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0440" y="52690"/>
            <a:ext cx="90524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Collisions of actinides. Potential energy @ contact point: </a:t>
            </a:r>
            <a:r>
              <a:rPr lang="en-US" sz="20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238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U+</a:t>
            </a:r>
            <a:r>
              <a:rPr lang="en-US" sz="20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254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case</a:t>
            </a:r>
            <a:endParaRPr lang="ru-RU" sz="2000" dirty="0"/>
          </a:p>
        </p:txBody>
      </p:sp>
      <p:sp>
        <p:nvSpPr>
          <p:cNvPr id="10" name="Овал 9"/>
          <p:cNvSpPr/>
          <p:nvPr/>
        </p:nvSpPr>
        <p:spPr>
          <a:xfrm>
            <a:off x="6838391" y="1448705"/>
            <a:ext cx="1008904" cy="609611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859471" y="1448705"/>
            <a:ext cx="1008904" cy="609611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154329" y="1568843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</a:t>
            </a:r>
            <a:r>
              <a:rPr lang="ru-RU" b="1" baseline="-25000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62585" y="1568843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</a:t>
            </a:r>
            <a:r>
              <a:rPr lang="en-US" b="1" baseline="-25000" dirty="0"/>
              <a:t>2</a:t>
            </a:r>
            <a:endParaRPr lang="ru-RU" b="1" baseline="-25000" dirty="0"/>
          </a:p>
        </p:txBody>
      </p:sp>
      <p:sp>
        <p:nvSpPr>
          <p:cNvPr id="18" name="Овал 17"/>
          <p:cNvSpPr/>
          <p:nvPr/>
        </p:nvSpPr>
        <p:spPr>
          <a:xfrm rot="16200000">
            <a:off x="6984695" y="4768080"/>
            <a:ext cx="1008904" cy="609611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 rot="16200000">
            <a:off x="7603439" y="4768080"/>
            <a:ext cx="1008904" cy="609611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7300633" y="4888217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</a:t>
            </a:r>
            <a:r>
              <a:rPr lang="ru-RU" b="1" baseline="-25000" dirty="0"/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06553" y="4888217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</a:t>
            </a:r>
            <a:r>
              <a:rPr lang="en-US" b="1" baseline="-25000" dirty="0"/>
              <a:t>2</a:t>
            </a:r>
            <a:endParaRPr lang="ru-RU" b="1" baseline="-25000" dirty="0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H="1" flipV="1">
            <a:off x="3798421" y="722376"/>
            <a:ext cx="36981" cy="5330952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 flipV="1">
            <a:off x="3338173" y="719328"/>
            <a:ext cx="36981" cy="5330952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 flipV="1">
            <a:off x="2515213" y="710184"/>
            <a:ext cx="36981" cy="5330952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514788" y="918732"/>
            <a:ext cx="6238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baseline="30000" dirty="0"/>
              <a:t>254</a:t>
            </a:r>
            <a:r>
              <a:rPr lang="en-US" b="1" dirty="0"/>
              <a:t>Es</a:t>
            </a:r>
            <a:endParaRPr lang="ru-RU" b="1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2982087" y="1079372"/>
            <a:ext cx="5709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baseline="30000" dirty="0"/>
              <a:t>238</a:t>
            </a:r>
            <a:r>
              <a:rPr lang="en-US" b="1" dirty="0"/>
              <a:t>U</a:t>
            </a:r>
            <a:endParaRPr lang="ru-RU" b="1" baseline="-25000" dirty="0"/>
          </a:p>
        </p:txBody>
      </p:sp>
      <p:sp>
        <p:nvSpPr>
          <p:cNvPr id="35" name="TextBox 34"/>
          <p:cNvSpPr txBox="1"/>
          <p:nvPr/>
        </p:nvSpPr>
        <p:spPr>
          <a:xfrm>
            <a:off x="2229716" y="1384177"/>
            <a:ext cx="66717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baseline="30000" dirty="0"/>
              <a:t>208</a:t>
            </a:r>
            <a:r>
              <a:rPr lang="en-US" b="1" dirty="0"/>
              <a:t>Pb</a:t>
            </a:r>
            <a:endParaRPr lang="ru-RU" b="1" baseline="-25000" dirty="0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H="1" flipV="1">
            <a:off x="4628189" y="734568"/>
            <a:ext cx="36981" cy="5330952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1009904" y="4547096"/>
            <a:ext cx="5111496" cy="2133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1004420" y="5331540"/>
            <a:ext cx="5111496" cy="2133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367228" y="1753509"/>
            <a:ext cx="7024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baseline="30000" dirty="0"/>
              <a:t>286</a:t>
            </a:r>
            <a:r>
              <a:rPr lang="en-US" b="1" dirty="0"/>
              <a:t>Mt</a:t>
            </a:r>
            <a:endParaRPr lang="ru-RU" b="1" baseline="-250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3386" y="433715"/>
            <a:ext cx="9042400" cy="31634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0" y="3651583"/>
            <a:ext cx="9144000" cy="31634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96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8" grpId="0" animBg="1"/>
      <p:bldP spid="19" grpId="0" animBg="1"/>
      <p:bldP spid="20" grpId="0"/>
      <p:bldP spid="21" grpId="0"/>
      <p:bldP spid="23" grpId="0" animBg="1"/>
      <p:bldP spid="22" grpId="0" animBg="1"/>
      <p:bldP spid="35" grpId="0" animBg="1"/>
      <p:bldP spid="42" grpId="0" animBg="1"/>
      <p:bldP spid="45" grpId="0" animBg="1"/>
      <p:bldP spid="4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3789103" y="4690872"/>
            <a:ext cx="718889" cy="13430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663398" y="4690872"/>
            <a:ext cx="633817" cy="13399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46" y="1028564"/>
            <a:ext cx="7959293" cy="537108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016032" y="423898"/>
            <a:ext cx="2165227" cy="466897"/>
          </a:xfrm>
        </p:spPr>
        <p:txBody>
          <a:bodyPr>
            <a:noAutofit/>
          </a:bodyPr>
          <a:lstStyle/>
          <a:p>
            <a:pPr algn="ctr"/>
            <a:r>
              <a:rPr lang="en-US" sz="18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   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 </a:t>
            </a:r>
            <a:r>
              <a:rPr lang="en-US" sz="1800" b="1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186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i="1" dirty="0" smtClean="0">
                <a:solidFill>
                  <a:srgbClr val="00206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1600" i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=0.22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   (</a:t>
            </a:r>
            <a:r>
              <a:rPr lang="en-US" sz="1600" i="1" dirty="0">
                <a:solidFill>
                  <a:srgbClr val="00206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1600" i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=0.28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21353" y="4186931"/>
            <a:ext cx="1059906" cy="19236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412 MeV</a:t>
            </a:r>
          </a:p>
          <a:p>
            <a:endParaRPr lang="en-US" sz="17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447 MeV</a:t>
            </a:r>
          </a:p>
          <a:p>
            <a:endParaRPr lang="en-US" sz="17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700" dirty="0">
                <a:solidFill>
                  <a:srgbClr val="2A2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454 MeV</a:t>
            </a:r>
          </a:p>
          <a:p>
            <a:endParaRPr lang="en-US" sz="17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492 MeV</a:t>
            </a:r>
            <a:endParaRPr lang="ru-RU" sz="17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36360" y="55188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462 MeV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105" y="55188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502 MeV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08279" y="55492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860 MeV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77786" y="4662864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exp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789969" y="-25277"/>
            <a:ext cx="67088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Orientation effects in nucleus-nucleus collisions</a:t>
            </a:r>
            <a:endParaRPr lang="ru-RU" sz="2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56131" y="4686905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exp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2935626" y="5643155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A&gt;200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5705" y="5643155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A&gt;200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04350" y="5643155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A&gt;200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74459" y="451330"/>
            <a:ext cx="2226074" cy="6324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639509" y="423898"/>
            <a:ext cx="2216662" cy="64087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88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  <p:bldP spid="24" grpId="0"/>
      <p:bldP spid="22" grpId="0"/>
      <p:bldP spid="15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114303" y="61103"/>
            <a:ext cx="2076879" cy="466897"/>
          </a:xfrm>
        </p:spPr>
        <p:txBody>
          <a:bodyPr>
            <a:noAutofit/>
          </a:bodyPr>
          <a:lstStyle/>
          <a:p>
            <a:pPr algn="ctr"/>
            <a:r>
              <a:rPr lang="en-US" sz="22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   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 </a:t>
            </a:r>
            <a:r>
              <a:rPr lang="en-US" sz="22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186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9951" y="79107"/>
            <a:ext cx="26837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Orientation effects</a:t>
            </a:r>
            <a:endParaRPr lang="ru-RU" sz="2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33434" y="1589599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A&gt;200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33434" y="3911889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A&gt;200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12738" y="5165797"/>
            <a:ext cx="9211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A&gt;200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18285" y="2526592"/>
            <a:ext cx="8579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A&gt;200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5340097" y="804133"/>
            <a:ext cx="3803904" cy="4668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b="1" i="1" baseline="30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</a:t>
            </a:r>
            <a:r>
              <a:rPr lang="en-US" sz="2200" b="1" i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E.M. </a:t>
            </a:r>
            <a:r>
              <a:rPr lang="en-US" sz="2200" b="1" i="1" baseline="30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Kozulin</a:t>
            </a:r>
            <a:r>
              <a:rPr lang="en-US" sz="2200" b="1" i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 al</a:t>
            </a:r>
            <a:r>
              <a:rPr lang="en-US" sz="2200" b="1" i="1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PRC </a:t>
            </a:r>
            <a:r>
              <a:rPr lang="en-US" sz="2200" b="1" i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(2017)</a:t>
            </a:r>
            <a:endParaRPr lang="ru-RU" sz="18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47249" y="1589599"/>
            <a:ext cx="17678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aseline="-25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c.m</a:t>
            </a:r>
            <a:r>
              <a:rPr lang="en-US" baseline="-2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462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69561" y="3874945"/>
            <a:ext cx="17678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aseline="-25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c.m</a:t>
            </a:r>
            <a:r>
              <a:rPr lang="en-US" baseline="-2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=50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93" y="1391835"/>
            <a:ext cx="8847228" cy="46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26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51853" y="2"/>
            <a:ext cx="654371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Collisions of actinides. A way to </a:t>
            </a:r>
            <a:r>
              <a:rPr lang="en-US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superheavies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275208" y="1499616"/>
            <a:ext cx="26859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production cross sections for</a:t>
            </a:r>
            <a:b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reaction products</a:t>
            </a:r>
          </a:p>
          <a:p>
            <a:pPr marL="285744" indent="-285744" algn="just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 algn="just">
              <a:buFont typeface="Arial" panose="020B0604020202020204" pitchFamily="34" charset="0"/>
              <a:buChar char="•"/>
            </a:pPr>
            <a:r>
              <a:rPr lang="en-US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298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114* (double magic) can be produced with the cross section ~10-100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 algn="just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69" y="563878"/>
            <a:ext cx="5971035" cy="592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1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74172" y="108459"/>
            <a:ext cx="8856619" cy="605101"/>
          </a:xfrm>
        </p:spPr>
        <p:txBody>
          <a:bodyPr>
            <a:noAutofit/>
          </a:bodyPr>
          <a:lstStyle/>
          <a:p>
            <a:pPr algn="ctr"/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Collisions of actinides. Comparison with existing data: </a:t>
            </a:r>
            <a:r>
              <a:rPr lang="en-US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U+Cm</a:t>
            </a:r>
            <a:endParaRPr lang="ru-RU" sz="2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18504" y="1164396"/>
            <a:ext cx="27122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 sections for Z&gt;103 are below 1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 algn="just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but…</a:t>
            </a:r>
          </a:p>
          <a:p>
            <a:pPr algn="just"/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isotopes of elements with Z&lt;103 can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produced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sufficiently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sections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93" y="563878"/>
            <a:ext cx="5970411" cy="592321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353205" y="5161786"/>
            <a:ext cx="291772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</a:t>
            </a:r>
            <a:r>
              <a:rPr lang="en-US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M. </a:t>
            </a:r>
            <a:r>
              <a:rPr lang="en-US" sz="1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Schädel</a:t>
            </a:r>
            <a:r>
              <a:rPr lang="en-US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PRL (1982)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88844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74172" y="108459"/>
            <a:ext cx="8856619" cy="605101"/>
          </a:xfrm>
        </p:spPr>
        <p:txBody>
          <a:bodyPr>
            <a:noAutofit/>
          </a:bodyPr>
          <a:lstStyle/>
          <a:p>
            <a:pPr algn="ctr"/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Collisions of actinides. Comparison with existing data: U+U</a:t>
            </a:r>
            <a:endParaRPr lang="ru-RU" sz="2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80621" y="1164398"/>
            <a:ext cx="275017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 sections for heavy products are lower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U+Cm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case</a:t>
            </a:r>
          </a:p>
          <a:p>
            <a:pPr marL="285744" indent="-285744" algn="just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influence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shell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(parabola-like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shapes)</a:t>
            </a:r>
          </a:p>
          <a:p>
            <a:pPr marL="285744" indent="-285744" algn="just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should use the heaviest available target (</a:t>
            </a:r>
            <a:r>
              <a:rPr lang="en-US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254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070467" y="856621"/>
            <a:ext cx="291772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</a:t>
            </a:r>
            <a:r>
              <a:rPr lang="en-US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M. </a:t>
            </a:r>
            <a:r>
              <a:rPr lang="en-US" sz="1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Schädel</a:t>
            </a:r>
            <a:r>
              <a:rPr lang="en-US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PRL (1978)</a:t>
            </a:r>
            <a:endParaRPr lang="ru-RU" sz="14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6" y="551686"/>
            <a:ext cx="6120605" cy="581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3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74172" y="108459"/>
            <a:ext cx="8856619" cy="605101"/>
          </a:xfrm>
        </p:spPr>
        <p:txBody>
          <a:bodyPr>
            <a:noAutofit/>
          </a:bodyPr>
          <a:lstStyle/>
          <a:p>
            <a:pPr algn="ctr"/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Collisions of </a:t>
            </a:r>
            <a:r>
              <a:rPr 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actinides: U+Es</a:t>
            </a:r>
            <a:endParaRPr lang="ru-RU" sz="2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67188" y="1164397"/>
            <a:ext cx="276360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 nuclei up to isotopes of Mt can be produced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cross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sections larger than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1pb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 algn="just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pronounced influence of shell effects on</a:t>
            </a:r>
            <a:b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production cross sections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21" y="567254"/>
            <a:ext cx="5960867" cy="577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2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74172" y="108459"/>
            <a:ext cx="8856619" cy="605101"/>
          </a:xfrm>
        </p:spPr>
        <p:txBody>
          <a:bodyPr>
            <a:noAutofit/>
          </a:bodyPr>
          <a:lstStyle/>
          <a:p>
            <a:pPr algn="ctr"/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Collisions of </a:t>
            </a:r>
            <a:r>
              <a:rPr 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actinides: U+Es</a:t>
            </a:r>
            <a:endParaRPr lang="ru-RU" sz="2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4792" y="1380744"/>
            <a:ext cx="2969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238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U+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254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 @ 7.3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A∙MeV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" y="757747"/>
            <a:ext cx="8797629" cy="514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66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28973" y="0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36904" y="6406819"/>
            <a:ext cx="8007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A.V. Karpov </a:t>
            </a:r>
            <a:r>
              <a:rPr lang="ru-RU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V.V. </a:t>
            </a:r>
            <a:r>
              <a:rPr lang="ru-RU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Saiko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 96, 024618 (2017)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15" y="523221"/>
            <a:ext cx="7581644" cy="573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91439" y="52735"/>
            <a:ext cx="5391253" cy="466897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 and Outlook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68999"/>
            <a:ext cx="900684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 OF NEUTRON-RICH HEAVY NUCLEI (</a:t>
            </a:r>
            <a:r>
              <a:rPr lang="en-US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=126)</a:t>
            </a:r>
          </a:p>
          <a:p>
            <a:pPr algn="just"/>
            <a:r>
              <a:rPr lang="en-US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cross sections (&gt;100 </a:t>
            </a:r>
            <a:r>
              <a:rPr lang="en-US" sz="2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</a:t>
            </a:r>
            <a:r>
              <a:rPr lang="en-US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for yet-unknown nuclei. Weak energy dependence of the production cross sections of neutron-rich nuclei, but strong sensitivity of the angular distributions to the collision energy.</a:t>
            </a: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(collisions of spherical nuclei)</a:t>
            </a:r>
          </a:p>
          <a:p>
            <a:pPr algn="just"/>
            <a:endParaRPr lang="ru-RU" sz="20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ORIENTATION EFFECTS IN NUCLEUS-NUCLEUS COLLISIONS</a:t>
            </a:r>
          </a:p>
          <a:p>
            <a:pPr algn="just"/>
            <a:r>
              <a:rPr lang="en-US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influence on the production cross sections as well as on the angular and energy distributions. </a:t>
            </a:r>
          </a:p>
          <a:p>
            <a:pPr algn="just"/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 OF SH NUCLEI IN COLLISIONS OF ACTINIDES</a:t>
            </a:r>
          </a:p>
          <a:p>
            <a:pPr algn="just"/>
            <a:r>
              <a:rPr lang="en-US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 cross sections drop down very quickly with increasing nucleon transfer due to small survival probabilities. One should use the heaviest available target (</a:t>
            </a:r>
            <a:r>
              <a:rPr lang="en-US" sz="2000" i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254</a:t>
            </a:r>
            <a:r>
              <a:rPr lang="en-US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Es) to increase the production cross section of heaviest nuclei. Strong shell effects may give a real chance to produce new isotopes of heavy actinides.</a:t>
            </a:r>
          </a:p>
          <a:p>
            <a:pPr algn="just"/>
            <a:endParaRPr lang="en-US" sz="20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spite of a long history of studies of heavy-ion nucleus-nucleus collisions, systematic high-quality experiments are of great demand.</a:t>
            </a:r>
            <a:endParaRPr lang="en-US" sz="20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83898" y="2106044"/>
            <a:ext cx="6361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A.V. Karpov </a:t>
            </a:r>
            <a:r>
              <a:rPr lang="ru-RU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V.V. </a:t>
            </a:r>
            <a:r>
              <a:rPr lang="ru-RU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Saiko</a:t>
            </a:r>
            <a:r>
              <a:rPr lang="ru-RU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</a:t>
            </a:r>
            <a:r>
              <a:rPr lang="ru-RU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lang="ru-RU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 96, 024618 (2017)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735752" y="101517"/>
            <a:ext cx="3271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Co-author:</a:t>
            </a:r>
            <a:r>
              <a:rPr lang="en-US" alt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Vyacheslav</a:t>
            </a:r>
            <a:r>
              <a:rPr lang="en-US" alt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Saiko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56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54" y="1365691"/>
            <a:ext cx="7051747" cy="4800532"/>
          </a:xfrm>
          <a:prstGeom prst="rect">
            <a:avLst/>
          </a:prstGeom>
        </p:spPr>
      </p:pic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13074" y="39966"/>
            <a:ext cx="3567907" cy="563563"/>
          </a:xfrm>
        </p:spPr>
        <p:txBody>
          <a:bodyPr/>
          <a:lstStyle/>
          <a:p>
            <a:pPr algn="ctr"/>
            <a:r>
              <a:rPr lang="en-US" altLang="ja-JP" sz="2800" b="1" dirty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Potential energy</a:t>
            </a:r>
          </a:p>
        </p:txBody>
      </p:sp>
      <p:graphicFrame>
        <p:nvGraphicFramePr>
          <p:cNvPr id="10" name="Object 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93149980"/>
              </p:ext>
            </p:extLst>
          </p:nvPr>
        </p:nvGraphicFramePr>
        <p:xfrm>
          <a:off x="352552" y="6083056"/>
          <a:ext cx="4673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42" name="Equation" r:id="rId4" imgW="4673520" imgH="507960" progId="Equation.DSMT4">
                  <p:embed/>
                </p:oleObj>
              </mc:Choice>
              <mc:Fallback>
                <p:oleObj name="Equation" r:id="rId4" imgW="46735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552" y="6083056"/>
                        <a:ext cx="4673600" cy="508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290369"/>
              </p:ext>
            </p:extLst>
          </p:nvPr>
        </p:nvGraphicFramePr>
        <p:xfrm>
          <a:off x="1893497" y="3078011"/>
          <a:ext cx="651499" cy="4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43" name="Equation" r:id="rId6" imgW="317160" imgH="228600" progId="Equation.DSMT4">
                  <p:embed/>
                </p:oleObj>
              </mc:Choice>
              <mc:Fallback>
                <p:oleObj name="Equation" r:id="rId6" imgW="317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3497" y="3078011"/>
                        <a:ext cx="651499" cy="4683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755757"/>
              </p:ext>
            </p:extLst>
          </p:nvPr>
        </p:nvGraphicFramePr>
        <p:xfrm>
          <a:off x="4172292" y="4448101"/>
          <a:ext cx="730251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44" name="Equation" r:id="rId8" imgW="355320" imgH="228600" progId="Equation.DSMT4">
                  <p:embed/>
                </p:oleObj>
              </mc:Choice>
              <mc:Fallback>
                <p:oleObj name="Equation" r:id="rId8" imgW="355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2292" y="4448101"/>
                        <a:ext cx="730251" cy="4683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282" y="880224"/>
            <a:ext cx="3119395" cy="26578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9482" y="922374"/>
            <a:ext cx="40350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Double-folding potential with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Migdal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forces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89237" y="3653414"/>
            <a:ext cx="22924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Two-center shell model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63210"/>
              </p:ext>
            </p:extLst>
          </p:nvPr>
        </p:nvGraphicFramePr>
        <p:xfrm>
          <a:off x="7525132" y="6286287"/>
          <a:ext cx="1461715" cy="405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45" name="Equation" r:id="rId11" imgW="863280" imgH="241200" progId="Equation.DSMT4">
                  <p:embed/>
                </p:oleObj>
              </mc:Choice>
              <mc:Fallback>
                <p:oleObj name="Equation" r:id="rId11" imgW="8632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5132" y="6286287"/>
                        <a:ext cx="1461715" cy="40547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12141" y="47463"/>
            <a:ext cx="46086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A.V. Karpov, EXON (2006)</a:t>
            </a:r>
          </a:p>
          <a:p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V.I. </a:t>
            </a:r>
            <a:r>
              <a:rPr lang="en-US" sz="1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Zagrebaev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A.V. Karpov, et al. PEPAN (2007)</a:t>
            </a:r>
            <a:endParaRPr lang="ru-RU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65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60" y="388307"/>
            <a:ext cx="8901173" cy="588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6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1085" y="11087"/>
            <a:ext cx="10515600" cy="59046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Equations of motion (R, </a:t>
            </a:r>
            <a:r>
              <a:rPr lang="en-US" sz="2800" b="1" dirty="0">
                <a:solidFill>
                  <a:srgbClr val="C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sz="2800" b="1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>
                <a:solidFill>
                  <a:srgbClr val="C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sz="2800" b="1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h</a:t>
            </a:r>
            <a:r>
              <a:rPr lang="en-US" sz="2800" b="1" baseline="-25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h</a:t>
            </a:r>
            <a:r>
              <a:rPr lang="en-US" sz="2800" b="1" baseline="-25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>
                <a:solidFill>
                  <a:srgbClr val="C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q</a:t>
            </a:r>
            <a:r>
              <a:rPr lang="en-US" sz="2800" b="1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>
                <a:solidFill>
                  <a:srgbClr val="C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q</a:t>
            </a:r>
            <a:r>
              <a:rPr lang="en-US" sz="2800" b="1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>
                <a:solidFill>
                  <a:srgbClr val="C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q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" y="850393"/>
            <a:ext cx="8820214" cy="5083048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821688" y="697992"/>
            <a:ext cx="45720" cy="571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62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73" y="442563"/>
            <a:ext cx="8715731" cy="538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3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StatMod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99" y="268351"/>
            <a:ext cx="8242601" cy="593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3" descr="nrv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241" y="5704524"/>
            <a:ext cx="12969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6761290" y="6303100"/>
            <a:ext cx="23050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000" b="1" dirty="0">
                <a:solidFill>
                  <a:srgbClr val="000066"/>
                </a:solidFill>
                <a:latin typeface="Euclid" panose="02020503060505020303" pitchFamily="18" charset="0"/>
              </a:rPr>
              <a:t>http://nrv.jinr.ru</a:t>
            </a:r>
            <a:endParaRPr lang="ru-RU" altLang="ru-RU" sz="2000" b="1" dirty="0">
              <a:solidFill>
                <a:srgbClr val="000066"/>
              </a:solidFill>
              <a:latin typeface="Euclid" panose="0202050306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41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4752" y="148964"/>
            <a:ext cx="2910016" cy="466897"/>
          </a:xfrm>
        </p:spPr>
        <p:txBody>
          <a:bodyPr>
            <a:noAutofit/>
          </a:bodyPr>
          <a:lstStyle/>
          <a:p>
            <a:pPr algn="ctr"/>
            <a:r>
              <a:rPr lang="en-US" sz="24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136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Xe+</a:t>
            </a:r>
            <a:r>
              <a:rPr lang="en-US" sz="24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208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30" y="148964"/>
            <a:ext cx="472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experiment: E.M. </a:t>
            </a:r>
            <a:r>
              <a:rPr lang="en-US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Kozulin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 al., PRC (2012)</a:t>
            </a:r>
            <a:endParaRPr lang="ru-RU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52" y="1504810"/>
            <a:ext cx="8836848" cy="36249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52" y="1500527"/>
            <a:ext cx="8836848" cy="362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3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29260</TotalTime>
  <Words>852</Words>
  <Application>Microsoft Office PowerPoint</Application>
  <PresentationFormat>Экран (4:3)</PresentationFormat>
  <Paragraphs>162</Paragraphs>
  <Slides>30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41" baseType="lpstr">
      <vt:lpstr>ＭＳ Ｐゴシック</vt:lpstr>
      <vt:lpstr>Arial</vt:lpstr>
      <vt:lpstr>Britannic Bold</vt:lpstr>
      <vt:lpstr>Calibri</vt:lpstr>
      <vt:lpstr>Calibri Light</vt:lpstr>
      <vt:lpstr>Euclid</vt:lpstr>
      <vt:lpstr>Symbol</vt:lpstr>
      <vt:lpstr>Times New Roman</vt:lpstr>
      <vt:lpstr>Тема Office</vt:lpstr>
      <vt:lpstr>Equation</vt:lpstr>
      <vt:lpstr>CorelDRAW</vt:lpstr>
      <vt:lpstr>Production of neutron-rich heavy and superheavy nuclei in multinucleon transfer reactions</vt:lpstr>
      <vt:lpstr>Motivation</vt:lpstr>
      <vt:lpstr>Презентация PowerPoint</vt:lpstr>
      <vt:lpstr>Potential energy</vt:lpstr>
      <vt:lpstr>Презентация PowerPoint</vt:lpstr>
      <vt:lpstr>Equations of motion (R, d1, d2, hA, hZ, q1, q2, q)</vt:lpstr>
      <vt:lpstr>Презентация PowerPoint</vt:lpstr>
      <vt:lpstr>Презентация PowerPoint</vt:lpstr>
      <vt:lpstr>136Xe+208Pb</vt:lpstr>
      <vt:lpstr>136Xe+209Bi @ 569 MeV</vt:lpstr>
      <vt:lpstr>136Xe+209Bi @ 569 MeV</vt:lpstr>
      <vt:lpstr>136Xe+198Pt @ 643 MeV</vt:lpstr>
      <vt:lpstr>136Xe+198Pt @ 643 MeV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Production of neutron-rich heavy and SH nuclei in actinide-actinide collisions (U+smth.)</vt:lpstr>
      <vt:lpstr>Презентация PowerPoint</vt:lpstr>
      <vt:lpstr>Презентация PowerPoint</vt:lpstr>
      <vt:lpstr>160Gd   +  186W (b2=0.22)     (b2=0.28)</vt:lpstr>
      <vt:lpstr>160Gd   +  186W</vt:lpstr>
      <vt:lpstr>Презентация PowerPoint</vt:lpstr>
      <vt:lpstr>Collisions of actinides. Comparison with existing data: U+Cm</vt:lpstr>
      <vt:lpstr>Collisions of actinides. Comparison with existing data: U+U</vt:lpstr>
      <vt:lpstr>Collisions of actinides: U+Es</vt:lpstr>
      <vt:lpstr>Collisions of actinides: U+Es</vt:lpstr>
      <vt:lpstr>Conclusions and Outlook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Alexander Karpov</dc:creator>
  <cp:lastModifiedBy>Alexander Karpov</cp:lastModifiedBy>
  <cp:revision>576</cp:revision>
  <dcterms:created xsi:type="dcterms:W3CDTF">2016-06-27T14:43:42Z</dcterms:created>
  <dcterms:modified xsi:type="dcterms:W3CDTF">2018-04-10T08:45:54Z</dcterms:modified>
</cp:coreProperties>
</file>