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300" r:id="rId4"/>
    <p:sldId id="301" r:id="rId5"/>
    <p:sldId id="305" r:id="rId6"/>
    <p:sldId id="306" r:id="rId7"/>
    <p:sldId id="307" r:id="rId8"/>
    <p:sldId id="308" r:id="rId9"/>
    <p:sldId id="310" r:id="rId10"/>
    <p:sldId id="311" r:id="rId11"/>
    <p:sldId id="312" r:id="rId12"/>
    <p:sldId id="313" r:id="rId13"/>
    <p:sldId id="315" r:id="rId14"/>
    <p:sldId id="316" r:id="rId15"/>
    <p:sldId id="317" r:id="rId16"/>
    <p:sldId id="318" r:id="rId17"/>
    <p:sldId id="319" r:id="rId18"/>
    <p:sldId id="320" r:id="rId19"/>
    <p:sldId id="321" r:id="rId20"/>
    <p:sldId id="322" r:id="rId21"/>
    <p:sldId id="323" r:id="rId22"/>
    <p:sldId id="273" r:id="rId23"/>
    <p:sldId id="259" r:id="rId24"/>
    <p:sldId id="285" r:id="rId25"/>
    <p:sldId id="287" r:id="rId26"/>
    <p:sldId id="258" r:id="rId27"/>
    <p:sldId id="282" r:id="rId28"/>
    <p:sldId id="333" r:id="rId29"/>
    <p:sldId id="334" r:id="rId30"/>
    <p:sldId id="329" r:id="rId31"/>
    <p:sldId id="330" r:id="rId32"/>
    <p:sldId id="327" r:id="rId33"/>
    <p:sldId id="291" r:id="rId34"/>
    <p:sldId id="298" r:id="rId35"/>
    <p:sldId id="265" r:id="rId36"/>
    <p:sldId id="266" r:id="rId37"/>
    <p:sldId id="288" r:id="rId38"/>
    <p:sldId id="289"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7D9"/>
    <a:srgbClr val="FF3399"/>
    <a:srgbClr val="FFCCFF"/>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Стиль из темы 2 - акцент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7" autoAdjust="0"/>
    <p:restoredTop sz="91077" autoAdjust="0"/>
  </p:normalViewPr>
  <p:slideViewPr>
    <p:cSldViewPr>
      <p:cViewPr varScale="1">
        <p:scale>
          <a:sx n="110" d="100"/>
          <a:sy n="110" d="100"/>
        </p:scale>
        <p:origin x="1116" y="102"/>
      </p:cViewPr>
      <p:guideLst>
        <p:guide orient="horz" pos="2160"/>
        <p:guide pos="2880"/>
      </p:guideLst>
    </p:cSldViewPr>
  </p:slideViewPr>
  <p:outlineViewPr>
    <p:cViewPr>
      <p:scale>
        <a:sx n="33" d="100"/>
        <a:sy n="33" d="100"/>
      </p:scale>
      <p:origin x="0" y="160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705FAE-D4C0-4F74-B30C-E085672C7C5C}" type="datetimeFigureOut">
              <a:rPr lang="ru-RU" smtClean="0"/>
              <a:t>06.04.2018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D6612-1D50-46CA-8183-E864C5DCFAB5}" type="slidenum">
              <a:rPr lang="ru-RU" smtClean="0"/>
              <a:t>‹#›</a:t>
            </a:fld>
            <a:endParaRPr lang="ru-RU"/>
          </a:p>
        </p:txBody>
      </p:sp>
    </p:spTree>
    <p:extLst>
      <p:ext uri="{BB962C8B-B14F-4D97-AF65-F5344CB8AC3E}">
        <p14:creationId xmlns:p14="http://schemas.microsoft.com/office/powerpoint/2010/main" val="187376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energies around the Coulomb barrier the complete fusion of two massive nuclei is </a:t>
            </a:r>
            <a:r>
              <a:rPr lang="en-US" sz="1200" b="1" kern="1200" dirty="0" smtClean="0">
                <a:solidFill>
                  <a:schemeClr val="tx1"/>
                </a:solidFill>
                <a:effectLst/>
                <a:latin typeface="+mn-lt"/>
                <a:ea typeface="+mn-ea"/>
                <a:cs typeface="+mn-cs"/>
              </a:rPr>
              <a:t>suppressed</a:t>
            </a:r>
            <a:r>
              <a:rPr lang="en-US" sz="1200" kern="1200" dirty="0" smtClean="0">
                <a:solidFill>
                  <a:schemeClr val="tx1"/>
                </a:solidFill>
                <a:effectLst/>
                <a:latin typeface="+mn-lt"/>
                <a:ea typeface="+mn-ea"/>
                <a:cs typeface="+mn-cs"/>
              </a:rPr>
              <a:t> by competing binary process, the </a:t>
            </a:r>
            <a:r>
              <a:rPr lang="en-US" sz="1200" b="1"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in which the composite system separates in two main fragments without forming a CN.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QF happens to be the most important mechanism that prevents the formation of SHE in the fusion of heavy nuclei.</a:t>
            </a:r>
            <a:endParaRPr lang="ru-RU"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t>2</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It is clearly seen that the TKE distributions change markedly showing nearly Gaussian shape in the case of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and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ions and two-humped shape for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a:t>
            </a:r>
          </a:p>
          <a:p>
            <a:r>
              <a:rPr lang="en-US" sz="1200" kern="1200" dirty="0" smtClean="0">
                <a:solidFill>
                  <a:schemeClr val="tx1"/>
                </a:solidFill>
                <a:effectLst/>
                <a:latin typeface="+mn-lt"/>
                <a:ea typeface="+mn-ea"/>
                <a:cs typeface="+mn-cs"/>
              </a:rPr>
              <a:t>One may speculate about the presence of other processes together with the CN fission in the symmetric mass region for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reactions. </a:t>
            </a:r>
          </a:p>
          <a:p>
            <a:r>
              <a:rPr lang="en-US" sz="1200" kern="1200" dirty="0" smtClean="0">
                <a:solidFill>
                  <a:schemeClr val="tx1"/>
                </a:solidFill>
                <a:effectLst/>
                <a:latin typeface="+mn-lt"/>
                <a:ea typeface="+mn-ea"/>
                <a:cs typeface="+mn-cs"/>
              </a:rPr>
              <a:t>We assume that the mass-symmetric fragments may be formed by three different modes: CN fission, symmetric QF (QFsym) and a tail of asymmetric QF process. </a:t>
            </a:r>
          </a:p>
          <a:p>
            <a:r>
              <a:rPr lang="en-US" sz="1200" kern="1200" dirty="0" smtClean="0">
                <a:solidFill>
                  <a:schemeClr val="tx1"/>
                </a:solidFill>
                <a:effectLst/>
                <a:latin typeface="+mn-lt"/>
                <a:ea typeface="+mn-ea"/>
                <a:cs typeface="+mn-cs"/>
              </a:rPr>
              <a:t>To evaluate the contribution of the CN-fission process in the symmetric mass region we decomposed the TKE distributions as a sum of three Gaussians. One of them is associated with the CN-fission process (filled region). We fix mean value and variance of this component to the values obtained from the systematics</a:t>
            </a:r>
          </a:p>
          <a:p>
            <a:r>
              <a:rPr lang="en-US" sz="1200" kern="1200" dirty="0" smtClean="0">
                <a:solidFill>
                  <a:schemeClr val="tx1"/>
                </a:solidFill>
                <a:effectLst/>
                <a:latin typeface="+mn-lt"/>
                <a:ea typeface="+mn-ea"/>
                <a:cs typeface="+mn-cs"/>
              </a:rPr>
              <a:t>The low energy component is attributed to QFasym while the high energy one is connected with QFsym.</a:t>
            </a:r>
            <a:endParaRPr lang="ru-RU" dirty="0" smtClean="0"/>
          </a:p>
        </p:txBody>
      </p:sp>
      <p:sp>
        <p:nvSpPr>
          <p:cNvPr id="4" name="Номер слайда 3"/>
          <p:cNvSpPr>
            <a:spLocks noGrp="1"/>
          </p:cNvSpPr>
          <p:nvPr>
            <p:ph type="sldNum" sz="quarter" idx="10"/>
          </p:nvPr>
        </p:nvSpPr>
        <p:spPr/>
        <p:txBody>
          <a:bodyPr/>
          <a:lstStyle/>
          <a:p>
            <a:fld id="{35BC9D99-562D-4B7E-9C6F-546832CB156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381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spherical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hot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strongly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deformed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energies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above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Coulomb</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barrier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dependence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mean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fissility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parameter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a:t>
            </a:r>
            <a:r>
              <a:rPr lang="en-US" sz="1200" kern="1200" dirty="0" smtClean="0">
                <a:solidFill>
                  <a:schemeClr val="tx1"/>
                </a:solidFill>
                <a:effectLst/>
                <a:latin typeface="+mn-lt"/>
                <a:ea typeface="+mn-ea"/>
                <a:cs typeface="+mn-cs"/>
              </a:rPr>
              <a:t>, deduced from the present analysis of mass-energy distributions, is shown</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solid and dashed lines are the descriptions of </a:t>
            </a:r>
            <a:r>
              <a:rPr lang="en-US" sz="1200" i="1" kern="1200" dirty="0" smtClean="0">
                <a:solidFill>
                  <a:schemeClr val="tx1"/>
                </a:solidFill>
                <a:effectLst/>
                <a:latin typeface="+mn-lt"/>
                <a:ea typeface="+mn-ea"/>
                <a:cs typeface="+mn-cs"/>
              </a:rPr>
              <a:t>P </a:t>
            </a:r>
            <a:r>
              <a:rPr lang="en-US" sz="1200" kern="1200" baseline="30000" dirty="0" smtClean="0">
                <a:solidFill>
                  <a:schemeClr val="tx1"/>
                </a:solidFill>
                <a:effectLst/>
                <a:latin typeface="+mn-lt"/>
                <a:ea typeface="+mn-ea"/>
                <a:cs typeface="+mn-cs"/>
              </a:rPr>
              <a:t>0</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for hot and cold fusion reactions with an equation proposed by </a:t>
            </a:r>
            <a:r>
              <a:rPr lang="en-US" sz="1200" kern="1200" dirty="0" err="1" smtClean="0">
                <a:solidFill>
                  <a:schemeClr val="tx1"/>
                </a:solidFill>
                <a:effectLst/>
                <a:latin typeface="+mn-lt"/>
                <a:ea typeface="+mn-ea"/>
                <a:cs typeface="+mn-cs"/>
              </a:rPr>
              <a:t>Zagrebaev</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fusion probabilities decrease exponentially with increasing mean </a:t>
            </a:r>
            <a:r>
              <a:rPr lang="en-US" sz="1200"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parameter both for cold and hot fusion reactions but with </a:t>
            </a:r>
            <a:r>
              <a:rPr lang="en-US" sz="1200" b="1" kern="1200" dirty="0" smtClean="0">
                <a:solidFill>
                  <a:schemeClr val="tx1"/>
                </a:solidFill>
                <a:effectLst/>
                <a:latin typeface="+mn-lt"/>
                <a:ea typeface="+mn-ea"/>
                <a:cs typeface="+mn-cs"/>
              </a:rPr>
              <a:t>different rate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interactions of </a:t>
            </a:r>
            <a:r>
              <a:rPr lang="en-US" sz="1200" b="1" kern="1200" dirty="0" smtClean="0">
                <a:solidFill>
                  <a:schemeClr val="tx1"/>
                </a:solidFill>
                <a:effectLst/>
                <a:latin typeface="+mn-lt"/>
                <a:ea typeface="+mn-ea"/>
                <a:cs typeface="+mn-cs"/>
              </a:rPr>
              <a:t>deformed</a:t>
            </a:r>
            <a:r>
              <a:rPr lang="en-US" sz="1200" kern="1200" dirty="0" smtClean="0">
                <a:solidFill>
                  <a:schemeClr val="tx1"/>
                </a:solidFill>
                <a:effectLst/>
                <a:latin typeface="+mn-lt"/>
                <a:ea typeface="+mn-ea"/>
                <a:cs typeface="+mn-cs"/>
              </a:rPr>
              <a:t> nuclei the orientation effect plays an important role in the evolution of </a:t>
            </a:r>
            <a:r>
              <a:rPr lang="en-US" sz="1200" kern="1200" dirty="0" err="1" smtClean="0">
                <a:solidFill>
                  <a:schemeClr val="tx1"/>
                </a:solidFill>
                <a:effectLst/>
                <a:latin typeface="+mn-lt"/>
                <a:ea typeface="+mn-ea"/>
                <a:cs typeface="+mn-cs"/>
              </a:rPr>
              <a:t>dinuclear</a:t>
            </a:r>
            <a:r>
              <a:rPr lang="en-US" sz="1200" kern="1200" dirty="0" smtClean="0">
                <a:solidFill>
                  <a:schemeClr val="tx1"/>
                </a:solidFill>
                <a:effectLst/>
                <a:latin typeface="+mn-lt"/>
                <a:ea typeface="+mn-ea"/>
                <a:cs typeface="+mn-cs"/>
              </a:rPr>
              <a:t> system.</a:t>
            </a:r>
          </a:p>
          <a:p>
            <a:r>
              <a:rPr lang="en-US" sz="1200" kern="1200" dirty="0" smtClean="0">
                <a:solidFill>
                  <a:schemeClr val="tx1"/>
                </a:solidFill>
                <a:effectLst/>
                <a:latin typeface="+mn-lt"/>
                <a:ea typeface="+mn-ea"/>
                <a:cs typeface="+mn-cs"/>
              </a:rPr>
              <a:t>Such different behavior of the </a:t>
            </a:r>
            <a:r>
              <a:rPr lang="en-US" sz="1200" i="1" kern="1200" dirty="0" smtClean="0">
                <a:solidFill>
                  <a:schemeClr val="tx1"/>
                </a:solidFill>
                <a:effectLst/>
                <a:latin typeface="+mn-lt"/>
                <a:ea typeface="+mn-ea"/>
                <a:cs typeface="+mn-cs"/>
              </a:rPr>
              <a:t>P </a:t>
            </a:r>
            <a:r>
              <a:rPr lang="en-US" sz="1200" i="1" kern="1200" baseline="30000" dirty="0" smtClean="0">
                <a:solidFill>
                  <a:schemeClr val="tx1"/>
                </a:solidFill>
                <a:effectLst/>
                <a:latin typeface="+mn-lt"/>
                <a:ea typeface="+mn-ea"/>
                <a:cs typeface="+mn-cs"/>
              </a:rPr>
              <a:t>0</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dependence on mean </a:t>
            </a:r>
            <a:r>
              <a:rPr lang="en-US" sz="1200"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parameter for the reactions with </a:t>
            </a:r>
            <a:r>
              <a:rPr lang="en-US" sz="1200" b="1" kern="1200" dirty="0" smtClean="0">
                <a:solidFill>
                  <a:schemeClr val="tx1"/>
                </a:solidFill>
                <a:effectLst/>
                <a:latin typeface="+mn-lt"/>
                <a:ea typeface="+mn-ea"/>
                <a:cs typeface="+mn-cs"/>
              </a:rPr>
              <a:t>spherical</a:t>
            </a:r>
            <a:r>
              <a:rPr lang="en-US" sz="1200" kern="1200" dirty="0" smtClean="0">
                <a:solidFill>
                  <a:schemeClr val="tx1"/>
                </a:solidFill>
                <a:effectLst/>
                <a:latin typeface="+mn-lt"/>
                <a:ea typeface="+mn-ea"/>
                <a:cs typeface="+mn-cs"/>
              </a:rPr>
              <a:t> and strongly </a:t>
            </a:r>
            <a:r>
              <a:rPr lang="en-US" sz="1200" b="1" kern="1200" dirty="0" smtClean="0">
                <a:solidFill>
                  <a:schemeClr val="tx1"/>
                </a:solidFill>
                <a:effectLst/>
                <a:latin typeface="+mn-lt"/>
                <a:ea typeface="+mn-ea"/>
                <a:cs typeface="+mn-cs"/>
              </a:rPr>
              <a:t>deformed</a:t>
            </a:r>
            <a:r>
              <a:rPr lang="en-US" sz="1200" kern="1200" dirty="0" smtClean="0">
                <a:solidFill>
                  <a:schemeClr val="tx1"/>
                </a:solidFill>
                <a:effectLst/>
                <a:latin typeface="+mn-lt"/>
                <a:ea typeface="+mn-ea"/>
                <a:cs typeface="+mn-cs"/>
              </a:rPr>
              <a:t> target nuclei may be explained by the </a:t>
            </a:r>
            <a:r>
              <a:rPr lang="en-US" sz="1200" b="1" kern="1200" dirty="0" smtClean="0">
                <a:solidFill>
                  <a:schemeClr val="tx1"/>
                </a:solidFill>
                <a:effectLst/>
                <a:latin typeface="+mn-lt"/>
                <a:ea typeface="+mn-ea"/>
                <a:cs typeface="+mn-cs"/>
              </a:rPr>
              <a:t>orientation</a:t>
            </a:r>
            <a:r>
              <a:rPr lang="en-US" sz="1200" kern="1200" dirty="0" smtClean="0">
                <a:solidFill>
                  <a:schemeClr val="tx1"/>
                </a:solidFill>
                <a:effectLst/>
                <a:latin typeface="+mn-lt"/>
                <a:ea typeface="+mn-ea"/>
                <a:cs typeface="+mn-cs"/>
              </a:rPr>
              <a:t> effect. </a:t>
            </a:r>
          </a:p>
          <a:p>
            <a:r>
              <a:rPr lang="en-US" sz="1200" kern="1200" dirty="0" smtClean="0">
                <a:solidFill>
                  <a:schemeClr val="tx1"/>
                </a:solidFill>
                <a:effectLst/>
                <a:latin typeface="+mn-lt"/>
                <a:ea typeface="+mn-ea"/>
                <a:cs typeface="+mn-cs"/>
              </a:rPr>
              <a:t>In the case of </a:t>
            </a:r>
            <a:r>
              <a:rPr lang="en-US" sz="1200" b="1" kern="1200" dirty="0" smtClean="0">
                <a:solidFill>
                  <a:schemeClr val="tx1"/>
                </a:solidFill>
                <a:effectLst/>
                <a:latin typeface="+mn-lt"/>
                <a:ea typeface="+mn-ea"/>
                <a:cs typeface="+mn-cs"/>
              </a:rPr>
              <a:t>spherical</a:t>
            </a:r>
            <a:r>
              <a:rPr lang="en-US" sz="1200" kern="1200" dirty="0" smtClean="0">
                <a:solidFill>
                  <a:schemeClr val="tx1"/>
                </a:solidFill>
                <a:effectLst/>
                <a:latin typeface="+mn-lt"/>
                <a:ea typeface="+mn-ea"/>
                <a:cs typeface="+mn-cs"/>
              </a:rPr>
              <a:t> target nuclei the fusion probability is higher up to the values of mean </a:t>
            </a:r>
            <a:r>
              <a:rPr lang="en-US" sz="1200"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parameter </a:t>
            </a:r>
            <a:r>
              <a:rPr lang="en-US" sz="1200" b="1" i="1" kern="1200" dirty="0" err="1" smtClean="0">
                <a:solidFill>
                  <a:schemeClr val="tx1"/>
                </a:solidFill>
                <a:effectLst/>
                <a:latin typeface="+mn-lt"/>
                <a:ea typeface="+mn-ea"/>
                <a:cs typeface="+mn-cs"/>
              </a:rPr>
              <a:t>x</a:t>
            </a:r>
            <a:r>
              <a:rPr lang="en-US" sz="1200" b="1" i="1" kern="1200" baseline="-25000" dirty="0" err="1" smtClean="0">
                <a:solidFill>
                  <a:schemeClr val="tx1"/>
                </a:solidFill>
                <a:effectLst/>
                <a:latin typeface="+mn-lt"/>
                <a:ea typeface="+mn-ea"/>
                <a:cs typeface="+mn-cs"/>
              </a:rPr>
              <a:t>m</a:t>
            </a:r>
            <a:r>
              <a:rPr lang="en-US" sz="1200" b="1" kern="1200" dirty="0" smtClean="0">
                <a:solidFill>
                  <a:schemeClr val="tx1"/>
                </a:solidFill>
                <a:effectLst/>
                <a:latin typeface="+mn-lt"/>
                <a:ea typeface="+mn-ea"/>
                <a:cs typeface="+mn-cs"/>
              </a:rPr>
              <a:t> ≈ 0.8</a:t>
            </a:r>
            <a:r>
              <a:rPr lang="en-US" sz="1200" kern="1200" dirty="0" smtClean="0">
                <a:solidFill>
                  <a:schemeClr val="tx1"/>
                </a:solidFill>
                <a:effectLst/>
                <a:latin typeface="+mn-lt"/>
                <a:ea typeface="+mn-ea"/>
                <a:cs typeface="+mn-cs"/>
              </a:rPr>
              <a:t>, for the </a:t>
            </a:r>
            <a:r>
              <a:rPr lang="en-US" sz="1200" b="1" kern="1200" dirty="0" smtClean="0">
                <a:solidFill>
                  <a:schemeClr val="tx1"/>
                </a:solidFill>
                <a:effectLst/>
                <a:latin typeface="+mn-lt"/>
                <a:ea typeface="+mn-ea"/>
                <a:cs typeface="+mn-cs"/>
              </a:rPr>
              <a:t>larger</a:t>
            </a:r>
            <a:r>
              <a:rPr lang="en-US" sz="1200" kern="1200" dirty="0" smtClean="0">
                <a:solidFill>
                  <a:schemeClr val="tx1"/>
                </a:solidFill>
                <a:effectLst/>
                <a:latin typeface="+mn-lt"/>
                <a:ea typeface="+mn-ea"/>
                <a:cs typeface="+mn-cs"/>
              </a:rPr>
              <a:t> values of </a:t>
            </a:r>
            <a:r>
              <a:rPr lang="en-US" sz="1200" i="1" kern="1200" dirty="0" err="1" smtClean="0">
                <a:solidFill>
                  <a:schemeClr val="tx1"/>
                </a:solidFill>
                <a:effectLst/>
                <a:latin typeface="+mn-lt"/>
                <a:ea typeface="+mn-ea"/>
                <a:cs typeface="+mn-cs"/>
              </a:rPr>
              <a:t>x</a:t>
            </a:r>
            <a:r>
              <a:rPr lang="en-US" sz="1200" i="1" kern="1200" baseline="-25000" dirty="0" err="1"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the fusion probability </a:t>
            </a:r>
            <a:r>
              <a:rPr lang="en-US" sz="1200" b="1" kern="1200" dirty="0" smtClean="0">
                <a:solidFill>
                  <a:schemeClr val="tx1"/>
                </a:solidFill>
                <a:effectLst/>
                <a:latin typeface="+mn-lt"/>
                <a:ea typeface="+mn-ea"/>
                <a:cs typeface="+mn-cs"/>
              </a:rPr>
              <a:t>sharply decreases </a:t>
            </a:r>
            <a:r>
              <a:rPr lang="en-US" sz="1200" kern="1200" dirty="0" smtClean="0">
                <a:solidFill>
                  <a:schemeClr val="tx1"/>
                </a:solidFill>
                <a:effectLst/>
                <a:latin typeface="+mn-lt"/>
                <a:ea typeface="+mn-ea"/>
                <a:cs typeface="+mn-cs"/>
              </a:rPr>
              <a:t>as compared to the reactions with strongly deformed target nuclei. </a:t>
            </a:r>
          </a:p>
          <a:p>
            <a:r>
              <a:rPr lang="en-US" sz="1200" kern="1200" dirty="0" smtClean="0">
                <a:solidFill>
                  <a:schemeClr val="tx1"/>
                </a:solidFill>
                <a:effectLst/>
                <a:latin typeface="+mn-lt"/>
                <a:ea typeface="+mn-ea"/>
                <a:cs typeface="+mn-cs"/>
              </a:rPr>
              <a:t>In the reactions with strongly </a:t>
            </a:r>
            <a:r>
              <a:rPr lang="en-US" sz="1200" b="1" kern="1200" dirty="0" smtClean="0">
                <a:solidFill>
                  <a:schemeClr val="tx1"/>
                </a:solidFill>
                <a:effectLst/>
                <a:latin typeface="+mn-lt"/>
                <a:ea typeface="+mn-ea"/>
                <a:cs typeface="+mn-cs"/>
              </a:rPr>
              <a:t>deformed</a:t>
            </a:r>
            <a:r>
              <a:rPr lang="en-US" sz="1200" kern="1200" dirty="0" smtClean="0">
                <a:solidFill>
                  <a:schemeClr val="tx1"/>
                </a:solidFill>
                <a:effectLst/>
                <a:latin typeface="+mn-lt"/>
                <a:ea typeface="+mn-ea"/>
                <a:cs typeface="+mn-cs"/>
              </a:rPr>
              <a:t> nuclei, QF starts to suppress CN formation at the </a:t>
            </a:r>
            <a:r>
              <a:rPr lang="en-US" sz="1200" b="1" kern="1200" dirty="0" smtClean="0">
                <a:solidFill>
                  <a:schemeClr val="tx1"/>
                </a:solidFill>
                <a:effectLst/>
                <a:latin typeface="+mn-lt"/>
                <a:ea typeface="+mn-ea"/>
                <a:cs typeface="+mn-cs"/>
              </a:rPr>
              <a:t>lower</a:t>
            </a:r>
            <a:r>
              <a:rPr lang="en-US" sz="1200" kern="1200" dirty="0" smtClean="0">
                <a:solidFill>
                  <a:schemeClr val="tx1"/>
                </a:solidFill>
                <a:effectLst/>
                <a:latin typeface="+mn-lt"/>
                <a:ea typeface="+mn-ea"/>
                <a:cs typeface="+mn-cs"/>
              </a:rPr>
              <a:t> values of </a:t>
            </a:r>
            <a:r>
              <a:rPr lang="en-US" sz="1200" i="1" kern="1200" dirty="0" err="1" smtClean="0">
                <a:solidFill>
                  <a:schemeClr val="tx1"/>
                </a:solidFill>
                <a:effectLst/>
                <a:latin typeface="+mn-lt"/>
                <a:ea typeface="+mn-ea"/>
                <a:cs typeface="+mn-cs"/>
              </a:rPr>
              <a:t>x</a:t>
            </a:r>
            <a:r>
              <a:rPr lang="en-US" sz="1200" i="1" kern="1200" baseline="-25000" dirty="0" err="1" smtClean="0">
                <a:solidFill>
                  <a:schemeClr val="tx1"/>
                </a:solidFill>
                <a:effectLst/>
                <a:latin typeface="+mn-lt"/>
                <a:ea typeface="+mn-ea"/>
                <a:cs typeface="+mn-cs"/>
              </a:rPr>
              <a:t>m</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(~0.7) </a:t>
            </a:r>
            <a:r>
              <a:rPr lang="en-US" sz="1200" kern="1200" dirty="0" smtClean="0">
                <a:solidFill>
                  <a:schemeClr val="tx1"/>
                </a:solidFill>
                <a:effectLst/>
                <a:latin typeface="+mn-lt"/>
                <a:ea typeface="+mn-ea"/>
                <a:cs typeface="+mn-cs"/>
              </a:rPr>
              <a:t>as compared to the reactions with spherical targets due to the contribution of </a:t>
            </a:r>
            <a:r>
              <a:rPr lang="en-US" sz="1200" b="1" kern="1200" dirty="0" smtClean="0">
                <a:solidFill>
                  <a:schemeClr val="tx1"/>
                </a:solidFill>
                <a:effectLst/>
                <a:latin typeface="+mn-lt"/>
                <a:ea typeface="+mn-ea"/>
                <a:cs typeface="+mn-cs"/>
              </a:rPr>
              <a:t>near-tip</a:t>
            </a:r>
            <a:r>
              <a:rPr lang="en-US" sz="1200" kern="1200" dirty="0" smtClean="0">
                <a:solidFill>
                  <a:schemeClr val="tx1"/>
                </a:solidFill>
                <a:effectLst/>
                <a:latin typeface="+mn-lt"/>
                <a:ea typeface="+mn-ea"/>
                <a:cs typeface="+mn-cs"/>
              </a:rPr>
              <a:t> collisions, while for </a:t>
            </a:r>
            <a:r>
              <a:rPr lang="en-US" sz="1200" i="1" kern="1200" dirty="0" err="1" smtClean="0">
                <a:solidFill>
                  <a:schemeClr val="tx1"/>
                </a:solidFill>
                <a:effectLst/>
                <a:latin typeface="+mn-lt"/>
                <a:ea typeface="+mn-ea"/>
                <a:cs typeface="+mn-cs"/>
              </a:rPr>
              <a:t>x</a:t>
            </a:r>
            <a:r>
              <a:rPr lang="en-US" sz="1200" i="1" kern="1200" baseline="-25000" dirty="0" err="1"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&gt; 0.8 the </a:t>
            </a:r>
            <a:r>
              <a:rPr lang="en-US" sz="1200" b="1" kern="1200" dirty="0" smtClean="0">
                <a:solidFill>
                  <a:schemeClr val="tx1"/>
                </a:solidFill>
                <a:effectLst/>
                <a:latin typeface="+mn-lt"/>
                <a:ea typeface="+mn-ea"/>
                <a:cs typeface="+mn-cs"/>
              </a:rPr>
              <a:t>near-side</a:t>
            </a:r>
            <a:r>
              <a:rPr lang="en-US" sz="1200" kern="1200" dirty="0" smtClean="0">
                <a:solidFill>
                  <a:schemeClr val="tx1"/>
                </a:solidFill>
                <a:effectLst/>
                <a:latin typeface="+mn-lt"/>
                <a:ea typeface="+mn-ea"/>
                <a:cs typeface="+mn-cs"/>
              </a:rPr>
              <a:t> collisions give a gain in fusion probabilities even at large values of </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that the fusion probabilities obtained from the analysis of mass-energy distributions of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fragments refer only to the </a:t>
            </a:r>
            <a:r>
              <a:rPr lang="en-US" sz="1200" b="1" kern="1200" dirty="0" smtClean="0">
                <a:solidFill>
                  <a:schemeClr val="tx1"/>
                </a:solidFill>
                <a:effectLst/>
                <a:latin typeface="+mn-lt"/>
                <a:ea typeface="+mn-ea"/>
                <a:cs typeface="+mn-cs"/>
              </a:rPr>
              <a:t>upper limit </a:t>
            </a:r>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estimating the fusion probability it is important to take into account the </a:t>
            </a:r>
            <a:r>
              <a:rPr lang="en-US" sz="1200" kern="1200" dirty="0" err="1" smtClean="0">
                <a:solidFill>
                  <a:schemeClr val="tx1"/>
                </a:solidFill>
                <a:effectLst/>
                <a:latin typeface="+mn-lt"/>
                <a:ea typeface="+mn-ea"/>
                <a:cs typeface="+mn-cs"/>
              </a:rPr>
              <a:t>ang</a:t>
            </a:r>
            <a:r>
              <a:rPr lang="en-US" sz="1200" kern="1200" dirty="0" smtClean="0">
                <a:solidFill>
                  <a:schemeClr val="tx1"/>
                </a:solidFill>
                <a:effectLst/>
                <a:latin typeface="+mn-lt"/>
                <a:ea typeface="+mn-ea"/>
                <a:cs typeface="+mn-cs"/>
              </a:rPr>
              <a:t> distr. But there is no model for QF and</a:t>
            </a:r>
            <a:r>
              <a:rPr lang="en-US" sz="1200" kern="1200" baseline="0" dirty="0" smtClean="0">
                <a:solidFill>
                  <a:schemeClr val="tx1"/>
                </a:solidFill>
                <a:effectLst/>
                <a:latin typeface="+mn-lt"/>
                <a:ea typeface="+mn-ea"/>
                <a:cs typeface="+mn-cs"/>
              </a:rPr>
              <a:t> no detailed </a:t>
            </a:r>
            <a:r>
              <a:rPr lang="en-US" sz="1200" kern="1200" baseline="0" dirty="0" err="1" smtClean="0">
                <a:solidFill>
                  <a:schemeClr val="tx1"/>
                </a:solidFill>
                <a:effectLst/>
                <a:latin typeface="+mn-lt"/>
                <a:ea typeface="+mn-ea"/>
                <a:cs typeface="+mn-cs"/>
              </a:rPr>
              <a:t>exp</a:t>
            </a:r>
            <a:r>
              <a:rPr lang="en-US" sz="1200" kern="1200" baseline="0" dirty="0" smtClean="0">
                <a:solidFill>
                  <a:schemeClr val="tx1"/>
                </a:solidFill>
                <a:effectLst/>
                <a:latin typeface="+mn-lt"/>
                <a:ea typeface="+mn-ea"/>
                <a:cs typeface="+mn-cs"/>
              </a:rPr>
              <a:t> data</a:t>
            </a:r>
            <a:endParaRPr lang="ru-RU" dirty="0" smtClean="0"/>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3341522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mass and energy distributions of binary fragments  </a:t>
            </a:r>
            <a:r>
              <a:rPr lang="en-GB" sz="1200" b="1" kern="1200" dirty="0" smtClean="0">
                <a:solidFill>
                  <a:schemeClr val="tx1"/>
                </a:solidFill>
                <a:effectLst/>
                <a:latin typeface="+mn-lt"/>
                <a:ea typeface="+mn-ea"/>
                <a:cs typeface="+mn-cs"/>
              </a:rPr>
              <a:t>at energies near the Coulomb barrier</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reaction products having masses close to those of projectile and target are identified as </a:t>
            </a:r>
            <a:r>
              <a:rPr lang="en-US" sz="1200" kern="1200" dirty="0" err="1" smtClean="0">
                <a:solidFill>
                  <a:schemeClr val="tx1"/>
                </a:solidFill>
                <a:effectLst/>
                <a:latin typeface="+mn-lt"/>
                <a:ea typeface="+mn-ea"/>
                <a:cs typeface="+mn-cs"/>
              </a:rPr>
              <a:t>quasielastic</a:t>
            </a:r>
            <a:r>
              <a:rPr lang="en-US" sz="1200" kern="1200" dirty="0" smtClean="0">
                <a:solidFill>
                  <a:schemeClr val="tx1"/>
                </a:solidFill>
                <a:effectLst/>
                <a:latin typeface="+mn-lt"/>
                <a:ea typeface="+mn-ea"/>
                <a:cs typeface="+mn-cs"/>
              </a:rPr>
              <a:t> and deep-inelastic events in the total kinetic energy-mass (TKE,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matrix, and we will not consider them. Reaction products lying between elastic peaks can be identified as totally relaxed events, i.e., as fission (or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fragments. We have outlined them by solid lines in the panels. Henceforth we consider the properties of these events only.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first sight the distributions for the reaction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are similar to those for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ions: the wide two-humped shape with large QF component peaked around the mass </a:t>
            </a:r>
            <a:r>
              <a:rPr lang="en-US" sz="1200" b="1" kern="1200" dirty="0" smtClean="0">
                <a:solidFill>
                  <a:schemeClr val="tx1"/>
                </a:solidFill>
                <a:effectLst/>
                <a:latin typeface="+mn-lt"/>
                <a:ea typeface="+mn-ea"/>
                <a:cs typeface="+mn-cs"/>
              </a:rPr>
              <a:t>208-210</a:t>
            </a:r>
            <a:r>
              <a:rPr lang="en-US" sz="1200" kern="1200" dirty="0" smtClean="0">
                <a:solidFill>
                  <a:schemeClr val="tx1"/>
                </a:solidFill>
                <a:effectLst/>
                <a:latin typeface="+mn-lt"/>
                <a:ea typeface="+mn-ea"/>
                <a:cs typeface="+mn-cs"/>
              </a:rPr>
              <a:t> u. In the case of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reaction the asymmetric QF (</a:t>
            </a:r>
            <a:r>
              <a:rPr lang="en-US" sz="1200" kern="1200" dirty="0" err="1" smtClean="0">
                <a:solidFill>
                  <a:schemeClr val="tx1"/>
                </a:solidFill>
                <a:effectLst/>
                <a:latin typeface="+mn-lt"/>
                <a:ea typeface="+mn-ea"/>
                <a:cs typeface="+mn-cs"/>
              </a:rPr>
              <a:t>QFasym</a:t>
            </a:r>
            <a:r>
              <a:rPr lang="en-US" sz="1200" kern="1200" dirty="0" smtClean="0">
                <a:solidFill>
                  <a:schemeClr val="tx1"/>
                </a:solidFill>
                <a:effectLst/>
                <a:latin typeface="+mn-lt"/>
                <a:ea typeface="+mn-ea"/>
                <a:cs typeface="+mn-cs"/>
              </a:rPr>
              <a:t>) peaks around masses </a:t>
            </a:r>
            <a:r>
              <a:rPr lang="en-US" sz="1200" b="1" kern="1200" dirty="0" smtClean="0">
                <a:solidFill>
                  <a:schemeClr val="tx1"/>
                </a:solidFill>
                <a:effectLst/>
                <a:latin typeface="+mn-lt"/>
                <a:ea typeface="+mn-ea"/>
                <a:cs typeface="+mn-cs"/>
              </a:rPr>
              <a:t>200</a:t>
            </a:r>
            <a:r>
              <a:rPr lang="en-US" sz="1200" kern="1200" dirty="0" smtClean="0">
                <a:solidFill>
                  <a:schemeClr val="tx1"/>
                </a:solidFill>
                <a:effectLst/>
                <a:latin typeface="+mn-lt"/>
                <a:ea typeface="+mn-ea"/>
                <a:cs typeface="+mn-cs"/>
              </a:rPr>
              <a:t> u, and for the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shifts to the heavier mass </a:t>
            </a:r>
            <a:r>
              <a:rPr lang="en-US" sz="1200" b="1" kern="1200" dirty="0" smtClean="0">
                <a:solidFill>
                  <a:schemeClr val="tx1"/>
                </a:solidFill>
                <a:effectLst/>
                <a:latin typeface="+mn-lt"/>
                <a:ea typeface="+mn-ea"/>
                <a:cs typeface="+mn-cs"/>
              </a:rPr>
              <a:t>215</a:t>
            </a:r>
            <a:r>
              <a:rPr lang="en-US" sz="1200" kern="1200" dirty="0" smtClean="0">
                <a:solidFill>
                  <a:schemeClr val="tx1"/>
                </a:solidFill>
                <a:effectLst/>
                <a:latin typeface="+mn-lt"/>
                <a:ea typeface="+mn-ea"/>
                <a:cs typeface="+mn-cs"/>
              </a:rPr>
              <a:t> u.</a:t>
            </a:r>
          </a:p>
          <a:p>
            <a:r>
              <a:rPr lang="en-US" sz="1200" b="0" i="0" u="none" strike="noStrike" kern="1200" baseline="0" dirty="0" smtClean="0">
                <a:solidFill>
                  <a:schemeClr val="tx1"/>
                </a:solidFill>
                <a:latin typeface="+mn-lt"/>
                <a:ea typeface="+mn-ea"/>
                <a:cs typeface="+mn-cs"/>
              </a:rPr>
              <a:t>Generally, in heavy-ion-induced reactions the formation of </a:t>
            </a:r>
            <a:r>
              <a:rPr lang="en-US" sz="1200" b="0" i="0" u="none" strike="noStrike" kern="1200" baseline="0" dirty="0" err="1" smtClean="0">
                <a:solidFill>
                  <a:schemeClr val="tx1"/>
                </a:solidFill>
                <a:latin typeface="+mn-lt"/>
                <a:ea typeface="+mn-ea"/>
                <a:cs typeface="+mn-cs"/>
              </a:rPr>
              <a:t>QFasym</a:t>
            </a:r>
            <a:r>
              <a:rPr lang="en-US" sz="1200" b="0" i="0" u="none" strike="noStrike" kern="1200" baseline="0" dirty="0" smtClean="0">
                <a:solidFill>
                  <a:schemeClr val="tx1"/>
                </a:solidFill>
                <a:latin typeface="+mn-lt"/>
                <a:ea typeface="+mn-ea"/>
                <a:cs typeface="+mn-cs"/>
              </a:rPr>
              <a:t> fragments is connected with the strong influence of the nuclear shell at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 82 and </a:t>
            </a:r>
            <a:r>
              <a:rPr lang="en-US" sz="1200" b="0" i="1" u="none" strike="noStrike" kern="1200" baseline="0" dirty="0" smtClean="0">
                <a:solidFill>
                  <a:schemeClr val="tx1"/>
                </a:solidFill>
                <a:latin typeface="+mn-lt"/>
                <a:ea typeface="+mn-ea"/>
                <a:cs typeface="+mn-cs"/>
              </a:rPr>
              <a:t>N </a:t>
            </a:r>
            <a:r>
              <a:rPr lang="en-US" sz="1200" b="0" i="0" u="none" strike="noStrike" kern="1200" baseline="0" dirty="0" smtClean="0">
                <a:solidFill>
                  <a:schemeClr val="tx1"/>
                </a:solidFill>
                <a:latin typeface="+mn-lt"/>
                <a:ea typeface="+mn-ea"/>
                <a:cs typeface="+mn-cs"/>
              </a:rPr>
              <a:t>= 126 (</a:t>
            </a:r>
            <a:r>
              <a:rPr lang="en-US" sz="1200" b="1" i="0" u="none" strike="noStrike" kern="1200" baseline="0" dirty="0" smtClean="0">
                <a:solidFill>
                  <a:schemeClr val="tx1"/>
                </a:solidFill>
                <a:latin typeface="+mn-lt"/>
                <a:ea typeface="+mn-ea"/>
                <a:cs typeface="+mn-cs"/>
              </a:rPr>
              <a:t>doubly magic lead</a:t>
            </a:r>
            <a:r>
              <a:rPr lang="en-US" sz="1200" b="0" i="0" u="none" strike="noStrike" kern="1200" baseline="0" dirty="0" smtClean="0">
                <a:solidFill>
                  <a:schemeClr val="tx1"/>
                </a:solidFill>
                <a:latin typeface="+mn-lt"/>
                <a:ea typeface="+mn-ea"/>
                <a:cs typeface="+mn-cs"/>
              </a:rPr>
              <a:t>)</a:t>
            </a:r>
          </a:p>
          <a:p>
            <a:r>
              <a:rPr lang="en-US" sz="1200" kern="1200" dirty="0" smtClean="0">
                <a:solidFill>
                  <a:schemeClr val="tx1"/>
                </a:solidFill>
                <a:effectLst/>
                <a:latin typeface="+mn-lt"/>
                <a:ea typeface="+mn-ea"/>
                <a:cs typeface="+mn-cs"/>
              </a:rPr>
              <a:t>the deviation the QF fragment masses from 208 u is due to the influence of the shells in light fragment </a:t>
            </a:r>
            <a:r>
              <a:rPr lang="en-US" sz="1200" b="1" i="1" kern="1200" dirty="0" smtClean="0">
                <a:solidFill>
                  <a:schemeClr val="tx1"/>
                </a:solidFill>
                <a:effectLst/>
                <a:latin typeface="+mn-lt"/>
                <a:ea typeface="+mn-ea"/>
                <a:cs typeface="+mn-cs"/>
              </a:rPr>
              <a:t>Z</a:t>
            </a:r>
            <a:r>
              <a:rPr lang="en-US" sz="1200" b="1" kern="1200" dirty="0" smtClean="0">
                <a:solidFill>
                  <a:schemeClr val="tx1"/>
                </a:solidFill>
                <a:effectLst/>
                <a:latin typeface="+mn-lt"/>
                <a:ea typeface="+mn-ea"/>
                <a:cs typeface="+mn-cs"/>
              </a:rPr>
              <a:t> = 28 and </a:t>
            </a:r>
            <a:r>
              <a:rPr lang="en-US" sz="1200" b="1" i="1" kern="1200" dirty="0" smtClean="0">
                <a:solidFill>
                  <a:schemeClr val="tx1"/>
                </a:solidFill>
                <a:effectLst/>
                <a:latin typeface="+mn-lt"/>
                <a:ea typeface="+mn-ea"/>
                <a:cs typeface="+mn-cs"/>
              </a:rPr>
              <a:t>N</a:t>
            </a:r>
            <a:r>
              <a:rPr lang="en-US" sz="1200" b="1" kern="1200" dirty="0" smtClean="0">
                <a:solidFill>
                  <a:schemeClr val="tx1"/>
                </a:solidFill>
                <a:effectLst/>
                <a:latin typeface="+mn-lt"/>
                <a:ea typeface="+mn-ea"/>
                <a:cs typeface="+mn-cs"/>
              </a:rPr>
              <a:t> = 50.</a:t>
            </a:r>
            <a:r>
              <a:rPr lang="en-US" sz="1200" kern="1200" dirty="0" smtClean="0">
                <a:solidFill>
                  <a:schemeClr val="tx1"/>
                </a:solidFill>
                <a:effectLst/>
                <a:latin typeface="+mn-lt"/>
                <a:ea typeface="+mn-ea"/>
                <a:cs typeface="+mn-cs"/>
              </a:rPr>
              <a:t> </a:t>
            </a:r>
            <a:endParaRPr lang="ru-RU" dirty="0" smtClean="0"/>
          </a:p>
        </p:txBody>
      </p:sp>
      <p:sp>
        <p:nvSpPr>
          <p:cNvPr id="4" name="Номер слайда 3"/>
          <p:cNvSpPr>
            <a:spLocks noGrp="1"/>
          </p:cNvSpPr>
          <p:nvPr>
            <p:ph type="sldNum" sz="quarter" idx="10"/>
          </p:nvPr>
        </p:nvSpPr>
        <p:spPr/>
        <p:txBody>
          <a:bodyPr/>
          <a:lstStyle/>
          <a:p>
            <a:fld id="{58BD6612-1D50-46CA-8183-E864C5DCFAB5}" type="slidenum">
              <a:rPr lang="ru-RU" smtClean="0"/>
              <a:t>22</a:t>
            </a:fld>
            <a:endParaRPr lang="ru-RU"/>
          </a:p>
        </p:txBody>
      </p:sp>
    </p:spTree>
    <p:extLst>
      <p:ext uri="{BB962C8B-B14F-4D97-AF65-F5344CB8AC3E}">
        <p14:creationId xmlns:p14="http://schemas.microsoft.com/office/powerpoint/2010/main" val="149166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mass distributions of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fragments for the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reactions at energies </a:t>
            </a:r>
            <a:r>
              <a:rPr lang="en-US" sz="1200" b="1" kern="1200" dirty="0" smtClean="0">
                <a:solidFill>
                  <a:schemeClr val="tx1"/>
                </a:solidFill>
                <a:effectLst/>
                <a:latin typeface="+mn-lt"/>
                <a:ea typeface="+mn-ea"/>
                <a:cs typeface="+mn-cs"/>
              </a:rPr>
              <a:t>near</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above</a:t>
            </a:r>
            <a:r>
              <a:rPr lang="en-US" sz="1200" kern="1200" dirty="0" smtClean="0">
                <a:solidFill>
                  <a:schemeClr val="tx1"/>
                </a:solidFill>
                <a:effectLst/>
                <a:latin typeface="+mn-lt"/>
                <a:ea typeface="+mn-ea"/>
                <a:cs typeface="+mn-cs"/>
              </a:rPr>
              <a:t> the Coulomb barrier are shown</a:t>
            </a:r>
            <a:r>
              <a:rPr lang="en-US" sz="1200" kern="1200" baseline="0" dirty="0" smtClean="0">
                <a:solidFill>
                  <a:schemeClr val="tx1"/>
                </a:solidFill>
                <a:effectLst/>
                <a:latin typeface="+mn-lt"/>
                <a:ea typeface="+mn-ea"/>
                <a:cs typeface="+mn-cs"/>
              </a:rPr>
              <a:t> together with </a:t>
            </a: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driving potentials </a:t>
            </a:r>
            <a:r>
              <a:rPr lang="en-US" sz="1200" kern="1200" dirty="0" smtClean="0">
                <a:solidFill>
                  <a:schemeClr val="tx1"/>
                </a:solidFill>
                <a:effectLst/>
                <a:latin typeface="+mn-lt"/>
                <a:ea typeface="+mn-ea"/>
                <a:cs typeface="+mn-cs"/>
              </a:rPr>
              <a:t>calculated at contact configuration in the </a:t>
            </a:r>
            <a:r>
              <a:rPr lang="en-US" sz="1200" kern="1200" dirty="0" err="1" smtClean="0">
                <a:solidFill>
                  <a:schemeClr val="tx1"/>
                </a:solidFill>
                <a:effectLst/>
                <a:latin typeface="+mn-lt"/>
                <a:ea typeface="+mn-ea"/>
                <a:cs typeface="+mn-cs"/>
              </a:rPr>
              <a:t>diabatic</a:t>
            </a:r>
            <a:r>
              <a:rPr lang="en-US" sz="1200" kern="1200" dirty="0" smtClean="0">
                <a:solidFill>
                  <a:schemeClr val="tx1"/>
                </a:solidFill>
                <a:effectLst/>
                <a:latin typeface="+mn-lt"/>
                <a:ea typeface="+mn-ea"/>
                <a:cs typeface="+mn-cs"/>
              </a:rPr>
              <a:t> approximation using the proximity model with the help of Nuclear Reaction Vision project (NRV) </a:t>
            </a:r>
          </a:p>
          <a:p>
            <a:r>
              <a:rPr lang="en-US" sz="1200" kern="1200" dirty="0" smtClean="0">
                <a:solidFill>
                  <a:schemeClr val="tx1"/>
                </a:solidFill>
                <a:effectLst/>
                <a:latin typeface="+mn-lt"/>
                <a:ea typeface="+mn-ea"/>
                <a:cs typeface="+mn-cs"/>
              </a:rPr>
              <a:t>For the </a:t>
            </a:r>
            <a:r>
              <a:rPr lang="en-US" sz="1200" b="1" kern="1200" baseline="30000" dirty="0" smtClean="0">
                <a:solidFill>
                  <a:schemeClr val="tx1"/>
                </a:solidFill>
                <a:effectLst/>
                <a:latin typeface="+mn-lt"/>
                <a:ea typeface="+mn-ea"/>
                <a:cs typeface="+mn-cs"/>
              </a:rPr>
              <a:t>36</a:t>
            </a: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-ions-induced reaction the positions of minima of the driving potential agree with the positions of peaks in the experimental asymmetric QF mass distribution, while for the reactions with </a:t>
            </a:r>
            <a:r>
              <a:rPr lang="en-US" sz="1200" b="1" kern="1200" baseline="30000" dirty="0" smtClean="0">
                <a:solidFill>
                  <a:schemeClr val="tx1"/>
                </a:solidFill>
                <a:effectLst/>
                <a:latin typeface="+mn-lt"/>
                <a:ea typeface="+mn-ea"/>
                <a:cs typeface="+mn-cs"/>
              </a:rPr>
              <a:t>48</a:t>
            </a:r>
            <a:r>
              <a:rPr lang="en-US" sz="1200" b="1" kern="1200" dirty="0" smtClean="0">
                <a:solidFill>
                  <a:schemeClr val="tx1"/>
                </a:solidFill>
                <a:effectLst/>
                <a:latin typeface="+mn-lt"/>
                <a:ea typeface="+mn-ea"/>
                <a:cs typeface="+mn-cs"/>
              </a:rPr>
              <a:t>Ti</a:t>
            </a:r>
            <a:r>
              <a:rPr lang="en-US" sz="1200" kern="1200" dirty="0" smtClean="0">
                <a:solidFill>
                  <a:schemeClr val="tx1"/>
                </a:solidFill>
                <a:effectLst/>
                <a:latin typeface="+mn-lt"/>
                <a:ea typeface="+mn-ea"/>
                <a:cs typeface="+mn-cs"/>
              </a:rPr>
              <a:t> and </a:t>
            </a:r>
            <a:r>
              <a:rPr lang="en-US" sz="1200" b="1" kern="1200" baseline="30000" dirty="0" smtClean="0">
                <a:solidFill>
                  <a:schemeClr val="tx1"/>
                </a:solidFill>
                <a:effectLst/>
                <a:latin typeface="+mn-lt"/>
                <a:ea typeface="+mn-ea"/>
                <a:cs typeface="+mn-cs"/>
              </a:rPr>
              <a:t>64</a:t>
            </a:r>
            <a:r>
              <a:rPr lang="en-US" sz="1200" b="1" kern="1200" dirty="0"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QFasym</a:t>
            </a:r>
            <a:r>
              <a:rPr lang="en-US" sz="1200" kern="1200" dirty="0" smtClean="0">
                <a:solidFill>
                  <a:schemeClr val="tx1"/>
                </a:solidFill>
                <a:effectLst/>
                <a:latin typeface="+mn-lt"/>
                <a:ea typeface="+mn-ea"/>
                <a:cs typeface="+mn-cs"/>
              </a:rPr>
              <a:t> peak is shifted to the more asymmetric masses compare to the minimum of the driving potential.</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clearly seen that in the case of the reactions with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and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ions the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of asymmetric QF peak increases with increasing interaction energy, while the mass distributions of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fragments formed in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ions virtually do not change with the growing interaction energy.</a:t>
            </a:r>
          </a:p>
          <a:p>
            <a:r>
              <a:rPr lang="en-US" sz="1200" kern="1200" dirty="0" smtClean="0">
                <a:solidFill>
                  <a:schemeClr val="tx1"/>
                </a:solidFill>
                <a:effectLst/>
                <a:latin typeface="+mn-lt"/>
                <a:ea typeface="+mn-ea"/>
                <a:cs typeface="+mn-cs"/>
              </a:rPr>
              <a:t>Recently the time scale for </a:t>
            </a:r>
            <a:r>
              <a:rPr lang="en-US" sz="1200" b="1" kern="1200" dirty="0" err="1" smtClean="0">
                <a:solidFill>
                  <a:schemeClr val="tx1"/>
                </a:solidFill>
                <a:effectLst/>
                <a:latin typeface="+mn-lt"/>
                <a:ea typeface="+mn-ea"/>
                <a:cs typeface="+mn-cs"/>
              </a:rPr>
              <a:t>QFasym</a:t>
            </a:r>
            <a:r>
              <a:rPr lang="en-US" sz="1200" kern="1200" dirty="0" smtClean="0">
                <a:solidFill>
                  <a:schemeClr val="tx1"/>
                </a:solidFill>
                <a:effectLst/>
                <a:latin typeface="+mn-lt"/>
                <a:ea typeface="+mn-ea"/>
                <a:cs typeface="+mn-cs"/>
              </a:rPr>
              <a:t> process have been estimated [</a:t>
            </a:r>
            <a:r>
              <a:rPr lang="en-US" sz="1200" dirty="0" smtClean="0"/>
              <a:t>G.N. </a:t>
            </a:r>
            <a:r>
              <a:rPr lang="en-US" sz="1200" dirty="0" err="1" smtClean="0"/>
              <a:t>Knyazheva</a:t>
            </a:r>
            <a:r>
              <a:rPr lang="en-US" sz="1200" dirty="0" smtClean="0"/>
              <a:t>, I.M. </a:t>
            </a:r>
            <a:r>
              <a:rPr lang="en-US" sz="1200" dirty="0" err="1" smtClean="0"/>
              <a:t>Itkis</a:t>
            </a:r>
            <a:r>
              <a:rPr lang="en-US" sz="1200" dirty="0" smtClean="0"/>
              <a:t>, </a:t>
            </a:r>
            <a:r>
              <a:rPr lang="en-US" sz="1200" dirty="0" err="1" smtClean="0"/>
              <a:t>E.M.Kozulin</a:t>
            </a:r>
            <a:r>
              <a:rPr lang="en-US" sz="1200" dirty="0" smtClean="0"/>
              <a:t>,</a:t>
            </a:r>
            <a:r>
              <a:rPr lang="en-US" sz="1200" baseline="0" dirty="0" smtClean="0"/>
              <a:t> </a:t>
            </a:r>
            <a:r>
              <a:rPr lang="en-US" sz="1200" dirty="0" smtClean="0"/>
              <a:t>J. Phys. Conf. Series </a:t>
            </a:r>
            <a:r>
              <a:rPr lang="en-US" sz="1200" b="1" dirty="0" smtClean="0"/>
              <a:t>515 </a:t>
            </a:r>
            <a:r>
              <a:rPr lang="en-US" sz="1200" dirty="0" smtClean="0"/>
              <a:t>(2014) 01]  </a:t>
            </a:r>
            <a:r>
              <a:rPr lang="en-US" sz="1200" kern="1200" dirty="0" smtClean="0">
                <a:solidFill>
                  <a:schemeClr val="tx1"/>
                </a:solidFill>
                <a:effectLst/>
                <a:latin typeface="+mn-lt"/>
                <a:ea typeface="+mn-ea"/>
                <a:cs typeface="+mn-cs"/>
              </a:rPr>
              <a:t>From the analysis of QF mass distributions for the systems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it was found that the interaction time decreases exponentially with increasing </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of the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shift of </a:t>
            </a:r>
            <a:r>
              <a:rPr lang="en-US" sz="1200" kern="1200" dirty="0" err="1" smtClean="0">
                <a:solidFill>
                  <a:schemeClr val="tx1"/>
                </a:solidFill>
                <a:effectLst/>
                <a:latin typeface="+mn-lt"/>
                <a:ea typeface="+mn-ea"/>
                <a:cs typeface="+mn-cs"/>
              </a:rPr>
              <a:t>QFasym</a:t>
            </a:r>
            <a:r>
              <a:rPr lang="en-US" sz="1200" kern="1200" dirty="0" smtClean="0">
                <a:solidFill>
                  <a:schemeClr val="tx1"/>
                </a:solidFill>
                <a:effectLst/>
                <a:latin typeface="+mn-lt"/>
                <a:ea typeface="+mn-ea"/>
                <a:cs typeface="+mn-cs"/>
              </a:rPr>
              <a:t> peak in mass distribution to more asymmetric masses as well as the narrowing of its’ width for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ions as compared to the reactions with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and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ions may be explained by the shorter interaction time for the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ions induced reactions due to the </a:t>
            </a:r>
            <a:r>
              <a:rPr lang="en-US" sz="1200" b="1" kern="1200" dirty="0" smtClean="0">
                <a:solidFill>
                  <a:schemeClr val="tx1"/>
                </a:solidFill>
                <a:effectLst/>
                <a:latin typeface="+mn-lt"/>
                <a:ea typeface="+mn-ea"/>
                <a:cs typeface="+mn-cs"/>
              </a:rPr>
              <a:t>larger</a:t>
            </a:r>
            <a:r>
              <a:rPr lang="en-US" sz="1200" kern="1200" dirty="0" smtClean="0">
                <a:solidFill>
                  <a:schemeClr val="tx1"/>
                </a:solidFill>
                <a:effectLst/>
                <a:latin typeface="+mn-lt"/>
                <a:ea typeface="+mn-ea"/>
                <a:cs typeface="+mn-cs"/>
              </a:rPr>
              <a:t> Coulomb repulsion in the reaction entrance channel.</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t>23</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As a first step to evaluate the </a:t>
            </a:r>
            <a:r>
              <a:rPr lang="en-US" sz="1200" b="1" kern="1200" dirty="0" smtClean="0">
                <a:solidFill>
                  <a:schemeClr val="tx1"/>
                </a:solidFill>
                <a:effectLst/>
                <a:latin typeface="+mn-lt"/>
                <a:ea typeface="+mn-ea"/>
                <a:cs typeface="+mn-cs"/>
              </a:rPr>
              <a:t>CN-fission cross section</a:t>
            </a:r>
            <a:r>
              <a:rPr lang="en-US" sz="1200" kern="1200" dirty="0" smtClean="0">
                <a:solidFill>
                  <a:schemeClr val="tx1"/>
                </a:solidFill>
                <a:effectLst/>
                <a:latin typeface="+mn-lt"/>
                <a:ea typeface="+mn-ea"/>
                <a:cs typeface="+mn-cs"/>
              </a:rPr>
              <a:t> the contribution of fragments with masses </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20 u can be considered.</a:t>
            </a:r>
          </a:p>
          <a:p>
            <a:r>
              <a:rPr lang="en-US" sz="1200" kern="1200" dirty="0" smtClean="0">
                <a:solidFill>
                  <a:schemeClr val="tx1"/>
                </a:solidFill>
                <a:effectLst/>
                <a:latin typeface="+mn-lt"/>
                <a:ea typeface="+mn-ea"/>
                <a:cs typeface="+mn-cs"/>
              </a:rPr>
              <a:t>We may expect that the mass distributions of the CN-fission fragments can have the symmetric Gaussian shape with the standard deviation of about 20 u ( as </a:t>
            </a:r>
            <a:r>
              <a:rPr lang="en-US" sz="1200" kern="1200" dirty="0" err="1" smtClean="0">
                <a:solidFill>
                  <a:schemeClr val="tx1"/>
                </a:solidFill>
                <a:effectLst/>
                <a:latin typeface="+mn-lt"/>
                <a:ea typeface="+mn-ea"/>
                <a:cs typeface="+mn-cs"/>
              </a:rPr>
              <a:t>Hs</a:t>
            </a:r>
            <a:r>
              <a:rPr lang="en-US" sz="1200" kern="1200" dirty="0" smtClean="0">
                <a:solidFill>
                  <a:schemeClr val="tx1"/>
                </a:solidFill>
                <a:effectLst/>
                <a:latin typeface="+mn-lt"/>
                <a:ea typeface="+mn-ea"/>
                <a:cs typeface="+mn-cs"/>
              </a:rPr>
              <a:t>) as predicted by the liquid drop model, or asymmetric shape caused by the influence of the closed shells with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 50 and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82 as in the case of low energy fission of actinides  But in both cases the width of CN-fission fragment mass distributions does not exceed </a:t>
            </a:r>
            <a:r>
              <a:rPr lang="en-US" sz="1200" b="1" kern="1200" dirty="0" smtClean="0">
                <a:solidFill>
                  <a:schemeClr val="tx1"/>
                </a:solidFill>
                <a:effectLst/>
                <a:latin typeface="+mn-lt"/>
                <a:ea typeface="+mn-ea"/>
                <a:cs typeface="+mn-cs"/>
              </a:rPr>
              <a:t>40 u</a:t>
            </a:r>
            <a:r>
              <a:rPr lang="en-US" sz="1200" kern="1200" dirty="0" smtClean="0">
                <a:solidFill>
                  <a:schemeClr val="tx1"/>
                </a:solidFill>
                <a:effectLst/>
                <a:latin typeface="+mn-lt"/>
                <a:ea typeface="+mn-ea"/>
                <a:cs typeface="+mn-cs"/>
              </a:rPr>
              <a:t> and the choice of the mass range of </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20 u is reasonable.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relative contributions of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symmetric</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fragments</a:t>
            </a:r>
            <a:r>
              <a:rPr lang="en-US" sz="1200" kern="1200" dirty="0" smtClean="0">
                <a:solidFill>
                  <a:schemeClr val="tx1"/>
                </a:solidFill>
                <a:effectLst/>
                <a:latin typeface="+mn-lt"/>
                <a:ea typeface="+mn-ea"/>
                <a:cs typeface="+mn-cs"/>
              </a:rPr>
              <a:t> with masses </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20 u into the capture cross section (fragments inside the rectangles in the (TKE,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distributions) for the reactions of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with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ions </a:t>
            </a:r>
            <a:r>
              <a:rPr lang="ru-RU" sz="1200" kern="1200" dirty="0" err="1" smtClean="0">
                <a:solidFill>
                  <a:schemeClr val="tx1"/>
                </a:solidFill>
                <a:effectLst/>
                <a:latin typeface="+mn-lt"/>
                <a:ea typeface="+mn-ea"/>
                <a:cs typeface="+mn-cs"/>
              </a:rPr>
              <a:t>as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function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above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barrier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shown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reactions under study the barrier for </a:t>
            </a:r>
            <a:r>
              <a:rPr lang="en-US" sz="1200" b="1" kern="1200" dirty="0" smtClean="0">
                <a:solidFill>
                  <a:schemeClr val="tx1"/>
                </a:solidFill>
                <a:effectLst/>
                <a:latin typeface="+mn-lt"/>
                <a:ea typeface="+mn-ea"/>
                <a:cs typeface="+mn-cs"/>
              </a:rPr>
              <a:t>tip</a:t>
            </a:r>
            <a:r>
              <a:rPr lang="en-US" sz="1200" kern="1200" dirty="0" smtClean="0">
                <a:solidFill>
                  <a:schemeClr val="tx1"/>
                </a:solidFill>
                <a:effectLst/>
                <a:latin typeface="+mn-lt"/>
                <a:ea typeface="+mn-ea"/>
                <a:cs typeface="+mn-cs"/>
              </a:rPr>
              <a:t> collisions is about 0.94 of the Coulomb barrier value and for the </a:t>
            </a:r>
            <a:r>
              <a:rPr lang="en-US" sz="1200" b="1" kern="1200" dirty="0" smtClean="0">
                <a:solidFill>
                  <a:schemeClr val="tx1"/>
                </a:solidFill>
                <a:effectLst/>
                <a:latin typeface="+mn-lt"/>
                <a:ea typeface="+mn-ea"/>
                <a:cs typeface="+mn-cs"/>
              </a:rPr>
              <a:t>side</a:t>
            </a:r>
            <a:r>
              <a:rPr lang="en-US" sz="1200" kern="1200" dirty="0" smtClean="0">
                <a:solidFill>
                  <a:schemeClr val="tx1"/>
                </a:solidFill>
                <a:effectLst/>
                <a:latin typeface="+mn-lt"/>
                <a:ea typeface="+mn-ea"/>
                <a:cs typeface="+mn-cs"/>
              </a:rPr>
              <a:t> collisions is about 1.03</a:t>
            </a:r>
          </a:p>
          <a:p>
            <a:r>
              <a:rPr lang="en-US" sz="1200" kern="1200" dirty="0" smtClean="0">
                <a:solidFill>
                  <a:schemeClr val="tx1"/>
                </a:solidFill>
                <a:effectLst/>
                <a:latin typeface="+mn-lt"/>
                <a:ea typeface="+mn-ea"/>
                <a:cs typeface="+mn-cs"/>
              </a:rPr>
              <a:t>At energies </a:t>
            </a:r>
            <a:r>
              <a:rPr lang="en-US" sz="1200" b="1" kern="1200" dirty="0" smtClean="0">
                <a:solidFill>
                  <a:schemeClr val="tx1"/>
                </a:solidFill>
                <a:effectLst/>
                <a:latin typeface="+mn-lt"/>
                <a:ea typeface="+mn-ea"/>
                <a:cs typeface="+mn-cs"/>
              </a:rPr>
              <a:t>below</a:t>
            </a:r>
            <a:r>
              <a:rPr lang="en-US" sz="1200" kern="1200" dirty="0" smtClean="0">
                <a:solidFill>
                  <a:schemeClr val="tx1"/>
                </a:solidFill>
                <a:effectLst/>
                <a:latin typeface="+mn-lt"/>
                <a:ea typeface="+mn-ea"/>
                <a:cs typeface="+mn-cs"/>
              </a:rPr>
              <a:t> the barrier for the </a:t>
            </a:r>
            <a:r>
              <a:rPr lang="en-US" sz="1200" b="1" kern="1200" dirty="0" smtClean="0">
                <a:solidFill>
                  <a:schemeClr val="tx1"/>
                </a:solidFill>
                <a:effectLst/>
                <a:latin typeface="+mn-lt"/>
                <a:ea typeface="+mn-ea"/>
                <a:cs typeface="+mn-cs"/>
              </a:rPr>
              <a:t>side</a:t>
            </a:r>
            <a:r>
              <a:rPr lang="en-US" sz="1200" kern="1200" dirty="0" smtClean="0">
                <a:solidFill>
                  <a:schemeClr val="tx1"/>
                </a:solidFill>
                <a:effectLst/>
                <a:latin typeface="+mn-lt"/>
                <a:ea typeface="+mn-ea"/>
                <a:cs typeface="+mn-cs"/>
              </a:rPr>
              <a:t> collisions the contribution of symmetric fragments </a:t>
            </a:r>
            <a:r>
              <a:rPr lang="en-US" sz="1200" b="1" kern="1200" dirty="0" smtClean="0">
                <a:solidFill>
                  <a:schemeClr val="tx1"/>
                </a:solidFill>
                <a:effectLst/>
                <a:latin typeface="+mn-lt"/>
                <a:ea typeface="+mn-ea"/>
                <a:cs typeface="+mn-cs"/>
              </a:rPr>
              <a:t>increases</a:t>
            </a:r>
            <a:r>
              <a:rPr lang="en-US" sz="1200" kern="1200" dirty="0" smtClean="0">
                <a:solidFill>
                  <a:schemeClr val="tx1"/>
                </a:solidFill>
                <a:effectLst/>
                <a:latin typeface="+mn-lt"/>
                <a:ea typeface="+mn-ea"/>
                <a:cs typeface="+mn-cs"/>
              </a:rPr>
              <a:t> with increasing collision energy, while </a:t>
            </a:r>
            <a:r>
              <a:rPr lang="en-US" sz="1200" b="1" kern="1200" dirty="0" smtClean="0">
                <a:solidFill>
                  <a:schemeClr val="tx1"/>
                </a:solidFill>
                <a:effectLst/>
                <a:latin typeface="+mn-lt"/>
                <a:ea typeface="+mn-ea"/>
                <a:cs typeface="+mn-cs"/>
              </a:rPr>
              <a:t>above</a:t>
            </a:r>
            <a:r>
              <a:rPr lang="en-US" sz="1200" kern="1200" dirty="0" smtClean="0">
                <a:solidFill>
                  <a:schemeClr val="tx1"/>
                </a:solidFill>
                <a:effectLst/>
                <a:latin typeface="+mn-lt"/>
                <a:ea typeface="+mn-ea"/>
                <a:cs typeface="+mn-cs"/>
              </a:rPr>
              <a:t> the barrier the yield of symmetric fragments </a:t>
            </a:r>
            <a:r>
              <a:rPr lang="en-US" sz="1200" b="1" kern="1200" dirty="0" smtClean="0">
                <a:solidFill>
                  <a:schemeClr val="tx1"/>
                </a:solidFill>
                <a:effectLst/>
                <a:latin typeface="+mn-lt"/>
                <a:ea typeface="+mn-ea"/>
                <a:cs typeface="+mn-cs"/>
              </a:rPr>
              <a:t>increases</a:t>
            </a:r>
            <a:r>
              <a:rPr lang="en-US" sz="1200" kern="1200" dirty="0" smtClean="0">
                <a:solidFill>
                  <a:schemeClr val="tx1"/>
                </a:solidFill>
                <a:effectLst/>
                <a:latin typeface="+mn-lt"/>
                <a:ea typeface="+mn-ea"/>
                <a:cs typeface="+mn-cs"/>
              </a:rPr>
              <a:t> with increasing collision energy for the reactions with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and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and </a:t>
            </a:r>
            <a:r>
              <a:rPr lang="en-US" sz="1200" b="1" kern="1200" dirty="0" smtClean="0">
                <a:solidFill>
                  <a:schemeClr val="tx1"/>
                </a:solidFill>
                <a:effectLst/>
                <a:latin typeface="+mn-lt"/>
                <a:ea typeface="+mn-ea"/>
                <a:cs typeface="+mn-cs"/>
              </a:rPr>
              <a:t>does not change </a:t>
            </a:r>
            <a:r>
              <a:rPr lang="en-US" sz="1200" kern="1200" dirty="0" smtClean="0">
                <a:solidFill>
                  <a:schemeClr val="tx1"/>
                </a:solidFill>
                <a:effectLst/>
                <a:latin typeface="+mn-lt"/>
                <a:ea typeface="+mn-ea"/>
                <a:cs typeface="+mn-cs"/>
              </a:rPr>
              <a:t>virtually for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a:t>
            </a: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t>24</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1" kern="1200" dirty="0" smtClean="0">
                <a:solidFill>
                  <a:schemeClr val="tx1"/>
                </a:solidFill>
                <a:effectLst/>
                <a:latin typeface="+mn-lt"/>
                <a:ea typeface="+mn-ea"/>
                <a:cs typeface="+mn-cs"/>
              </a:rPr>
              <a:t>P</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is defined as the probability for CN formation from the configuration of two nuclei in contact. As it was mentioned above, the cross section of the evaporation residues is approximately a few </a:t>
            </a:r>
            <a:r>
              <a:rPr lang="en-US" sz="1200" kern="1200" dirty="0" err="1" smtClean="0">
                <a:solidFill>
                  <a:schemeClr val="tx1"/>
                </a:solidFill>
                <a:effectLst/>
                <a:latin typeface="+mn-lt"/>
                <a:ea typeface="+mn-ea"/>
                <a:cs typeface="+mn-cs"/>
              </a:rPr>
              <a:t>picobarns</a:t>
            </a:r>
            <a:r>
              <a:rPr lang="en-US" sz="1200" kern="1200" dirty="0" smtClean="0">
                <a:solidFill>
                  <a:schemeClr val="tx1"/>
                </a:solidFill>
                <a:effectLst/>
                <a:latin typeface="+mn-lt"/>
                <a:ea typeface="+mn-ea"/>
                <a:cs typeface="+mn-cs"/>
              </a:rPr>
              <a:t> for these reactions. </a:t>
            </a:r>
          </a:p>
          <a:p>
            <a:r>
              <a:rPr lang="en-US" sz="1200" kern="1200" dirty="0" smtClean="0">
                <a:solidFill>
                  <a:schemeClr val="tx1"/>
                </a:solidFill>
                <a:effectLst/>
                <a:latin typeface="+mn-lt"/>
                <a:ea typeface="+mn-ea"/>
                <a:cs typeface="+mn-cs"/>
              </a:rPr>
              <a:t>Thus we deduced the fusion probability using the measured mass-energy distributions as the ratio between the number of events attributed to CN fission in the framework of the present analysis and all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fragments</a:t>
            </a:r>
          </a:p>
          <a:p>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probabilities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obtained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from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analysis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mass-energy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distributions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fissionlike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fragments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strongly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deformed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 </a:t>
            </a:r>
            <a:r>
              <a:rPr lang="ru-RU" sz="1200" kern="1200" baseline="30000" dirty="0" smtClean="0">
                <a:solidFill>
                  <a:schemeClr val="tx1"/>
                </a:solidFill>
                <a:effectLst/>
                <a:latin typeface="+mn-lt"/>
                <a:ea typeface="+mn-ea"/>
                <a:cs typeface="+mn-cs"/>
              </a:rPr>
              <a:t>154</a:t>
            </a:r>
            <a:r>
              <a:rPr lang="ru-RU" sz="1200" kern="1200" dirty="0" smtClean="0">
                <a:solidFill>
                  <a:schemeClr val="tx1"/>
                </a:solidFill>
                <a:effectLst/>
                <a:latin typeface="+mn-lt"/>
                <a:ea typeface="+mn-ea"/>
                <a:cs typeface="+mn-cs"/>
              </a:rPr>
              <a:t>Sm, </a:t>
            </a:r>
            <a:r>
              <a:rPr lang="ru-RU" sz="1200" kern="1200" baseline="30000" dirty="0" smtClean="0">
                <a:solidFill>
                  <a:schemeClr val="tx1"/>
                </a:solidFill>
                <a:effectLst/>
                <a:latin typeface="+mn-lt"/>
                <a:ea typeface="+mn-ea"/>
                <a:cs typeface="+mn-cs"/>
              </a:rPr>
              <a:t>36</a:t>
            </a:r>
            <a:r>
              <a:rPr lang="ru-RU" sz="1200" kern="1200" dirty="0" smtClean="0">
                <a:solidFill>
                  <a:schemeClr val="tx1"/>
                </a:solidFill>
                <a:effectLst/>
                <a:latin typeface="+mn-lt"/>
                <a:ea typeface="+mn-ea"/>
                <a:cs typeface="+mn-cs"/>
              </a:rPr>
              <a:t>S + </a:t>
            </a:r>
            <a:r>
              <a:rPr lang="ru-RU" sz="1200" kern="1200" baseline="30000" dirty="0" smtClean="0">
                <a:solidFill>
                  <a:schemeClr val="tx1"/>
                </a:solidFill>
                <a:effectLst/>
                <a:latin typeface="+mn-lt"/>
                <a:ea typeface="+mn-ea"/>
                <a:cs typeface="+mn-cs"/>
              </a:rPr>
              <a:t>238</a:t>
            </a:r>
            <a:r>
              <a:rPr lang="ru-RU" sz="1200" kern="1200" dirty="0" smtClean="0">
                <a:solidFill>
                  <a:schemeClr val="tx1"/>
                </a:solidFill>
                <a:effectLst/>
                <a:latin typeface="+mn-lt"/>
                <a:ea typeface="+mn-ea"/>
                <a:cs typeface="+mn-cs"/>
              </a:rPr>
              <a:t>U,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 </a:t>
            </a:r>
            <a:r>
              <a:rPr lang="ru-RU" sz="1200" kern="1200" baseline="30000" dirty="0" smtClean="0">
                <a:solidFill>
                  <a:schemeClr val="tx1"/>
                </a:solidFill>
                <a:effectLst/>
                <a:latin typeface="+mn-lt"/>
                <a:ea typeface="+mn-ea"/>
                <a:cs typeface="+mn-cs"/>
              </a:rPr>
              <a:t>238</a:t>
            </a:r>
            <a:r>
              <a:rPr lang="ru-RU" sz="1200" kern="1200" dirty="0" smtClean="0">
                <a:solidFill>
                  <a:schemeClr val="tx1"/>
                </a:solidFill>
                <a:effectLst/>
                <a:latin typeface="+mn-lt"/>
                <a:ea typeface="+mn-ea"/>
                <a:cs typeface="+mn-cs"/>
              </a:rPr>
              <a:t>U, </a:t>
            </a:r>
            <a:r>
              <a:rPr lang="ru-RU" sz="1200" kern="1200" baseline="30000" dirty="0" smtClean="0">
                <a:solidFill>
                  <a:schemeClr val="tx1"/>
                </a:solidFill>
                <a:effectLst/>
                <a:latin typeface="+mn-lt"/>
                <a:ea typeface="+mn-ea"/>
                <a:cs typeface="+mn-cs"/>
              </a:rPr>
              <a:t>244</a:t>
            </a:r>
            <a:r>
              <a:rPr lang="ru-RU" sz="1200" kern="1200" dirty="0" smtClean="0">
                <a:solidFill>
                  <a:schemeClr val="tx1"/>
                </a:solidFill>
                <a:effectLst/>
                <a:latin typeface="+mn-lt"/>
                <a:ea typeface="+mn-ea"/>
                <a:cs typeface="+mn-cs"/>
              </a:rPr>
              <a:t>Pu, </a:t>
            </a:r>
            <a:r>
              <a:rPr lang="ru-RU" sz="1200" kern="1200" baseline="30000" dirty="0" smtClean="0">
                <a:solidFill>
                  <a:schemeClr val="tx1"/>
                </a:solidFill>
                <a:effectLst/>
                <a:latin typeface="+mn-lt"/>
                <a:ea typeface="+mn-ea"/>
                <a:cs typeface="+mn-cs"/>
              </a:rPr>
              <a:t>248</a:t>
            </a:r>
            <a:r>
              <a:rPr lang="ru-RU" sz="1200" kern="1200" dirty="0" smtClean="0">
                <a:solidFill>
                  <a:schemeClr val="tx1"/>
                </a:solidFill>
                <a:effectLst/>
                <a:latin typeface="+mn-lt"/>
                <a:ea typeface="+mn-ea"/>
                <a:cs typeface="+mn-cs"/>
              </a:rPr>
              <a:t>Cm,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Ti + </a:t>
            </a:r>
            <a:r>
              <a:rPr lang="ru-RU" sz="1200" kern="1200" baseline="30000" dirty="0" smtClean="0">
                <a:solidFill>
                  <a:schemeClr val="tx1"/>
                </a:solidFill>
                <a:effectLst/>
                <a:latin typeface="+mn-lt"/>
                <a:ea typeface="+mn-ea"/>
                <a:cs typeface="+mn-cs"/>
              </a:rPr>
              <a:t>238</a:t>
            </a:r>
            <a:r>
              <a:rPr lang="ru-RU" sz="1200" kern="1200" dirty="0" smtClean="0">
                <a:solidFill>
                  <a:schemeClr val="tx1"/>
                </a:solidFill>
                <a:effectLst/>
                <a:latin typeface="+mn-lt"/>
                <a:ea typeface="+mn-ea"/>
                <a:cs typeface="+mn-cs"/>
              </a:rPr>
              <a:t>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dependence on the energy above the Bass barrier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deduced values of </a:t>
            </a:r>
            <a:r>
              <a:rPr lang="en-US" sz="1200" i="1" kern="1200" dirty="0" smtClean="0">
                <a:solidFill>
                  <a:schemeClr val="tx1"/>
                </a:solidFill>
                <a:effectLst/>
                <a:latin typeface="+mn-lt"/>
                <a:ea typeface="+mn-ea"/>
                <a:cs typeface="+mn-cs"/>
              </a:rPr>
              <a:t>P</a:t>
            </a:r>
            <a:r>
              <a:rPr lang="en-US" sz="1200" kern="1200" baseline="-25000" dirty="0" smtClean="0">
                <a:solidFill>
                  <a:schemeClr val="tx1"/>
                </a:solidFill>
                <a:effectLst/>
                <a:latin typeface="+mn-lt"/>
                <a:ea typeface="+mn-ea"/>
                <a:cs typeface="+mn-cs"/>
              </a:rPr>
              <a:t>CN </a:t>
            </a:r>
            <a:r>
              <a:rPr lang="en-US" sz="1200" kern="1200" dirty="0" smtClean="0">
                <a:solidFill>
                  <a:schemeClr val="tx1"/>
                </a:solidFill>
                <a:effectLst/>
                <a:latin typeface="+mn-lt"/>
                <a:ea typeface="+mn-ea"/>
                <a:cs typeface="+mn-cs"/>
              </a:rPr>
              <a:t> in dependence on the interaction energy may be approximated by the simple formula proposed by </a:t>
            </a:r>
            <a:r>
              <a:rPr lang="en-US" sz="1200" kern="1200" dirty="0" err="1" smtClean="0">
                <a:solidFill>
                  <a:schemeClr val="tx1"/>
                </a:solidFill>
                <a:effectLst/>
                <a:latin typeface="+mn-lt"/>
                <a:ea typeface="+mn-ea"/>
                <a:cs typeface="+mn-cs"/>
              </a:rPr>
              <a:t>Zagrebaev</a:t>
            </a:r>
            <a:r>
              <a:rPr lang="en-US" sz="1200" kern="1200" dirty="0" smtClean="0">
                <a:solidFill>
                  <a:schemeClr val="tx1"/>
                </a:solidFill>
                <a:effectLst/>
                <a:latin typeface="+mn-lt"/>
                <a:ea typeface="+mn-ea"/>
                <a:cs typeface="+mn-cs"/>
              </a:rPr>
              <a:t> for fusion probability of cold fusion reactions</a:t>
            </a:r>
          </a:p>
          <a:p>
            <a:r>
              <a:rPr lang="en-US" sz="1200" i="1" kern="1200" dirty="0" smtClean="0">
                <a:solidFill>
                  <a:schemeClr val="tx1"/>
                </a:solidFill>
                <a:effectLst/>
                <a:latin typeface="+mn-lt"/>
                <a:ea typeface="+mn-ea"/>
                <a:cs typeface="+mn-cs"/>
              </a:rPr>
              <a:t>P</a:t>
            </a:r>
            <a:r>
              <a:rPr lang="en-US" sz="1200" i="1" kern="1200" baseline="-25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α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β</a:t>
            </a:r>
            <a:r>
              <a:rPr lang="en-US" sz="1200" kern="1200" dirty="0" smtClean="0">
                <a:solidFill>
                  <a:schemeClr val="tx1"/>
                </a:solidFill>
                <a:effectLst/>
                <a:latin typeface="+mn-lt"/>
                <a:ea typeface="+mn-ea"/>
                <a:cs typeface="+mn-cs"/>
              </a:rPr>
              <a:t> are empirical constants</a:t>
            </a:r>
          </a:p>
          <a:p>
            <a:r>
              <a:rPr lang="en-US" sz="1200" kern="1200" dirty="0" smtClean="0">
                <a:solidFill>
                  <a:schemeClr val="tx1"/>
                </a:solidFill>
                <a:effectLst/>
                <a:latin typeface="+mn-lt"/>
                <a:ea typeface="+mn-ea"/>
                <a:cs typeface="+mn-cs"/>
              </a:rPr>
              <a:t>The differences between the estimated values of </a:t>
            </a:r>
            <a:r>
              <a:rPr lang="en-US" sz="1200" i="1" kern="1200" dirty="0" smtClean="0">
                <a:solidFill>
                  <a:schemeClr val="tx1"/>
                </a:solidFill>
                <a:effectLst/>
                <a:latin typeface="+mn-lt"/>
                <a:ea typeface="+mn-ea"/>
                <a:cs typeface="+mn-cs"/>
              </a:rPr>
              <a:t>P</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and the results of the fitting procedure are typically 2–5% and do not exceed 10%.</a:t>
            </a:r>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t>25</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absolute differential cross sections for all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events observed in the reactions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were measured at an angle </a:t>
            </a:r>
            <a:r>
              <a:rPr lang="en-US" sz="1200" i="1" kern="1200" dirty="0" err="1" smtClean="0">
                <a:solidFill>
                  <a:schemeClr val="tx1"/>
                </a:solidFill>
                <a:effectLst/>
                <a:latin typeface="+mn-lt"/>
                <a:ea typeface="+mn-ea"/>
                <a:cs typeface="+mn-cs"/>
              </a:rPr>
              <a:t>θ</a:t>
            </a:r>
            <a:r>
              <a:rPr lang="en-US" sz="1200" kern="1200" baseline="-25000" dirty="0" err="1" smtClean="0">
                <a:solidFill>
                  <a:schemeClr val="tx1"/>
                </a:solidFill>
                <a:effectLst/>
                <a:latin typeface="+mn-lt"/>
                <a:ea typeface="+mn-ea"/>
                <a:cs typeface="+mn-cs"/>
              </a:rPr>
              <a:t>c.m</a:t>
            </a:r>
            <a:r>
              <a:rPr lang="en-US" sz="1200" kern="1200" baseline="-25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90</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at energies near the Coulomb barrier.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Capture cross sections </a:t>
            </a:r>
            <a:r>
              <a:rPr lang="en-US" sz="1200" i="1" kern="1200" dirty="0" err="1" smtClean="0">
                <a:solidFill>
                  <a:schemeClr val="tx1"/>
                </a:solidFill>
                <a:effectLst/>
                <a:latin typeface="+mn-lt"/>
                <a:ea typeface="+mn-ea"/>
                <a:cs typeface="+mn-cs"/>
              </a:rPr>
              <a:t>σ</a:t>
            </a:r>
            <a:r>
              <a:rPr lang="en-US" sz="1200" kern="1200" baseline="-25000" dirty="0" err="1" smtClean="0">
                <a:solidFill>
                  <a:schemeClr val="tx1"/>
                </a:solidFill>
                <a:effectLst/>
                <a:latin typeface="+mn-lt"/>
                <a:ea typeface="+mn-ea"/>
                <a:cs typeface="+mn-cs"/>
              </a:rPr>
              <a:t>capture</a:t>
            </a:r>
            <a:r>
              <a:rPr lang="en-US" sz="1200" kern="1200" dirty="0" smtClean="0">
                <a:solidFill>
                  <a:schemeClr val="tx1"/>
                </a:solidFill>
                <a:effectLst/>
                <a:latin typeface="+mn-lt"/>
                <a:ea typeface="+mn-ea"/>
                <a:cs typeface="+mn-cs"/>
              </a:rPr>
              <a:t> for all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events were estimated assuming that the angular distribution is proportional to sin</a:t>
            </a:r>
            <a:r>
              <a:rPr lang="en-US" sz="1200" kern="1200" baseline="300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θ</a:t>
            </a:r>
            <a:r>
              <a:rPr lang="en-US" sz="1200" kern="1200" baseline="-25000" dirty="0" smtClean="0">
                <a:solidFill>
                  <a:schemeClr val="tx1"/>
                </a:solidFill>
                <a:effectLst/>
                <a:latin typeface="+mn-lt"/>
                <a:ea typeface="+mn-ea"/>
                <a:cs typeface="+mn-cs"/>
              </a:rPr>
              <a:t>c.m.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procedure seemed the most reasonable since detailed angular distributions are </a:t>
            </a:r>
            <a:r>
              <a:rPr lang="en-US" sz="1200" b="1" kern="1200" dirty="0" smtClean="0">
                <a:solidFill>
                  <a:schemeClr val="tx1"/>
                </a:solidFill>
                <a:effectLst/>
                <a:latin typeface="+mn-lt"/>
                <a:ea typeface="+mn-ea"/>
                <a:cs typeface="+mn-cs"/>
              </a:rPr>
              <a:t>not available </a:t>
            </a:r>
            <a:r>
              <a:rPr lang="en-US" sz="1200" kern="1200" dirty="0" smtClean="0">
                <a:solidFill>
                  <a:schemeClr val="tx1"/>
                </a:solidFill>
                <a:effectLst/>
                <a:latin typeface="+mn-lt"/>
                <a:ea typeface="+mn-ea"/>
                <a:cs typeface="+mn-cs"/>
              </a:rPr>
              <a:t>at present, as well as any model (theory) for the angular distribution of fragments produced in the QF process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cross sections for the formation of symmetric fragments with masses </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/2±20 u as well as CN-fission cross section </a:t>
            </a:r>
            <a:r>
              <a:rPr lang="en-US" sz="1200" i="1" kern="1200" dirty="0" err="1" smtClean="0">
                <a:solidFill>
                  <a:schemeClr val="tx1"/>
                </a:solidFill>
                <a:effectLst/>
                <a:latin typeface="+mn-lt"/>
                <a:ea typeface="+mn-ea"/>
                <a:cs typeface="+mn-cs"/>
              </a:rPr>
              <a:t>σ</a:t>
            </a:r>
            <a:r>
              <a:rPr lang="en-US" sz="1200" kern="1200" baseline="-25000" dirty="0" err="1" smtClean="0">
                <a:solidFill>
                  <a:schemeClr val="tx1"/>
                </a:solidFill>
                <a:effectLst/>
                <a:latin typeface="+mn-lt"/>
                <a:ea typeface="+mn-ea"/>
                <a:cs typeface="+mn-cs"/>
              </a:rPr>
              <a:t>ff</a:t>
            </a:r>
            <a:r>
              <a:rPr lang="en-US" sz="1200" kern="1200" dirty="0" smtClean="0">
                <a:solidFill>
                  <a:schemeClr val="tx1"/>
                </a:solidFill>
                <a:effectLst/>
                <a:latin typeface="+mn-lt"/>
                <a:ea typeface="+mn-ea"/>
                <a:cs typeface="+mn-cs"/>
              </a:rPr>
              <a:t> deduced from the obtained fusion probabilities and capture cross sections are also presented (dashed-dotted lines)</a:t>
            </a:r>
          </a:p>
          <a:p>
            <a:r>
              <a:rPr lang="en-US" sz="1200" b="1" kern="1200" dirty="0" smtClean="0">
                <a:solidFill>
                  <a:schemeClr val="tx1"/>
                </a:solidFill>
                <a:effectLst/>
                <a:latin typeface="+mn-lt"/>
                <a:ea typeface="+mn-ea"/>
                <a:cs typeface="+mn-cs"/>
              </a:rPr>
              <a:t>The capture cross sections decrease at the transition from </a:t>
            </a:r>
            <a:r>
              <a:rPr lang="en-US" sz="1200" b="1" kern="1200" baseline="30000" dirty="0" smtClean="0">
                <a:solidFill>
                  <a:schemeClr val="tx1"/>
                </a:solidFill>
                <a:effectLst/>
                <a:latin typeface="+mn-lt"/>
                <a:ea typeface="+mn-ea"/>
                <a:cs typeface="+mn-cs"/>
              </a:rPr>
              <a:t>36</a:t>
            </a:r>
            <a:r>
              <a:rPr lang="en-US" sz="1200" b="1" kern="1200" dirty="0" smtClean="0">
                <a:solidFill>
                  <a:schemeClr val="tx1"/>
                </a:solidFill>
                <a:effectLst/>
                <a:latin typeface="+mn-lt"/>
                <a:ea typeface="+mn-ea"/>
                <a:cs typeface="+mn-cs"/>
              </a:rPr>
              <a:t>S ions to </a:t>
            </a:r>
            <a:r>
              <a:rPr lang="en-US" sz="1200" b="1" kern="1200" baseline="30000" dirty="0" smtClean="0">
                <a:solidFill>
                  <a:schemeClr val="tx1"/>
                </a:solidFill>
                <a:effectLst/>
                <a:latin typeface="+mn-lt"/>
                <a:ea typeface="+mn-ea"/>
                <a:cs typeface="+mn-cs"/>
              </a:rPr>
              <a:t>64</a:t>
            </a:r>
            <a:r>
              <a:rPr lang="en-US" sz="1200" b="1" kern="1200" dirty="0" smtClean="0">
                <a:solidFill>
                  <a:schemeClr val="tx1"/>
                </a:solidFill>
                <a:effectLst/>
                <a:latin typeface="+mn-lt"/>
                <a:ea typeface="+mn-ea"/>
                <a:cs typeface="+mn-cs"/>
              </a:rPr>
              <a:t>Ni.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At energies above the barrier the capture cross sections for the reactions </a:t>
            </a:r>
            <a:r>
              <a:rPr lang="en-US" sz="1200" b="0" kern="1200" baseline="30000" dirty="0" smtClean="0">
                <a:solidFill>
                  <a:schemeClr val="tx1"/>
                </a:solidFill>
                <a:effectLst/>
                <a:latin typeface="+mn-lt"/>
                <a:ea typeface="+mn-ea"/>
                <a:cs typeface="+mn-cs"/>
              </a:rPr>
              <a:t>36</a:t>
            </a:r>
            <a:r>
              <a:rPr lang="en-US" sz="1200" b="0" kern="1200" dirty="0" smtClean="0">
                <a:solidFill>
                  <a:schemeClr val="tx1"/>
                </a:solidFill>
                <a:effectLst/>
                <a:latin typeface="+mn-lt"/>
                <a:ea typeface="+mn-ea"/>
                <a:cs typeface="+mn-cs"/>
              </a:rPr>
              <a:t>S + </a:t>
            </a:r>
            <a:r>
              <a:rPr lang="en-US" sz="1200" b="0" kern="1200" baseline="30000" dirty="0" smtClean="0">
                <a:solidFill>
                  <a:schemeClr val="tx1"/>
                </a:solidFill>
                <a:effectLst/>
                <a:latin typeface="+mn-lt"/>
                <a:ea typeface="+mn-ea"/>
                <a:cs typeface="+mn-cs"/>
              </a:rPr>
              <a:t>238</a:t>
            </a:r>
            <a:r>
              <a:rPr lang="en-US" sz="1200" b="0" kern="1200" dirty="0" smtClean="0">
                <a:solidFill>
                  <a:schemeClr val="tx1"/>
                </a:solidFill>
                <a:effectLst/>
                <a:latin typeface="+mn-lt"/>
                <a:ea typeface="+mn-ea"/>
                <a:cs typeface="+mn-cs"/>
              </a:rPr>
              <a:t>U and </a:t>
            </a:r>
            <a:r>
              <a:rPr lang="en-US" sz="1200" b="0" kern="1200" baseline="30000" dirty="0" smtClean="0">
                <a:solidFill>
                  <a:schemeClr val="tx1"/>
                </a:solidFill>
                <a:effectLst/>
                <a:latin typeface="+mn-lt"/>
                <a:ea typeface="+mn-ea"/>
                <a:cs typeface="+mn-cs"/>
              </a:rPr>
              <a:t>48</a:t>
            </a:r>
            <a:r>
              <a:rPr lang="en-US" sz="1200" b="0" kern="1200" dirty="0" smtClean="0">
                <a:solidFill>
                  <a:schemeClr val="tx1"/>
                </a:solidFill>
                <a:effectLst/>
                <a:latin typeface="+mn-lt"/>
                <a:ea typeface="+mn-ea"/>
                <a:cs typeface="+mn-cs"/>
              </a:rPr>
              <a:t>Ca + </a:t>
            </a:r>
            <a:r>
              <a:rPr lang="en-US" sz="1200" b="0" kern="1200" baseline="30000" dirty="0" smtClean="0">
                <a:solidFill>
                  <a:schemeClr val="tx1"/>
                </a:solidFill>
                <a:effectLst/>
                <a:latin typeface="+mn-lt"/>
                <a:ea typeface="+mn-ea"/>
                <a:cs typeface="+mn-cs"/>
              </a:rPr>
              <a:t>238</a:t>
            </a:r>
            <a:r>
              <a:rPr lang="en-US" sz="1200" b="0" kern="1200" dirty="0" smtClean="0">
                <a:solidFill>
                  <a:schemeClr val="tx1"/>
                </a:solidFill>
                <a:effectLst/>
                <a:latin typeface="+mn-lt"/>
                <a:ea typeface="+mn-ea"/>
                <a:cs typeface="+mn-cs"/>
              </a:rPr>
              <a:t>U are close to the geometrical cross sections, while for the </a:t>
            </a:r>
            <a:r>
              <a:rPr lang="en-US" sz="1200" b="0" kern="1200" baseline="30000" dirty="0" smtClean="0">
                <a:solidFill>
                  <a:schemeClr val="tx1"/>
                </a:solidFill>
                <a:effectLst/>
                <a:latin typeface="+mn-lt"/>
                <a:ea typeface="+mn-ea"/>
                <a:cs typeface="+mn-cs"/>
              </a:rPr>
              <a:t>48</a:t>
            </a:r>
            <a:r>
              <a:rPr lang="en-US" sz="1200" b="0" kern="1200" dirty="0" smtClean="0">
                <a:solidFill>
                  <a:schemeClr val="tx1"/>
                </a:solidFill>
                <a:effectLst/>
                <a:latin typeface="+mn-lt"/>
                <a:ea typeface="+mn-ea"/>
                <a:cs typeface="+mn-cs"/>
              </a:rPr>
              <a:t>Ti + </a:t>
            </a:r>
            <a:r>
              <a:rPr lang="en-US" sz="1200" b="0" kern="1200" baseline="30000" dirty="0" smtClean="0">
                <a:solidFill>
                  <a:schemeClr val="tx1"/>
                </a:solidFill>
                <a:effectLst/>
                <a:latin typeface="+mn-lt"/>
                <a:ea typeface="+mn-ea"/>
                <a:cs typeface="+mn-cs"/>
              </a:rPr>
              <a:t>238</a:t>
            </a:r>
            <a:r>
              <a:rPr lang="en-US" sz="1200" b="0" kern="1200" dirty="0" smtClean="0">
                <a:solidFill>
                  <a:schemeClr val="tx1"/>
                </a:solidFill>
                <a:effectLst/>
                <a:latin typeface="+mn-lt"/>
                <a:ea typeface="+mn-ea"/>
                <a:cs typeface="+mn-cs"/>
              </a:rPr>
              <a:t>U reaction it is about 60% of geometrical cross section and about 15% in the case of the </a:t>
            </a:r>
            <a:r>
              <a:rPr lang="en-US" sz="1200" b="0" kern="1200" baseline="30000" dirty="0" smtClean="0">
                <a:solidFill>
                  <a:schemeClr val="tx1"/>
                </a:solidFill>
                <a:effectLst/>
                <a:latin typeface="+mn-lt"/>
                <a:ea typeface="+mn-ea"/>
                <a:cs typeface="+mn-cs"/>
              </a:rPr>
              <a:t>64</a:t>
            </a:r>
            <a:r>
              <a:rPr lang="en-US" sz="1200" b="0" kern="1200" dirty="0" smtClean="0">
                <a:solidFill>
                  <a:schemeClr val="tx1"/>
                </a:solidFill>
                <a:effectLst/>
                <a:latin typeface="+mn-lt"/>
                <a:ea typeface="+mn-ea"/>
                <a:cs typeface="+mn-cs"/>
              </a:rPr>
              <a:t>Ni ions. </a:t>
            </a:r>
          </a:p>
          <a:p>
            <a:endParaRPr lang="ru-RU" b="0" dirty="0" smtClean="0"/>
          </a:p>
          <a:p>
            <a:endParaRPr lang="ru-RU" b="1" dirty="0"/>
          </a:p>
        </p:txBody>
      </p:sp>
      <p:sp>
        <p:nvSpPr>
          <p:cNvPr id="4" name="Номер слайда 3"/>
          <p:cNvSpPr>
            <a:spLocks noGrp="1"/>
          </p:cNvSpPr>
          <p:nvPr>
            <p:ph type="sldNum" sz="quarter" idx="10"/>
          </p:nvPr>
        </p:nvSpPr>
        <p:spPr/>
        <p:txBody>
          <a:bodyPr/>
          <a:lstStyle/>
          <a:p>
            <a:fld id="{58BD6612-1D50-46CA-8183-E864C5DCFAB5}" type="slidenum">
              <a:rPr lang="ru-RU" smtClean="0"/>
              <a:t>26</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CN-fission cross section decreases with increasing effective </a:t>
            </a:r>
            <a:r>
              <a:rPr lang="en-US" sz="1200"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parameter of the system more crucial than the capture cross section. </a:t>
            </a:r>
          </a:p>
          <a:p>
            <a:r>
              <a:rPr lang="en-US" sz="1200" kern="1200" dirty="0" smtClean="0">
                <a:solidFill>
                  <a:schemeClr val="tx1"/>
                </a:solidFill>
                <a:effectLst/>
                <a:latin typeface="+mn-lt"/>
                <a:ea typeface="+mn-ea"/>
                <a:cs typeface="+mn-cs"/>
              </a:rPr>
              <a:t>CN-fission cross section decreases by several orders of magnitude at the transition from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to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ions, and at energies above the barrier it decreases from tens of </a:t>
            </a:r>
            <a:r>
              <a:rPr lang="en-US" sz="1200" kern="1200" dirty="0" err="1" smtClean="0">
                <a:solidFill>
                  <a:schemeClr val="tx1"/>
                </a:solidFill>
                <a:effectLst/>
                <a:latin typeface="+mn-lt"/>
                <a:ea typeface="+mn-ea"/>
                <a:cs typeface="+mn-cs"/>
              </a:rPr>
              <a:t>millibarns</a:t>
            </a:r>
            <a:r>
              <a:rPr lang="en-US" sz="1200" kern="1200" dirty="0" smtClean="0">
                <a:solidFill>
                  <a:schemeClr val="tx1"/>
                </a:solidFill>
                <a:effectLst/>
                <a:latin typeface="+mn-lt"/>
                <a:ea typeface="+mn-ea"/>
                <a:cs typeface="+mn-cs"/>
              </a:rPr>
              <a:t> to hundreds of </a:t>
            </a:r>
            <a:r>
              <a:rPr lang="en-US" sz="1200" kern="1200" dirty="0" err="1" smtClean="0">
                <a:solidFill>
                  <a:schemeClr val="tx1"/>
                </a:solidFill>
                <a:effectLst/>
                <a:latin typeface="+mn-lt"/>
                <a:ea typeface="+mn-ea"/>
                <a:cs typeface="+mn-cs"/>
              </a:rPr>
              <a:t>microbarns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reaction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286</a:t>
            </a:r>
            <a:r>
              <a:rPr lang="en-US" sz="1200" kern="1200" dirty="0" smtClean="0">
                <a:solidFill>
                  <a:schemeClr val="tx1"/>
                </a:solidFill>
                <a:effectLst/>
                <a:latin typeface="+mn-lt"/>
                <a:ea typeface="+mn-ea"/>
                <a:cs typeface="+mn-cs"/>
              </a:rPr>
              <a:t>Fl</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CN-fission cross section is about 7 times lower </a:t>
            </a:r>
          </a:p>
          <a:p>
            <a:r>
              <a:rPr lang="en-US" sz="1200" kern="1200" dirty="0" smtClean="0">
                <a:solidFill>
                  <a:schemeClr val="tx1"/>
                </a:solidFill>
                <a:effectLst/>
                <a:latin typeface="+mn-lt"/>
                <a:ea typeface="+mn-ea"/>
                <a:cs typeface="+mn-cs"/>
              </a:rPr>
              <a:t>as compared to the reaction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 </a:t>
            </a:r>
            <a:r>
              <a:rPr lang="en-US" sz="1200" kern="1200" baseline="300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Pu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292</a:t>
            </a:r>
            <a:r>
              <a:rPr lang="en-US" sz="1200" kern="1200" dirty="0" smtClean="0">
                <a:solidFill>
                  <a:schemeClr val="tx1"/>
                </a:solidFill>
                <a:effectLst/>
                <a:latin typeface="+mn-lt"/>
                <a:ea typeface="+mn-ea"/>
                <a:cs typeface="+mn-cs"/>
              </a:rPr>
              <a:t>Fl</a:t>
            </a:r>
            <a:r>
              <a:rPr lang="en-US" sz="1200" kern="1200" baseline="300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t>27</a:t>
            </a:fld>
            <a:endParaRPr lang="ru-RU"/>
          </a:p>
        </p:txBody>
      </p:sp>
    </p:spTree>
    <p:extLst>
      <p:ext uri="{BB962C8B-B14F-4D97-AF65-F5344CB8AC3E}">
        <p14:creationId xmlns:p14="http://schemas.microsoft.com/office/powerpoint/2010/main" val="1393902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81D76-E5CA-4525-8886-AF3DE4DABBD3}" type="slidenum">
              <a:rPr lang="ru-RU" altLang="ru-RU"/>
              <a:pPr/>
              <a:t>30</a:t>
            </a:fld>
            <a:endParaRPr lang="ru-RU" altLang="ru-RU"/>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1644462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8651A6-26E9-4A60-B8E7-9557527829FA}" type="slidenum">
              <a:rPr lang="ru-RU" altLang="ru-RU"/>
              <a:pPr/>
              <a:t>31</a:t>
            </a:fld>
            <a:endParaRPr lang="ru-RU" altLang="ru-RU"/>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64947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EBF236-87D5-472D-B872-7B933DC0C0B7}" type="slidenum">
              <a:rPr lang="ru-RU" altLang="ru-RU" smtClean="0"/>
              <a:pPr eaLnBrk="1" hangingPunct="1">
                <a:spcBef>
                  <a:spcPct val="0"/>
                </a:spcBef>
              </a:pPr>
              <a:t>3</a:t>
            </a:fld>
            <a:endParaRPr lang="ru-RU" altLang="ru-RU"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ru-RU" smtClean="0"/>
          </a:p>
        </p:txBody>
      </p:sp>
    </p:spTree>
    <p:extLst>
      <p:ext uri="{BB962C8B-B14F-4D97-AF65-F5344CB8AC3E}">
        <p14:creationId xmlns:p14="http://schemas.microsoft.com/office/powerpoint/2010/main" val="2272919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50 years ago </a:t>
            </a:r>
            <a:r>
              <a:rPr lang="en-US" sz="1200" b="1" kern="1200" baseline="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existence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island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region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114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N </a:t>
            </a:r>
            <a:r>
              <a:rPr lang="ru-RU" sz="1200" kern="1200" dirty="0" smtClean="0">
                <a:solidFill>
                  <a:schemeClr val="tx1"/>
                </a:solidFill>
                <a:effectLst/>
                <a:latin typeface="+mn-lt"/>
                <a:ea typeface="+mn-ea"/>
                <a:cs typeface="+mn-cs"/>
              </a:rPr>
              <a:t>= 184 </a:t>
            </a:r>
            <a:r>
              <a:rPr lang="en-US" sz="1200" kern="1200" dirty="0" smtClean="0">
                <a:solidFill>
                  <a:schemeClr val="tx1"/>
                </a:solidFill>
                <a:effectLst/>
                <a:latin typeface="+mn-lt"/>
                <a:ea typeface="+mn-ea"/>
                <a:cs typeface="+mn-cs"/>
              </a:rPr>
              <a:t>was </a:t>
            </a:r>
            <a:r>
              <a:rPr lang="ru-RU" sz="1200" kern="1200" dirty="0" err="1" smtClean="0">
                <a:solidFill>
                  <a:schemeClr val="tx1"/>
                </a:solidFill>
                <a:effectLst/>
                <a:latin typeface="+mn-lt"/>
                <a:ea typeface="+mn-ea"/>
                <a:cs typeface="+mn-cs"/>
              </a:rPr>
              <a:t>predicted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theoretically</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Sobiczewski</a:t>
            </a:r>
            <a:r>
              <a:rPr lang="en-US" sz="1200" kern="1200" dirty="0" smtClean="0">
                <a:solidFill>
                  <a:schemeClr val="tx1"/>
                </a:solidFill>
                <a:effectLst/>
                <a:latin typeface="+mn-lt"/>
                <a:ea typeface="+mn-ea"/>
                <a:cs typeface="+mn-cs"/>
              </a:rPr>
              <a:t>, F. A. </a:t>
            </a:r>
            <a:r>
              <a:rPr lang="en-US" sz="1200" kern="1200" dirty="0" err="1" smtClean="0">
                <a:solidFill>
                  <a:schemeClr val="tx1"/>
                </a:solidFill>
                <a:effectLst/>
                <a:latin typeface="+mn-lt"/>
                <a:ea typeface="+mn-ea"/>
                <a:cs typeface="+mn-cs"/>
              </a:rPr>
              <a:t>Gareev</a:t>
            </a:r>
            <a:r>
              <a:rPr lang="en-US" sz="1200" kern="1200" dirty="0" smtClean="0">
                <a:solidFill>
                  <a:schemeClr val="tx1"/>
                </a:solidFill>
                <a:effectLst/>
                <a:latin typeface="+mn-lt"/>
                <a:ea typeface="+mn-ea"/>
                <a:cs typeface="+mn-cs"/>
              </a:rPr>
              <a:t>, and B. N. </a:t>
            </a:r>
            <a:r>
              <a:rPr lang="en-US" sz="1200" kern="1200" dirty="0" err="1" smtClean="0">
                <a:solidFill>
                  <a:schemeClr val="tx1"/>
                </a:solidFill>
                <a:effectLst/>
                <a:latin typeface="+mn-lt"/>
                <a:ea typeface="+mn-ea"/>
                <a:cs typeface="+mn-cs"/>
              </a:rPr>
              <a:t>Kalinkin</a:t>
            </a:r>
            <a:r>
              <a:rPr lang="en-US" sz="1200" kern="1200" dirty="0" smtClean="0">
                <a:solidFill>
                  <a:schemeClr val="tx1"/>
                </a:solidFill>
                <a:effectLst/>
                <a:latin typeface="+mn-lt"/>
                <a:ea typeface="+mn-ea"/>
                <a:cs typeface="+mn-cs"/>
              </a:rPr>
              <a:t>, Phys. </a:t>
            </a:r>
            <a:r>
              <a:rPr lang="en-US" sz="1200" kern="1200" dirty="0" err="1" smtClean="0">
                <a:solidFill>
                  <a:schemeClr val="tx1"/>
                </a:solidFill>
                <a:effectLst/>
                <a:latin typeface="+mn-lt"/>
                <a:ea typeface="+mn-ea"/>
                <a:cs typeface="+mn-cs"/>
              </a:rPr>
              <a:t>Lett</a:t>
            </a:r>
            <a:r>
              <a:rPr lang="en-US" sz="1200" kern="1200" dirty="0" smtClean="0">
                <a:solidFill>
                  <a:schemeClr val="tx1"/>
                </a:solidFill>
                <a:effectLst/>
                <a:latin typeface="+mn-lt"/>
                <a:ea typeface="+mn-ea"/>
                <a:cs typeface="+mn-cs"/>
              </a:rPr>
              <a:t>. 22, 500 (1966)]</a:t>
            </a:r>
          </a:p>
          <a:p>
            <a:r>
              <a:rPr lang="en-US" sz="1200" kern="1200" dirty="0" smtClean="0">
                <a:solidFill>
                  <a:schemeClr val="tx1"/>
                </a:solidFill>
                <a:effectLst/>
                <a:latin typeface="+mn-lt"/>
                <a:ea typeface="+mn-ea"/>
                <a:cs typeface="+mn-cs"/>
              </a:rPr>
              <a:t>That </a:t>
            </a:r>
            <a:r>
              <a:rPr lang="ru-RU" sz="1200" kern="1200" dirty="0" err="1" smtClean="0">
                <a:solidFill>
                  <a:schemeClr val="tx1"/>
                </a:solidFill>
                <a:effectLst/>
                <a:latin typeface="+mn-lt"/>
                <a:ea typeface="+mn-ea"/>
                <a:cs typeface="+mn-cs"/>
              </a:rPr>
              <a:t>caused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investigation</a:t>
            </a:r>
            <a:r>
              <a:rPr lang="en-US" sz="1200" kern="1200" dirty="0"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field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Nowadays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more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than</a:t>
            </a:r>
            <a:r>
              <a:rPr lang="ru-RU" sz="1200" kern="1200" dirty="0" smtClean="0">
                <a:solidFill>
                  <a:schemeClr val="tx1"/>
                </a:solidFill>
                <a:effectLst/>
                <a:latin typeface="+mn-lt"/>
                <a:ea typeface="+mn-ea"/>
                <a:cs typeface="+mn-cs"/>
              </a:rPr>
              <a:t> 30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a:t>
            </a:r>
            <a:r>
              <a:rPr lang="ru-RU" sz="1200" kern="1200" dirty="0" smtClean="0">
                <a:solidFill>
                  <a:schemeClr val="tx1"/>
                </a:solidFill>
                <a:effectLst/>
                <a:latin typeface="+mn-lt"/>
                <a:ea typeface="+mn-ea"/>
                <a:cs typeface="+mn-cs"/>
              </a:rPr>
              <a:t> = 108-118 </a:t>
            </a:r>
            <a:r>
              <a:rPr lang="ru-RU" sz="1200" kern="1200" dirty="0" err="1" smtClean="0">
                <a:solidFill>
                  <a:schemeClr val="tx1"/>
                </a:solidFill>
                <a:effectLst/>
                <a:latin typeface="+mn-lt"/>
                <a:ea typeface="+mn-ea"/>
                <a:cs typeface="+mn-cs"/>
              </a:rPr>
              <a:t>have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cold</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hot fusion reactions</a:t>
            </a: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Flerov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Laboratory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great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success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achieved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hot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One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possible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pathways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new</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118-126</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t>32</a:t>
            </a:fld>
            <a:endParaRPr lang="ru-RU"/>
          </a:p>
        </p:txBody>
      </p:sp>
    </p:spTree>
    <p:extLst>
      <p:ext uri="{BB962C8B-B14F-4D97-AF65-F5344CB8AC3E}">
        <p14:creationId xmlns:p14="http://schemas.microsoft.com/office/powerpoint/2010/main" val="1052525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dirty="0" smtClean="0">
                <a:solidFill>
                  <a:schemeClr val="accent1">
                    <a:lumMod val="75000"/>
                  </a:schemeClr>
                </a:solidFill>
                <a:latin typeface="+mn-lt"/>
                <a:cs typeface="Arial" pitchFamily="34" charset="0"/>
              </a:rPr>
              <a:t>The interest in damped collisions of heavy nuclei is conditioned by a search for new ways of production of neutron-rich </a:t>
            </a:r>
            <a:r>
              <a:rPr lang="en-US" sz="1200" b="0" dirty="0" err="1" smtClean="0">
                <a:solidFill>
                  <a:schemeClr val="accent1">
                    <a:lumMod val="75000"/>
                  </a:schemeClr>
                </a:solidFill>
                <a:latin typeface="+mn-lt"/>
                <a:cs typeface="Arial" pitchFamily="34" charset="0"/>
              </a:rPr>
              <a:t>superheavy</a:t>
            </a:r>
            <a:r>
              <a:rPr lang="en-US" sz="1200" b="0" dirty="0" smtClean="0">
                <a:solidFill>
                  <a:schemeClr val="accent1">
                    <a:lumMod val="75000"/>
                  </a:schemeClr>
                </a:solidFill>
                <a:latin typeface="+mn-lt"/>
                <a:cs typeface="Arial" pitchFamily="34" charset="0"/>
              </a:rPr>
              <a:t> nuclei. The </a:t>
            </a:r>
            <a:r>
              <a:rPr lang="en-US" sz="1200" b="0" dirty="0" smtClean="0">
                <a:solidFill>
                  <a:srgbClr val="7030A0"/>
                </a:solidFill>
                <a:latin typeface="+mn-lt"/>
                <a:cs typeface="Arial" pitchFamily="34" charset="0"/>
              </a:rPr>
              <a:t>inverse</a:t>
            </a:r>
            <a:r>
              <a:rPr lang="en-US" sz="1200" b="0" dirty="0" smtClean="0">
                <a:solidFill>
                  <a:schemeClr val="accent1">
                    <a:lumMod val="75000"/>
                  </a:schemeClr>
                </a:solidFill>
                <a:latin typeface="+mn-lt"/>
                <a:cs typeface="Arial" pitchFamily="34" charset="0"/>
              </a:rPr>
              <a:t> (</a:t>
            </a:r>
            <a:r>
              <a:rPr lang="en-US" sz="1200" b="0" dirty="0" err="1" smtClean="0">
                <a:solidFill>
                  <a:schemeClr val="accent1">
                    <a:lumMod val="75000"/>
                  </a:schemeClr>
                </a:solidFill>
                <a:latin typeface="+mn-lt"/>
                <a:cs typeface="Arial" pitchFamily="34" charset="0"/>
              </a:rPr>
              <a:t>antisymmetrizing</a:t>
            </a:r>
            <a:r>
              <a:rPr lang="en-US" sz="1200" b="0" dirty="0" smtClean="0">
                <a:solidFill>
                  <a:schemeClr val="accent1">
                    <a:lumMod val="75000"/>
                  </a:schemeClr>
                </a:solidFill>
                <a:latin typeface="+mn-lt"/>
                <a:cs typeface="Arial" pitchFamily="34" charset="0"/>
              </a:rPr>
              <a:t>) </a:t>
            </a:r>
            <a:r>
              <a:rPr lang="en-US" sz="1200" b="0" dirty="0" err="1" smtClean="0">
                <a:solidFill>
                  <a:srgbClr val="7030A0"/>
                </a:solidFill>
                <a:latin typeface="+mn-lt"/>
                <a:cs typeface="Arial" pitchFamily="34" charset="0"/>
              </a:rPr>
              <a:t>quasifission</a:t>
            </a:r>
            <a:r>
              <a:rPr lang="en-US" sz="1200" b="0" dirty="0" smtClean="0">
                <a:solidFill>
                  <a:schemeClr val="accent1">
                    <a:lumMod val="75000"/>
                  </a:schemeClr>
                </a:solidFill>
                <a:latin typeface="+mn-lt"/>
                <a:cs typeface="Arial" pitchFamily="34" charset="0"/>
              </a:rPr>
              <a:t> process was proposed to produce SHE in collisions of </a:t>
            </a:r>
            <a:r>
              <a:rPr lang="en-US" sz="1200" b="0" dirty="0" err="1" smtClean="0">
                <a:solidFill>
                  <a:schemeClr val="accent1">
                    <a:lumMod val="75000"/>
                  </a:schemeClr>
                </a:solidFill>
                <a:latin typeface="+mn-lt"/>
                <a:cs typeface="Arial" pitchFamily="34" charset="0"/>
              </a:rPr>
              <a:t>transactinides</a:t>
            </a:r>
            <a:r>
              <a:rPr lang="en-US" sz="1200" b="0" dirty="0" smtClean="0">
                <a:solidFill>
                  <a:schemeClr val="accent1">
                    <a:lumMod val="75000"/>
                  </a:schemeClr>
                </a:solidFill>
                <a:latin typeface="+mn-lt"/>
                <a:cs typeface="Arial" pitchFamily="34" charset="0"/>
              </a:rPr>
              <a:t> </a:t>
            </a:r>
            <a:r>
              <a:rPr lang="en-US" sz="1050" b="0" dirty="0" smtClean="0">
                <a:solidFill>
                  <a:schemeClr val="accent1">
                    <a:lumMod val="75000"/>
                  </a:schemeClr>
                </a:solidFill>
                <a:latin typeface="+mn-lt"/>
                <a:cs typeface="Arial" pitchFamily="34" charset="0"/>
              </a:rPr>
              <a:t>[V.I. </a:t>
            </a:r>
            <a:r>
              <a:rPr lang="en-US" sz="1050" b="0" dirty="0" err="1" smtClean="0">
                <a:solidFill>
                  <a:schemeClr val="accent1">
                    <a:lumMod val="75000"/>
                  </a:schemeClr>
                </a:solidFill>
                <a:latin typeface="+mn-lt"/>
                <a:cs typeface="Arial" pitchFamily="34" charset="0"/>
              </a:rPr>
              <a:t>Zagrebaev</a:t>
            </a:r>
            <a:r>
              <a:rPr lang="en-US" sz="1050" b="0" dirty="0" smtClean="0">
                <a:solidFill>
                  <a:schemeClr val="accent1">
                    <a:lumMod val="75000"/>
                  </a:schemeClr>
                </a:solidFill>
                <a:latin typeface="+mn-lt"/>
                <a:cs typeface="Arial" pitchFamily="34" charset="0"/>
              </a:rPr>
              <a:t> </a:t>
            </a:r>
            <a:r>
              <a:rPr lang="en-US" sz="1050" b="0" i="1" dirty="0" smtClean="0">
                <a:solidFill>
                  <a:schemeClr val="accent1">
                    <a:lumMod val="75000"/>
                  </a:schemeClr>
                </a:solidFill>
                <a:latin typeface="+mn-lt"/>
                <a:cs typeface="Arial" pitchFamily="34" charset="0"/>
              </a:rPr>
              <a:t>et al</a:t>
            </a:r>
            <a:r>
              <a:rPr lang="en-US" sz="1050" b="0" dirty="0" smtClean="0">
                <a:solidFill>
                  <a:schemeClr val="accent1">
                    <a:lumMod val="75000"/>
                  </a:schemeClr>
                </a:solidFill>
                <a:latin typeface="+mn-lt"/>
                <a:cs typeface="Arial" pitchFamily="34" charset="0"/>
              </a:rPr>
              <a:t>., </a:t>
            </a:r>
            <a:r>
              <a:rPr lang="en-US" sz="1050" b="0" dirty="0" err="1" smtClean="0">
                <a:solidFill>
                  <a:schemeClr val="accent1">
                    <a:lumMod val="75000"/>
                  </a:schemeClr>
                </a:solidFill>
                <a:latin typeface="+mn-lt"/>
                <a:cs typeface="Arial" pitchFamily="34" charset="0"/>
              </a:rPr>
              <a:t>Phys.Rev.C</a:t>
            </a:r>
            <a:r>
              <a:rPr lang="en-US" sz="1050" b="0" dirty="0" smtClean="0">
                <a:solidFill>
                  <a:schemeClr val="accent1">
                    <a:lumMod val="75000"/>
                  </a:schemeClr>
                </a:solidFill>
                <a:latin typeface="+mn-lt"/>
                <a:cs typeface="Arial" pitchFamily="34" charset="0"/>
              </a:rPr>
              <a:t> 73, 031602 (2006)]</a:t>
            </a:r>
            <a:r>
              <a:rPr lang="en-US" sz="1200" b="0" dirty="0" smtClean="0">
                <a:solidFill>
                  <a:schemeClr val="accent1">
                    <a:lumMod val="75000"/>
                  </a:schemeClr>
                </a:solidFill>
                <a:latin typeface="+mn-lt"/>
                <a:cs typeface="Arial" pitchFamily="34" charset="0"/>
              </a:rPr>
              <a:t>. The role of shell effects in inverse QF can be studied in the experiments with </a:t>
            </a:r>
            <a:r>
              <a:rPr lang="en-US" sz="1200" b="1" dirty="0" smtClean="0">
                <a:solidFill>
                  <a:schemeClr val="accent1">
                    <a:lumMod val="75000"/>
                  </a:schemeClr>
                </a:solidFill>
                <a:latin typeface="+mn-lt"/>
                <a:cs typeface="Arial" pitchFamily="34" charset="0"/>
              </a:rPr>
              <a:t>less heavy nuclei </a:t>
            </a:r>
            <a:r>
              <a:rPr lang="en-US" sz="1050" b="0" dirty="0" smtClean="0">
                <a:solidFill>
                  <a:schemeClr val="accent1">
                    <a:lumMod val="75000"/>
                  </a:schemeClr>
                </a:solidFill>
                <a:latin typeface="+mn-lt"/>
                <a:cs typeface="Arial" pitchFamily="34" charset="0"/>
              </a:rPr>
              <a:t>[V. </a:t>
            </a:r>
            <a:r>
              <a:rPr lang="en-US" sz="1050" b="0" dirty="0" err="1" smtClean="0">
                <a:solidFill>
                  <a:schemeClr val="accent1">
                    <a:lumMod val="75000"/>
                  </a:schemeClr>
                </a:solidFill>
                <a:latin typeface="+mn-lt"/>
                <a:cs typeface="Arial" pitchFamily="34" charset="0"/>
              </a:rPr>
              <a:t>Zagrebaev</a:t>
            </a:r>
            <a:r>
              <a:rPr lang="en-US" sz="1050" b="0" dirty="0" smtClean="0">
                <a:solidFill>
                  <a:schemeClr val="accent1">
                    <a:lumMod val="75000"/>
                  </a:schemeClr>
                </a:solidFill>
                <a:latin typeface="+mn-lt"/>
                <a:cs typeface="Arial" pitchFamily="34" charset="0"/>
              </a:rPr>
              <a:t> and W. Greiner, </a:t>
            </a:r>
            <a:r>
              <a:rPr lang="en-US" sz="1050" b="0" dirty="0" err="1" smtClean="0">
                <a:solidFill>
                  <a:schemeClr val="accent1">
                    <a:lumMod val="75000"/>
                  </a:schemeClr>
                </a:solidFill>
                <a:latin typeface="+mn-lt"/>
                <a:cs typeface="Arial" pitchFamily="34" charset="0"/>
              </a:rPr>
              <a:t>J.Phys.G</a:t>
            </a:r>
            <a:r>
              <a:rPr lang="en-US" sz="1050" b="0" dirty="0" smtClean="0">
                <a:solidFill>
                  <a:schemeClr val="accent1">
                    <a:lumMod val="75000"/>
                  </a:schemeClr>
                </a:solidFill>
                <a:latin typeface="+mn-lt"/>
                <a:cs typeface="Arial" pitchFamily="34" charset="0"/>
              </a:rPr>
              <a:t> 34, 2265 (2007)]</a:t>
            </a:r>
            <a:r>
              <a:rPr lang="en-US" sz="1100" b="0" dirty="0" smtClean="0">
                <a:solidFill>
                  <a:schemeClr val="accent1">
                    <a:lumMod val="75000"/>
                  </a:schemeClr>
                </a:solidFill>
                <a:latin typeface="+mn-lt"/>
                <a:cs typeface="Arial" pitchFamily="34" charset="0"/>
              </a:rPr>
              <a:t>.</a:t>
            </a:r>
          </a:p>
          <a:p>
            <a:r>
              <a:rPr lang="en-US" sz="1200" b="0" dirty="0" smtClean="0">
                <a:solidFill>
                  <a:schemeClr val="accent1">
                    <a:lumMod val="75000"/>
                  </a:schemeClr>
                </a:solidFill>
                <a:latin typeface="+mn-lt"/>
                <a:cs typeface="Arial" pitchFamily="34" charset="0"/>
              </a:rPr>
              <a:t>The binary reaction channels in the reactions </a:t>
            </a:r>
            <a:r>
              <a:rPr lang="en-US" sz="1200" b="1" baseline="30000" dirty="0" smtClean="0">
                <a:solidFill>
                  <a:schemeClr val="accent1">
                    <a:lumMod val="75000"/>
                  </a:schemeClr>
                </a:solidFill>
                <a:latin typeface="+mn-lt"/>
                <a:cs typeface="Arial" pitchFamily="34" charset="0"/>
              </a:rPr>
              <a:t>156,160</a:t>
            </a:r>
            <a:r>
              <a:rPr lang="en-US" sz="1200" b="1" dirty="0" smtClean="0">
                <a:solidFill>
                  <a:schemeClr val="accent1">
                    <a:lumMod val="75000"/>
                  </a:schemeClr>
                </a:solidFill>
                <a:latin typeface="+mn-lt"/>
                <a:cs typeface="Arial" pitchFamily="34" charset="0"/>
              </a:rPr>
              <a:t>Gd+</a:t>
            </a:r>
            <a:r>
              <a:rPr lang="en-US" sz="1200" b="1" baseline="30000" dirty="0" smtClean="0">
                <a:solidFill>
                  <a:schemeClr val="accent1">
                    <a:lumMod val="75000"/>
                  </a:schemeClr>
                </a:solidFill>
                <a:latin typeface="+mn-lt"/>
                <a:cs typeface="Arial" pitchFamily="34" charset="0"/>
              </a:rPr>
              <a:t>186</a:t>
            </a:r>
            <a:r>
              <a:rPr lang="en-US" sz="1200" b="1" dirty="0" smtClean="0">
                <a:solidFill>
                  <a:schemeClr val="accent1">
                    <a:lumMod val="75000"/>
                  </a:schemeClr>
                </a:solidFill>
                <a:latin typeface="+mn-lt"/>
                <a:cs typeface="Arial" pitchFamily="34" charset="0"/>
              </a:rPr>
              <a:t>W</a:t>
            </a:r>
            <a:r>
              <a:rPr lang="en-US" sz="1200" b="0" dirty="0" smtClean="0">
                <a:solidFill>
                  <a:schemeClr val="accent1">
                    <a:lumMod val="75000"/>
                  </a:schemeClr>
                </a:solidFill>
                <a:latin typeface="+mn-lt"/>
                <a:cs typeface="Arial" pitchFamily="34" charset="0"/>
              </a:rPr>
              <a:t> at the Coulomb barrier energy have been investigated. In these reactions projectile nucleus has to transfer about 22 nucleons to the target to form the fragment with mass around 208 u (</a:t>
            </a:r>
            <a:r>
              <a:rPr lang="en-US" sz="1200" b="1" dirty="0" smtClean="0">
                <a:solidFill>
                  <a:schemeClr val="accent1">
                    <a:lumMod val="75000"/>
                  </a:schemeClr>
                </a:solidFill>
                <a:latin typeface="+mn-lt"/>
                <a:cs typeface="Arial" pitchFamily="34" charset="0"/>
              </a:rPr>
              <a:t>double magic lead</a:t>
            </a:r>
            <a:r>
              <a:rPr lang="en-US" sz="1200" b="0" dirty="0" smtClean="0">
                <a:solidFill>
                  <a:schemeClr val="accent1">
                    <a:lumMod val="75000"/>
                  </a:schemeClr>
                </a:solidFill>
                <a:latin typeface="+mn-lt"/>
                <a:cs typeface="Arial" pitchFamily="34" charset="0"/>
              </a:rPr>
              <a:t>)</a:t>
            </a:r>
          </a:p>
          <a:p>
            <a:endParaRPr lang="ru-R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a:t>
            </a:r>
            <a:r>
              <a:rPr lang="en-US" b="1" dirty="0" smtClean="0"/>
              <a:t>enhanced</a:t>
            </a:r>
            <a:r>
              <a:rPr lang="en-US" b="0" dirty="0" smtClean="0"/>
              <a:t> yield of products with masses </a:t>
            </a:r>
            <a:r>
              <a:rPr lang="en-US" b="1" dirty="0" smtClean="0"/>
              <a:t>200-215 u</a:t>
            </a:r>
            <a:r>
              <a:rPr lang="en-US" b="0" dirty="0" smtClean="0"/>
              <a:t> (mass transfer of 20-25 nucleons) was observed for </a:t>
            </a:r>
            <a:r>
              <a:rPr lang="en-US" b="1" dirty="0" smtClean="0"/>
              <a:t>both</a:t>
            </a:r>
            <a:r>
              <a:rPr lang="en-US" b="0" dirty="0" smtClean="0"/>
              <a:t> reactions 156,160Gd +186W. The enhancement found in the yield of products with masses heavier than the target mass </a:t>
            </a:r>
            <a:r>
              <a:rPr lang="en-US" b="1" dirty="0" smtClean="0"/>
              <a:t>conﬁrms</a:t>
            </a:r>
            <a:r>
              <a:rPr lang="en-US" b="0" dirty="0" smtClean="0"/>
              <a:t> the important role of the double magic </a:t>
            </a:r>
            <a:r>
              <a:rPr lang="en-US" b="1" dirty="0" err="1" smtClean="0"/>
              <a:t>Pb</a:t>
            </a:r>
            <a:r>
              <a:rPr lang="en-US" b="0" dirty="0" smtClean="0"/>
              <a:t> shell in </a:t>
            </a:r>
            <a:r>
              <a:rPr lang="en-US" b="1" dirty="0" smtClean="0"/>
              <a:t>inverse</a:t>
            </a:r>
            <a:r>
              <a:rPr lang="en-US" b="0" dirty="0" smtClean="0"/>
              <a:t> </a:t>
            </a:r>
            <a:r>
              <a:rPr lang="en-US" b="1" dirty="0" err="1" smtClean="0"/>
              <a:t>quasifission</a:t>
            </a:r>
            <a:r>
              <a:rPr lang="en-US" b="0" dirty="0" smtClean="0"/>
              <a:t> process in low-energy damped collisions</a:t>
            </a:r>
            <a:endParaRPr lang="ru-RU" b="0" dirty="0" smtClean="0"/>
          </a:p>
          <a:p>
            <a:pPr indent="0" algn="l"/>
            <a:endParaRPr lang="en-US" b="0" dirty="0" smtClean="0"/>
          </a:p>
        </p:txBody>
      </p:sp>
      <p:sp>
        <p:nvSpPr>
          <p:cNvPr id="4" name="Номер слайда 3"/>
          <p:cNvSpPr>
            <a:spLocks noGrp="1"/>
          </p:cNvSpPr>
          <p:nvPr>
            <p:ph type="sldNum" sz="quarter" idx="10"/>
          </p:nvPr>
        </p:nvSpPr>
        <p:spPr/>
        <p:txBody>
          <a:bodyPr/>
          <a:lstStyle/>
          <a:p>
            <a:fld id="{58BD6612-1D50-46CA-8183-E864C5DCFAB5}" type="slidenum">
              <a:rPr lang="ru-RU" smtClean="0"/>
              <a:t>34</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t>35</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t>36</a:t>
            </a:fld>
            <a:endParaRPr lang="ru-RU"/>
          </a:p>
        </p:txBody>
      </p:sp>
    </p:spTree>
    <p:extLst>
      <p:ext uri="{BB962C8B-B14F-4D97-AF65-F5344CB8AC3E}">
        <p14:creationId xmlns:p14="http://schemas.microsoft.com/office/powerpoint/2010/main" val="181607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0" dirty="0" smtClean="0"/>
          </a:p>
        </p:txBody>
      </p:sp>
      <p:sp>
        <p:nvSpPr>
          <p:cNvPr id="4" name="Номер слайда 3"/>
          <p:cNvSpPr>
            <a:spLocks noGrp="1"/>
          </p:cNvSpPr>
          <p:nvPr>
            <p:ph type="sldNum" sz="quarter" idx="10"/>
          </p:nvPr>
        </p:nvSpPr>
        <p:spPr/>
        <p:txBody>
          <a:bodyPr/>
          <a:lstStyle/>
          <a:p>
            <a:fld id="{58BD6612-1D50-46CA-8183-E864C5DCFAB5}" type="slidenum">
              <a:rPr lang="ru-RU" smtClean="0"/>
              <a:t>38</a:t>
            </a:fld>
            <a:endParaRPr lang="ru-RU"/>
          </a:p>
        </p:txBody>
      </p:sp>
    </p:spTree>
    <p:extLst>
      <p:ext uri="{BB962C8B-B14F-4D97-AF65-F5344CB8AC3E}">
        <p14:creationId xmlns:p14="http://schemas.microsoft.com/office/powerpoint/2010/main" val="60855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F5B4DB-5735-452C-A4AC-A370477B9E84}" type="slidenum">
              <a:rPr lang="ru-RU" altLang="ru-RU" smtClean="0"/>
              <a:pPr eaLnBrk="1" hangingPunct="1">
                <a:spcBef>
                  <a:spcPct val="0"/>
                </a:spcBef>
              </a:pPr>
              <a:t>4</a:t>
            </a:fld>
            <a:endParaRPr lang="ru-RU" altLang="ru-RU"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ru-RU" dirty="0" smtClean="0"/>
          </a:p>
        </p:txBody>
      </p:sp>
    </p:spTree>
    <p:extLst>
      <p:ext uri="{BB962C8B-B14F-4D97-AF65-F5344CB8AC3E}">
        <p14:creationId xmlns:p14="http://schemas.microsoft.com/office/powerpoint/2010/main" val="353197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DD53FD-52E9-42E1-B594-A2BDF4F56353}" type="slidenum">
              <a:rPr lang="ru-RU" altLang="ru-RU" smtClean="0"/>
              <a:pPr eaLnBrk="1" hangingPunct="1">
                <a:spcBef>
                  <a:spcPct val="0"/>
                </a:spcBef>
              </a:pPr>
              <a:t>5</a:t>
            </a:fld>
            <a:endParaRPr lang="ru-RU" altLang="ru-RU"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ru-RU" smtClean="0"/>
          </a:p>
        </p:txBody>
      </p:sp>
    </p:spTree>
    <p:extLst>
      <p:ext uri="{BB962C8B-B14F-4D97-AF65-F5344CB8AC3E}">
        <p14:creationId xmlns:p14="http://schemas.microsoft.com/office/powerpoint/2010/main" val="332307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794FD9-9737-46D5-A79E-F5F5FB06B731}" type="slidenum">
              <a:rPr lang="ru-RU" altLang="ru-RU">
                <a:latin typeface="Calibri" panose="020F0502020204030204" pitchFamily="34" charset="0"/>
              </a:rPr>
              <a:pPr eaLnBrk="1" hangingPunct="1"/>
              <a:t>8</a:t>
            </a:fld>
            <a:endParaRPr lang="ru-RU" altLang="ru-RU">
              <a:latin typeface="Calibri" panose="020F0502020204030204" pitchFamily="34" charset="0"/>
            </a:endParaRPr>
          </a:p>
        </p:txBody>
      </p:sp>
    </p:spTree>
    <p:extLst>
      <p:ext uri="{BB962C8B-B14F-4D97-AF65-F5344CB8AC3E}">
        <p14:creationId xmlns:p14="http://schemas.microsoft.com/office/powerpoint/2010/main" val="226480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smtClean="0">
                <a:solidFill>
                  <a:schemeClr val="tx1"/>
                </a:solidFill>
                <a:effectLst/>
                <a:latin typeface="+mn-lt"/>
                <a:ea typeface="+mn-ea"/>
                <a:cs typeface="+mn-cs"/>
              </a:rPr>
              <a:t>Cold and hot fusion reactions are characterized by a strongly different entrance channel. Cold fusion reactions involve </a:t>
            </a:r>
            <a:r>
              <a:rPr lang="en-GB" sz="1200" kern="1200" baseline="30000" dirty="0" smtClean="0">
                <a:solidFill>
                  <a:schemeClr val="tx1"/>
                </a:solidFill>
                <a:effectLst/>
                <a:latin typeface="+mn-lt"/>
                <a:ea typeface="+mn-ea"/>
                <a:cs typeface="+mn-cs"/>
              </a:rPr>
              <a:t>208</a:t>
            </a:r>
            <a:r>
              <a:rPr lang="en-GB" sz="1200" kern="1200" dirty="0" smtClean="0">
                <a:solidFill>
                  <a:schemeClr val="tx1"/>
                </a:solidFill>
                <a:effectLst/>
                <a:latin typeface="+mn-lt"/>
                <a:ea typeface="+mn-ea"/>
                <a:cs typeface="+mn-cs"/>
              </a:rPr>
              <a:t>Pb or </a:t>
            </a:r>
            <a:r>
              <a:rPr lang="en-GB" sz="1200" kern="1200" baseline="30000" dirty="0" smtClean="0">
                <a:solidFill>
                  <a:schemeClr val="tx1"/>
                </a:solidFill>
                <a:effectLst/>
                <a:latin typeface="+mn-lt"/>
                <a:ea typeface="+mn-ea"/>
                <a:cs typeface="+mn-cs"/>
              </a:rPr>
              <a:t>208</a:t>
            </a:r>
            <a:r>
              <a:rPr lang="en-GB" sz="1200" kern="1200" dirty="0" smtClean="0">
                <a:solidFill>
                  <a:schemeClr val="tx1"/>
                </a:solidFill>
                <a:effectLst/>
                <a:latin typeface="+mn-lt"/>
                <a:ea typeface="+mn-ea"/>
                <a:cs typeface="+mn-cs"/>
              </a:rPr>
              <a:t>Bi target nuclei and ER with an excitation energy of about 10-15 MeV which leads to a high survival against fission. Hot fusion reactions involve actinide target nuclei and lead to ER with excitation energy between 30 and 60 MeV, which results in higher neutron evaporation and lower survival against fission.</a:t>
            </a:r>
          </a:p>
          <a:p>
            <a:r>
              <a:rPr lang="en-GB" sz="1200" kern="1200" dirty="0" smtClean="0">
                <a:solidFill>
                  <a:schemeClr val="tx1"/>
                </a:solidFill>
                <a:effectLst/>
                <a:latin typeface="+mn-lt"/>
                <a:ea typeface="+mn-ea"/>
                <a:cs typeface="+mn-cs"/>
              </a:rPr>
              <a:t>It is readily seen that in the transition from </a:t>
            </a:r>
            <a:r>
              <a:rPr lang="en-GB" sz="1200" kern="1200" baseline="30000" dirty="0" smtClean="0">
                <a:solidFill>
                  <a:schemeClr val="tx1"/>
                </a:solidFill>
                <a:effectLst/>
                <a:latin typeface="+mn-lt"/>
                <a:ea typeface="+mn-ea"/>
                <a:cs typeface="+mn-cs"/>
              </a:rPr>
              <a:t>50</a:t>
            </a:r>
            <a:r>
              <a:rPr lang="en-GB" sz="1200" kern="1200" dirty="0" smtClean="0">
                <a:solidFill>
                  <a:schemeClr val="tx1"/>
                </a:solidFill>
                <a:effectLst/>
                <a:latin typeface="+mn-lt"/>
                <a:ea typeface="+mn-ea"/>
                <a:cs typeface="+mn-cs"/>
              </a:rPr>
              <a:t>Ti to </a:t>
            </a:r>
            <a:r>
              <a:rPr lang="en-GB" sz="1200" kern="1200" baseline="30000" dirty="0" smtClean="0">
                <a:solidFill>
                  <a:schemeClr val="tx1"/>
                </a:solidFill>
                <a:effectLst/>
                <a:latin typeface="+mn-lt"/>
                <a:ea typeface="+mn-ea"/>
                <a:cs typeface="+mn-cs"/>
              </a:rPr>
              <a:t>86</a:t>
            </a:r>
            <a:r>
              <a:rPr lang="en-GB" sz="1200" kern="1200" dirty="0" smtClean="0">
                <a:solidFill>
                  <a:schemeClr val="tx1"/>
                </a:solidFill>
                <a:effectLst/>
                <a:latin typeface="+mn-lt"/>
                <a:ea typeface="+mn-ea"/>
                <a:cs typeface="+mn-cs"/>
              </a:rPr>
              <a:t>Kr the shape of mass-energy distributions of binary reaction fragments changes strongly due to the QF and deep-inelastic processes. For the </a:t>
            </a:r>
            <a:r>
              <a:rPr lang="en-GB" sz="1200" kern="1200" baseline="30000" dirty="0" smtClean="0">
                <a:solidFill>
                  <a:schemeClr val="tx1"/>
                </a:solidFill>
                <a:effectLst/>
                <a:latin typeface="+mn-lt"/>
                <a:ea typeface="+mn-ea"/>
                <a:cs typeface="+mn-cs"/>
              </a:rPr>
              <a:t>50</a:t>
            </a:r>
            <a:r>
              <a:rPr lang="en-GB" sz="1200" kern="1200" dirty="0" smtClean="0">
                <a:solidFill>
                  <a:schemeClr val="tx1"/>
                </a:solidFill>
                <a:effectLst/>
                <a:latin typeface="+mn-lt"/>
                <a:ea typeface="+mn-ea"/>
                <a:cs typeface="+mn-cs"/>
              </a:rPr>
              <a:t>Ti ion the contribution of symmetric fragments into the capture cross-section is around 60%; in the case of </a:t>
            </a:r>
            <a:r>
              <a:rPr lang="en-GB" sz="1200" kern="1200" baseline="30000" dirty="0" smtClean="0">
                <a:solidFill>
                  <a:schemeClr val="tx1"/>
                </a:solidFill>
                <a:effectLst/>
                <a:latin typeface="+mn-lt"/>
                <a:ea typeface="+mn-ea"/>
                <a:cs typeface="+mn-cs"/>
              </a:rPr>
              <a:t>86</a:t>
            </a:r>
            <a:r>
              <a:rPr lang="en-GB" sz="1200" kern="1200" dirty="0" smtClean="0">
                <a:solidFill>
                  <a:schemeClr val="tx1"/>
                </a:solidFill>
                <a:effectLst/>
                <a:latin typeface="+mn-lt"/>
                <a:ea typeface="+mn-ea"/>
                <a:cs typeface="+mn-cs"/>
              </a:rPr>
              <a:t>Kr QF and deep-inelastic scattering are dominant processes. </a:t>
            </a:r>
          </a:p>
          <a:p>
            <a:r>
              <a:rPr lang="en-GB" sz="1200" kern="1200" dirty="0" smtClean="0">
                <a:solidFill>
                  <a:schemeClr val="tx1"/>
                </a:solidFill>
                <a:effectLst/>
                <a:latin typeface="+mn-lt"/>
                <a:ea typeface="+mn-ea"/>
                <a:cs typeface="+mn-cs"/>
              </a:rPr>
              <a:t>For the heaviest system </a:t>
            </a:r>
            <a:r>
              <a:rPr lang="en-GB" sz="1200" kern="1200" baseline="30000" dirty="0" smtClean="0">
                <a:solidFill>
                  <a:schemeClr val="tx1"/>
                </a:solidFill>
                <a:effectLst/>
                <a:latin typeface="+mn-lt"/>
                <a:ea typeface="+mn-ea"/>
                <a:cs typeface="+mn-cs"/>
              </a:rPr>
              <a:t>136</a:t>
            </a:r>
            <a:r>
              <a:rPr lang="en-GB" sz="1200" kern="1200" dirty="0" smtClean="0">
                <a:solidFill>
                  <a:schemeClr val="tx1"/>
                </a:solidFill>
                <a:effectLst/>
                <a:latin typeface="+mn-lt"/>
                <a:ea typeface="+mn-ea"/>
                <a:cs typeface="+mn-cs"/>
              </a:rPr>
              <a:t>Xe + </a:t>
            </a:r>
            <a:r>
              <a:rPr lang="en-GB" sz="1200" kern="1200" baseline="30000" dirty="0" smtClean="0">
                <a:solidFill>
                  <a:schemeClr val="tx1"/>
                </a:solidFill>
                <a:effectLst/>
                <a:latin typeface="+mn-lt"/>
                <a:ea typeface="+mn-ea"/>
                <a:cs typeface="+mn-cs"/>
              </a:rPr>
              <a:t>208</a:t>
            </a:r>
            <a:r>
              <a:rPr lang="en-GB" sz="1200" kern="1200" dirty="0" smtClean="0">
                <a:solidFill>
                  <a:schemeClr val="tx1"/>
                </a:solidFill>
                <a:effectLst/>
                <a:latin typeface="+mn-lt"/>
                <a:ea typeface="+mn-ea"/>
                <a:cs typeface="+mn-cs"/>
              </a:rPr>
              <a:t>Pb the main process is deep-inelastic scattering </a:t>
            </a:r>
          </a:p>
          <a:p>
            <a:r>
              <a:rPr lang="en-GB" sz="1200" kern="1200" dirty="0" smtClean="0">
                <a:solidFill>
                  <a:schemeClr val="tx1"/>
                </a:solidFill>
                <a:effectLst/>
                <a:latin typeface="+mn-lt"/>
                <a:ea typeface="+mn-ea"/>
                <a:cs typeface="+mn-cs"/>
              </a:rPr>
              <a:t>For the hot reactions induced by </a:t>
            </a:r>
            <a:r>
              <a:rPr lang="en-GB" sz="1200" kern="1200" baseline="30000" dirty="0" smtClean="0">
                <a:solidFill>
                  <a:schemeClr val="tx1"/>
                </a:solidFill>
                <a:effectLst/>
                <a:latin typeface="+mn-lt"/>
                <a:ea typeface="+mn-ea"/>
                <a:cs typeface="+mn-cs"/>
              </a:rPr>
              <a:t>48</a:t>
            </a:r>
            <a:r>
              <a:rPr lang="en-GB" sz="1200" kern="1200" dirty="0" smtClean="0">
                <a:solidFill>
                  <a:schemeClr val="tx1"/>
                </a:solidFill>
                <a:effectLst/>
                <a:latin typeface="+mn-lt"/>
                <a:ea typeface="+mn-ea"/>
                <a:cs typeface="+mn-cs"/>
              </a:rPr>
              <a:t>Ca ions the mass-energy distributions are similar for all the reactions: a pronounced asymmetric QF with heavy fragments near the double magic lead is observed.</a:t>
            </a:r>
          </a:p>
          <a:p>
            <a:r>
              <a:rPr lang="en-GB" sz="1200" kern="1200" dirty="0" smtClean="0">
                <a:solidFill>
                  <a:schemeClr val="tx1"/>
                </a:solidFill>
                <a:effectLst/>
                <a:latin typeface="+mn-lt"/>
                <a:ea typeface="+mn-ea"/>
                <a:cs typeface="+mn-cs"/>
              </a:rPr>
              <a:t>The red rectangles show the regions of masses and TKE’s where the main part of CN-ﬁssion fragments is expected.</a:t>
            </a:r>
          </a:p>
          <a:p>
            <a:r>
              <a:rPr lang="en-GB" sz="1200" kern="1200" dirty="0" smtClean="0">
                <a:solidFill>
                  <a:schemeClr val="tx1"/>
                </a:solidFill>
                <a:effectLst/>
                <a:latin typeface="+mn-lt"/>
                <a:ea typeface="+mn-ea"/>
                <a:cs typeface="+mn-cs"/>
              </a:rPr>
              <a:t>The comparison between the two sets of mass-TKE matrices shows convincingly that hot fusion reactions are more suitable for producing SHE.</a:t>
            </a:r>
            <a:endParaRPr lang="ru-RU" dirty="0" smtClean="0"/>
          </a:p>
          <a:p>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18341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Formally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producing</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evaporation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residue</a:t>
            </a:r>
            <a:r>
              <a:rPr lang="ru-RU" sz="1200" kern="1200" dirty="0" smtClean="0">
                <a:solidFill>
                  <a:schemeClr val="tx1"/>
                </a:solidFill>
                <a:effectLst/>
                <a:latin typeface="+mn-lt"/>
                <a:ea typeface="+mn-ea"/>
                <a:cs typeface="+mn-cs"/>
              </a:rPr>
              <a:t>, </a:t>
            </a:r>
            <a:r>
              <a:rPr lang="ru-RU" sz="1200" i="1" kern="1200" dirty="0" err="1" smtClean="0">
                <a:solidFill>
                  <a:schemeClr val="tx1"/>
                </a:solidFill>
                <a:effectLst/>
                <a:latin typeface="+mn-lt"/>
                <a:ea typeface="+mn-ea"/>
                <a:cs typeface="+mn-cs"/>
              </a:rPr>
              <a:t>σ</a:t>
            </a:r>
            <a:r>
              <a:rPr lang="ru-RU" sz="1200" kern="1200" baseline="-25000" dirty="0" err="1" smtClean="0">
                <a:solidFill>
                  <a:schemeClr val="tx1"/>
                </a:solidFill>
                <a:effectLst/>
                <a:latin typeface="+mn-lt"/>
                <a:ea typeface="+mn-ea"/>
                <a:cs typeface="+mn-cs"/>
              </a:rPr>
              <a:t>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written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a:t>
            </a:r>
          </a:p>
          <a:p>
            <a:r>
              <a:rPr lang="ru-RU" sz="1200" b="1" i="1" dirty="0" smtClean="0">
                <a:latin typeface="Cambria Math" panose="02040503050406030204" pitchFamily="18" charset="0"/>
                <a:ea typeface="Cambria Math" panose="02040503050406030204" pitchFamily="18" charset="0"/>
                <a:sym typeface="Symbol" panose="05050102010706020507" pitchFamily="18" charset="2"/>
              </a:rPr>
              <a:t></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ER </a:t>
            </a:r>
            <a:r>
              <a:rPr lang="en-US" sz="1200" b="1" dirty="0" smtClean="0">
                <a:latin typeface="Cambria Math" panose="02040503050406030204" pitchFamily="18" charset="0"/>
                <a:ea typeface="Cambria Math" panose="02040503050406030204" pitchFamily="18" charset="0"/>
                <a:sym typeface="Symbol" panose="05050102010706020507" pitchFamily="18" charset="2"/>
              </a:rPr>
              <a:t>=</a:t>
            </a:r>
            <a:r>
              <a:rPr lang="ru-RU" sz="1200" b="1" dirty="0" smtClean="0">
                <a:latin typeface="Cambria Math" panose="02040503050406030204" pitchFamily="18" charset="0"/>
                <a:ea typeface="Cambria Math" panose="02040503050406030204" pitchFamily="18" charset="0"/>
                <a:sym typeface="Symbol" panose="05050102010706020507" pitchFamily="18" charset="2"/>
              </a:rPr>
              <a:t> </a:t>
            </a:r>
            <a:r>
              <a:rPr lang="ru-RU" sz="1200" b="1" i="1" dirty="0" smtClean="0">
                <a:latin typeface="Cambria Math" panose="02040503050406030204" pitchFamily="18" charset="0"/>
                <a:ea typeface="Cambria Math" panose="02040503050406030204" pitchFamily="18" charset="0"/>
                <a:sym typeface="Symbol" panose="05050102010706020507" pitchFamily="18" charset="2"/>
              </a:rPr>
              <a:t></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capture</a:t>
            </a:r>
            <a:r>
              <a:rPr lang="ru-RU"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i="1" dirty="0" smtClean="0">
                <a:latin typeface="Cambria Math" panose="02040503050406030204" pitchFamily="18" charset="0"/>
                <a:ea typeface="Cambria Math" panose="02040503050406030204" pitchFamily="18" charset="0"/>
                <a:sym typeface="Symbol" panose="05050102010706020507" pitchFamily="18" charset="2"/>
              </a:rPr>
              <a:t>P</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CN</a:t>
            </a:r>
            <a:r>
              <a:rPr lang="ru-RU"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i="1" dirty="0" err="1" smtClean="0">
                <a:latin typeface="Cambria Math" panose="02040503050406030204" pitchFamily="18" charset="0"/>
                <a:ea typeface="Cambria Math" panose="02040503050406030204" pitchFamily="18" charset="0"/>
                <a:sym typeface="Symbol" panose="05050102010706020507" pitchFamily="18" charset="2"/>
              </a:rPr>
              <a:t>W</a:t>
            </a:r>
            <a:r>
              <a:rPr lang="en-US" sz="1200" b="1" baseline="-25000" dirty="0" err="1" smtClean="0">
                <a:latin typeface="Cambria Math" panose="02040503050406030204" pitchFamily="18" charset="0"/>
                <a:ea typeface="Cambria Math" panose="02040503050406030204" pitchFamily="18" charset="0"/>
                <a:sym typeface="Symbol" panose="05050102010706020507" pitchFamily="18" charset="2"/>
              </a:rPr>
              <a:t>survival</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baseline="0" dirty="0" smtClean="0">
                <a:latin typeface="Cambria Math" panose="02040503050406030204" pitchFamily="18" charset="0"/>
                <a:ea typeface="Cambria Math" panose="02040503050406030204" pitchFamily="18" charset="0"/>
                <a:sym typeface="Symbol" panose="05050102010706020507" pitchFamily="18" charset="2"/>
              </a:rPr>
              <a:t>  </a:t>
            </a:r>
            <a:r>
              <a:rPr lang="ru-RU" sz="1200" kern="1200" dirty="0" err="1" smtClean="0">
                <a:solidFill>
                  <a:schemeClr val="tx1"/>
                </a:solidFill>
                <a:effectLst/>
                <a:latin typeface="+mn-lt"/>
                <a:ea typeface="+mn-ea"/>
                <a:cs typeface="+mn-cs"/>
              </a:rPr>
              <a:t>where</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i="1" kern="1200" dirty="0" err="1" smtClean="0">
                <a:solidFill>
                  <a:schemeClr val="tx1"/>
                </a:solidFill>
                <a:effectLst/>
                <a:latin typeface="+mn-lt"/>
                <a:ea typeface="+mn-ea"/>
                <a:cs typeface="+mn-cs"/>
              </a:rPr>
              <a:t>σ</a:t>
            </a:r>
            <a:r>
              <a:rPr lang="ru-RU" sz="1200" kern="1200" baseline="-25000" dirty="0" err="1" smtClean="0">
                <a:solidFill>
                  <a:schemeClr val="tx1"/>
                </a:solidFill>
                <a:effectLst/>
                <a:latin typeface="+mn-lt"/>
                <a:ea typeface="+mn-ea"/>
                <a:cs typeface="+mn-cs"/>
              </a:rPr>
              <a:t>capture</a:t>
            </a:r>
            <a:r>
              <a:rPr lang="ru-RU" sz="1200" kern="1200" baseline="-25000" dirty="0" smtClean="0">
                <a:solidFill>
                  <a:schemeClr val="tx1"/>
                </a:solidFill>
                <a:effectLst/>
                <a:latin typeface="+mn-lt"/>
                <a:ea typeface="+mn-ea"/>
                <a:cs typeface="+mn-cs"/>
              </a:rPr>
              <a:t> </a:t>
            </a:r>
            <a:r>
              <a:rPr lang="en-US" sz="1200" kern="1200" baseline="-250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smtClean="0">
                <a:solidFill>
                  <a:schemeClr val="tx1"/>
                </a:solidFill>
                <a:effectLst/>
                <a:latin typeface="+mn-lt"/>
                <a:ea typeface="+mn-ea"/>
                <a:cs typeface="+mn-cs"/>
              </a:rPr>
              <a:t>P</a:t>
            </a:r>
            <a:r>
              <a:rPr lang="ru-RU" sz="1200" kern="1200" baseline="-25000" dirty="0" smtClean="0">
                <a:solidFill>
                  <a:schemeClr val="tx1"/>
                </a:solidFill>
                <a:effectLst/>
                <a:latin typeface="+mn-lt"/>
                <a:ea typeface="+mn-ea"/>
                <a:cs typeface="+mn-cs"/>
              </a:rPr>
              <a:t>CN</a:t>
            </a:r>
            <a:r>
              <a:rPr lang="en-US" sz="1200" kern="1200" baseline="-25000" dirty="0" smtClean="0">
                <a:solidFill>
                  <a:schemeClr val="tx1"/>
                </a:solidFill>
                <a:effectLst/>
                <a:latin typeface="+mn-lt"/>
                <a:ea typeface="+mn-ea"/>
                <a:cs typeface="+mn-cs"/>
              </a:rPr>
              <a:t>           </a:t>
            </a:r>
            <a:r>
              <a:rPr lang="ru-RU" sz="1200" kern="1200" baseline="-250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after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overcame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Coulomb</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barrier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interacting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system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reaches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compact</a:t>
            </a:r>
            <a:r>
              <a:rPr lang="ru-RU" sz="1200" kern="1200" dirty="0" smtClean="0">
                <a:solidFill>
                  <a:schemeClr val="tx1"/>
                </a:solidFill>
                <a:effectLst/>
                <a:latin typeface="+mn-lt"/>
                <a:ea typeface="+mn-ea"/>
                <a:cs typeface="+mn-cs"/>
              </a:rPr>
              <a:t> CN</a:t>
            </a:r>
            <a:r>
              <a:rPr lang="en-US" sz="1200" kern="1200" dirty="0" smtClean="0">
                <a:solidFill>
                  <a:schemeClr val="tx1"/>
                </a:solidFill>
                <a:effectLst/>
                <a:latin typeface="+mn-lt"/>
                <a:ea typeface="+mn-ea"/>
                <a:cs typeface="+mn-cs"/>
              </a:rPr>
              <a:t> configuration</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err="1" smtClean="0">
                <a:solidFill>
                  <a:schemeClr val="tx1"/>
                </a:solidFill>
                <a:effectLst/>
                <a:latin typeface="+mn-lt"/>
                <a:ea typeface="+mn-ea"/>
                <a:cs typeface="+mn-cs"/>
              </a:rPr>
              <a:t>W</a:t>
            </a:r>
            <a:r>
              <a:rPr lang="ru-RU" sz="1200" kern="1200" baseline="-25000" dirty="0" err="1" smtClean="0">
                <a:solidFill>
                  <a:schemeClr val="tx1"/>
                </a:solidFill>
                <a:effectLst/>
                <a:latin typeface="+mn-lt"/>
                <a:ea typeface="+mn-ea"/>
                <a:cs typeface="+mn-cs"/>
              </a:rPr>
              <a:t>survival</a:t>
            </a:r>
            <a:r>
              <a:rPr lang="ru-RU" sz="1200" kern="1200" baseline="-25000" dirty="0" smtClean="0">
                <a:solidFill>
                  <a:schemeClr val="tx1"/>
                </a:solidFill>
                <a:effectLst/>
                <a:latin typeface="+mn-lt"/>
                <a:ea typeface="+mn-ea"/>
                <a:cs typeface="+mn-cs"/>
              </a:rPr>
              <a:t> </a:t>
            </a:r>
            <a:r>
              <a:rPr lang="en-US" sz="1200" kern="1200" baseline="-250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that</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survives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against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Experimentally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defined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QF, CN-</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ER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sections</a:t>
            </a:r>
            <a:r>
              <a:rPr lang="en-US" sz="1200" kern="1200" dirty="0" smtClean="0">
                <a:solidFill>
                  <a:schemeClr val="tx1"/>
                </a:solidFill>
                <a:effectLst/>
                <a:latin typeface="+mn-lt"/>
                <a:ea typeface="+mn-ea"/>
                <a:cs typeface="+mn-cs"/>
              </a:rPr>
              <a:t>.</a:t>
            </a:r>
            <a:endParaRPr lang="ru-RU"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main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uncertainty</a:t>
            </a:r>
            <a:r>
              <a:rPr lang="en-US" sz="1200" kern="1200" dirty="0" smtClean="0">
                <a:solidFill>
                  <a:schemeClr val="tx1"/>
                </a:solidFill>
                <a:effectLst/>
                <a:latin typeface="+mn-lt"/>
                <a:ea typeface="+mn-ea"/>
                <a:cs typeface="+mn-cs"/>
              </a:rPr>
              <a:t> in the determination of </a:t>
            </a:r>
            <a:r>
              <a:rPr lang="en-US" sz="1200" b="1" i="1" kern="1200" dirty="0" err="1" smtClean="0">
                <a:solidFill>
                  <a:schemeClr val="tx1"/>
                </a:solidFill>
                <a:effectLst/>
                <a:latin typeface="+mn-lt"/>
                <a:ea typeface="+mn-ea"/>
                <a:cs typeface="+mn-cs"/>
              </a:rPr>
              <a:t>σ</a:t>
            </a:r>
            <a:r>
              <a:rPr lang="en-US" sz="1200" b="1" kern="1200" baseline="-25000" dirty="0" err="1" smtClean="0">
                <a:solidFill>
                  <a:schemeClr val="tx1"/>
                </a:solidFill>
                <a:effectLst/>
                <a:latin typeface="+mn-lt"/>
                <a:ea typeface="+mn-ea"/>
                <a:cs typeface="+mn-cs"/>
              </a:rPr>
              <a:t>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gives the value of the fusion probability </a:t>
            </a:r>
            <a:r>
              <a:rPr lang="en-US" sz="1200" b="1" i="1" kern="1200" dirty="0" smtClean="0">
                <a:solidFill>
                  <a:schemeClr val="tx1"/>
                </a:solidFill>
                <a:effectLst/>
                <a:latin typeface="+mn-lt"/>
                <a:ea typeface="+mn-ea"/>
                <a:cs typeface="+mn-cs"/>
              </a:rPr>
              <a:t>P</a:t>
            </a:r>
            <a:r>
              <a:rPr lang="en-US" sz="1200" b="1"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a:t>
            </a:r>
          </a:p>
          <a:p>
            <a:r>
              <a:rPr lang="en-US" sz="1200" b="0" i="0" u="none" strike="noStrike" kern="1200" baseline="0" dirty="0" smtClean="0">
                <a:solidFill>
                  <a:schemeClr val="tx1"/>
                </a:solidFill>
                <a:latin typeface="+mn-lt"/>
                <a:ea typeface="+mn-ea"/>
                <a:cs typeface="+mn-cs"/>
              </a:rPr>
              <a:t>Not only is the numerical value of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CN uncertain, but the dependence of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CN on excitation energy and the reaction entrance channel is not well established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experimental</a:t>
            </a:r>
            <a:r>
              <a:rPr lang="en-US" sz="1200" kern="1200" dirty="0" smtClean="0">
                <a:solidFill>
                  <a:schemeClr val="tx1"/>
                </a:solidFill>
                <a:effectLst/>
                <a:latin typeface="+mn-lt"/>
                <a:ea typeface="+mn-ea"/>
                <a:cs typeface="+mn-cs"/>
              </a:rPr>
              <a:t> measurements of fusion probability show the general dependence of </a:t>
            </a:r>
            <a:r>
              <a:rPr lang="en-US" sz="1200" i="1" kern="1200" dirty="0" smtClean="0">
                <a:solidFill>
                  <a:schemeClr val="tx1"/>
                </a:solidFill>
                <a:effectLst/>
                <a:latin typeface="+mn-lt"/>
                <a:ea typeface="+mn-ea"/>
                <a:cs typeface="+mn-cs"/>
              </a:rPr>
              <a:t>P</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upon </a:t>
            </a:r>
            <a:r>
              <a:rPr lang="en-US" sz="1200" b="1"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But</a:t>
            </a:r>
            <a:r>
              <a:rPr lang="en-US" sz="1200" kern="1200" dirty="0" smtClean="0">
                <a:solidFill>
                  <a:schemeClr val="tx1"/>
                </a:solidFill>
                <a:effectLst/>
                <a:latin typeface="+mn-lt"/>
                <a:ea typeface="+mn-ea"/>
                <a:cs typeface="+mn-cs"/>
              </a:rPr>
              <a:t> they </a:t>
            </a:r>
            <a:r>
              <a:rPr lang="en-US" sz="1200" b="1" kern="1200" dirty="0" smtClean="0">
                <a:solidFill>
                  <a:schemeClr val="tx1"/>
                </a:solidFill>
                <a:effectLst/>
                <a:latin typeface="+mn-lt"/>
                <a:ea typeface="+mn-ea"/>
                <a:cs typeface="+mn-cs"/>
              </a:rPr>
              <a:t>strongly vary from each other </a:t>
            </a:r>
            <a:r>
              <a:rPr lang="en-US" sz="1200" b="0"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s well as the predictions of different </a:t>
            </a:r>
            <a:r>
              <a:rPr lang="en-US" sz="1200" b="1" kern="1200" dirty="0" smtClean="0">
                <a:solidFill>
                  <a:schemeClr val="tx1"/>
                </a:solidFill>
                <a:effectLst/>
                <a:latin typeface="+mn-lt"/>
                <a:ea typeface="+mn-ea"/>
                <a:cs typeface="+mn-cs"/>
              </a:rPr>
              <a:t>theoretical</a:t>
            </a:r>
            <a:r>
              <a:rPr lang="en-US" sz="1200" kern="1200" dirty="0" smtClean="0">
                <a:solidFill>
                  <a:schemeClr val="tx1"/>
                </a:solidFill>
                <a:effectLst/>
                <a:latin typeface="+mn-lt"/>
                <a:ea typeface="+mn-ea"/>
                <a:cs typeface="+mn-cs"/>
              </a:rPr>
              <a:t> models applied to describe the whole evolution of low-energy nucleus-nucleus collisions at strong channel coupling of deep-inelastic scattering, CN formation, and QF</a:t>
            </a:r>
          </a:p>
          <a:p>
            <a:r>
              <a:rPr lang="en-US" sz="1200" b="1" kern="1200" dirty="0" smtClean="0">
                <a:solidFill>
                  <a:schemeClr val="tx1"/>
                </a:solidFill>
                <a:effectLst/>
                <a:latin typeface="+mn-lt"/>
                <a:ea typeface="+mn-ea"/>
                <a:cs typeface="+mn-cs"/>
              </a:rPr>
              <a:t>It is important to determine </a:t>
            </a:r>
            <a:r>
              <a:rPr lang="en-US" sz="1200" b="1" i="1" kern="1200" dirty="0" smtClean="0">
                <a:solidFill>
                  <a:schemeClr val="tx1"/>
                </a:solidFill>
                <a:effectLst/>
                <a:latin typeface="+mn-lt"/>
                <a:ea typeface="+mn-ea"/>
                <a:cs typeface="+mn-cs"/>
              </a:rPr>
              <a:t>P</a:t>
            </a:r>
            <a:r>
              <a:rPr lang="en-US" sz="1200" b="1" kern="1200" baseline="-25000" dirty="0" smtClean="0">
                <a:solidFill>
                  <a:schemeClr val="tx1"/>
                </a:solidFill>
                <a:effectLst/>
                <a:latin typeface="+mn-lt"/>
                <a:ea typeface="+mn-ea"/>
                <a:cs typeface="+mn-cs"/>
              </a:rPr>
              <a:t>CN</a:t>
            </a:r>
            <a:r>
              <a:rPr lang="en-US" sz="1200" b="1" kern="1200" dirty="0" smtClean="0">
                <a:solidFill>
                  <a:schemeClr val="tx1"/>
                </a:solidFill>
                <a:effectLst/>
                <a:latin typeface="+mn-lt"/>
                <a:ea typeface="+mn-ea"/>
                <a:cs typeface="+mn-cs"/>
              </a:rPr>
              <a:t> experimentally </a:t>
            </a:r>
            <a:r>
              <a:rPr lang="en-US" sz="1200" kern="1200" dirty="0" smtClean="0">
                <a:solidFill>
                  <a:schemeClr val="tx1"/>
                </a:solidFill>
                <a:effectLst/>
                <a:latin typeface="+mn-lt"/>
                <a:ea typeface="+mn-ea"/>
                <a:cs typeface="+mn-cs"/>
              </a:rPr>
              <a:t>to improve the understanding of reaction mechanisms taking place in the reactions with heavy ions. </a:t>
            </a:r>
          </a:p>
          <a:p>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define</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P</a:t>
            </a:r>
            <a:r>
              <a:rPr lang="ru-RU" sz="1200" kern="1200" baseline="-25000" dirty="0" smtClean="0">
                <a:solidFill>
                  <a:schemeClr val="tx1"/>
                </a:solidFill>
                <a:effectLst/>
                <a:latin typeface="+mn-lt"/>
                <a:ea typeface="+mn-ea"/>
                <a:cs typeface="+mn-cs"/>
              </a:rPr>
              <a:t>CN </a:t>
            </a:r>
            <a:r>
              <a:rPr lang="ru-RU" sz="1200" kern="1200" dirty="0" err="1" smtClean="0">
                <a:solidFill>
                  <a:schemeClr val="tx1"/>
                </a:solidFill>
                <a:effectLst/>
                <a:latin typeface="+mn-lt"/>
                <a:ea typeface="+mn-ea"/>
                <a:cs typeface="+mn-cs"/>
              </a:rPr>
              <a:t>experimental</a:t>
            </a:r>
            <a:r>
              <a:rPr lang="en-US" sz="1200" kern="1200" dirty="0" err="1" smtClean="0">
                <a:solidFill>
                  <a:schemeClr val="tx1"/>
                </a:solidFill>
                <a:effectLst/>
                <a:latin typeface="+mn-lt"/>
                <a:ea typeface="+mn-ea"/>
                <a:cs typeface="+mn-cs"/>
              </a:rPr>
              <a:t>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information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about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relative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contributions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QF,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ER </a:t>
            </a:r>
            <a:r>
              <a:rPr lang="ru-RU" sz="1200" kern="1200" dirty="0" err="1" smtClean="0">
                <a:solidFill>
                  <a:schemeClr val="tx1"/>
                </a:solidFill>
                <a:effectLst/>
                <a:latin typeface="+mn-lt"/>
                <a:ea typeface="+mn-ea"/>
                <a:cs typeface="+mn-cs"/>
              </a:rPr>
              <a:t>components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needed</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case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leading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formation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ER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negligibly</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smal</a:t>
            </a:r>
            <a:r>
              <a:rPr lang="ru-RU" sz="1200" kern="1200" dirty="0" err="1" smtClean="0">
                <a:solidFill>
                  <a:schemeClr val="tx1"/>
                </a:solidFill>
                <a:effectLst/>
                <a:latin typeface="+mn-lt"/>
                <a:ea typeface="+mn-ea"/>
                <a:cs typeface="+mn-cs"/>
              </a:rPr>
              <a:t>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compare</a:t>
            </a:r>
            <a:r>
              <a:rPr lang="en-US" sz="1200" kern="1200" dirty="0" smtClean="0">
                <a:solidFill>
                  <a:schemeClr val="tx1"/>
                </a:solidFill>
                <a:effectLst/>
                <a:latin typeface="+mn-lt"/>
                <a:ea typeface="+mn-ea"/>
                <a:cs typeface="+mn-cs"/>
              </a:rPr>
              <a:t>d</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a:t>
            </a:r>
            <a:r>
              <a:rPr lang="ru-RU" sz="1200" kern="1200" dirty="0" smtClean="0">
                <a:solidFill>
                  <a:schemeClr val="tx1"/>
                </a:solidFill>
                <a:effectLst/>
                <a:latin typeface="+mn-lt"/>
                <a:ea typeface="+mn-ea"/>
                <a:cs typeface="+mn-cs"/>
              </a:rPr>
              <a:t>CN-</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processes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Since</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are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binary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decay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channels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characterized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large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exchange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dissipation</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it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difficult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make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separation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between</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Three criteria are widely used to identify the reaction mechanism (fusion-fission or </a:t>
            </a:r>
            <a:r>
              <a:rPr lang="en-GB" sz="1200" kern="1200" dirty="0" err="1" smtClean="0">
                <a:solidFill>
                  <a:schemeClr val="tx1"/>
                </a:solidFill>
                <a:effectLst/>
                <a:latin typeface="+mn-lt"/>
                <a:ea typeface="+mn-ea"/>
                <a:cs typeface="+mn-cs"/>
              </a:rPr>
              <a:t>quasifission</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1. The reaction Coulomb factor </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1</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(charge product of reaction partners).  This parameter relates to the Coulomb energy in the entrance channel. According to the calculations in the frame of macroscopic-microscopic model of </a:t>
            </a:r>
            <a:r>
              <a:rPr lang="en-GB" sz="1200" kern="1200" dirty="0" err="1" smtClean="0">
                <a:solidFill>
                  <a:schemeClr val="tx1"/>
                </a:solidFill>
                <a:effectLst/>
                <a:latin typeface="+mn-lt"/>
                <a:ea typeface="+mn-ea"/>
                <a:cs typeface="+mn-cs"/>
              </a:rPr>
              <a:t>Swiatecki</a:t>
            </a:r>
            <a:r>
              <a:rPr lang="en-GB" sz="1200" kern="1200" dirty="0" smtClean="0">
                <a:solidFill>
                  <a:schemeClr val="tx1"/>
                </a:solidFill>
                <a:effectLst/>
                <a:latin typeface="+mn-lt"/>
                <a:ea typeface="+mn-ea"/>
                <a:cs typeface="+mn-cs"/>
              </a:rPr>
              <a:t> the threshold value of </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1</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for the appearance of QF is 1600.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Entrance channel mass asymmetry </a:t>
            </a:r>
            <a:r>
              <a:rPr lang="en-GB" sz="1200" i="1" kern="1200" dirty="0" smtClean="0">
                <a:solidFill>
                  <a:schemeClr val="tx1"/>
                </a:solidFill>
                <a:effectLst/>
                <a:latin typeface="+mn-lt"/>
                <a:ea typeface="+mn-ea"/>
                <a:cs typeface="+mn-cs"/>
              </a:rPr>
              <a:t>α</a:t>
            </a:r>
            <a:r>
              <a:rPr lang="en-GB" sz="1200" i="1" kern="1200" baseline="-25000" dirty="0" smtClean="0">
                <a:solidFill>
                  <a:schemeClr val="tx1"/>
                </a:solidFill>
                <a:effectLst/>
                <a:latin typeface="+mn-lt"/>
                <a:ea typeface="+mn-ea"/>
                <a:cs typeface="+mn-cs"/>
              </a:rPr>
              <a:t>0</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projectile</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target</a:t>
            </a:r>
            <a:r>
              <a:rPr lang="en-GB" sz="1200" i="1" kern="1200" dirty="0" smtClean="0">
                <a:solidFill>
                  <a:schemeClr val="tx1"/>
                </a:solidFill>
                <a:effectLst/>
                <a:latin typeface="+mn-lt"/>
                <a:ea typeface="+mn-ea"/>
                <a:cs typeface="+mn-cs"/>
              </a:rPr>
              <a:t>)/(</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projectile</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target</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Unexpected fusion suppression observed in quite asymmetric combinations of colliding nuclei can be qualitatively explained in the framework of the liquid drop </a:t>
            </a:r>
            <a:r>
              <a:rPr lang="en-GB" sz="1200" kern="1200" dirty="0" err="1" smtClean="0">
                <a:solidFill>
                  <a:schemeClr val="tx1"/>
                </a:solidFill>
                <a:effectLst/>
                <a:latin typeface="+mn-lt"/>
                <a:ea typeface="+mn-ea"/>
                <a:cs typeface="+mn-cs"/>
              </a:rPr>
              <a:t>Businaro-Gallone</a:t>
            </a:r>
            <a:r>
              <a:rPr lang="en-GB" sz="1200" kern="1200" dirty="0" smtClean="0">
                <a:solidFill>
                  <a:schemeClr val="tx1"/>
                </a:solidFill>
                <a:effectLst/>
                <a:latin typeface="+mn-lt"/>
                <a:ea typeface="+mn-ea"/>
                <a:cs typeface="+mn-cs"/>
              </a:rPr>
              <a:t> picture, i.e., by an effect of the conditional barrier arising along the mass asymmetry coordinate on a path to the formation of a spherical CN. The fusion probability </a:t>
            </a:r>
            <a:r>
              <a:rPr lang="en-GB" sz="1200" i="1" kern="1200" dirty="0" smtClean="0">
                <a:solidFill>
                  <a:schemeClr val="tx1"/>
                </a:solidFill>
                <a:effectLst/>
                <a:latin typeface="+mn-lt"/>
                <a:ea typeface="+mn-ea"/>
                <a:cs typeface="+mn-cs"/>
              </a:rPr>
              <a:t>P</a:t>
            </a:r>
            <a:r>
              <a:rPr lang="en-GB" sz="1200" kern="1200" baseline="-25000" dirty="0" smtClean="0">
                <a:solidFill>
                  <a:schemeClr val="tx1"/>
                </a:solidFill>
                <a:effectLst/>
                <a:latin typeface="+mn-lt"/>
                <a:ea typeface="+mn-ea"/>
                <a:cs typeface="+mn-cs"/>
              </a:rPr>
              <a:t>CN</a:t>
            </a:r>
            <a:r>
              <a:rPr lang="en-GB" sz="1200" kern="1200" dirty="0" smtClean="0">
                <a:solidFill>
                  <a:schemeClr val="tx1"/>
                </a:solidFill>
                <a:effectLst/>
                <a:latin typeface="+mn-lt"/>
                <a:ea typeface="+mn-ea"/>
                <a:cs typeface="+mn-cs"/>
              </a:rPr>
              <a:t>, as a measure of the fusion suppression effect, correlates with the entrance-channel mass asymmetry. According to this criterion QF appears for systems with entrance channel mass asymmetry</a:t>
            </a:r>
            <a:r>
              <a:rPr lang="en-GB" sz="1200" i="1"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lower than the </a:t>
            </a:r>
            <a:r>
              <a:rPr lang="en-GB" sz="1200" kern="1200" dirty="0" err="1" smtClean="0">
                <a:solidFill>
                  <a:schemeClr val="tx1"/>
                </a:solidFill>
                <a:effectLst/>
                <a:latin typeface="+mn-lt"/>
                <a:ea typeface="+mn-ea"/>
                <a:cs typeface="+mn-cs"/>
              </a:rPr>
              <a:t>Businaro-Gallone</a:t>
            </a:r>
            <a:r>
              <a:rPr lang="en-GB" sz="1200" kern="1200" dirty="0" smtClean="0">
                <a:solidFill>
                  <a:schemeClr val="tx1"/>
                </a:solidFill>
                <a:effectLst/>
                <a:latin typeface="+mn-lt"/>
                <a:ea typeface="+mn-ea"/>
                <a:cs typeface="+mn-cs"/>
              </a:rPr>
              <a:t> mass asymmetry</a:t>
            </a:r>
          </a:p>
          <a:p>
            <a:r>
              <a:rPr lang="en-GB" sz="1200" kern="1200" dirty="0" smtClean="0">
                <a:solidFill>
                  <a:schemeClr val="tx1"/>
                </a:solidFill>
                <a:effectLst/>
                <a:latin typeface="+mn-lt"/>
                <a:ea typeface="+mn-ea"/>
                <a:cs typeface="+mn-cs"/>
              </a:rPr>
              <a:t>3. Effective </a:t>
            </a:r>
            <a:r>
              <a:rPr lang="en-GB" sz="1200" kern="1200" dirty="0" err="1" smtClean="0">
                <a:solidFill>
                  <a:schemeClr val="tx1"/>
                </a:solidFill>
                <a:effectLst/>
                <a:latin typeface="+mn-lt"/>
                <a:ea typeface="+mn-ea"/>
                <a:cs typeface="+mn-cs"/>
              </a:rPr>
              <a:t>fissility</a:t>
            </a:r>
            <a:r>
              <a:rPr lang="en-GB" sz="1200" kern="1200" dirty="0" smtClean="0">
                <a:solidFill>
                  <a:schemeClr val="tx1"/>
                </a:solidFill>
                <a:effectLst/>
                <a:latin typeface="+mn-lt"/>
                <a:ea typeface="+mn-ea"/>
                <a:cs typeface="+mn-cs"/>
              </a:rPr>
              <a:t> parameter </a:t>
            </a:r>
            <a:r>
              <a:rPr lang="en-GB" sz="1200" i="1"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eff</a:t>
            </a:r>
            <a:r>
              <a:rPr lang="en-GB" sz="1200" kern="1200" dirty="0" smtClean="0">
                <a:solidFill>
                  <a:schemeClr val="tx1"/>
                </a:solidFill>
                <a:effectLst/>
                <a:latin typeface="+mn-lt"/>
                <a:ea typeface="+mn-ea"/>
                <a:cs typeface="+mn-cs"/>
              </a:rPr>
              <a:t> connected with repulsive and attractive forces in the entrance channel</a:t>
            </a:r>
          </a:p>
          <a:p>
            <a:r>
              <a:rPr lang="en-GB" sz="1200" kern="1200" dirty="0" smtClean="0">
                <a:solidFill>
                  <a:schemeClr val="tx1"/>
                </a:solidFill>
                <a:effectLst/>
                <a:latin typeface="+mn-lt"/>
                <a:ea typeface="+mn-ea"/>
                <a:cs typeface="+mn-cs"/>
              </a:rPr>
              <a:t>Recently, mean </a:t>
            </a:r>
            <a:r>
              <a:rPr lang="en-GB" sz="1200" kern="1200" dirty="0" err="1" smtClean="0">
                <a:solidFill>
                  <a:schemeClr val="tx1"/>
                </a:solidFill>
                <a:effectLst/>
                <a:latin typeface="+mn-lt"/>
                <a:ea typeface="+mn-ea"/>
                <a:cs typeface="+mn-cs"/>
              </a:rPr>
              <a:t>fissility</a:t>
            </a:r>
            <a:r>
              <a:rPr lang="en-GB" sz="1200" kern="1200" dirty="0" smtClean="0">
                <a:solidFill>
                  <a:schemeClr val="tx1"/>
                </a:solidFill>
                <a:effectLst/>
                <a:latin typeface="+mn-lt"/>
                <a:ea typeface="+mn-ea"/>
                <a:cs typeface="+mn-cs"/>
              </a:rPr>
              <a:t> parameter was proposed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=0.75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eff</a:t>
            </a:r>
            <a:r>
              <a:rPr lang="en-GB" sz="1200"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+ 0.25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CN</a:t>
            </a:r>
            <a:r>
              <a:rPr lang="en-GB" sz="1200"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the analysis of a large data set of mass-angle distributions of fission-like fragments obtained in the reaction with heavy ions  it has been found that the QF takes place for reactions with </a:t>
            </a:r>
            <a:r>
              <a:rPr lang="en-GB" sz="1200" i="1" kern="1200" dirty="0" err="1" smtClean="0">
                <a:solidFill>
                  <a:schemeClr val="tx1"/>
                </a:solidFill>
                <a:effectLst/>
                <a:latin typeface="+mn-lt"/>
                <a:ea typeface="+mn-ea"/>
                <a:cs typeface="+mn-cs"/>
              </a:rPr>
              <a:t>x</a:t>
            </a:r>
            <a:r>
              <a:rPr lang="en-GB" sz="1200" i="1"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&gt; 0.68 and becomes dominant at </a:t>
            </a:r>
            <a:r>
              <a:rPr lang="en-GB" sz="1200" i="1" kern="1200" dirty="0" err="1" smtClean="0">
                <a:solidFill>
                  <a:schemeClr val="tx1"/>
                </a:solidFill>
                <a:effectLst/>
                <a:latin typeface="+mn-lt"/>
                <a:ea typeface="+mn-ea"/>
                <a:cs typeface="+mn-cs"/>
              </a:rPr>
              <a:t>x</a:t>
            </a:r>
            <a:r>
              <a:rPr lang="en-GB" sz="1200" i="1"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&gt; 0.765.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criteria, however, are not universal. For instance, they do not take into account the shapes of the interacting nuclei. The relative orientation of deformed nuclei changes the Coulomb barrier and the distance between the centres of the colliding nuclei and this leads to a change in the balance between repulsive and attractive forces. When two interacting nuclei touch each other by their lateral surfaces (near-side collisions), a high formation probability of a spherical </a:t>
            </a:r>
            <a:r>
              <a:rPr lang="en-GB" sz="1200" b="1" kern="1200" dirty="0" smtClean="0">
                <a:solidFill>
                  <a:schemeClr val="tx1"/>
                </a:solidFill>
                <a:effectLst/>
                <a:latin typeface="+mn-lt"/>
                <a:ea typeface="+mn-ea"/>
                <a:cs typeface="+mn-cs"/>
              </a:rPr>
              <a:t>CN</a:t>
            </a:r>
            <a:r>
              <a:rPr lang="en-GB" sz="1200" kern="1200" dirty="0" smtClean="0">
                <a:solidFill>
                  <a:schemeClr val="tx1"/>
                </a:solidFill>
                <a:effectLst/>
                <a:latin typeface="+mn-lt"/>
                <a:ea typeface="+mn-ea"/>
                <a:cs typeface="+mn-cs"/>
              </a:rPr>
              <a:t> is expected, whereas in the elongated conﬁguration, when nuclei touch each other by their poles (near-tip collisions), a high </a:t>
            </a:r>
            <a:r>
              <a:rPr lang="en-GB" sz="1200" b="1" kern="1200" dirty="0" smtClean="0">
                <a:solidFill>
                  <a:schemeClr val="tx1"/>
                </a:solidFill>
                <a:effectLst/>
                <a:latin typeface="+mn-lt"/>
                <a:ea typeface="+mn-ea"/>
                <a:cs typeface="+mn-cs"/>
              </a:rPr>
              <a:t>QF</a:t>
            </a:r>
            <a:r>
              <a:rPr lang="en-GB" sz="1200" kern="1200" dirty="0" smtClean="0">
                <a:solidFill>
                  <a:schemeClr val="tx1"/>
                </a:solidFill>
                <a:effectLst/>
                <a:latin typeface="+mn-lt"/>
                <a:ea typeface="+mn-ea"/>
                <a:cs typeface="+mn-cs"/>
              </a:rPr>
              <a:t> probability is expected.</a:t>
            </a:r>
            <a:endParaRPr lang="ru-RU"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interaction energy is also a very important parameter for QF. The relative contribution of QF process decreases when the interaction energy increases.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14993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function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effective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fissility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parameter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208</a:t>
            </a:r>
            <a:r>
              <a:rPr lang="ru-RU" sz="1200" kern="1200" dirty="0" smtClean="0">
                <a:solidFill>
                  <a:schemeClr val="tx1"/>
                </a:solidFill>
                <a:effectLst/>
                <a:latin typeface="+mn-lt"/>
                <a:ea typeface="+mn-ea"/>
                <a:cs typeface="+mn-cs"/>
              </a:rPr>
              <a:t>Pb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238</a:t>
            </a:r>
            <a:r>
              <a:rPr lang="ru-RU" sz="1200" kern="1200" dirty="0" smtClean="0">
                <a:solidFill>
                  <a:schemeClr val="tx1"/>
                </a:solidFill>
                <a:effectLst/>
                <a:latin typeface="+mn-lt"/>
                <a:ea typeface="+mn-ea"/>
                <a:cs typeface="+mn-cs"/>
              </a:rPr>
              <a:t>U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interaction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energies</a:t>
            </a:r>
            <a:r>
              <a:rPr lang="ru-RU" sz="1200" kern="1200" dirty="0" smtClean="0">
                <a:solidFill>
                  <a:schemeClr val="tx1"/>
                </a:solidFill>
                <a:effectLst/>
                <a:latin typeface="+mn-lt"/>
                <a:ea typeface="+mn-ea"/>
                <a:cs typeface="+mn-cs"/>
              </a:rPr>
              <a:t> </a:t>
            </a:r>
            <a:r>
              <a:rPr lang="ru-RU" sz="1200" i="1" kern="1200" dirty="0" err="1" smtClean="0">
                <a:solidFill>
                  <a:schemeClr val="tx1"/>
                </a:solidFill>
                <a:effectLst/>
                <a:latin typeface="+mn-lt"/>
                <a:ea typeface="+mn-ea"/>
                <a:cs typeface="+mn-cs"/>
              </a:rPr>
              <a:t>E</a:t>
            </a:r>
            <a:r>
              <a:rPr lang="ru-RU" sz="1200" kern="1200" baseline="-25000" dirty="0" err="1" smtClean="0">
                <a:solidFill>
                  <a:schemeClr val="tx1"/>
                </a:solidFill>
                <a:effectLst/>
                <a:latin typeface="+mn-lt"/>
                <a:ea typeface="+mn-ea"/>
                <a:cs typeface="+mn-cs"/>
              </a:rPr>
              <a:t>c.m</a:t>
            </a:r>
            <a:r>
              <a:rPr lang="ru-RU" sz="1200" kern="1200" baseline="-250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a:t>
            </a:r>
            <a:r>
              <a:rPr lang="ru-RU" sz="1200" i="1" kern="1200" dirty="0" err="1" smtClean="0">
                <a:solidFill>
                  <a:schemeClr val="tx1"/>
                </a:solidFill>
                <a:effectLst/>
                <a:latin typeface="+mn-lt"/>
                <a:ea typeface="+mn-ea"/>
                <a:cs typeface="+mn-cs"/>
              </a:rPr>
              <a:t>E</a:t>
            </a:r>
            <a:r>
              <a:rPr lang="ru-RU" sz="1200" kern="1200" baseline="-25000" dirty="0" err="1" smtClean="0">
                <a:solidFill>
                  <a:schemeClr val="tx1"/>
                </a:solidFill>
                <a:effectLst/>
                <a:latin typeface="+mn-lt"/>
                <a:ea typeface="+mn-ea"/>
                <a:cs typeface="+mn-cs"/>
              </a:rPr>
              <a:t>Bass</a:t>
            </a:r>
            <a:r>
              <a:rPr lang="ru-RU" sz="1200" kern="1200" dirty="0" smtClean="0">
                <a:solidFill>
                  <a:schemeClr val="tx1"/>
                </a:solidFill>
                <a:effectLst/>
                <a:latin typeface="+mn-lt"/>
                <a:ea typeface="+mn-ea"/>
                <a:cs typeface="+mn-cs"/>
              </a:rPr>
              <a:t> = 1.1-1.2.</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measured capture cross sections as a function of effective </a:t>
            </a:r>
            <a:r>
              <a:rPr lang="en-US" sz="1200"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parameter </a:t>
            </a:r>
            <a:r>
              <a:rPr lang="en-US" sz="1200" i="1" kern="1200" dirty="0" err="1" smtClean="0">
                <a:solidFill>
                  <a:schemeClr val="tx1"/>
                </a:solidFill>
                <a:effectLst/>
                <a:latin typeface="+mn-lt"/>
                <a:ea typeface="+mn-ea"/>
                <a:cs typeface="+mn-cs"/>
              </a:rPr>
              <a:t>x</a:t>
            </a:r>
            <a:r>
              <a:rPr lang="en-US" sz="1200" kern="1200" baseline="-25000" dirty="0" err="1" smtClean="0">
                <a:solidFill>
                  <a:schemeClr val="tx1"/>
                </a:solidFill>
                <a:effectLst/>
                <a:latin typeface="+mn-lt"/>
                <a:ea typeface="+mn-ea"/>
                <a:cs typeface="+mn-cs"/>
              </a:rPr>
              <a:t>eff</a:t>
            </a:r>
            <a:r>
              <a:rPr lang="en-US" sz="1200" kern="1200" dirty="0" smtClean="0">
                <a:solidFill>
                  <a:schemeClr val="tx1"/>
                </a:solidFill>
                <a:effectLst/>
                <a:latin typeface="+mn-lt"/>
                <a:ea typeface="+mn-ea"/>
                <a:cs typeface="+mn-cs"/>
              </a:rPr>
              <a:t> are shown together with the data obtained for the reactions with </a:t>
            </a:r>
            <a:r>
              <a:rPr lang="en-US" sz="1200" kern="1200" baseline="30000" dirty="0" smtClean="0">
                <a:solidFill>
                  <a:schemeClr val="tx1"/>
                </a:solidFill>
                <a:effectLst/>
                <a:latin typeface="+mn-lt"/>
                <a:ea typeface="+mn-ea"/>
                <a:cs typeface="+mn-cs"/>
              </a:rPr>
              <a:t>208</a:t>
            </a:r>
            <a:r>
              <a:rPr lang="en-US" sz="1200" kern="1200" dirty="0" smtClean="0">
                <a:solidFill>
                  <a:schemeClr val="tx1"/>
                </a:solidFill>
                <a:effectLst/>
                <a:latin typeface="+mn-lt"/>
                <a:ea typeface="+mn-ea"/>
                <a:cs typeface="+mn-cs"/>
              </a:rPr>
              <a:t>Pb [R. Bock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Nucl</a:t>
            </a:r>
            <a:r>
              <a:rPr lang="en-US" sz="1200" kern="1200" dirty="0" smtClean="0">
                <a:solidFill>
                  <a:schemeClr val="tx1"/>
                </a:solidFill>
                <a:effectLst/>
                <a:latin typeface="+mn-lt"/>
                <a:ea typeface="+mn-ea"/>
                <a:cs typeface="+mn-cs"/>
              </a:rPr>
              <a:t>. Phys. A 388, 334 (1982)] and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[J. Toke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Nucl</a:t>
            </a:r>
            <a:r>
              <a:rPr lang="en-US" sz="1200" kern="1200" dirty="0" smtClean="0">
                <a:solidFill>
                  <a:schemeClr val="tx1"/>
                </a:solidFill>
                <a:effectLst/>
                <a:latin typeface="+mn-lt"/>
                <a:ea typeface="+mn-ea"/>
                <a:cs typeface="+mn-cs"/>
              </a:rPr>
              <a:t>. Phys. A 440, 327 (1985)] beams.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t>
            </a:r>
            <a:r>
              <a:rPr lang="en-US" sz="1200" i="1" kern="1200" dirty="0" err="1" smtClean="0">
                <a:solidFill>
                  <a:schemeClr val="tx1"/>
                </a:solidFill>
                <a:effectLst/>
                <a:latin typeface="+mn-lt"/>
                <a:ea typeface="+mn-ea"/>
                <a:cs typeface="+mn-cs"/>
              </a:rPr>
              <a:t>x</a:t>
            </a:r>
            <a:r>
              <a:rPr lang="en-US" sz="1200" kern="1200" baseline="-25000" dirty="0" err="1" smtClean="0">
                <a:solidFill>
                  <a:schemeClr val="tx1"/>
                </a:solidFill>
                <a:effectLst/>
                <a:latin typeface="+mn-lt"/>
                <a:ea typeface="+mn-ea"/>
                <a:cs typeface="+mn-cs"/>
              </a:rPr>
              <a:t>eff</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0.75 capture cross sections virtually do not change. For the </a:t>
            </a:r>
            <a:r>
              <a:rPr lang="en-US" sz="1200" i="1" kern="1200" dirty="0" err="1" smtClean="0">
                <a:solidFill>
                  <a:schemeClr val="tx1"/>
                </a:solidFill>
                <a:effectLst/>
                <a:latin typeface="+mn-lt"/>
                <a:ea typeface="+mn-ea"/>
                <a:cs typeface="+mn-cs"/>
              </a:rPr>
              <a:t>x</a:t>
            </a:r>
            <a:r>
              <a:rPr lang="en-US" sz="1200" kern="1200" baseline="-25000" dirty="0" err="1" smtClean="0">
                <a:solidFill>
                  <a:schemeClr val="tx1"/>
                </a:solidFill>
                <a:effectLst/>
                <a:latin typeface="+mn-lt"/>
                <a:ea typeface="+mn-ea"/>
                <a:cs typeface="+mn-cs"/>
              </a:rPr>
              <a:t>eff</a:t>
            </a:r>
            <a:r>
              <a:rPr lang="en-US" sz="1200" kern="1200" dirty="0" smtClean="0">
                <a:solidFill>
                  <a:schemeClr val="tx1"/>
                </a:solidFill>
                <a:effectLst/>
                <a:latin typeface="+mn-lt"/>
                <a:ea typeface="+mn-ea"/>
                <a:cs typeface="+mn-cs"/>
              </a:rPr>
              <a:t> larger than 0.75  the capture cross sections decrease exponentially with increasing effective </a:t>
            </a:r>
            <a:r>
              <a:rPr lang="en-US" sz="1200"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parameter.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Apparently for such systems due to the large values of </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leading to the strong Coulomb repulsion between the interacting nuclei the formation of </a:t>
            </a:r>
            <a:r>
              <a:rPr lang="en-US" sz="1200" kern="1200" dirty="0" err="1" smtClean="0">
                <a:solidFill>
                  <a:schemeClr val="tx1"/>
                </a:solidFill>
                <a:effectLst/>
                <a:latin typeface="+mn-lt"/>
                <a:ea typeface="+mn-ea"/>
                <a:cs typeface="+mn-cs"/>
              </a:rPr>
              <a:t>dinuclear</a:t>
            </a:r>
            <a:r>
              <a:rPr lang="en-US" sz="1200" kern="1200" dirty="0" smtClean="0">
                <a:solidFill>
                  <a:schemeClr val="tx1"/>
                </a:solidFill>
                <a:effectLst/>
                <a:latin typeface="+mn-lt"/>
                <a:ea typeface="+mn-ea"/>
                <a:cs typeface="+mn-cs"/>
              </a:rPr>
              <a:t> system is inhibited. In this case the main reaction channel is a few-nucleon transfer process.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for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reaction at an energy 13% above the barrier the capture cross section is 5.5 times lower than the total transfer cross section measured in [</a:t>
            </a:r>
            <a:r>
              <a:rPr lang="ru-RU" sz="1200" kern="1200" dirty="0" smtClean="0">
                <a:solidFill>
                  <a:schemeClr val="tx1"/>
                </a:solidFill>
                <a:effectLst/>
                <a:latin typeface="+mn-lt"/>
                <a:ea typeface="+mn-ea"/>
                <a:cs typeface="+mn-cs"/>
              </a:rPr>
              <a:t>L. </a:t>
            </a:r>
            <a:r>
              <a:rPr lang="ru-RU" sz="1200" kern="1200" dirty="0" err="1" smtClean="0">
                <a:solidFill>
                  <a:schemeClr val="tx1"/>
                </a:solidFill>
                <a:effectLst/>
                <a:latin typeface="+mn-lt"/>
                <a:ea typeface="+mn-ea"/>
                <a:cs typeface="+mn-cs"/>
              </a:rPr>
              <a:t>Corradi</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Phys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Rev</a:t>
            </a:r>
            <a:r>
              <a:rPr lang="ru-RU" sz="1200" kern="1200" dirty="0" smtClean="0">
                <a:solidFill>
                  <a:schemeClr val="tx1"/>
                </a:solidFill>
                <a:effectLst/>
                <a:latin typeface="+mn-lt"/>
                <a:ea typeface="+mn-ea"/>
                <a:cs typeface="+mn-cs"/>
              </a:rPr>
              <a:t>. C 59, 261 (1999)</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as followed from the trend in </a:t>
            </a:r>
            <a:r>
              <a:rPr lang="en-US" sz="1200" i="1" kern="1200" dirty="0" err="1" smtClean="0">
                <a:solidFill>
                  <a:schemeClr val="tx1"/>
                </a:solidFill>
                <a:effectLst/>
                <a:latin typeface="+mn-lt"/>
                <a:ea typeface="+mn-ea"/>
                <a:cs typeface="+mn-cs"/>
              </a:rPr>
              <a:t>σ</a:t>
            </a:r>
            <a:r>
              <a:rPr lang="en-US" sz="1200" kern="1200" baseline="-25000" dirty="0" err="1" smtClean="0">
                <a:solidFill>
                  <a:schemeClr val="tx1"/>
                </a:solidFill>
                <a:effectLst/>
                <a:latin typeface="+mn-lt"/>
                <a:ea typeface="+mn-ea"/>
                <a:cs typeface="+mn-cs"/>
              </a:rPr>
              <a:t>capture</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behavior, the </a:t>
            </a:r>
            <a:r>
              <a:rPr lang="en-US" sz="1200" b="1" kern="1200" dirty="0" smtClean="0">
                <a:solidFill>
                  <a:schemeClr val="tx1"/>
                </a:solidFill>
                <a:effectLst/>
                <a:latin typeface="+mn-lt"/>
                <a:ea typeface="+mn-ea"/>
                <a:cs typeface="+mn-cs"/>
              </a:rPr>
              <a:t>orientation</a:t>
            </a:r>
            <a:r>
              <a:rPr lang="en-US" sz="1200" kern="1200" dirty="0" smtClean="0">
                <a:solidFill>
                  <a:schemeClr val="tx1"/>
                </a:solidFill>
                <a:effectLst/>
                <a:latin typeface="+mn-lt"/>
                <a:ea typeface="+mn-ea"/>
                <a:cs typeface="+mn-cs"/>
              </a:rPr>
              <a:t> effect increases the probability to form </a:t>
            </a:r>
            <a:r>
              <a:rPr lang="en-US" sz="1200" kern="1200" dirty="0" err="1" smtClean="0">
                <a:solidFill>
                  <a:schemeClr val="tx1"/>
                </a:solidFill>
                <a:effectLst/>
                <a:latin typeface="+mn-lt"/>
                <a:ea typeface="+mn-ea"/>
                <a:cs typeface="+mn-cs"/>
              </a:rPr>
              <a:t>dinuclear</a:t>
            </a:r>
            <a:r>
              <a:rPr lang="en-US" sz="1200" kern="1200" dirty="0" smtClean="0">
                <a:solidFill>
                  <a:schemeClr val="tx1"/>
                </a:solidFill>
                <a:effectLst/>
                <a:latin typeface="+mn-lt"/>
                <a:ea typeface="+mn-ea"/>
                <a:cs typeface="+mn-cs"/>
              </a:rPr>
              <a:t> system by several orders of magnitude for the reactions with large values of </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Z</a:t>
            </a:r>
            <a:r>
              <a:rPr lang="en-US" sz="1200" i="1"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that results in slower decrease of the capture cross section in the reactions with U nucleus as compared to the reactions with </a:t>
            </a:r>
            <a:r>
              <a:rPr lang="en-US" sz="1200" kern="1200" dirty="0" err="1" smtClean="0">
                <a:solidFill>
                  <a:schemeClr val="tx1"/>
                </a:solidFill>
                <a:effectLst/>
                <a:latin typeface="+mn-lt"/>
                <a:ea typeface="+mn-ea"/>
                <a:cs typeface="+mn-cs"/>
              </a:rPr>
              <a:t>Pb</a:t>
            </a:r>
            <a:r>
              <a:rPr lang="en-US" sz="120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3381034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It is clearly seen that the TKE distributions change markedly showing nearly Gaussian shape in the case of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and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ions and two-humped shape for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a:t>
            </a:r>
          </a:p>
          <a:p>
            <a:r>
              <a:rPr lang="en-US" sz="1200" kern="1200" dirty="0" smtClean="0">
                <a:solidFill>
                  <a:schemeClr val="tx1"/>
                </a:solidFill>
                <a:effectLst/>
                <a:latin typeface="+mn-lt"/>
                <a:ea typeface="+mn-ea"/>
                <a:cs typeface="+mn-cs"/>
              </a:rPr>
              <a:t>One may speculate about the presence of other processes together with the CN fission in the symmetric mass region for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reactions. </a:t>
            </a:r>
          </a:p>
          <a:p>
            <a:r>
              <a:rPr lang="en-US" sz="1200" kern="1200" dirty="0" smtClean="0">
                <a:solidFill>
                  <a:schemeClr val="tx1"/>
                </a:solidFill>
                <a:effectLst/>
                <a:latin typeface="+mn-lt"/>
                <a:ea typeface="+mn-ea"/>
                <a:cs typeface="+mn-cs"/>
              </a:rPr>
              <a:t>We assume that the mass-symmetric fragments may be formed by three different modes: CN fission, symmetric QF (QFsym) and a tail of asymmetric QF process. </a:t>
            </a:r>
          </a:p>
          <a:p>
            <a:r>
              <a:rPr lang="en-US" sz="1200" kern="1200" dirty="0" smtClean="0">
                <a:solidFill>
                  <a:schemeClr val="tx1"/>
                </a:solidFill>
                <a:effectLst/>
                <a:latin typeface="+mn-lt"/>
                <a:ea typeface="+mn-ea"/>
                <a:cs typeface="+mn-cs"/>
              </a:rPr>
              <a:t>To evaluate the contribution of the CN-fission process in the symmetric mass region we decomposed the TKE distributions as a sum of three Gaussians. One of them is associated with the CN-fission process (filled region). We fix mean value and variance of this component to the values obtained from the systematics</a:t>
            </a:r>
          </a:p>
          <a:p>
            <a:r>
              <a:rPr lang="en-US" sz="1200" kern="1200" dirty="0" smtClean="0">
                <a:solidFill>
                  <a:schemeClr val="tx1"/>
                </a:solidFill>
                <a:effectLst/>
                <a:latin typeface="+mn-lt"/>
                <a:ea typeface="+mn-ea"/>
                <a:cs typeface="+mn-cs"/>
              </a:rPr>
              <a:t>The low energy component is attributed to QFasym while the high energy one is connected with QFsym.</a:t>
            </a:r>
            <a:endParaRPr lang="ru-RU" dirty="0" smtClean="0"/>
          </a:p>
        </p:txBody>
      </p:sp>
      <p:sp>
        <p:nvSpPr>
          <p:cNvPr id="4" name="Номер слайда 3"/>
          <p:cNvSpPr>
            <a:spLocks noGrp="1"/>
          </p:cNvSpPr>
          <p:nvPr>
            <p:ph type="sldNum" sz="quarter" idx="10"/>
          </p:nvPr>
        </p:nvSpPr>
        <p:spPr/>
        <p:txBody>
          <a:bodyPr/>
          <a:lstStyle/>
          <a:p>
            <a:fld id="{35BC9D99-562D-4B7E-9C6F-546832CB156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4698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1F04ED8-E4C2-4A30-8732-D43F4FC69D48}" type="datetimeFigureOut">
              <a:rPr lang="ru-RU" smtClean="0"/>
              <a:t>06.04.2018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6ADDB9-CEF7-4AB2-A07E-1142A0CC8039}"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1F04ED8-E4C2-4A30-8732-D43F4FC69D48}" type="datetimeFigureOut">
              <a:rPr lang="ru-RU" smtClean="0"/>
              <a:t>06.04.2018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6ADDB9-CEF7-4AB2-A07E-1142A0CC8039}"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F04ED8-E4C2-4A30-8732-D43F4FC69D48}" type="datetimeFigureOut">
              <a:rPr lang="ru-RU" smtClean="0"/>
              <a:t>06.04.2018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6ADDB9-CEF7-4AB2-A07E-1142A0CC8039}"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7813"/>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243638"/>
            <a:ext cx="2133600" cy="457200"/>
          </a:xfrm>
        </p:spPr>
        <p:txBody>
          <a:bodyPr/>
          <a:lstStyle>
            <a:lvl1pPr>
              <a:defRPr/>
            </a:lvl1pPr>
          </a:lstStyle>
          <a:p>
            <a:endParaRPr lang="ru-RU" altLang="ru-RU"/>
          </a:p>
        </p:txBody>
      </p:sp>
      <p:sp>
        <p:nvSpPr>
          <p:cNvPr id="8" name="Нижний колонтитул 7"/>
          <p:cNvSpPr>
            <a:spLocks noGrp="1"/>
          </p:cNvSpPr>
          <p:nvPr>
            <p:ph type="ftr" sz="quarter" idx="11"/>
          </p:nvPr>
        </p:nvSpPr>
        <p:spPr>
          <a:xfrm>
            <a:off x="3124200" y="6248400"/>
            <a:ext cx="2895600" cy="457200"/>
          </a:xfrm>
        </p:spPr>
        <p:txBody>
          <a:bodyPr/>
          <a:lstStyle>
            <a:lvl1pPr>
              <a:defRPr/>
            </a:lvl1pPr>
          </a:lstStyle>
          <a:p>
            <a:endParaRPr lang="ru-RU" altLang="ru-RU"/>
          </a:p>
        </p:txBody>
      </p:sp>
      <p:sp>
        <p:nvSpPr>
          <p:cNvPr id="9" name="Номер слайда 8"/>
          <p:cNvSpPr>
            <a:spLocks noGrp="1"/>
          </p:cNvSpPr>
          <p:nvPr>
            <p:ph type="sldNum" sz="quarter" idx="12"/>
          </p:nvPr>
        </p:nvSpPr>
        <p:spPr>
          <a:xfrm>
            <a:off x="6553200" y="6243638"/>
            <a:ext cx="2133600" cy="457200"/>
          </a:xfrm>
        </p:spPr>
        <p:txBody>
          <a:bodyPr/>
          <a:lstStyle>
            <a:lvl1pPr>
              <a:defRPr/>
            </a:lvl1pPr>
          </a:lstStyle>
          <a:p>
            <a:fld id="{394C9ACB-70A7-48E4-81D6-471E630DFBB2}" type="slidenum">
              <a:rPr lang="ru-RU" altLang="ru-RU"/>
              <a:pPr/>
              <a:t>‹#›</a:t>
            </a:fld>
            <a:endParaRPr lang="ru-RU" altLang="ru-RU"/>
          </a:p>
        </p:txBody>
      </p:sp>
    </p:spTree>
    <p:extLst>
      <p:ext uri="{BB962C8B-B14F-4D97-AF65-F5344CB8AC3E}">
        <p14:creationId xmlns:p14="http://schemas.microsoft.com/office/powerpoint/2010/main" val="222761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5"/>
          <p:cNvSpPr>
            <a:spLocks noGrp="1"/>
          </p:cNvSpPr>
          <p:nvPr>
            <p:ph type="dt" sz="half" idx="10"/>
          </p:nvPr>
        </p:nvSpPr>
        <p:spPr/>
        <p:txBody>
          <a:bodyPr/>
          <a:lstStyle>
            <a:lvl1pPr>
              <a:defRPr/>
            </a:lvl1pPr>
          </a:lstStyle>
          <a:p>
            <a:pPr>
              <a:defRPr/>
            </a:pPr>
            <a:endParaRPr lang="ru-RU"/>
          </a:p>
        </p:txBody>
      </p:sp>
      <p:sp>
        <p:nvSpPr>
          <p:cNvPr id="6" name="Нижний колонтитул 6"/>
          <p:cNvSpPr>
            <a:spLocks noGrp="1"/>
          </p:cNvSpPr>
          <p:nvPr>
            <p:ph type="ftr" sz="quarter" idx="11"/>
          </p:nvPr>
        </p:nvSpPr>
        <p:spPr/>
        <p:txBody>
          <a:bodyPr/>
          <a:lstStyle>
            <a:lvl1pPr>
              <a:defRPr/>
            </a:lvl1pPr>
          </a:lstStyle>
          <a:p>
            <a:pPr>
              <a:defRPr/>
            </a:pPr>
            <a:endParaRPr lang="ru-RU"/>
          </a:p>
        </p:txBody>
      </p:sp>
      <p:sp>
        <p:nvSpPr>
          <p:cNvPr id="7" name="Номер слайда 7"/>
          <p:cNvSpPr>
            <a:spLocks noGrp="1"/>
          </p:cNvSpPr>
          <p:nvPr>
            <p:ph type="sldNum" sz="quarter" idx="12"/>
          </p:nvPr>
        </p:nvSpPr>
        <p:spPr/>
        <p:txBody>
          <a:bodyPr/>
          <a:lstStyle>
            <a:lvl1pPr>
              <a:defRPr/>
            </a:lvl1pPr>
          </a:lstStyle>
          <a:p>
            <a:fld id="{95E890C2-684C-4B0A-97CB-13413BBF0D65}" type="slidenum">
              <a:rPr lang="ru-RU" altLang="ru-RU"/>
              <a:pPr/>
              <a:t>‹#›</a:t>
            </a:fld>
            <a:endParaRPr lang="ru-RU" altLang="ru-RU"/>
          </a:p>
        </p:txBody>
      </p:sp>
    </p:spTree>
    <p:extLst>
      <p:ext uri="{BB962C8B-B14F-4D97-AF65-F5344CB8AC3E}">
        <p14:creationId xmlns:p14="http://schemas.microsoft.com/office/powerpoint/2010/main" val="1754074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p:txBody>
          <a:bodyPr/>
          <a:lstStyle>
            <a:lvl1pPr>
              <a:defRPr/>
            </a:lvl1pPr>
          </a:lstStyle>
          <a:p>
            <a:pPr>
              <a:defRPr/>
            </a:pPr>
            <a:endParaRPr lang="ru-RU"/>
          </a:p>
        </p:txBody>
      </p:sp>
      <p:sp>
        <p:nvSpPr>
          <p:cNvPr id="7" name="Нижний колонтитул 6"/>
          <p:cNvSpPr>
            <a:spLocks noGrp="1"/>
          </p:cNvSpPr>
          <p:nvPr>
            <p:ph type="ftr" sz="quarter" idx="11"/>
          </p:nvPr>
        </p:nvSpPr>
        <p:spPr/>
        <p:txBody>
          <a:bodyPr/>
          <a:lstStyle>
            <a:lvl1pPr>
              <a:defRPr/>
            </a:lvl1pPr>
          </a:lstStyle>
          <a:p>
            <a:pPr>
              <a:defRPr/>
            </a:pPr>
            <a:endParaRPr lang="ru-RU"/>
          </a:p>
        </p:txBody>
      </p:sp>
      <p:sp>
        <p:nvSpPr>
          <p:cNvPr id="8" name="Номер слайда 7"/>
          <p:cNvSpPr>
            <a:spLocks noGrp="1"/>
          </p:cNvSpPr>
          <p:nvPr>
            <p:ph type="sldNum" sz="quarter" idx="12"/>
          </p:nvPr>
        </p:nvSpPr>
        <p:spPr/>
        <p:txBody>
          <a:bodyPr/>
          <a:lstStyle>
            <a:lvl1pPr>
              <a:defRPr/>
            </a:lvl1pPr>
          </a:lstStyle>
          <a:p>
            <a:fld id="{DF4EFE7A-D298-47F2-8E33-422977B335A3}" type="slidenum">
              <a:rPr lang="ru-RU" altLang="ru-RU"/>
              <a:pPr/>
              <a:t>‹#›</a:t>
            </a:fld>
            <a:endParaRPr lang="ru-RU" altLang="ru-RU"/>
          </a:p>
        </p:txBody>
      </p:sp>
    </p:spTree>
    <p:extLst>
      <p:ext uri="{BB962C8B-B14F-4D97-AF65-F5344CB8AC3E}">
        <p14:creationId xmlns:p14="http://schemas.microsoft.com/office/powerpoint/2010/main" val="395149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F04ED8-E4C2-4A30-8732-D43F4FC69D48}" type="datetimeFigureOut">
              <a:rPr lang="ru-RU" smtClean="0"/>
              <a:t>06.04.2018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6ADDB9-CEF7-4AB2-A07E-1142A0CC8039}"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1F04ED8-E4C2-4A30-8732-D43F4FC69D48}" type="datetimeFigureOut">
              <a:rPr lang="ru-RU" smtClean="0"/>
              <a:t>06.04.2018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6ADDB9-CEF7-4AB2-A07E-1142A0CC8039}"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1F04ED8-E4C2-4A30-8732-D43F4FC69D48}" type="datetimeFigureOut">
              <a:rPr lang="ru-RU" smtClean="0"/>
              <a:t>06.04.2018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6ADDB9-CEF7-4AB2-A07E-1142A0CC8039}"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1F04ED8-E4C2-4A30-8732-D43F4FC69D48}" type="datetimeFigureOut">
              <a:rPr lang="ru-RU" smtClean="0"/>
              <a:t>06.04.2018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06ADDB9-CEF7-4AB2-A07E-1142A0CC8039}"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1F04ED8-E4C2-4A30-8732-D43F4FC69D48}" type="datetimeFigureOut">
              <a:rPr lang="ru-RU" smtClean="0"/>
              <a:t>06.04.2018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06ADDB9-CEF7-4AB2-A07E-1142A0CC8039}"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04ED8-E4C2-4A30-8732-D43F4FC69D48}" type="datetimeFigureOut">
              <a:rPr lang="ru-RU" smtClean="0"/>
              <a:t>06.04.2018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06ADDB9-CEF7-4AB2-A07E-1142A0CC8039}"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F04ED8-E4C2-4A30-8732-D43F4FC69D48}" type="datetimeFigureOut">
              <a:rPr lang="ru-RU" smtClean="0"/>
              <a:t>06.04.2018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6ADDB9-CEF7-4AB2-A07E-1142A0CC8039}"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F04ED8-E4C2-4A30-8732-D43F4FC69D48}" type="datetimeFigureOut">
              <a:rPr lang="ru-RU" smtClean="0"/>
              <a:t>06.04.2018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6ADDB9-CEF7-4AB2-A07E-1142A0CC8039}"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1F04ED8-E4C2-4A30-8732-D43F4FC69D48}" type="datetimeFigureOut">
              <a:rPr lang="ru-RU" smtClean="0"/>
              <a:t>06.04.2018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06ADDB9-CEF7-4AB2-A07E-1142A0CC8039}"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15.wmf"/><Relationship Id="rId4"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9.w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wmf"/><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18.bin"/><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28.wmf"/><Relationship Id="rId4" Type="http://schemas.openxmlformats.org/officeDocument/2006/relationships/oleObject" Target="../embeddings/oleObject19.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29.wmf"/><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30.wmf"/><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23.bin"/><Relationship Id="rId5" Type="http://schemas.openxmlformats.org/officeDocument/2006/relationships/image" Target="../media/image31.w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33.wmf"/><Relationship Id="rId4"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26.bin"/><Relationship Id="rId5" Type="http://schemas.openxmlformats.org/officeDocument/2006/relationships/image" Target="../media/image34.wmf"/><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36.wmf"/><Relationship Id="rId4" Type="http://schemas.openxmlformats.org/officeDocument/2006/relationships/oleObject" Target="../embeddings/oleObject2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21.vml"/><Relationship Id="rId5" Type="http://schemas.openxmlformats.org/officeDocument/2006/relationships/image" Target="../media/image37.wmf"/><Relationship Id="rId4" Type="http://schemas.openxmlformats.org/officeDocument/2006/relationships/oleObject" Target="../embeddings/oleObject28.bin"/></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notesSlide" Target="../notesSlides/notesSlide18.xml"/><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42.jpeg"/><Relationship Id="rId5" Type="http://schemas.openxmlformats.org/officeDocument/2006/relationships/image" Target="../media/image40.wmf"/><Relationship Id="rId4" Type="http://schemas.openxmlformats.org/officeDocument/2006/relationships/oleObject" Target="../embeddings/oleObject2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4.wmf"/><Relationship Id="rId2" Type="http://schemas.openxmlformats.org/officeDocument/2006/relationships/slideLayout" Target="../slideLayouts/slideLayout12.xml"/><Relationship Id="rId1" Type="http://schemas.openxmlformats.org/officeDocument/2006/relationships/vmlDrawing" Target="../drawings/vmlDrawing23.vml"/><Relationship Id="rId6" Type="http://schemas.openxmlformats.org/officeDocument/2006/relationships/oleObject" Target="../embeddings/oleObject32.bin"/><Relationship Id="rId5" Type="http://schemas.openxmlformats.org/officeDocument/2006/relationships/image" Target="../media/image43.wmf"/><Relationship Id="rId4" Type="http://schemas.openxmlformats.org/officeDocument/2006/relationships/oleObject" Target="../embeddings/oleObject31.bin"/></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vmlDrawing" Target="../drawings/vmlDrawing24.vml"/><Relationship Id="rId5" Type="http://schemas.openxmlformats.org/officeDocument/2006/relationships/image" Target="../media/image46.wmf"/><Relationship Id="rId4" Type="http://schemas.openxmlformats.org/officeDocument/2006/relationships/oleObject" Target="../embeddings/oleObject33.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21.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35.bin"/><Relationship Id="rId5" Type="http://schemas.openxmlformats.org/officeDocument/2006/relationships/image" Target="../media/image47.wmf"/><Relationship Id="rId4" Type="http://schemas.openxmlformats.org/officeDocument/2006/relationships/oleObject" Target="../embeddings/oleObject34.bin"/><Relationship Id="rId9" Type="http://schemas.openxmlformats.org/officeDocument/2006/relationships/image" Target="../media/image49.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6.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w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5696"/>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349" y="8320"/>
            <a:ext cx="10473974" cy="6849679"/>
          </a:xfrm>
          <a:prstGeom prst="rect">
            <a:avLst/>
          </a:prstGeom>
          <a:effectLst>
            <a:glow rad="127000">
              <a:schemeClr val="accent1">
                <a:alpha val="38000"/>
              </a:schemeClr>
            </a:glow>
          </a:effectLst>
        </p:spPr>
      </p:pic>
      <p:sp>
        <p:nvSpPr>
          <p:cNvPr id="3" name="Подзаголовок 2"/>
          <p:cNvSpPr>
            <a:spLocks noGrp="1"/>
          </p:cNvSpPr>
          <p:nvPr>
            <p:ph type="subTitle" idx="1"/>
          </p:nvPr>
        </p:nvSpPr>
        <p:spPr>
          <a:xfrm>
            <a:off x="323528" y="2060848"/>
            <a:ext cx="8640960" cy="882119"/>
          </a:xfrm>
        </p:spPr>
        <p:txBody>
          <a:bodyPr>
            <a:normAutofit lnSpcReduction="10000"/>
          </a:bodyPr>
          <a:lstStyle/>
          <a:p>
            <a:r>
              <a:rPr lang="en-US" sz="2600" b="1" dirty="0">
                <a:solidFill>
                  <a:schemeClr val="accent4">
                    <a:lumMod val="20000"/>
                    <a:lumOff val="80000"/>
                  </a:schemeClr>
                </a:solidFill>
                <a:ea typeface="Cambria Math" panose="02040503050406030204" pitchFamily="18" charset="0"/>
              </a:rPr>
              <a:t>M</a:t>
            </a:r>
            <a:r>
              <a:rPr lang="en-US" sz="2600" b="1" dirty="0" smtClean="0">
                <a:solidFill>
                  <a:schemeClr val="accent4">
                    <a:lumMod val="20000"/>
                    <a:lumOff val="80000"/>
                  </a:schemeClr>
                </a:solidFill>
                <a:ea typeface="Cambria Math" panose="02040503050406030204" pitchFamily="18" charset="0"/>
              </a:rPr>
              <a:t>.</a:t>
            </a:r>
            <a:r>
              <a:rPr lang="en-US" sz="2600" b="1" dirty="0">
                <a:solidFill>
                  <a:schemeClr val="accent4">
                    <a:lumMod val="20000"/>
                    <a:lumOff val="80000"/>
                  </a:schemeClr>
                </a:solidFill>
                <a:ea typeface="Cambria Math" panose="02040503050406030204" pitchFamily="18" charset="0"/>
              </a:rPr>
              <a:t> </a:t>
            </a:r>
            <a:r>
              <a:rPr lang="en-US" sz="2600" b="1" dirty="0" smtClean="0">
                <a:solidFill>
                  <a:schemeClr val="accent4">
                    <a:lumMod val="20000"/>
                    <a:lumOff val="80000"/>
                  </a:schemeClr>
                </a:solidFill>
                <a:ea typeface="Cambria Math" panose="02040503050406030204" pitchFamily="18" charset="0"/>
              </a:rPr>
              <a:t>G.</a:t>
            </a:r>
            <a:r>
              <a:rPr lang="en-US" sz="2600" b="1" dirty="0">
                <a:solidFill>
                  <a:schemeClr val="accent4">
                    <a:lumMod val="20000"/>
                    <a:lumOff val="80000"/>
                  </a:schemeClr>
                </a:solidFill>
                <a:ea typeface="Cambria Math" panose="02040503050406030204" pitchFamily="18" charset="0"/>
              </a:rPr>
              <a:t> </a:t>
            </a:r>
            <a:r>
              <a:rPr lang="en-US" sz="2600" b="1" dirty="0" err="1" smtClean="0">
                <a:solidFill>
                  <a:schemeClr val="accent4">
                    <a:lumMod val="20000"/>
                    <a:lumOff val="80000"/>
                  </a:schemeClr>
                </a:solidFill>
                <a:ea typeface="Cambria Math" panose="02040503050406030204" pitchFamily="18" charset="0"/>
              </a:rPr>
              <a:t>Itkis</a:t>
            </a:r>
            <a:endParaRPr lang="ru-RU" sz="2600" dirty="0" smtClean="0">
              <a:solidFill>
                <a:schemeClr val="accent4">
                  <a:lumMod val="20000"/>
                  <a:lumOff val="80000"/>
                </a:schemeClr>
              </a:solidFill>
              <a:ea typeface="Cambria Math" panose="02040503050406030204" pitchFamily="18" charset="0"/>
            </a:endParaRPr>
          </a:p>
          <a:p>
            <a:r>
              <a:rPr lang="en-US" sz="2000" i="1" dirty="0" smtClean="0">
                <a:solidFill>
                  <a:schemeClr val="accent4">
                    <a:lumMod val="20000"/>
                    <a:lumOff val="80000"/>
                  </a:schemeClr>
                </a:solidFill>
                <a:ea typeface="Cambria Math" panose="02040503050406030204" pitchFamily="18" charset="0"/>
              </a:rPr>
              <a:t>Joint </a:t>
            </a:r>
            <a:r>
              <a:rPr lang="en-US" sz="2000" i="1" dirty="0">
                <a:solidFill>
                  <a:schemeClr val="accent4">
                    <a:lumMod val="20000"/>
                    <a:lumOff val="80000"/>
                  </a:schemeClr>
                </a:solidFill>
                <a:ea typeface="Cambria Math" panose="02040503050406030204" pitchFamily="18" charset="0"/>
              </a:rPr>
              <a:t>Institute for Nuclear Research, </a:t>
            </a:r>
            <a:r>
              <a:rPr lang="en-US" sz="2000" i="1" dirty="0" err="1" smtClean="0">
                <a:solidFill>
                  <a:schemeClr val="accent4">
                    <a:lumMod val="20000"/>
                    <a:lumOff val="80000"/>
                  </a:schemeClr>
                </a:solidFill>
                <a:ea typeface="Cambria Math" panose="02040503050406030204" pitchFamily="18" charset="0"/>
              </a:rPr>
              <a:t>Dubna</a:t>
            </a:r>
            <a:r>
              <a:rPr lang="en-US" sz="2000" i="1" dirty="0">
                <a:solidFill>
                  <a:schemeClr val="accent4">
                    <a:lumMod val="20000"/>
                    <a:lumOff val="80000"/>
                  </a:schemeClr>
                </a:solidFill>
                <a:ea typeface="Cambria Math" panose="02040503050406030204" pitchFamily="18" charset="0"/>
              </a:rPr>
              <a:t>, </a:t>
            </a:r>
            <a:r>
              <a:rPr lang="en-US" sz="2000" i="1" dirty="0" smtClean="0">
                <a:solidFill>
                  <a:schemeClr val="accent4">
                    <a:lumMod val="20000"/>
                    <a:lumOff val="80000"/>
                  </a:schemeClr>
                </a:solidFill>
                <a:ea typeface="Cambria Math" panose="02040503050406030204" pitchFamily="18" charset="0"/>
              </a:rPr>
              <a:t>Russia</a:t>
            </a:r>
            <a:endParaRPr lang="ru-RU" sz="2000" i="1" dirty="0">
              <a:solidFill>
                <a:schemeClr val="accent4">
                  <a:lumMod val="20000"/>
                  <a:lumOff val="80000"/>
                </a:schemeClr>
              </a:solidFill>
              <a:ea typeface="Cambria Math" panose="02040503050406030204" pitchFamily="18" charset="0"/>
            </a:endParaRPr>
          </a:p>
        </p:txBody>
      </p:sp>
      <p:sp>
        <p:nvSpPr>
          <p:cNvPr id="2" name="Заголовок 1"/>
          <p:cNvSpPr>
            <a:spLocks noGrp="1"/>
          </p:cNvSpPr>
          <p:nvPr>
            <p:ph type="ctrTitle"/>
          </p:nvPr>
        </p:nvSpPr>
        <p:spPr>
          <a:xfrm>
            <a:off x="0" y="8321"/>
            <a:ext cx="9144000" cy="1836504"/>
          </a:xfrm>
          <a:noFill/>
          <a:effectLst/>
        </p:spPr>
        <p:txBody>
          <a:bodyPr vert="horz" lIns="91440" tIns="45720" rIns="91440" bIns="45720" rtlCol="0" anchor="t" anchorCtr="0">
            <a:noAutofit/>
          </a:bodyPr>
          <a:lstStyle/>
          <a:p>
            <a:pPr marL="320040" indent="-320040"/>
            <a:r>
              <a:rPr lang="en-US" sz="4800" dirty="0" smtClean="0">
                <a:solidFill>
                  <a:schemeClr val="accent3"/>
                </a:solidFill>
              </a:rPr>
              <a:t>Impact</a:t>
            </a:r>
            <a:r>
              <a:rPr lang="en-US" sz="4800" dirty="0">
                <a:solidFill>
                  <a:schemeClr val="accent3"/>
                </a:solidFill>
              </a:rPr>
              <a:t> </a:t>
            </a:r>
            <a:r>
              <a:rPr lang="en-US" sz="4800" dirty="0" smtClean="0">
                <a:solidFill>
                  <a:schemeClr val="accent3"/>
                </a:solidFill>
              </a:rPr>
              <a:t>of </a:t>
            </a:r>
            <a:r>
              <a:rPr lang="en-US" sz="4800" dirty="0" err="1" smtClean="0">
                <a:solidFill>
                  <a:schemeClr val="accent3"/>
                </a:solidFill>
              </a:rPr>
              <a:t>Quasifission</a:t>
            </a:r>
            <a:r>
              <a:rPr lang="en-US" sz="4800" dirty="0" smtClean="0">
                <a:solidFill>
                  <a:schemeClr val="accent3"/>
                </a:solidFill>
              </a:rPr>
              <a:t/>
            </a:r>
            <a:br>
              <a:rPr lang="en-US" sz="4800" dirty="0" smtClean="0">
                <a:solidFill>
                  <a:schemeClr val="accent3"/>
                </a:solidFill>
              </a:rPr>
            </a:br>
            <a:r>
              <a:rPr lang="en-US" sz="4800" dirty="0" smtClean="0">
                <a:solidFill>
                  <a:schemeClr val="accent3"/>
                </a:solidFill>
              </a:rPr>
              <a:t>on SHE Production</a:t>
            </a:r>
            <a:endParaRPr lang="ru-RU" sz="4800" dirty="0">
              <a:solidFill>
                <a:schemeClr val="accent3"/>
              </a:solidFill>
            </a:endParaRPr>
          </a:p>
        </p:txBody>
      </p:sp>
      <p:sp>
        <p:nvSpPr>
          <p:cNvPr id="5" name="Прямоугольник 4"/>
          <p:cNvSpPr/>
          <p:nvPr/>
        </p:nvSpPr>
        <p:spPr>
          <a:xfrm>
            <a:off x="0" y="6237312"/>
            <a:ext cx="9144000" cy="646331"/>
          </a:xfrm>
          <a:prstGeom prst="rect">
            <a:avLst/>
          </a:prstGeom>
        </p:spPr>
        <p:txBody>
          <a:bodyPr wrap="square">
            <a:spAutoFit/>
          </a:bodyPr>
          <a:lstStyle/>
          <a:p>
            <a:r>
              <a:rPr lang="en-US" dirty="0" err="1" smtClean="0">
                <a:solidFill>
                  <a:schemeClr val="accent2"/>
                </a:solidFill>
                <a:ea typeface="Cambria Math" panose="02040503050406030204" pitchFamily="18" charset="0"/>
              </a:rPr>
              <a:t>Sportaneous</a:t>
            </a:r>
            <a:r>
              <a:rPr lang="en-US" dirty="0" smtClean="0">
                <a:solidFill>
                  <a:schemeClr val="accent2"/>
                </a:solidFill>
                <a:ea typeface="Cambria Math" panose="02040503050406030204" pitchFamily="18" charset="0"/>
              </a:rPr>
              <a:t> and induced fission of very heavy and super-heavy nuclei</a:t>
            </a:r>
          </a:p>
          <a:p>
            <a:r>
              <a:rPr lang="en-US" dirty="0" smtClean="0">
                <a:solidFill>
                  <a:schemeClr val="accent2"/>
                </a:solidFill>
                <a:ea typeface="Cambria Math" panose="02040503050406030204" pitchFamily="18" charset="0"/>
              </a:rPr>
              <a:t>April 9-13, 2018, Trento, Italy </a:t>
            </a:r>
            <a:endParaRPr lang="ru-RU" dirty="0">
              <a:solidFill>
                <a:schemeClr val="accent2"/>
              </a:solidFill>
              <a:ea typeface="Cambria Math" panose="02040503050406030204" pitchFamily="18" charset="0"/>
            </a:endParaRPr>
          </a:p>
        </p:txBody>
      </p:sp>
    </p:spTree>
    <p:extLst>
      <p:ext uri="{BB962C8B-B14F-4D97-AF65-F5344CB8AC3E}">
        <p14:creationId xmlns:p14="http://schemas.microsoft.com/office/powerpoint/2010/main" val="3395745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267744" y="15466"/>
            <a:ext cx="4283278" cy="639762"/>
          </a:xfrm>
        </p:spPr>
        <p:txBody>
          <a:bodyPr/>
          <a:lstStyle/>
          <a:p>
            <a:pPr algn="ctr"/>
            <a:r>
              <a:rPr lang="en-US" sz="2800" dirty="0" smtClean="0">
                <a:solidFill>
                  <a:schemeClr val="accent1">
                    <a:lumMod val="75000"/>
                  </a:schemeClr>
                </a:solidFill>
                <a:effectLst>
                  <a:outerShdw blurRad="38100" dist="38100" dir="2700000" algn="tl">
                    <a:srgbClr val="000000">
                      <a:alpha val="43137"/>
                    </a:srgbClr>
                  </a:outerShdw>
                </a:effectLst>
              </a:rPr>
              <a:t>Cold fusion reactions</a:t>
            </a:r>
            <a:endParaRPr lang="ru-RU" sz="2800" dirty="0">
              <a:solidFill>
                <a:schemeClr val="accent1">
                  <a:lumMod val="75000"/>
                </a:schemeClr>
              </a:solidFill>
              <a:effectLst>
                <a:outerShdw blurRad="38100" dist="38100" dir="2700000" algn="tl">
                  <a:srgbClr val="000000">
                    <a:alpha val="43137"/>
                  </a:srgbClr>
                </a:outerShdw>
              </a:effectLst>
            </a:endParaRPr>
          </a:p>
        </p:txBody>
      </p:sp>
      <p:sp>
        <p:nvSpPr>
          <p:cNvPr id="5" name="Текст 4"/>
          <p:cNvSpPr>
            <a:spLocks noGrp="1"/>
          </p:cNvSpPr>
          <p:nvPr>
            <p:ph type="body" sz="quarter" idx="3"/>
          </p:nvPr>
        </p:nvSpPr>
        <p:spPr>
          <a:xfrm>
            <a:off x="2267744" y="3293294"/>
            <a:ext cx="4503965" cy="639762"/>
          </a:xfrm>
        </p:spPr>
        <p:txBody>
          <a:bodyPr/>
          <a:lstStyle/>
          <a:p>
            <a:pPr algn="ctr"/>
            <a:r>
              <a:rPr lang="en-US" sz="2800" dirty="0" smtClean="0">
                <a:solidFill>
                  <a:srgbClr val="C00000"/>
                </a:solidFill>
                <a:effectLst>
                  <a:outerShdw blurRad="38100" dist="38100" dir="2700000" algn="tl">
                    <a:srgbClr val="000000">
                      <a:alpha val="43137"/>
                    </a:srgbClr>
                  </a:outerShdw>
                </a:effectLst>
              </a:rPr>
              <a:t>Hot fusion reactions</a:t>
            </a:r>
            <a:endParaRPr lang="ru-RU" sz="2800" dirty="0">
              <a:solidFill>
                <a:srgbClr val="C00000"/>
              </a:solidFill>
              <a:effectLst>
                <a:outerShdw blurRad="38100" dist="38100" dir="2700000" algn="tl">
                  <a:srgbClr val="000000">
                    <a:alpha val="43137"/>
                  </a:srgbClr>
                </a:outerShdw>
              </a:effectLst>
            </a:endParaRPr>
          </a:p>
        </p:txBody>
      </p:sp>
      <p:graphicFrame>
        <p:nvGraphicFramePr>
          <p:cNvPr id="2" name="Объект 1"/>
          <p:cNvGraphicFramePr>
            <a:graphicFrameLocks noChangeAspect="1"/>
          </p:cNvGraphicFramePr>
          <p:nvPr>
            <p:extLst/>
          </p:nvPr>
        </p:nvGraphicFramePr>
        <p:xfrm>
          <a:off x="288464" y="3971132"/>
          <a:ext cx="8460000" cy="2770236"/>
        </p:xfrm>
        <a:graphic>
          <a:graphicData uri="http://schemas.openxmlformats.org/presentationml/2006/ole">
            <mc:AlternateContent xmlns:mc="http://schemas.openxmlformats.org/markup-compatibility/2006">
              <mc:Choice xmlns:v="urn:schemas-microsoft-com:vml" Requires="v">
                <p:oleObj spid="_x0000_s39966" name="Graph" r:id="rId4" imgW="4047480" imgH="1326240" progId="Origin50.Graph">
                  <p:embed/>
                </p:oleObj>
              </mc:Choice>
              <mc:Fallback>
                <p:oleObj name="Graph" r:id="rId4" imgW="4047480" imgH="1326240" progId="Origin50.Graph">
                  <p:embed/>
                  <p:pic>
                    <p:nvPicPr>
                      <p:cNvPr id="0" name=""/>
                      <p:cNvPicPr/>
                      <p:nvPr/>
                    </p:nvPicPr>
                    <p:blipFill>
                      <a:blip r:embed="rId5"/>
                      <a:stretch>
                        <a:fillRect/>
                      </a:stretch>
                    </p:blipFill>
                    <p:spPr>
                      <a:xfrm>
                        <a:off x="288464" y="3971132"/>
                        <a:ext cx="8460000" cy="2770236"/>
                      </a:xfrm>
                      <a:prstGeom prst="rect">
                        <a:avLst/>
                      </a:prstGeom>
                    </p:spPr>
                  </p:pic>
                </p:oleObj>
              </mc:Fallback>
            </mc:AlternateContent>
          </a:graphicData>
        </a:graphic>
      </p:graphicFrame>
      <p:graphicFrame>
        <p:nvGraphicFramePr>
          <p:cNvPr id="4" name="Объект 3"/>
          <p:cNvGraphicFramePr>
            <a:graphicFrameLocks noChangeAspect="1"/>
          </p:cNvGraphicFramePr>
          <p:nvPr>
            <p:extLst/>
          </p:nvPr>
        </p:nvGraphicFramePr>
        <p:xfrm>
          <a:off x="288464" y="731919"/>
          <a:ext cx="8460000" cy="2769089"/>
        </p:xfrm>
        <a:graphic>
          <a:graphicData uri="http://schemas.openxmlformats.org/presentationml/2006/ole">
            <mc:AlternateContent xmlns:mc="http://schemas.openxmlformats.org/markup-compatibility/2006">
              <mc:Choice xmlns:v="urn:schemas-microsoft-com:vml" Requires="v">
                <p:oleObj spid="_x0000_s39967" name="Graph" r:id="rId6" imgW="4045680" imgH="1323360" progId="Origin50.Graph">
                  <p:embed/>
                </p:oleObj>
              </mc:Choice>
              <mc:Fallback>
                <p:oleObj name="Graph" r:id="rId6" imgW="4045680" imgH="1323360" progId="Origin50.Graph">
                  <p:embed/>
                  <p:pic>
                    <p:nvPicPr>
                      <p:cNvPr id="0" name=""/>
                      <p:cNvPicPr/>
                      <p:nvPr/>
                    </p:nvPicPr>
                    <p:blipFill>
                      <a:blip r:embed="rId7"/>
                      <a:stretch>
                        <a:fillRect/>
                      </a:stretch>
                    </p:blipFill>
                    <p:spPr>
                      <a:xfrm>
                        <a:off x="288464" y="731919"/>
                        <a:ext cx="8460000" cy="2769089"/>
                      </a:xfrm>
                      <a:prstGeom prst="rect">
                        <a:avLst/>
                      </a:prstGeom>
                    </p:spPr>
                  </p:pic>
                </p:oleObj>
              </mc:Fallback>
            </mc:AlternateContent>
          </a:graphicData>
        </a:graphic>
      </p:graphicFrame>
    </p:spTree>
    <p:extLst>
      <p:ext uri="{BB962C8B-B14F-4D97-AF65-F5344CB8AC3E}">
        <p14:creationId xmlns:p14="http://schemas.microsoft.com/office/powerpoint/2010/main" val="2136585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p:nvPr/>
        </p:nvSpPr>
        <p:spPr>
          <a:xfrm>
            <a:off x="11299" y="748154"/>
            <a:ext cx="4536503" cy="6325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ER </a:t>
            </a:r>
            <a:r>
              <a:rPr lang="en-US"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ru-RU"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capture</a:t>
            </a:r>
            <a:r>
              <a:rPr lang="ru-RU"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28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P</a:t>
            </a:r>
            <a:r>
              <a:rPr lang="en-US" sz="28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CN</a:t>
            </a:r>
            <a:r>
              <a:rPr lang="ru-RU"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2800" i="1" dirty="0" err="1"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W</a:t>
            </a:r>
            <a:r>
              <a:rPr lang="en-US" sz="2800" baseline="-25000" dirty="0" err="1"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survival</a:t>
            </a:r>
            <a:r>
              <a:rPr lang="en-US" sz="28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endParaRPr lang="ru-RU" sz="2800" dirty="0">
              <a:solidFill>
                <a:prstClr val="black"/>
              </a:solidFill>
              <a:latin typeface="Cambria Math" panose="02040503050406030204" pitchFamily="18" charset="0"/>
              <a:ea typeface="Cambria Math" panose="02040503050406030204" pitchFamily="18" charset="0"/>
            </a:endParaRPr>
          </a:p>
        </p:txBody>
      </p:sp>
      <p:sp>
        <p:nvSpPr>
          <p:cNvPr id="9" name="TextBox 8"/>
          <p:cNvSpPr txBox="1"/>
          <p:nvPr/>
        </p:nvSpPr>
        <p:spPr>
          <a:xfrm>
            <a:off x="4166801" y="1696365"/>
            <a:ext cx="4681923" cy="4093428"/>
          </a:xfrm>
          <a:prstGeom prst="rect">
            <a:avLst/>
          </a:prstGeom>
          <a:noFill/>
        </p:spPr>
        <p:txBody>
          <a:bodyPr wrap="square" rtlCol="0">
            <a:spAutoFit/>
          </a:bodyPr>
          <a:lstStyle/>
          <a:p>
            <a:pPr algn="just"/>
            <a:r>
              <a:rPr lang="en-US" sz="2000" dirty="0"/>
              <a:t>The experimental measurements of fusion probability show the general dependence of P</a:t>
            </a:r>
            <a:r>
              <a:rPr lang="en-US" sz="2000" baseline="-25000" dirty="0"/>
              <a:t>CN</a:t>
            </a:r>
            <a:r>
              <a:rPr lang="en-US" sz="2000" dirty="0"/>
              <a:t> upon </a:t>
            </a:r>
            <a:r>
              <a:rPr lang="en-US" sz="2000" dirty="0" err="1"/>
              <a:t>fissility</a:t>
            </a:r>
            <a:r>
              <a:rPr lang="en-US" sz="2000" dirty="0" smtClean="0"/>
              <a:t>.</a:t>
            </a:r>
          </a:p>
          <a:p>
            <a:pPr algn="just"/>
            <a:endParaRPr lang="en-US" sz="2000" dirty="0"/>
          </a:p>
          <a:p>
            <a:pPr algn="just"/>
            <a:r>
              <a:rPr lang="en-US" sz="2000" dirty="0">
                <a:solidFill>
                  <a:schemeClr val="accent2">
                    <a:lumMod val="50000"/>
                  </a:schemeClr>
                </a:solidFill>
              </a:rPr>
              <a:t>Mass-energy distributions </a:t>
            </a:r>
            <a:r>
              <a:rPr lang="en-US" sz="2000" dirty="0" smtClean="0">
                <a:solidFill>
                  <a:schemeClr val="accent2">
                    <a:lumMod val="50000"/>
                  </a:schemeClr>
                </a:solidFill>
              </a:rPr>
              <a:t>of </a:t>
            </a:r>
            <a:r>
              <a:rPr lang="en-US" sz="2000" dirty="0">
                <a:solidFill>
                  <a:schemeClr val="accent2">
                    <a:lumMod val="50000"/>
                  </a:schemeClr>
                </a:solidFill>
              </a:rPr>
              <a:t>binary fragments formed in the reactions </a:t>
            </a:r>
            <a:r>
              <a:rPr lang="en-US" sz="2000" baseline="30000" dirty="0">
                <a:solidFill>
                  <a:schemeClr val="accent2">
                    <a:lumMod val="50000"/>
                  </a:schemeClr>
                </a:solidFill>
              </a:rPr>
              <a:t>48</a:t>
            </a:r>
            <a:r>
              <a:rPr lang="en-US" sz="2000" dirty="0">
                <a:solidFill>
                  <a:schemeClr val="accent2">
                    <a:lumMod val="50000"/>
                  </a:schemeClr>
                </a:solidFill>
              </a:rPr>
              <a:t>Ti+</a:t>
            </a:r>
            <a:r>
              <a:rPr lang="en-US" sz="2000" baseline="30000" dirty="0">
                <a:solidFill>
                  <a:schemeClr val="accent2">
                    <a:lumMod val="50000"/>
                  </a:schemeClr>
                </a:solidFill>
              </a:rPr>
              <a:t>238</a:t>
            </a:r>
            <a:r>
              <a:rPr lang="en-US" sz="2000" dirty="0">
                <a:solidFill>
                  <a:schemeClr val="accent2">
                    <a:lumMod val="50000"/>
                  </a:schemeClr>
                </a:solidFill>
              </a:rPr>
              <a:t>U, </a:t>
            </a:r>
            <a:r>
              <a:rPr lang="en-US" sz="2000" baseline="30000" dirty="0">
                <a:solidFill>
                  <a:schemeClr val="accent2">
                    <a:lumMod val="50000"/>
                  </a:schemeClr>
                </a:solidFill>
              </a:rPr>
              <a:t>52</a:t>
            </a:r>
            <a:r>
              <a:rPr lang="en-US" sz="2000" dirty="0">
                <a:solidFill>
                  <a:schemeClr val="accent2">
                    <a:lumMod val="50000"/>
                  </a:schemeClr>
                </a:solidFill>
              </a:rPr>
              <a:t>Cr+</a:t>
            </a:r>
            <a:r>
              <a:rPr lang="en-US" sz="2000" baseline="30000" dirty="0">
                <a:solidFill>
                  <a:schemeClr val="accent2">
                    <a:lumMod val="50000"/>
                  </a:schemeClr>
                </a:solidFill>
              </a:rPr>
              <a:t>232</a:t>
            </a:r>
            <a:r>
              <a:rPr lang="en-US" sz="2000" dirty="0">
                <a:solidFill>
                  <a:schemeClr val="accent2">
                    <a:lumMod val="50000"/>
                  </a:schemeClr>
                </a:solidFill>
              </a:rPr>
              <a:t>Th, </a:t>
            </a:r>
            <a:r>
              <a:rPr lang="en-US" sz="2000" baseline="30000" dirty="0">
                <a:solidFill>
                  <a:schemeClr val="accent2">
                    <a:lumMod val="50000"/>
                  </a:schemeClr>
                </a:solidFill>
              </a:rPr>
              <a:t>84,86</a:t>
            </a:r>
            <a:r>
              <a:rPr lang="en-US" sz="2000" dirty="0">
                <a:solidFill>
                  <a:schemeClr val="accent2">
                    <a:lumMod val="50000"/>
                  </a:schemeClr>
                </a:solidFill>
              </a:rPr>
              <a:t>Kr+</a:t>
            </a:r>
            <a:r>
              <a:rPr lang="en-US" sz="2000" baseline="30000" dirty="0">
                <a:solidFill>
                  <a:schemeClr val="accent2">
                    <a:lumMod val="50000"/>
                  </a:schemeClr>
                </a:solidFill>
              </a:rPr>
              <a:t>198</a:t>
            </a:r>
            <a:r>
              <a:rPr lang="en-US" sz="2000" dirty="0">
                <a:solidFill>
                  <a:schemeClr val="accent2">
                    <a:lumMod val="50000"/>
                  </a:schemeClr>
                </a:solidFill>
              </a:rPr>
              <a:t>Pt leading to the formation of composite systems with Z=114 at energies near the Coulomb barrier have been </a:t>
            </a:r>
            <a:r>
              <a:rPr lang="en-US" sz="2000" dirty="0" smtClean="0">
                <a:solidFill>
                  <a:schemeClr val="accent2">
                    <a:lumMod val="50000"/>
                  </a:schemeClr>
                </a:solidFill>
              </a:rPr>
              <a:t>studied to estimate the decrease rate of fusion probability at the transition from the reactions with </a:t>
            </a:r>
            <a:r>
              <a:rPr lang="en-US" sz="2000" baseline="30000" dirty="0" smtClean="0">
                <a:solidFill>
                  <a:schemeClr val="accent2">
                    <a:lumMod val="50000"/>
                  </a:schemeClr>
                </a:solidFill>
              </a:rPr>
              <a:t>48</a:t>
            </a:r>
            <a:r>
              <a:rPr lang="en-US" sz="2000" dirty="0" smtClean="0">
                <a:solidFill>
                  <a:schemeClr val="accent2">
                    <a:lumMod val="50000"/>
                  </a:schemeClr>
                </a:solidFill>
              </a:rPr>
              <a:t>Ca  to </a:t>
            </a:r>
            <a:r>
              <a:rPr lang="en-US" sz="2000" dirty="0" err="1" smtClean="0">
                <a:solidFill>
                  <a:schemeClr val="accent2">
                    <a:lumMod val="50000"/>
                  </a:schemeClr>
                </a:solidFill>
              </a:rPr>
              <a:t>Ti</a:t>
            </a:r>
            <a:r>
              <a:rPr lang="en-US" sz="2000" dirty="0" smtClean="0">
                <a:solidFill>
                  <a:schemeClr val="accent2">
                    <a:lumMod val="50000"/>
                  </a:schemeClr>
                </a:solidFill>
              </a:rPr>
              <a:t> and Cr ions.</a:t>
            </a:r>
            <a:endParaRPr lang="en-US" sz="2000" dirty="0">
              <a:solidFill>
                <a:schemeClr val="accent2">
                  <a:lumMod val="50000"/>
                </a:schemeClr>
              </a:solidFill>
            </a:endParaRPr>
          </a:p>
        </p:txBody>
      </p:sp>
      <p:sp>
        <p:nvSpPr>
          <p:cNvPr id="11" name="Заголовок 1"/>
          <p:cNvSpPr>
            <a:spLocks noGrp="1"/>
          </p:cNvSpPr>
          <p:nvPr>
            <p:ph type="title"/>
          </p:nvPr>
        </p:nvSpPr>
        <p:spPr>
          <a:xfrm>
            <a:off x="366615" y="0"/>
            <a:ext cx="8777385" cy="836712"/>
          </a:xfrm>
        </p:spPr>
        <p:txBody>
          <a:bodyPr/>
          <a:lstStyle/>
          <a:p>
            <a:pPr algn="l"/>
            <a:r>
              <a:rPr lang="en-US" sz="3600" dirty="0" smtClean="0">
                <a:solidFill>
                  <a:schemeClr val="bg2">
                    <a:lumMod val="50000"/>
                  </a:schemeClr>
                </a:solidFill>
              </a:rPr>
              <a:t>Fusion Probability</a:t>
            </a:r>
            <a:endParaRPr lang="ru-RU" sz="3600" dirty="0">
              <a:solidFill>
                <a:schemeClr val="bg2">
                  <a:lumMod val="50000"/>
                </a:schemeClr>
              </a:solidFill>
            </a:endParaRPr>
          </a:p>
        </p:txBody>
      </p:sp>
      <p:sp useBgFill="1">
        <p:nvSpPr>
          <p:cNvPr id="10" name="TextBox 9"/>
          <p:cNvSpPr txBox="1"/>
          <p:nvPr/>
        </p:nvSpPr>
        <p:spPr>
          <a:xfrm>
            <a:off x="4490652" y="752139"/>
            <a:ext cx="4653348" cy="62857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ru-RU" sz="32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32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capture</a:t>
            </a:r>
            <a:r>
              <a:rPr lang="ru-RU" sz="32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32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ru-RU" sz="32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ru-RU" sz="32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32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QF</a:t>
            </a:r>
            <a:r>
              <a:rPr lang="en-US" sz="32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 </a:t>
            </a:r>
            <a:r>
              <a:rPr lang="ru-RU" sz="32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32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CNF</a:t>
            </a:r>
            <a:r>
              <a:rPr lang="ru-RU" sz="32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32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ru-RU" sz="3200" i="1"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3200" baseline="-25000" dirty="0" smtClean="0">
                <a:solidFill>
                  <a:prstClr val="black"/>
                </a:solidFill>
                <a:latin typeface="Cambria Math" panose="02040503050406030204" pitchFamily="18" charset="0"/>
                <a:ea typeface="Cambria Math" panose="02040503050406030204" pitchFamily="18" charset="0"/>
                <a:sym typeface="Symbol" panose="05050102010706020507" pitchFamily="18" charset="2"/>
              </a:rPr>
              <a:t>ER</a:t>
            </a:r>
            <a:endParaRPr lang="ru-RU" sz="3200" dirty="0">
              <a:solidFill>
                <a:prstClr val="black"/>
              </a:solidFill>
              <a:latin typeface="Cambria Math" panose="02040503050406030204" pitchFamily="18" charset="0"/>
              <a:ea typeface="Cambria Math" panose="02040503050406030204" pitchFamily="18" charset="0"/>
            </a:endParaRPr>
          </a:p>
        </p:txBody>
      </p:sp>
      <p:sp>
        <p:nvSpPr>
          <p:cNvPr id="13" name="Овал 12"/>
          <p:cNvSpPr>
            <a:spLocks noChangeArrowheads="1"/>
          </p:cNvSpPr>
          <p:nvPr/>
        </p:nvSpPr>
        <p:spPr bwMode="auto">
          <a:xfrm>
            <a:off x="2171538" y="677375"/>
            <a:ext cx="1008112" cy="703335"/>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4" name="Прямоугольник 3"/>
          <p:cNvSpPr/>
          <p:nvPr/>
        </p:nvSpPr>
        <p:spPr>
          <a:xfrm>
            <a:off x="297819" y="1617984"/>
            <a:ext cx="3024335" cy="830997"/>
          </a:xfrm>
          <a:prstGeom prst="rect">
            <a:avLst/>
          </a:prstGeom>
        </p:spPr>
        <p:txBody>
          <a:bodyPr wrap="square">
            <a:spAutoFit/>
          </a:bodyPr>
          <a:lstStyle/>
          <a:p>
            <a:pPr marL="160338" algn="ctr"/>
            <a:r>
              <a:rPr lang="en-US" sz="2400" b="1" dirty="0">
                <a:solidFill>
                  <a:srgbClr val="F14124">
                    <a:lumMod val="75000"/>
                  </a:srgbClr>
                </a:solidFill>
                <a:effectLst>
                  <a:outerShdw blurRad="38100" dist="38100" dir="2700000" algn="tl">
                    <a:srgbClr val="000000">
                      <a:alpha val="43137"/>
                    </a:srgbClr>
                  </a:outerShdw>
                </a:effectLst>
              </a:rPr>
              <a:t>Strongly vary </a:t>
            </a:r>
          </a:p>
          <a:p>
            <a:pPr marL="160338" algn="ctr"/>
            <a:r>
              <a:rPr lang="en-US" sz="2400" b="1" dirty="0">
                <a:solidFill>
                  <a:srgbClr val="F14124">
                    <a:lumMod val="75000"/>
                  </a:srgbClr>
                </a:solidFill>
                <a:effectLst>
                  <a:outerShdw blurRad="38100" dist="38100" dir="2700000" algn="tl">
                    <a:srgbClr val="000000">
                      <a:alpha val="43137"/>
                    </a:srgbClr>
                  </a:outerShdw>
                </a:effectLst>
              </a:rPr>
              <a:t>from each other!</a:t>
            </a:r>
            <a:endParaRPr lang="en-US" sz="2400" b="1" dirty="0">
              <a:solidFill>
                <a:srgbClr val="F14124">
                  <a:lumMod val="75000"/>
                </a:srgbClr>
              </a:solidFill>
              <a:effectLst>
                <a:outerShdw blurRad="38100" dist="38100" dir="2700000" algn="tl">
                  <a:srgbClr val="000000">
                    <a:alpha val="43137"/>
                  </a:srgbClr>
                </a:outerShdw>
              </a:effectLst>
              <a:latin typeface="Cambria Math" pitchFamily="18" charset="0"/>
              <a:ea typeface="Cambria Math" pitchFamily="18" charset="0"/>
            </a:endParaRPr>
          </a:p>
        </p:txBody>
      </p:sp>
      <p:grpSp>
        <p:nvGrpSpPr>
          <p:cNvPr id="13312" name="Группа 13311"/>
          <p:cNvGrpSpPr/>
          <p:nvPr/>
        </p:nvGrpSpPr>
        <p:grpSpPr>
          <a:xfrm>
            <a:off x="141784" y="2684283"/>
            <a:ext cx="3744416" cy="3472779"/>
            <a:chOff x="5220072" y="1108349"/>
            <a:chExt cx="3744416" cy="3472779"/>
          </a:xfrm>
        </p:grpSpPr>
        <p:grpSp>
          <p:nvGrpSpPr>
            <p:cNvPr id="3" name="Группа 2"/>
            <p:cNvGrpSpPr/>
            <p:nvPr/>
          </p:nvGrpSpPr>
          <p:grpSpPr>
            <a:xfrm>
              <a:off x="5220072" y="1108349"/>
              <a:ext cx="3744416" cy="3472779"/>
              <a:chOff x="3877421" y="1191543"/>
              <a:chExt cx="2852801" cy="2957537"/>
            </a:xfrm>
          </p:grpSpPr>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421" y="1191543"/>
                <a:ext cx="2852801" cy="29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426037" y="3255367"/>
                <a:ext cx="2194462" cy="461665"/>
              </a:xfrm>
              <a:prstGeom prst="rect">
                <a:avLst/>
              </a:prstGeom>
            </p:spPr>
            <p:txBody>
              <a:bodyPr wrap="square">
                <a:spAutoFit/>
              </a:bodyPr>
              <a:lstStyle/>
              <a:p>
                <a:r>
                  <a:rPr lang="en-US" sz="1400" dirty="0" smtClean="0">
                    <a:solidFill>
                      <a:prstClr val="black"/>
                    </a:solidFill>
                    <a:cs typeface="Arial" pitchFamily="34" charset="0"/>
                  </a:rPr>
                  <a:t>R</a:t>
                </a:r>
                <a:r>
                  <a:rPr lang="en-US" sz="1400" dirty="0">
                    <a:solidFill>
                      <a:prstClr val="black"/>
                    </a:solidFill>
                    <a:cs typeface="Arial" pitchFamily="34" charset="0"/>
                  </a:rPr>
                  <a:t>. Yanez </a:t>
                </a:r>
                <a:r>
                  <a:rPr lang="en-US" sz="1400" i="1" dirty="0">
                    <a:solidFill>
                      <a:prstClr val="black"/>
                    </a:solidFill>
                    <a:cs typeface="Arial" pitchFamily="34" charset="0"/>
                  </a:rPr>
                  <a:t>et al</a:t>
                </a:r>
                <a:r>
                  <a:rPr lang="en-US" sz="1400" dirty="0">
                    <a:solidFill>
                      <a:prstClr val="black"/>
                    </a:solidFill>
                    <a:cs typeface="Arial" pitchFamily="34" charset="0"/>
                  </a:rPr>
                  <a:t>., </a:t>
                </a:r>
                <a:endParaRPr lang="en-US" sz="1400" dirty="0" smtClean="0">
                  <a:solidFill>
                    <a:prstClr val="black"/>
                  </a:solidFill>
                  <a:cs typeface="Arial" pitchFamily="34" charset="0"/>
                </a:endParaRPr>
              </a:p>
              <a:p>
                <a:r>
                  <a:rPr lang="en-US" sz="1400" dirty="0" smtClean="0">
                    <a:solidFill>
                      <a:prstClr val="black"/>
                    </a:solidFill>
                    <a:cs typeface="Arial" pitchFamily="34" charset="0"/>
                  </a:rPr>
                  <a:t>Phys</a:t>
                </a:r>
                <a:r>
                  <a:rPr lang="en-US" sz="1400" dirty="0">
                    <a:solidFill>
                      <a:prstClr val="black"/>
                    </a:solidFill>
                    <a:cs typeface="Arial" pitchFamily="34" charset="0"/>
                  </a:rPr>
                  <a:t>. Rev. C 88, 014606 (2013</a:t>
                </a:r>
                <a:r>
                  <a:rPr lang="en-US" sz="1400" dirty="0" smtClean="0">
                    <a:solidFill>
                      <a:prstClr val="black"/>
                    </a:solidFill>
                    <a:cs typeface="Arial" pitchFamily="34" charset="0"/>
                  </a:rPr>
                  <a:t>)</a:t>
                </a:r>
                <a:endParaRPr lang="ru-RU" sz="1400" dirty="0">
                  <a:solidFill>
                    <a:prstClr val="black"/>
                  </a:solidFill>
                  <a:cs typeface="Arial" pitchFamily="34" charset="0"/>
                </a:endParaRPr>
              </a:p>
            </p:txBody>
          </p:sp>
        </p:grpSp>
        <p:grpSp>
          <p:nvGrpSpPr>
            <p:cNvPr id="31" name="Группа 30"/>
            <p:cNvGrpSpPr/>
            <p:nvPr/>
          </p:nvGrpSpPr>
          <p:grpSpPr>
            <a:xfrm>
              <a:off x="5949243" y="1916832"/>
              <a:ext cx="1143037" cy="1600438"/>
              <a:chOff x="5949243" y="1916832"/>
              <a:chExt cx="1143037" cy="1600438"/>
            </a:xfrm>
          </p:grpSpPr>
          <p:sp>
            <p:nvSpPr>
              <p:cNvPr id="5" name="TextBox 4"/>
              <p:cNvSpPr txBox="1"/>
              <p:nvPr/>
            </p:nvSpPr>
            <p:spPr>
              <a:xfrm>
                <a:off x="5949243" y="1916832"/>
                <a:ext cx="1143037" cy="1600438"/>
              </a:xfrm>
              <a:prstGeom prst="rect">
                <a:avLst/>
              </a:prstGeom>
              <a:noFill/>
            </p:spPr>
            <p:txBody>
              <a:bodyPr wrap="square" rtlCol="0">
                <a:spAutoFit/>
              </a:bodyPr>
              <a:lstStyle/>
              <a:p>
                <a:r>
                  <a:rPr lang="en-US" sz="1400" dirty="0" smtClean="0">
                    <a:solidFill>
                      <a:prstClr val="black"/>
                    </a:solidFill>
                  </a:rPr>
                  <a:t>Theory</a:t>
                </a:r>
              </a:p>
              <a:p>
                <a:endParaRPr lang="en-US" sz="1400" dirty="0">
                  <a:solidFill>
                    <a:prstClr val="black"/>
                  </a:solidFill>
                </a:endParaRPr>
              </a:p>
              <a:p>
                <a:endParaRPr lang="en-US" sz="1400" dirty="0" smtClean="0">
                  <a:solidFill>
                    <a:prstClr val="black"/>
                  </a:solidFill>
                </a:endParaRPr>
              </a:p>
              <a:p>
                <a:endParaRPr lang="en-US" sz="1400" dirty="0" smtClean="0">
                  <a:solidFill>
                    <a:prstClr val="black"/>
                  </a:solidFill>
                </a:endParaRPr>
              </a:p>
              <a:p>
                <a:r>
                  <a:rPr lang="en-US" sz="1400" dirty="0" smtClean="0">
                    <a:solidFill>
                      <a:prstClr val="black"/>
                    </a:solidFill>
                  </a:rPr>
                  <a:t>Experiment</a:t>
                </a:r>
              </a:p>
              <a:p>
                <a:endParaRPr lang="en-US" sz="1400" dirty="0" smtClean="0">
                  <a:solidFill>
                    <a:prstClr val="black"/>
                  </a:solidFill>
                </a:endParaRPr>
              </a:p>
              <a:p>
                <a:endParaRPr lang="ru-RU" sz="1400" dirty="0">
                  <a:solidFill>
                    <a:prstClr val="black"/>
                  </a:solidFill>
                </a:endParaRPr>
              </a:p>
            </p:txBody>
          </p:sp>
          <p:grpSp>
            <p:nvGrpSpPr>
              <p:cNvPr id="23" name="Группа 22"/>
              <p:cNvGrpSpPr/>
              <p:nvPr/>
            </p:nvGrpSpPr>
            <p:grpSpPr>
              <a:xfrm>
                <a:off x="6084168" y="2265972"/>
                <a:ext cx="612000" cy="459850"/>
                <a:chOff x="6084168" y="2265972"/>
                <a:chExt cx="612000" cy="459850"/>
              </a:xfrm>
            </p:grpSpPr>
            <p:cxnSp>
              <p:nvCxnSpPr>
                <p:cNvPr id="17" name="Прямая соединительная линия 16"/>
                <p:cNvCxnSpPr/>
                <p:nvPr/>
              </p:nvCxnSpPr>
              <p:spPr>
                <a:xfrm flipV="1">
                  <a:off x="6084168" y="2265972"/>
                  <a:ext cx="612000" cy="2650"/>
                </a:xfrm>
                <a:prstGeom prst="line">
                  <a:avLst/>
                </a:prstGeom>
                <a:ln w="28575">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p:nvPr/>
              </p:nvCxnSpPr>
              <p:spPr>
                <a:xfrm flipV="1">
                  <a:off x="6084168" y="2418372"/>
                  <a:ext cx="612000" cy="2650"/>
                </a:xfrm>
                <a:prstGeom prst="line">
                  <a:avLst/>
                </a:prstGeom>
                <a:ln w="28575">
                  <a:solidFill>
                    <a:schemeClr val="accent1"/>
                  </a:solidFill>
                  <a:prstDash val="sysDot"/>
                </a:ln>
              </p:spPr>
              <p:style>
                <a:lnRef idx="1">
                  <a:schemeClr val="dk1"/>
                </a:lnRef>
                <a:fillRef idx="0">
                  <a:schemeClr val="dk1"/>
                </a:fillRef>
                <a:effectRef idx="0">
                  <a:schemeClr val="dk1"/>
                </a:effectRef>
                <a:fontRef idx="minor">
                  <a:schemeClr val="tx1"/>
                </a:fontRef>
              </p:style>
            </p:cxnSp>
            <p:cxnSp>
              <p:nvCxnSpPr>
                <p:cNvPr id="25" name="Прямая соединительная линия 24"/>
                <p:cNvCxnSpPr/>
                <p:nvPr/>
              </p:nvCxnSpPr>
              <p:spPr>
                <a:xfrm flipV="1">
                  <a:off x="6084168" y="2570772"/>
                  <a:ext cx="612000" cy="2650"/>
                </a:xfrm>
                <a:prstGeom prst="line">
                  <a:avLst/>
                </a:prstGeom>
                <a:ln w="28575">
                  <a:solidFill>
                    <a:schemeClr val="accent5"/>
                  </a:solidFill>
                  <a:prstDash val="dashDot"/>
                </a:ln>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p:cNvCxnSpPr/>
                <p:nvPr/>
              </p:nvCxnSpPr>
              <p:spPr>
                <a:xfrm flipV="1">
                  <a:off x="6084168" y="2723172"/>
                  <a:ext cx="612000" cy="2650"/>
                </a:xfrm>
                <a:prstGeom prst="line">
                  <a:avLst/>
                </a:prstGeom>
                <a:ln w="28575">
                  <a:solidFill>
                    <a:schemeClr val="accent6"/>
                  </a:solidFill>
                  <a:prstDash val="dash"/>
                </a:ln>
              </p:spPr>
              <p:style>
                <a:lnRef idx="1">
                  <a:schemeClr val="dk1"/>
                </a:lnRef>
                <a:fillRef idx="0">
                  <a:schemeClr val="dk1"/>
                </a:fillRef>
                <a:effectRef idx="0">
                  <a:schemeClr val="dk1"/>
                </a:effectRef>
                <a:fontRef idx="minor">
                  <a:schemeClr val="tx1"/>
                </a:fontRef>
              </p:style>
            </p:cxnSp>
          </p:grpSp>
          <p:grpSp>
            <p:nvGrpSpPr>
              <p:cNvPr id="29" name="Группа 28"/>
              <p:cNvGrpSpPr/>
              <p:nvPr/>
            </p:nvGrpSpPr>
            <p:grpSpPr>
              <a:xfrm>
                <a:off x="6336208" y="3068960"/>
                <a:ext cx="108000" cy="324024"/>
                <a:chOff x="6336208" y="3068960"/>
                <a:chExt cx="108000" cy="324024"/>
              </a:xfrm>
            </p:grpSpPr>
            <p:sp>
              <p:nvSpPr>
                <p:cNvPr id="27" name="Прямоугольник 26"/>
                <p:cNvSpPr/>
                <p:nvPr/>
              </p:nvSpPr>
              <p:spPr>
                <a:xfrm>
                  <a:off x="6336208" y="3068960"/>
                  <a:ext cx="108000"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Овал 27"/>
                <p:cNvSpPr/>
                <p:nvPr/>
              </p:nvSpPr>
              <p:spPr>
                <a:xfrm>
                  <a:off x="6336208" y="3284984"/>
                  <a:ext cx="108000" cy="1080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grpSp>
      </p:grpSp>
    </p:spTree>
    <p:extLst>
      <p:ext uri="{BB962C8B-B14F-4D97-AF65-F5344CB8AC3E}">
        <p14:creationId xmlns:p14="http://schemas.microsoft.com/office/powerpoint/2010/main" val="12775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503"/>
            <a:ext cx="9144000" cy="1143000"/>
          </a:xfrm>
        </p:spPr>
        <p:txBody>
          <a:bodyPr>
            <a:noAutofit/>
          </a:bodyPr>
          <a:lstStyle/>
          <a:p>
            <a:pPr algn="l"/>
            <a:r>
              <a:rPr lang="en-US" sz="3000" dirty="0" smtClean="0">
                <a:solidFill>
                  <a:schemeClr val="bg2">
                    <a:lumMod val="50000"/>
                  </a:schemeClr>
                </a:solidFill>
              </a:rPr>
              <a:t>Mass and Energy distributions in the reactions leading to the formation of Z=114</a:t>
            </a:r>
            <a:endParaRPr lang="ru-RU" sz="3000" dirty="0">
              <a:solidFill>
                <a:schemeClr val="bg2">
                  <a:lumMod val="50000"/>
                </a:schemeClr>
              </a:solidFill>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72" y="1340768"/>
            <a:ext cx="8971788" cy="4276344"/>
          </a:xfrm>
          <a:prstGeom prst="rect">
            <a:avLst/>
          </a:prstGeom>
        </p:spPr>
      </p:pic>
      <p:sp>
        <p:nvSpPr>
          <p:cNvPr id="19" name="TextBox 18"/>
          <p:cNvSpPr txBox="1"/>
          <p:nvPr/>
        </p:nvSpPr>
        <p:spPr>
          <a:xfrm>
            <a:off x="1111424" y="5471606"/>
            <a:ext cx="1152128" cy="646331"/>
          </a:xfrm>
          <a:prstGeom prst="rect">
            <a:avLst/>
          </a:prstGeom>
          <a:noFill/>
        </p:spPr>
        <p:txBody>
          <a:bodyPr wrap="square" rtlCol="0">
            <a:spAutoFit/>
          </a:bodyPr>
          <a:lstStyle/>
          <a:p>
            <a:pPr algn="ctr"/>
            <a:r>
              <a:rPr lang="en-US" b="1" dirty="0" err="1" smtClean="0">
                <a:solidFill>
                  <a:srgbClr val="FF0000"/>
                </a:solidFill>
                <a:latin typeface="Calibri"/>
              </a:rPr>
              <a:t>Z</a:t>
            </a:r>
            <a:r>
              <a:rPr lang="en-US" b="1" baseline="-25000" dirty="0" err="1" smtClean="0">
                <a:solidFill>
                  <a:srgbClr val="FF0000"/>
                </a:solidFill>
                <a:latin typeface="Calibri"/>
              </a:rPr>
              <a:t>t</a:t>
            </a:r>
            <a:r>
              <a:rPr lang="en-US" b="1" dirty="0" err="1" smtClean="0">
                <a:solidFill>
                  <a:srgbClr val="FF0000"/>
                </a:solidFill>
                <a:latin typeface="Calibri"/>
              </a:rPr>
              <a:t>Z</a:t>
            </a:r>
            <a:r>
              <a:rPr lang="en-US" b="1" baseline="-25000" dirty="0" err="1" smtClean="0">
                <a:solidFill>
                  <a:srgbClr val="FF0000"/>
                </a:solidFill>
                <a:latin typeface="Calibri"/>
              </a:rPr>
              <a:t>p</a:t>
            </a:r>
            <a:r>
              <a:rPr lang="en-US" b="1" dirty="0" smtClean="0">
                <a:solidFill>
                  <a:srgbClr val="FF0000"/>
                </a:solidFill>
                <a:latin typeface="Calibri"/>
              </a:rPr>
              <a:t>=1880</a:t>
            </a:r>
          </a:p>
          <a:p>
            <a:pPr algn="ctr"/>
            <a:r>
              <a:rPr lang="en-US" b="1" dirty="0" err="1" smtClean="0">
                <a:solidFill>
                  <a:srgbClr val="FF0000"/>
                </a:solidFill>
                <a:latin typeface="Calibri"/>
              </a:rPr>
              <a:t>X</a:t>
            </a:r>
            <a:r>
              <a:rPr lang="en-US" b="1" baseline="-25000" dirty="0" err="1" smtClean="0">
                <a:solidFill>
                  <a:srgbClr val="FF0000"/>
                </a:solidFill>
                <a:latin typeface="Calibri"/>
              </a:rPr>
              <a:t>m</a:t>
            </a:r>
            <a:r>
              <a:rPr lang="en-US" b="1" dirty="0" smtClean="0">
                <a:solidFill>
                  <a:srgbClr val="FF0000"/>
                </a:solidFill>
                <a:latin typeface="Calibri"/>
              </a:rPr>
              <a:t>=0.721</a:t>
            </a:r>
            <a:endParaRPr lang="en-US" b="1" dirty="0">
              <a:solidFill>
                <a:srgbClr val="FF0000"/>
              </a:solidFill>
              <a:latin typeface="Calibri"/>
            </a:endParaRPr>
          </a:p>
        </p:txBody>
      </p:sp>
      <p:sp>
        <p:nvSpPr>
          <p:cNvPr id="20" name="TextBox 19"/>
          <p:cNvSpPr txBox="1"/>
          <p:nvPr/>
        </p:nvSpPr>
        <p:spPr>
          <a:xfrm>
            <a:off x="3271664" y="5470116"/>
            <a:ext cx="1152128" cy="646331"/>
          </a:xfrm>
          <a:prstGeom prst="rect">
            <a:avLst/>
          </a:prstGeom>
          <a:noFill/>
        </p:spPr>
        <p:txBody>
          <a:bodyPr wrap="square" rtlCol="0">
            <a:spAutoFit/>
          </a:bodyPr>
          <a:lstStyle/>
          <a:p>
            <a:pPr algn="ctr"/>
            <a:r>
              <a:rPr lang="en-US" b="1" dirty="0" err="1" smtClean="0">
                <a:solidFill>
                  <a:srgbClr val="FF0000"/>
                </a:solidFill>
                <a:latin typeface="Calibri"/>
              </a:rPr>
              <a:t>Z</a:t>
            </a:r>
            <a:r>
              <a:rPr lang="en-US" b="1" baseline="-25000" dirty="0" err="1" smtClean="0">
                <a:solidFill>
                  <a:srgbClr val="FF0000"/>
                </a:solidFill>
                <a:latin typeface="Calibri"/>
              </a:rPr>
              <a:t>t</a:t>
            </a:r>
            <a:r>
              <a:rPr lang="en-US" b="1" dirty="0" err="1" smtClean="0">
                <a:solidFill>
                  <a:srgbClr val="FF0000"/>
                </a:solidFill>
                <a:latin typeface="Calibri"/>
              </a:rPr>
              <a:t>Z</a:t>
            </a:r>
            <a:r>
              <a:rPr lang="en-US" b="1" baseline="-25000" dirty="0" err="1" smtClean="0">
                <a:solidFill>
                  <a:srgbClr val="FF0000"/>
                </a:solidFill>
                <a:latin typeface="Calibri"/>
              </a:rPr>
              <a:t>p</a:t>
            </a:r>
            <a:r>
              <a:rPr lang="en-US" b="1" dirty="0" smtClean="0">
                <a:solidFill>
                  <a:srgbClr val="FF0000"/>
                </a:solidFill>
                <a:latin typeface="Calibri"/>
              </a:rPr>
              <a:t>=2024</a:t>
            </a:r>
          </a:p>
          <a:p>
            <a:pPr algn="ctr"/>
            <a:r>
              <a:rPr lang="en-US" b="1" dirty="0" err="1" smtClean="0">
                <a:solidFill>
                  <a:srgbClr val="FF0000"/>
                </a:solidFill>
                <a:latin typeface="Calibri"/>
              </a:rPr>
              <a:t>X</a:t>
            </a:r>
            <a:r>
              <a:rPr lang="en-US" b="1" baseline="-25000" dirty="0" err="1" smtClean="0">
                <a:solidFill>
                  <a:srgbClr val="FF0000"/>
                </a:solidFill>
                <a:latin typeface="Calibri"/>
              </a:rPr>
              <a:t>m</a:t>
            </a:r>
            <a:r>
              <a:rPr lang="en-US" b="1" dirty="0" smtClean="0">
                <a:solidFill>
                  <a:srgbClr val="FF0000"/>
                </a:solidFill>
                <a:latin typeface="Calibri"/>
              </a:rPr>
              <a:t>=0.776</a:t>
            </a:r>
            <a:endParaRPr lang="en-US" b="1" dirty="0">
              <a:solidFill>
                <a:srgbClr val="FF0000"/>
              </a:solidFill>
              <a:latin typeface="Calibri"/>
            </a:endParaRPr>
          </a:p>
        </p:txBody>
      </p:sp>
      <p:sp>
        <p:nvSpPr>
          <p:cNvPr id="21" name="TextBox 20"/>
          <p:cNvSpPr txBox="1"/>
          <p:nvPr/>
        </p:nvSpPr>
        <p:spPr>
          <a:xfrm>
            <a:off x="5215880" y="5445224"/>
            <a:ext cx="1152128" cy="646331"/>
          </a:xfrm>
          <a:prstGeom prst="rect">
            <a:avLst/>
          </a:prstGeom>
          <a:noFill/>
        </p:spPr>
        <p:txBody>
          <a:bodyPr wrap="square" rtlCol="0">
            <a:spAutoFit/>
          </a:bodyPr>
          <a:lstStyle/>
          <a:p>
            <a:pPr algn="ctr"/>
            <a:r>
              <a:rPr lang="en-US" b="1" dirty="0" err="1" smtClean="0">
                <a:solidFill>
                  <a:srgbClr val="FF0000"/>
                </a:solidFill>
                <a:latin typeface="Calibri"/>
              </a:rPr>
              <a:t>Z</a:t>
            </a:r>
            <a:r>
              <a:rPr lang="en-US" b="1" baseline="-25000" dirty="0" err="1" smtClean="0">
                <a:solidFill>
                  <a:srgbClr val="FF0000"/>
                </a:solidFill>
                <a:latin typeface="Calibri"/>
              </a:rPr>
              <a:t>t</a:t>
            </a:r>
            <a:r>
              <a:rPr lang="en-US" b="1" dirty="0" err="1" smtClean="0">
                <a:solidFill>
                  <a:srgbClr val="FF0000"/>
                </a:solidFill>
                <a:latin typeface="Calibri"/>
              </a:rPr>
              <a:t>Z</a:t>
            </a:r>
            <a:r>
              <a:rPr lang="en-US" b="1" baseline="-25000" dirty="0" err="1" smtClean="0">
                <a:solidFill>
                  <a:srgbClr val="FF0000"/>
                </a:solidFill>
                <a:latin typeface="Calibri"/>
              </a:rPr>
              <a:t>p</a:t>
            </a:r>
            <a:r>
              <a:rPr lang="en-US" b="1" dirty="0" smtClean="0">
                <a:solidFill>
                  <a:srgbClr val="FF0000"/>
                </a:solidFill>
                <a:latin typeface="Calibri"/>
              </a:rPr>
              <a:t>=2160</a:t>
            </a:r>
          </a:p>
          <a:p>
            <a:pPr algn="ctr"/>
            <a:r>
              <a:rPr lang="en-US" b="1" dirty="0" err="1" smtClean="0">
                <a:solidFill>
                  <a:srgbClr val="FF0000"/>
                </a:solidFill>
                <a:latin typeface="Calibri"/>
              </a:rPr>
              <a:t>X</a:t>
            </a:r>
            <a:r>
              <a:rPr lang="en-US" b="1" baseline="-25000" dirty="0" err="1" smtClean="0">
                <a:solidFill>
                  <a:srgbClr val="FF0000"/>
                </a:solidFill>
                <a:latin typeface="Calibri"/>
              </a:rPr>
              <a:t>m</a:t>
            </a:r>
            <a:r>
              <a:rPr lang="en-US" b="1" dirty="0" smtClean="0">
                <a:solidFill>
                  <a:srgbClr val="FF0000"/>
                </a:solidFill>
                <a:latin typeface="Calibri"/>
              </a:rPr>
              <a:t>=0.806</a:t>
            </a:r>
            <a:endParaRPr lang="en-US" b="1" dirty="0">
              <a:solidFill>
                <a:srgbClr val="FF0000"/>
              </a:solidFill>
              <a:latin typeface="Calibri"/>
            </a:endParaRPr>
          </a:p>
        </p:txBody>
      </p:sp>
      <p:sp>
        <p:nvSpPr>
          <p:cNvPr id="22" name="TextBox 21"/>
          <p:cNvSpPr txBox="1"/>
          <p:nvPr/>
        </p:nvSpPr>
        <p:spPr>
          <a:xfrm>
            <a:off x="7232104" y="5445224"/>
            <a:ext cx="1152128" cy="646331"/>
          </a:xfrm>
          <a:prstGeom prst="rect">
            <a:avLst/>
          </a:prstGeom>
          <a:noFill/>
        </p:spPr>
        <p:txBody>
          <a:bodyPr wrap="square" rtlCol="0">
            <a:spAutoFit/>
          </a:bodyPr>
          <a:lstStyle/>
          <a:p>
            <a:pPr algn="ctr"/>
            <a:r>
              <a:rPr lang="en-US" b="1" dirty="0" err="1" smtClean="0">
                <a:solidFill>
                  <a:srgbClr val="FF0000"/>
                </a:solidFill>
                <a:latin typeface="Calibri"/>
              </a:rPr>
              <a:t>Z</a:t>
            </a:r>
            <a:r>
              <a:rPr lang="en-US" b="1" baseline="-25000" dirty="0" err="1" smtClean="0">
                <a:solidFill>
                  <a:srgbClr val="FF0000"/>
                </a:solidFill>
                <a:latin typeface="Calibri"/>
              </a:rPr>
              <a:t>t</a:t>
            </a:r>
            <a:r>
              <a:rPr lang="en-US" b="1" dirty="0" err="1" smtClean="0">
                <a:solidFill>
                  <a:srgbClr val="FF0000"/>
                </a:solidFill>
                <a:latin typeface="Calibri"/>
              </a:rPr>
              <a:t>Z</a:t>
            </a:r>
            <a:r>
              <a:rPr lang="en-US" b="1" baseline="-25000" dirty="0" err="1" smtClean="0">
                <a:solidFill>
                  <a:srgbClr val="FF0000"/>
                </a:solidFill>
                <a:latin typeface="Calibri"/>
              </a:rPr>
              <a:t>p</a:t>
            </a:r>
            <a:r>
              <a:rPr lang="en-US" b="1" dirty="0" smtClean="0">
                <a:solidFill>
                  <a:srgbClr val="FF0000"/>
                </a:solidFill>
                <a:latin typeface="Calibri"/>
              </a:rPr>
              <a:t>=2808</a:t>
            </a:r>
          </a:p>
          <a:p>
            <a:pPr algn="ctr"/>
            <a:r>
              <a:rPr lang="en-US" b="1" dirty="0" err="1" smtClean="0">
                <a:solidFill>
                  <a:srgbClr val="FF0000"/>
                </a:solidFill>
                <a:latin typeface="Calibri"/>
              </a:rPr>
              <a:t>X</a:t>
            </a:r>
            <a:r>
              <a:rPr lang="en-US" b="1" baseline="-25000" dirty="0" err="1" smtClean="0">
                <a:solidFill>
                  <a:srgbClr val="FF0000"/>
                </a:solidFill>
                <a:latin typeface="Calibri"/>
              </a:rPr>
              <a:t>m</a:t>
            </a:r>
            <a:r>
              <a:rPr lang="en-US" b="1" dirty="0" smtClean="0">
                <a:solidFill>
                  <a:srgbClr val="FF0000"/>
                </a:solidFill>
                <a:latin typeface="Calibri"/>
              </a:rPr>
              <a:t>=0.917</a:t>
            </a:r>
            <a:endParaRPr lang="en-US" b="1" dirty="0">
              <a:solidFill>
                <a:srgbClr val="FF0000"/>
              </a:solidFill>
              <a:latin typeface="Calibri"/>
            </a:endParaRPr>
          </a:p>
        </p:txBody>
      </p:sp>
      <p:sp>
        <p:nvSpPr>
          <p:cNvPr id="23" name="TextBox 22"/>
          <p:cNvSpPr txBox="1"/>
          <p:nvPr/>
        </p:nvSpPr>
        <p:spPr>
          <a:xfrm>
            <a:off x="1301197" y="2276872"/>
            <a:ext cx="1299128" cy="461665"/>
          </a:xfrm>
          <a:prstGeom prst="rect">
            <a:avLst/>
          </a:prstGeom>
          <a:noFill/>
        </p:spPr>
        <p:txBody>
          <a:bodyPr wrap="square" rtlCol="0">
            <a:spAutoFit/>
          </a:bodyPr>
          <a:lstStyle/>
          <a:p>
            <a:r>
              <a:rPr lang="en-US" sz="2400" b="1" i="1" dirty="0" smtClean="0">
                <a:solidFill>
                  <a:srgbClr val="002060"/>
                </a:solidFill>
                <a:latin typeface="Calibri"/>
              </a:rPr>
              <a:t>QF+CNF</a:t>
            </a:r>
            <a:endParaRPr lang="en-US" sz="2400" b="1" i="1" dirty="0">
              <a:solidFill>
                <a:srgbClr val="002060"/>
              </a:solidFill>
              <a:latin typeface="Calibri"/>
            </a:endParaRPr>
          </a:p>
        </p:txBody>
      </p:sp>
      <p:sp>
        <p:nvSpPr>
          <p:cNvPr id="24" name="TextBox 23"/>
          <p:cNvSpPr txBox="1"/>
          <p:nvPr/>
        </p:nvSpPr>
        <p:spPr>
          <a:xfrm>
            <a:off x="3271663" y="2234481"/>
            <a:ext cx="1424161" cy="461665"/>
          </a:xfrm>
          <a:prstGeom prst="rect">
            <a:avLst/>
          </a:prstGeom>
          <a:noFill/>
        </p:spPr>
        <p:txBody>
          <a:bodyPr wrap="square" rtlCol="0">
            <a:spAutoFit/>
          </a:bodyPr>
          <a:lstStyle/>
          <a:p>
            <a:r>
              <a:rPr lang="en-US" sz="2400" b="1" i="1" dirty="0" smtClean="0">
                <a:solidFill>
                  <a:srgbClr val="002060"/>
                </a:solidFill>
                <a:latin typeface="Calibri"/>
              </a:rPr>
              <a:t>QF+</a:t>
            </a:r>
            <a:r>
              <a:rPr lang="en-US" sz="2400" b="1" i="1" dirty="0" smtClean="0">
                <a:solidFill>
                  <a:srgbClr val="FF0000"/>
                </a:solidFill>
                <a:latin typeface="Calibri"/>
              </a:rPr>
              <a:t>CNF?</a:t>
            </a:r>
            <a:endParaRPr lang="en-US" sz="2400" b="1" i="1" dirty="0">
              <a:solidFill>
                <a:srgbClr val="FF0000"/>
              </a:solidFill>
              <a:latin typeface="Calibri"/>
            </a:endParaRPr>
          </a:p>
        </p:txBody>
      </p:sp>
      <p:sp>
        <p:nvSpPr>
          <p:cNvPr id="25" name="TextBox 24"/>
          <p:cNvSpPr txBox="1"/>
          <p:nvPr/>
        </p:nvSpPr>
        <p:spPr>
          <a:xfrm>
            <a:off x="5287888" y="2234481"/>
            <a:ext cx="1341512" cy="461665"/>
          </a:xfrm>
          <a:prstGeom prst="rect">
            <a:avLst/>
          </a:prstGeom>
          <a:noFill/>
        </p:spPr>
        <p:txBody>
          <a:bodyPr wrap="square" rtlCol="0">
            <a:spAutoFit/>
          </a:bodyPr>
          <a:lstStyle/>
          <a:p>
            <a:r>
              <a:rPr lang="en-US" sz="2400" b="1" i="1" dirty="0" smtClean="0">
                <a:solidFill>
                  <a:srgbClr val="002060"/>
                </a:solidFill>
                <a:latin typeface="Calibri"/>
              </a:rPr>
              <a:t>QF+</a:t>
            </a:r>
            <a:r>
              <a:rPr lang="en-US" sz="2400" b="1" i="1" dirty="0" smtClean="0">
                <a:solidFill>
                  <a:srgbClr val="FF0000"/>
                </a:solidFill>
                <a:latin typeface="Calibri"/>
              </a:rPr>
              <a:t>CNF?</a:t>
            </a:r>
            <a:endParaRPr lang="en-US" sz="2400" b="1" i="1" dirty="0">
              <a:solidFill>
                <a:srgbClr val="FF0000"/>
              </a:solidFill>
              <a:latin typeface="Calibri"/>
            </a:endParaRPr>
          </a:p>
        </p:txBody>
      </p:sp>
      <p:sp>
        <p:nvSpPr>
          <p:cNvPr id="26" name="TextBox 25"/>
          <p:cNvSpPr txBox="1"/>
          <p:nvPr/>
        </p:nvSpPr>
        <p:spPr>
          <a:xfrm>
            <a:off x="7520136" y="2247255"/>
            <a:ext cx="628566" cy="461665"/>
          </a:xfrm>
          <a:prstGeom prst="rect">
            <a:avLst/>
          </a:prstGeom>
          <a:noFill/>
        </p:spPr>
        <p:txBody>
          <a:bodyPr wrap="square" rtlCol="0">
            <a:spAutoFit/>
          </a:bodyPr>
          <a:lstStyle/>
          <a:p>
            <a:r>
              <a:rPr lang="en-US" sz="2400" b="1" i="1" dirty="0" smtClean="0">
                <a:solidFill>
                  <a:srgbClr val="002060"/>
                </a:solidFill>
                <a:latin typeface="Calibri"/>
              </a:rPr>
              <a:t>QF</a:t>
            </a:r>
            <a:endParaRPr lang="en-US" sz="2400" b="1" i="1" dirty="0">
              <a:solidFill>
                <a:srgbClr val="002060"/>
              </a:solidFill>
              <a:latin typeface="Calibri"/>
            </a:endParaRPr>
          </a:p>
        </p:txBody>
      </p:sp>
      <p:sp>
        <p:nvSpPr>
          <p:cNvPr id="27" name="Овал 26"/>
          <p:cNvSpPr/>
          <p:nvPr/>
        </p:nvSpPr>
        <p:spPr>
          <a:xfrm>
            <a:off x="1646457" y="2780928"/>
            <a:ext cx="494440" cy="504056"/>
          </a:xfrm>
          <a:prstGeom prst="ellipse">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8" name="Овал 27"/>
          <p:cNvSpPr/>
          <p:nvPr/>
        </p:nvSpPr>
        <p:spPr>
          <a:xfrm>
            <a:off x="3600508" y="2780928"/>
            <a:ext cx="494440" cy="504056"/>
          </a:xfrm>
          <a:prstGeom prst="ellipse">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Овал 28"/>
          <p:cNvSpPr/>
          <p:nvPr/>
        </p:nvSpPr>
        <p:spPr>
          <a:xfrm>
            <a:off x="5544724" y="2780928"/>
            <a:ext cx="494440" cy="504056"/>
          </a:xfrm>
          <a:prstGeom prst="ellipse">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0" name="Овал 29"/>
          <p:cNvSpPr/>
          <p:nvPr/>
        </p:nvSpPr>
        <p:spPr>
          <a:xfrm>
            <a:off x="7560948" y="2780928"/>
            <a:ext cx="494440" cy="504056"/>
          </a:xfrm>
          <a:prstGeom prst="ellipse">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31" name="Прямая со стрелкой 30"/>
          <p:cNvCxnSpPr/>
          <p:nvPr/>
        </p:nvCxnSpPr>
        <p:spPr>
          <a:xfrm flipV="1">
            <a:off x="2263552" y="4191000"/>
            <a:ext cx="4365848" cy="295275"/>
          </a:xfrm>
          <a:prstGeom prst="straightConnector1">
            <a:avLst/>
          </a:prstGeom>
          <a:noFill/>
          <a:ln w="38100" cap="flat" cmpd="sng" algn="ctr">
            <a:solidFill>
              <a:srgbClr val="4F81BD">
                <a:shade val="95000"/>
                <a:satMod val="105000"/>
              </a:srgbClr>
            </a:solidFill>
            <a:prstDash val="solid"/>
            <a:tailEnd type="arrow"/>
          </a:ln>
          <a:effectLst/>
        </p:spPr>
      </p:cxnSp>
      <p:cxnSp>
        <p:nvCxnSpPr>
          <p:cNvPr id="32" name="Прямая со стрелкой 31"/>
          <p:cNvCxnSpPr/>
          <p:nvPr/>
        </p:nvCxnSpPr>
        <p:spPr>
          <a:xfrm>
            <a:off x="1872453" y="4838700"/>
            <a:ext cx="4299747" cy="66675"/>
          </a:xfrm>
          <a:prstGeom prst="straightConnector1">
            <a:avLst/>
          </a:prstGeom>
          <a:noFill/>
          <a:ln w="28575" cap="flat" cmpd="sng" algn="ctr">
            <a:solidFill>
              <a:srgbClr val="FF0000"/>
            </a:solidFill>
            <a:prstDash val="solid"/>
            <a:tailEnd type="arrow"/>
          </a:ln>
          <a:effectLst/>
        </p:spPr>
      </p:cxnSp>
      <p:sp>
        <p:nvSpPr>
          <p:cNvPr id="3" name="TextBox 2"/>
          <p:cNvSpPr txBox="1"/>
          <p:nvPr/>
        </p:nvSpPr>
        <p:spPr>
          <a:xfrm>
            <a:off x="5215880" y="3762375"/>
            <a:ext cx="1718320" cy="369332"/>
          </a:xfrm>
          <a:prstGeom prst="rect">
            <a:avLst/>
          </a:prstGeom>
          <a:noFill/>
        </p:spPr>
        <p:txBody>
          <a:bodyPr wrap="square" rtlCol="0">
            <a:spAutoFit/>
          </a:bodyPr>
          <a:lstStyle/>
          <a:p>
            <a:r>
              <a:rPr lang="en-US" b="1" dirty="0" smtClean="0">
                <a:solidFill>
                  <a:srgbClr val="002060"/>
                </a:solidFill>
              </a:rPr>
              <a:t>QF increases</a:t>
            </a:r>
            <a:endParaRPr lang="en-US" b="1" dirty="0">
              <a:solidFill>
                <a:srgbClr val="002060"/>
              </a:solidFill>
            </a:endParaRPr>
          </a:p>
        </p:txBody>
      </p:sp>
      <p:sp>
        <p:nvSpPr>
          <p:cNvPr id="33" name="TextBox 32"/>
          <p:cNvSpPr txBox="1"/>
          <p:nvPr/>
        </p:nvSpPr>
        <p:spPr>
          <a:xfrm>
            <a:off x="5433616" y="4476750"/>
            <a:ext cx="1868784" cy="369332"/>
          </a:xfrm>
          <a:prstGeom prst="rect">
            <a:avLst/>
          </a:prstGeom>
          <a:noFill/>
        </p:spPr>
        <p:txBody>
          <a:bodyPr wrap="square" rtlCol="0">
            <a:spAutoFit/>
          </a:bodyPr>
          <a:lstStyle/>
          <a:p>
            <a:r>
              <a:rPr lang="en-US" b="1" dirty="0" smtClean="0">
                <a:solidFill>
                  <a:srgbClr val="FF0000"/>
                </a:solidFill>
              </a:rPr>
              <a:t>CNF decreases</a:t>
            </a:r>
            <a:endParaRPr lang="en-US" b="1" dirty="0">
              <a:solidFill>
                <a:srgbClr val="FF0000"/>
              </a:solidFill>
            </a:endParaRPr>
          </a:p>
        </p:txBody>
      </p:sp>
    </p:spTree>
    <p:extLst>
      <p:ext uri="{BB962C8B-B14F-4D97-AF65-F5344CB8AC3E}">
        <p14:creationId xmlns:p14="http://schemas.microsoft.com/office/powerpoint/2010/main" val="2802805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animBg="1"/>
      <p:bldP spid="28" grpId="0" animBg="1"/>
      <p:bldP spid="29" grpId="0" animBg="1"/>
      <p:bldP spid="30" grpId="0" animBg="1"/>
      <p:bldP spid="3" grpId="0"/>
      <p:bldP spid="33" grpId="0"/>
    </p:bld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00743" cy="936104"/>
          </a:xfrm>
        </p:spPr>
        <p:txBody>
          <a:bodyPr/>
          <a:lstStyle/>
          <a:p>
            <a:pPr algn="l"/>
            <a:r>
              <a:rPr lang="en-US" sz="4000" dirty="0" smtClean="0">
                <a:solidFill>
                  <a:schemeClr val="bg2">
                    <a:lumMod val="50000"/>
                  </a:schemeClr>
                </a:solidFill>
              </a:rPr>
              <a:t>Capture cross section</a:t>
            </a:r>
            <a:endParaRPr lang="ru-RU" sz="4000" dirty="0">
              <a:solidFill>
                <a:schemeClr val="bg2">
                  <a:lumMod val="50000"/>
                </a:schemeClr>
              </a:solidFill>
            </a:endParaRPr>
          </a:p>
        </p:txBody>
      </p:sp>
      <p:graphicFrame>
        <p:nvGraphicFramePr>
          <p:cNvPr id="3" name="Объект 2"/>
          <p:cNvGraphicFramePr>
            <a:graphicFrameLocks noChangeAspect="1"/>
          </p:cNvGraphicFramePr>
          <p:nvPr>
            <p:extLst/>
          </p:nvPr>
        </p:nvGraphicFramePr>
        <p:xfrm>
          <a:off x="971600" y="1412776"/>
          <a:ext cx="6264696" cy="4974907"/>
        </p:xfrm>
        <a:graphic>
          <a:graphicData uri="http://schemas.openxmlformats.org/presentationml/2006/ole">
            <mc:AlternateContent xmlns:mc="http://schemas.openxmlformats.org/markup-compatibility/2006">
              <mc:Choice xmlns:v="urn:schemas-microsoft-com:vml" Requires="v">
                <p:oleObj spid="_x0000_s40976" name="Graph" r:id="rId4" imgW="3075840" imgH="2443680" progId="Origin50.Graph">
                  <p:embed/>
                </p:oleObj>
              </mc:Choice>
              <mc:Fallback>
                <p:oleObj name="Graph" r:id="rId4" imgW="3075840" imgH="2443680" progId="Origin50.Graph">
                  <p:embed/>
                  <p:pic>
                    <p:nvPicPr>
                      <p:cNvPr id="0" name=""/>
                      <p:cNvPicPr/>
                      <p:nvPr/>
                    </p:nvPicPr>
                    <p:blipFill>
                      <a:blip r:embed="rId5"/>
                      <a:stretch>
                        <a:fillRect/>
                      </a:stretch>
                    </p:blipFill>
                    <p:spPr>
                      <a:xfrm>
                        <a:off x="971600" y="1412776"/>
                        <a:ext cx="6264696" cy="4974907"/>
                      </a:xfrm>
                      <a:prstGeom prst="rect">
                        <a:avLst/>
                      </a:prstGeom>
                    </p:spPr>
                  </p:pic>
                </p:oleObj>
              </mc:Fallback>
            </mc:AlternateContent>
          </a:graphicData>
        </a:graphic>
      </p:graphicFrame>
      <p:sp>
        <p:nvSpPr>
          <p:cNvPr id="4" name="TextBox 3"/>
          <p:cNvSpPr txBox="1"/>
          <p:nvPr/>
        </p:nvSpPr>
        <p:spPr>
          <a:xfrm>
            <a:off x="7302386" y="1700808"/>
            <a:ext cx="1296144"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000" b="1" i="1" dirty="0" err="1">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E</a:t>
            </a:r>
            <a:r>
              <a:rPr lang="ru-RU" sz="2000" b="1" baseline="-25000" dirty="0" err="1">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c.m</a:t>
            </a:r>
            <a:r>
              <a:rPr lang="ru-RU" sz="2000" b="1" baseline="-25000" dirty="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a:t>
            </a:r>
            <a:r>
              <a:rPr lang="ru-RU" sz="2000" b="1" dirty="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a:t>
            </a:r>
            <a:r>
              <a:rPr lang="ru-RU" sz="2000" b="1" i="1" dirty="0" err="1"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E</a:t>
            </a:r>
            <a:r>
              <a:rPr lang="ru-RU" sz="2000" b="1" baseline="-25000" dirty="0" err="1"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Bass</a:t>
            </a:r>
            <a:endParaRPr lang="en-US"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endParaRPr>
          </a:p>
          <a:p>
            <a:pPr algn="ctr"/>
            <a:r>
              <a:rPr lang="ru-RU" sz="2000" b="1" dirty="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 </a:t>
            </a:r>
            <a:r>
              <a:rPr lang="ru-RU"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rPr>
              <a:t>1.1÷1.2</a:t>
            </a:r>
            <a:endParaRPr lang="ru-RU" sz="2000" b="1" dirty="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endParaRPr>
          </a:p>
        </p:txBody>
      </p:sp>
      <p:sp>
        <p:nvSpPr>
          <p:cNvPr id="5" name="Стрелка вниз 4"/>
          <p:cNvSpPr/>
          <p:nvPr/>
        </p:nvSpPr>
        <p:spPr>
          <a:xfrm>
            <a:off x="4838487" y="1651058"/>
            <a:ext cx="108012" cy="3816424"/>
          </a:xfrm>
          <a:prstGeom prst="downArrow">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Стрелка вправо с вырезом 7"/>
          <p:cNvSpPr/>
          <p:nvPr/>
        </p:nvSpPr>
        <p:spPr>
          <a:xfrm>
            <a:off x="2087534" y="1556792"/>
            <a:ext cx="2868550" cy="851902"/>
          </a:xfrm>
          <a:prstGeom prst="notchedRightArrow">
            <a:avLst/>
          </a:prstGeom>
          <a:solidFill>
            <a:schemeClr val="accent3">
              <a:lumMod val="75000"/>
              <a:alpha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Стрелка вправо с вырезом 8"/>
          <p:cNvSpPr/>
          <p:nvPr/>
        </p:nvSpPr>
        <p:spPr>
          <a:xfrm rot="1870890">
            <a:off x="4784980" y="2307392"/>
            <a:ext cx="2177170" cy="825854"/>
          </a:xfrm>
          <a:prstGeom prst="notchedRightArrow">
            <a:avLst>
              <a:gd name="adj1" fmla="val 50000"/>
              <a:gd name="adj2" fmla="val 74424"/>
            </a:avLst>
          </a:prstGeom>
          <a:solidFill>
            <a:srgbClr val="FFCCFF">
              <a:alpha val="40000"/>
            </a:srgb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Стрелка вправо с вырезом 9"/>
          <p:cNvSpPr/>
          <p:nvPr/>
        </p:nvSpPr>
        <p:spPr>
          <a:xfrm rot="3363604">
            <a:off x="4231376" y="3456432"/>
            <a:ext cx="3058319" cy="1098477"/>
          </a:xfrm>
          <a:prstGeom prst="notchedRightArrow">
            <a:avLst>
              <a:gd name="adj1" fmla="val 50000"/>
              <a:gd name="adj2" fmla="val 72287"/>
            </a:avLst>
          </a:prstGeom>
          <a:solidFill>
            <a:schemeClr val="accent2">
              <a:lumMod val="60000"/>
              <a:lumOff val="4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6" name="Группа 5"/>
          <p:cNvGrpSpPr/>
          <p:nvPr/>
        </p:nvGrpSpPr>
        <p:grpSpPr>
          <a:xfrm>
            <a:off x="7209671" y="3068960"/>
            <a:ext cx="1481574" cy="1292662"/>
            <a:chOff x="7209671" y="3068960"/>
            <a:chExt cx="1481574" cy="1292662"/>
          </a:xfrm>
        </p:grpSpPr>
        <p:sp>
          <p:nvSpPr>
            <p:cNvPr id="12" name="Овал 11"/>
            <p:cNvSpPr/>
            <p:nvPr/>
          </p:nvSpPr>
          <p:spPr>
            <a:xfrm>
              <a:off x="7302386" y="3148556"/>
              <a:ext cx="1230054" cy="64048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1" name="Прямоугольник 10"/>
            <p:cNvSpPr/>
            <p:nvPr/>
          </p:nvSpPr>
          <p:spPr>
            <a:xfrm>
              <a:off x="7209671" y="3068960"/>
              <a:ext cx="1481574" cy="1292662"/>
            </a:xfrm>
            <a:prstGeom prst="rect">
              <a:avLst/>
            </a:prstGeom>
          </p:spPr>
          <p:txBody>
            <a:bodyPr wrap="square">
              <a:spAutoFit/>
            </a:bodyPr>
            <a:lstStyle/>
            <a:p>
              <a:pPr>
                <a:lnSpc>
                  <a:spcPct val="150000"/>
                </a:lnSpc>
              </a:pPr>
              <a:r>
                <a:rPr lang="en-US" sz="2800" baseline="30000" dirty="0" smtClean="0">
                  <a:solidFill>
                    <a:prstClr val="black"/>
                  </a:solidFill>
                  <a:sym typeface="Symbol"/>
                </a:rPr>
                <a:t>    </a:t>
              </a:r>
              <a:r>
                <a:rPr lang="en-US" sz="2800" baseline="30000" dirty="0" smtClean="0">
                  <a:solidFill>
                    <a:srgbClr val="FF3399"/>
                  </a:solidFill>
                  <a:sym typeface="Symbol"/>
                </a:rPr>
                <a:t>238</a:t>
              </a:r>
              <a:r>
                <a:rPr lang="en-US" sz="2800" dirty="0" smtClean="0">
                  <a:solidFill>
                    <a:srgbClr val="FF3399"/>
                  </a:solidFill>
                  <a:sym typeface="Symbol"/>
                </a:rPr>
                <a:t>U</a:t>
              </a:r>
              <a:endParaRPr lang="en-US" sz="2800" dirty="0" smtClean="0">
                <a:solidFill>
                  <a:prstClr val="black"/>
                </a:solidFill>
                <a:sym typeface="Symbol"/>
              </a:endParaRPr>
            </a:p>
            <a:p>
              <a:pPr>
                <a:lnSpc>
                  <a:spcPct val="150000"/>
                </a:lnSpc>
              </a:pPr>
              <a:r>
                <a:rPr lang="en-US" sz="2000" i="1" dirty="0" smtClean="0">
                  <a:solidFill>
                    <a:prstClr val="black"/>
                  </a:solidFill>
                  <a:sym typeface="Symbol"/>
                </a:rPr>
                <a:t></a:t>
              </a:r>
              <a:r>
                <a:rPr lang="en-US" sz="2000" i="1" baseline="-25000" dirty="0" smtClean="0">
                  <a:solidFill>
                    <a:prstClr val="black"/>
                  </a:solidFill>
                </a:rPr>
                <a:t>2 </a:t>
              </a:r>
              <a:r>
                <a:rPr lang="en-US" sz="2000" dirty="0" smtClean="0">
                  <a:solidFill>
                    <a:prstClr val="black"/>
                  </a:solidFill>
                </a:rPr>
                <a:t>= 0.286</a:t>
              </a:r>
              <a:r>
                <a:rPr lang="en-US" sz="2400" dirty="0">
                  <a:solidFill>
                    <a:prstClr val="black"/>
                  </a:solidFill>
                </a:rPr>
                <a:t> </a:t>
              </a:r>
              <a:endParaRPr lang="ru-RU" sz="2400" dirty="0">
                <a:solidFill>
                  <a:prstClr val="black"/>
                </a:solidFill>
              </a:endParaRPr>
            </a:p>
          </p:txBody>
        </p:sp>
      </p:grpSp>
    </p:spTree>
    <p:extLst>
      <p:ext uri="{BB962C8B-B14F-4D97-AF65-F5344CB8AC3E}">
        <p14:creationId xmlns:p14="http://schemas.microsoft.com/office/powerpoint/2010/main" val="298275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939" y="76393"/>
            <a:ext cx="8865186" cy="1143000"/>
          </a:xfrm>
        </p:spPr>
        <p:txBody>
          <a:bodyPr/>
          <a:lstStyle/>
          <a:p>
            <a:r>
              <a:rPr lang="en-US" sz="3000" dirty="0">
                <a:solidFill>
                  <a:schemeClr val="accent1">
                    <a:lumMod val="50000"/>
                  </a:schemeClr>
                </a:solidFill>
                <a:effectLst>
                  <a:outerShdw blurRad="38100" dist="38100" dir="2700000" algn="tl">
                    <a:srgbClr val="000000">
                      <a:alpha val="43137"/>
                    </a:srgbClr>
                  </a:outerShdw>
                </a:effectLst>
              </a:rPr>
              <a:t>Contribution of symmetric component into all </a:t>
            </a:r>
            <a:r>
              <a:rPr lang="en-US" sz="3000" dirty="0" err="1">
                <a:solidFill>
                  <a:schemeClr val="accent1">
                    <a:lumMod val="50000"/>
                  </a:schemeClr>
                </a:solidFill>
                <a:effectLst>
                  <a:outerShdw blurRad="38100" dist="38100" dir="2700000" algn="tl">
                    <a:srgbClr val="000000">
                      <a:alpha val="43137"/>
                    </a:srgbClr>
                  </a:outerShdw>
                </a:effectLst>
              </a:rPr>
              <a:t>fissionlike</a:t>
            </a:r>
            <a:r>
              <a:rPr lang="en-US" sz="3000" dirty="0">
                <a:solidFill>
                  <a:schemeClr val="accent1">
                    <a:lumMod val="50000"/>
                  </a:schemeClr>
                </a:solidFill>
                <a:effectLst>
                  <a:outerShdw blurRad="38100" dist="38100" dir="2700000" algn="tl">
                    <a:srgbClr val="000000">
                      <a:alpha val="43137"/>
                    </a:srgbClr>
                  </a:outerShdw>
                </a:effectLst>
              </a:rPr>
              <a:t> fragments</a:t>
            </a:r>
            <a:endParaRPr lang="en-US" sz="3000" dirty="0"/>
          </a:p>
        </p:txBody>
      </p:sp>
      <p:graphicFrame>
        <p:nvGraphicFramePr>
          <p:cNvPr id="4" name="Объект 3"/>
          <p:cNvGraphicFramePr>
            <a:graphicFrameLocks noChangeAspect="1"/>
          </p:cNvGraphicFramePr>
          <p:nvPr>
            <p:extLst/>
          </p:nvPr>
        </p:nvGraphicFramePr>
        <p:xfrm>
          <a:off x="395288" y="1341438"/>
          <a:ext cx="7920037" cy="5534025"/>
        </p:xfrm>
        <a:graphic>
          <a:graphicData uri="http://schemas.openxmlformats.org/presentationml/2006/ole">
            <mc:AlternateContent xmlns:mc="http://schemas.openxmlformats.org/markup-compatibility/2006">
              <mc:Choice xmlns:v="urn:schemas-microsoft-com:vml" Requires="v">
                <p:oleObj spid="_x0000_s42000" name="Graph" r:id="rId3" imgW="4153680" imgH="2901600" progId="Origin50.Graph">
                  <p:embed/>
                </p:oleObj>
              </mc:Choice>
              <mc:Fallback>
                <p:oleObj name="Graph" r:id="rId3" imgW="4153680" imgH="2901600" progId="Origin50.Graph">
                  <p:embed/>
                  <p:pic>
                    <p:nvPicPr>
                      <p:cNvPr id="0" name=""/>
                      <p:cNvPicPr>
                        <a:picLocks noChangeAspect="1" noChangeArrowheads="1"/>
                      </p:cNvPicPr>
                      <p:nvPr/>
                    </p:nvPicPr>
                    <p:blipFill>
                      <a:blip r:embed="rId4"/>
                      <a:srcRect/>
                      <a:stretch>
                        <a:fillRect/>
                      </a:stretch>
                    </p:blipFill>
                    <p:spPr bwMode="auto">
                      <a:xfrm>
                        <a:off x="395288" y="1341438"/>
                        <a:ext cx="7920037"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38827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939" y="76393"/>
            <a:ext cx="8865186" cy="1143000"/>
          </a:xfrm>
        </p:spPr>
        <p:txBody>
          <a:bodyPr/>
          <a:lstStyle/>
          <a:p>
            <a:r>
              <a:rPr lang="en-US" sz="3000" dirty="0">
                <a:solidFill>
                  <a:schemeClr val="accent1">
                    <a:lumMod val="50000"/>
                  </a:schemeClr>
                </a:solidFill>
                <a:effectLst>
                  <a:outerShdw blurRad="38100" dist="38100" dir="2700000" algn="tl">
                    <a:srgbClr val="000000">
                      <a:alpha val="43137"/>
                    </a:srgbClr>
                  </a:outerShdw>
                </a:effectLst>
              </a:rPr>
              <a:t>Contribution of symmetric component into all </a:t>
            </a:r>
            <a:r>
              <a:rPr lang="en-US" sz="3000" dirty="0" err="1">
                <a:solidFill>
                  <a:schemeClr val="accent1">
                    <a:lumMod val="50000"/>
                  </a:schemeClr>
                </a:solidFill>
                <a:effectLst>
                  <a:outerShdw blurRad="38100" dist="38100" dir="2700000" algn="tl">
                    <a:srgbClr val="000000">
                      <a:alpha val="43137"/>
                    </a:srgbClr>
                  </a:outerShdw>
                </a:effectLst>
              </a:rPr>
              <a:t>fissionlike</a:t>
            </a:r>
            <a:r>
              <a:rPr lang="en-US" sz="3000" dirty="0">
                <a:solidFill>
                  <a:schemeClr val="accent1">
                    <a:lumMod val="50000"/>
                  </a:schemeClr>
                </a:solidFill>
                <a:effectLst>
                  <a:outerShdw blurRad="38100" dist="38100" dir="2700000" algn="tl">
                    <a:srgbClr val="000000">
                      <a:alpha val="43137"/>
                    </a:srgbClr>
                  </a:outerShdw>
                </a:effectLst>
              </a:rPr>
              <a:t> fragments</a:t>
            </a:r>
            <a:endParaRPr lang="en-US" sz="3000" dirty="0"/>
          </a:p>
        </p:txBody>
      </p:sp>
      <p:graphicFrame>
        <p:nvGraphicFramePr>
          <p:cNvPr id="3" name="Объект 2"/>
          <p:cNvGraphicFramePr>
            <a:graphicFrameLocks noChangeAspect="1"/>
          </p:cNvGraphicFramePr>
          <p:nvPr>
            <p:extLst>
              <p:ext uri="{D42A27DB-BD31-4B8C-83A1-F6EECF244321}">
                <p14:modId xmlns:p14="http://schemas.microsoft.com/office/powerpoint/2010/main" val="3236133905"/>
              </p:ext>
            </p:extLst>
          </p:nvPr>
        </p:nvGraphicFramePr>
        <p:xfrm>
          <a:off x="683568" y="1313089"/>
          <a:ext cx="7920037" cy="5534025"/>
        </p:xfrm>
        <a:graphic>
          <a:graphicData uri="http://schemas.openxmlformats.org/presentationml/2006/ole">
            <mc:AlternateContent xmlns:mc="http://schemas.openxmlformats.org/markup-compatibility/2006">
              <mc:Choice xmlns:v="urn:schemas-microsoft-com:vml" Requires="v">
                <p:oleObj spid="_x0000_s43024" name="Graph" r:id="rId3" imgW="4153680" imgH="2901600" progId="Origin50.Graph">
                  <p:embed/>
                </p:oleObj>
              </mc:Choice>
              <mc:Fallback>
                <p:oleObj name="Graph" r:id="rId3" imgW="4153680" imgH="29016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313089"/>
                        <a:ext cx="7920037"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18383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lstStyle/>
          <a:p>
            <a:r>
              <a:rPr lang="en-US" dirty="0">
                <a:solidFill>
                  <a:schemeClr val="accent1">
                    <a:lumMod val="50000"/>
                  </a:schemeClr>
                </a:solidFill>
                <a:effectLst>
                  <a:outerShdw blurRad="38100" dist="38100" dir="2700000" algn="tl">
                    <a:srgbClr val="000000">
                      <a:alpha val="43137"/>
                    </a:srgbClr>
                  </a:outerShdw>
                </a:effectLst>
              </a:rPr>
              <a:t>CS of symmetric fragment formations </a:t>
            </a:r>
            <a:endParaRPr lang="en-US" dirty="0"/>
          </a:p>
        </p:txBody>
      </p:sp>
      <p:graphicFrame>
        <p:nvGraphicFramePr>
          <p:cNvPr id="4" name="Объект 3"/>
          <p:cNvGraphicFramePr>
            <a:graphicFrameLocks noChangeAspect="1"/>
          </p:cNvGraphicFramePr>
          <p:nvPr>
            <p:extLst/>
          </p:nvPr>
        </p:nvGraphicFramePr>
        <p:xfrm>
          <a:off x="-427197" y="1157286"/>
          <a:ext cx="7531417" cy="5262563"/>
        </p:xfrm>
        <a:graphic>
          <a:graphicData uri="http://schemas.openxmlformats.org/presentationml/2006/ole">
            <mc:AlternateContent xmlns:mc="http://schemas.openxmlformats.org/markup-compatibility/2006">
              <mc:Choice xmlns:v="urn:schemas-microsoft-com:vml" Requires="v">
                <p:oleObj spid="_x0000_s44048" name="Graph" r:id="rId3" imgW="4153680" imgH="2901600" progId="Origin50.Graph">
                  <p:embed/>
                </p:oleObj>
              </mc:Choice>
              <mc:Fallback>
                <p:oleObj name="Graph" r:id="rId3" imgW="4153680" imgH="2901600" progId="Origin50.Graph">
                  <p:embed/>
                  <p:pic>
                    <p:nvPicPr>
                      <p:cNvPr id="0" name=""/>
                      <p:cNvPicPr>
                        <a:picLocks noChangeAspect="1" noChangeArrowheads="1"/>
                      </p:cNvPicPr>
                      <p:nvPr/>
                    </p:nvPicPr>
                    <p:blipFill>
                      <a:blip r:embed="rId4"/>
                      <a:srcRect/>
                      <a:stretch>
                        <a:fillRect/>
                      </a:stretch>
                    </p:blipFill>
                    <p:spPr bwMode="auto">
                      <a:xfrm>
                        <a:off x="-427197" y="1157286"/>
                        <a:ext cx="7531417" cy="5262563"/>
                      </a:xfrm>
                      <a:prstGeom prst="rect">
                        <a:avLst/>
                      </a:prstGeom>
                      <a:noFill/>
                      <a:ln>
                        <a:noFill/>
                      </a:ln>
                    </p:spPr>
                  </p:pic>
                </p:oleObj>
              </mc:Fallback>
            </mc:AlternateContent>
          </a:graphicData>
        </a:graphic>
      </p:graphicFrame>
      <p:sp>
        <p:nvSpPr>
          <p:cNvPr id="5" name="Объект 2"/>
          <p:cNvSpPr>
            <a:spLocks noGrp="1"/>
          </p:cNvSpPr>
          <p:nvPr>
            <p:ph idx="4294967295"/>
          </p:nvPr>
        </p:nvSpPr>
        <p:spPr>
          <a:xfrm>
            <a:off x="6381750" y="1704974"/>
            <a:ext cx="2562225" cy="4114799"/>
          </a:xfrm>
          <a:prstGeom prst="rect">
            <a:avLst/>
          </a:prstGeom>
        </p:spPr>
        <p:txBody>
          <a:bodyPr>
            <a:normAutofit fontScale="77500" lnSpcReduction="20000"/>
          </a:bodyPr>
          <a:lstStyle/>
          <a:p>
            <a:pPr marL="0" indent="0" algn="just">
              <a:lnSpc>
                <a:spcPts val="2000"/>
              </a:lnSpc>
              <a:spcBef>
                <a:spcPts val="0"/>
              </a:spcBef>
              <a:buNone/>
            </a:pPr>
            <a:r>
              <a:rPr lang="en-US" sz="2000" dirty="0" smtClean="0">
                <a:solidFill>
                  <a:schemeClr val="tx1"/>
                </a:solidFill>
              </a:rPr>
              <a:t>At energies above the barrier the CS for symmetric fragments formations decreases  2 times for the reaction </a:t>
            </a:r>
            <a:r>
              <a:rPr lang="en-US" sz="2000" baseline="30000" dirty="0" smtClean="0">
                <a:solidFill>
                  <a:schemeClr val="tx1"/>
                </a:solidFill>
              </a:rPr>
              <a:t>48</a:t>
            </a:r>
            <a:r>
              <a:rPr lang="en-US" sz="2000" dirty="0" smtClean="0">
                <a:solidFill>
                  <a:schemeClr val="tx1"/>
                </a:solidFill>
              </a:rPr>
              <a:t>Ti+</a:t>
            </a:r>
            <a:r>
              <a:rPr lang="en-US" sz="2000" baseline="30000" dirty="0" smtClean="0">
                <a:solidFill>
                  <a:schemeClr val="tx1"/>
                </a:solidFill>
              </a:rPr>
              <a:t>238</a:t>
            </a:r>
            <a:r>
              <a:rPr lang="en-US" sz="2000" dirty="0" smtClean="0">
                <a:solidFill>
                  <a:schemeClr val="tx1"/>
                </a:solidFill>
              </a:rPr>
              <a:t>U and 4 times  for the </a:t>
            </a:r>
            <a:r>
              <a:rPr lang="en-US" sz="2000" baseline="30000" dirty="0">
                <a:solidFill>
                  <a:schemeClr val="tx1"/>
                </a:solidFill>
              </a:rPr>
              <a:t>52</a:t>
            </a:r>
            <a:r>
              <a:rPr lang="en-US" sz="2000" dirty="0">
                <a:solidFill>
                  <a:schemeClr val="tx1"/>
                </a:solidFill>
              </a:rPr>
              <a:t>Cr+</a:t>
            </a:r>
            <a:r>
              <a:rPr lang="en-US" sz="2000" baseline="30000" dirty="0">
                <a:solidFill>
                  <a:schemeClr val="tx1"/>
                </a:solidFill>
              </a:rPr>
              <a:t>232</a:t>
            </a:r>
            <a:r>
              <a:rPr lang="en-US" sz="2000" dirty="0">
                <a:solidFill>
                  <a:schemeClr val="tx1"/>
                </a:solidFill>
              </a:rPr>
              <a:t>Th </a:t>
            </a:r>
            <a:r>
              <a:rPr lang="en-US" sz="2000" dirty="0" smtClean="0">
                <a:solidFill>
                  <a:schemeClr val="tx1"/>
                </a:solidFill>
              </a:rPr>
              <a:t>compare with the </a:t>
            </a:r>
            <a:r>
              <a:rPr lang="en-US" sz="2000" baseline="30000" dirty="0" smtClean="0">
                <a:solidFill>
                  <a:schemeClr val="tx1"/>
                </a:solidFill>
              </a:rPr>
              <a:t>48</a:t>
            </a:r>
            <a:r>
              <a:rPr lang="en-US" sz="2000" dirty="0" smtClean="0">
                <a:solidFill>
                  <a:schemeClr val="tx1"/>
                </a:solidFill>
              </a:rPr>
              <a:t>Ca+</a:t>
            </a:r>
            <a:r>
              <a:rPr lang="en-US" sz="2000" baseline="30000" dirty="0" smtClean="0">
                <a:solidFill>
                  <a:schemeClr val="tx1"/>
                </a:solidFill>
              </a:rPr>
              <a:t>238</a:t>
            </a:r>
            <a:r>
              <a:rPr lang="en-US" sz="2000" dirty="0" smtClean="0">
                <a:solidFill>
                  <a:schemeClr val="tx1"/>
                </a:solidFill>
              </a:rPr>
              <a:t>U.</a:t>
            </a:r>
          </a:p>
          <a:p>
            <a:pPr marL="0" indent="0" algn="just">
              <a:lnSpc>
                <a:spcPts val="2000"/>
              </a:lnSpc>
              <a:spcBef>
                <a:spcPts val="0"/>
              </a:spcBef>
              <a:buNone/>
            </a:pPr>
            <a:r>
              <a:rPr lang="en-US" sz="2000" b="1" dirty="0">
                <a:solidFill>
                  <a:srgbClr val="FF0000"/>
                </a:solidFill>
              </a:rPr>
              <a:t>Note that a significant part of  symmetric fragments may be connected with QF process. It is only upper limit for fission cross section!</a:t>
            </a:r>
            <a:endParaRPr lang="en-US" sz="2000" dirty="0">
              <a:solidFill>
                <a:schemeClr val="tx1"/>
              </a:solidFill>
            </a:endParaRPr>
          </a:p>
        </p:txBody>
      </p:sp>
      <p:sp>
        <p:nvSpPr>
          <p:cNvPr id="8" name="Стрелка вниз 7"/>
          <p:cNvSpPr/>
          <p:nvPr/>
        </p:nvSpPr>
        <p:spPr>
          <a:xfrm>
            <a:off x="3338512" y="1704974"/>
            <a:ext cx="504825" cy="1762125"/>
          </a:xfrm>
          <a:prstGeom prst="downArrow">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36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908801" cy="1143000"/>
          </a:xfrm>
        </p:spPr>
        <p:txBody>
          <a:bodyPr/>
          <a:lstStyle/>
          <a:p>
            <a:pPr algn="l"/>
            <a:r>
              <a:rPr lang="en-US" sz="3600" dirty="0">
                <a:solidFill>
                  <a:schemeClr val="accent1">
                    <a:lumMod val="50000"/>
                  </a:schemeClr>
                </a:solidFill>
                <a:effectLst>
                  <a:outerShdw blurRad="38100" dist="38100" dir="2700000" algn="tl">
                    <a:srgbClr val="000000">
                      <a:alpha val="43137"/>
                    </a:srgbClr>
                  </a:outerShdw>
                </a:effectLst>
              </a:rPr>
              <a:t>Cross sections  </a:t>
            </a:r>
            <a:r>
              <a:rPr lang="en-US" sz="3600" dirty="0" smtClean="0">
                <a:solidFill>
                  <a:schemeClr val="accent1">
                    <a:lumMod val="50000"/>
                  </a:schemeClr>
                </a:solidFill>
                <a:effectLst>
                  <a:outerShdw blurRad="38100" dist="38100" dir="2700000" algn="tl">
                    <a:srgbClr val="000000">
                      <a:alpha val="43137"/>
                    </a:srgbClr>
                  </a:outerShdw>
                </a:effectLst>
              </a:rPr>
              <a:t/>
            </a:r>
            <a:br>
              <a:rPr lang="en-US" sz="3600" dirty="0" smtClean="0">
                <a:solidFill>
                  <a:schemeClr val="accent1">
                    <a:lumMod val="50000"/>
                  </a:schemeClr>
                </a:solidFill>
                <a:effectLst>
                  <a:outerShdw blurRad="38100" dist="38100" dir="2700000" algn="tl">
                    <a:srgbClr val="000000">
                      <a:alpha val="43137"/>
                    </a:srgbClr>
                  </a:outerShdw>
                </a:effectLst>
              </a:rPr>
            </a:br>
            <a:r>
              <a:rPr lang="en-US" sz="3600" dirty="0" smtClean="0">
                <a:solidFill>
                  <a:schemeClr val="accent1">
                    <a:lumMod val="50000"/>
                  </a:schemeClr>
                </a:solidFill>
                <a:effectLst>
                  <a:outerShdw blurRad="38100" dist="38100" dir="2700000" algn="tl">
                    <a:srgbClr val="000000">
                      <a:alpha val="43137"/>
                    </a:srgbClr>
                  </a:outerShdw>
                </a:effectLst>
              </a:rPr>
              <a:t>of </a:t>
            </a:r>
            <a:r>
              <a:rPr lang="en-US" sz="3600" dirty="0">
                <a:solidFill>
                  <a:schemeClr val="accent1">
                    <a:lumMod val="50000"/>
                  </a:schemeClr>
                </a:solidFill>
                <a:effectLst>
                  <a:outerShdw blurRad="38100" dist="38100" dir="2700000" algn="tl">
                    <a:srgbClr val="000000">
                      <a:alpha val="43137"/>
                    </a:srgbClr>
                  </a:outerShdw>
                </a:effectLst>
              </a:rPr>
              <a:t>symmetric fragment formations </a:t>
            </a:r>
            <a:endParaRPr lang="en-US" sz="3600" dirty="0"/>
          </a:p>
        </p:txBody>
      </p:sp>
      <p:graphicFrame>
        <p:nvGraphicFramePr>
          <p:cNvPr id="4" name="Объект 3"/>
          <p:cNvGraphicFramePr>
            <a:graphicFrameLocks noChangeAspect="1"/>
          </p:cNvGraphicFramePr>
          <p:nvPr>
            <p:extLst/>
          </p:nvPr>
        </p:nvGraphicFramePr>
        <p:xfrm>
          <a:off x="-108520" y="1412776"/>
          <a:ext cx="6492065" cy="4536504"/>
        </p:xfrm>
        <a:graphic>
          <a:graphicData uri="http://schemas.openxmlformats.org/presentationml/2006/ole">
            <mc:AlternateContent xmlns:mc="http://schemas.openxmlformats.org/markup-compatibility/2006">
              <mc:Choice xmlns:v="urn:schemas-microsoft-com:vml" Requires="v">
                <p:oleObj spid="_x0000_s45072"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108520" y="1412776"/>
                        <a:ext cx="6492065" cy="4536504"/>
                      </a:xfrm>
                      <a:prstGeom prst="rect">
                        <a:avLst/>
                      </a:prstGeom>
                    </p:spPr>
                  </p:pic>
                </p:oleObj>
              </mc:Fallback>
            </mc:AlternateContent>
          </a:graphicData>
        </a:graphic>
      </p:graphicFrame>
      <p:grpSp>
        <p:nvGrpSpPr>
          <p:cNvPr id="5" name="Группа 4"/>
          <p:cNvGrpSpPr/>
          <p:nvPr/>
        </p:nvGrpSpPr>
        <p:grpSpPr>
          <a:xfrm>
            <a:off x="1977689" y="1859940"/>
            <a:ext cx="720080" cy="3237229"/>
            <a:chOff x="1993614" y="1988840"/>
            <a:chExt cx="900099" cy="3384376"/>
          </a:xfrm>
        </p:grpSpPr>
        <p:sp>
          <p:nvSpPr>
            <p:cNvPr id="6" name="Стрелка вниз 5"/>
            <p:cNvSpPr/>
            <p:nvPr/>
          </p:nvSpPr>
          <p:spPr>
            <a:xfrm rot="10800000">
              <a:off x="1993614" y="1988840"/>
              <a:ext cx="900099" cy="3384376"/>
            </a:xfrm>
            <a:prstGeom prst="downArrow">
              <a:avLst>
                <a:gd name="adj1" fmla="val 87533"/>
                <a:gd name="adj2" fmla="val 18276"/>
              </a:avLst>
            </a:prstGeom>
            <a:solidFill>
              <a:srgbClr val="00B050">
                <a:alpha val="3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 name="TextBox 6"/>
            <p:cNvSpPr txBox="1"/>
            <p:nvPr/>
          </p:nvSpPr>
          <p:spPr>
            <a:xfrm>
              <a:off x="2209636" y="5003884"/>
              <a:ext cx="684075"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10817E"/>
                  </a:solidFill>
                  <a:effectLst/>
                  <a:uLnTx/>
                  <a:uFillTx/>
                  <a:latin typeface="Calibri"/>
                </a:rPr>
                <a:t>3n</a:t>
              </a:r>
            </a:p>
          </p:txBody>
        </p:sp>
      </p:grpSp>
      <p:grpSp>
        <p:nvGrpSpPr>
          <p:cNvPr id="8" name="Группа 7"/>
          <p:cNvGrpSpPr/>
          <p:nvPr/>
        </p:nvGrpSpPr>
        <p:grpSpPr>
          <a:xfrm>
            <a:off x="2776461" y="1659885"/>
            <a:ext cx="722102" cy="3253287"/>
            <a:chOff x="2843804" y="1988840"/>
            <a:chExt cx="900099" cy="3401164"/>
          </a:xfrm>
        </p:grpSpPr>
        <p:sp>
          <p:nvSpPr>
            <p:cNvPr id="9" name="Стрелка вниз 8"/>
            <p:cNvSpPr/>
            <p:nvPr/>
          </p:nvSpPr>
          <p:spPr>
            <a:xfrm rot="10800000">
              <a:off x="2843804" y="1988840"/>
              <a:ext cx="900099" cy="3384376"/>
            </a:xfrm>
            <a:prstGeom prst="downArrow">
              <a:avLst>
                <a:gd name="adj1" fmla="val 87533"/>
                <a:gd name="adj2" fmla="val 18276"/>
              </a:avLst>
            </a:prstGeom>
            <a:solidFill>
              <a:srgbClr val="FF0000">
                <a:alpha val="35000"/>
              </a:srgbClr>
            </a:solidFill>
            <a:ln w="25400" cap="flat" cmpd="sng" algn="ctr">
              <a:solidFill>
                <a:srgbClr val="F7964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 name="TextBox 9"/>
            <p:cNvSpPr txBox="1"/>
            <p:nvPr/>
          </p:nvSpPr>
          <p:spPr>
            <a:xfrm>
              <a:off x="3059827" y="5003884"/>
              <a:ext cx="684076" cy="3861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79646">
                      <a:lumMod val="50000"/>
                    </a:srgbClr>
                  </a:solidFill>
                  <a:effectLst/>
                  <a:uLnTx/>
                  <a:uFillTx/>
                  <a:latin typeface="Calibri"/>
                </a:rPr>
                <a:t>4n</a:t>
              </a:r>
            </a:p>
          </p:txBody>
        </p:sp>
      </p:grpSp>
      <p:sp>
        <p:nvSpPr>
          <p:cNvPr id="11" name="Объект 2"/>
          <p:cNvSpPr txBox="1">
            <a:spLocks/>
          </p:cNvSpPr>
          <p:nvPr/>
        </p:nvSpPr>
        <p:spPr>
          <a:xfrm>
            <a:off x="5754083" y="1063819"/>
            <a:ext cx="3240360" cy="475029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smtClean="0">
                <a:ln>
                  <a:noFill/>
                </a:ln>
                <a:solidFill>
                  <a:srgbClr val="F79646">
                    <a:lumMod val="50000"/>
                  </a:srgbClr>
                </a:solidFill>
                <a:effectLst/>
                <a:uLnTx/>
                <a:uFillTx/>
                <a:latin typeface="Calibri"/>
                <a:ea typeface="+mn-ea"/>
                <a:cs typeface="+mn-cs"/>
              </a:rPr>
              <a:t>For 4</a:t>
            </a:r>
            <a:r>
              <a:rPr kumimoji="0" lang="en-US" sz="2600" b="1" i="1" u="none" strike="noStrike" kern="1200" cap="none" spc="0" normalizeH="0" baseline="0" noProof="0" dirty="0" smtClean="0">
                <a:ln>
                  <a:noFill/>
                </a:ln>
                <a:solidFill>
                  <a:srgbClr val="F79646">
                    <a:lumMod val="50000"/>
                  </a:srgbClr>
                </a:solidFill>
                <a:effectLst/>
                <a:uLnTx/>
                <a:uFillTx/>
                <a:latin typeface="Calibri"/>
                <a:ea typeface="+mn-ea"/>
                <a:cs typeface="+mn-cs"/>
              </a:rPr>
              <a:t>n</a:t>
            </a:r>
            <a:r>
              <a:rPr kumimoji="0" lang="en-US" sz="2600" b="1" i="0" u="none" strike="noStrike" kern="1200" cap="none" spc="0" normalizeH="0" baseline="0" noProof="0" dirty="0" smtClean="0">
                <a:ln>
                  <a:noFill/>
                </a:ln>
                <a:solidFill>
                  <a:srgbClr val="F79646">
                    <a:lumMod val="50000"/>
                  </a:srgbClr>
                </a:solidFill>
                <a:effectLst/>
                <a:uLnTx/>
                <a:uFillTx/>
                <a:latin typeface="Calibri"/>
                <a:ea typeface="+mn-ea"/>
                <a:cs typeface="+mn-cs"/>
              </a:rPr>
              <a:t> channel (E</a:t>
            </a:r>
            <a:r>
              <a:rPr kumimoji="0" lang="en-US" sz="2600" b="1" i="0" u="none" strike="noStrike" kern="1200" cap="none" spc="0" normalizeH="0" baseline="30000" noProof="0" dirty="0" smtClean="0">
                <a:ln>
                  <a:noFill/>
                </a:ln>
                <a:solidFill>
                  <a:srgbClr val="F79646">
                    <a:lumMod val="50000"/>
                  </a:srgbClr>
                </a:solidFill>
                <a:effectLst/>
                <a:uLnTx/>
                <a:uFillTx/>
                <a:latin typeface="Calibri"/>
                <a:ea typeface="+mn-ea"/>
                <a:cs typeface="+mn-cs"/>
              </a:rPr>
              <a:t>*</a:t>
            </a:r>
            <a:r>
              <a:rPr kumimoji="0" lang="en-US" sz="2600" b="1" i="0" u="none" strike="noStrike" kern="1200" cap="none" spc="0" normalizeH="0" baseline="0" noProof="0" dirty="0" smtClean="0">
                <a:ln>
                  <a:noFill/>
                </a:ln>
                <a:solidFill>
                  <a:srgbClr val="F79646">
                    <a:lumMod val="50000"/>
                  </a:srgbClr>
                </a:solidFill>
                <a:effectLst/>
                <a:uLnTx/>
                <a:uFillTx/>
                <a:latin typeface="Calibri"/>
                <a:ea typeface="+mn-ea"/>
                <a:cs typeface="+mn-cs"/>
              </a:rPr>
              <a:t>=40÷50MeV):</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Ca+</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238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U→</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Ca+</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244</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Pu </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σ(</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a:t>
            </a:r>
            <a:r>
              <a:rPr kumimoji="0" lang="en-US" sz="2000" b="0" i="0" u="none" strike="noStrike" kern="1200" cap="none" spc="0" normalizeH="0" baseline="-25000" noProof="0" dirty="0" smtClean="0">
                <a:ln>
                  <a:noFill/>
                </a:ln>
                <a:solidFill>
                  <a:srgbClr val="002060"/>
                </a:solidFill>
                <a:effectLst/>
                <a:uLnTx/>
                <a:uFillTx/>
                <a:latin typeface="Calibri"/>
                <a:ea typeface="+mn-ea"/>
                <a:cs typeface="+mn-cs"/>
              </a:rPr>
              <a:t>CN</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/2±20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 drops </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a:t>
            </a:r>
            <a:r>
              <a:rPr kumimoji="0" lang="en-US" sz="2600" b="1" i="0" u="none" strike="noStrike" kern="1200" cap="none" spc="0" normalizeH="0" baseline="0" noProof="0" dirty="0" smtClean="0">
                <a:ln>
                  <a:noFill/>
                </a:ln>
                <a:solidFill>
                  <a:srgbClr val="FF0000"/>
                </a:solidFill>
                <a:effectLst/>
                <a:uLnTx/>
                <a:uFillTx/>
                <a:latin typeface="Calibri"/>
                <a:ea typeface="+mn-ea"/>
                <a:cs typeface="+mn-cs"/>
              </a:rPr>
              <a:t>2</a:t>
            </a: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 times</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Ca+</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238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U→</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Ti+</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238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U </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σ(</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a:t>
            </a:r>
            <a:r>
              <a:rPr kumimoji="0" lang="en-US" sz="2000" b="0" i="0" u="none" strike="noStrike" kern="1200" cap="none" spc="0" normalizeH="0" baseline="-25000" noProof="0" dirty="0" smtClean="0">
                <a:ln>
                  <a:noFill/>
                </a:ln>
                <a:solidFill>
                  <a:srgbClr val="002060"/>
                </a:solidFill>
                <a:effectLst/>
                <a:uLnTx/>
                <a:uFillTx/>
                <a:latin typeface="Calibri"/>
                <a:ea typeface="+mn-ea"/>
                <a:cs typeface="+mn-cs"/>
              </a:rPr>
              <a:t>CN</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/2±20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 drops   </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a:t>
            </a:r>
            <a:r>
              <a:rPr kumimoji="0" lang="en-US" sz="2600" b="1" i="0" u="none" strike="noStrike" kern="1200" cap="none" spc="0" normalizeH="0" baseline="0" noProof="0" dirty="0" smtClean="0">
                <a:ln>
                  <a:noFill/>
                </a:ln>
                <a:solidFill>
                  <a:srgbClr val="FF0000"/>
                </a:solidFill>
                <a:effectLst/>
                <a:uLnTx/>
                <a:uFillTx/>
                <a:latin typeface="Calibri"/>
                <a:ea typeface="+mn-ea"/>
                <a:cs typeface="+mn-cs"/>
                <a:sym typeface="Symbol"/>
              </a:rPr>
              <a:t>10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 times</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smtClean="0">
                <a:ln>
                  <a:noFill/>
                </a:ln>
                <a:solidFill>
                  <a:srgbClr val="10817E"/>
                </a:solidFill>
                <a:effectLst/>
                <a:uLnTx/>
                <a:uFillTx/>
                <a:latin typeface="Calibri"/>
                <a:ea typeface="+mn-ea"/>
                <a:cs typeface="+mn-cs"/>
              </a:rPr>
              <a:t>For 3</a:t>
            </a:r>
            <a:r>
              <a:rPr kumimoji="0" lang="en-US" sz="2600" b="1" i="1" u="none" strike="noStrike" kern="1200" cap="none" spc="0" normalizeH="0" baseline="0" noProof="0" dirty="0" smtClean="0">
                <a:ln>
                  <a:noFill/>
                </a:ln>
                <a:solidFill>
                  <a:srgbClr val="10817E"/>
                </a:solidFill>
                <a:effectLst/>
                <a:uLnTx/>
                <a:uFillTx/>
                <a:latin typeface="Calibri"/>
                <a:ea typeface="+mn-ea"/>
                <a:cs typeface="+mn-cs"/>
              </a:rPr>
              <a:t>n</a:t>
            </a:r>
            <a:r>
              <a:rPr kumimoji="0" lang="en-US" sz="2600" b="1" i="0" u="none" strike="noStrike" kern="1200" cap="none" spc="0" normalizeH="0" baseline="0" noProof="0" dirty="0" smtClean="0">
                <a:ln>
                  <a:noFill/>
                </a:ln>
                <a:solidFill>
                  <a:srgbClr val="10817E"/>
                </a:solidFill>
                <a:effectLst/>
                <a:uLnTx/>
                <a:uFillTx/>
                <a:latin typeface="Calibri"/>
                <a:ea typeface="+mn-ea"/>
                <a:cs typeface="+mn-cs"/>
              </a:rPr>
              <a:t> channel (E</a:t>
            </a:r>
            <a:r>
              <a:rPr kumimoji="0" lang="en-US" sz="2600" b="1" i="0" u="none" strike="noStrike" kern="1200" cap="none" spc="0" normalizeH="0" baseline="30000" noProof="0" dirty="0" smtClean="0">
                <a:ln>
                  <a:noFill/>
                </a:ln>
                <a:solidFill>
                  <a:srgbClr val="10817E"/>
                </a:solidFill>
                <a:effectLst/>
                <a:uLnTx/>
                <a:uFillTx/>
                <a:latin typeface="Calibri"/>
                <a:ea typeface="+mn-ea"/>
                <a:cs typeface="+mn-cs"/>
              </a:rPr>
              <a:t>*</a:t>
            </a:r>
            <a:r>
              <a:rPr kumimoji="0" lang="en-US" sz="2600" b="1" i="0" u="none" strike="noStrike" kern="1200" cap="none" spc="0" normalizeH="0" baseline="0" noProof="0" dirty="0" smtClean="0">
                <a:ln>
                  <a:noFill/>
                </a:ln>
                <a:solidFill>
                  <a:srgbClr val="10817E"/>
                </a:solidFill>
                <a:effectLst/>
                <a:uLnTx/>
                <a:uFillTx/>
                <a:latin typeface="Calibri"/>
                <a:ea typeface="+mn-ea"/>
                <a:cs typeface="+mn-cs"/>
              </a:rPr>
              <a:t>=30÷40MeV):</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Ca+</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238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U→</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Ca+</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244</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Pu </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σ(</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a:t>
            </a:r>
            <a:r>
              <a:rPr kumimoji="0" lang="en-US" sz="2000" b="0" i="0" u="none" strike="noStrike" kern="1200" cap="none" spc="0" normalizeH="0" baseline="-25000" noProof="0" dirty="0" smtClean="0">
                <a:ln>
                  <a:noFill/>
                </a:ln>
                <a:solidFill>
                  <a:srgbClr val="002060"/>
                </a:solidFill>
                <a:effectLst/>
                <a:uLnTx/>
                <a:uFillTx/>
                <a:latin typeface="Calibri"/>
                <a:ea typeface="+mn-ea"/>
                <a:cs typeface="+mn-cs"/>
              </a:rPr>
              <a:t>CN</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/2±20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 drops </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a:t>
            </a:r>
            <a:r>
              <a:rPr kumimoji="0" lang="en-US" sz="2600" b="1" i="0" u="none" strike="noStrike" kern="1200" cap="none" spc="0" normalizeH="0" baseline="0" noProof="0" dirty="0" smtClean="0">
                <a:ln>
                  <a:noFill/>
                </a:ln>
                <a:solidFill>
                  <a:srgbClr val="FF0000"/>
                </a:solidFill>
                <a:effectLst/>
                <a:uLnTx/>
                <a:uFillTx/>
                <a:latin typeface="Calibri"/>
                <a:ea typeface="+mn-ea"/>
                <a:cs typeface="+mn-cs"/>
                <a:sym typeface="Symbol"/>
              </a:rPr>
              <a:t>10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 times</a:t>
            </a:r>
            <a:endPar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ts val="2000"/>
              </a:lnSpc>
              <a:spcBef>
                <a:spcPct val="20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Ca+</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238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U→</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48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Ti+</a:t>
            </a:r>
            <a:r>
              <a:rPr kumimoji="0" lang="en-US" sz="2600" b="1" i="0" u="none" strike="noStrike" kern="1200" cap="none" spc="0" normalizeH="0" baseline="30000" noProof="0" dirty="0" smtClean="0">
                <a:ln>
                  <a:noFill/>
                </a:ln>
                <a:solidFill>
                  <a:srgbClr val="002060"/>
                </a:solidFill>
                <a:effectLst/>
                <a:uLnTx/>
                <a:uFillTx/>
                <a:latin typeface="Calibri"/>
                <a:ea typeface="+mn-ea"/>
                <a:cs typeface="+mn-cs"/>
              </a:rPr>
              <a:t>238</a:t>
            </a:r>
            <a:r>
              <a:rPr kumimoji="0" lang="en-US" sz="2600" b="1" i="0" u="none" strike="noStrike" kern="1200" cap="none" spc="0" normalizeH="0" baseline="0" noProof="0" dirty="0" smtClean="0">
                <a:ln>
                  <a:noFill/>
                </a:ln>
                <a:solidFill>
                  <a:srgbClr val="002060"/>
                </a:solidFill>
                <a:effectLst/>
                <a:uLnTx/>
                <a:uFillTx/>
                <a:latin typeface="Calibri"/>
                <a:ea typeface="+mn-ea"/>
                <a:cs typeface="+mn-cs"/>
              </a:rPr>
              <a:t>U </a:t>
            </a:r>
          </a:p>
          <a:p>
            <a:pPr marL="0" marR="0" lvl="0" indent="0" algn="l" defTabSz="914400" rtl="0" eaLnBrk="1" fontAlgn="auto" latinLnBrk="0" hangingPunct="1">
              <a:lnSpc>
                <a:spcPts val="2000"/>
              </a:lnSpc>
              <a:spcBef>
                <a:spcPct val="20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σ(</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a:t>
            </a:r>
            <a:r>
              <a:rPr kumimoji="0" lang="en-US" sz="2000" b="0" i="0" u="none" strike="noStrike" kern="1200" cap="none" spc="0" normalizeH="0" baseline="-25000" noProof="0" dirty="0" smtClean="0">
                <a:ln>
                  <a:noFill/>
                </a:ln>
                <a:solidFill>
                  <a:srgbClr val="002060"/>
                </a:solidFill>
                <a:effectLst/>
                <a:uLnTx/>
                <a:uFillTx/>
                <a:latin typeface="Calibri"/>
                <a:ea typeface="+mn-ea"/>
                <a:cs typeface="+mn-cs"/>
              </a:rPr>
              <a:t>CN</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/2±20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rPr>
              <a:t>) drops </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a:t>
            </a:r>
            <a:r>
              <a:rPr kumimoji="0" lang="en-US" sz="2600" b="1" i="0" u="none" strike="noStrike" kern="1200" cap="none" spc="0" normalizeH="0" baseline="0" noProof="0" dirty="0" smtClean="0">
                <a:ln>
                  <a:noFill/>
                </a:ln>
                <a:solidFill>
                  <a:srgbClr val="FF0000"/>
                </a:solidFill>
                <a:effectLst/>
                <a:uLnTx/>
                <a:uFillTx/>
                <a:latin typeface="Calibri"/>
                <a:ea typeface="+mn-ea"/>
                <a:cs typeface="+mn-cs"/>
                <a:sym typeface="Symbol"/>
              </a:rPr>
              <a:t>100</a:t>
            </a:r>
            <a:r>
              <a:rPr kumimoji="0" lang="en-US" sz="2600" b="0" i="0" u="none" strike="noStrike" kern="1200" cap="none" spc="0" normalizeH="0" baseline="0" noProof="0" dirty="0" smtClean="0">
                <a:ln>
                  <a:noFill/>
                </a:ln>
                <a:solidFill>
                  <a:srgbClr val="002060"/>
                </a:solidFill>
                <a:effectLst/>
                <a:uLnTx/>
                <a:uFillTx/>
                <a:latin typeface="Calibri"/>
                <a:ea typeface="+mn-ea"/>
                <a:cs typeface="+mn-cs"/>
                <a:sym typeface="Symbol"/>
              </a:rPr>
              <a:t> times</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TextBox 11"/>
          <p:cNvSpPr txBox="1"/>
          <p:nvPr/>
        </p:nvSpPr>
        <p:spPr>
          <a:xfrm>
            <a:off x="123825" y="5814109"/>
            <a:ext cx="8784976" cy="1015663"/>
          </a:xfrm>
          <a:prstGeom prst="rect">
            <a:avLst/>
          </a:prstGeom>
          <a:noFill/>
        </p:spPr>
        <p:txBody>
          <a:bodyPr wrap="square" rtlCol="0">
            <a:spAutoFit/>
          </a:bodyPr>
          <a:lstStyle/>
          <a:p>
            <a:pPr algn="just"/>
            <a:r>
              <a:rPr lang="en-US" sz="2000" b="1" dirty="0" smtClean="0">
                <a:solidFill>
                  <a:srgbClr val="FF0000"/>
                </a:solidFill>
                <a:latin typeface="Calibri"/>
              </a:rPr>
              <a:t>For the studied reactions the excitation energies at the barrier energy vary strongly ( 36MeV for the </a:t>
            </a:r>
            <a:r>
              <a:rPr lang="en-US" sz="2000" b="1" dirty="0" err="1" smtClean="0">
                <a:solidFill>
                  <a:srgbClr val="FF0000"/>
                </a:solidFill>
                <a:latin typeface="Calibri"/>
              </a:rPr>
              <a:t>Ca+Pu</a:t>
            </a:r>
            <a:r>
              <a:rPr lang="en-US" sz="2000" b="1" dirty="0" smtClean="0">
                <a:solidFill>
                  <a:srgbClr val="FF0000"/>
                </a:solidFill>
                <a:latin typeface="Calibri"/>
              </a:rPr>
              <a:t>, 44MeV for the </a:t>
            </a:r>
            <a:r>
              <a:rPr lang="en-US" sz="2000" b="1" dirty="0" err="1" smtClean="0">
                <a:solidFill>
                  <a:srgbClr val="FF0000"/>
                </a:solidFill>
                <a:latin typeface="Calibri"/>
              </a:rPr>
              <a:t>Ti+U</a:t>
            </a:r>
            <a:r>
              <a:rPr lang="en-US" sz="2000" b="1" dirty="0" smtClean="0">
                <a:solidFill>
                  <a:srgbClr val="FF0000"/>
                </a:solidFill>
                <a:latin typeface="Calibri"/>
              </a:rPr>
              <a:t> and 41MeV for the </a:t>
            </a:r>
            <a:r>
              <a:rPr lang="en-US" sz="2000" b="1" dirty="0" err="1" smtClean="0">
                <a:solidFill>
                  <a:srgbClr val="FF0000"/>
                </a:solidFill>
                <a:latin typeface="Calibri"/>
              </a:rPr>
              <a:t>Cr+Th</a:t>
            </a:r>
            <a:r>
              <a:rPr lang="en-US" sz="2000" b="1" dirty="0" smtClean="0">
                <a:solidFill>
                  <a:srgbClr val="FF0000"/>
                </a:solidFill>
                <a:latin typeface="Calibri"/>
              </a:rPr>
              <a:t>). It leads to decreasing the CS for the </a:t>
            </a:r>
            <a:r>
              <a:rPr lang="en-US" sz="2000" b="1" dirty="0" err="1" smtClean="0">
                <a:solidFill>
                  <a:srgbClr val="FF0000"/>
                </a:solidFill>
                <a:latin typeface="Calibri"/>
              </a:rPr>
              <a:t>Ti+U</a:t>
            </a:r>
            <a:r>
              <a:rPr lang="en-US" sz="2000" b="1" dirty="0" smtClean="0">
                <a:solidFill>
                  <a:srgbClr val="FF0000"/>
                </a:solidFill>
                <a:latin typeface="Calibri"/>
              </a:rPr>
              <a:t> and </a:t>
            </a:r>
            <a:r>
              <a:rPr lang="en-US" sz="2000" b="1" dirty="0" err="1" smtClean="0">
                <a:solidFill>
                  <a:srgbClr val="FF0000"/>
                </a:solidFill>
                <a:latin typeface="Calibri"/>
              </a:rPr>
              <a:t>Cr+Th</a:t>
            </a:r>
            <a:r>
              <a:rPr lang="en-US" sz="2000" b="1" dirty="0" smtClean="0">
                <a:solidFill>
                  <a:srgbClr val="FF0000"/>
                </a:solidFill>
                <a:latin typeface="Calibri"/>
              </a:rPr>
              <a:t> for 3n ER channel.</a:t>
            </a:r>
            <a:endParaRPr lang="en-US" sz="2000" b="1" dirty="0">
              <a:solidFill>
                <a:srgbClr val="FF0000"/>
              </a:solidFill>
              <a:latin typeface="Calibri"/>
            </a:endParaRPr>
          </a:p>
        </p:txBody>
      </p:sp>
    </p:spTree>
    <p:extLst>
      <p:ext uri="{BB962C8B-B14F-4D97-AF65-F5344CB8AC3E}">
        <p14:creationId xmlns:p14="http://schemas.microsoft.com/office/powerpoint/2010/main" val="379360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464" y="66868"/>
            <a:ext cx="8750886" cy="1143000"/>
          </a:xfrm>
        </p:spPr>
        <p:txBody>
          <a:bodyPr/>
          <a:lstStyle/>
          <a:p>
            <a:r>
              <a:rPr lang="en-US" dirty="0" smtClean="0"/>
              <a:t>The reaction </a:t>
            </a:r>
            <a:r>
              <a:rPr lang="en-US" baseline="30000" dirty="0" smtClean="0"/>
              <a:t>84</a:t>
            </a:r>
            <a:r>
              <a:rPr lang="en-US" dirty="0" smtClean="0"/>
              <a:t>Kr+</a:t>
            </a:r>
            <a:r>
              <a:rPr lang="en-US" baseline="30000" dirty="0" smtClean="0"/>
              <a:t>198</a:t>
            </a:r>
            <a:r>
              <a:rPr lang="en-US" dirty="0" smtClean="0"/>
              <a:t>Pt</a:t>
            </a:r>
            <a:endParaRPr lang="en-US" dirty="0"/>
          </a:p>
        </p:txBody>
      </p:sp>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257175" y="1000126"/>
            <a:ext cx="4781550" cy="2475364"/>
          </a:xfrm>
          <a:prstGeom prst="rect">
            <a:avLst/>
          </a:prstGeom>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5267326" y="1000125"/>
            <a:ext cx="3600450" cy="5410200"/>
          </a:xfrm>
          <a:prstGeom prst="rect">
            <a:avLst/>
          </a:prstGeom>
        </p:spPr>
      </p:pic>
      <p:sp>
        <p:nvSpPr>
          <p:cNvPr id="6" name="Стрелка вправо 5"/>
          <p:cNvSpPr/>
          <p:nvPr/>
        </p:nvSpPr>
        <p:spPr>
          <a:xfrm>
            <a:off x="4875402" y="2273878"/>
            <a:ext cx="915798" cy="550479"/>
          </a:xfrm>
          <a:prstGeom prst="rightArrow">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52980" y="3485014"/>
            <a:ext cx="4909570" cy="3077766"/>
          </a:xfrm>
          <a:prstGeom prst="rect">
            <a:avLst/>
          </a:prstGeom>
          <a:noFill/>
        </p:spPr>
        <p:txBody>
          <a:bodyPr wrap="square" rtlCol="0">
            <a:spAutoFit/>
          </a:bodyPr>
          <a:lstStyle/>
          <a:p>
            <a:pPr algn="just"/>
            <a:r>
              <a:rPr lang="en-US" sz="1600" dirty="0" smtClean="0"/>
              <a:t>The CN-formation cross section in this reaction is extremely small due to large Coulomb repulsion in the entrance channel (Z</a:t>
            </a:r>
            <a:r>
              <a:rPr lang="en-US" sz="1600" baseline="-25000" dirty="0" smtClean="0"/>
              <a:t>1</a:t>
            </a:r>
            <a:r>
              <a:rPr lang="en-US" sz="1600" dirty="0" smtClean="0"/>
              <a:t>Z</a:t>
            </a:r>
            <a:r>
              <a:rPr lang="en-US" sz="1600" baseline="-25000" dirty="0" smtClean="0"/>
              <a:t>2</a:t>
            </a:r>
            <a:r>
              <a:rPr lang="en-US" sz="1600" dirty="0" smtClean="0"/>
              <a:t>=2808). The contribution of symmetric fragments is about 3.6% at E/E</a:t>
            </a:r>
            <a:r>
              <a:rPr lang="en-US" sz="1600" baseline="-25000" dirty="0" smtClean="0"/>
              <a:t>B</a:t>
            </a:r>
            <a:r>
              <a:rPr lang="en-US" sz="1600" dirty="0" smtClean="0"/>
              <a:t>=1.14.  These fragments are formed in QF process. The average TKE and its dispersion virtually do not depend on the fragments mass. The dispersion of TKE is about 400</a:t>
            </a:r>
            <a:r>
              <a:rPr lang="en-US" sz="1600" dirty="0"/>
              <a:t> </a:t>
            </a:r>
            <a:r>
              <a:rPr lang="en-US" sz="1600" dirty="0" smtClean="0"/>
              <a:t>MeV</a:t>
            </a:r>
            <a:r>
              <a:rPr lang="en-US" sz="1600" baseline="30000" dirty="0" smtClean="0"/>
              <a:t>2</a:t>
            </a:r>
            <a:r>
              <a:rPr lang="en-US" sz="1600" dirty="0" smtClean="0"/>
              <a:t>. This value is lower than in the case of the T</a:t>
            </a:r>
            <a:r>
              <a:rPr lang="en-US" sz="1600" dirty="0"/>
              <a:t> </a:t>
            </a:r>
            <a:r>
              <a:rPr lang="en-US" sz="1600" dirty="0" smtClean="0"/>
              <a:t>+</a:t>
            </a:r>
            <a:r>
              <a:rPr lang="en-US" sz="1600" dirty="0"/>
              <a:t> </a:t>
            </a:r>
            <a:r>
              <a:rPr lang="en-US" sz="1600" dirty="0" smtClean="0"/>
              <a:t>U and Cr</a:t>
            </a:r>
            <a:r>
              <a:rPr lang="en-US" sz="1600" dirty="0"/>
              <a:t> </a:t>
            </a:r>
            <a:r>
              <a:rPr lang="en-US" sz="1600" dirty="0" smtClean="0"/>
              <a:t>+</a:t>
            </a:r>
            <a:r>
              <a:rPr lang="en-US" sz="1600" dirty="0"/>
              <a:t> </a:t>
            </a:r>
            <a:r>
              <a:rPr lang="en-US" sz="1600" dirty="0" smtClean="0"/>
              <a:t>Th. </a:t>
            </a:r>
          </a:p>
          <a:p>
            <a:pPr algn="just"/>
            <a:r>
              <a:rPr lang="en-US" sz="1600" dirty="0" smtClean="0"/>
              <a:t>TKE can be used as additional parameter (together with fragment mass) to estimate the contribution of CN-fission component in  capture cross section.  </a:t>
            </a:r>
            <a:endParaRPr lang="en-US" sz="1600" dirty="0"/>
          </a:p>
        </p:txBody>
      </p:sp>
    </p:spTree>
    <p:extLst>
      <p:ext uri="{BB962C8B-B14F-4D97-AF65-F5344CB8AC3E}">
        <p14:creationId xmlns:p14="http://schemas.microsoft.com/office/powerpoint/2010/main" val="2507106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fig1.png"/>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4427983" y="1061731"/>
            <a:ext cx="4613538" cy="3827495"/>
          </a:xfrm>
          <a:prstGeom prst="rect">
            <a:avLst/>
          </a:prstGeom>
        </p:spPr>
      </p:pic>
      <p:sp>
        <p:nvSpPr>
          <p:cNvPr id="55" name="Line 6"/>
          <p:cNvSpPr>
            <a:spLocks noChangeShapeType="1"/>
          </p:cNvSpPr>
          <p:nvPr/>
        </p:nvSpPr>
        <p:spPr bwMode="auto">
          <a:xfrm>
            <a:off x="6541686" y="2068717"/>
            <a:ext cx="1273324" cy="1509056"/>
          </a:xfrm>
          <a:custGeom>
            <a:avLst/>
            <a:gdLst>
              <a:gd name="connsiteX0" fmla="*/ 0 w 152354"/>
              <a:gd name="connsiteY0" fmla="*/ 0 h 186407"/>
              <a:gd name="connsiteX1" fmla="*/ 152354 w 152354"/>
              <a:gd name="connsiteY1" fmla="*/ 186407 h 186407"/>
              <a:gd name="connsiteX0" fmla="*/ 0 w 387843"/>
              <a:gd name="connsiteY0" fmla="*/ 0 h 409370"/>
              <a:gd name="connsiteX1" fmla="*/ 387843 w 387843"/>
              <a:gd name="connsiteY1" fmla="*/ 409370 h 409370"/>
              <a:gd name="connsiteX0" fmla="*/ 0 w 407884"/>
              <a:gd name="connsiteY0" fmla="*/ 0 h 429411"/>
              <a:gd name="connsiteX1" fmla="*/ 407884 w 407884"/>
              <a:gd name="connsiteY1" fmla="*/ 429411 h 429411"/>
              <a:gd name="connsiteX0" fmla="*/ 0 w 387843"/>
              <a:gd name="connsiteY0" fmla="*/ 0 h 414380"/>
              <a:gd name="connsiteX1" fmla="*/ 387843 w 387843"/>
              <a:gd name="connsiteY1" fmla="*/ 414380 h 414380"/>
              <a:gd name="connsiteX0" fmla="*/ 0 w 457989"/>
              <a:gd name="connsiteY0" fmla="*/ 0 h 479516"/>
              <a:gd name="connsiteX1" fmla="*/ 457989 w 457989"/>
              <a:gd name="connsiteY1" fmla="*/ 479516 h 479516"/>
              <a:gd name="connsiteX0" fmla="*/ 20121 w 478110"/>
              <a:gd name="connsiteY0" fmla="*/ 0 h 479516"/>
              <a:gd name="connsiteX1" fmla="*/ 478110 w 478110"/>
              <a:gd name="connsiteY1" fmla="*/ 479516 h 479516"/>
              <a:gd name="connsiteX0" fmla="*/ 15731 w 649084"/>
              <a:gd name="connsiteY0" fmla="*/ 0 h 594755"/>
              <a:gd name="connsiteX1" fmla="*/ 649084 w 649084"/>
              <a:gd name="connsiteY1" fmla="*/ 594755 h 594755"/>
              <a:gd name="connsiteX0" fmla="*/ 0 w 633353"/>
              <a:gd name="connsiteY0" fmla="*/ 0 h 594755"/>
              <a:gd name="connsiteX1" fmla="*/ 633353 w 633353"/>
              <a:gd name="connsiteY1" fmla="*/ 594755 h 594755"/>
              <a:gd name="connsiteX0" fmla="*/ 0 w 1036691"/>
              <a:gd name="connsiteY0" fmla="*/ 0 h 767614"/>
              <a:gd name="connsiteX1" fmla="*/ 1036691 w 1036691"/>
              <a:gd name="connsiteY1" fmla="*/ 767614 h 767614"/>
              <a:gd name="connsiteX0" fmla="*/ 0 w 1036691"/>
              <a:gd name="connsiteY0" fmla="*/ 0 h 767614"/>
              <a:gd name="connsiteX1" fmla="*/ 1036691 w 1036691"/>
              <a:gd name="connsiteY1" fmla="*/ 767614 h 767614"/>
              <a:gd name="connsiteX0" fmla="*/ 0 w 933821"/>
              <a:gd name="connsiteY0" fmla="*/ 0 h 657124"/>
              <a:gd name="connsiteX1" fmla="*/ 933821 w 933821"/>
              <a:gd name="connsiteY1" fmla="*/ 657124 h 657124"/>
              <a:gd name="connsiteX0" fmla="*/ 0 w 1017641"/>
              <a:gd name="connsiteY0" fmla="*/ 0 h 748564"/>
              <a:gd name="connsiteX1" fmla="*/ 1017641 w 1017641"/>
              <a:gd name="connsiteY1" fmla="*/ 748564 h 748564"/>
              <a:gd name="connsiteX0" fmla="*/ 0 w 1017641"/>
              <a:gd name="connsiteY0" fmla="*/ 7810 h 756374"/>
              <a:gd name="connsiteX1" fmla="*/ 5592 w 1017641"/>
              <a:gd name="connsiteY1" fmla="*/ 0 h 756374"/>
              <a:gd name="connsiteX2" fmla="*/ 1017641 w 1017641"/>
              <a:gd name="connsiteY2" fmla="*/ 756374 h 756374"/>
              <a:gd name="connsiteX0" fmla="*/ 0 w 1017641"/>
              <a:gd name="connsiteY0" fmla="*/ 0 h 748564"/>
              <a:gd name="connsiteX1" fmla="*/ 193851 w 1017641"/>
              <a:gd name="connsiteY1" fmla="*/ 33754 h 748564"/>
              <a:gd name="connsiteX2" fmla="*/ 1017641 w 1017641"/>
              <a:gd name="connsiteY2" fmla="*/ 748564 h 748564"/>
              <a:gd name="connsiteX0" fmla="*/ 0 w 1171671"/>
              <a:gd name="connsiteY0" fmla="*/ 0 h 878145"/>
              <a:gd name="connsiteX1" fmla="*/ 347881 w 1171671"/>
              <a:gd name="connsiteY1" fmla="*/ 163335 h 878145"/>
              <a:gd name="connsiteX2" fmla="*/ 1171671 w 1171671"/>
              <a:gd name="connsiteY2" fmla="*/ 878145 h 878145"/>
              <a:gd name="connsiteX0" fmla="*/ 0 w 1171671"/>
              <a:gd name="connsiteY0" fmla="*/ 0 h 878145"/>
              <a:gd name="connsiteX1" fmla="*/ 347881 w 1171671"/>
              <a:gd name="connsiteY1" fmla="*/ 163335 h 878145"/>
              <a:gd name="connsiteX2" fmla="*/ 1171671 w 1171671"/>
              <a:gd name="connsiteY2" fmla="*/ 878145 h 878145"/>
              <a:gd name="connsiteX0" fmla="*/ 0 w 1171671"/>
              <a:gd name="connsiteY0" fmla="*/ 0 h 878145"/>
              <a:gd name="connsiteX1" fmla="*/ 210965 w 1171671"/>
              <a:gd name="connsiteY1" fmla="*/ 138885 h 878145"/>
              <a:gd name="connsiteX2" fmla="*/ 1171671 w 1171671"/>
              <a:gd name="connsiteY2" fmla="*/ 878145 h 878145"/>
              <a:gd name="connsiteX0" fmla="*/ 0 w 1171671"/>
              <a:gd name="connsiteY0" fmla="*/ 0 h 878145"/>
              <a:gd name="connsiteX1" fmla="*/ 210965 w 1171671"/>
              <a:gd name="connsiteY1" fmla="*/ 138885 h 878145"/>
              <a:gd name="connsiteX2" fmla="*/ 1171671 w 1171671"/>
              <a:gd name="connsiteY2" fmla="*/ 878145 h 878145"/>
              <a:gd name="connsiteX0" fmla="*/ 0 w 1101525"/>
              <a:gd name="connsiteY0" fmla="*/ 0 h 995890"/>
              <a:gd name="connsiteX1" fmla="*/ 140819 w 1101525"/>
              <a:gd name="connsiteY1" fmla="*/ 256630 h 995890"/>
              <a:gd name="connsiteX2" fmla="*/ 1101525 w 1101525"/>
              <a:gd name="connsiteY2" fmla="*/ 995890 h 995890"/>
              <a:gd name="connsiteX0" fmla="*/ 53602 w 1155127"/>
              <a:gd name="connsiteY0" fmla="*/ 0 h 995890"/>
              <a:gd name="connsiteX1" fmla="*/ 194421 w 1155127"/>
              <a:gd name="connsiteY1" fmla="*/ 256630 h 995890"/>
              <a:gd name="connsiteX2" fmla="*/ 1155127 w 1155127"/>
              <a:gd name="connsiteY2" fmla="*/ 995890 h 995890"/>
              <a:gd name="connsiteX0" fmla="*/ 53148 w 1157179"/>
              <a:gd name="connsiteY0" fmla="*/ 0 h 990879"/>
              <a:gd name="connsiteX1" fmla="*/ 196473 w 1157179"/>
              <a:gd name="connsiteY1" fmla="*/ 251619 h 990879"/>
              <a:gd name="connsiteX2" fmla="*/ 1157179 w 1157179"/>
              <a:gd name="connsiteY2" fmla="*/ 990879 h 990879"/>
              <a:gd name="connsiteX0" fmla="*/ 53148 w 1157179"/>
              <a:gd name="connsiteY0" fmla="*/ 0 h 990879"/>
              <a:gd name="connsiteX1" fmla="*/ 196473 w 1157179"/>
              <a:gd name="connsiteY1" fmla="*/ 251619 h 990879"/>
              <a:gd name="connsiteX2" fmla="*/ 1157179 w 1157179"/>
              <a:gd name="connsiteY2" fmla="*/ 990879 h 990879"/>
              <a:gd name="connsiteX0" fmla="*/ 17603 w 1121634"/>
              <a:gd name="connsiteY0" fmla="*/ 14378 h 1005257"/>
              <a:gd name="connsiteX1" fmla="*/ 9002 w 1121634"/>
              <a:gd name="connsiteY1" fmla="*/ 19972 h 1005257"/>
              <a:gd name="connsiteX2" fmla="*/ 160928 w 1121634"/>
              <a:gd name="connsiteY2" fmla="*/ 265997 h 1005257"/>
              <a:gd name="connsiteX3" fmla="*/ 1121634 w 1121634"/>
              <a:gd name="connsiteY3" fmla="*/ 1005257 h 1005257"/>
              <a:gd name="connsiteX0" fmla="*/ 44196 w 1148227"/>
              <a:gd name="connsiteY0" fmla="*/ 0 h 990879"/>
              <a:gd name="connsiteX1" fmla="*/ 5532 w 1148227"/>
              <a:gd name="connsiteY1" fmla="*/ 90771 h 990879"/>
              <a:gd name="connsiteX2" fmla="*/ 187521 w 1148227"/>
              <a:gd name="connsiteY2" fmla="*/ 251619 h 990879"/>
              <a:gd name="connsiteX3" fmla="*/ 1148227 w 1148227"/>
              <a:gd name="connsiteY3" fmla="*/ 990879 h 990879"/>
              <a:gd name="connsiteX0" fmla="*/ 23902 w 1150480"/>
              <a:gd name="connsiteY0" fmla="*/ 0 h 1173759"/>
              <a:gd name="connsiteX1" fmla="*/ 7785 w 1150480"/>
              <a:gd name="connsiteY1" fmla="*/ 273651 h 1173759"/>
              <a:gd name="connsiteX2" fmla="*/ 189774 w 1150480"/>
              <a:gd name="connsiteY2" fmla="*/ 434499 h 1173759"/>
              <a:gd name="connsiteX3" fmla="*/ 1150480 w 1150480"/>
              <a:gd name="connsiteY3" fmla="*/ 1173759 h 1173759"/>
              <a:gd name="connsiteX0" fmla="*/ 58330 w 1184908"/>
              <a:gd name="connsiteY0" fmla="*/ 0 h 1173759"/>
              <a:gd name="connsiteX1" fmla="*/ 4635 w 1184908"/>
              <a:gd name="connsiteY1" fmla="*/ 296198 h 1173759"/>
              <a:gd name="connsiteX2" fmla="*/ 224202 w 1184908"/>
              <a:gd name="connsiteY2" fmla="*/ 434499 h 1173759"/>
              <a:gd name="connsiteX3" fmla="*/ 1184908 w 1184908"/>
              <a:gd name="connsiteY3" fmla="*/ 1173759 h 1173759"/>
              <a:gd name="connsiteX0" fmla="*/ 58330 w 1184908"/>
              <a:gd name="connsiteY0" fmla="*/ 0 h 1173759"/>
              <a:gd name="connsiteX1" fmla="*/ 4635 w 1184908"/>
              <a:gd name="connsiteY1" fmla="*/ 296198 h 1173759"/>
              <a:gd name="connsiteX2" fmla="*/ 224202 w 1184908"/>
              <a:gd name="connsiteY2" fmla="*/ 434499 h 1173759"/>
              <a:gd name="connsiteX3" fmla="*/ 1184908 w 1184908"/>
              <a:gd name="connsiteY3" fmla="*/ 1173759 h 1173759"/>
              <a:gd name="connsiteX0" fmla="*/ 64257 w 1190835"/>
              <a:gd name="connsiteY0" fmla="*/ 0 h 1173759"/>
              <a:gd name="connsiteX1" fmla="*/ 10562 w 1190835"/>
              <a:gd name="connsiteY1" fmla="*/ 296198 h 1173759"/>
              <a:gd name="connsiteX2" fmla="*/ 230129 w 1190835"/>
              <a:gd name="connsiteY2" fmla="*/ 434499 h 1173759"/>
              <a:gd name="connsiteX3" fmla="*/ 1190835 w 1190835"/>
              <a:gd name="connsiteY3" fmla="*/ 1173759 h 1173759"/>
              <a:gd name="connsiteX0" fmla="*/ 64257 w 1190835"/>
              <a:gd name="connsiteY0" fmla="*/ 0 h 1173759"/>
              <a:gd name="connsiteX1" fmla="*/ 10562 w 1190835"/>
              <a:gd name="connsiteY1" fmla="*/ 296198 h 1173759"/>
              <a:gd name="connsiteX2" fmla="*/ 230129 w 1190835"/>
              <a:gd name="connsiteY2" fmla="*/ 434499 h 1173759"/>
              <a:gd name="connsiteX3" fmla="*/ 1190835 w 1190835"/>
              <a:gd name="connsiteY3" fmla="*/ 1173759 h 1173759"/>
              <a:gd name="connsiteX0" fmla="*/ 57432 w 1184010"/>
              <a:gd name="connsiteY0" fmla="*/ 0 h 1173759"/>
              <a:gd name="connsiteX1" fmla="*/ 11253 w 1184010"/>
              <a:gd name="connsiteY1" fmla="*/ 258620 h 1173759"/>
              <a:gd name="connsiteX2" fmla="*/ 223304 w 1184010"/>
              <a:gd name="connsiteY2" fmla="*/ 434499 h 1173759"/>
              <a:gd name="connsiteX3" fmla="*/ 1184010 w 1184010"/>
              <a:gd name="connsiteY3" fmla="*/ 1173759 h 1173759"/>
              <a:gd name="connsiteX0" fmla="*/ 46179 w 1172757"/>
              <a:gd name="connsiteY0" fmla="*/ 0 h 1173759"/>
              <a:gd name="connsiteX1" fmla="*/ 0 w 1172757"/>
              <a:gd name="connsiteY1" fmla="*/ 258620 h 1173759"/>
              <a:gd name="connsiteX2" fmla="*/ 212051 w 1172757"/>
              <a:gd name="connsiteY2" fmla="*/ 434499 h 1173759"/>
              <a:gd name="connsiteX3" fmla="*/ 1172757 w 1172757"/>
              <a:gd name="connsiteY3" fmla="*/ 1173759 h 1173759"/>
              <a:gd name="connsiteX0" fmla="*/ 31148 w 1157726"/>
              <a:gd name="connsiteY0" fmla="*/ 0 h 1173759"/>
              <a:gd name="connsiteX1" fmla="*/ 0 w 1157726"/>
              <a:gd name="connsiteY1" fmla="*/ 266136 h 1173759"/>
              <a:gd name="connsiteX2" fmla="*/ 197020 w 1157726"/>
              <a:gd name="connsiteY2" fmla="*/ 434499 h 1173759"/>
              <a:gd name="connsiteX3" fmla="*/ 1157726 w 1157726"/>
              <a:gd name="connsiteY3" fmla="*/ 1173759 h 1173759"/>
              <a:gd name="connsiteX0" fmla="*/ 20 w 1126598"/>
              <a:gd name="connsiteY0" fmla="*/ 0 h 1173759"/>
              <a:gd name="connsiteX1" fmla="*/ 1440 w 1126598"/>
              <a:gd name="connsiteY1" fmla="*/ 221042 h 1173759"/>
              <a:gd name="connsiteX2" fmla="*/ 165892 w 1126598"/>
              <a:gd name="connsiteY2" fmla="*/ 434499 h 1173759"/>
              <a:gd name="connsiteX3" fmla="*/ 1126598 w 1126598"/>
              <a:gd name="connsiteY3" fmla="*/ 1173759 h 1173759"/>
              <a:gd name="connsiteX0" fmla="*/ 29059 w 1155637"/>
              <a:gd name="connsiteY0" fmla="*/ 0 h 1173759"/>
              <a:gd name="connsiteX1" fmla="*/ 30479 w 1155637"/>
              <a:gd name="connsiteY1" fmla="*/ 221042 h 1173759"/>
              <a:gd name="connsiteX2" fmla="*/ 194931 w 1155637"/>
              <a:gd name="connsiteY2" fmla="*/ 434499 h 1173759"/>
              <a:gd name="connsiteX3" fmla="*/ 1155637 w 1155637"/>
              <a:gd name="connsiteY3" fmla="*/ 1173759 h 1173759"/>
              <a:gd name="connsiteX0" fmla="*/ 7 w 1249340"/>
              <a:gd name="connsiteY0" fmla="*/ 0 h 1509457"/>
              <a:gd name="connsiteX1" fmla="*/ 124182 w 1249340"/>
              <a:gd name="connsiteY1" fmla="*/ 556740 h 1509457"/>
              <a:gd name="connsiteX2" fmla="*/ 288634 w 1249340"/>
              <a:gd name="connsiteY2" fmla="*/ 770197 h 1509457"/>
              <a:gd name="connsiteX3" fmla="*/ 1249340 w 1249340"/>
              <a:gd name="connsiteY3" fmla="*/ 1509457 h 1509457"/>
              <a:gd name="connsiteX0" fmla="*/ 7 w 1249340"/>
              <a:gd name="connsiteY0" fmla="*/ 0 h 1509457"/>
              <a:gd name="connsiteX1" fmla="*/ 121677 w 1249340"/>
              <a:gd name="connsiteY1" fmla="*/ 554234 h 1509457"/>
              <a:gd name="connsiteX2" fmla="*/ 288634 w 1249340"/>
              <a:gd name="connsiteY2" fmla="*/ 770197 h 1509457"/>
              <a:gd name="connsiteX3" fmla="*/ 1249340 w 1249340"/>
              <a:gd name="connsiteY3" fmla="*/ 1509457 h 1509457"/>
              <a:gd name="connsiteX0" fmla="*/ 9 w 1234311"/>
              <a:gd name="connsiteY0" fmla="*/ 0 h 1454342"/>
              <a:gd name="connsiteX1" fmla="*/ 106648 w 1234311"/>
              <a:gd name="connsiteY1" fmla="*/ 499119 h 1454342"/>
              <a:gd name="connsiteX2" fmla="*/ 273605 w 1234311"/>
              <a:gd name="connsiteY2" fmla="*/ 715082 h 1454342"/>
              <a:gd name="connsiteX3" fmla="*/ 1234311 w 1234311"/>
              <a:gd name="connsiteY3" fmla="*/ 1454342 h 1454342"/>
              <a:gd name="connsiteX0" fmla="*/ 68415 w 1157415"/>
              <a:gd name="connsiteY0" fmla="*/ 0 h 1499436"/>
              <a:gd name="connsiteX1" fmla="*/ 29752 w 1157415"/>
              <a:gd name="connsiteY1" fmla="*/ 544213 h 1499436"/>
              <a:gd name="connsiteX2" fmla="*/ 196709 w 1157415"/>
              <a:gd name="connsiteY2" fmla="*/ 760176 h 1499436"/>
              <a:gd name="connsiteX3" fmla="*/ 1157415 w 1157415"/>
              <a:gd name="connsiteY3" fmla="*/ 1499436 h 1499436"/>
              <a:gd name="connsiteX0" fmla="*/ 7 w 1259361"/>
              <a:gd name="connsiteY0" fmla="*/ 0 h 1516973"/>
              <a:gd name="connsiteX1" fmla="*/ 131698 w 1259361"/>
              <a:gd name="connsiteY1" fmla="*/ 561750 h 1516973"/>
              <a:gd name="connsiteX2" fmla="*/ 298655 w 1259361"/>
              <a:gd name="connsiteY2" fmla="*/ 777713 h 1516973"/>
              <a:gd name="connsiteX3" fmla="*/ 1259361 w 1259361"/>
              <a:gd name="connsiteY3"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36698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54235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54235 h 1516973"/>
              <a:gd name="connsiteX3" fmla="*/ 298648 w 1259354"/>
              <a:gd name="connsiteY3" fmla="*/ 777713 h 1516973"/>
              <a:gd name="connsiteX4" fmla="*/ 1259354 w 1259354"/>
              <a:gd name="connsiteY4" fmla="*/ 1516973 h 1516973"/>
              <a:gd name="connsiteX0" fmla="*/ 1093 w 1250426"/>
              <a:gd name="connsiteY0" fmla="*/ 0 h 1514468"/>
              <a:gd name="connsiteX1" fmla="*/ 32575 w 1250426"/>
              <a:gd name="connsiteY1" fmla="*/ 170939 h 1514468"/>
              <a:gd name="connsiteX2" fmla="*/ 122763 w 1250426"/>
              <a:gd name="connsiteY2" fmla="*/ 551730 h 1514468"/>
              <a:gd name="connsiteX3" fmla="*/ 289720 w 1250426"/>
              <a:gd name="connsiteY3" fmla="*/ 775208 h 1514468"/>
              <a:gd name="connsiteX4" fmla="*/ 1250426 w 1250426"/>
              <a:gd name="connsiteY4" fmla="*/ 1514468 h 1514468"/>
              <a:gd name="connsiteX0" fmla="*/ 13018 w 1262351"/>
              <a:gd name="connsiteY0" fmla="*/ 0 h 1514468"/>
              <a:gd name="connsiteX1" fmla="*/ 44500 w 1262351"/>
              <a:gd name="connsiteY1" fmla="*/ 170939 h 1514468"/>
              <a:gd name="connsiteX2" fmla="*/ 134688 w 1262351"/>
              <a:gd name="connsiteY2" fmla="*/ 551730 h 1514468"/>
              <a:gd name="connsiteX3" fmla="*/ 301645 w 1262351"/>
              <a:gd name="connsiteY3" fmla="*/ 775208 h 1514468"/>
              <a:gd name="connsiteX4" fmla="*/ 1262351 w 1262351"/>
              <a:gd name="connsiteY4" fmla="*/ 1514468 h 1514468"/>
              <a:gd name="connsiteX0" fmla="*/ 13018 w 1262351"/>
              <a:gd name="connsiteY0" fmla="*/ 0 h 1494426"/>
              <a:gd name="connsiteX1" fmla="*/ 44500 w 1262351"/>
              <a:gd name="connsiteY1" fmla="*/ 150897 h 1494426"/>
              <a:gd name="connsiteX2" fmla="*/ 134688 w 1262351"/>
              <a:gd name="connsiteY2" fmla="*/ 531688 h 1494426"/>
              <a:gd name="connsiteX3" fmla="*/ 301645 w 1262351"/>
              <a:gd name="connsiteY3" fmla="*/ 755166 h 1494426"/>
              <a:gd name="connsiteX4" fmla="*/ 1262351 w 1262351"/>
              <a:gd name="connsiteY4" fmla="*/ 1494426 h 1494426"/>
              <a:gd name="connsiteX0" fmla="*/ 13018 w 1273324"/>
              <a:gd name="connsiteY0" fmla="*/ 0 h 1498083"/>
              <a:gd name="connsiteX1" fmla="*/ 44500 w 1273324"/>
              <a:gd name="connsiteY1" fmla="*/ 150897 h 1498083"/>
              <a:gd name="connsiteX2" fmla="*/ 134688 w 1273324"/>
              <a:gd name="connsiteY2" fmla="*/ 531688 h 1498083"/>
              <a:gd name="connsiteX3" fmla="*/ 301645 w 1273324"/>
              <a:gd name="connsiteY3" fmla="*/ 755166 h 1498083"/>
              <a:gd name="connsiteX4" fmla="*/ 1273324 w 1273324"/>
              <a:gd name="connsiteY4" fmla="*/ 1498083 h 1498083"/>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4" h="1509056">
                <a:moveTo>
                  <a:pt x="13018" y="0"/>
                </a:moveTo>
                <a:cubicBezTo>
                  <a:pt x="-4700" y="86944"/>
                  <a:pt x="-12521" y="107377"/>
                  <a:pt x="44500" y="150897"/>
                </a:cubicBezTo>
                <a:cubicBezTo>
                  <a:pt x="144110" y="244522"/>
                  <a:pt x="197467" y="378785"/>
                  <a:pt x="134688" y="531688"/>
                </a:cubicBezTo>
                <a:cubicBezTo>
                  <a:pt x="88431" y="626234"/>
                  <a:pt x="66102" y="691160"/>
                  <a:pt x="301645" y="755166"/>
                </a:cubicBezTo>
                <a:cubicBezTo>
                  <a:pt x="845373" y="900268"/>
                  <a:pt x="1079892" y="1326219"/>
                  <a:pt x="1273324" y="1509056"/>
                </a:cubicBezTo>
              </a:path>
            </a:pathLst>
          </a:custGeom>
          <a:ln w="38100">
            <a:solidFill>
              <a:srgbClr val="3337D9"/>
            </a:solidFill>
            <a:headEnd/>
            <a:tailEnd type="stealth" w="lg" len="lg"/>
          </a:ln>
        </p:spPr>
        <p:style>
          <a:lnRef idx="3">
            <a:schemeClr val="accent4"/>
          </a:lnRef>
          <a:fillRef idx="0">
            <a:schemeClr val="accent4"/>
          </a:fillRef>
          <a:effectRef idx="2">
            <a:schemeClr val="accent4"/>
          </a:effectRef>
          <a:fontRef idx="minor">
            <a:schemeClr val="tx1"/>
          </a:fontRef>
        </p:style>
        <p:txBody>
          <a:bodyPr/>
          <a:lstStyle/>
          <a:p>
            <a:endParaRPr lang="ru-RU">
              <a:solidFill>
                <a:prstClr val="black"/>
              </a:solidFill>
            </a:endParaRPr>
          </a:p>
        </p:txBody>
      </p:sp>
      <p:sp>
        <p:nvSpPr>
          <p:cNvPr id="20" name="Line 6"/>
          <p:cNvSpPr>
            <a:spLocks noChangeShapeType="1"/>
          </p:cNvSpPr>
          <p:nvPr/>
        </p:nvSpPr>
        <p:spPr bwMode="auto">
          <a:xfrm flipH="1" flipV="1">
            <a:off x="5772662" y="2066743"/>
            <a:ext cx="1683513" cy="2088144"/>
          </a:xfrm>
          <a:custGeom>
            <a:avLst/>
            <a:gdLst>
              <a:gd name="connsiteX0" fmla="*/ 0 w 136988"/>
              <a:gd name="connsiteY0" fmla="*/ 0 h 10152"/>
              <a:gd name="connsiteX1" fmla="*/ 136988 w 136988"/>
              <a:gd name="connsiteY1" fmla="*/ 10152 h 10152"/>
              <a:gd name="connsiteX0" fmla="*/ 0 w 400125"/>
              <a:gd name="connsiteY0" fmla="*/ 16503 h 16844"/>
              <a:gd name="connsiteX1" fmla="*/ 400125 w 400125"/>
              <a:gd name="connsiteY1" fmla="*/ 341 h 16844"/>
              <a:gd name="connsiteX0" fmla="*/ 0 w 400125"/>
              <a:gd name="connsiteY0" fmla="*/ 16299 h 43544"/>
              <a:gd name="connsiteX1" fmla="*/ 223420 w 400125"/>
              <a:gd name="connsiteY1" fmla="*/ 40433 h 43544"/>
              <a:gd name="connsiteX2" fmla="*/ 400125 w 400125"/>
              <a:gd name="connsiteY2" fmla="*/ 137 h 43544"/>
              <a:gd name="connsiteX0" fmla="*/ 0 w 228675"/>
              <a:gd name="connsiteY0" fmla="*/ 109085 h 134583"/>
              <a:gd name="connsiteX1" fmla="*/ 223420 w 228675"/>
              <a:gd name="connsiteY1" fmla="*/ 133219 h 134583"/>
              <a:gd name="connsiteX2" fmla="*/ 228675 w 228675"/>
              <a:gd name="connsiteY2" fmla="*/ 55 h 134583"/>
              <a:gd name="connsiteX0" fmla="*/ 0 w 426319"/>
              <a:gd name="connsiteY0" fmla="*/ 23428 h 50394"/>
              <a:gd name="connsiteX1" fmla="*/ 223420 w 426319"/>
              <a:gd name="connsiteY1" fmla="*/ 47562 h 50394"/>
              <a:gd name="connsiteX2" fmla="*/ 426319 w 426319"/>
              <a:gd name="connsiteY2" fmla="*/ 123 h 50394"/>
              <a:gd name="connsiteX0" fmla="*/ 0 w 426319"/>
              <a:gd name="connsiteY0" fmla="*/ 23357 h 146394"/>
              <a:gd name="connsiteX1" fmla="*/ 140076 w 426319"/>
              <a:gd name="connsiteY1" fmla="*/ 145122 h 146394"/>
              <a:gd name="connsiteX2" fmla="*/ 426319 w 426319"/>
              <a:gd name="connsiteY2" fmla="*/ 52 h 146394"/>
              <a:gd name="connsiteX0" fmla="*/ 0 w 426319"/>
              <a:gd name="connsiteY0" fmla="*/ 23367 h 115718"/>
              <a:gd name="connsiteX1" fmla="*/ 209132 w 426319"/>
              <a:gd name="connsiteY1" fmla="*/ 114176 h 115718"/>
              <a:gd name="connsiteX2" fmla="*/ 426319 w 426319"/>
              <a:gd name="connsiteY2" fmla="*/ 62 h 115718"/>
              <a:gd name="connsiteX0" fmla="*/ 0 w 426319"/>
              <a:gd name="connsiteY0" fmla="*/ 23367 h 115718"/>
              <a:gd name="connsiteX1" fmla="*/ 209132 w 426319"/>
              <a:gd name="connsiteY1" fmla="*/ 114176 h 115718"/>
              <a:gd name="connsiteX2" fmla="*/ 426319 w 426319"/>
              <a:gd name="connsiteY2" fmla="*/ 62 h 115718"/>
              <a:gd name="connsiteX0" fmla="*/ 0 w 426319"/>
              <a:gd name="connsiteY0" fmla="*/ 36597 h 127406"/>
              <a:gd name="connsiteX1" fmla="*/ 209132 w 426319"/>
              <a:gd name="connsiteY1" fmla="*/ 127406 h 127406"/>
              <a:gd name="connsiteX2" fmla="*/ 426319 w 426319"/>
              <a:gd name="connsiteY2" fmla="*/ 13292 h 127406"/>
              <a:gd name="connsiteX0" fmla="*/ 0 w 426319"/>
              <a:gd name="connsiteY0" fmla="*/ 36597 h 135207"/>
              <a:gd name="connsiteX1" fmla="*/ 209132 w 426319"/>
              <a:gd name="connsiteY1" fmla="*/ 127406 h 135207"/>
              <a:gd name="connsiteX2" fmla="*/ 426319 w 426319"/>
              <a:gd name="connsiteY2" fmla="*/ 13292 h 135207"/>
              <a:gd name="connsiteX0" fmla="*/ 0 w 426319"/>
              <a:gd name="connsiteY0" fmla="*/ 23392 h 122002"/>
              <a:gd name="connsiteX1" fmla="*/ 209132 w 426319"/>
              <a:gd name="connsiteY1" fmla="*/ 114201 h 122002"/>
              <a:gd name="connsiteX2" fmla="*/ 426319 w 426319"/>
              <a:gd name="connsiteY2" fmla="*/ 87 h 122002"/>
              <a:gd name="connsiteX0" fmla="*/ 0 w 426319"/>
              <a:gd name="connsiteY0" fmla="*/ 23392 h 114617"/>
              <a:gd name="connsiteX1" fmla="*/ 209132 w 426319"/>
              <a:gd name="connsiteY1" fmla="*/ 114201 h 114617"/>
              <a:gd name="connsiteX2" fmla="*/ 426319 w 426319"/>
              <a:gd name="connsiteY2" fmla="*/ 87 h 114617"/>
              <a:gd name="connsiteX0" fmla="*/ 0 w 426319"/>
              <a:gd name="connsiteY0" fmla="*/ 23611 h 44264"/>
              <a:gd name="connsiteX1" fmla="*/ 175794 w 426319"/>
              <a:gd name="connsiteY1" fmla="*/ 42983 h 44264"/>
              <a:gd name="connsiteX2" fmla="*/ 426319 w 426319"/>
              <a:gd name="connsiteY2" fmla="*/ 306 h 44264"/>
              <a:gd name="connsiteX0" fmla="*/ 0 w 412031"/>
              <a:gd name="connsiteY0" fmla="*/ 92667 h 92667"/>
              <a:gd name="connsiteX1" fmla="*/ 161506 w 412031"/>
              <a:gd name="connsiteY1" fmla="*/ 42983 h 92667"/>
              <a:gd name="connsiteX2" fmla="*/ 412031 w 412031"/>
              <a:gd name="connsiteY2" fmla="*/ 306 h 92667"/>
              <a:gd name="connsiteX0" fmla="*/ 0 w 412031"/>
              <a:gd name="connsiteY0" fmla="*/ 92667 h 99460"/>
              <a:gd name="connsiteX1" fmla="*/ 161506 w 412031"/>
              <a:gd name="connsiteY1" fmla="*/ 42983 h 99460"/>
              <a:gd name="connsiteX2" fmla="*/ 412031 w 412031"/>
              <a:gd name="connsiteY2" fmla="*/ 306 h 99460"/>
              <a:gd name="connsiteX0" fmla="*/ 0 w 421556"/>
              <a:gd name="connsiteY0" fmla="*/ 35517 h 52953"/>
              <a:gd name="connsiteX1" fmla="*/ 171031 w 421556"/>
              <a:gd name="connsiteY1" fmla="*/ 42983 h 52953"/>
              <a:gd name="connsiteX2" fmla="*/ 421556 w 421556"/>
              <a:gd name="connsiteY2" fmla="*/ 306 h 52953"/>
              <a:gd name="connsiteX0" fmla="*/ 0 w 421556"/>
              <a:gd name="connsiteY0" fmla="*/ 35517 h 59930"/>
              <a:gd name="connsiteX1" fmla="*/ 171031 w 421556"/>
              <a:gd name="connsiteY1" fmla="*/ 42983 h 59930"/>
              <a:gd name="connsiteX2" fmla="*/ 421556 w 421556"/>
              <a:gd name="connsiteY2" fmla="*/ 306 h 59930"/>
              <a:gd name="connsiteX0" fmla="*/ 0 w 421556"/>
              <a:gd name="connsiteY0" fmla="*/ 35517 h 58911"/>
              <a:gd name="connsiteX1" fmla="*/ 171031 w 421556"/>
              <a:gd name="connsiteY1" fmla="*/ 42983 h 58911"/>
              <a:gd name="connsiteX2" fmla="*/ 421556 w 421556"/>
              <a:gd name="connsiteY2" fmla="*/ 306 h 58911"/>
              <a:gd name="connsiteX0" fmla="*/ 0 w 421556"/>
              <a:gd name="connsiteY0" fmla="*/ 35316 h 98851"/>
              <a:gd name="connsiteX1" fmla="*/ 185319 w 421556"/>
              <a:gd name="connsiteY1" fmla="*/ 97551 h 98851"/>
              <a:gd name="connsiteX2" fmla="*/ 421556 w 421556"/>
              <a:gd name="connsiteY2" fmla="*/ 105 h 98851"/>
              <a:gd name="connsiteX0" fmla="*/ 0 w 381075"/>
              <a:gd name="connsiteY0" fmla="*/ 49586 h 113121"/>
              <a:gd name="connsiteX1" fmla="*/ 185319 w 381075"/>
              <a:gd name="connsiteY1" fmla="*/ 111821 h 113121"/>
              <a:gd name="connsiteX2" fmla="*/ 381075 w 381075"/>
              <a:gd name="connsiteY2" fmla="*/ 88 h 113121"/>
              <a:gd name="connsiteX0" fmla="*/ 0 w 381075"/>
              <a:gd name="connsiteY0" fmla="*/ 49498 h 113033"/>
              <a:gd name="connsiteX1" fmla="*/ 185319 w 381075"/>
              <a:gd name="connsiteY1" fmla="*/ 111733 h 113033"/>
              <a:gd name="connsiteX2" fmla="*/ 381075 w 381075"/>
              <a:gd name="connsiteY2" fmla="*/ 0 h 113033"/>
              <a:gd name="connsiteX0" fmla="*/ 0 w 400125"/>
              <a:gd name="connsiteY0" fmla="*/ 32830 h 96365"/>
              <a:gd name="connsiteX1" fmla="*/ 185319 w 400125"/>
              <a:gd name="connsiteY1" fmla="*/ 95065 h 96365"/>
              <a:gd name="connsiteX2" fmla="*/ 400125 w 400125"/>
              <a:gd name="connsiteY2" fmla="*/ 0 h 96365"/>
              <a:gd name="connsiteX0" fmla="*/ 0 w 400125"/>
              <a:gd name="connsiteY0" fmla="*/ 32830 h 96365"/>
              <a:gd name="connsiteX1" fmla="*/ 185319 w 400125"/>
              <a:gd name="connsiteY1" fmla="*/ 95065 h 96365"/>
              <a:gd name="connsiteX2" fmla="*/ 400125 w 400125"/>
              <a:gd name="connsiteY2" fmla="*/ 0 h 96365"/>
              <a:gd name="connsiteX0" fmla="*/ 0 w 400125"/>
              <a:gd name="connsiteY0" fmla="*/ 32830 h 54571"/>
              <a:gd name="connsiteX1" fmla="*/ 187700 w 400125"/>
              <a:gd name="connsiteY1" fmla="*/ 35534 h 54571"/>
              <a:gd name="connsiteX2" fmla="*/ 400125 w 400125"/>
              <a:gd name="connsiteY2" fmla="*/ 0 h 54571"/>
              <a:gd name="connsiteX0" fmla="*/ 0 w 400125"/>
              <a:gd name="connsiteY0" fmla="*/ 32830 h 65667"/>
              <a:gd name="connsiteX1" fmla="*/ 187700 w 400125"/>
              <a:gd name="connsiteY1" fmla="*/ 35534 h 65667"/>
              <a:gd name="connsiteX2" fmla="*/ 400125 w 400125"/>
              <a:gd name="connsiteY2" fmla="*/ 0 h 65667"/>
              <a:gd name="connsiteX0" fmla="*/ 0 w 400125"/>
              <a:gd name="connsiteY0" fmla="*/ 32830 h 65667"/>
              <a:gd name="connsiteX1" fmla="*/ 201988 w 400125"/>
              <a:gd name="connsiteY1" fmla="*/ 35534 h 65667"/>
              <a:gd name="connsiteX2" fmla="*/ 400125 w 400125"/>
              <a:gd name="connsiteY2" fmla="*/ 0 h 65667"/>
              <a:gd name="connsiteX0" fmla="*/ 0 w 400125"/>
              <a:gd name="connsiteY0" fmla="*/ 32830 h 50661"/>
              <a:gd name="connsiteX1" fmla="*/ 201988 w 400125"/>
              <a:gd name="connsiteY1" fmla="*/ 35534 h 50661"/>
              <a:gd name="connsiteX2" fmla="*/ 400125 w 400125"/>
              <a:gd name="connsiteY2" fmla="*/ 0 h 50661"/>
              <a:gd name="connsiteX0" fmla="*/ 0 w 414412"/>
              <a:gd name="connsiteY0" fmla="*/ 28067 h 48291"/>
              <a:gd name="connsiteX1" fmla="*/ 216275 w 414412"/>
              <a:gd name="connsiteY1" fmla="*/ 35534 h 48291"/>
              <a:gd name="connsiteX2" fmla="*/ 414412 w 414412"/>
              <a:gd name="connsiteY2" fmla="*/ 0 h 48291"/>
              <a:gd name="connsiteX0" fmla="*/ 0 w 414412"/>
              <a:gd name="connsiteY0" fmla="*/ 28067 h 48291"/>
              <a:gd name="connsiteX1" fmla="*/ 216275 w 414412"/>
              <a:gd name="connsiteY1" fmla="*/ 35534 h 48291"/>
              <a:gd name="connsiteX2" fmla="*/ 414412 w 414412"/>
              <a:gd name="connsiteY2" fmla="*/ 0 h 48291"/>
              <a:gd name="connsiteX0" fmla="*/ 0 w 412030"/>
              <a:gd name="connsiteY0" fmla="*/ 30449 h 49114"/>
              <a:gd name="connsiteX1" fmla="*/ 216275 w 412030"/>
              <a:gd name="connsiteY1" fmla="*/ 37916 h 49114"/>
              <a:gd name="connsiteX2" fmla="*/ 412030 w 412030"/>
              <a:gd name="connsiteY2" fmla="*/ 0 h 49114"/>
              <a:gd name="connsiteX0" fmla="*/ 0 w 412030"/>
              <a:gd name="connsiteY0" fmla="*/ 30449 h 43997"/>
              <a:gd name="connsiteX1" fmla="*/ 216275 w 412030"/>
              <a:gd name="connsiteY1" fmla="*/ 37916 h 43997"/>
              <a:gd name="connsiteX2" fmla="*/ 412030 w 412030"/>
              <a:gd name="connsiteY2" fmla="*/ 0 h 43997"/>
              <a:gd name="connsiteX0" fmla="*/ 0 w 423936"/>
              <a:gd name="connsiteY0" fmla="*/ 32830 h 44898"/>
              <a:gd name="connsiteX1" fmla="*/ 216275 w 423936"/>
              <a:gd name="connsiteY1" fmla="*/ 40297 h 44898"/>
              <a:gd name="connsiteX2" fmla="*/ 423936 w 423936"/>
              <a:gd name="connsiteY2" fmla="*/ 0 h 44898"/>
              <a:gd name="connsiteX0" fmla="*/ 0 w 423936"/>
              <a:gd name="connsiteY0" fmla="*/ 32830 h 43895"/>
              <a:gd name="connsiteX1" fmla="*/ 216275 w 423936"/>
              <a:gd name="connsiteY1" fmla="*/ 40297 h 43895"/>
              <a:gd name="connsiteX2" fmla="*/ 423936 w 423936"/>
              <a:gd name="connsiteY2" fmla="*/ 0 h 43895"/>
              <a:gd name="connsiteX0" fmla="*/ 0 w 423936"/>
              <a:gd name="connsiteY0" fmla="*/ 32830 h 45857"/>
              <a:gd name="connsiteX1" fmla="*/ 206750 w 423936"/>
              <a:gd name="connsiteY1" fmla="*/ 45059 h 45857"/>
              <a:gd name="connsiteX2" fmla="*/ 423936 w 423936"/>
              <a:gd name="connsiteY2" fmla="*/ 0 h 45857"/>
              <a:gd name="connsiteX0" fmla="*/ 0 w 423936"/>
              <a:gd name="connsiteY0" fmla="*/ 32830 h 58558"/>
              <a:gd name="connsiteX1" fmla="*/ 206750 w 423936"/>
              <a:gd name="connsiteY1" fmla="*/ 45059 h 58558"/>
              <a:gd name="connsiteX2" fmla="*/ 423936 w 423936"/>
              <a:gd name="connsiteY2" fmla="*/ 0 h 58558"/>
              <a:gd name="connsiteX0" fmla="*/ 0 w 423936"/>
              <a:gd name="connsiteY0" fmla="*/ 32830 h 45059"/>
              <a:gd name="connsiteX1" fmla="*/ 206750 w 423936"/>
              <a:gd name="connsiteY1" fmla="*/ 45059 h 45059"/>
              <a:gd name="connsiteX2" fmla="*/ 423936 w 423936"/>
              <a:gd name="connsiteY2" fmla="*/ 0 h 45059"/>
              <a:gd name="connsiteX0" fmla="*/ 0 w 423936"/>
              <a:gd name="connsiteY0" fmla="*/ 32830 h 166503"/>
              <a:gd name="connsiteX1" fmla="*/ 197225 w 423936"/>
              <a:gd name="connsiteY1" fmla="*/ 166503 h 166503"/>
              <a:gd name="connsiteX2" fmla="*/ 423936 w 423936"/>
              <a:gd name="connsiteY2" fmla="*/ 0 h 166503"/>
              <a:gd name="connsiteX0" fmla="*/ 0 w 423936"/>
              <a:gd name="connsiteY0" fmla="*/ 32830 h 133166"/>
              <a:gd name="connsiteX1" fmla="*/ 199606 w 423936"/>
              <a:gd name="connsiteY1" fmla="*/ 133166 h 133166"/>
              <a:gd name="connsiteX2" fmla="*/ 423936 w 423936"/>
              <a:gd name="connsiteY2" fmla="*/ 0 h 133166"/>
              <a:gd name="connsiteX0" fmla="*/ 0 w 423936"/>
              <a:gd name="connsiteY0" fmla="*/ 32830 h 133166"/>
              <a:gd name="connsiteX1" fmla="*/ 199606 w 423936"/>
              <a:gd name="connsiteY1" fmla="*/ 133166 h 133166"/>
              <a:gd name="connsiteX2" fmla="*/ 423936 w 423936"/>
              <a:gd name="connsiteY2" fmla="*/ 0 h 133166"/>
              <a:gd name="connsiteX0" fmla="*/ 0 w 390599"/>
              <a:gd name="connsiteY0" fmla="*/ 42355 h 142691"/>
              <a:gd name="connsiteX1" fmla="*/ 199606 w 390599"/>
              <a:gd name="connsiteY1" fmla="*/ 142691 h 142691"/>
              <a:gd name="connsiteX2" fmla="*/ 390599 w 390599"/>
              <a:gd name="connsiteY2" fmla="*/ 0 h 142691"/>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28698"/>
              <a:gd name="connsiteY0" fmla="*/ 0 h 90811"/>
              <a:gd name="connsiteX1" fmla="*/ 185318 w 428698"/>
              <a:gd name="connsiteY1" fmla="*/ 90811 h 90811"/>
              <a:gd name="connsiteX2" fmla="*/ 428698 w 428698"/>
              <a:gd name="connsiteY2" fmla="*/ 33845 h 90811"/>
              <a:gd name="connsiteX0" fmla="*/ 0 w 428698"/>
              <a:gd name="connsiteY0" fmla="*/ 0 h 90811"/>
              <a:gd name="connsiteX1" fmla="*/ 185318 w 428698"/>
              <a:gd name="connsiteY1" fmla="*/ 90811 h 90811"/>
              <a:gd name="connsiteX2" fmla="*/ 428698 w 428698"/>
              <a:gd name="connsiteY2" fmla="*/ 33845 h 90811"/>
              <a:gd name="connsiteX0" fmla="*/ 0 w 428698"/>
              <a:gd name="connsiteY0" fmla="*/ 0 h 48447"/>
              <a:gd name="connsiteX1" fmla="*/ 185318 w 428698"/>
              <a:gd name="connsiteY1" fmla="*/ 7467 h 48447"/>
              <a:gd name="connsiteX2" fmla="*/ 428698 w 428698"/>
              <a:gd name="connsiteY2" fmla="*/ 33845 h 48447"/>
              <a:gd name="connsiteX0" fmla="*/ 0 w 428698"/>
              <a:gd name="connsiteY0" fmla="*/ 4806 h 53253"/>
              <a:gd name="connsiteX1" fmla="*/ 185318 w 428698"/>
              <a:gd name="connsiteY1" fmla="*/ 12273 h 53253"/>
              <a:gd name="connsiteX2" fmla="*/ 428698 w 428698"/>
              <a:gd name="connsiteY2" fmla="*/ 38651 h 53253"/>
              <a:gd name="connsiteX0" fmla="*/ 0 w 428698"/>
              <a:gd name="connsiteY0" fmla="*/ 3359 h 51806"/>
              <a:gd name="connsiteX1" fmla="*/ 185318 w 428698"/>
              <a:gd name="connsiteY1" fmla="*/ 10826 h 51806"/>
              <a:gd name="connsiteX2" fmla="*/ 428698 w 428698"/>
              <a:gd name="connsiteY2" fmla="*/ 37204 h 51806"/>
              <a:gd name="connsiteX0" fmla="*/ 0 w 428698"/>
              <a:gd name="connsiteY0" fmla="*/ 0 h 48447"/>
              <a:gd name="connsiteX1" fmla="*/ 185318 w 428698"/>
              <a:gd name="connsiteY1" fmla="*/ 7467 h 48447"/>
              <a:gd name="connsiteX2" fmla="*/ 428698 w 428698"/>
              <a:gd name="connsiteY2" fmla="*/ 33845 h 48447"/>
              <a:gd name="connsiteX0" fmla="*/ 0 w 428698"/>
              <a:gd name="connsiteY0" fmla="*/ 0 h 49268"/>
              <a:gd name="connsiteX1" fmla="*/ 185318 w 428698"/>
              <a:gd name="connsiteY1" fmla="*/ 7467 h 49268"/>
              <a:gd name="connsiteX2" fmla="*/ 428698 w 428698"/>
              <a:gd name="connsiteY2" fmla="*/ 33845 h 49268"/>
              <a:gd name="connsiteX0" fmla="*/ 0 w 400123"/>
              <a:gd name="connsiteY0" fmla="*/ 37593 h 45060"/>
              <a:gd name="connsiteX1" fmla="*/ 185318 w 400123"/>
              <a:gd name="connsiteY1" fmla="*/ 45060 h 45060"/>
              <a:gd name="connsiteX2" fmla="*/ 400123 w 400123"/>
              <a:gd name="connsiteY2" fmla="*/ 0 h 45060"/>
              <a:gd name="connsiteX0" fmla="*/ 0 w 400123"/>
              <a:gd name="connsiteY0" fmla="*/ 37593 h 45060"/>
              <a:gd name="connsiteX1" fmla="*/ 185318 w 400123"/>
              <a:gd name="connsiteY1" fmla="*/ 45060 h 45060"/>
              <a:gd name="connsiteX2" fmla="*/ 400123 w 400123"/>
              <a:gd name="connsiteY2" fmla="*/ 0 h 45060"/>
              <a:gd name="connsiteX0" fmla="*/ 0 w 400123"/>
              <a:gd name="connsiteY0" fmla="*/ 37593 h 45060"/>
              <a:gd name="connsiteX1" fmla="*/ 185318 w 400123"/>
              <a:gd name="connsiteY1" fmla="*/ 45060 h 45060"/>
              <a:gd name="connsiteX2" fmla="*/ 400123 w 400123"/>
              <a:gd name="connsiteY2" fmla="*/ 0 h 45060"/>
              <a:gd name="connsiteX0" fmla="*/ 0 w 392979"/>
              <a:gd name="connsiteY0" fmla="*/ 23306 h 30773"/>
              <a:gd name="connsiteX1" fmla="*/ 185318 w 392979"/>
              <a:gd name="connsiteY1" fmla="*/ 30773 h 30773"/>
              <a:gd name="connsiteX2" fmla="*/ 392979 w 392979"/>
              <a:gd name="connsiteY2" fmla="*/ 0 h 30773"/>
              <a:gd name="connsiteX0" fmla="*/ 0 w 402504"/>
              <a:gd name="connsiteY0" fmla="*/ 23306 h 30773"/>
              <a:gd name="connsiteX1" fmla="*/ 185318 w 402504"/>
              <a:gd name="connsiteY1" fmla="*/ 30773 h 30773"/>
              <a:gd name="connsiteX2" fmla="*/ 402504 w 402504"/>
              <a:gd name="connsiteY2" fmla="*/ 0 h 30773"/>
              <a:gd name="connsiteX0" fmla="*/ 0 w 402504"/>
              <a:gd name="connsiteY0" fmla="*/ 30450 h 37917"/>
              <a:gd name="connsiteX1" fmla="*/ 185318 w 402504"/>
              <a:gd name="connsiteY1" fmla="*/ 37917 h 37917"/>
              <a:gd name="connsiteX2" fmla="*/ 402504 w 402504"/>
              <a:gd name="connsiteY2" fmla="*/ 0 h 37917"/>
              <a:gd name="connsiteX0" fmla="*/ 0 w 402504"/>
              <a:gd name="connsiteY0" fmla="*/ 30696 h 38163"/>
              <a:gd name="connsiteX1" fmla="*/ 185318 w 402504"/>
              <a:gd name="connsiteY1" fmla="*/ 38163 h 38163"/>
              <a:gd name="connsiteX2" fmla="*/ 402504 w 402504"/>
              <a:gd name="connsiteY2" fmla="*/ 246 h 38163"/>
              <a:gd name="connsiteX0" fmla="*/ 0 w 402504"/>
              <a:gd name="connsiteY0" fmla="*/ 30450 h 37917"/>
              <a:gd name="connsiteX1" fmla="*/ 185318 w 402504"/>
              <a:gd name="connsiteY1" fmla="*/ 37917 h 37917"/>
              <a:gd name="connsiteX2" fmla="*/ 402504 w 402504"/>
              <a:gd name="connsiteY2" fmla="*/ 0 h 37917"/>
              <a:gd name="connsiteX0" fmla="*/ 0 w 402504"/>
              <a:gd name="connsiteY0" fmla="*/ 30450 h 36029"/>
              <a:gd name="connsiteX1" fmla="*/ 140074 w 402504"/>
              <a:gd name="connsiteY1" fmla="*/ 35536 h 36029"/>
              <a:gd name="connsiteX2" fmla="*/ 402504 w 402504"/>
              <a:gd name="connsiteY2" fmla="*/ 0 h 36029"/>
              <a:gd name="connsiteX0" fmla="*/ 0 w 402504"/>
              <a:gd name="connsiteY0" fmla="*/ 30450 h 36672"/>
              <a:gd name="connsiteX1" fmla="*/ 140074 w 402504"/>
              <a:gd name="connsiteY1" fmla="*/ 35536 h 36672"/>
              <a:gd name="connsiteX2" fmla="*/ 402504 w 402504"/>
              <a:gd name="connsiteY2" fmla="*/ 0 h 36672"/>
              <a:gd name="connsiteX0" fmla="*/ 0 w 402504"/>
              <a:gd name="connsiteY0" fmla="*/ 30450 h 40415"/>
              <a:gd name="connsiteX1" fmla="*/ 140074 w 402504"/>
              <a:gd name="connsiteY1" fmla="*/ 35536 h 40415"/>
              <a:gd name="connsiteX2" fmla="*/ 402504 w 402504"/>
              <a:gd name="connsiteY2" fmla="*/ 0 h 40415"/>
              <a:gd name="connsiteX0" fmla="*/ 0 w 402504"/>
              <a:gd name="connsiteY0" fmla="*/ 30450 h 39466"/>
              <a:gd name="connsiteX1" fmla="*/ 166267 w 402504"/>
              <a:gd name="connsiteY1" fmla="*/ 33155 h 39466"/>
              <a:gd name="connsiteX2" fmla="*/ 402504 w 402504"/>
              <a:gd name="connsiteY2" fmla="*/ 0 h 39466"/>
              <a:gd name="connsiteX0" fmla="*/ 0 w 352498"/>
              <a:gd name="connsiteY0" fmla="*/ 32831 h 41051"/>
              <a:gd name="connsiteX1" fmla="*/ 116261 w 352498"/>
              <a:gd name="connsiteY1" fmla="*/ 33155 h 41051"/>
              <a:gd name="connsiteX2" fmla="*/ 352498 w 352498"/>
              <a:gd name="connsiteY2" fmla="*/ 0 h 41051"/>
              <a:gd name="connsiteX0" fmla="*/ 0 w 364405"/>
              <a:gd name="connsiteY0" fmla="*/ 32831 h 41051"/>
              <a:gd name="connsiteX1" fmla="*/ 128168 w 364405"/>
              <a:gd name="connsiteY1" fmla="*/ 33155 h 41051"/>
              <a:gd name="connsiteX2" fmla="*/ 364405 w 364405"/>
              <a:gd name="connsiteY2" fmla="*/ 0 h 41051"/>
              <a:gd name="connsiteX0" fmla="*/ 0 w 364405"/>
              <a:gd name="connsiteY0" fmla="*/ 32831 h 35018"/>
              <a:gd name="connsiteX1" fmla="*/ 128168 w 364405"/>
              <a:gd name="connsiteY1" fmla="*/ 33155 h 35018"/>
              <a:gd name="connsiteX2" fmla="*/ 364405 w 364405"/>
              <a:gd name="connsiteY2" fmla="*/ 0 h 35018"/>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18643 w 364405"/>
              <a:gd name="connsiteY1" fmla="*/ 30774 h 34026"/>
              <a:gd name="connsiteX2" fmla="*/ 364405 w 364405"/>
              <a:gd name="connsiteY2" fmla="*/ 0 h 34026"/>
              <a:gd name="connsiteX0" fmla="*/ 0 w 364405"/>
              <a:gd name="connsiteY0" fmla="*/ 32831 h 33375"/>
              <a:gd name="connsiteX1" fmla="*/ 121024 w 364405"/>
              <a:gd name="connsiteY1" fmla="*/ 26011 h 33375"/>
              <a:gd name="connsiteX2" fmla="*/ 364405 w 364405"/>
              <a:gd name="connsiteY2" fmla="*/ 0 h 33375"/>
              <a:gd name="connsiteX0" fmla="*/ 0 w 364405"/>
              <a:gd name="connsiteY0" fmla="*/ 32831 h 38738"/>
              <a:gd name="connsiteX1" fmla="*/ 121024 w 364405"/>
              <a:gd name="connsiteY1" fmla="*/ 37917 h 38738"/>
              <a:gd name="connsiteX2" fmla="*/ 364405 w 364405"/>
              <a:gd name="connsiteY2" fmla="*/ 0 h 38738"/>
              <a:gd name="connsiteX0" fmla="*/ 0 w 350118"/>
              <a:gd name="connsiteY0" fmla="*/ 28068 h 38429"/>
              <a:gd name="connsiteX1" fmla="*/ 106737 w 350118"/>
              <a:gd name="connsiteY1" fmla="*/ 37917 h 38429"/>
              <a:gd name="connsiteX2" fmla="*/ 350118 w 350118"/>
              <a:gd name="connsiteY2" fmla="*/ 0 h 38429"/>
              <a:gd name="connsiteX0" fmla="*/ 0 w 350118"/>
              <a:gd name="connsiteY0" fmla="*/ 28068 h 33975"/>
              <a:gd name="connsiteX1" fmla="*/ 118643 w 350118"/>
              <a:gd name="connsiteY1" fmla="*/ 33154 h 33975"/>
              <a:gd name="connsiteX2" fmla="*/ 350118 w 350118"/>
              <a:gd name="connsiteY2" fmla="*/ 0 h 33975"/>
              <a:gd name="connsiteX0" fmla="*/ 0 w 378693"/>
              <a:gd name="connsiteY0" fmla="*/ 28068 h 33975"/>
              <a:gd name="connsiteX1" fmla="*/ 147218 w 378693"/>
              <a:gd name="connsiteY1" fmla="*/ 33154 h 33975"/>
              <a:gd name="connsiteX2" fmla="*/ 378693 w 378693"/>
              <a:gd name="connsiteY2" fmla="*/ 0 h 33975"/>
              <a:gd name="connsiteX0" fmla="*/ 0 w 378693"/>
              <a:gd name="connsiteY0" fmla="*/ 28068 h 28435"/>
              <a:gd name="connsiteX1" fmla="*/ 175048 w 378693"/>
              <a:gd name="connsiteY1" fmla="*/ 17251 h 28435"/>
              <a:gd name="connsiteX2" fmla="*/ 378693 w 378693"/>
              <a:gd name="connsiteY2" fmla="*/ 0 h 28435"/>
              <a:gd name="connsiteX0" fmla="*/ 0 w 194520"/>
              <a:gd name="connsiteY0" fmla="*/ 346120 h 346487"/>
              <a:gd name="connsiteX1" fmla="*/ 175048 w 194520"/>
              <a:gd name="connsiteY1" fmla="*/ 335303 h 346487"/>
              <a:gd name="connsiteX2" fmla="*/ 112325 w 194520"/>
              <a:gd name="connsiteY2" fmla="*/ 0 h 346487"/>
              <a:gd name="connsiteX0" fmla="*/ 0 w 317748"/>
              <a:gd name="connsiteY0" fmla="*/ 346120 h 346487"/>
              <a:gd name="connsiteX1" fmla="*/ 175048 w 317748"/>
              <a:gd name="connsiteY1" fmla="*/ 335303 h 346487"/>
              <a:gd name="connsiteX2" fmla="*/ 112325 w 317748"/>
              <a:gd name="connsiteY2" fmla="*/ 0 h 346487"/>
              <a:gd name="connsiteX0" fmla="*/ 0 w 486613"/>
              <a:gd name="connsiteY0" fmla="*/ 346120 h 346213"/>
              <a:gd name="connsiteX1" fmla="*/ 445392 w 486613"/>
              <a:gd name="connsiteY1" fmla="*/ 299522 h 346213"/>
              <a:gd name="connsiteX2" fmla="*/ 112325 w 486613"/>
              <a:gd name="connsiteY2" fmla="*/ 0 h 346213"/>
              <a:gd name="connsiteX0" fmla="*/ 0 w 486613"/>
              <a:gd name="connsiteY0" fmla="*/ 346120 h 354844"/>
              <a:gd name="connsiteX1" fmla="*/ 445392 w 486613"/>
              <a:gd name="connsiteY1" fmla="*/ 299522 h 354844"/>
              <a:gd name="connsiteX2" fmla="*/ 112325 w 486613"/>
              <a:gd name="connsiteY2" fmla="*/ 0 h 354844"/>
              <a:gd name="connsiteX0" fmla="*/ 0 w 466495"/>
              <a:gd name="connsiteY0" fmla="*/ 346120 h 354844"/>
              <a:gd name="connsiteX1" fmla="*/ 445392 w 466495"/>
              <a:gd name="connsiteY1" fmla="*/ 299522 h 354844"/>
              <a:gd name="connsiteX2" fmla="*/ 112325 w 466495"/>
              <a:gd name="connsiteY2" fmla="*/ 0 h 354844"/>
              <a:gd name="connsiteX0" fmla="*/ 0 w 458413"/>
              <a:gd name="connsiteY0" fmla="*/ 346120 h 354844"/>
              <a:gd name="connsiteX1" fmla="*/ 445392 w 458413"/>
              <a:gd name="connsiteY1" fmla="*/ 299522 h 354844"/>
              <a:gd name="connsiteX2" fmla="*/ 112325 w 458413"/>
              <a:gd name="connsiteY2" fmla="*/ 0 h 354844"/>
              <a:gd name="connsiteX0" fmla="*/ 0 w 458413"/>
              <a:gd name="connsiteY0" fmla="*/ 346120 h 349986"/>
              <a:gd name="connsiteX1" fmla="*/ 445392 w 458413"/>
              <a:gd name="connsiteY1" fmla="*/ 299522 h 349986"/>
              <a:gd name="connsiteX2" fmla="*/ 112325 w 458413"/>
              <a:gd name="connsiteY2" fmla="*/ 0 h 349986"/>
              <a:gd name="connsiteX0" fmla="*/ 0 w 488315"/>
              <a:gd name="connsiteY0" fmla="*/ 346120 h 349986"/>
              <a:gd name="connsiteX1" fmla="*/ 445392 w 488315"/>
              <a:gd name="connsiteY1" fmla="*/ 299522 h 349986"/>
              <a:gd name="connsiteX2" fmla="*/ 112325 w 488315"/>
              <a:gd name="connsiteY2" fmla="*/ 0 h 349986"/>
              <a:gd name="connsiteX0" fmla="*/ 0 w 463229"/>
              <a:gd name="connsiteY0" fmla="*/ 346120 h 349986"/>
              <a:gd name="connsiteX1" fmla="*/ 445392 w 463229"/>
              <a:gd name="connsiteY1" fmla="*/ 299522 h 349986"/>
              <a:gd name="connsiteX2" fmla="*/ 112325 w 463229"/>
              <a:gd name="connsiteY2" fmla="*/ 0 h 349986"/>
              <a:gd name="connsiteX0" fmla="*/ 0 w 450331"/>
              <a:gd name="connsiteY0" fmla="*/ 346120 h 349986"/>
              <a:gd name="connsiteX1" fmla="*/ 445392 w 450331"/>
              <a:gd name="connsiteY1" fmla="*/ 299522 h 349986"/>
              <a:gd name="connsiteX2" fmla="*/ 112325 w 450331"/>
              <a:gd name="connsiteY2" fmla="*/ 0 h 349986"/>
              <a:gd name="connsiteX0" fmla="*/ 0 w 447249"/>
              <a:gd name="connsiteY0" fmla="*/ 346120 h 349986"/>
              <a:gd name="connsiteX1" fmla="*/ 445392 w 447249"/>
              <a:gd name="connsiteY1" fmla="*/ 299522 h 349986"/>
              <a:gd name="connsiteX2" fmla="*/ 112325 w 447249"/>
              <a:gd name="connsiteY2" fmla="*/ 0 h 349986"/>
              <a:gd name="connsiteX0" fmla="*/ 0 w 458272"/>
              <a:gd name="connsiteY0" fmla="*/ 346120 h 349986"/>
              <a:gd name="connsiteX1" fmla="*/ 445392 w 458272"/>
              <a:gd name="connsiteY1" fmla="*/ 299522 h 349986"/>
              <a:gd name="connsiteX2" fmla="*/ 112325 w 458272"/>
              <a:gd name="connsiteY2" fmla="*/ 0 h 349986"/>
              <a:gd name="connsiteX0" fmla="*/ 0 w 458272"/>
              <a:gd name="connsiteY0" fmla="*/ 346120 h 346568"/>
              <a:gd name="connsiteX1" fmla="*/ 445392 w 458272"/>
              <a:gd name="connsiteY1" fmla="*/ 299522 h 346568"/>
              <a:gd name="connsiteX2" fmla="*/ 112325 w 458272"/>
              <a:gd name="connsiteY2" fmla="*/ 0 h 346568"/>
              <a:gd name="connsiteX0" fmla="*/ 0 w 458272"/>
              <a:gd name="connsiteY0" fmla="*/ 346120 h 357641"/>
              <a:gd name="connsiteX1" fmla="*/ 445392 w 458272"/>
              <a:gd name="connsiteY1" fmla="*/ 299522 h 357641"/>
              <a:gd name="connsiteX2" fmla="*/ 112325 w 458272"/>
              <a:gd name="connsiteY2" fmla="*/ 0 h 357641"/>
              <a:gd name="connsiteX0" fmla="*/ 0 w 458272"/>
              <a:gd name="connsiteY0" fmla="*/ 346120 h 353991"/>
              <a:gd name="connsiteX1" fmla="*/ 445392 w 458272"/>
              <a:gd name="connsiteY1" fmla="*/ 299522 h 353991"/>
              <a:gd name="connsiteX2" fmla="*/ 112325 w 458272"/>
              <a:gd name="connsiteY2" fmla="*/ 0 h 353991"/>
              <a:gd name="connsiteX0" fmla="*/ 0 w 458272"/>
              <a:gd name="connsiteY0" fmla="*/ 346120 h 355529"/>
              <a:gd name="connsiteX1" fmla="*/ 445392 w 458272"/>
              <a:gd name="connsiteY1" fmla="*/ 299522 h 355529"/>
              <a:gd name="connsiteX2" fmla="*/ 112325 w 458272"/>
              <a:gd name="connsiteY2" fmla="*/ 0 h 355529"/>
              <a:gd name="connsiteX0" fmla="*/ 0 w 458272"/>
              <a:gd name="connsiteY0" fmla="*/ 346120 h 358976"/>
              <a:gd name="connsiteX1" fmla="*/ 445392 w 458272"/>
              <a:gd name="connsiteY1" fmla="*/ 299522 h 358976"/>
              <a:gd name="connsiteX2" fmla="*/ 112325 w 458272"/>
              <a:gd name="connsiteY2" fmla="*/ 0 h 358976"/>
              <a:gd name="connsiteX0" fmla="*/ 0 w 446733"/>
              <a:gd name="connsiteY0" fmla="*/ 346120 h 357497"/>
              <a:gd name="connsiteX1" fmla="*/ 433465 w 446733"/>
              <a:gd name="connsiteY1" fmla="*/ 291571 h 357497"/>
              <a:gd name="connsiteX2" fmla="*/ 112325 w 446733"/>
              <a:gd name="connsiteY2" fmla="*/ 0 h 357497"/>
              <a:gd name="connsiteX0" fmla="*/ 0 w 446733"/>
              <a:gd name="connsiteY0" fmla="*/ 346120 h 363904"/>
              <a:gd name="connsiteX1" fmla="*/ 433465 w 446733"/>
              <a:gd name="connsiteY1" fmla="*/ 291571 h 363904"/>
              <a:gd name="connsiteX2" fmla="*/ 112325 w 446733"/>
              <a:gd name="connsiteY2" fmla="*/ 0 h 363904"/>
              <a:gd name="connsiteX0" fmla="*/ 0 w 446733"/>
              <a:gd name="connsiteY0" fmla="*/ 346120 h 377977"/>
              <a:gd name="connsiteX1" fmla="*/ 433465 w 446733"/>
              <a:gd name="connsiteY1" fmla="*/ 291571 h 377977"/>
              <a:gd name="connsiteX2" fmla="*/ 112325 w 446733"/>
              <a:gd name="connsiteY2" fmla="*/ 0 h 377977"/>
              <a:gd name="connsiteX0" fmla="*/ 0 w 446733"/>
              <a:gd name="connsiteY0" fmla="*/ 346120 h 366785"/>
              <a:gd name="connsiteX1" fmla="*/ 257525 w 446733"/>
              <a:gd name="connsiteY1" fmla="*/ 364784 h 366785"/>
              <a:gd name="connsiteX2" fmla="*/ 433465 w 446733"/>
              <a:gd name="connsiteY2" fmla="*/ 291571 h 366785"/>
              <a:gd name="connsiteX3" fmla="*/ 112325 w 446733"/>
              <a:gd name="connsiteY3" fmla="*/ 0 h 366785"/>
              <a:gd name="connsiteX0" fmla="*/ 0 w 446733"/>
              <a:gd name="connsiteY0" fmla="*/ 346120 h 350180"/>
              <a:gd name="connsiteX1" fmla="*/ 229695 w 446733"/>
              <a:gd name="connsiteY1" fmla="*/ 344906 h 350180"/>
              <a:gd name="connsiteX2" fmla="*/ 433465 w 446733"/>
              <a:gd name="connsiteY2" fmla="*/ 291571 h 350180"/>
              <a:gd name="connsiteX3" fmla="*/ 112325 w 446733"/>
              <a:gd name="connsiteY3" fmla="*/ 0 h 350180"/>
              <a:gd name="connsiteX0" fmla="*/ 0 w 446733"/>
              <a:gd name="connsiteY0" fmla="*/ 346120 h 350180"/>
              <a:gd name="connsiteX1" fmla="*/ 229695 w 446733"/>
              <a:gd name="connsiteY1" fmla="*/ 344906 h 350180"/>
              <a:gd name="connsiteX2" fmla="*/ 433465 w 446733"/>
              <a:gd name="connsiteY2" fmla="*/ 291571 h 350180"/>
              <a:gd name="connsiteX3" fmla="*/ 112325 w 446733"/>
              <a:gd name="connsiteY3" fmla="*/ 0 h 350180"/>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346"/>
              <a:gd name="connsiteY0" fmla="*/ 334214 h 348706"/>
              <a:gd name="connsiteX1" fmla="*/ 229695 w 446346"/>
              <a:gd name="connsiteY1" fmla="*/ 333000 h 348706"/>
              <a:gd name="connsiteX2" fmla="*/ 433465 w 446346"/>
              <a:gd name="connsiteY2" fmla="*/ 279665 h 348706"/>
              <a:gd name="connsiteX3" fmla="*/ 100419 w 446346"/>
              <a:gd name="connsiteY3" fmla="*/ 0 h 348706"/>
              <a:gd name="connsiteX0" fmla="*/ 0 w 446717"/>
              <a:gd name="connsiteY0" fmla="*/ 334214 h 348706"/>
              <a:gd name="connsiteX1" fmla="*/ 229695 w 446717"/>
              <a:gd name="connsiteY1" fmla="*/ 333000 h 348706"/>
              <a:gd name="connsiteX2" fmla="*/ 433465 w 446717"/>
              <a:gd name="connsiteY2" fmla="*/ 279665 h 348706"/>
              <a:gd name="connsiteX3" fmla="*/ 100419 w 446717"/>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6600"/>
              <a:gd name="connsiteX1" fmla="*/ 229695 w 446418"/>
              <a:gd name="connsiteY1" fmla="*/ 333000 h 346600"/>
              <a:gd name="connsiteX2" fmla="*/ 433465 w 446418"/>
              <a:gd name="connsiteY2" fmla="*/ 279665 h 346600"/>
              <a:gd name="connsiteX3" fmla="*/ 100419 w 446418"/>
              <a:gd name="connsiteY3" fmla="*/ 0 h 346600"/>
              <a:gd name="connsiteX0" fmla="*/ 0 w 446418"/>
              <a:gd name="connsiteY0" fmla="*/ 334214 h 346600"/>
              <a:gd name="connsiteX1" fmla="*/ 229695 w 446418"/>
              <a:gd name="connsiteY1" fmla="*/ 333000 h 346600"/>
              <a:gd name="connsiteX2" fmla="*/ 433465 w 446418"/>
              <a:gd name="connsiteY2" fmla="*/ 279665 h 346600"/>
              <a:gd name="connsiteX3" fmla="*/ 100419 w 446418"/>
              <a:gd name="connsiteY3" fmla="*/ 0 h 346600"/>
              <a:gd name="connsiteX0" fmla="*/ 0 w 451031"/>
              <a:gd name="connsiteY0" fmla="*/ 334214 h 346600"/>
              <a:gd name="connsiteX1" fmla="*/ 229695 w 451031"/>
              <a:gd name="connsiteY1" fmla="*/ 333000 h 346600"/>
              <a:gd name="connsiteX2" fmla="*/ 438228 w 451031"/>
              <a:gd name="connsiteY2" fmla="*/ 279665 h 346600"/>
              <a:gd name="connsiteX3" fmla="*/ 100419 w 451031"/>
              <a:gd name="connsiteY3" fmla="*/ 0 h 346600"/>
              <a:gd name="connsiteX0" fmla="*/ 0 w 451031"/>
              <a:gd name="connsiteY0" fmla="*/ 334214 h 346600"/>
              <a:gd name="connsiteX1" fmla="*/ 229695 w 451031"/>
              <a:gd name="connsiteY1" fmla="*/ 333000 h 346600"/>
              <a:gd name="connsiteX2" fmla="*/ 438228 w 451031"/>
              <a:gd name="connsiteY2" fmla="*/ 279665 h 346600"/>
              <a:gd name="connsiteX3" fmla="*/ 100419 w 451031"/>
              <a:gd name="connsiteY3" fmla="*/ 0 h 346600"/>
              <a:gd name="connsiteX0" fmla="*/ 0 w 447036"/>
              <a:gd name="connsiteY0" fmla="*/ 334214 h 346600"/>
              <a:gd name="connsiteX1" fmla="*/ 229695 w 447036"/>
              <a:gd name="connsiteY1" fmla="*/ 333000 h 346600"/>
              <a:gd name="connsiteX2" fmla="*/ 438228 w 447036"/>
              <a:gd name="connsiteY2" fmla="*/ 279665 h 346600"/>
              <a:gd name="connsiteX3" fmla="*/ 100419 w 447036"/>
              <a:gd name="connsiteY3" fmla="*/ 0 h 346600"/>
              <a:gd name="connsiteX0" fmla="*/ 0 w 442386"/>
              <a:gd name="connsiteY0" fmla="*/ 334214 h 346600"/>
              <a:gd name="connsiteX1" fmla="*/ 229695 w 442386"/>
              <a:gd name="connsiteY1" fmla="*/ 333000 h 346600"/>
              <a:gd name="connsiteX2" fmla="*/ 433466 w 442386"/>
              <a:gd name="connsiteY2" fmla="*/ 277283 h 346600"/>
              <a:gd name="connsiteX3" fmla="*/ 100419 w 442386"/>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0326"/>
              <a:gd name="connsiteX1" fmla="*/ 229695 w 458677"/>
              <a:gd name="connsiteY1" fmla="*/ 333000 h 340326"/>
              <a:gd name="connsiteX2" fmla="*/ 450135 w 458677"/>
              <a:gd name="connsiteY2" fmla="*/ 260614 h 340326"/>
              <a:gd name="connsiteX3" fmla="*/ 100419 w 458677"/>
              <a:gd name="connsiteY3" fmla="*/ 0 h 340326"/>
              <a:gd name="connsiteX0" fmla="*/ 0 w 764856"/>
              <a:gd name="connsiteY0" fmla="*/ 520404 h 520444"/>
              <a:gd name="connsiteX1" fmla="*/ 535874 w 764856"/>
              <a:gd name="connsiteY1" fmla="*/ 333000 h 520444"/>
              <a:gd name="connsiteX2" fmla="*/ 756314 w 764856"/>
              <a:gd name="connsiteY2" fmla="*/ 260614 h 520444"/>
              <a:gd name="connsiteX3" fmla="*/ 406598 w 764856"/>
              <a:gd name="connsiteY3" fmla="*/ 0 h 520444"/>
              <a:gd name="connsiteX0" fmla="*/ 0 w 764856"/>
              <a:gd name="connsiteY0" fmla="*/ 520404 h 520452"/>
              <a:gd name="connsiteX1" fmla="*/ 258658 w 764856"/>
              <a:gd name="connsiteY1" fmla="*/ 361963 h 520452"/>
              <a:gd name="connsiteX2" fmla="*/ 756314 w 764856"/>
              <a:gd name="connsiteY2" fmla="*/ 260614 h 520452"/>
              <a:gd name="connsiteX3" fmla="*/ 406598 w 764856"/>
              <a:gd name="connsiteY3" fmla="*/ 0 h 520452"/>
              <a:gd name="connsiteX0" fmla="*/ 0 w 764856"/>
              <a:gd name="connsiteY0" fmla="*/ 537186 h 537234"/>
              <a:gd name="connsiteX1" fmla="*/ 258658 w 764856"/>
              <a:gd name="connsiteY1" fmla="*/ 378745 h 537234"/>
              <a:gd name="connsiteX2" fmla="*/ 756314 w 764856"/>
              <a:gd name="connsiteY2" fmla="*/ 277396 h 537234"/>
              <a:gd name="connsiteX3" fmla="*/ 406598 w 764856"/>
              <a:gd name="connsiteY3" fmla="*/ 16782 h 537234"/>
              <a:gd name="connsiteX4" fmla="*/ 407899 w 764856"/>
              <a:gd name="connsiteY4" fmla="*/ 26280 h 537234"/>
              <a:gd name="connsiteX0" fmla="*/ 0 w 764856"/>
              <a:gd name="connsiteY0" fmla="*/ 742619 h 742667"/>
              <a:gd name="connsiteX1" fmla="*/ 258658 w 764856"/>
              <a:gd name="connsiteY1" fmla="*/ 584178 h 742667"/>
              <a:gd name="connsiteX2" fmla="*/ 756314 w 764856"/>
              <a:gd name="connsiteY2" fmla="*/ 482829 h 742667"/>
              <a:gd name="connsiteX3" fmla="*/ 406598 w 764856"/>
              <a:gd name="connsiteY3" fmla="*/ 222215 h 742667"/>
              <a:gd name="connsiteX4" fmla="*/ 374799 w 764856"/>
              <a:gd name="connsiteY4" fmla="*/ 10 h 742667"/>
              <a:gd name="connsiteX5" fmla="*/ 407899 w 764856"/>
              <a:gd name="connsiteY5" fmla="*/ 231713 h 742667"/>
              <a:gd name="connsiteX0" fmla="*/ 0 w 764856"/>
              <a:gd name="connsiteY0" fmla="*/ 924708 h 924756"/>
              <a:gd name="connsiteX1" fmla="*/ 258658 w 764856"/>
              <a:gd name="connsiteY1" fmla="*/ 766267 h 924756"/>
              <a:gd name="connsiteX2" fmla="*/ 756314 w 764856"/>
              <a:gd name="connsiteY2" fmla="*/ 664918 h 924756"/>
              <a:gd name="connsiteX3" fmla="*/ 406598 w 764856"/>
              <a:gd name="connsiteY3" fmla="*/ 404304 h 924756"/>
              <a:gd name="connsiteX4" fmla="*/ 374799 w 764856"/>
              <a:gd name="connsiteY4" fmla="*/ 182099 h 924756"/>
              <a:gd name="connsiteX5" fmla="*/ 47931 w 764856"/>
              <a:gd name="connsiteY5" fmla="*/ 47 h 924756"/>
              <a:gd name="connsiteX0" fmla="*/ 0 w 764856"/>
              <a:gd name="connsiteY0" fmla="*/ 1135699 h 1135747"/>
              <a:gd name="connsiteX1" fmla="*/ 258658 w 764856"/>
              <a:gd name="connsiteY1" fmla="*/ 977258 h 1135747"/>
              <a:gd name="connsiteX2" fmla="*/ 756314 w 764856"/>
              <a:gd name="connsiteY2" fmla="*/ 875909 h 1135747"/>
              <a:gd name="connsiteX3" fmla="*/ 406598 w 764856"/>
              <a:gd name="connsiteY3" fmla="*/ 615295 h 1135747"/>
              <a:gd name="connsiteX4" fmla="*/ 374799 w 764856"/>
              <a:gd name="connsiteY4" fmla="*/ 393090 h 1135747"/>
              <a:gd name="connsiteX5" fmla="*/ 490650 w 764856"/>
              <a:gd name="connsiteY5" fmla="*/ 22 h 1135747"/>
              <a:gd name="connsiteX0" fmla="*/ 0 w 764856"/>
              <a:gd name="connsiteY0" fmla="*/ 1135705 h 1135753"/>
              <a:gd name="connsiteX1" fmla="*/ 258658 w 764856"/>
              <a:gd name="connsiteY1" fmla="*/ 977264 h 1135753"/>
              <a:gd name="connsiteX2" fmla="*/ 756314 w 764856"/>
              <a:gd name="connsiteY2" fmla="*/ 875915 h 1135753"/>
              <a:gd name="connsiteX3" fmla="*/ 406598 w 764856"/>
              <a:gd name="connsiteY3" fmla="*/ 615301 h 1135753"/>
              <a:gd name="connsiteX4" fmla="*/ 420313 w 764856"/>
              <a:gd name="connsiteY4" fmla="*/ 302070 h 1135753"/>
              <a:gd name="connsiteX5" fmla="*/ 490650 w 764856"/>
              <a:gd name="connsiteY5" fmla="*/ 28 h 1135753"/>
              <a:gd name="connsiteX0" fmla="*/ 0 w 764856"/>
              <a:gd name="connsiteY0" fmla="*/ 1135715 h 1135763"/>
              <a:gd name="connsiteX1" fmla="*/ 258658 w 764856"/>
              <a:gd name="connsiteY1" fmla="*/ 977274 h 1135763"/>
              <a:gd name="connsiteX2" fmla="*/ 756314 w 764856"/>
              <a:gd name="connsiteY2" fmla="*/ 875925 h 1135763"/>
              <a:gd name="connsiteX3" fmla="*/ 406598 w 764856"/>
              <a:gd name="connsiteY3" fmla="*/ 615311 h 1135763"/>
              <a:gd name="connsiteX4" fmla="*/ 412038 w 764856"/>
              <a:gd name="connsiteY4" fmla="*/ 223467 h 1135763"/>
              <a:gd name="connsiteX5" fmla="*/ 490650 w 764856"/>
              <a:gd name="connsiteY5" fmla="*/ 38 h 1135763"/>
              <a:gd name="connsiteX0" fmla="*/ 0 w 765039"/>
              <a:gd name="connsiteY0" fmla="*/ 1135715 h 1135763"/>
              <a:gd name="connsiteX1" fmla="*/ 258658 w 765039"/>
              <a:gd name="connsiteY1" fmla="*/ 977274 h 1135763"/>
              <a:gd name="connsiteX2" fmla="*/ 756314 w 765039"/>
              <a:gd name="connsiteY2" fmla="*/ 875925 h 1135763"/>
              <a:gd name="connsiteX3" fmla="*/ 414873 w 765039"/>
              <a:gd name="connsiteY3" fmla="*/ 611174 h 1135763"/>
              <a:gd name="connsiteX4" fmla="*/ 412038 w 765039"/>
              <a:gd name="connsiteY4" fmla="*/ 223467 h 1135763"/>
              <a:gd name="connsiteX5" fmla="*/ 490650 w 765039"/>
              <a:gd name="connsiteY5" fmla="*/ 38 h 1135763"/>
              <a:gd name="connsiteX0" fmla="*/ 0 w 765039"/>
              <a:gd name="connsiteY0" fmla="*/ 1135715 h 1135763"/>
              <a:gd name="connsiteX1" fmla="*/ 258658 w 765039"/>
              <a:gd name="connsiteY1" fmla="*/ 977274 h 1135763"/>
              <a:gd name="connsiteX2" fmla="*/ 756314 w 765039"/>
              <a:gd name="connsiteY2" fmla="*/ 875925 h 1135763"/>
              <a:gd name="connsiteX3" fmla="*/ 414873 w 765039"/>
              <a:gd name="connsiteY3" fmla="*/ 611174 h 1135763"/>
              <a:gd name="connsiteX4" fmla="*/ 412038 w 765039"/>
              <a:gd name="connsiteY4" fmla="*/ 223467 h 1135763"/>
              <a:gd name="connsiteX5" fmla="*/ 490650 w 765039"/>
              <a:gd name="connsiteY5" fmla="*/ 38 h 1135763"/>
              <a:gd name="connsiteX0" fmla="*/ 0 w 765039"/>
              <a:gd name="connsiteY0" fmla="*/ 1354986 h 1355034"/>
              <a:gd name="connsiteX1" fmla="*/ 258658 w 765039"/>
              <a:gd name="connsiteY1" fmla="*/ 1196545 h 1355034"/>
              <a:gd name="connsiteX2" fmla="*/ 756314 w 765039"/>
              <a:gd name="connsiteY2" fmla="*/ 1095196 h 1355034"/>
              <a:gd name="connsiteX3" fmla="*/ 414873 w 765039"/>
              <a:gd name="connsiteY3" fmla="*/ 830445 h 1355034"/>
              <a:gd name="connsiteX4" fmla="*/ 412038 w 765039"/>
              <a:gd name="connsiteY4" fmla="*/ 442738 h 1355034"/>
              <a:gd name="connsiteX5" fmla="*/ 449275 w 765039"/>
              <a:gd name="connsiteY5" fmla="*/ 19 h 1355034"/>
              <a:gd name="connsiteX0" fmla="*/ 0 w 765039"/>
              <a:gd name="connsiteY0" fmla="*/ 1388085 h 1388133"/>
              <a:gd name="connsiteX1" fmla="*/ 258658 w 765039"/>
              <a:gd name="connsiteY1" fmla="*/ 1229644 h 1388133"/>
              <a:gd name="connsiteX2" fmla="*/ 756314 w 765039"/>
              <a:gd name="connsiteY2" fmla="*/ 1128295 h 1388133"/>
              <a:gd name="connsiteX3" fmla="*/ 414873 w 765039"/>
              <a:gd name="connsiteY3" fmla="*/ 863544 h 1388133"/>
              <a:gd name="connsiteX4" fmla="*/ 412038 w 765039"/>
              <a:gd name="connsiteY4" fmla="*/ 475837 h 1388133"/>
              <a:gd name="connsiteX5" fmla="*/ 490651 w 765039"/>
              <a:gd name="connsiteY5" fmla="*/ 18 h 1388133"/>
              <a:gd name="connsiteX0" fmla="*/ 427893 w 1192932"/>
              <a:gd name="connsiteY0" fmla="*/ 1516345 h 1516393"/>
              <a:gd name="connsiteX1" fmla="*/ 686551 w 1192932"/>
              <a:gd name="connsiteY1" fmla="*/ 1357904 h 1516393"/>
              <a:gd name="connsiteX2" fmla="*/ 1184207 w 1192932"/>
              <a:gd name="connsiteY2" fmla="*/ 1256555 h 1516393"/>
              <a:gd name="connsiteX3" fmla="*/ 842766 w 1192932"/>
              <a:gd name="connsiteY3" fmla="*/ 991804 h 1516393"/>
              <a:gd name="connsiteX4" fmla="*/ 839931 w 1192932"/>
              <a:gd name="connsiteY4" fmla="*/ 604097 h 1516393"/>
              <a:gd name="connsiteX5" fmla="*/ 6 w 1192932"/>
              <a:gd name="connsiteY5" fmla="*/ 14 h 1516393"/>
              <a:gd name="connsiteX0" fmla="*/ 891297 w 1656336"/>
              <a:gd name="connsiteY0" fmla="*/ 2079046 h 2079094"/>
              <a:gd name="connsiteX1" fmla="*/ 1149955 w 1656336"/>
              <a:gd name="connsiteY1" fmla="*/ 1920605 h 2079094"/>
              <a:gd name="connsiteX2" fmla="*/ 1647611 w 1656336"/>
              <a:gd name="connsiteY2" fmla="*/ 1819256 h 2079094"/>
              <a:gd name="connsiteX3" fmla="*/ 1306170 w 1656336"/>
              <a:gd name="connsiteY3" fmla="*/ 1554505 h 2079094"/>
              <a:gd name="connsiteX4" fmla="*/ 1303335 w 1656336"/>
              <a:gd name="connsiteY4" fmla="*/ 1166798 h 2079094"/>
              <a:gd name="connsiteX5" fmla="*/ 4 w 1656336"/>
              <a:gd name="connsiteY5" fmla="*/ 7 h 2079094"/>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728"/>
              <a:gd name="connsiteY0" fmla="*/ 2079047 h 2079095"/>
              <a:gd name="connsiteX1" fmla="*/ 1149955 w 1656728"/>
              <a:gd name="connsiteY1" fmla="*/ 1920606 h 2079095"/>
              <a:gd name="connsiteX2" fmla="*/ 1647611 w 1656728"/>
              <a:gd name="connsiteY2" fmla="*/ 1819257 h 2079095"/>
              <a:gd name="connsiteX3" fmla="*/ 1322721 w 1656728"/>
              <a:gd name="connsiteY3" fmla="*/ 1554506 h 2079095"/>
              <a:gd name="connsiteX4" fmla="*/ 1299198 w 1656728"/>
              <a:gd name="connsiteY4" fmla="*/ 1034398 h 2079095"/>
              <a:gd name="connsiteX5" fmla="*/ 4 w 1656728"/>
              <a:gd name="connsiteY5" fmla="*/ 8 h 2079095"/>
              <a:gd name="connsiteX0" fmla="*/ 891297 w 1655998"/>
              <a:gd name="connsiteY0" fmla="*/ 2079047 h 2079095"/>
              <a:gd name="connsiteX1" fmla="*/ 1149955 w 1655998"/>
              <a:gd name="connsiteY1" fmla="*/ 1920606 h 2079095"/>
              <a:gd name="connsiteX2" fmla="*/ 1647611 w 1655998"/>
              <a:gd name="connsiteY2" fmla="*/ 1819257 h 2079095"/>
              <a:gd name="connsiteX3" fmla="*/ 1322721 w 1655998"/>
              <a:gd name="connsiteY3" fmla="*/ 1554506 h 2079095"/>
              <a:gd name="connsiteX4" fmla="*/ 1299198 w 1655998"/>
              <a:gd name="connsiteY4" fmla="*/ 1034398 h 2079095"/>
              <a:gd name="connsiteX5" fmla="*/ 4 w 1655998"/>
              <a:gd name="connsiteY5" fmla="*/ 8 h 2079095"/>
              <a:gd name="connsiteX0" fmla="*/ 891297 w 1655998"/>
              <a:gd name="connsiteY0" fmla="*/ 2079048 h 2079096"/>
              <a:gd name="connsiteX1" fmla="*/ 1149955 w 1655998"/>
              <a:gd name="connsiteY1" fmla="*/ 1920607 h 2079096"/>
              <a:gd name="connsiteX2" fmla="*/ 1647611 w 1655998"/>
              <a:gd name="connsiteY2" fmla="*/ 1819258 h 2079096"/>
              <a:gd name="connsiteX3" fmla="*/ 1322721 w 1655998"/>
              <a:gd name="connsiteY3" fmla="*/ 1554507 h 2079096"/>
              <a:gd name="connsiteX4" fmla="*/ 1357123 w 1655998"/>
              <a:gd name="connsiteY4" fmla="*/ 926822 h 2079096"/>
              <a:gd name="connsiteX5" fmla="*/ 4 w 1655998"/>
              <a:gd name="connsiteY5" fmla="*/ 9 h 2079096"/>
              <a:gd name="connsiteX0" fmla="*/ 891297 w 1655998"/>
              <a:gd name="connsiteY0" fmla="*/ 2079048 h 2079096"/>
              <a:gd name="connsiteX1" fmla="*/ 1149955 w 1655998"/>
              <a:gd name="connsiteY1" fmla="*/ 1920607 h 2079096"/>
              <a:gd name="connsiteX2" fmla="*/ 1647611 w 1655998"/>
              <a:gd name="connsiteY2" fmla="*/ 1819258 h 2079096"/>
              <a:gd name="connsiteX3" fmla="*/ 1322721 w 1655998"/>
              <a:gd name="connsiteY3" fmla="*/ 1554507 h 2079096"/>
              <a:gd name="connsiteX4" fmla="*/ 1357123 w 1655998"/>
              <a:gd name="connsiteY4" fmla="*/ 926822 h 2079096"/>
              <a:gd name="connsiteX5" fmla="*/ 4 w 1655998"/>
              <a:gd name="connsiteY5" fmla="*/ 9 h 2079096"/>
              <a:gd name="connsiteX0" fmla="*/ 891297 w 1655998"/>
              <a:gd name="connsiteY0" fmla="*/ 2079051 h 2079099"/>
              <a:gd name="connsiteX1" fmla="*/ 1149955 w 1655998"/>
              <a:gd name="connsiteY1" fmla="*/ 1920610 h 2079099"/>
              <a:gd name="connsiteX2" fmla="*/ 1647611 w 1655998"/>
              <a:gd name="connsiteY2" fmla="*/ 1819261 h 2079099"/>
              <a:gd name="connsiteX3" fmla="*/ 1322721 w 1655998"/>
              <a:gd name="connsiteY3" fmla="*/ 1554510 h 2079099"/>
              <a:gd name="connsiteX4" fmla="*/ 1357123 w 1655998"/>
              <a:gd name="connsiteY4" fmla="*/ 926825 h 2079099"/>
              <a:gd name="connsiteX5" fmla="*/ 4 w 1655998"/>
              <a:gd name="connsiteY5" fmla="*/ 12 h 2079099"/>
              <a:gd name="connsiteX0" fmla="*/ 891297 w 1655998"/>
              <a:gd name="connsiteY0" fmla="*/ 2079051 h 2079099"/>
              <a:gd name="connsiteX1" fmla="*/ 1149955 w 1655998"/>
              <a:gd name="connsiteY1" fmla="*/ 1920610 h 2079099"/>
              <a:gd name="connsiteX2" fmla="*/ 1647611 w 1655998"/>
              <a:gd name="connsiteY2" fmla="*/ 1819261 h 2079099"/>
              <a:gd name="connsiteX3" fmla="*/ 1322721 w 1655998"/>
              <a:gd name="connsiteY3" fmla="*/ 1554510 h 2079099"/>
              <a:gd name="connsiteX4" fmla="*/ 1357123 w 1655998"/>
              <a:gd name="connsiteY4" fmla="*/ 926825 h 2079099"/>
              <a:gd name="connsiteX5" fmla="*/ 4 w 1655998"/>
              <a:gd name="connsiteY5" fmla="*/ 12 h 2079099"/>
              <a:gd name="connsiteX0" fmla="*/ 891297 w 1655998"/>
              <a:gd name="connsiteY0" fmla="*/ 2079052 h 2079100"/>
              <a:gd name="connsiteX1" fmla="*/ 1149955 w 1655998"/>
              <a:gd name="connsiteY1" fmla="*/ 1920611 h 2079100"/>
              <a:gd name="connsiteX2" fmla="*/ 1647611 w 1655998"/>
              <a:gd name="connsiteY2" fmla="*/ 1819262 h 2079100"/>
              <a:gd name="connsiteX3" fmla="*/ 1322721 w 1655998"/>
              <a:gd name="connsiteY3" fmla="*/ 1554511 h 2079100"/>
              <a:gd name="connsiteX4" fmla="*/ 1410911 w 1655998"/>
              <a:gd name="connsiteY4" fmla="*/ 881312 h 2079100"/>
              <a:gd name="connsiteX5" fmla="*/ 4 w 1655998"/>
              <a:gd name="connsiteY5" fmla="*/ 13 h 2079100"/>
              <a:gd name="connsiteX0" fmla="*/ 891297 w 1655998"/>
              <a:gd name="connsiteY0" fmla="*/ 2079053 h 2079101"/>
              <a:gd name="connsiteX1" fmla="*/ 1149955 w 1655998"/>
              <a:gd name="connsiteY1" fmla="*/ 1920612 h 2079101"/>
              <a:gd name="connsiteX2" fmla="*/ 1647611 w 1655998"/>
              <a:gd name="connsiteY2" fmla="*/ 1819263 h 2079101"/>
              <a:gd name="connsiteX3" fmla="*/ 1322721 w 1655998"/>
              <a:gd name="connsiteY3" fmla="*/ 1554512 h 2079101"/>
              <a:gd name="connsiteX4" fmla="*/ 1410911 w 1655998"/>
              <a:gd name="connsiteY4" fmla="*/ 881313 h 2079101"/>
              <a:gd name="connsiteX5" fmla="*/ 4 w 1655998"/>
              <a:gd name="connsiteY5" fmla="*/ 14 h 2079101"/>
              <a:gd name="connsiteX0" fmla="*/ 891297 w 1655998"/>
              <a:gd name="connsiteY0" fmla="*/ 2079052 h 2079100"/>
              <a:gd name="connsiteX1" fmla="*/ 1149955 w 1655998"/>
              <a:gd name="connsiteY1" fmla="*/ 1920611 h 2079100"/>
              <a:gd name="connsiteX2" fmla="*/ 1647611 w 1655998"/>
              <a:gd name="connsiteY2" fmla="*/ 1819262 h 2079100"/>
              <a:gd name="connsiteX3" fmla="*/ 1322721 w 1655998"/>
              <a:gd name="connsiteY3" fmla="*/ 1554511 h 2079100"/>
              <a:gd name="connsiteX4" fmla="*/ 1410911 w 1655998"/>
              <a:gd name="connsiteY4" fmla="*/ 881312 h 2079100"/>
              <a:gd name="connsiteX5" fmla="*/ 4 w 1655998"/>
              <a:gd name="connsiteY5" fmla="*/ 13 h 2079100"/>
              <a:gd name="connsiteX0" fmla="*/ 891297 w 1655998"/>
              <a:gd name="connsiteY0" fmla="*/ 2079056 h 2079104"/>
              <a:gd name="connsiteX1" fmla="*/ 1149955 w 1655998"/>
              <a:gd name="connsiteY1" fmla="*/ 1920615 h 2079104"/>
              <a:gd name="connsiteX2" fmla="*/ 1647611 w 1655998"/>
              <a:gd name="connsiteY2" fmla="*/ 1819266 h 2079104"/>
              <a:gd name="connsiteX3" fmla="*/ 1322721 w 1655998"/>
              <a:gd name="connsiteY3" fmla="*/ 1554515 h 2079104"/>
              <a:gd name="connsiteX4" fmla="*/ 1410911 w 1655998"/>
              <a:gd name="connsiteY4" fmla="*/ 881316 h 2079104"/>
              <a:gd name="connsiteX5" fmla="*/ 4 w 1655998"/>
              <a:gd name="connsiteY5" fmla="*/ 17 h 2079104"/>
              <a:gd name="connsiteX0" fmla="*/ 891297 w 1655998"/>
              <a:gd name="connsiteY0" fmla="*/ 2079056 h 2079104"/>
              <a:gd name="connsiteX1" fmla="*/ 1149955 w 1655998"/>
              <a:gd name="connsiteY1" fmla="*/ 1920615 h 2079104"/>
              <a:gd name="connsiteX2" fmla="*/ 1647611 w 1655998"/>
              <a:gd name="connsiteY2" fmla="*/ 1819266 h 2079104"/>
              <a:gd name="connsiteX3" fmla="*/ 1322721 w 1655998"/>
              <a:gd name="connsiteY3" fmla="*/ 1554515 h 2079104"/>
              <a:gd name="connsiteX4" fmla="*/ 1410911 w 1655998"/>
              <a:gd name="connsiteY4" fmla="*/ 881316 h 2079104"/>
              <a:gd name="connsiteX5" fmla="*/ 4 w 1655998"/>
              <a:gd name="connsiteY5" fmla="*/ 17 h 2079104"/>
              <a:gd name="connsiteX0" fmla="*/ 887161 w 1651862"/>
              <a:gd name="connsiteY0" fmla="*/ 2079054 h 2079102"/>
              <a:gd name="connsiteX1" fmla="*/ 1145819 w 1651862"/>
              <a:gd name="connsiteY1" fmla="*/ 1920613 h 2079102"/>
              <a:gd name="connsiteX2" fmla="*/ 1643475 w 1651862"/>
              <a:gd name="connsiteY2" fmla="*/ 1819264 h 2079102"/>
              <a:gd name="connsiteX3" fmla="*/ 1318585 w 1651862"/>
              <a:gd name="connsiteY3" fmla="*/ 1554513 h 2079102"/>
              <a:gd name="connsiteX4" fmla="*/ 1406775 w 1651862"/>
              <a:gd name="connsiteY4" fmla="*/ 881314 h 2079102"/>
              <a:gd name="connsiteX5" fmla="*/ 5 w 1651862"/>
              <a:gd name="connsiteY5" fmla="*/ 15 h 2079102"/>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670284 w 1651857"/>
              <a:gd name="connsiteY5" fmla="*/ 376522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43758"/>
              <a:gd name="connsiteY0" fmla="*/ 2079039 h 2079091"/>
              <a:gd name="connsiteX1" fmla="*/ 1145814 w 1643758"/>
              <a:gd name="connsiteY1" fmla="*/ 1920598 h 2079091"/>
              <a:gd name="connsiteX2" fmla="*/ 1635194 w 1643758"/>
              <a:gd name="connsiteY2" fmla="*/ 1835799 h 2079091"/>
              <a:gd name="connsiteX3" fmla="*/ 1318580 w 1643758"/>
              <a:gd name="connsiteY3" fmla="*/ 1554498 h 2079091"/>
              <a:gd name="connsiteX4" fmla="*/ 1377807 w 1643758"/>
              <a:gd name="connsiteY4" fmla="*/ 732347 h 2079091"/>
              <a:gd name="connsiteX5" fmla="*/ 839924 w 1643758"/>
              <a:gd name="connsiteY5" fmla="*/ 699250 h 2079091"/>
              <a:gd name="connsiteX6" fmla="*/ 0 w 1643758"/>
              <a:gd name="connsiteY6" fmla="*/ 0 h 2079091"/>
              <a:gd name="connsiteX0" fmla="*/ 887156 w 1637730"/>
              <a:gd name="connsiteY0" fmla="*/ 2079039 h 2079091"/>
              <a:gd name="connsiteX1" fmla="*/ 1145814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39924 w 1637730"/>
              <a:gd name="connsiteY5" fmla="*/ 699250 h 2079091"/>
              <a:gd name="connsiteX6" fmla="*/ 0 w 1637730"/>
              <a:gd name="connsiteY6" fmla="*/ 0 h 2079091"/>
              <a:gd name="connsiteX0" fmla="*/ 887156 w 1637730"/>
              <a:gd name="connsiteY0" fmla="*/ 2079039 h 2079091"/>
              <a:gd name="connsiteX1" fmla="*/ 1149951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39924 w 1637730"/>
              <a:gd name="connsiteY5" fmla="*/ 699250 h 2079091"/>
              <a:gd name="connsiteX6" fmla="*/ 0 w 1637730"/>
              <a:gd name="connsiteY6" fmla="*/ 0 h 2079091"/>
              <a:gd name="connsiteX0" fmla="*/ 887156 w 1637730"/>
              <a:gd name="connsiteY0" fmla="*/ 2079039 h 2079091"/>
              <a:gd name="connsiteX1" fmla="*/ 1149951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60612 w 1637730"/>
              <a:gd name="connsiteY5" fmla="*/ 686837 h 2079091"/>
              <a:gd name="connsiteX6" fmla="*/ 0 w 1637730"/>
              <a:gd name="connsiteY6" fmla="*/ 0 h 2079091"/>
              <a:gd name="connsiteX0" fmla="*/ 887156 w 1637730"/>
              <a:gd name="connsiteY0" fmla="*/ 2029388 h 2029440"/>
              <a:gd name="connsiteX1" fmla="*/ 1149951 w 1637730"/>
              <a:gd name="connsiteY1" fmla="*/ 1870947 h 2029440"/>
              <a:gd name="connsiteX2" fmla="*/ 1635194 w 1637730"/>
              <a:gd name="connsiteY2" fmla="*/ 1786148 h 2029440"/>
              <a:gd name="connsiteX3" fmla="*/ 1318580 w 1637730"/>
              <a:gd name="connsiteY3" fmla="*/ 1504847 h 2029440"/>
              <a:gd name="connsiteX4" fmla="*/ 1377807 w 1637730"/>
              <a:gd name="connsiteY4" fmla="*/ 682696 h 2029440"/>
              <a:gd name="connsiteX5" fmla="*/ 860612 w 1637730"/>
              <a:gd name="connsiteY5" fmla="*/ 637186 h 2029440"/>
              <a:gd name="connsiteX6" fmla="*/ 0 w 1637730"/>
              <a:gd name="connsiteY6" fmla="*/ 0 h 2029440"/>
              <a:gd name="connsiteX0" fmla="*/ 887156 w 1637730"/>
              <a:gd name="connsiteY0" fmla="*/ 2029388 h 2029440"/>
              <a:gd name="connsiteX1" fmla="*/ 1149951 w 1637730"/>
              <a:gd name="connsiteY1" fmla="*/ 1870947 h 2029440"/>
              <a:gd name="connsiteX2" fmla="*/ 1635194 w 1637730"/>
              <a:gd name="connsiteY2" fmla="*/ 1786148 h 2029440"/>
              <a:gd name="connsiteX3" fmla="*/ 1318580 w 1637730"/>
              <a:gd name="connsiteY3" fmla="*/ 1504847 h 2029440"/>
              <a:gd name="connsiteX4" fmla="*/ 1377807 w 1637730"/>
              <a:gd name="connsiteY4" fmla="*/ 682696 h 2029440"/>
              <a:gd name="connsiteX5" fmla="*/ 860612 w 1637730"/>
              <a:gd name="connsiteY5" fmla="*/ 637186 h 2029440"/>
              <a:gd name="connsiteX6" fmla="*/ 0 w 1637730"/>
              <a:gd name="connsiteY6" fmla="*/ 0 h 2029440"/>
              <a:gd name="connsiteX0" fmla="*/ 907844 w 1658418"/>
              <a:gd name="connsiteY0" fmla="*/ 2054214 h 2054266"/>
              <a:gd name="connsiteX1" fmla="*/ 1170639 w 1658418"/>
              <a:gd name="connsiteY1" fmla="*/ 1895773 h 2054266"/>
              <a:gd name="connsiteX2" fmla="*/ 1655882 w 1658418"/>
              <a:gd name="connsiteY2" fmla="*/ 1810974 h 2054266"/>
              <a:gd name="connsiteX3" fmla="*/ 1339268 w 1658418"/>
              <a:gd name="connsiteY3" fmla="*/ 1529673 h 2054266"/>
              <a:gd name="connsiteX4" fmla="*/ 1398495 w 1658418"/>
              <a:gd name="connsiteY4" fmla="*/ 707522 h 2054266"/>
              <a:gd name="connsiteX5" fmla="*/ 881300 w 1658418"/>
              <a:gd name="connsiteY5" fmla="*/ 662012 h 2054266"/>
              <a:gd name="connsiteX6" fmla="*/ 0 w 1658418"/>
              <a:gd name="connsiteY6" fmla="*/ 0 h 2054266"/>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69532 w 1629455"/>
              <a:gd name="connsiteY4" fmla="*/ 678559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5742 w 1629455"/>
              <a:gd name="connsiteY4" fmla="*/ 935090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620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1257817 w 1629455"/>
              <a:gd name="connsiteY6" fmla="*/ 575123 h 2025303"/>
              <a:gd name="connsiteX7" fmla="*/ 852337 w 1629455"/>
              <a:gd name="connsiteY7" fmla="*/ 628912 h 2025303"/>
              <a:gd name="connsiteX8" fmla="*/ 0 w 1629455"/>
              <a:gd name="connsiteY8"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81944 w 1629455"/>
              <a:gd name="connsiteY5" fmla="*/ 703383 h 2025303"/>
              <a:gd name="connsiteX6" fmla="*/ 1257817 w 1629455"/>
              <a:gd name="connsiteY6" fmla="*/ 575123 h 2025303"/>
              <a:gd name="connsiteX7" fmla="*/ 852337 w 1629455"/>
              <a:gd name="connsiteY7" fmla="*/ 628912 h 2025303"/>
              <a:gd name="connsiteX8" fmla="*/ 0 w 1629455"/>
              <a:gd name="connsiteY8"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74367 w 1629455"/>
              <a:gd name="connsiteY5" fmla="*/ 575123 h 2025303"/>
              <a:gd name="connsiteX6" fmla="*/ 852337 w 1629455"/>
              <a:gd name="connsiteY6" fmla="*/ 628912 h 2025303"/>
              <a:gd name="connsiteX7" fmla="*/ 0 w 1629455"/>
              <a:gd name="connsiteY7" fmla="*/ 0 h 2025303"/>
              <a:gd name="connsiteX0" fmla="*/ 878881 w 1654106"/>
              <a:gd name="connsiteY0" fmla="*/ 2025251 h 2025303"/>
              <a:gd name="connsiteX1" fmla="*/ 1141676 w 1654106"/>
              <a:gd name="connsiteY1" fmla="*/ 1866810 h 2025303"/>
              <a:gd name="connsiteX2" fmla="*/ 1651745 w 1654106"/>
              <a:gd name="connsiteY2" fmla="*/ 1777873 h 2025303"/>
              <a:gd name="connsiteX3" fmla="*/ 1310305 w 1654106"/>
              <a:gd name="connsiteY3" fmla="*/ 1500710 h 2025303"/>
              <a:gd name="connsiteX4" fmla="*/ 1303329 w 1654106"/>
              <a:gd name="connsiteY4" fmla="*/ 1046804 h 2025303"/>
              <a:gd name="connsiteX5" fmla="*/ 1274367 w 1654106"/>
              <a:gd name="connsiteY5" fmla="*/ 575123 h 2025303"/>
              <a:gd name="connsiteX6" fmla="*/ 852337 w 1654106"/>
              <a:gd name="connsiteY6" fmla="*/ 628912 h 2025303"/>
              <a:gd name="connsiteX7" fmla="*/ 0 w 1654106"/>
              <a:gd name="connsiteY7" fmla="*/ 0 h 2025303"/>
              <a:gd name="connsiteX0" fmla="*/ 878881 w 1654106"/>
              <a:gd name="connsiteY0" fmla="*/ 2025251 h 2025303"/>
              <a:gd name="connsiteX1" fmla="*/ 1141676 w 1654106"/>
              <a:gd name="connsiteY1" fmla="*/ 1866810 h 2025303"/>
              <a:gd name="connsiteX2" fmla="*/ 1651745 w 1654106"/>
              <a:gd name="connsiteY2" fmla="*/ 1777873 h 2025303"/>
              <a:gd name="connsiteX3" fmla="*/ 1310305 w 1654106"/>
              <a:gd name="connsiteY3" fmla="*/ 1500710 h 2025303"/>
              <a:gd name="connsiteX4" fmla="*/ 1303329 w 1654106"/>
              <a:gd name="connsiteY4" fmla="*/ 1046804 h 2025303"/>
              <a:gd name="connsiteX5" fmla="*/ 1274367 w 1654106"/>
              <a:gd name="connsiteY5" fmla="*/ 575123 h 2025303"/>
              <a:gd name="connsiteX6" fmla="*/ 852337 w 1654106"/>
              <a:gd name="connsiteY6" fmla="*/ 628912 h 2025303"/>
              <a:gd name="connsiteX7" fmla="*/ 0 w 1654106"/>
              <a:gd name="connsiteY7" fmla="*/ 0 h 2025303"/>
              <a:gd name="connsiteX0" fmla="*/ 878881 w 1660677"/>
              <a:gd name="connsiteY0" fmla="*/ 2025251 h 2025303"/>
              <a:gd name="connsiteX1" fmla="*/ 1141676 w 1660677"/>
              <a:gd name="connsiteY1" fmla="*/ 1866810 h 2025303"/>
              <a:gd name="connsiteX2" fmla="*/ 1651745 w 1660677"/>
              <a:gd name="connsiteY2" fmla="*/ 1777873 h 2025303"/>
              <a:gd name="connsiteX3" fmla="*/ 1310305 w 1660677"/>
              <a:gd name="connsiteY3" fmla="*/ 1500710 h 2025303"/>
              <a:gd name="connsiteX4" fmla="*/ 1303329 w 1660677"/>
              <a:gd name="connsiteY4" fmla="*/ 1046804 h 2025303"/>
              <a:gd name="connsiteX5" fmla="*/ 1274367 w 1660677"/>
              <a:gd name="connsiteY5" fmla="*/ 575123 h 2025303"/>
              <a:gd name="connsiteX6" fmla="*/ 852337 w 1660677"/>
              <a:gd name="connsiteY6" fmla="*/ 628912 h 2025303"/>
              <a:gd name="connsiteX7" fmla="*/ 0 w 1660677"/>
              <a:gd name="connsiteY7" fmla="*/ 0 h 2025303"/>
              <a:gd name="connsiteX0" fmla="*/ 878881 w 1665516"/>
              <a:gd name="connsiteY0" fmla="*/ 2025251 h 2025303"/>
              <a:gd name="connsiteX1" fmla="*/ 1141676 w 1665516"/>
              <a:gd name="connsiteY1" fmla="*/ 1866810 h 2025303"/>
              <a:gd name="connsiteX2" fmla="*/ 1651745 w 1665516"/>
              <a:gd name="connsiteY2" fmla="*/ 1777873 h 2025303"/>
              <a:gd name="connsiteX3" fmla="*/ 1310305 w 1665516"/>
              <a:gd name="connsiteY3" fmla="*/ 1500710 h 2025303"/>
              <a:gd name="connsiteX4" fmla="*/ 1303329 w 1665516"/>
              <a:gd name="connsiteY4" fmla="*/ 1046804 h 2025303"/>
              <a:gd name="connsiteX5" fmla="*/ 1274367 w 1665516"/>
              <a:gd name="connsiteY5" fmla="*/ 575123 h 2025303"/>
              <a:gd name="connsiteX6" fmla="*/ 852337 w 1665516"/>
              <a:gd name="connsiteY6" fmla="*/ 628912 h 2025303"/>
              <a:gd name="connsiteX7" fmla="*/ 0 w 1665516"/>
              <a:gd name="connsiteY7" fmla="*/ 0 h 2025303"/>
              <a:gd name="connsiteX0" fmla="*/ 878881 w 1657363"/>
              <a:gd name="connsiteY0" fmla="*/ 2025251 h 2025303"/>
              <a:gd name="connsiteX1" fmla="*/ 1141676 w 1657363"/>
              <a:gd name="connsiteY1" fmla="*/ 1866810 h 2025303"/>
              <a:gd name="connsiteX2" fmla="*/ 1651745 w 1657363"/>
              <a:gd name="connsiteY2" fmla="*/ 1777873 h 2025303"/>
              <a:gd name="connsiteX3" fmla="*/ 1310305 w 1657363"/>
              <a:gd name="connsiteY3" fmla="*/ 1500710 h 2025303"/>
              <a:gd name="connsiteX4" fmla="*/ 1303329 w 1657363"/>
              <a:gd name="connsiteY4" fmla="*/ 1046804 h 2025303"/>
              <a:gd name="connsiteX5" fmla="*/ 1274367 w 1657363"/>
              <a:gd name="connsiteY5" fmla="*/ 575123 h 2025303"/>
              <a:gd name="connsiteX6" fmla="*/ 852337 w 1657363"/>
              <a:gd name="connsiteY6" fmla="*/ 628912 h 2025303"/>
              <a:gd name="connsiteX7" fmla="*/ 0 w 1657363"/>
              <a:gd name="connsiteY7" fmla="*/ 0 h 2025303"/>
              <a:gd name="connsiteX0" fmla="*/ 878881 w 1657363"/>
              <a:gd name="connsiteY0" fmla="*/ 2025251 h 2025303"/>
              <a:gd name="connsiteX1" fmla="*/ 1141676 w 1657363"/>
              <a:gd name="connsiteY1" fmla="*/ 1866810 h 2025303"/>
              <a:gd name="connsiteX2" fmla="*/ 1651745 w 1657363"/>
              <a:gd name="connsiteY2" fmla="*/ 1777873 h 2025303"/>
              <a:gd name="connsiteX3" fmla="*/ 1310305 w 1657363"/>
              <a:gd name="connsiteY3" fmla="*/ 1500710 h 2025303"/>
              <a:gd name="connsiteX4" fmla="*/ 1303329 w 1657363"/>
              <a:gd name="connsiteY4" fmla="*/ 1046804 h 2025303"/>
              <a:gd name="connsiteX5" fmla="*/ 1274367 w 1657363"/>
              <a:gd name="connsiteY5" fmla="*/ 575123 h 2025303"/>
              <a:gd name="connsiteX6" fmla="*/ 852337 w 1657363"/>
              <a:gd name="connsiteY6" fmla="*/ 628912 h 2025303"/>
              <a:gd name="connsiteX7" fmla="*/ 0 w 1657363"/>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51745"/>
              <a:gd name="connsiteY0" fmla="*/ 2025251 h 2025303"/>
              <a:gd name="connsiteX1" fmla="*/ 1141676 w 1651745"/>
              <a:gd name="connsiteY1" fmla="*/ 1866810 h 2025303"/>
              <a:gd name="connsiteX2" fmla="*/ 1651745 w 1651745"/>
              <a:gd name="connsiteY2" fmla="*/ 1777873 h 2025303"/>
              <a:gd name="connsiteX3" fmla="*/ 1310305 w 1651745"/>
              <a:gd name="connsiteY3" fmla="*/ 1500710 h 2025303"/>
              <a:gd name="connsiteX4" fmla="*/ 1303329 w 1651745"/>
              <a:gd name="connsiteY4" fmla="*/ 1046804 h 2025303"/>
              <a:gd name="connsiteX5" fmla="*/ 1274367 w 1651745"/>
              <a:gd name="connsiteY5" fmla="*/ 575123 h 2025303"/>
              <a:gd name="connsiteX6" fmla="*/ 852337 w 1651745"/>
              <a:gd name="connsiteY6" fmla="*/ 628912 h 2025303"/>
              <a:gd name="connsiteX7" fmla="*/ 0 w 1651745"/>
              <a:gd name="connsiteY7" fmla="*/ 0 h 2025303"/>
              <a:gd name="connsiteX0" fmla="*/ 878881 w 1651745"/>
              <a:gd name="connsiteY0" fmla="*/ 2025251 h 2025303"/>
              <a:gd name="connsiteX1" fmla="*/ 1141676 w 1651745"/>
              <a:gd name="connsiteY1" fmla="*/ 1866810 h 2025303"/>
              <a:gd name="connsiteX2" fmla="*/ 1651745 w 1651745"/>
              <a:gd name="connsiteY2" fmla="*/ 1786148 h 2025303"/>
              <a:gd name="connsiteX3" fmla="*/ 1310305 w 1651745"/>
              <a:gd name="connsiteY3" fmla="*/ 1500710 h 2025303"/>
              <a:gd name="connsiteX4" fmla="*/ 1303329 w 1651745"/>
              <a:gd name="connsiteY4" fmla="*/ 1046804 h 2025303"/>
              <a:gd name="connsiteX5" fmla="*/ 1274367 w 1651745"/>
              <a:gd name="connsiteY5" fmla="*/ 575123 h 2025303"/>
              <a:gd name="connsiteX6" fmla="*/ 852337 w 1651745"/>
              <a:gd name="connsiteY6" fmla="*/ 628912 h 2025303"/>
              <a:gd name="connsiteX7" fmla="*/ 0 w 1651745"/>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303329 w 1652118"/>
              <a:gd name="connsiteY4" fmla="*/ 1046804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303329 w 1652118"/>
              <a:gd name="connsiteY4" fmla="*/ 1046804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702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702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99193 w 1652118"/>
              <a:gd name="connsiteY5" fmla="*/ 5999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330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330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24774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24774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07468 w 1652118"/>
              <a:gd name="connsiteY5" fmla="*/ 62063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07468 w 1652118"/>
              <a:gd name="connsiteY5" fmla="*/ 620637 h 2025303"/>
              <a:gd name="connsiteX6" fmla="*/ 972326 w 1652118"/>
              <a:gd name="connsiteY6" fmla="*/ 715801 h 2025303"/>
              <a:gd name="connsiteX7" fmla="*/ 0 w 1652118"/>
              <a:gd name="connsiteY7" fmla="*/ 0 h 20253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887156 w 1660393"/>
              <a:gd name="connsiteY0" fmla="*/ 2033526 h 2033578"/>
              <a:gd name="connsiteX1" fmla="*/ 1149951 w 1660393"/>
              <a:gd name="connsiteY1" fmla="*/ 1875085 h 2033578"/>
              <a:gd name="connsiteX2" fmla="*/ 1660020 w 1660393"/>
              <a:gd name="connsiteY2" fmla="*/ 1794423 h 2033578"/>
              <a:gd name="connsiteX3" fmla="*/ 1318580 w 1660393"/>
              <a:gd name="connsiteY3" fmla="*/ 1508985 h 2033578"/>
              <a:gd name="connsiteX4" fmla="*/ 1261953 w 1660393"/>
              <a:gd name="connsiteY4" fmla="*/ 1133692 h 2033578"/>
              <a:gd name="connsiteX5" fmla="*/ 1315743 w 1660393"/>
              <a:gd name="connsiteY5" fmla="*/ 628912 h 2033578"/>
              <a:gd name="connsiteX6" fmla="*/ 980601 w 1660393"/>
              <a:gd name="connsiteY6" fmla="*/ 724076 h 2033578"/>
              <a:gd name="connsiteX7" fmla="*/ 0 w 1660393"/>
              <a:gd name="connsiteY7" fmla="*/ 0 h 2033578"/>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92403"/>
              <a:gd name="connsiteY0" fmla="*/ 2062489 h 2062541"/>
              <a:gd name="connsiteX1" fmla="*/ 1166501 w 1692403"/>
              <a:gd name="connsiteY1" fmla="*/ 1904048 h 2062541"/>
              <a:gd name="connsiteX2" fmla="*/ 1676570 w 1692403"/>
              <a:gd name="connsiteY2" fmla="*/ 1823386 h 2062541"/>
              <a:gd name="connsiteX3" fmla="*/ 1335130 w 1692403"/>
              <a:gd name="connsiteY3" fmla="*/ 1537948 h 2062541"/>
              <a:gd name="connsiteX4" fmla="*/ 1278503 w 1692403"/>
              <a:gd name="connsiteY4" fmla="*/ 1162655 h 2062541"/>
              <a:gd name="connsiteX5" fmla="*/ 1332293 w 1692403"/>
              <a:gd name="connsiteY5" fmla="*/ 657875 h 2062541"/>
              <a:gd name="connsiteX6" fmla="*/ 997151 w 1692403"/>
              <a:gd name="connsiteY6" fmla="*/ 753039 h 2062541"/>
              <a:gd name="connsiteX7" fmla="*/ 0 w 1692403"/>
              <a:gd name="connsiteY7" fmla="*/ 0 h 2062541"/>
              <a:gd name="connsiteX0" fmla="*/ 903706 w 1684410"/>
              <a:gd name="connsiteY0" fmla="*/ 2062489 h 2062541"/>
              <a:gd name="connsiteX1" fmla="*/ 1166501 w 1684410"/>
              <a:gd name="connsiteY1" fmla="*/ 1904048 h 2062541"/>
              <a:gd name="connsiteX2" fmla="*/ 1668295 w 1684410"/>
              <a:gd name="connsiteY2" fmla="*/ 1790286 h 2062541"/>
              <a:gd name="connsiteX3" fmla="*/ 1335130 w 1684410"/>
              <a:gd name="connsiteY3" fmla="*/ 1537948 h 2062541"/>
              <a:gd name="connsiteX4" fmla="*/ 1278503 w 1684410"/>
              <a:gd name="connsiteY4" fmla="*/ 1162655 h 2062541"/>
              <a:gd name="connsiteX5" fmla="*/ 1332293 w 1684410"/>
              <a:gd name="connsiteY5" fmla="*/ 657875 h 2062541"/>
              <a:gd name="connsiteX6" fmla="*/ 997151 w 1684410"/>
              <a:gd name="connsiteY6" fmla="*/ 753039 h 2062541"/>
              <a:gd name="connsiteX7" fmla="*/ 0 w 1684410"/>
              <a:gd name="connsiteY7" fmla="*/ 0 h 2062541"/>
              <a:gd name="connsiteX0" fmla="*/ 903706 w 1678284"/>
              <a:gd name="connsiteY0" fmla="*/ 2062489 h 2062541"/>
              <a:gd name="connsiteX1" fmla="*/ 1166501 w 1678284"/>
              <a:gd name="connsiteY1" fmla="*/ 1904048 h 2062541"/>
              <a:gd name="connsiteX2" fmla="*/ 1668295 w 1678284"/>
              <a:gd name="connsiteY2" fmla="*/ 1790286 h 2062541"/>
              <a:gd name="connsiteX3" fmla="*/ 1335130 w 1678284"/>
              <a:gd name="connsiteY3" fmla="*/ 1537948 h 2062541"/>
              <a:gd name="connsiteX4" fmla="*/ 1278503 w 1678284"/>
              <a:gd name="connsiteY4" fmla="*/ 1162655 h 2062541"/>
              <a:gd name="connsiteX5" fmla="*/ 1332293 w 1678284"/>
              <a:gd name="connsiteY5" fmla="*/ 657875 h 2062541"/>
              <a:gd name="connsiteX6" fmla="*/ 997151 w 1678284"/>
              <a:gd name="connsiteY6" fmla="*/ 753039 h 2062541"/>
              <a:gd name="connsiteX7" fmla="*/ 0 w 1678284"/>
              <a:gd name="connsiteY7" fmla="*/ 0 h 2062541"/>
              <a:gd name="connsiteX0" fmla="*/ 903706 w 1674783"/>
              <a:gd name="connsiteY0" fmla="*/ 2062489 h 2062541"/>
              <a:gd name="connsiteX1" fmla="*/ 1166501 w 1674783"/>
              <a:gd name="connsiteY1" fmla="*/ 1904048 h 2062541"/>
              <a:gd name="connsiteX2" fmla="*/ 1668295 w 1674783"/>
              <a:gd name="connsiteY2" fmla="*/ 1790286 h 2062541"/>
              <a:gd name="connsiteX3" fmla="*/ 1335130 w 1674783"/>
              <a:gd name="connsiteY3" fmla="*/ 1537948 h 2062541"/>
              <a:gd name="connsiteX4" fmla="*/ 1278503 w 1674783"/>
              <a:gd name="connsiteY4" fmla="*/ 1162655 h 2062541"/>
              <a:gd name="connsiteX5" fmla="*/ 1332293 w 1674783"/>
              <a:gd name="connsiteY5" fmla="*/ 657875 h 2062541"/>
              <a:gd name="connsiteX6" fmla="*/ 997151 w 1674783"/>
              <a:gd name="connsiteY6" fmla="*/ 753039 h 2062541"/>
              <a:gd name="connsiteX7" fmla="*/ 0 w 1674783"/>
              <a:gd name="connsiteY7" fmla="*/ 0 h 2062541"/>
              <a:gd name="connsiteX0" fmla="*/ 903706 w 1658518"/>
              <a:gd name="connsiteY0" fmla="*/ 2062489 h 2062541"/>
              <a:gd name="connsiteX1" fmla="*/ 1166501 w 1658518"/>
              <a:gd name="connsiteY1" fmla="*/ 1904048 h 2062541"/>
              <a:gd name="connsiteX2" fmla="*/ 1651745 w 1658518"/>
              <a:gd name="connsiteY2" fmla="*/ 1782011 h 2062541"/>
              <a:gd name="connsiteX3" fmla="*/ 1335130 w 1658518"/>
              <a:gd name="connsiteY3" fmla="*/ 1537948 h 2062541"/>
              <a:gd name="connsiteX4" fmla="*/ 1278503 w 1658518"/>
              <a:gd name="connsiteY4" fmla="*/ 1162655 h 2062541"/>
              <a:gd name="connsiteX5" fmla="*/ 1332293 w 1658518"/>
              <a:gd name="connsiteY5" fmla="*/ 657875 h 2062541"/>
              <a:gd name="connsiteX6" fmla="*/ 997151 w 1658518"/>
              <a:gd name="connsiteY6" fmla="*/ 753039 h 2062541"/>
              <a:gd name="connsiteX7" fmla="*/ 0 w 1658518"/>
              <a:gd name="connsiteY7" fmla="*/ 0 h 2062541"/>
              <a:gd name="connsiteX0" fmla="*/ 903706 w 1654252"/>
              <a:gd name="connsiteY0" fmla="*/ 2062489 h 2062541"/>
              <a:gd name="connsiteX1" fmla="*/ 1166501 w 1654252"/>
              <a:gd name="connsiteY1" fmla="*/ 1904048 h 2062541"/>
              <a:gd name="connsiteX2" fmla="*/ 1651745 w 1654252"/>
              <a:gd name="connsiteY2" fmla="*/ 1782011 h 2062541"/>
              <a:gd name="connsiteX3" fmla="*/ 1335130 w 1654252"/>
              <a:gd name="connsiteY3" fmla="*/ 1537948 h 2062541"/>
              <a:gd name="connsiteX4" fmla="*/ 1278503 w 1654252"/>
              <a:gd name="connsiteY4" fmla="*/ 1162655 h 2062541"/>
              <a:gd name="connsiteX5" fmla="*/ 1332293 w 1654252"/>
              <a:gd name="connsiteY5" fmla="*/ 657875 h 2062541"/>
              <a:gd name="connsiteX6" fmla="*/ 997151 w 1654252"/>
              <a:gd name="connsiteY6" fmla="*/ 753039 h 2062541"/>
              <a:gd name="connsiteX7" fmla="*/ 0 w 1654252"/>
              <a:gd name="connsiteY7" fmla="*/ 0 h 2062541"/>
              <a:gd name="connsiteX0" fmla="*/ 921994 w 1672540"/>
              <a:gd name="connsiteY0" fmla="*/ 2066147 h 2066199"/>
              <a:gd name="connsiteX1" fmla="*/ 1184789 w 1672540"/>
              <a:gd name="connsiteY1" fmla="*/ 1907706 h 2066199"/>
              <a:gd name="connsiteX2" fmla="*/ 1670033 w 1672540"/>
              <a:gd name="connsiteY2" fmla="*/ 1785669 h 2066199"/>
              <a:gd name="connsiteX3" fmla="*/ 1353418 w 1672540"/>
              <a:gd name="connsiteY3" fmla="*/ 1541606 h 2066199"/>
              <a:gd name="connsiteX4" fmla="*/ 1296791 w 1672540"/>
              <a:gd name="connsiteY4" fmla="*/ 1166313 h 2066199"/>
              <a:gd name="connsiteX5" fmla="*/ 1350581 w 1672540"/>
              <a:gd name="connsiteY5" fmla="*/ 661533 h 2066199"/>
              <a:gd name="connsiteX6" fmla="*/ 1015439 w 1672540"/>
              <a:gd name="connsiteY6" fmla="*/ 756697 h 2066199"/>
              <a:gd name="connsiteX7" fmla="*/ 0 w 1672540"/>
              <a:gd name="connsiteY7" fmla="*/ 0 h 2066199"/>
              <a:gd name="connsiteX0" fmla="*/ 1017091 w 1767637"/>
              <a:gd name="connsiteY0" fmla="*/ 1967392 h 1967444"/>
              <a:gd name="connsiteX1" fmla="*/ 1279886 w 1767637"/>
              <a:gd name="connsiteY1" fmla="*/ 1808951 h 1967444"/>
              <a:gd name="connsiteX2" fmla="*/ 1765130 w 1767637"/>
              <a:gd name="connsiteY2" fmla="*/ 1686914 h 1967444"/>
              <a:gd name="connsiteX3" fmla="*/ 1448515 w 1767637"/>
              <a:gd name="connsiteY3" fmla="*/ 1442851 h 1967444"/>
              <a:gd name="connsiteX4" fmla="*/ 1391888 w 1767637"/>
              <a:gd name="connsiteY4" fmla="*/ 1067558 h 1967444"/>
              <a:gd name="connsiteX5" fmla="*/ 1445678 w 1767637"/>
              <a:gd name="connsiteY5" fmla="*/ 562778 h 1967444"/>
              <a:gd name="connsiteX6" fmla="*/ 1110536 w 1767637"/>
              <a:gd name="connsiteY6" fmla="*/ 657942 h 1967444"/>
              <a:gd name="connsiteX7" fmla="*/ 0 w 1767637"/>
              <a:gd name="connsiteY7" fmla="*/ 0 h 1967444"/>
              <a:gd name="connsiteX0" fmla="*/ 918336 w 1668882"/>
              <a:gd name="connsiteY0" fmla="*/ 2073462 h 2073514"/>
              <a:gd name="connsiteX1" fmla="*/ 1181131 w 1668882"/>
              <a:gd name="connsiteY1" fmla="*/ 1915021 h 2073514"/>
              <a:gd name="connsiteX2" fmla="*/ 1666375 w 1668882"/>
              <a:gd name="connsiteY2" fmla="*/ 1792984 h 2073514"/>
              <a:gd name="connsiteX3" fmla="*/ 1349760 w 1668882"/>
              <a:gd name="connsiteY3" fmla="*/ 1548921 h 2073514"/>
              <a:gd name="connsiteX4" fmla="*/ 1293133 w 1668882"/>
              <a:gd name="connsiteY4" fmla="*/ 1173628 h 2073514"/>
              <a:gd name="connsiteX5" fmla="*/ 1346923 w 1668882"/>
              <a:gd name="connsiteY5" fmla="*/ 668848 h 2073514"/>
              <a:gd name="connsiteX6" fmla="*/ 1011781 w 1668882"/>
              <a:gd name="connsiteY6" fmla="*/ 764012 h 2073514"/>
              <a:gd name="connsiteX7" fmla="*/ 0 w 1668882"/>
              <a:gd name="connsiteY7" fmla="*/ 0 h 2073514"/>
              <a:gd name="connsiteX0" fmla="*/ 932967 w 1683513"/>
              <a:gd name="connsiteY0" fmla="*/ 2088092 h 2088144"/>
              <a:gd name="connsiteX1" fmla="*/ 1195762 w 1683513"/>
              <a:gd name="connsiteY1" fmla="*/ 1929651 h 2088144"/>
              <a:gd name="connsiteX2" fmla="*/ 1681006 w 1683513"/>
              <a:gd name="connsiteY2" fmla="*/ 1807614 h 2088144"/>
              <a:gd name="connsiteX3" fmla="*/ 1364391 w 1683513"/>
              <a:gd name="connsiteY3" fmla="*/ 1563551 h 2088144"/>
              <a:gd name="connsiteX4" fmla="*/ 1307764 w 1683513"/>
              <a:gd name="connsiteY4" fmla="*/ 1188258 h 2088144"/>
              <a:gd name="connsiteX5" fmla="*/ 1361554 w 1683513"/>
              <a:gd name="connsiteY5" fmla="*/ 683478 h 2088144"/>
              <a:gd name="connsiteX6" fmla="*/ 1026412 w 1683513"/>
              <a:gd name="connsiteY6" fmla="*/ 778642 h 2088144"/>
              <a:gd name="connsiteX7" fmla="*/ 0 w 1683513"/>
              <a:gd name="connsiteY7" fmla="*/ 0 h 2088144"/>
              <a:gd name="connsiteX0" fmla="*/ 932967 w 1683513"/>
              <a:gd name="connsiteY0" fmla="*/ 2088092 h 2088144"/>
              <a:gd name="connsiteX1" fmla="*/ 1195762 w 1683513"/>
              <a:gd name="connsiteY1" fmla="*/ 1929651 h 2088144"/>
              <a:gd name="connsiteX2" fmla="*/ 1681006 w 1683513"/>
              <a:gd name="connsiteY2" fmla="*/ 1807614 h 2088144"/>
              <a:gd name="connsiteX3" fmla="*/ 1364391 w 1683513"/>
              <a:gd name="connsiteY3" fmla="*/ 1563551 h 2088144"/>
              <a:gd name="connsiteX4" fmla="*/ 1307764 w 1683513"/>
              <a:gd name="connsiteY4" fmla="*/ 1188258 h 2088144"/>
              <a:gd name="connsiteX5" fmla="*/ 1361554 w 1683513"/>
              <a:gd name="connsiteY5" fmla="*/ 683478 h 2088144"/>
              <a:gd name="connsiteX6" fmla="*/ 1026412 w 1683513"/>
              <a:gd name="connsiteY6" fmla="*/ 778642 h 2088144"/>
              <a:gd name="connsiteX7" fmla="*/ 0 w 1683513"/>
              <a:gd name="connsiteY7" fmla="*/ 0 h 20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513" h="2088144">
                <a:moveTo>
                  <a:pt x="932967" y="2088092"/>
                </a:moveTo>
                <a:cubicBezTo>
                  <a:pt x="975888" y="2091203"/>
                  <a:pt x="1020613" y="1955959"/>
                  <a:pt x="1195762" y="1929651"/>
                </a:cubicBezTo>
                <a:cubicBezTo>
                  <a:pt x="1458609" y="1853049"/>
                  <a:pt x="1647632" y="1934083"/>
                  <a:pt x="1681006" y="1807614"/>
                </a:cubicBezTo>
                <a:cubicBezTo>
                  <a:pt x="1714380" y="1681145"/>
                  <a:pt x="1404336" y="1762280"/>
                  <a:pt x="1364391" y="1563551"/>
                </a:cubicBezTo>
                <a:cubicBezTo>
                  <a:pt x="1312528" y="1422397"/>
                  <a:pt x="1335131" y="1417000"/>
                  <a:pt x="1307764" y="1188258"/>
                </a:cubicBezTo>
                <a:cubicBezTo>
                  <a:pt x="1414867" y="938828"/>
                  <a:pt x="1456028" y="831049"/>
                  <a:pt x="1361554" y="683478"/>
                </a:cubicBezTo>
                <a:cubicBezTo>
                  <a:pt x="1250529" y="555904"/>
                  <a:pt x="1223635" y="818638"/>
                  <a:pt x="1026412" y="778642"/>
                </a:cubicBezTo>
                <a:cubicBezTo>
                  <a:pt x="729886" y="726923"/>
                  <a:pt x="210948" y="292652"/>
                  <a:pt x="0" y="0"/>
                </a:cubicBezTo>
              </a:path>
            </a:pathLst>
          </a:custGeom>
          <a:ln w="38100">
            <a:solidFill>
              <a:srgbClr val="FF3399"/>
            </a:solidFill>
            <a:headEnd/>
            <a:tailEnd type="stealth" w="lg" len="lg"/>
          </a:ln>
        </p:spPr>
        <p:style>
          <a:lnRef idx="3">
            <a:schemeClr val="accent3"/>
          </a:lnRef>
          <a:fillRef idx="0">
            <a:schemeClr val="accent3"/>
          </a:fillRef>
          <a:effectRef idx="2">
            <a:schemeClr val="accent3"/>
          </a:effectRef>
          <a:fontRef idx="minor">
            <a:schemeClr val="tx1"/>
          </a:fontRef>
        </p:style>
        <p:txBody>
          <a:bodyPr/>
          <a:lstStyle/>
          <a:p>
            <a:endParaRPr lang="ru-RU">
              <a:solidFill>
                <a:prstClr val="black"/>
              </a:solidFill>
            </a:endParaRPr>
          </a:p>
        </p:txBody>
      </p:sp>
      <p:sp>
        <p:nvSpPr>
          <p:cNvPr id="69" name="Line 6"/>
          <p:cNvSpPr>
            <a:spLocks noChangeShapeType="1"/>
          </p:cNvSpPr>
          <p:nvPr/>
        </p:nvSpPr>
        <p:spPr bwMode="auto">
          <a:xfrm>
            <a:off x="6036166" y="2054679"/>
            <a:ext cx="1379633" cy="2019546"/>
          </a:xfrm>
          <a:custGeom>
            <a:avLst/>
            <a:gdLst>
              <a:gd name="connsiteX0" fmla="*/ 0 w 152354"/>
              <a:gd name="connsiteY0" fmla="*/ 0 h 186407"/>
              <a:gd name="connsiteX1" fmla="*/ 152354 w 152354"/>
              <a:gd name="connsiteY1" fmla="*/ 186407 h 186407"/>
              <a:gd name="connsiteX0" fmla="*/ 0 w 540974"/>
              <a:gd name="connsiteY0" fmla="*/ 0 h 548357"/>
              <a:gd name="connsiteX1" fmla="*/ 540974 w 540974"/>
              <a:gd name="connsiteY1" fmla="*/ 548357 h 548357"/>
              <a:gd name="connsiteX0" fmla="*/ 0 w 540974"/>
              <a:gd name="connsiteY0" fmla="*/ 62 h 548419"/>
              <a:gd name="connsiteX1" fmla="*/ 540974 w 540974"/>
              <a:gd name="connsiteY1" fmla="*/ 548419 h 548419"/>
              <a:gd name="connsiteX0" fmla="*/ 0 w 620984"/>
              <a:gd name="connsiteY0" fmla="*/ 51 h 662708"/>
              <a:gd name="connsiteX1" fmla="*/ 620984 w 620984"/>
              <a:gd name="connsiteY1" fmla="*/ 662708 h 662708"/>
              <a:gd name="connsiteX0" fmla="*/ 0 w 563834"/>
              <a:gd name="connsiteY0" fmla="*/ 57 h 590324"/>
              <a:gd name="connsiteX1" fmla="*/ 563834 w 563834"/>
              <a:gd name="connsiteY1" fmla="*/ 590324 h 590324"/>
              <a:gd name="connsiteX0" fmla="*/ 0 w 548594"/>
              <a:gd name="connsiteY0" fmla="*/ 59 h 571276"/>
              <a:gd name="connsiteX1" fmla="*/ 548594 w 548594"/>
              <a:gd name="connsiteY1" fmla="*/ 571276 h 571276"/>
              <a:gd name="connsiteX0" fmla="*/ 0 w 998174"/>
              <a:gd name="connsiteY0" fmla="*/ 42 h 784619"/>
              <a:gd name="connsiteX1" fmla="*/ 998174 w 998174"/>
              <a:gd name="connsiteY1" fmla="*/ 784619 h 784619"/>
              <a:gd name="connsiteX0" fmla="*/ 0 w 998174"/>
              <a:gd name="connsiteY0" fmla="*/ 2519 h 787096"/>
              <a:gd name="connsiteX1" fmla="*/ 998174 w 998174"/>
              <a:gd name="connsiteY1" fmla="*/ 787096 h 787096"/>
              <a:gd name="connsiteX0" fmla="*/ 0 w 1001984"/>
              <a:gd name="connsiteY0" fmla="*/ 2555 h 775702"/>
              <a:gd name="connsiteX1" fmla="*/ 1001984 w 1001984"/>
              <a:gd name="connsiteY1" fmla="*/ 775702 h 775702"/>
              <a:gd name="connsiteX0" fmla="*/ 0 w 1001984"/>
              <a:gd name="connsiteY0" fmla="*/ 3487 h 776634"/>
              <a:gd name="connsiteX1" fmla="*/ 1001984 w 1001984"/>
              <a:gd name="connsiteY1" fmla="*/ 776634 h 776634"/>
              <a:gd name="connsiteX0" fmla="*/ 0 w 1123904"/>
              <a:gd name="connsiteY0" fmla="*/ 3510 h 772847"/>
              <a:gd name="connsiteX1" fmla="*/ 1123904 w 1123904"/>
              <a:gd name="connsiteY1" fmla="*/ 772847 h 772847"/>
              <a:gd name="connsiteX0" fmla="*/ 0 w 1123904"/>
              <a:gd name="connsiteY0" fmla="*/ 19979 h 789316"/>
              <a:gd name="connsiteX1" fmla="*/ 1123904 w 1123904"/>
              <a:gd name="connsiteY1" fmla="*/ 789316 h 789316"/>
              <a:gd name="connsiteX0" fmla="*/ 0 w 1123904"/>
              <a:gd name="connsiteY0" fmla="*/ 3996 h 773333"/>
              <a:gd name="connsiteX1" fmla="*/ 1123904 w 1123904"/>
              <a:gd name="connsiteY1" fmla="*/ 773333 h 773333"/>
              <a:gd name="connsiteX0" fmla="*/ 0 w 1085804"/>
              <a:gd name="connsiteY0" fmla="*/ 4389 h 720386"/>
              <a:gd name="connsiteX1" fmla="*/ 1085804 w 1085804"/>
              <a:gd name="connsiteY1" fmla="*/ 720386 h 720386"/>
              <a:gd name="connsiteX0" fmla="*/ 0 w 1104854"/>
              <a:gd name="connsiteY0" fmla="*/ 4156 h 750633"/>
              <a:gd name="connsiteX1" fmla="*/ 1104854 w 1104854"/>
              <a:gd name="connsiteY1" fmla="*/ 750633 h 750633"/>
              <a:gd name="connsiteX0" fmla="*/ 0 w 1104854"/>
              <a:gd name="connsiteY0" fmla="*/ 5336 h 751813"/>
              <a:gd name="connsiteX1" fmla="*/ 1104854 w 1104854"/>
              <a:gd name="connsiteY1" fmla="*/ 751813 h 751813"/>
              <a:gd name="connsiteX0" fmla="*/ 0 w 1104854"/>
              <a:gd name="connsiteY0" fmla="*/ 1267 h 747744"/>
              <a:gd name="connsiteX1" fmla="*/ 1104854 w 1104854"/>
              <a:gd name="connsiteY1" fmla="*/ 747744 h 747744"/>
              <a:gd name="connsiteX0" fmla="*/ 0 w 1104854"/>
              <a:gd name="connsiteY0" fmla="*/ 4708 h 751185"/>
              <a:gd name="connsiteX1" fmla="*/ 1104854 w 1104854"/>
              <a:gd name="connsiteY1" fmla="*/ 751185 h 751185"/>
              <a:gd name="connsiteX0" fmla="*/ 0 w 1104854"/>
              <a:gd name="connsiteY0" fmla="*/ 11099 h 757576"/>
              <a:gd name="connsiteX1" fmla="*/ 60291 w 1104854"/>
              <a:gd name="connsiteY1" fmla="*/ 4147 h 757576"/>
              <a:gd name="connsiteX2" fmla="*/ 1104854 w 1104854"/>
              <a:gd name="connsiteY2" fmla="*/ 757576 h 757576"/>
              <a:gd name="connsiteX0" fmla="*/ 0 w 1104854"/>
              <a:gd name="connsiteY0" fmla="*/ 8259 h 754736"/>
              <a:gd name="connsiteX1" fmla="*/ 60291 w 1104854"/>
              <a:gd name="connsiteY1" fmla="*/ 1307 h 754736"/>
              <a:gd name="connsiteX2" fmla="*/ 1104854 w 1104854"/>
              <a:gd name="connsiteY2" fmla="*/ 754736 h 754736"/>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95 h 746572"/>
              <a:gd name="connsiteX1" fmla="*/ 170781 w 1104854"/>
              <a:gd name="connsiteY1" fmla="*/ 763 h 746572"/>
              <a:gd name="connsiteX2" fmla="*/ 1104854 w 1104854"/>
              <a:gd name="connsiteY2" fmla="*/ 746572 h 746572"/>
              <a:gd name="connsiteX0" fmla="*/ 0 w 1032464"/>
              <a:gd name="connsiteY0" fmla="*/ 2 h 837919"/>
              <a:gd name="connsiteX1" fmla="*/ 98391 w 1032464"/>
              <a:gd name="connsiteY1" fmla="*/ 92110 h 837919"/>
              <a:gd name="connsiteX2" fmla="*/ 1032464 w 1032464"/>
              <a:gd name="connsiteY2" fmla="*/ 837919 h 837919"/>
              <a:gd name="connsiteX0" fmla="*/ 0 w 1032464"/>
              <a:gd name="connsiteY0" fmla="*/ 2 h 837919"/>
              <a:gd name="connsiteX1" fmla="*/ 201261 w 1032464"/>
              <a:gd name="connsiteY1" fmla="*/ 141640 h 837919"/>
              <a:gd name="connsiteX2" fmla="*/ 1032464 w 1032464"/>
              <a:gd name="connsiteY2" fmla="*/ 837919 h 837919"/>
              <a:gd name="connsiteX0" fmla="*/ 0 w 1032464"/>
              <a:gd name="connsiteY0" fmla="*/ 2 h 837919"/>
              <a:gd name="connsiteX1" fmla="*/ 201261 w 1032464"/>
              <a:gd name="connsiteY1" fmla="*/ 141640 h 837919"/>
              <a:gd name="connsiteX2" fmla="*/ 1032464 w 1032464"/>
              <a:gd name="connsiteY2" fmla="*/ 837919 h 837919"/>
              <a:gd name="connsiteX0" fmla="*/ 0 w 1032464"/>
              <a:gd name="connsiteY0" fmla="*/ 0 h 837917"/>
              <a:gd name="connsiteX1" fmla="*/ 1032464 w 1032464"/>
              <a:gd name="connsiteY1" fmla="*/ 837917 h 837917"/>
              <a:gd name="connsiteX0" fmla="*/ 0 w 956264"/>
              <a:gd name="connsiteY0" fmla="*/ 0 h 750287"/>
              <a:gd name="connsiteX1" fmla="*/ 956264 w 956264"/>
              <a:gd name="connsiteY1" fmla="*/ 750287 h 750287"/>
              <a:gd name="connsiteX0" fmla="*/ 0 w 944834"/>
              <a:gd name="connsiteY0" fmla="*/ 0 h 750287"/>
              <a:gd name="connsiteX1" fmla="*/ 944834 w 944834"/>
              <a:gd name="connsiteY1" fmla="*/ 750287 h 750287"/>
              <a:gd name="connsiteX0" fmla="*/ 0 w 944834"/>
              <a:gd name="connsiteY0" fmla="*/ 0 h 750287"/>
              <a:gd name="connsiteX1" fmla="*/ 944834 w 944834"/>
              <a:gd name="connsiteY1" fmla="*/ 750287 h 750287"/>
              <a:gd name="connsiteX0" fmla="*/ 0 w 944834"/>
              <a:gd name="connsiteY0" fmla="*/ 0 h 750287"/>
              <a:gd name="connsiteX1" fmla="*/ 944834 w 944834"/>
              <a:gd name="connsiteY1" fmla="*/ 750287 h 750287"/>
              <a:gd name="connsiteX0" fmla="*/ 0 w 979124"/>
              <a:gd name="connsiteY0" fmla="*/ 0 h 738857"/>
              <a:gd name="connsiteX1" fmla="*/ 979124 w 979124"/>
              <a:gd name="connsiteY1" fmla="*/ 738857 h 738857"/>
              <a:gd name="connsiteX0" fmla="*/ 0 w 979124"/>
              <a:gd name="connsiteY0" fmla="*/ 0 h 738857"/>
              <a:gd name="connsiteX1" fmla="*/ 979124 w 979124"/>
              <a:gd name="connsiteY1" fmla="*/ 738857 h 738857"/>
              <a:gd name="connsiteX0" fmla="*/ 0 w 895304"/>
              <a:gd name="connsiteY0" fmla="*/ 0 h 731237"/>
              <a:gd name="connsiteX1" fmla="*/ 895304 w 895304"/>
              <a:gd name="connsiteY1" fmla="*/ 731237 h 731237"/>
              <a:gd name="connsiteX0" fmla="*/ 0 w 944834"/>
              <a:gd name="connsiteY0" fmla="*/ 0 h 727427"/>
              <a:gd name="connsiteX1" fmla="*/ 944834 w 944834"/>
              <a:gd name="connsiteY1" fmla="*/ 727427 h 727427"/>
              <a:gd name="connsiteX0" fmla="*/ 0 w 944834"/>
              <a:gd name="connsiteY0" fmla="*/ 0 h 727427"/>
              <a:gd name="connsiteX1" fmla="*/ 944834 w 944834"/>
              <a:gd name="connsiteY1" fmla="*/ 727427 h 727427"/>
              <a:gd name="connsiteX0" fmla="*/ 0 w 944834"/>
              <a:gd name="connsiteY0" fmla="*/ 0 h 727427"/>
              <a:gd name="connsiteX1" fmla="*/ 944834 w 944834"/>
              <a:gd name="connsiteY1" fmla="*/ 727427 h 727427"/>
              <a:gd name="connsiteX0" fmla="*/ 0 w 944834"/>
              <a:gd name="connsiteY0" fmla="*/ 0 h 727427"/>
              <a:gd name="connsiteX1" fmla="*/ 98722 w 944834"/>
              <a:gd name="connsiteY1" fmla="*/ 29326 h 727427"/>
              <a:gd name="connsiteX2" fmla="*/ 944834 w 944834"/>
              <a:gd name="connsiteY2" fmla="*/ 727427 h 727427"/>
              <a:gd name="connsiteX0" fmla="*/ 294929 w 1239763"/>
              <a:gd name="connsiteY0" fmla="*/ 38264 h 765691"/>
              <a:gd name="connsiteX1" fmla="*/ 62 w 1239763"/>
              <a:gd name="connsiteY1" fmla="*/ 4 h 765691"/>
              <a:gd name="connsiteX2" fmla="*/ 393651 w 1239763"/>
              <a:gd name="connsiteY2" fmla="*/ 67590 h 765691"/>
              <a:gd name="connsiteX3" fmla="*/ 1239763 w 1239763"/>
              <a:gd name="connsiteY3" fmla="*/ 765691 h 765691"/>
              <a:gd name="connsiteX0" fmla="*/ 0 w 1509377"/>
              <a:gd name="connsiteY0" fmla="*/ 85971 h 765690"/>
              <a:gd name="connsiteX1" fmla="*/ 269676 w 1509377"/>
              <a:gd name="connsiteY1" fmla="*/ 3 h 765690"/>
              <a:gd name="connsiteX2" fmla="*/ 663265 w 1509377"/>
              <a:gd name="connsiteY2" fmla="*/ 67589 h 765690"/>
              <a:gd name="connsiteX3" fmla="*/ 1509377 w 1509377"/>
              <a:gd name="connsiteY3" fmla="*/ 765690 h 765690"/>
              <a:gd name="connsiteX0" fmla="*/ 0 w 1509377"/>
              <a:gd name="connsiteY0" fmla="*/ 85971 h 765690"/>
              <a:gd name="connsiteX1" fmla="*/ 269676 w 1509377"/>
              <a:gd name="connsiteY1" fmla="*/ 3 h 765690"/>
              <a:gd name="connsiteX2" fmla="*/ 587727 w 1509377"/>
              <a:gd name="connsiteY2" fmla="*/ 43736 h 765690"/>
              <a:gd name="connsiteX3" fmla="*/ 1509377 w 1509377"/>
              <a:gd name="connsiteY3" fmla="*/ 765690 h 765690"/>
              <a:gd name="connsiteX0" fmla="*/ 0 w 1509377"/>
              <a:gd name="connsiteY0" fmla="*/ 85971 h 765690"/>
              <a:gd name="connsiteX1" fmla="*/ 269676 w 1509377"/>
              <a:gd name="connsiteY1" fmla="*/ 3 h 765690"/>
              <a:gd name="connsiteX2" fmla="*/ 587727 w 1509377"/>
              <a:gd name="connsiteY2" fmla="*/ 43736 h 765690"/>
              <a:gd name="connsiteX3" fmla="*/ 1509377 w 1509377"/>
              <a:gd name="connsiteY3" fmla="*/ 765690 h 765690"/>
              <a:gd name="connsiteX0" fmla="*/ 0 w 1509377"/>
              <a:gd name="connsiteY0" fmla="*/ 42235 h 721954"/>
              <a:gd name="connsiteX1" fmla="*/ 217993 w 1509377"/>
              <a:gd name="connsiteY1" fmla="*/ 103366 h 721954"/>
              <a:gd name="connsiteX2" fmla="*/ 587727 w 1509377"/>
              <a:gd name="connsiteY2" fmla="*/ 0 h 721954"/>
              <a:gd name="connsiteX3" fmla="*/ 1509377 w 1509377"/>
              <a:gd name="connsiteY3" fmla="*/ 721954 h 721954"/>
              <a:gd name="connsiteX0" fmla="*/ 0 w 1509377"/>
              <a:gd name="connsiteY0" fmla="*/ 58443 h 738162"/>
              <a:gd name="connsiteX1" fmla="*/ 217993 w 1509377"/>
              <a:gd name="connsiteY1" fmla="*/ 119574 h 738162"/>
              <a:gd name="connsiteX2" fmla="*/ 587727 w 1509377"/>
              <a:gd name="connsiteY2" fmla="*/ 16208 h 738162"/>
              <a:gd name="connsiteX3" fmla="*/ 1509377 w 1509377"/>
              <a:gd name="connsiteY3" fmla="*/ 738162 h 738162"/>
              <a:gd name="connsiteX0" fmla="*/ 0 w 1298667"/>
              <a:gd name="connsiteY0" fmla="*/ 0 h 1538459"/>
              <a:gd name="connsiteX1" fmla="*/ 7283 w 1298667"/>
              <a:gd name="connsiteY1" fmla="*/ 919871 h 1538459"/>
              <a:gd name="connsiteX2" fmla="*/ 377017 w 1298667"/>
              <a:gd name="connsiteY2" fmla="*/ 816505 h 1538459"/>
              <a:gd name="connsiteX3" fmla="*/ 1298667 w 1298667"/>
              <a:gd name="connsiteY3" fmla="*/ 1538459 h 1538459"/>
              <a:gd name="connsiteX0" fmla="*/ 124054 w 1422721"/>
              <a:gd name="connsiteY0" fmla="*/ 0 h 1538459"/>
              <a:gd name="connsiteX1" fmla="*/ 140 w 1422721"/>
              <a:gd name="connsiteY1" fmla="*/ 780723 h 1538459"/>
              <a:gd name="connsiteX2" fmla="*/ 501071 w 1422721"/>
              <a:gd name="connsiteY2" fmla="*/ 816505 h 1538459"/>
              <a:gd name="connsiteX3" fmla="*/ 1422721 w 1422721"/>
              <a:gd name="connsiteY3" fmla="*/ 1538459 h 1538459"/>
              <a:gd name="connsiteX0" fmla="*/ 124054 w 1422721"/>
              <a:gd name="connsiteY0" fmla="*/ 0 h 1538459"/>
              <a:gd name="connsiteX1" fmla="*/ 140 w 1422721"/>
              <a:gd name="connsiteY1" fmla="*/ 780723 h 1538459"/>
              <a:gd name="connsiteX2" fmla="*/ 501071 w 1422721"/>
              <a:gd name="connsiteY2" fmla="*/ 816505 h 1538459"/>
              <a:gd name="connsiteX3" fmla="*/ 1422721 w 1422721"/>
              <a:gd name="connsiteY3" fmla="*/ 1538459 h 1538459"/>
              <a:gd name="connsiteX0" fmla="*/ 147886 w 1446553"/>
              <a:gd name="connsiteY0" fmla="*/ 0 h 1538459"/>
              <a:gd name="connsiteX1" fmla="*/ 119 w 1446553"/>
              <a:gd name="connsiteY1" fmla="*/ 740967 h 1538459"/>
              <a:gd name="connsiteX2" fmla="*/ 524903 w 1446553"/>
              <a:gd name="connsiteY2" fmla="*/ 816505 h 1538459"/>
              <a:gd name="connsiteX3" fmla="*/ 1446553 w 1446553"/>
              <a:gd name="connsiteY3" fmla="*/ 1538459 h 1538459"/>
              <a:gd name="connsiteX0" fmla="*/ 100230 w 1398897"/>
              <a:gd name="connsiteY0" fmla="*/ 0 h 1538459"/>
              <a:gd name="connsiteX1" fmla="*/ 171 w 1398897"/>
              <a:gd name="connsiteY1" fmla="*/ 760845 h 1538459"/>
              <a:gd name="connsiteX2" fmla="*/ 477247 w 1398897"/>
              <a:gd name="connsiteY2" fmla="*/ 816505 h 1538459"/>
              <a:gd name="connsiteX3" fmla="*/ 1398897 w 1398897"/>
              <a:gd name="connsiteY3" fmla="*/ 1538459 h 1538459"/>
              <a:gd name="connsiteX0" fmla="*/ 100230 w 1398897"/>
              <a:gd name="connsiteY0" fmla="*/ 0 h 1538459"/>
              <a:gd name="connsiteX1" fmla="*/ 171 w 1398897"/>
              <a:gd name="connsiteY1" fmla="*/ 760845 h 1538459"/>
              <a:gd name="connsiteX2" fmla="*/ 477247 w 1398897"/>
              <a:gd name="connsiteY2" fmla="*/ 816505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14383 w 1413050"/>
              <a:gd name="connsiteY0" fmla="*/ 0 h 1538459"/>
              <a:gd name="connsiteX1" fmla="*/ 77934 w 1413050"/>
              <a:gd name="connsiteY1" fmla="*/ 208229 h 1538459"/>
              <a:gd name="connsiteX2" fmla="*/ 14324 w 1413050"/>
              <a:gd name="connsiteY2" fmla="*/ 760845 h 1538459"/>
              <a:gd name="connsiteX3" fmla="*/ 380082 w 1413050"/>
              <a:gd name="connsiteY3" fmla="*/ 780724 h 1538459"/>
              <a:gd name="connsiteX4" fmla="*/ 1413050 w 1413050"/>
              <a:gd name="connsiteY4" fmla="*/ 1538459 h 1538459"/>
              <a:gd name="connsiteX0" fmla="*/ 110868 w 1409535"/>
              <a:gd name="connsiteY0" fmla="*/ 0 h 1538459"/>
              <a:gd name="connsiteX1" fmla="*/ 118152 w 1409535"/>
              <a:gd name="connsiteY1" fmla="*/ 311596 h 1538459"/>
              <a:gd name="connsiteX2" fmla="*/ 10809 w 1409535"/>
              <a:gd name="connsiteY2" fmla="*/ 760845 h 1538459"/>
              <a:gd name="connsiteX3" fmla="*/ 376567 w 1409535"/>
              <a:gd name="connsiteY3" fmla="*/ 780724 h 1538459"/>
              <a:gd name="connsiteX4" fmla="*/ 1409535 w 1409535"/>
              <a:gd name="connsiteY4" fmla="*/ 1538459 h 1538459"/>
              <a:gd name="connsiteX0" fmla="*/ 170503 w 1409535"/>
              <a:gd name="connsiteY0" fmla="*/ 0 h 1769047"/>
              <a:gd name="connsiteX1" fmla="*/ 118152 w 1409535"/>
              <a:gd name="connsiteY1" fmla="*/ 542184 h 1769047"/>
              <a:gd name="connsiteX2" fmla="*/ 10809 w 1409535"/>
              <a:gd name="connsiteY2" fmla="*/ 991433 h 1769047"/>
              <a:gd name="connsiteX3" fmla="*/ 376567 w 1409535"/>
              <a:gd name="connsiteY3" fmla="*/ 1011312 h 1769047"/>
              <a:gd name="connsiteX4" fmla="*/ 1409535 w 1409535"/>
              <a:gd name="connsiteY4" fmla="*/ 1769047 h 1769047"/>
              <a:gd name="connsiteX0" fmla="*/ 504458 w 1409535"/>
              <a:gd name="connsiteY0" fmla="*/ 0 h 2106977"/>
              <a:gd name="connsiteX1" fmla="*/ 118152 w 1409535"/>
              <a:gd name="connsiteY1" fmla="*/ 880114 h 2106977"/>
              <a:gd name="connsiteX2" fmla="*/ 10809 w 1409535"/>
              <a:gd name="connsiteY2" fmla="*/ 1329363 h 2106977"/>
              <a:gd name="connsiteX3" fmla="*/ 376567 w 1409535"/>
              <a:gd name="connsiteY3" fmla="*/ 1349242 h 2106977"/>
              <a:gd name="connsiteX4" fmla="*/ 1409535 w 1409535"/>
              <a:gd name="connsiteY4" fmla="*/ 2106977 h 2106977"/>
              <a:gd name="connsiteX0" fmla="*/ 506809 w 1411886"/>
              <a:gd name="connsiteY0" fmla="*/ 0 h 2106977"/>
              <a:gd name="connsiteX1" fmla="*/ 88698 w 1411886"/>
              <a:gd name="connsiteY1" fmla="*/ 729039 h 2106977"/>
              <a:gd name="connsiteX2" fmla="*/ 13160 w 1411886"/>
              <a:gd name="connsiteY2" fmla="*/ 1329363 h 2106977"/>
              <a:gd name="connsiteX3" fmla="*/ 378918 w 1411886"/>
              <a:gd name="connsiteY3" fmla="*/ 1349242 h 2106977"/>
              <a:gd name="connsiteX4" fmla="*/ 1411886 w 1411886"/>
              <a:gd name="connsiteY4" fmla="*/ 2106977 h 2106977"/>
              <a:gd name="connsiteX0" fmla="*/ 502452 w 1407529"/>
              <a:gd name="connsiteY0" fmla="*/ 0 h 2106977"/>
              <a:gd name="connsiteX1" fmla="*/ 84341 w 1407529"/>
              <a:gd name="connsiteY1" fmla="*/ 729039 h 2106977"/>
              <a:gd name="connsiteX2" fmla="*/ 8803 w 1407529"/>
              <a:gd name="connsiteY2" fmla="*/ 1329363 h 2106977"/>
              <a:gd name="connsiteX3" fmla="*/ 374561 w 1407529"/>
              <a:gd name="connsiteY3" fmla="*/ 1349242 h 2106977"/>
              <a:gd name="connsiteX4" fmla="*/ 1407529 w 1407529"/>
              <a:gd name="connsiteY4" fmla="*/ 2106977 h 2106977"/>
              <a:gd name="connsiteX0" fmla="*/ 502775 w 1407852"/>
              <a:gd name="connsiteY0" fmla="*/ 0 h 2106977"/>
              <a:gd name="connsiteX1" fmla="*/ 84664 w 1407852"/>
              <a:gd name="connsiteY1" fmla="*/ 729039 h 2106977"/>
              <a:gd name="connsiteX2" fmla="*/ 9126 w 1407852"/>
              <a:gd name="connsiteY2" fmla="*/ 1329363 h 2106977"/>
              <a:gd name="connsiteX3" fmla="*/ 374884 w 1407852"/>
              <a:gd name="connsiteY3" fmla="*/ 1349242 h 2106977"/>
              <a:gd name="connsiteX4" fmla="*/ 1407852 w 1407852"/>
              <a:gd name="connsiteY4" fmla="*/ 2106977 h 2106977"/>
              <a:gd name="connsiteX0" fmla="*/ 496761 w 1401838"/>
              <a:gd name="connsiteY0" fmla="*/ 0 h 2106977"/>
              <a:gd name="connsiteX1" fmla="*/ 78650 w 1401838"/>
              <a:gd name="connsiteY1" fmla="*/ 729039 h 2106977"/>
              <a:gd name="connsiteX2" fmla="*/ 3112 w 1401838"/>
              <a:gd name="connsiteY2" fmla="*/ 1329363 h 2106977"/>
              <a:gd name="connsiteX3" fmla="*/ 368870 w 1401838"/>
              <a:gd name="connsiteY3" fmla="*/ 1349242 h 2106977"/>
              <a:gd name="connsiteX4" fmla="*/ 1401838 w 1401838"/>
              <a:gd name="connsiteY4" fmla="*/ 2106977 h 2106977"/>
              <a:gd name="connsiteX0" fmla="*/ 492862 w 1397939"/>
              <a:gd name="connsiteY0" fmla="*/ 0 h 2106977"/>
              <a:gd name="connsiteX1" fmla="*/ 74751 w 1397939"/>
              <a:gd name="connsiteY1" fmla="*/ 729039 h 2106977"/>
              <a:gd name="connsiteX2" fmla="*/ 3188 w 1397939"/>
              <a:gd name="connsiteY2" fmla="*/ 1321412 h 2106977"/>
              <a:gd name="connsiteX3" fmla="*/ 364971 w 1397939"/>
              <a:gd name="connsiteY3" fmla="*/ 1349242 h 2106977"/>
              <a:gd name="connsiteX4" fmla="*/ 1397939 w 1397939"/>
              <a:gd name="connsiteY4" fmla="*/ 2106977 h 2106977"/>
              <a:gd name="connsiteX0" fmla="*/ 495668 w 1400745"/>
              <a:gd name="connsiteY0" fmla="*/ 0 h 2106977"/>
              <a:gd name="connsiteX1" fmla="*/ 77557 w 1400745"/>
              <a:gd name="connsiteY1" fmla="*/ 729039 h 2106977"/>
              <a:gd name="connsiteX2" fmla="*/ 5994 w 1400745"/>
              <a:gd name="connsiteY2" fmla="*/ 1321412 h 2106977"/>
              <a:gd name="connsiteX3" fmla="*/ 367777 w 1400745"/>
              <a:gd name="connsiteY3" fmla="*/ 1349242 h 2106977"/>
              <a:gd name="connsiteX4" fmla="*/ 1400745 w 1400745"/>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5314 w 1400391"/>
              <a:gd name="connsiteY0" fmla="*/ 0 h 2106977"/>
              <a:gd name="connsiteX1" fmla="*/ 77203 w 1400391"/>
              <a:gd name="connsiteY1" fmla="*/ 729039 h 2106977"/>
              <a:gd name="connsiteX2" fmla="*/ 5640 w 1400391"/>
              <a:gd name="connsiteY2" fmla="*/ 1321412 h 2106977"/>
              <a:gd name="connsiteX3" fmla="*/ 367423 w 1400391"/>
              <a:gd name="connsiteY3" fmla="*/ 1349242 h 2106977"/>
              <a:gd name="connsiteX4" fmla="*/ 1400391 w 1400391"/>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804 w 1399881"/>
              <a:gd name="connsiteY0" fmla="*/ 0 h 2106977"/>
              <a:gd name="connsiteX1" fmla="*/ 80669 w 1399881"/>
              <a:gd name="connsiteY1" fmla="*/ 661453 h 2106977"/>
              <a:gd name="connsiteX2" fmla="*/ 5130 w 1399881"/>
              <a:gd name="connsiteY2" fmla="*/ 1321412 h 2106977"/>
              <a:gd name="connsiteX3" fmla="*/ 366913 w 1399881"/>
              <a:gd name="connsiteY3" fmla="*/ 1349242 h 2106977"/>
              <a:gd name="connsiteX4" fmla="*/ 1399881 w 1399881"/>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712 w 1399789"/>
              <a:gd name="connsiteY0" fmla="*/ 0 h 2106977"/>
              <a:gd name="connsiteX1" fmla="*/ 80577 w 1399789"/>
              <a:gd name="connsiteY1" fmla="*/ 661453 h 2106977"/>
              <a:gd name="connsiteX2" fmla="*/ 5038 w 1399789"/>
              <a:gd name="connsiteY2" fmla="*/ 1321412 h 2106977"/>
              <a:gd name="connsiteX3" fmla="*/ 366821 w 1399789"/>
              <a:gd name="connsiteY3" fmla="*/ 1349242 h 2106977"/>
              <a:gd name="connsiteX4" fmla="*/ 1399789 w 1399789"/>
              <a:gd name="connsiteY4" fmla="*/ 2106977 h 2106977"/>
              <a:gd name="connsiteX0" fmla="*/ 494535 w 1399612"/>
              <a:gd name="connsiteY0" fmla="*/ 0 h 2106977"/>
              <a:gd name="connsiteX1" fmla="*/ 88352 w 1399612"/>
              <a:gd name="connsiteY1" fmla="*/ 593866 h 2106977"/>
              <a:gd name="connsiteX2" fmla="*/ 4861 w 1399612"/>
              <a:gd name="connsiteY2" fmla="*/ 1321412 h 2106977"/>
              <a:gd name="connsiteX3" fmla="*/ 366644 w 1399612"/>
              <a:gd name="connsiteY3" fmla="*/ 1349242 h 2106977"/>
              <a:gd name="connsiteX4" fmla="*/ 1399612 w 1399612"/>
              <a:gd name="connsiteY4" fmla="*/ 2106977 h 2106977"/>
              <a:gd name="connsiteX0" fmla="*/ 494535 w 1399612"/>
              <a:gd name="connsiteY0" fmla="*/ 0 h 2106977"/>
              <a:gd name="connsiteX1" fmla="*/ 88352 w 1399612"/>
              <a:gd name="connsiteY1" fmla="*/ 593866 h 2106977"/>
              <a:gd name="connsiteX2" fmla="*/ 4861 w 1399612"/>
              <a:gd name="connsiteY2" fmla="*/ 1321412 h 2106977"/>
              <a:gd name="connsiteX3" fmla="*/ 366644 w 1399612"/>
              <a:gd name="connsiteY3" fmla="*/ 1349242 h 2106977"/>
              <a:gd name="connsiteX4" fmla="*/ 1399612 w 1399612"/>
              <a:gd name="connsiteY4" fmla="*/ 2106977 h 2106977"/>
              <a:gd name="connsiteX0" fmla="*/ 497608 w 1402685"/>
              <a:gd name="connsiteY0" fmla="*/ 0 h 2106977"/>
              <a:gd name="connsiteX1" fmla="*/ 91425 w 1402685"/>
              <a:gd name="connsiteY1" fmla="*/ 593866 h 2106977"/>
              <a:gd name="connsiteX2" fmla="*/ 7934 w 1402685"/>
              <a:gd name="connsiteY2" fmla="*/ 1321412 h 2106977"/>
              <a:gd name="connsiteX3" fmla="*/ 369717 w 1402685"/>
              <a:gd name="connsiteY3" fmla="*/ 1349242 h 2106977"/>
              <a:gd name="connsiteX4" fmla="*/ 1402685 w 1402685"/>
              <a:gd name="connsiteY4" fmla="*/ 2106977 h 2106977"/>
              <a:gd name="connsiteX0" fmla="*/ 494014 w 1399091"/>
              <a:gd name="connsiteY0" fmla="*/ 0 h 2106977"/>
              <a:gd name="connsiteX1" fmla="*/ 87831 w 1399091"/>
              <a:gd name="connsiteY1" fmla="*/ 593866 h 2106977"/>
              <a:gd name="connsiteX2" fmla="*/ 4340 w 1399091"/>
              <a:gd name="connsiteY2" fmla="*/ 1321412 h 2106977"/>
              <a:gd name="connsiteX3" fmla="*/ 366123 w 1399091"/>
              <a:gd name="connsiteY3" fmla="*/ 1349242 h 2106977"/>
              <a:gd name="connsiteX4" fmla="*/ 1399091 w 1399091"/>
              <a:gd name="connsiteY4" fmla="*/ 2106977 h 2106977"/>
              <a:gd name="connsiteX0" fmla="*/ 494385 w 1399462"/>
              <a:gd name="connsiteY0" fmla="*/ 0 h 2106977"/>
              <a:gd name="connsiteX1" fmla="*/ 68323 w 1399462"/>
              <a:gd name="connsiteY1" fmla="*/ 705184 h 2106977"/>
              <a:gd name="connsiteX2" fmla="*/ 4711 w 1399462"/>
              <a:gd name="connsiteY2" fmla="*/ 1321412 h 2106977"/>
              <a:gd name="connsiteX3" fmla="*/ 366494 w 1399462"/>
              <a:gd name="connsiteY3" fmla="*/ 1349242 h 2106977"/>
              <a:gd name="connsiteX4" fmla="*/ 1399462 w 1399462"/>
              <a:gd name="connsiteY4" fmla="*/ 2106977 h 2106977"/>
              <a:gd name="connsiteX0" fmla="*/ 494385 w 1399462"/>
              <a:gd name="connsiteY0" fmla="*/ 0 h 2106977"/>
              <a:gd name="connsiteX1" fmla="*/ 191565 w 1399462"/>
              <a:gd name="connsiteY1" fmla="*/ 311596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1565 w 1399462"/>
              <a:gd name="connsiteY1" fmla="*/ 26388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1565 w 1399462"/>
              <a:gd name="connsiteY1" fmla="*/ 26388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641575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641575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633 w 1399710"/>
              <a:gd name="connsiteY0" fmla="*/ 0 h 2106977"/>
              <a:gd name="connsiteX1" fmla="*/ 187838 w 1399710"/>
              <a:gd name="connsiteY1" fmla="*/ 244009 h 2106977"/>
              <a:gd name="connsiteX2" fmla="*/ 68571 w 1399710"/>
              <a:gd name="connsiteY2" fmla="*/ 641575 h 2106977"/>
              <a:gd name="connsiteX3" fmla="*/ 4959 w 1399710"/>
              <a:gd name="connsiteY3" fmla="*/ 1321412 h 2106977"/>
              <a:gd name="connsiteX4" fmla="*/ 366742 w 1399710"/>
              <a:gd name="connsiteY4" fmla="*/ 1349242 h 2106977"/>
              <a:gd name="connsiteX5" fmla="*/ 1399710 w 1399710"/>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84 w 1399677"/>
              <a:gd name="connsiteY0" fmla="*/ 0 h 2076915"/>
              <a:gd name="connsiteX1" fmla="*/ 187805 w 1399677"/>
              <a:gd name="connsiteY1" fmla="*/ 213947 h 2076915"/>
              <a:gd name="connsiteX2" fmla="*/ 70009 w 1399677"/>
              <a:gd name="connsiteY2" fmla="*/ 654374 h 2076915"/>
              <a:gd name="connsiteX3" fmla="*/ 4926 w 1399677"/>
              <a:gd name="connsiteY3" fmla="*/ 1291350 h 2076915"/>
              <a:gd name="connsiteX4" fmla="*/ 366709 w 1399677"/>
              <a:gd name="connsiteY4" fmla="*/ 1319180 h 2076915"/>
              <a:gd name="connsiteX5" fmla="*/ 1399677 w 1399677"/>
              <a:gd name="connsiteY5" fmla="*/ 2076915 h 2076915"/>
              <a:gd name="connsiteX0" fmla="*/ 487084 w 1399677"/>
              <a:gd name="connsiteY0" fmla="*/ 0 h 2076915"/>
              <a:gd name="connsiteX1" fmla="*/ 187805 w 1399677"/>
              <a:gd name="connsiteY1" fmla="*/ 213947 h 2076915"/>
              <a:gd name="connsiteX2" fmla="*/ 70009 w 1399677"/>
              <a:gd name="connsiteY2" fmla="*/ 654374 h 2076915"/>
              <a:gd name="connsiteX3" fmla="*/ 4926 w 1399677"/>
              <a:gd name="connsiteY3" fmla="*/ 1291350 h 2076915"/>
              <a:gd name="connsiteX4" fmla="*/ 366709 w 1399677"/>
              <a:gd name="connsiteY4" fmla="*/ 1319180 h 2076915"/>
              <a:gd name="connsiteX5" fmla="*/ 1399677 w 1399677"/>
              <a:gd name="connsiteY5" fmla="*/ 2076915 h 2076915"/>
              <a:gd name="connsiteX0" fmla="*/ 487826 w 1400419"/>
              <a:gd name="connsiteY0" fmla="*/ 0 h 2076915"/>
              <a:gd name="connsiteX1" fmla="*/ 188547 w 1400419"/>
              <a:gd name="connsiteY1" fmla="*/ 213947 h 2076915"/>
              <a:gd name="connsiteX2" fmla="*/ 70751 w 1400419"/>
              <a:gd name="connsiteY2" fmla="*/ 654374 h 2076915"/>
              <a:gd name="connsiteX3" fmla="*/ 5668 w 1400419"/>
              <a:gd name="connsiteY3" fmla="*/ 1291350 h 2076915"/>
              <a:gd name="connsiteX4" fmla="*/ 367451 w 1400419"/>
              <a:gd name="connsiteY4" fmla="*/ 1319180 h 2076915"/>
              <a:gd name="connsiteX5" fmla="*/ 1400419 w 1400419"/>
              <a:gd name="connsiteY5" fmla="*/ 2076915 h 2076915"/>
              <a:gd name="connsiteX0" fmla="*/ 487139 w 1399732"/>
              <a:gd name="connsiteY0" fmla="*/ 0 h 2076915"/>
              <a:gd name="connsiteX1" fmla="*/ 187860 w 1399732"/>
              <a:gd name="connsiteY1" fmla="*/ 213947 h 2076915"/>
              <a:gd name="connsiteX2" fmla="*/ 70064 w 1399732"/>
              <a:gd name="connsiteY2" fmla="*/ 654374 h 2076915"/>
              <a:gd name="connsiteX3" fmla="*/ 4981 w 1399732"/>
              <a:gd name="connsiteY3" fmla="*/ 1291350 h 2076915"/>
              <a:gd name="connsiteX4" fmla="*/ 366764 w 1399732"/>
              <a:gd name="connsiteY4" fmla="*/ 1319180 h 2076915"/>
              <a:gd name="connsiteX5" fmla="*/ 1399732 w 1399732"/>
              <a:gd name="connsiteY5" fmla="*/ 2076915 h 2076915"/>
              <a:gd name="connsiteX0" fmla="*/ 486454 w 1399047"/>
              <a:gd name="connsiteY0" fmla="*/ 0 h 2076915"/>
              <a:gd name="connsiteX1" fmla="*/ 187175 w 1399047"/>
              <a:gd name="connsiteY1" fmla="*/ 213947 h 2076915"/>
              <a:gd name="connsiteX2" fmla="*/ 4296 w 1399047"/>
              <a:gd name="connsiteY2" fmla="*/ 1291350 h 2076915"/>
              <a:gd name="connsiteX3" fmla="*/ 366079 w 1399047"/>
              <a:gd name="connsiteY3" fmla="*/ 1319180 h 2076915"/>
              <a:gd name="connsiteX4" fmla="*/ 1399047 w 1399047"/>
              <a:gd name="connsiteY4" fmla="*/ 2076915 h 2076915"/>
              <a:gd name="connsiteX0" fmla="*/ 501113 w 1413706"/>
              <a:gd name="connsiteY0" fmla="*/ 0 h 2076915"/>
              <a:gd name="connsiteX1" fmla="*/ 201834 w 1413706"/>
              <a:gd name="connsiteY1" fmla="*/ 213947 h 2076915"/>
              <a:gd name="connsiteX2" fmla="*/ 3923 w 1413706"/>
              <a:gd name="connsiteY2" fmla="*/ 1211183 h 2076915"/>
              <a:gd name="connsiteX3" fmla="*/ 380738 w 1413706"/>
              <a:gd name="connsiteY3" fmla="*/ 1319180 h 2076915"/>
              <a:gd name="connsiteX4" fmla="*/ 1413706 w 1413706"/>
              <a:gd name="connsiteY4" fmla="*/ 2076915 h 2076915"/>
              <a:gd name="connsiteX0" fmla="*/ 501113 w 1413706"/>
              <a:gd name="connsiteY0" fmla="*/ 0 h 2076915"/>
              <a:gd name="connsiteX1" fmla="*/ 201834 w 1413706"/>
              <a:gd name="connsiteY1" fmla="*/ 213947 h 2076915"/>
              <a:gd name="connsiteX2" fmla="*/ 3923 w 1413706"/>
              <a:gd name="connsiteY2" fmla="*/ 1211183 h 2076915"/>
              <a:gd name="connsiteX3" fmla="*/ 380738 w 1413706"/>
              <a:gd name="connsiteY3" fmla="*/ 1319180 h 2076915"/>
              <a:gd name="connsiteX4" fmla="*/ 1413706 w 1413706"/>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507027 w 1419620"/>
              <a:gd name="connsiteY0" fmla="*/ 0 h 2076915"/>
              <a:gd name="connsiteX1" fmla="*/ 207748 w 1419620"/>
              <a:gd name="connsiteY1" fmla="*/ 213947 h 2076915"/>
              <a:gd name="connsiteX2" fmla="*/ 9837 w 1419620"/>
              <a:gd name="connsiteY2" fmla="*/ 1211183 h 2076915"/>
              <a:gd name="connsiteX3" fmla="*/ 386652 w 1419620"/>
              <a:gd name="connsiteY3" fmla="*/ 1319180 h 2076915"/>
              <a:gd name="connsiteX4" fmla="*/ 1419620 w 1419620"/>
              <a:gd name="connsiteY4" fmla="*/ 2076915 h 2076915"/>
              <a:gd name="connsiteX0" fmla="*/ 492739 w 1405332"/>
              <a:gd name="connsiteY0" fmla="*/ 0 h 2076915"/>
              <a:gd name="connsiteX1" fmla="*/ 193460 w 1405332"/>
              <a:gd name="connsiteY1" fmla="*/ 213947 h 2076915"/>
              <a:gd name="connsiteX2" fmla="*/ 10580 w 1405332"/>
              <a:gd name="connsiteY2" fmla="*/ 1291350 h 2076915"/>
              <a:gd name="connsiteX3" fmla="*/ 372364 w 1405332"/>
              <a:gd name="connsiteY3" fmla="*/ 1319180 h 2076915"/>
              <a:gd name="connsiteX4" fmla="*/ 1405332 w 1405332"/>
              <a:gd name="connsiteY4" fmla="*/ 2076915 h 2076915"/>
              <a:gd name="connsiteX0" fmla="*/ 492739 w 1405332"/>
              <a:gd name="connsiteY0" fmla="*/ 0 h 2076915"/>
              <a:gd name="connsiteX1" fmla="*/ 193460 w 1405332"/>
              <a:gd name="connsiteY1" fmla="*/ 213947 h 2076915"/>
              <a:gd name="connsiteX2" fmla="*/ 10580 w 1405332"/>
              <a:gd name="connsiteY2" fmla="*/ 1291350 h 2076915"/>
              <a:gd name="connsiteX3" fmla="*/ 372364 w 1405332"/>
              <a:gd name="connsiteY3" fmla="*/ 1319180 h 2076915"/>
              <a:gd name="connsiteX4" fmla="*/ 1405332 w 1405332"/>
              <a:gd name="connsiteY4" fmla="*/ 2076915 h 2076915"/>
              <a:gd name="connsiteX0" fmla="*/ 480920 w 1393513"/>
              <a:gd name="connsiteY0" fmla="*/ 0 h 2076915"/>
              <a:gd name="connsiteX1" fmla="*/ 181641 w 1393513"/>
              <a:gd name="connsiteY1" fmla="*/ 213947 h 2076915"/>
              <a:gd name="connsiteX2" fmla="*/ 11287 w 1393513"/>
              <a:gd name="connsiteY2" fmla="*/ 1286340 h 2076915"/>
              <a:gd name="connsiteX3" fmla="*/ 360545 w 1393513"/>
              <a:gd name="connsiteY3" fmla="*/ 1319180 h 2076915"/>
              <a:gd name="connsiteX4" fmla="*/ 1393513 w 1393513"/>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85801 w 1398394"/>
              <a:gd name="connsiteY0" fmla="*/ 0 h 2076915"/>
              <a:gd name="connsiteX1" fmla="*/ 128902 w 1398394"/>
              <a:gd name="connsiteY1" fmla="*/ 466973 h 2076915"/>
              <a:gd name="connsiteX2" fmla="*/ 16168 w 1398394"/>
              <a:gd name="connsiteY2" fmla="*/ 1286340 h 2076915"/>
              <a:gd name="connsiteX3" fmla="*/ 365426 w 1398394"/>
              <a:gd name="connsiteY3" fmla="*/ 1319180 h 2076915"/>
              <a:gd name="connsiteX4" fmla="*/ 1398394 w 1398394"/>
              <a:gd name="connsiteY4" fmla="*/ 2076915 h 2076915"/>
              <a:gd name="connsiteX0" fmla="*/ 485801 w 1398394"/>
              <a:gd name="connsiteY0" fmla="*/ 0 h 2076915"/>
              <a:gd name="connsiteX1" fmla="*/ 128902 w 1398394"/>
              <a:gd name="connsiteY1" fmla="*/ 466973 h 2076915"/>
              <a:gd name="connsiteX2" fmla="*/ 16168 w 1398394"/>
              <a:gd name="connsiteY2" fmla="*/ 1286340 h 2076915"/>
              <a:gd name="connsiteX3" fmla="*/ 365426 w 1398394"/>
              <a:gd name="connsiteY3" fmla="*/ 1319180 h 2076915"/>
              <a:gd name="connsiteX4" fmla="*/ 1398394 w 1398394"/>
              <a:gd name="connsiteY4" fmla="*/ 2076915 h 2076915"/>
              <a:gd name="connsiteX0" fmla="*/ 482628 w 1395221"/>
              <a:gd name="connsiteY0" fmla="*/ 0 h 2076915"/>
              <a:gd name="connsiteX1" fmla="*/ 125729 w 1395221"/>
              <a:gd name="connsiteY1" fmla="*/ 466973 h 2076915"/>
              <a:gd name="connsiteX2" fmla="*/ 12995 w 1395221"/>
              <a:gd name="connsiteY2" fmla="*/ 1286340 h 2076915"/>
              <a:gd name="connsiteX3" fmla="*/ 362253 w 1395221"/>
              <a:gd name="connsiteY3" fmla="*/ 1319180 h 2076915"/>
              <a:gd name="connsiteX4" fmla="*/ 1395221 w 1395221"/>
              <a:gd name="connsiteY4" fmla="*/ 2076915 h 2076915"/>
              <a:gd name="connsiteX0" fmla="*/ 483711 w 1396304"/>
              <a:gd name="connsiteY0" fmla="*/ 0 h 2076915"/>
              <a:gd name="connsiteX1" fmla="*/ 114285 w 1396304"/>
              <a:gd name="connsiteY1" fmla="*/ 474488 h 2076915"/>
              <a:gd name="connsiteX2" fmla="*/ 14078 w 1396304"/>
              <a:gd name="connsiteY2" fmla="*/ 1286340 h 2076915"/>
              <a:gd name="connsiteX3" fmla="*/ 363336 w 1396304"/>
              <a:gd name="connsiteY3" fmla="*/ 1319180 h 2076915"/>
              <a:gd name="connsiteX4" fmla="*/ 1396304 w 1396304"/>
              <a:gd name="connsiteY4" fmla="*/ 2076915 h 2076915"/>
              <a:gd name="connsiteX0" fmla="*/ 483711 w 1396304"/>
              <a:gd name="connsiteY0" fmla="*/ 0 h 2076915"/>
              <a:gd name="connsiteX1" fmla="*/ 114285 w 1396304"/>
              <a:gd name="connsiteY1" fmla="*/ 484508 h 2076915"/>
              <a:gd name="connsiteX2" fmla="*/ 14078 w 1396304"/>
              <a:gd name="connsiteY2" fmla="*/ 1286340 h 2076915"/>
              <a:gd name="connsiteX3" fmla="*/ 363336 w 1396304"/>
              <a:gd name="connsiteY3" fmla="*/ 1319180 h 2076915"/>
              <a:gd name="connsiteX4" fmla="*/ 1396304 w 1396304"/>
              <a:gd name="connsiteY4" fmla="*/ 2076915 h 2076915"/>
              <a:gd name="connsiteX0" fmla="*/ 484942 w 1397535"/>
              <a:gd name="connsiteY0" fmla="*/ 0 h 2076915"/>
              <a:gd name="connsiteX1" fmla="*/ 115516 w 1397535"/>
              <a:gd name="connsiteY1" fmla="*/ 484508 h 2076915"/>
              <a:gd name="connsiteX2" fmla="*/ 67481 w 1397535"/>
              <a:gd name="connsiteY2" fmla="*/ 673490 h 2076915"/>
              <a:gd name="connsiteX3" fmla="*/ 15309 w 1397535"/>
              <a:gd name="connsiteY3" fmla="*/ 1286340 h 2076915"/>
              <a:gd name="connsiteX4" fmla="*/ 364567 w 1397535"/>
              <a:gd name="connsiteY4" fmla="*/ 1319180 h 2076915"/>
              <a:gd name="connsiteX5" fmla="*/ 1397535 w 1397535"/>
              <a:gd name="connsiteY5" fmla="*/ 2076915 h 2076915"/>
              <a:gd name="connsiteX0" fmla="*/ 481338 w 1393931"/>
              <a:gd name="connsiteY0" fmla="*/ 0 h 2076915"/>
              <a:gd name="connsiteX1" fmla="*/ 111912 w 1393931"/>
              <a:gd name="connsiteY1" fmla="*/ 484508 h 2076915"/>
              <a:gd name="connsiteX2" fmla="*/ 101455 w 1393931"/>
              <a:gd name="connsiteY2" fmla="*/ 913989 h 2076915"/>
              <a:gd name="connsiteX3" fmla="*/ 11705 w 1393931"/>
              <a:gd name="connsiteY3" fmla="*/ 1286340 h 2076915"/>
              <a:gd name="connsiteX4" fmla="*/ 360963 w 1393931"/>
              <a:gd name="connsiteY4" fmla="*/ 1319180 h 2076915"/>
              <a:gd name="connsiteX5" fmla="*/ 1393931 w 1393931"/>
              <a:gd name="connsiteY5" fmla="*/ 2076915 h 2076915"/>
              <a:gd name="connsiteX0" fmla="*/ 482264 w 1394857"/>
              <a:gd name="connsiteY0" fmla="*/ 0 h 2076915"/>
              <a:gd name="connsiteX1" fmla="*/ 112838 w 1394857"/>
              <a:gd name="connsiteY1" fmla="*/ 484508 h 2076915"/>
              <a:gd name="connsiteX2" fmla="*/ 102381 w 1394857"/>
              <a:gd name="connsiteY2" fmla="*/ 913989 h 2076915"/>
              <a:gd name="connsiteX3" fmla="*/ 12631 w 1394857"/>
              <a:gd name="connsiteY3" fmla="*/ 1286340 h 2076915"/>
              <a:gd name="connsiteX4" fmla="*/ 361889 w 1394857"/>
              <a:gd name="connsiteY4" fmla="*/ 1319180 h 2076915"/>
              <a:gd name="connsiteX5" fmla="*/ 1394857 w 1394857"/>
              <a:gd name="connsiteY5" fmla="*/ 2076915 h 2076915"/>
              <a:gd name="connsiteX0" fmla="*/ 482264 w 1394857"/>
              <a:gd name="connsiteY0" fmla="*/ 0 h 2076915"/>
              <a:gd name="connsiteX1" fmla="*/ 112838 w 1394857"/>
              <a:gd name="connsiteY1" fmla="*/ 484508 h 2076915"/>
              <a:gd name="connsiteX2" fmla="*/ 102381 w 1394857"/>
              <a:gd name="connsiteY2" fmla="*/ 913989 h 2076915"/>
              <a:gd name="connsiteX3" fmla="*/ 12631 w 1394857"/>
              <a:gd name="connsiteY3" fmla="*/ 1286340 h 2076915"/>
              <a:gd name="connsiteX4" fmla="*/ 361889 w 1394857"/>
              <a:gd name="connsiteY4" fmla="*/ 1319180 h 2076915"/>
              <a:gd name="connsiteX5" fmla="*/ 1394857 w 1394857"/>
              <a:gd name="connsiteY5" fmla="*/ 2076915 h 2076915"/>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487275 w 1394857"/>
              <a:gd name="connsiteY0" fmla="*/ 0 h 2074410"/>
              <a:gd name="connsiteX1" fmla="*/ 112838 w 1394857"/>
              <a:gd name="connsiteY1" fmla="*/ 482003 h 2074410"/>
              <a:gd name="connsiteX2" fmla="*/ 102381 w 1394857"/>
              <a:gd name="connsiteY2" fmla="*/ 911484 h 2074410"/>
              <a:gd name="connsiteX3" fmla="*/ 12631 w 1394857"/>
              <a:gd name="connsiteY3" fmla="*/ 1283835 h 2074410"/>
              <a:gd name="connsiteX4" fmla="*/ 361889 w 1394857"/>
              <a:gd name="connsiteY4" fmla="*/ 1316675 h 2074410"/>
              <a:gd name="connsiteX5" fmla="*/ 1394857 w 1394857"/>
              <a:gd name="connsiteY5" fmla="*/ 2074410 h 2074410"/>
              <a:gd name="connsiteX0" fmla="*/ 487275 w 1394857"/>
              <a:gd name="connsiteY0" fmla="*/ 0 h 2074410"/>
              <a:gd name="connsiteX1" fmla="*/ 112838 w 1394857"/>
              <a:gd name="connsiteY1" fmla="*/ 482003 h 2074410"/>
              <a:gd name="connsiteX2" fmla="*/ 102381 w 1394857"/>
              <a:gd name="connsiteY2" fmla="*/ 911484 h 2074410"/>
              <a:gd name="connsiteX3" fmla="*/ 12631 w 1394857"/>
              <a:gd name="connsiteY3" fmla="*/ 1283835 h 2074410"/>
              <a:gd name="connsiteX4" fmla="*/ 361889 w 1394857"/>
              <a:gd name="connsiteY4" fmla="*/ 1316675 h 2074410"/>
              <a:gd name="connsiteX5" fmla="*/ 1394857 w 1394857"/>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10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90555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09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09 w 1401578"/>
              <a:gd name="connsiteY4" fmla="*/ 1316675 h 2074410"/>
              <a:gd name="connsiteX5" fmla="*/ 1401578 w 1401578"/>
              <a:gd name="connsiteY5" fmla="*/ 2074410 h 2074410"/>
              <a:gd name="connsiteX0" fmla="*/ 493996 w 1361344"/>
              <a:gd name="connsiteY0" fmla="*/ 0 h 2023203"/>
              <a:gd name="connsiteX1" fmla="*/ 119559 w 1361344"/>
              <a:gd name="connsiteY1" fmla="*/ 482003 h 2023203"/>
              <a:gd name="connsiteX2" fmla="*/ 109102 w 1361344"/>
              <a:gd name="connsiteY2" fmla="*/ 911484 h 2023203"/>
              <a:gd name="connsiteX3" fmla="*/ 12037 w 1361344"/>
              <a:gd name="connsiteY3" fmla="*/ 1298466 h 2023203"/>
              <a:gd name="connsiteX4" fmla="*/ 368609 w 1361344"/>
              <a:gd name="connsiteY4" fmla="*/ 1316675 h 2023203"/>
              <a:gd name="connsiteX5" fmla="*/ 1361344 w 1361344"/>
              <a:gd name="connsiteY5" fmla="*/ 2023203 h 2023203"/>
              <a:gd name="connsiteX0" fmla="*/ 493996 w 1383290"/>
              <a:gd name="connsiteY0" fmla="*/ 0 h 2041491"/>
              <a:gd name="connsiteX1" fmla="*/ 119559 w 1383290"/>
              <a:gd name="connsiteY1" fmla="*/ 482003 h 2041491"/>
              <a:gd name="connsiteX2" fmla="*/ 109102 w 1383290"/>
              <a:gd name="connsiteY2" fmla="*/ 911484 h 2041491"/>
              <a:gd name="connsiteX3" fmla="*/ 12037 w 1383290"/>
              <a:gd name="connsiteY3" fmla="*/ 1298466 h 2041491"/>
              <a:gd name="connsiteX4" fmla="*/ 368609 w 1383290"/>
              <a:gd name="connsiteY4" fmla="*/ 1316675 h 2041491"/>
              <a:gd name="connsiteX5" fmla="*/ 1383290 w 1383290"/>
              <a:gd name="connsiteY5" fmla="*/ 2041491 h 2041491"/>
              <a:gd name="connsiteX0" fmla="*/ 493996 w 1397920"/>
              <a:gd name="connsiteY0" fmla="*/ 0 h 2048806"/>
              <a:gd name="connsiteX1" fmla="*/ 119559 w 1397920"/>
              <a:gd name="connsiteY1" fmla="*/ 482003 h 2048806"/>
              <a:gd name="connsiteX2" fmla="*/ 109102 w 1397920"/>
              <a:gd name="connsiteY2" fmla="*/ 911484 h 2048806"/>
              <a:gd name="connsiteX3" fmla="*/ 12037 w 1397920"/>
              <a:gd name="connsiteY3" fmla="*/ 1298466 h 2048806"/>
              <a:gd name="connsiteX4" fmla="*/ 368609 w 1397920"/>
              <a:gd name="connsiteY4" fmla="*/ 1316675 h 2048806"/>
              <a:gd name="connsiteX5" fmla="*/ 1397920 w 1397920"/>
              <a:gd name="connsiteY5" fmla="*/ 2048806 h 2048806"/>
              <a:gd name="connsiteX0" fmla="*/ 493996 w 1368660"/>
              <a:gd name="connsiteY0" fmla="*/ 0 h 2052464"/>
              <a:gd name="connsiteX1" fmla="*/ 119559 w 1368660"/>
              <a:gd name="connsiteY1" fmla="*/ 482003 h 2052464"/>
              <a:gd name="connsiteX2" fmla="*/ 109102 w 1368660"/>
              <a:gd name="connsiteY2" fmla="*/ 911484 h 2052464"/>
              <a:gd name="connsiteX3" fmla="*/ 12037 w 1368660"/>
              <a:gd name="connsiteY3" fmla="*/ 1298466 h 2052464"/>
              <a:gd name="connsiteX4" fmla="*/ 368609 w 1368660"/>
              <a:gd name="connsiteY4" fmla="*/ 1316675 h 2052464"/>
              <a:gd name="connsiteX5" fmla="*/ 1368660 w 1368660"/>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7921"/>
              <a:gd name="connsiteY0" fmla="*/ 0 h 2045149"/>
              <a:gd name="connsiteX1" fmla="*/ 119559 w 1397921"/>
              <a:gd name="connsiteY1" fmla="*/ 482003 h 2045149"/>
              <a:gd name="connsiteX2" fmla="*/ 109102 w 1397921"/>
              <a:gd name="connsiteY2" fmla="*/ 911484 h 2045149"/>
              <a:gd name="connsiteX3" fmla="*/ 12037 w 1397921"/>
              <a:gd name="connsiteY3" fmla="*/ 1298466 h 2045149"/>
              <a:gd name="connsiteX4" fmla="*/ 368609 w 1397921"/>
              <a:gd name="connsiteY4" fmla="*/ 1316675 h 2045149"/>
              <a:gd name="connsiteX5" fmla="*/ 1397921 w 1397921"/>
              <a:gd name="connsiteY5" fmla="*/ 2045149 h 2045149"/>
              <a:gd name="connsiteX0" fmla="*/ 493996 w 1397921"/>
              <a:gd name="connsiteY0" fmla="*/ 0 h 2045149"/>
              <a:gd name="connsiteX1" fmla="*/ 119559 w 1397921"/>
              <a:gd name="connsiteY1" fmla="*/ 482003 h 2045149"/>
              <a:gd name="connsiteX2" fmla="*/ 109102 w 1397921"/>
              <a:gd name="connsiteY2" fmla="*/ 911484 h 2045149"/>
              <a:gd name="connsiteX3" fmla="*/ 12037 w 1397921"/>
              <a:gd name="connsiteY3" fmla="*/ 1298466 h 2045149"/>
              <a:gd name="connsiteX4" fmla="*/ 368609 w 1397921"/>
              <a:gd name="connsiteY4" fmla="*/ 1316675 h 2045149"/>
              <a:gd name="connsiteX5" fmla="*/ 1397921 w 1397921"/>
              <a:gd name="connsiteY5" fmla="*/ 2045149 h 2045149"/>
              <a:gd name="connsiteX0" fmla="*/ 493996 w 1361345"/>
              <a:gd name="connsiteY0" fmla="*/ 0 h 2019546"/>
              <a:gd name="connsiteX1" fmla="*/ 119559 w 1361345"/>
              <a:gd name="connsiteY1" fmla="*/ 482003 h 2019546"/>
              <a:gd name="connsiteX2" fmla="*/ 109102 w 1361345"/>
              <a:gd name="connsiteY2" fmla="*/ 911484 h 2019546"/>
              <a:gd name="connsiteX3" fmla="*/ 12037 w 1361345"/>
              <a:gd name="connsiteY3" fmla="*/ 1298466 h 2019546"/>
              <a:gd name="connsiteX4" fmla="*/ 368609 w 1361345"/>
              <a:gd name="connsiteY4" fmla="*/ 1316675 h 2019546"/>
              <a:gd name="connsiteX5" fmla="*/ 1361345 w 1361345"/>
              <a:gd name="connsiteY5" fmla="*/ 2019546 h 2019546"/>
              <a:gd name="connsiteX0" fmla="*/ 493996 w 1379633"/>
              <a:gd name="connsiteY0" fmla="*/ 0 h 2019546"/>
              <a:gd name="connsiteX1" fmla="*/ 119559 w 1379633"/>
              <a:gd name="connsiteY1" fmla="*/ 482003 h 2019546"/>
              <a:gd name="connsiteX2" fmla="*/ 109102 w 1379633"/>
              <a:gd name="connsiteY2" fmla="*/ 911484 h 2019546"/>
              <a:gd name="connsiteX3" fmla="*/ 12037 w 1379633"/>
              <a:gd name="connsiteY3" fmla="*/ 1298466 h 2019546"/>
              <a:gd name="connsiteX4" fmla="*/ 368609 w 1379633"/>
              <a:gd name="connsiteY4" fmla="*/ 1316675 h 2019546"/>
              <a:gd name="connsiteX5" fmla="*/ 1379633 w 1379633"/>
              <a:gd name="connsiteY5" fmla="*/ 2019546 h 2019546"/>
              <a:gd name="connsiteX0" fmla="*/ 493996 w 1379633"/>
              <a:gd name="connsiteY0" fmla="*/ 0 h 2019546"/>
              <a:gd name="connsiteX1" fmla="*/ 119559 w 1379633"/>
              <a:gd name="connsiteY1" fmla="*/ 482003 h 2019546"/>
              <a:gd name="connsiteX2" fmla="*/ 109102 w 1379633"/>
              <a:gd name="connsiteY2" fmla="*/ 911484 h 2019546"/>
              <a:gd name="connsiteX3" fmla="*/ 12037 w 1379633"/>
              <a:gd name="connsiteY3" fmla="*/ 1298466 h 2019546"/>
              <a:gd name="connsiteX4" fmla="*/ 368609 w 1379633"/>
              <a:gd name="connsiteY4" fmla="*/ 1316675 h 2019546"/>
              <a:gd name="connsiteX5" fmla="*/ 1379633 w 1379633"/>
              <a:gd name="connsiteY5" fmla="*/ 2019546 h 20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633" h="2019546">
                <a:moveTo>
                  <a:pt x="493996" y="0"/>
                </a:moveTo>
                <a:cubicBezTo>
                  <a:pt x="348056" y="297606"/>
                  <a:pt x="169874" y="12110"/>
                  <a:pt x="119559" y="482003"/>
                </a:cubicBezTo>
                <a:cubicBezTo>
                  <a:pt x="49982" y="594251"/>
                  <a:pt x="108267" y="757804"/>
                  <a:pt x="109102" y="911484"/>
                </a:cubicBezTo>
                <a:cubicBezTo>
                  <a:pt x="79875" y="1042618"/>
                  <a:pt x="-37477" y="1190851"/>
                  <a:pt x="12037" y="1298466"/>
                </a:cubicBezTo>
                <a:cubicBezTo>
                  <a:pt x="104621" y="1648670"/>
                  <a:pt x="189705" y="1291495"/>
                  <a:pt x="368609" y="1316675"/>
                </a:cubicBezTo>
                <a:cubicBezTo>
                  <a:pt x="837936" y="1446733"/>
                  <a:pt x="1059355" y="1712148"/>
                  <a:pt x="1379633" y="2019546"/>
                </a:cubicBezTo>
              </a:path>
            </a:pathLst>
          </a:custGeom>
          <a:ln w="38100">
            <a:solidFill>
              <a:srgbClr val="00B050"/>
            </a:solidFill>
            <a:headEnd/>
            <a:tailEnd type="stealth" w="lg" len="lg"/>
          </a:ln>
        </p:spPr>
        <p:style>
          <a:lnRef idx="3">
            <a:schemeClr val="accent4"/>
          </a:lnRef>
          <a:fillRef idx="0">
            <a:schemeClr val="accent4"/>
          </a:fillRef>
          <a:effectRef idx="2">
            <a:schemeClr val="accent4"/>
          </a:effectRef>
          <a:fontRef idx="minor">
            <a:schemeClr val="tx1"/>
          </a:fontRef>
        </p:style>
        <p:txBody>
          <a:bodyPr/>
          <a:lstStyle/>
          <a:p>
            <a:endParaRPr lang="ru-RU">
              <a:solidFill>
                <a:prstClr val="black"/>
              </a:solidFill>
            </a:endParaRPr>
          </a:p>
        </p:txBody>
      </p:sp>
      <p:sp>
        <p:nvSpPr>
          <p:cNvPr id="80" name="Заголовок 1"/>
          <p:cNvSpPr txBox="1">
            <a:spLocks/>
          </p:cNvSpPr>
          <p:nvPr/>
        </p:nvSpPr>
        <p:spPr>
          <a:xfrm>
            <a:off x="395536" y="0"/>
            <a:ext cx="8748464" cy="83671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
                <a:srgbClr val="F14124">
                  <a:lumMod val="75000"/>
                </a:srgbClr>
              </a:buClr>
            </a:pPr>
            <a:r>
              <a:rPr lang="en-US" sz="3600" dirty="0" smtClean="0">
                <a:solidFill>
                  <a:srgbClr val="B4DCFA">
                    <a:lumMod val="50000"/>
                  </a:srgbClr>
                </a:solidFill>
              </a:rPr>
              <a:t>TKE distributions</a:t>
            </a:r>
            <a:endParaRPr lang="ru-RU" sz="3600" dirty="0">
              <a:solidFill>
                <a:srgbClr val="B4DCFA">
                  <a:lumMod val="50000"/>
                </a:srgbClr>
              </a:solidFill>
            </a:endParaRPr>
          </a:p>
        </p:txBody>
      </p:sp>
      <p:graphicFrame>
        <p:nvGraphicFramePr>
          <p:cNvPr id="7" name="Объект 6"/>
          <p:cNvGraphicFramePr>
            <a:graphicFrameLocks noChangeAspect="1"/>
          </p:cNvGraphicFramePr>
          <p:nvPr>
            <p:extLst/>
          </p:nvPr>
        </p:nvGraphicFramePr>
        <p:xfrm>
          <a:off x="122238" y="179213"/>
          <a:ext cx="3959225" cy="6634163"/>
        </p:xfrm>
        <a:graphic>
          <a:graphicData uri="http://schemas.openxmlformats.org/presentationml/2006/ole">
            <mc:AlternateContent xmlns:mc="http://schemas.openxmlformats.org/markup-compatibility/2006">
              <mc:Choice xmlns:v="urn:schemas-microsoft-com:vml" Requires="v">
                <p:oleObj spid="_x0000_s46096" name="Graph" r:id="rId6" imgW="2425320" imgH="4060440" progId="Origin50.Graph">
                  <p:embed/>
                </p:oleObj>
              </mc:Choice>
              <mc:Fallback>
                <p:oleObj name="Graph" r:id="rId6" imgW="2425320" imgH="4060440" progId="Origin50.Graph">
                  <p:embed/>
                  <p:pic>
                    <p:nvPicPr>
                      <p:cNvPr id="0" name=""/>
                      <p:cNvPicPr>
                        <a:picLocks noChangeAspect="1" noChangeArrowheads="1"/>
                      </p:cNvPicPr>
                      <p:nvPr/>
                    </p:nvPicPr>
                    <p:blipFill>
                      <a:blip r:embed="rId7"/>
                      <a:srcRect/>
                      <a:stretch>
                        <a:fillRect/>
                      </a:stretch>
                    </p:blipFill>
                    <p:spPr bwMode="auto">
                      <a:xfrm>
                        <a:off x="122238" y="179213"/>
                        <a:ext cx="3959225" cy="6634163"/>
                      </a:xfrm>
                      <a:prstGeom prst="rect">
                        <a:avLst/>
                      </a:prstGeom>
                      <a:noFill/>
                      <a:ln>
                        <a:noFill/>
                      </a:ln>
                      <a:extLst/>
                    </p:spPr>
                  </p:pic>
                </p:oleObj>
              </mc:Fallback>
            </mc:AlternateContent>
          </a:graphicData>
        </a:graphic>
      </p:graphicFrame>
      <p:grpSp>
        <p:nvGrpSpPr>
          <p:cNvPr id="5" name="Группа 4"/>
          <p:cNvGrpSpPr/>
          <p:nvPr/>
        </p:nvGrpSpPr>
        <p:grpSpPr>
          <a:xfrm>
            <a:off x="1907704" y="1317909"/>
            <a:ext cx="1230526" cy="3263219"/>
            <a:chOff x="2024717" y="1727098"/>
            <a:chExt cx="1080120" cy="3263219"/>
          </a:xfrm>
          <a:solidFill>
            <a:schemeClr val="accent4">
              <a:lumMod val="40000"/>
              <a:lumOff val="60000"/>
            </a:schemeClr>
          </a:solidFill>
        </p:grpSpPr>
        <p:sp>
          <p:nvSpPr>
            <p:cNvPr id="2" name="Двойная стрелка влево/вправо 1"/>
            <p:cNvSpPr/>
            <p:nvPr/>
          </p:nvSpPr>
          <p:spPr>
            <a:xfrm>
              <a:off x="2060721" y="1727098"/>
              <a:ext cx="1044116" cy="166875"/>
            </a:xfrm>
            <a:prstGeom prst="leftRightArrow">
              <a:avLst/>
            </a:prstGeom>
            <a:grp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sp>
          <p:nvSpPr>
            <p:cNvPr id="49" name="Двойная стрелка влево/вправо 48"/>
            <p:cNvSpPr/>
            <p:nvPr/>
          </p:nvSpPr>
          <p:spPr>
            <a:xfrm>
              <a:off x="2024717" y="3190117"/>
              <a:ext cx="1044116" cy="166875"/>
            </a:xfrm>
            <a:prstGeom prst="leftRightArrow">
              <a:avLst/>
            </a:prstGeom>
            <a:grp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sp>
          <p:nvSpPr>
            <p:cNvPr id="50" name="Двойная стрелка влево/вправо 49"/>
            <p:cNvSpPr/>
            <p:nvPr/>
          </p:nvSpPr>
          <p:spPr>
            <a:xfrm>
              <a:off x="2024717" y="4823442"/>
              <a:ext cx="1044116" cy="166875"/>
            </a:xfrm>
            <a:prstGeom prst="leftRightArrow">
              <a:avLst/>
            </a:prstGeom>
            <a:grp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grpSp>
      <p:sp>
        <p:nvSpPr>
          <p:cNvPr id="11" name="Стрелка вниз 10"/>
          <p:cNvSpPr/>
          <p:nvPr/>
        </p:nvSpPr>
        <p:spPr>
          <a:xfrm>
            <a:off x="2385273" y="188640"/>
            <a:ext cx="314519" cy="5883286"/>
          </a:xfrm>
          <a:prstGeom prst="downArrow">
            <a:avLst>
              <a:gd name="adj1" fmla="val 50000"/>
              <a:gd name="adj2" fmla="val 109063"/>
            </a:avLst>
          </a:prstGeom>
          <a:solidFill>
            <a:schemeClr val="accent3">
              <a:lumMod val="60000"/>
              <a:lumOff val="40000"/>
            </a:schemeClr>
          </a:solidFill>
          <a:ln>
            <a:solidFill>
              <a:schemeClr val="accent3">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grpSp>
        <p:nvGrpSpPr>
          <p:cNvPr id="135" name="Группа 61"/>
          <p:cNvGrpSpPr>
            <a:grpSpLocks/>
          </p:cNvGrpSpPr>
          <p:nvPr/>
        </p:nvGrpSpPr>
        <p:grpSpPr bwMode="auto">
          <a:xfrm>
            <a:off x="899592" y="1916830"/>
            <a:ext cx="2997823" cy="984624"/>
            <a:chOff x="4426478" y="2869398"/>
            <a:chExt cx="2904582" cy="862047"/>
          </a:xfrm>
        </p:grpSpPr>
        <p:grpSp>
          <p:nvGrpSpPr>
            <p:cNvPr id="141" name="Группа 70"/>
            <p:cNvGrpSpPr>
              <a:grpSpLocks/>
            </p:cNvGrpSpPr>
            <p:nvPr/>
          </p:nvGrpSpPr>
          <p:grpSpPr bwMode="auto">
            <a:xfrm>
              <a:off x="4426478" y="2869398"/>
              <a:ext cx="2904582" cy="833362"/>
              <a:chOff x="4426478" y="2869398"/>
              <a:chExt cx="2904582" cy="833362"/>
            </a:xfrm>
          </p:grpSpPr>
          <p:sp>
            <p:nvSpPr>
              <p:cNvPr id="143" name="TextBox 142"/>
              <p:cNvSpPr txBox="1"/>
              <p:nvPr/>
            </p:nvSpPr>
            <p:spPr>
              <a:xfrm>
                <a:off x="4426478" y="3121574"/>
                <a:ext cx="987476" cy="350300"/>
              </a:xfrm>
              <a:prstGeom prst="rect">
                <a:avLst/>
              </a:prstGeom>
              <a:noFill/>
            </p:spPr>
            <p:txBody>
              <a:bodyPr>
                <a:spAutoFit/>
              </a:bodyPr>
              <a:lstStyle/>
              <a:p>
                <a:pPr>
                  <a:defRPr/>
                </a:pPr>
                <a:r>
                  <a:rPr lang="en-US" sz="2000" b="1" dirty="0">
                    <a:solidFill>
                      <a:srgbClr val="0000FF"/>
                    </a:solidFill>
                    <a:effectLst>
                      <a:outerShdw blurRad="38100" dist="38100" dir="2700000" algn="tl">
                        <a:srgbClr val="000000">
                          <a:alpha val="43137"/>
                        </a:srgbClr>
                      </a:outerShdw>
                    </a:effectLst>
                  </a:rPr>
                  <a:t>QF</a:t>
                </a:r>
                <a:r>
                  <a:rPr lang="en-US" sz="2000" b="1" baseline="-25000" dirty="0">
                    <a:solidFill>
                      <a:srgbClr val="0000FF"/>
                    </a:solidFill>
                    <a:effectLst>
                      <a:outerShdw blurRad="38100" dist="38100" dir="2700000" algn="tl">
                        <a:srgbClr val="000000">
                          <a:alpha val="43137"/>
                        </a:srgbClr>
                      </a:outerShdw>
                    </a:effectLst>
                  </a:rPr>
                  <a:t>asym</a:t>
                </a:r>
                <a:endParaRPr lang="ru-RU" sz="2000" b="1" baseline="-25000" dirty="0">
                  <a:solidFill>
                    <a:srgbClr val="0000FF"/>
                  </a:solidFill>
                  <a:effectLst>
                    <a:outerShdw blurRad="38100" dist="38100" dir="2700000" algn="tl">
                      <a:srgbClr val="000000">
                        <a:alpha val="43137"/>
                      </a:srgbClr>
                    </a:outerShdw>
                  </a:effectLst>
                </a:endParaRPr>
              </a:p>
            </p:txBody>
          </p:sp>
          <p:sp>
            <p:nvSpPr>
              <p:cNvPr id="151" name="TextBox 150"/>
              <p:cNvSpPr txBox="1"/>
              <p:nvPr/>
            </p:nvSpPr>
            <p:spPr>
              <a:xfrm>
                <a:off x="5333466" y="2869398"/>
                <a:ext cx="717637" cy="350300"/>
              </a:xfrm>
              <a:prstGeom prst="rect">
                <a:avLst/>
              </a:prstGeom>
              <a:noFill/>
            </p:spPr>
            <p:txBody>
              <a:bodyPr wrap="square">
                <a:spAutoFit/>
              </a:bodyPr>
              <a:lstStyle/>
              <a:p>
                <a:pPr>
                  <a:defRPr/>
                </a:pPr>
                <a:r>
                  <a:rPr lang="en-US" sz="2000" b="1" dirty="0">
                    <a:solidFill>
                      <a:srgbClr val="FF3399"/>
                    </a:solidFill>
                    <a:effectLst>
                      <a:outerShdw blurRad="38100" dist="38100" dir="2700000" algn="tl">
                        <a:srgbClr val="000000">
                          <a:alpha val="43137"/>
                        </a:srgbClr>
                      </a:outerShdw>
                    </a:effectLst>
                  </a:rPr>
                  <a:t>CNF</a:t>
                </a:r>
                <a:endParaRPr lang="ru-RU" sz="2000" b="1" baseline="-25000" dirty="0">
                  <a:solidFill>
                    <a:srgbClr val="FF3399"/>
                  </a:solidFill>
                  <a:effectLst>
                    <a:outerShdw blurRad="38100" dist="38100" dir="2700000" algn="tl">
                      <a:srgbClr val="000000">
                        <a:alpha val="43137"/>
                      </a:srgbClr>
                    </a:outerShdw>
                  </a:effectLst>
                </a:endParaRPr>
              </a:p>
            </p:txBody>
          </p:sp>
          <p:sp>
            <p:nvSpPr>
              <p:cNvPr id="153" name="TextBox 152"/>
              <p:cNvSpPr txBox="1"/>
              <p:nvPr/>
            </p:nvSpPr>
            <p:spPr>
              <a:xfrm>
                <a:off x="6521549" y="3058530"/>
                <a:ext cx="809511" cy="350300"/>
              </a:xfrm>
              <a:prstGeom prst="rect">
                <a:avLst/>
              </a:prstGeom>
              <a:noFill/>
            </p:spPr>
            <p:txBody>
              <a:bodyPr wrap="square">
                <a:spAutoFit/>
              </a:bodyPr>
              <a:lstStyle/>
              <a:p>
                <a:pPr>
                  <a:defRPr/>
                </a:pPr>
                <a:r>
                  <a:rPr lang="en-US" sz="2000" b="1" dirty="0">
                    <a:solidFill>
                      <a:srgbClr val="00B050"/>
                    </a:solidFill>
                    <a:effectLst>
                      <a:outerShdw blurRad="38100" dist="38100" dir="2700000" algn="tl">
                        <a:srgbClr val="000000">
                          <a:alpha val="43137"/>
                        </a:srgbClr>
                      </a:outerShdw>
                    </a:effectLst>
                  </a:rPr>
                  <a:t>QF</a:t>
                </a:r>
                <a:r>
                  <a:rPr lang="en-US" sz="2000" b="1" baseline="-25000" dirty="0">
                    <a:solidFill>
                      <a:srgbClr val="00B050"/>
                    </a:solidFill>
                    <a:effectLst>
                      <a:outerShdw blurRad="38100" dist="38100" dir="2700000" algn="tl">
                        <a:srgbClr val="000000">
                          <a:alpha val="43137"/>
                        </a:srgbClr>
                      </a:outerShdw>
                    </a:effectLst>
                  </a:rPr>
                  <a:t>sym</a:t>
                </a:r>
                <a:endParaRPr lang="ru-RU" sz="2000" b="1" baseline="-25000" dirty="0">
                  <a:solidFill>
                    <a:srgbClr val="00B050"/>
                  </a:solidFill>
                  <a:effectLst>
                    <a:outerShdw blurRad="38100" dist="38100" dir="2700000" algn="tl">
                      <a:srgbClr val="000000">
                        <a:alpha val="43137"/>
                      </a:srgbClr>
                    </a:outerShdw>
                  </a:effectLst>
                </a:endParaRPr>
              </a:p>
            </p:txBody>
          </p:sp>
          <p:cxnSp>
            <p:nvCxnSpPr>
              <p:cNvPr id="158" name="Straight Arrow Connector 68"/>
              <p:cNvCxnSpPr>
                <a:stCxn id="151" idx="2"/>
              </p:cNvCxnSpPr>
              <p:nvPr/>
            </p:nvCxnSpPr>
            <p:spPr>
              <a:xfrm>
                <a:off x="5692285" y="3219699"/>
                <a:ext cx="173665" cy="292925"/>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69"/>
              <p:cNvCxnSpPr>
                <a:stCxn id="153" idx="2"/>
              </p:cNvCxnSpPr>
              <p:nvPr/>
            </p:nvCxnSpPr>
            <p:spPr>
              <a:xfrm flipH="1">
                <a:off x="6665257" y="3408829"/>
                <a:ext cx="261048" cy="2939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38" name="Straight Arrow Connector 43"/>
            <p:cNvCxnSpPr>
              <a:stCxn id="143" idx="2"/>
            </p:cNvCxnSpPr>
            <p:nvPr/>
          </p:nvCxnSpPr>
          <p:spPr>
            <a:xfrm>
              <a:off x="4920216" y="3471874"/>
              <a:ext cx="281007" cy="25957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81" name="Text Placeholder 2"/>
          <p:cNvSpPr txBox="1">
            <a:spLocks/>
          </p:cNvSpPr>
          <p:nvPr/>
        </p:nvSpPr>
        <p:spPr bwMode="auto">
          <a:xfrm flipH="1">
            <a:off x="4396754" y="5373216"/>
            <a:ext cx="2003456" cy="626702"/>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nchorCtr="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i="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A</a:t>
            </a:r>
            <a:r>
              <a:rPr lang="en-US" sz="2400" b="1" i="1" baseline="-25000"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CN</a:t>
            </a:r>
            <a:r>
              <a:rPr lang="ru-RU" sz="2400" b="1" i="1" baseline="-25000"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 </a:t>
            </a:r>
            <a:r>
              <a:rPr lang="en-US" sz="2400" b="1" i="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/2±20 u</a:t>
            </a:r>
            <a:endParaRPr lang="ru-RU" sz="2400" b="1" i="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endParaRPr>
          </a:p>
        </p:txBody>
      </p:sp>
    </p:spTree>
    <p:extLst>
      <p:ext uri="{BB962C8B-B14F-4D97-AF65-F5344CB8AC3E}">
        <p14:creationId xmlns:p14="http://schemas.microsoft.com/office/powerpoint/2010/main" val="185018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0" grpId="0" animBg="1"/>
      <p:bldP spid="69" grpId="0"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424936" cy="1412776"/>
          </a:xfrm>
        </p:spPr>
        <p:txBody>
          <a:bodyPr/>
          <a:lstStyle/>
          <a:p>
            <a:r>
              <a:rPr lang="en-US" sz="4000" dirty="0" smtClean="0">
                <a:solidFill>
                  <a:schemeClr val="bg2">
                    <a:lumMod val="50000"/>
                  </a:schemeClr>
                </a:solidFill>
              </a:rPr>
              <a:t>Reaction channels </a:t>
            </a:r>
            <a:br>
              <a:rPr lang="en-US" sz="4000" dirty="0" smtClean="0">
                <a:solidFill>
                  <a:schemeClr val="bg2">
                    <a:lumMod val="50000"/>
                  </a:schemeClr>
                </a:solidFill>
              </a:rPr>
            </a:br>
            <a:r>
              <a:rPr lang="en-US" sz="4000" dirty="0" smtClean="0">
                <a:solidFill>
                  <a:schemeClr val="bg2">
                    <a:lumMod val="50000"/>
                  </a:schemeClr>
                </a:solidFill>
              </a:rPr>
              <a:t>in the collisions of heavy ions</a:t>
            </a:r>
            <a:endParaRPr lang="ru-RU" sz="4000" dirty="0">
              <a:solidFill>
                <a:schemeClr val="bg2">
                  <a:lumMod val="50000"/>
                </a:schemeClr>
              </a:solidFill>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849727"/>
            <a:ext cx="6997700" cy="3509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вал 4"/>
          <p:cNvSpPr>
            <a:spLocks noChangeArrowheads="1"/>
          </p:cNvSpPr>
          <p:nvPr/>
        </p:nvSpPr>
        <p:spPr bwMode="auto">
          <a:xfrm rot="930165">
            <a:off x="2127375" y="2819968"/>
            <a:ext cx="3593263" cy="2551498"/>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Tree>
    <p:extLst>
      <p:ext uri="{BB962C8B-B14F-4D97-AF65-F5344CB8AC3E}">
        <p14:creationId xmlns:p14="http://schemas.microsoft.com/office/powerpoint/2010/main" val="2974476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Заголовок 1"/>
          <p:cNvSpPr txBox="1">
            <a:spLocks/>
          </p:cNvSpPr>
          <p:nvPr/>
        </p:nvSpPr>
        <p:spPr>
          <a:xfrm>
            <a:off x="309811" y="114300"/>
            <a:ext cx="8748464" cy="83671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
                <a:srgbClr val="F14124">
                  <a:lumMod val="75000"/>
                </a:srgbClr>
              </a:buClr>
            </a:pPr>
            <a:r>
              <a:rPr lang="en-US" sz="3600" dirty="0" smtClean="0">
                <a:solidFill>
                  <a:srgbClr val="B4DCFA">
                    <a:lumMod val="50000"/>
                  </a:srgbClr>
                </a:solidFill>
              </a:rPr>
              <a:t>TKE distributions</a:t>
            </a:r>
            <a:endParaRPr lang="ru-RU" sz="3600" dirty="0">
              <a:solidFill>
                <a:srgbClr val="B4DCFA">
                  <a:lumMod val="50000"/>
                </a:srgbClr>
              </a:solidFill>
            </a:endParaRPr>
          </a:p>
        </p:txBody>
      </p:sp>
      <p:sp>
        <p:nvSpPr>
          <p:cNvPr id="143" name="TextBox 142"/>
          <p:cNvSpPr txBox="1"/>
          <p:nvPr/>
        </p:nvSpPr>
        <p:spPr bwMode="auto">
          <a:xfrm>
            <a:off x="1286629" y="2911269"/>
            <a:ext cx="1019175" cy="400110"/>
          </a:xfrm>
          <a:prstGeom prst="rect">
            <a:avLst/>
          </a:prstGeom>
          <a:noFill/>
        </p:spPr>
        <p:txBody>
          <a:bodyPr>
            <a:spAutoFit/>
          </a:bodyPr>
          <a:lstStyle/>
          <a:p>
            <a:pPr>
              <a:defRPr/>
            </a:pPr>
            <a:r>
              <a:rPr lang="en-US" sz="2000" b="1" dirty="0">
                <a:solidFill>
                  <a:srgbClr val="0000FF"/>
                </a:solidFill>
                <a:effectLst>
                  <a:outerShdw blurRad="38100" dist="38100" dir="2700000" algn="tl">
                    <a:srgbClr val="000000">
                      <a:alpha val="43137"/>
                    </a:srgbClr>
                  </a:outerShdw>
                </a:effectLst>
              </a:rPr>
              <a:t>QF</a:t>
            </a:r>
            <a:r>
              <a:rPr lang="en-US" sz="2000" b="1" baseline="-25000" dirty="0">
                <a:solidFill>
                  <a:srgbClr val="0000FF"/>
                </a:solidFill>
                <a:effectLst>
                  <a:outerShdw blurRad="38100" dist="38100" dir="2700000" algn="tl">
                    <a:srgbClr val="000000">
                      <a:alpha val="43137"/>
                    </a:srgbClr>
                  </a:outerShdw>
                </a:effectLst>
              </a:rPr>
              <a:t>asym</a:t>
            </a:r>
            <a:endParaRPr lang="ru-RU" sz="2000" b="1" baseline="-25000" dirty="0">
              <a:solidFill>
                <a:srgbClr val="0000FF"/>
              </a:solidFill>
              <a:effectLst>
                <a:outerShdw blurRad="38100" dist="38100" dir="2700000" algn="tl">
                  <a:srgbClr val="000000">
                    <a:alpha val="43137"/>
                  </a:srgbClr>
                </a:outerShdw>
              </a:effectLst>
            </a:endParaRPr>
          </a:p>
        </p:txBody>
      </p:sp>
      <p:sp>
        <p:nvSpPr>
          <p:cNvPr id="153" name="TextBox 152"/>
          <p:cNvSpPr txBox="1"/>
          <p:nvPr/>
        </p:nvSpPr>
        <p:spPr bwMode="auto">
          <a:xfrm>
            <a:off x="4172855" y="3060451"/>
            <a:ext cx="835497" cy="400110"/>
          </a:xfrm>
          <a:prstGeom prst="rect">
            <a:avLst/>
          </a:prstGeom>
          <a:noFill/>
        </p:spPr>
        <p:txBody>
          <a:bodyPr wrap="square">
            <a:spAutoFit/>
          </a:bodyPr>
          <a:lstStyle/>
          <a:p>
            <a:pPr>
              <a:defRPr/>
            </a:pPr>
            <a:r>
              <a:rPr lang="en-US" sz="2000" b="1" dirty="0">
                <a:solidFill>
                  <a:srgbClr val="00B050"/>
                </a:solidFill>
                <a:effectLst>
                  <a:outerShdw blurRad="38100" dist="38100" dir="2700000" algn="tl">
                    <a:srgbClr val="000000">
                      <a:alpha val="43137"/>
                    </a:srgbClr>
                  </a:outerShdw>
                </a:effectLst>
              </a:rPr>
              <a:t>QF</a:t>
            </a:r>
            <a:r>
              <a:rPr lang="en-US" sz="2000" b="1" baseline="-25000" dirty="0">
                <a:solidFill>
                  <a:srgbClr val="00B050"/>
                </a:solidFill>
                <a:effectLst>
                  <a:outerShdw blurRad="38100" dist="38100" dir="2700000" algn="tl">
                    <a:srgbClr val="000000">
                      <a:alpha val="43137"/>
                    </a:srgbClr>
                  </a:outerShdw>
                </a:effectLst>
              </a:rPr>
              <a:t>sym</a:t>
            </a:r>
            <a:endParaRPr lang="ru-RU" sz="2000" b="1" baseline="-25000" dirty="0">
              <a:solidFill>
                <a:srgbClr val="00B050"/>
              </a:solidFill>
              <a:effectLst>
                <a:outerShdw blurRad="38100" dist="38100" dir="2700000" algn="tl">
                  <a:srgbClr val="000000">
                    <a:alpha val="43137"/>
                  </a:srgbClr>
                </a:outerShdw>
              </a:effectLst>
            </a:endParaRPr>
          </a:p>
        </p:txBody>
      </p:sp>
      <p:cxnSp>
        <p:nvCxnSpPr>
          <p:cNvPr id="158" name="Straight Arrow Connector 68"/>
          <p:cNvCxnSpPr>
            <a:stCxn id="151" idx="2"/>
          </p:cNvCxnSpPr>
          <p:nvPr/>
        </p:nvCxnSpPr>
        <p:spPr bwMode="auto">
          <a:xfrm>
            <a:off x="3031220" y="4120837"/>
            <a:ext cx="179240" cy="334577"/>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69"/>
          <p:cNvCxnSpPr>
            <a:stCxn id="153" idx="2"/>
          </p:cNvCxnSpPr>
          <p:nvPr/>
        </p:nvCxnSpPr>
        <p:spPr bwMode="auto">
          <a:xfrm flipH="1">
            <a:off x="4321176" y="3460560"/>
            <a:ext cx="269428" cy="33572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43"/>
          <p:cNvCxnSpPr>
            <a:stCxn id="143" idx="2"/>
          </p:cNvCxnSpPr>
          <p:nvPr/>
        </p:nvCxnSpPr>
        <p:spPr bwMode="auto">
          <a:xfrm>
            <a:off x="1796217" y="3311379"/>
            <a:ext cx="290028" cy="29648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1" name="Text Placeholder 2"/>
          <p:cNvSpPr txBox="1">
            <a:spLocks/>
          </p:cNvSpPr>
          <p:nvPr/>
        </p:nvSpPr>
        <p:spPr bwMode="auto">
          <a:xfrm flipH="1">
            <a:off x="3768040" y="1151352"/>
            <a:ext cx="2003456" cy="626702"/>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nchorCtr="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i="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A</a:t>
            </a:r>
            <a:r>
              <a:rPr lang="en-US" sz="2400" b="1" i="1" baseline="-25000"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CN</a:t>
            </a:r>
            <a:r>
              <a:rPr lang="ru-RU" sz="2400" b="1" i="1" baseline="-25000"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 </a:t>
            </a:r>
            <a:r>
              <a:rPr lang="en-US" sz="2400" b="1" i="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rPr>
              <a:t>/2±20 u</a:t>
            </a:r>
            <a:endParaRPr lang="ru-RU" sz="2400" b="1" i="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Trebuchet MS"/>
              <a:ea typeface="ＭＳ Ｐゴシック" pitchFamily="34" charset="-128"/>
            </a:endParaRPr>
          </a:p>
        </p:txBody>
      </p:sp>
      <p:graphicFrame>
        <p:nvGraphicFramePr>
          <p:cNvPr id="3" name="Объект 2"/>
          <p:cNvGraphicFramePr>
            <a:graphicFrameLocks noChangeAspect="1"/>
          </p:cNvGraphicFramePr>
          <p:nvPr>
            <p:extLst/>
          </p:nvPr>
        </p:nvGraphicFramePr>
        <p:xfrm>
          <a:off x="-114300" y="476250"/>
          <a:ext cx="6991350" cy="4885393"/>
        </p:xfrm>
        <a:graphic>
          <a:graphicData uri="http://schemas.openxmlformats.org/presentationml/2006/ole">
            <mc:AlternateContent xmlns:mc="http://schemas.openxmlformats.org/markup-compatibility/2006">
              <mc:Choice xmlns:v="urn:schemas-microsoft-com:vml" Requires="v">
                <p:oleObj spid="_x0000_s47120" name="Graph" r:id="rId4" imgW="4153680" imgH="2901600" progId="Origin50.Graph">
                  <p:embed/>
                </p:oleObj>
              </mc:Choice>
              <mc:Fallback>
                <p:oleObj name="Graph" r:id="rId4" imgW="4153680" imgH="2901600" progId="Origin50.Graph">
                  <p:embed/>
                  <p:pic>
                    <p:nvPicPr>
                      <p:cNvPr id="0" name=""/>
                      <p:cNvPicPr/>
                      <p:nvPr/>
                    </p:nvPicPr>
                    <p:blipFill>
                      <a:blip r:embed="rId5"/>
                      <a:stretch>
                        <a:fillRect/>
                      </a:stretch>
                    </p:blipFill>
                    <p:spPr>
                      <a:xfrm>
                        <a:off x="-114300" y="476250"/>
                        <a:ext cx="6991350" cy="4885393"/>
                      </a:xfrm>
                      <a:prstGeom prst="rect">
                        <a:avLst/>
                      </a:prstGeom>
                    </p:spPr>
                  </p:pic>
                </p:oleObj>
              </mc:Fallback>
            </mc:AlternateContent>
          </a:graphicData>
        </a:graphic>
      </p:graphicFrame>
      <p:sp>
        <p:nvSpPr>
          <p:cNvPr id="151" name="TextBox 150"/>
          <p:cNvSpPr txBox="1"/>
          <p:nvPr/>
        </p:nvSpPr>
        <p:spPr bwMode="auto">
          <a:xfrm>
            <a:off x="2660883" y="3720726"/>
            <a:ext cx="740674" cy="400110"/>
          </a:xfrm>
          <a:prstGeom prst="rect">
            <a:avLst/>
          </a:prstGeom>
          <a:noFill/>
        </p:spPr>
        <p:txBody>
          <a:bodyPr wrap="square">
            <a:spAutoFit/>
          </a:bodyPr>
          <a:lstStyle/>
          <a:p>
            <a:pPr>
              <a:defRPr/>
            </a:pPr>
            <a:r>
              <a:rPr lang="en-US" sz="2000" b="1" dirty="0">
                <a:solidFill>
                  <a:srgbClr val="FF3399"/>
                </a:solidFill>
                <a:effectLst>
                  <a:outerShdw blurRad="38100" dist="38100" dir="2700000" algn="tl">
                    <a:srgbClr val="000000">
                      <a:alpha val="43137"/>
                    </a:srgbClr>
                  </a:outerShdw>
                </a:effectLst>
              </a:rPr>
              <a:t>CNF</a:t>
            </a:r>
            <a:endParaRPr lang="ru-RU" sz="2000" b="1" baseline="-25000" dirty="0">
              <a:solidFill>
                <a:srgbClr val="FF3399"/>
              </a:solidFill>
              <a:effectLst>
                <a:outerShdw blurRad="38100" dist="38100" dir="2700000" algn="tl">
                  <a:srgbClr val="000000">
                    <a:alpha val="43137"/>
                  </a:srgbClr>
                </a:outerShdw>
              </a:effectLst>
            </a:endParaRPr>
          </a:p>
        </p:txBody>
      </p:sp>
      <p:sp>
        <p:nvSpPr>
          <p:cNvPr id="6" name="TextBox 5"/>
          <p:cNvSpPr txBox="1"/>
          <p:nvPr/>
        </p:nvSpPr>
        <p:spPr>
          <a:xfrm>
            <a:off x="6007766" y="1480108"/>
            <a:ext cx="2917159" cy="3139321"/>
          </a:xfrm>
          <a:prstGeom prst="rect">
            <a:avLst/>
          </a:prstGeom>
          <a:noFill/>
        </p:spPr>
        <p:txBody>
          <a:bodyPr wrap="square" rtlCol="0">
            <a:spAutoFit/>
          </a:bodyPr>
          <a:lstStyle/>
          <a:p>
            <a:pPr algn="just"/>
            <a:r>
              <a:rPr lang="en-US" dirty="0" smtClean="0">
                <a:solidFill>
                  <a:srgbClr val="002060"/>
                </a:solidFill>
              </a:rPr>
              <a:t>According to this decomposition of TKE distribution for the reaction </a:t>
            </a:r>
            <a:r>
              <a:rPr lang="en-US" b="1" baseline="30000" dirty="0" smtClean="0">
                <a:solidFill>
                  <a:srgbClr val="002060"/>
                </a:solidFill>
              </a:rPr>
              <a:t>52</a:t>
            </a:r>
            <a:r>
              <a:rPr lang="en-US" b="1" dirty="0" smtClean="0">
                <a:solidFill>
                  <a:srgbClr val="002060"/>
                </a:solidFill>
              </a:rPr>
              <a:t>Cr+</a:t>
            </a:r>
            <a:r>
              <a:rPr lang="en-US" b="1" baseline="30000" dirty="0" smtClean="0">
                <a:solidFill>
                  <a:srgbClr val="002060"/>
                </a:solidFill>
              </a:rPr>
              <a:t>232</a:t>
            </a:r>
            <a:r>
              <a:rPr lang="en-US" b="1" dirty="0" smtClean="0">
                <a:solidFill>
                  <a:srgbClr val="002060"/>
                </a:solidFill>
              </a:rPr>
              <a:t>Th</a:t>
            </a:r>
            <a:r>
              <a:rPr lang="en-US" dirty="0" smtClean="0">
                <a:solidFill>
                  <a:srgbClr val="002060"/>
                </a:solidFill>
              </a:rPr>
              <a:t> on QF</a:t>
            </a:r>
            <a:r>
              <a:rPr lang="en-US" baseline="-25000" dirty="0" smtClean="0">
                <a:solidFill>
                  <a:srgbClr val="002060"/>
                </a:solidFill>
              </a:rPr>
              <a:t>sym</a:t>
            </a:r>
            <a:r>
              <a:rPr lang="en-US" dirty="0" smtClean="0">
                <a:solidFill>
                  <a:srgbClr val="002060"/>
                </a:solidFill>
              </a:rPr>
              <a:t> (assuming the same distribution as for the </a:t>
            </a:r>
            <a:r>
              <a:rPr lang="en-US" dirty="0" err="1" smtClean="0">
                <a:solidFill>
                  <a:srgbClr val="002060"/>
                </a:solidFill>
              </a:rPr>
              <a:t>Kr+Pt</a:t>
            </a:r>
            <a:r>
              <a:rPr lang="en-US" dirty="0" smtClean="0">
                <a:solidFill>
                  <a:srgbClr val="002060"/>
                </a:solidFill>
              </a:rPr>
              <a:t>), QF</a:t>
            </a:r>
            <a:r>
              <a:rPr lang="en-US" baseline="-25000" dirty="0" smtClean="0">
                <a:solidFill>
                  <a:srgbClr val="002060"/>
                </a:solidFill>
              </a:rPr>
              <a:t>asym</a:t>
            </a:r>
            <a:r>
              <a:rPr lang="en-US" dirty="0" smtClean="0">
                <a:solidFill>
                  <a:srgbClr val="002060"/>
                </a:solidFill>
              </a:rPr>
              <a:t> and CNF (Viola systematics), the contribution of CNF is about </a:t>
            </a:r>
            <a:r>
              <a:rPr lang="en-US" b="1" dirty="0" smtClean="0">
                <a:solidFill>
                  <a:srgbClr val="002060"/>
                </a:solidFill>
              </a:rPr>
              <a:t>4%</a:t>
            </a:r>
            <a:r>
              <a:rPr lang="en-US" dirty="0" smtClean="0">
                <a:solidFill>
                  <a:srgbClr val="002060"/>
                </a:solidFill>
              </a:rPr>
              <a:t> for fragments with mass </a:t>
            </a:r>
            <a:r>
              <a:rPr lang="en-US" b="1" dirty="0" smtClean="0">
                <a:solidFill>
                  <a:srgbClr val="002060"/>
                </a:solidFill>
              </a:rPr>
              <a:t>A</a:t>
            </a:r>
            <a:r>
              <a:rPr lang="en-US" b="1" baseline="-25000" dirty="0" smtClean="0">
                <a:solidFill>
                  <a:srgbClr val="002060"/>
                </a:solidFill>
              </a:rPr>
              <a:t>CN</a:t>
            </a:r>
            <a:r>
              <a:rPr lang="en-US" b="1" dirty="0" smtClean="0">
                <a:solidFill>
                  <a:srgbClr val="002060"/>
                </a:solidFill>
              </a:rPr>
              <a:t>/2±20u</a:t>
            </a:r>
            <a:r>
              <a:rPr lang="en-US" dirty="0" smtClean="0">
                <a:solidFill>
                  <a:srgbClr val="002060"/>
                </a:solidFill>
              </a:rPr>
              <a:t>.  </a:t>
            </a:r>
            <a:endParaRPr lang="en-US" dirty="0">
              <a:solidFill>
                <a:srgbClr val="002060"/>
              </a:solidFill>
            </a:endParaRPr>
          </a:p>
        </p:txBody>
      </p:sp>
      <p:sp>
        <p:nvSpPr>
          <p:cNvPr id="8" name="Прямоугольник 7"/>
          <p:cNvSpPr/>
          <p:nvPr/>
        </p:nvSpPr>
        <p:spPr>
          <a:xfrm>
            <a:off x="376486" y="5243383"/>
            <a:ext cx="8615113" cy="1477328"/>
          </a:xfrm>
          <a:prstGeom prst="rect">
            <a:avLst/>
          </a:prstGeom>
        </p:spPr>
        <p:txBody>
          <a:bodyPr wrap="square">
            <a:spAutoFit/>
          </a:bodyPr>
          <a:lstStyle/>
          <a:p>
            <a:pPr algn="just"/>
            <a:r>
              <a:rPr lang="en-US" dirty="0"/>
              <a:t>The upper limit for </a:t>
            </a:r>
            <a:r>
              <a:rPr lang="en-US" dirty="0" smtClean="0"/>
              <a:t>CNF for the reaction </a:t>
            </a:r>
            <a:r>
              <a:rPr lang="en-US" baseline="30000" dirty="0" smtClean="0"/>
              <a:t>5</a:t>
            </a:r>
            <a:r>
              <a:rPr lang="en-US" b="1" baseline="30000" dirty="0" smtClean="0">
                <a:solidFill>
                  <a:srgbClr val="FF0000"/>
                </a:solidFill>
              </a:rPr>
              <a:t>2</a:t>
            </a:r>
            <a:r>
              <a:rPr lang="en-US" b="1" dirty="0" smtClean="0">
                <a:solidFill>
                  <a:srgbClr val="FF0000"/>
                </a:solidFill>
              </a:rPr>
              <a:t>Cr+</a:t>
            </a:r>
            <a:r>
              <a:rPr lang="en-US" b="1" baseline="30000" dirty="0" smtClean="0">
                <a:solidFill>
                  <a:srgbClr val="FF0000"/>
                </a:solidFill>
              </a:rPr>
              <a:t>232</a:t>
            </a:r>
            <a:r>
              <a:rPr lang="en-US" b="1" dirty="0" smtClean="0">
                <a:solidFill>
                  <a:srgbClr val="FF0000"/>
                </a:solidFill>
              </a:rPr>
              <a:t>Th</a:t>
            </a:r>
            <a:r>
              <a:rPr lang="en-US" dirty="0" smtClean="0"/>
              <a:t> at energies 1.15E</a:t>
            </a:r>
            <a:r>
              <a:rPr lang="en-US" baseline="-25000" dirty="0" smtClean="0"/>
              <a:t>B</a:t>
            </a:r>
            <a:r>
              <a:rPr lang="en-US" dirty="0" smtClean="0"/>
              <a:t> </a:t>
            </a:r>
            <a:r>
              <a:rPr lang="en-US" dirty="0"/>
              <a:t>is only </a:t>
            </a:r>
            <a:r>
              <a:rPr lang="en-US" b="1" dirty="0">
                <a:solidFill>
                  <a:srgbClr val="FF0000"/>
                </a:solidFill>
              </a:rPr>
              <a:t>0.4%</a:t>
            </a:r>
            <a:r>
              <a:rPr lang="en-US" dirty="0"/>
              <a:t> from capture CS</a:t>
            </a:r>
            <a:r>
              <a:rPr lang="en-US" dirty="0" smtClean="0"/>
              <a:t>. The estimated CNF cross section for the reaction </a:t>
            </a:r>
            <a:r>
              <a:rPr lang="en-US" b="1" baseline="30000" dirty="0" smtClean="0">
                <a:solidFill>
                  <a:srgbClr val="FF0000"/>
                </a:solidFill>
              </a:rPr>
              <a:t>48</a:t>
            </a:r>
            <a:r>
              <a:rPr lang="en-US" b="1" dirty="0" smtClean="0">
                <a:solidFill>
                  <a:srgbClr val="FF0000"/>
                </a:solidFill>
              </a:rPr>
              <a:t>Ca+</a:t>
            </a:r>
            <a:r>
              <a:rPr lang="en-US" b="1" baseline="30000" dirty="0" smtClean="0">
                <a:solidFill>
                  <a:srgbClr val="FF0000"/>
                </a:solidFill>
              </a:rPr>
              <a:t>238</a:t>
            </a:r>
            <a:r>
              <a:rPr lang="en-US" b="1" dirty="0" smtClean="0">
                <a:solidFill>
                  <a:srgbClr val="FF0000"/>
                </a:solidFill>
              </a:rPr>
              <a:t>U</a:t>
            </a:r>
            <a:r>
              <a:rPr lang="en-US" dirty="0" smtClean="0"/>
              <a:t> is about </a:t>
            </a:r>
            <a:r>
              <a:rPr lang="en-US" b="1" dirty="0" smtClean="0">
                <a:solidFill>
                  <a:srgbClr val="FF0000"/>
                </a:solidFill>
              </a:rPr>
              <a:t>15%</a:t>
            </a:r>
            <a:r>
              <a:rPr lang="en-US" dirty="0" smtClean="0"/>
              <a:t> from capture cross section. </a:t>
            </a:r>
          </a:p>
          <a:p>
            <a:pPr algn="just"/>
            <a:endParaRPr lang="en-US" dirty="0" smtClean="0"/>
          </a:p>
          <a:p>
            <a:pPr algn="ctr"/>
            <a:r>
              <a:rPr lang="en-US" b="1" baseline="30000" dirty="0" smtClean="0">
                <a:solidFill>
                  <a:srgbClr val="FF0000"/>
                </a:solidFill>
              </a:rPr>
              <a:t>48</a:t>
            </a:r>
            <a:r>
              <a:rPr lang="en-US" b="1" dirty="0" smtClean="0">
                <a:solidFill>
                  <a:srgbClr val="FF0000"/>
                </a:solidFill>
              </a:rPr>
              <a:t>Ca+</a:t>
            </a:r>
            <a:r>
              <a:rPr lang="en-US" b="1" baseline="30000" dirty="0" smtClean="0">
                <a:solidFill>
                  <a:srgbClr val="FF0000"/>
                </a:solidFill>
              </a:rPr>
              <a:t>238</a:t>
            </a:r>
            <a:r>
              <a:rPr lang="en-US" b="1" dirty="0" smtClean="0">
                <a:solidFill>
                  <a:srgbClr val="FF0000"/>
                </a:solidFill>
              </a:rPr>
              <a:t>U</a:t>
            </a:r>
            <a:r>
              <a:rPr lang="en-US" b="1" dirty="0" smtClean="0">
                <a:solidFill>
                  <a:srgbClr val="FF0000"/>
                </a:solidFill>
                <a:sym typeface="Symbol"/>
              </a:rPr>
              <a:t></a:t>
            </a:r>
            <a:r>
              <a:rPr lang="en-US" baseline="30000" dirty="0">
                <a:solidFill>
                  <a:srgbClr val="FF0000"/>
                </a:solidFill>
              </a:rPr>
              <a:t> </a:t>
            </a:r>
            <a:r>
              <a:rPr lang="en-US" baseline="30000" dirty="0" smtClean="0">
                <a:solidFill>
                  <a:srgbClr val="FF0000"/>
                </a:solidFill>
              </a:rPr>
              <a:t>5</a:t>
            </a:r>
            <a:r>
              <a:rPr lang="en-US" b="1" baseline="30000" dirty="0" smtClean="0">
                <a:solidFill>
                  <a:srgbClr val="FF0000"/>
                </a:solidFill>
              </a:rPr>
              <a:t>2</a:t>
            </a:r>
            <a:r>
              <a:rPr lang="en-US" b="1" dirty="0" smtClean="0">
                <a:solidFill>
                  <a:srgbClr val="FF0000"/>
                </a:solidFill>
              </a:rPr>
              <a:t>Cr+</a:t>
            </a:r>
            <a:r>
              <a:rPr lang="en-US" b="1" baseline="30000" dirty="0" smtClean="0">
                <a:solidFill>
                  <a:srgbClr val="FF0000"/>
                </a:solidFill>
              </a:rPr>
              <a:t>232</a:t>
            </a:r>
            <a:r>
              <a:rPr lang="en-US" b="1" dirty="0" smtClean="0">
                <a:solidFill>
                  <a:srgbClr val="FF0000"/>
                </a:solidFill>
              </a:rPr>
              <a:t>Th</a:t>
            </a:r>
            <a:r>
              <a:rPr lang="en-US" dirty="0" smtClean="0">
                <a:solidFill>
                  <a:srgbClr val="FF0000"/>
                </a:solidFill>
              </a:rPr>
              <a:t> </a:t>
            </a:r>
            <a:r>
              <a:rPr lang="en-US" dirty="0" smtClean="0">
                <a:solidFill>
                  <a:schemeClr val="accent4">
                    <a:lumMod val="50000"/>
                  </a:schemeClr>
                </a:solidFill>
              </a:rPr>
              <a:t>CNF CS  drops more than </a:t>
            </a:r>
            <a:r>
              <a:rPr lang="en-US" b="1" dirty="0" smtClean="0">
                <a:solidFill>
                  <a:srgbClr val="FF0000"/>
                </a:solidFill>
              </a:rPr>
              <a:t>40</a:t>
            </a:r>
            <a:r>
              <a:rPr lang="en-US" dirty="0" smtClean="0">
                <a:solidFill>
                  <a:schemeClr val="accent4">
                    <a:lumMod val="50000"/>
                  </a:schemeClr>
                </a:solidFill>
              </a:rPr>
              <a:t> times!</a:t>
            </a:r>
            <a:endParaRPr lang="en-US" dirty="0">
              <a:solidFill>
                <a:schemeClr val="accent4">
                  <a:lumMod val="50000"/>
                </a:schemeClr>
              </a:solidFill>
            </a:endParaRPr>
          </a:p>
        </p:txBody>
      </p:sp>
    </p:spTree>
    <p:extLst>
      <p:ext uri="{BB962C8B-B14F-4D97-AF65-F5344CB8AC3E}">
        <p14:creationId xmlns:p14="http://schemas.microsoft.com/office/powerpoint/2010/main" val="284515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892480" cy="1340768"/>
          </a:xfrm>
        </p:spPr>
        <p:txBody>
          <a:bodyPr/>
          <a:lstStyle/>
          <a:p>
            <a:pPr algn="l"/>
            <a:r>
              <a:rPr lang="en-US" sz="3600" dirty="0" smtClean="0">
                <a:solidFill>
                  <a:schemeClr val="bg2">
                    <a:lumMod val="50000"/>
                  </a:schemeClr>
                </a:solidFill>
              </a:rPr>
              <a:t>Fusion Probability </a:t>
            </a:r>
            <a:br>
              <a:rPr lang="en-US" sz="3600" dirty="0" smtClean="0">
                <a:solidFill>
                  <a:schemeClr val="bg2">
                    <a:lumMod val="50000"/>
                  </a:schemeClr>
                </a:solidFill>
              </a:rPr>
            </a:br>
            <a:r>
              <a:rPr lang="en-US" sz="3600" dirty="0" smtClean="0">
                <a:solidFill>
                  <a:schemeClr val="bg2">
                    <a:lumMod val="50000"/>
                  </a:schemeClr>
                </a:solidFill>
              </a:rPr>
              <a:t>in </a:t>
            </a:r>
            <a:r>
              <a:rPr lang="en-US" sz="3600" dirty="0" smtClean="0">
                <a:solidFill>
                  <a:schemeClr val="bg2">
                    <a:lumMod val="25000"/>
                  </a:schemeClr>
                </a:solidFill>
              </a:rPr>
              <a:t>Cold</a:t>
            </a:r>
            <a:r>
              <a:rPr lang="en-US" sz="3600" dirty="0" smtClean="0">
                <a:solidFill>
                  <a:schemeClr val="bg2">
                    <a:lumMod val="50000"/>
                  </a:schemeClr>
                </a:solidFill>
              </a:rPr>
              <a:t> and </a:t>
            </a:r>
            <a:r>
              <a:rPr lang="en-US" sz="3600" dirty="0" smtClean="0">
                <a:solidFill>
                  <a:schemeClr val="accent6">
                    <a:lumMod val="75000"/>
                  </a:schemeClr>
                </a:solidFill>
              </a:rPr>
              <a:t>Hot</a:t>
            </a:r>
            <a:r>
              <a:rPr lang="en-US" sz="3600" dirty="0" smtClean="0">
                <a:solidFill>
                  <a:schemeClr val="bg2">
                    <a:lumMod val="50000"/>
                  </a:schemeClr>
                </a:solidFill>
              </a:rPr>
              <a:t> fusion reactions</a:t>
            </a:r>
            <a:endParaRPr lang="ru-RU" sz="3600" dirty="0">
              <a:solidFill>
                <a:schemeClr val="bg2">
                  <a:lumMod val="50000"/>
                </a:schemeClr>
              </a:solidFill>
            </a:endParaRPr>
          </a:p>
        </p:txBody>
      </p:sp>
      <p:graphicFrame>
        <p:nvGraphicFramePr>
          <p:cNvPr id="3" name="Объект 2"/>
          <p:cNvGraphicFramePr>
            <a:graphicFrameLocks noChangeAspect="1"/>
          </p:cNvGraphicFramePr>
          <p:nvPr>
            <p:extLst/>
          </p:nvPr>
        </p:nvGraphicFramePr>
        <p:xfrm>
          <a:off x="243482" y="1039024"/>
          <a:ext cx="8054976" cy="5632450"/>
        </p:xfrm>
        <a:graphic>
          <a:graphicData uri="http://schemas.openxmlformats.org/presentationml/2006/ole">
            <mc:AlternateContent xmlns:mc="http://schemas.openxmlformats.org/markup-compatibility/2006">
              <mc:Choice xmlns:v="urn:schemas-microsoft-com:vml" Requires="v">
                <p:oleObj spid="_x0000_s48144" name="Graph" r:id="rId4" imgW="4153680" imgH="2901600" progId="Origin50.Graph">
                  <p:embed/>
                </p:oleObj>
              </mc:Choice>
              <mc:Fallback>
                <p:oleObj name="Graph" r:id="rId4" imgW="4153680" imgH="2901600" progId="Origin50.Graph">
                  <p:embed/>
                  <p:pic>
                    <p:nvPicPr>
                      <p:cNvPr id="0" name=""/>
                      <p:cNvPicPr/>
                      <p:nvPr/>
                    </p:nvPicPr>
                    <p:blipFill>
                      <a:blip r:embed="rId5"/>
                      <a:stretch>
                        <a:fillRect/>
                      </a:stretch>
                    </p:blipFill>
                    <p:spPr>
                      <a:xfrm>
                        <a:off x="243482" y="1039024"/>
                        <a:ext cx="8054976" cy="5632450"/>
                      </a:xfrm>
                      <a:prstGeom prst="rect">
                        <a:avLst/>
                      </a:prstGeom>
                    </p:spPr>
                  </p:pic>
                </p:oleObj>
              </mc:Fallback>
            </mc:AlternateContent>
          </a:graphicData>
        </a:graphic>
      </p:graphicFrame>
      <p:sp>
        <p:nvSpPr>
          <p:cNvPr id="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 name="Стрелка вниз 4"/>
          <p:cNvSpPr/>
          <p:nvPr/>
        </p:nvSpPr>
        <p:spPr>
          <a:xfrm flipH="1">
            <a:off x="4664569" y="1628800"/>
            <a:ext cx="177883" cy="4012370"/>
          </a:xfrm>
          <a:prstGeom prst="downArrow">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10" name="Группа 9"/>
          <p:cNvGrpSpPr/>
          <p:nvPr/>
        </p:nvGrpSpPr>
        <p:grpSpPr>
          <a:xfrm>
            <a:off x="7763888" y="1700808"/>
            <a:ext cx="1128592" cy="360040"/>
            <a:chOff x="7763888" y="1700808"/>
            <a:chExt cx="1128592" cy="360040"/>
          </a:xfrm>
        </p:grpSpPr>
        <p:sp>
          <p:nvSpPr>
            <p:cNvPr id="6" name="Овал 5"/>
            <p:cNvSpPr/>
            <p:nvPr/>
          </p:nvSpPr>
          <p:spPr>
            <a:xfrm>
              <a:off x="7763888" y="1700808"/>
              <a:ext cx="432048"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7" name="Овал 6"/>
            <p:cNvSpPr/>
            <p:nvPr/>
          </p:nvSpPr>
          <p:spPr>
            <a:xfrm>
              <a:off x="8244408" y="1700808"/>
              <a:ext cx="648072"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grpSp>
      <p:grpSp>
        <p:nvGrpSpPr>
          <p:cNvPr id="11" name="Группа 10"/>
          <p:cNvGrpSpPr/>
          <p:nvPr/>
        </p:nvGrpSpPr>
        <p:grpSpPr>
          <a:xfrm>
            <a:off x="8028384" y="2996953"/>
            <a:ext cx="864096" cy="648072"/>
            <a:chOff x="8028384" y="2996953"/>
            <a:chExt cx="864096" cy="648072"/>
          </a:xfrm>
        </p:grpSpPr>
        <p:sp>
          <p:nvSpPr>
            <p:cNvPr id="8" name="Овал 7"/>
            <p:cNvSpPr/>
            <p:nvPr/>
          </p:nvSpPr>
          <p:spPr>
            <a:xfrm>
              <a:off x="8028384" y="3140969"/>
              <a:ext cx="432048"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9" name="Овал 8"/>
            <p:cNvSpPr/>
            <p:nvPr/>
          </p:nvSpPr>
          <p:spPr>
            <a:xfrm rot="16200000">
              <a:off x="8388424" y="3140969"/>
              <a:ext cx="648072"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grpSp>
      <p:sp>
        <p:nvSpPr>
          <p:cNvPr id="12" name="Стрелка вправо с вырезом 11"/>
          <p:cNvSpPr/>
          <p:nvPr/>
        </p:nvSpPr>
        <p:spPr>
          <a:xfrm rot="10800000">
            <a:off x="3635896" y="1484785"/>
            <a:ext cx="3888432" cy="851902"/>
          </a:xfrm>
          <a:prstGeom prst="notchedRightArrow">
            <a:avLst/>
          </a:prstGeom>
          <a:solidFill>
            <a:schemeClr val="accent3">
              <a:lumMod val="75000"/>
              <a:alpha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Стрелка вправо с вырезом 12"/>
          <p:cNvSpPr/>
          <p:nvPr/>
        </p:nvSpPr>
        <p:spPr>
          <a:xfrm rot="10800000">
            <a:off x="6588224" y="2937138"/>
            <a:ext cx="1391688" cy="851902"/>
          </a:xfrm>
          <a:prstGeom prst="notchedRightArrow">
            <a:avLst/>
          </a:prstGeom>
          <a:solidFill>
            <a:schemeClr val="accent3">
              <a:lumMod val="75000"/>
              <a:alpha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6622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2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9686"/>
            <a:ext cx="9144000" cy="105273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smtClean="0">
                <a:solidFill>
                  <a:schemeClr val="bg2">
                    <a:lumMod val="50000"/>
                  </a:schemeClr>
                </a:solidFill>
              </a:rPr>
              <a:t>Mass and Energy distributions              in the reactions with U target</a:t>
            </a:r>
            <a:endParaRPr lang="ru-RU" sz="3600" dirty="0">
              <a:solidFill>
                <a:schemeClr val="bg2">
                  <a:lumMod val="50000"/>
                </a:schemeClr>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543696789"/>
              </p:ext>
            </p:extLst>
          </p:nvPr>
        </p:nvGraphicFramePr>
        <p:xfrm>
          <a:off x="147638" y="1233488"/>
          <a:ext cx="8818562" cy="5621337"/>
        </p:xfrm>
        <a:graphic>
          <a:graphicData uri="http://schemas.openxmlformats.org/presentationml/2006/ole">
            <mc:AlternateContent xmlns:mc="http://schemas.openxmlformats.org/markup-compatibility/2006">
              <mc:Choice xmlns:v="urn:schemas-microsoft-com:vml" Requires="v">
                <p:oleObj spid="_x0000_s12723" name="Graph" r:id="rId4" imgW="4077360" imgH="2599200" progId="Origin50.Graph">
                  <p:embed/>
                </p:oleObj>
              </mc:Choice>
              <mc:Fallback>
                <p:oleObj name="Graph" r:id="rId4" imgW="4077360" imgH="2599200" progId="Origin50.Graph">
                  <p:embed/>
                  <p:pic>
                    <p:nvPicPr>
                      <p:cNvPr id="0" name=""/>
                      <p:cNvPicPr/>
                      <p:nvPr/>
                    </p:nvPicPr>
                    <p:blipFill>
                      <a:blip r:embed="rId5"/>
                      <a:stretch>
                        <a:fillRect/>
                      </a:stretch>
                    </p:blipFill>
                    <p:spPr>
                      <a:xfrm>
                        <a:off x="147638" y="1233488"/>
                        <a:ext cx="8818562" cy="5621337"/>
                      </a:xfrm>
                      <a:prstGeom prst="rect">
                        <a:avLst/>
                      </a:prstGeom>
                    </p:spPr>
                  </p:pic>
                </p:oleObj>
              </mc:Fallback>
            </mc:AlternateContent>
          </a:graphicData>
        </a:graphic>
      </p:graphicFrame>
      <p:grpSp>
        <p:nvGrpSpPr>
          <p:cNvPr id="9" name="Группа 8"/>
          <p:cNvGrpSpPr/>
          <p:nvPr/>
        </p:nvGrpSpPr>
        <p:grpSpPr>
          <a:xfrm>
            <a:off x="3347864" y="4463676"/>
            <a:ext cx="2954175" cy="400110"/>
            <a:chOff x="3347864" y="4373016"/>
            <a:chExt cx="2954175" cy="400110"/>
          </a:xfrm>
        </p:grpSpPr>
        <p:sp>
          <p:nvSpPr>
            <p:cNvPr id="6" name="TextBox 5"/>
            <p:cNvSpPr txBox="1"/>
            <p:nvPr/>
          </p:nvSpPr>
          <p:spPr>
            <a:xfrm>
              <a:off x="3347864" y="4373016"/>
              <a:ext cx="865943"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208 u</a:t>
              </a:r>
              <a:endParaRPr lang="ru-RU" sz="20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5436096" y="4373016"/>
              <a:ext cx="865943"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210 u</a:t>
              </a:r>
              <a:endParaRPr lang="ru-RU" sz="2000" b="1" dirty="0">
                <a:solidFill>
                  <a:srgbClr val="FF0000"/>
                </a:solidFill>
                <a:effectLst>
                  <a:outerShdw blurRad="38100" dist="38100" dir="2700000" algn="tl">
                    <a:srgbClr val="000000">
                      <a:alpha val="43137"/>
                    </a:srgbClr>
                  </a:outerShdw>
                </a:effectLst>
              </a:endParaRPr>
            </a:p>
          </p:txBody>
        </p:sp>
      </p:grpSp>
      <p:grpSp>
        <p:nvGrpSpPr>
          <p:cNvPr id="10" name="Группа 9"/>
          <p:cNvGrpSpPr/>
          <p:nvPr/>
        </p:nvGrpSpPr>
        <p:grpSpPr>
          <a:xfrm>
            <a:off x="1329793" y="4463676"/>
            <a:ext cx="7060478" cy="400110"/>
            <a:chOff x="1329793" y="4373016"/>
            <a:chExt cx="7060478" cy="400110"/>
          </a:xfrm>
        </p:grpSpPr>
        <p:sp>
          <p:nvSpPr>
            <p:cNvPr id="5" name="TextBox 4"/>
            <p:cNvSpPr txBox="1"/>
            <p:nvPr/>
          </p:nvSpPr>
          <p:spPr>
            <a:xfrm>
              <a:off x="1329793" y="4373016"/>
              <a:ext cx="865943"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200 u</a:t>
              </a:r>
              <a:endParaRPr lang="ru-RU" sz="2000" b="1"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7524328" y="4373016"/>
              <a:ext cx="865943"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215 u</a:t>
              </a:r>
              <a:endParaRPr lang="ru-RU" sz="2000" b="1" dirty="0">
                <a:solidFill>
                  <a:srgbClr val="FF0000"/>
                </a:solidFill>
                <a:effectLst>
                  <a:outerShdw blurRad="38100" dist="38100" dir="2700000" algn="tl">
                    <a:srgbClr val="000000">
                      <a:alpha val="43137"/>
                    </a:srgbClr>
                  </a:outerShdw>
                </a:effectLst>
              </a:endParaRPr>
            </a:p>
          </p:txBody>
        </p:sp>
      </p:grpSp>
      <p:grpSp>
        <p:nvGrpSpPr>
          <p:cNvPr id="16" name="Группа 15"/>
          <p:cNvGrpSpPr/>
          <p:nvPr/>
        </p:nvGrpSpPr>
        <p:grpSpPr>
          <a:xfrm>
            <a:off x="1835696" y="5103836"/>
            <a:ext cx="7062983" cy="1296144"/>
            <a:chOff x="1835696" y="5013176"/>
            <a:chExt cx="7062983" cy="1296144"/>
          </a:xfrm>
        </p:grpSpPr>
        <p:sp>
          <p:nvSpPr>
            <p:cNvPr id="11" name="Овал 10"/>
            <p:cNvSpPr>
              <a:spLocks noChangeArrowheads="1"/>
            </p:cNvSpPr>
            <p:nvPr/>
          </p:nvSpPr>
          <p:spPr bwMode="auto">
            <a:xfrm>
              <a:off x="1835696" y="5191556"/>
              <a:ext cx="648072" cy="1101019"/>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
          <p:nvSpPr>
            <p:cNvPr id="12" name="Овал 11"/>
            <p:cNvSpPr>
              <a:spLocks noChangeArrowheads="1"/>
            </p:cNvSpPr>
            <p:nvPr/>
          </p:nvSpPr>
          <p:spPr bwMode="auto">
            <a:xfrm>
              <a:off x="3923927" y="5191556"/>
              <a:ext cx="720081" cy="1101019"/>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
          <p:nvSpPr>
            <p:cNvPr id="13" name="Овал 12"/>
            <p:cNvSpPr>
              <a:spLocks noChangeArrowheads="1"/>
            </p:cNvSpPr>
            <p:nvPr/>
          </p:nvSpPr>
          <p:spPr bwMode="auto">
            <a:xfrm>
              <a:off x="6156176" y="5013176"/>
              <a:ext cx="648072" cy="1008112"/>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
          <p:nvSpPr>
            <p:cNvPr id="15" name="Овал 14"/>
            <p:cNvSpPr>
              <a:spLocks noChangeArrowheads="1"/>
            </p:cNvSpPr>
            <p:nvPr/>
          </p:nvSpPr>
          <p:spPr bwMode="auto">
            <a:xfrm>
              <a:off x="8250607" y="5301208"/>
              <a:ext cx="648072" cy="1008112"/>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grpSp>
      <p:grpSp>
        <p:nvGrpSpPr>
          <p:cNvPr id="19" name="Группа 18"/>
          <p:cNvGrpSpPr/>
          <p:nvPr/>
        </p:nvGrpSpPr>
        <p:grpSpPr>
          <a:xfrm>
            <a:off x="899592" y="5535884"/>
            <a:ext cx="6694897" cy="1008112"/>
            <a:chOff x="899592" y="5445224"/>
            <a:chExt cx="6694897" cy="1008112"/>
          </a:xfrm>
        </p:grpSpPr>
        <p:sp>
          <p:nvSpPr>
            <p:cNvPr id="17" name="Овал 16"/>
            <p:cNvSpPr>
              <a:spLocks noChangeArrowheads="1"/>
            </p:cNvSpPr>
            <p:nvPr/>
          </p:nvSpPr>
          <p:spPr bwMode="auto">
            <a:xfrm>
              <a:off x="899592" y="5445224"/>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
          <p:nvSpPr>
            <p:cNvPr id="18" name="Овал 17"/>
            <p:cNvSpPr>
              <a:spLocks noChangeArrowheads="1"/>
            </p:cNvSpPr>
            <p:nvPr/>
          </p:nvSpPr>
          <p:spPr bwMode="auto">
            <a:xfrm>
              <a:off x="6946417" y="5445224"/>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grpSp>
    </p:spTree>
    <p:extLst>
      <p:ext uri="{BB962C8B-B14F-4D97-AF65-F5344CB8AC3E}">
        <p14:creationId xmlns:p14="http://schemas.microsoft.com/office/powerpoint/2010/main" val="86559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7838" y="0"/>
            <a:ext cx="8586161" cy="836712"/>
          </a:xfrm>
        </p:spPr>
        <p:txBody>
          <a:bodyPr/>
          <a:lstStyle/>
          <a:p>
            <a:r>
              <a:rPr lang="en-US" sz="4000" dirty="0" smtClean="0">
                <a:solidFill>
                  <a:schemeClr val="bg2">
                    <a:lumMod val="50000"/>
                  </a:schemeClr>
                </a:solidFill>
              </a:rPr>
              <a:t>Mass distributions</a:t>
            </a:r>
            <a:endParaRPr lang="ru-RU" sz="4000" dirty="0">
              <a:solidFill>
                <a:schemeClr val="bg2">
                  <a:lumMod val="50000"/>
                </a:schemeClr>
              </a:solidFill>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2306611161"/>
              </p:ext>
            </p:extLst>
          </p:nvPr>
        </p:nvGraphicFramePr>
        <p:xfrm>
          <a:off x="107504" y="295510"/>
          <a:ext cx="3600400" cy="6492640"/>
        </p:xfrm>
        <a:graphic>
          <a:graphicData uri="http://schemas.openxmlformats.org/presentationml/2006/ole">
            <mc:AlternateContent xmlns:mc="http://schemas.openxmlformats.org/markup-compatibility/2006">
              <mc:Choice xmlns:v="urn:schemas-microsoft-com:vml" Requires="v">
                <p:oleObj spid="_x0000_s3062" name="Graph" r:id="rId4" imgW="2021400" imgH="3647160" progId="Origin50.Graph">
                  <p:embed/>
                </p:oleObj>
              </mc:Choice>
              <mc:Fallback>
                <p:oleObj name="Graph" r:id="rId4" imgW="2021400" imgH="3647160" progId="Origin50.Graph">
                  <p:embed/>
                  <p:pic>
                    <p:nvPicPr>
                      <p:cNvPr id="0" name="Объект 3"/>
                      <p:cNvPicPr>
                        <a:picLocks noChangeAspect="1" noChangeArrowheads="1"/>
                      </p:cNvPicPr>
                      <p:nvPr/>
                    </p:nvPicPr>
                    <p:blipFill>
                      <a:blip r:embed="rId5"/>
                      <a:srcRect/>
                      <a:stretch>
                        <a:fillRect/>
                      </a:stretch>
                    </p:blipFill>
                    <p:spPr bwMode="auto">
                      <a:xfrm>
                        <a:off x="107504" y="295510"/>
                        <a:ext cx="3600400" cy="6492640"/>
                      </a:xfrm>
                      <a:prstGeom prst="rect">
                        <a:avLst/>
                      </a:prstGeom>
                      <a:noFill/>
                      <a:ln>
                        <a:noFill/>
                      </a:ln>
                    </p:spPr>
                  </p:pic>
                </p:oleObj>
              </mc:Fallback>
            </mc:AlternateContent>
          </a:graphicData>
        </a:graphic>
      </p:graphicFrame>
      <p:grpSp>
        <p:nvGrpSpPr>
          <p:cNvPr id="8" name="Группа 7"/>
          <p:cNvGrpSpPr/>
          <p:nvPr/>
        </p:nvGrpSpPr>
        <p:grpSpPr>
          <a:xfrm>
            <a:off x="928418" y="836712"/>
            <a:ext cx="1771374" cy="447822"/>
            <a:chOff x="874047" y="1282553"/>
            <a:chExt cx="1604256" cy="432000"/>
          </a:xfrm>
        </p:grpSpPr>
        <p:sp>
          <p:nvSpPr>
            <p:cNvPr id="6" name="Двойная стрелка вверх/вниз 5"/>
            <p:cNvSpPr/>
            <p:nvPr/>
          </p:nvSpPr>
          <p:spPr>
            <a:xfrm>
              <a:off x="874047" y="1282553"/>
              <a:ext cx="180000" cy="432000"/>
            </a:xfrm>
            <a:prstGeom prst="upDownArrow">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7" name="Двойная стрелка вверх/вниз 6"/>
            <p:cNvSpPr/>
            <p:nvPr/>
          </p:nvSpPr>
          <p:spPr>
            <a:xfrm>
              <a:off x="2298303" y="1282553"/>
              <a:ext cx="180000" cy="432000"/>
            </a:xfrm>
            <a:prstGeom prst="upDownArrow">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pSp>
      <p:grpSp>
        <p:nvGrpSpPr>
          <p:cNvPr id="25" name="Группа 24"/>
          <p:cNvGrpSpPr/>
          <p:nvPr/>
        </p:nvGrpSpPr>
        <p:grpSpPr>
          <a:xfrm>
            <a:off x="1027793" y="3583422"/>
            <a:ext cx="1870505" cy="2067420"/>
            <a:chOff x="941650" y="3855547"/>
            <a:chExt cx="1694035" cy="1994378"/>
          </a:xfrm>
        </p:grpSpPr>
        <p:grpSp>
          <p:nvGrpSpPr>
            <p:cNvPr id="19" name="Группа 18"/>
            <p:cNvGrpSpPr/>
            <p:nvPr/>
          </p:nvGrpSpPr>
          <p:grpSpPr>
            <a:xfrm>
              <a:off x="941650" y="3855547"/>
              <a:ext cx="1620891" cy="618547"/>
              <a:chOff x="941650" y="3855547"/>
              <a:chExt cx="1620891" cy="618547"/>
            </a:xfrm>
          </p:grpSpPr>
          <p:sp>
            <p:nvSpPr>
              <p:cNvPr id="17" name="Стрелка вправо с вырезом 16"/>
              <p:cNvSpPr/>
              <p:nvPr/>
            </p:nvSpPr>
            <p:spPr>
              <a:xfrm rot="16800000">
                <a:off x="2181259" y="4092813"/>
                <a:ext cx="618547" cy="144016"/>
              </a:xfrm>
              <a:prstGeom prst="notchedRightArrow">
                <a:avLst>
                  <a:gd name="adj1" fmla="val 50000"/>
                  <a:gd name="adj2" fmla="val 104865"/>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18" name="Стрелка вправо с вырезом 17"/>
              <p:cNvSpPr/>
              <p:nvPr/>
            </p:nvSpPr>
            <p:spPr>
              <a:xfrm rot="15600000">
                <a:off x="704384" y="4092813"/>
                <a:ext cx="618547" cy="144016"/>
              </a:xfrm>
              <a:prstGeom prst="notchedRightArrow">
                <a:avLst>
                  <a:gd name="adj1" fmla="val 50000"/>
                  <a:gd name="adj2" fmla="val 104865"/>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pSp>
        <p:grpSp>
          <p:nvGrpSpPr>
            <p:cNvPr id="23" name="Группа 22"/>
            <p:cNvGrpSpPr/>
            <p:nvPr/>
          </p:nvGrpSpPr>
          <p:grpSpPr>
            <a:xfrm>
              <a:off x="1066269" y="5255306"/>
              <a:ext cx="1569416" cy="594619"/>
              <a:chOff x="1066269" y="5255306"/>
              <a:chExt cx="1569416" cy="594619"/>
            </a:xfrm>
          </p:grpSpPr>
          <p:sp>
            <p:nvSpPr>
              <p:cNvPr id="21" name="Стрелка вправо с вырезом 20"/>
              <p:cNvSpPr/>
              <p:nvPr/>
            </p:nvSpPr>
            <p:spPr>
              <a:xfrm rot="17100000">
                <a:off x="2275677" y="5489917"/>
                <a:ext cx="576000" cy="144016"/>
              </a:xfrm>
              <a:prstGeom prst="notchedRightArrow">
                <a:avLst>
                  <a:gd name="adj1" fmla="val 50000"/>
                  <a:gd name="adj2" fmla="val 104865"/>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2" name="Стрелка вправо с вырезом 21"/>
              <p:cNvSpPr/>
              <p:nvPr/>
            </p:nvSpPr>
            <p:spPr>
              <a:xfrm rot="15300000">
                <a:off x="850277" y="5471298"/>
                <a:ext cx="576000" cy="144016"/>
              </a:xfrm>
              <a:prstGeom prst="notchedRightArrow">
                <a:avLst>
                  <a:gd name="adj1" fmla="val 50000"/>
                  <a:gd name="adj2" fmla="val 104865"/>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pSp>
      </p:grpSp>
      <p:grpSp>
        <p:nvGrpSpPr>
          <p:cNvPr id="35" name="Группа 34"/>
          <p:cNvGrpSpPr/>
          <p:nvPr/>
        </p:nvGrpSpPr>
        <p:grpSpPr>
          <a:xfrm>
            <a:off x="2617691" y="3717031"/>
            <a:ext cx="320603" cy="1728194"/>
            <a:chOff x="2404808" y="4020819"/>
            <a:chExt cx="290356" cy="1667136"/>
          </a:xfrm>
        </p:grpSpPr>
        <p:sp>
          <p:nvSpPr>
            <p:cNvPr id="32" name="Двойная стрелка влево/вправо 31"/>
            <p:cNvSpPr/>
            <p:nvPr/>
          </p:nvSpPr>
          <p:spPr>
            <a:xfrm>
              <a:off x="2404808" y="4020819"/>
              <a:ext cx="270000" cy="144000"/>
            </a:xfrm>
            <a:prstGeom prst="leftRightArrow">
              <a:avLst/>
            </a:prstGeom>
            <a:solidFill>
              <a:schemeClr val="accent3">
                <a:lumMod val="40000"/>
                <a:lumOff val="60000"/>
              </a:schemeClr>
            </a:solidFill>
            <a:ln w="190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33" name="Двойная стрелка влево/вправо 32"/>
            <p:cNvSpPr/>
            <p:nvPr/>
          </p:nvSpPr>
          <p:spPr>
            <a:xfrm>
              <a:off x="2479164" y="5543955"/>
              <a:ext cx="216000" cy="144000"/>
            </a:xfrm>
            <a:prstGeom prst="leftRightArrow">
              <a:avLst/>
            </a:prstGeom>
            <a:solidFill>
              <a:schemeClr val="accent3">
                <a:lumMod val="40000"/>
                <a:lumOff val="60000"/>
              </a:schemeClr>
            </a:solidFill>
            <a:ln w="190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grpSp>
      <p:grpSp>
        <p:nvGrpSpPr>
          <p:cNvPr id="44" name="Группа 43"/>
          <p:cNvGrpSpPr/>
          <p:nvPr/>
        </p:nvGrpSpPr>
        <p:grpSpPr>
          <a:xfrm>
            <a:off x="3600029" y="620688"/>
            <a:ext cx="1260003" cy="5131732"/>
            <a:chOff x="4786838" y="619139"/>
            <a:chExt cx="733095" cy="4892280"/>
          </a:xfrm>
        </p:grpSpPr>
        <p:sp>
          <p:nvSpPr>
            <p:cNvPr id="36" name="TextBox 35"/>
            <p:cNvSpPr txBox="1">
              <a:spLocks noChangeArrowheads="1"/>
            </p:cNvSpPr>
            <p:nvPr/>
          </p:nvSpPr>
          <p:spPr bwMode="auto">
            <a:xfrm>
              <a:off x="4786838" y="2183904"/>
              <a:ext cx="733093" cy="44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400" b="1" dirty="0" smtClean="0">
                  <a:solidFill>
                    <a:srgbClr val="7030A0"/>
                  </a:solidFill>
                  <a:latin typeface="Georgia" pitchFamily="18" charset="0"/>
                </a:rPr>
                <a:t>1840</a:t>
              </a:r>
              <a:endParaRPr lang="ru-RU" sz="2400" b="1" dirty="0" smtClean="0">
                <a:solidFill>
                  <a:srgbClr val="7030A0"/>
                </a:solidFill>
                <a:latin typeface="Georgia" pitchFamily="18" charset="0"/>
              </a:endParaRPr>
            </a:p>
          </p:txBody>
        </p:sp>
        <p:sp>
          <p:nvSpPr>
            <p:cNvPr id="37" name="TextBox 36"/>
            <p:cNvSpPr txBox="1">
              <a:spLocks noChangeArrowheads="1"/>
            </p:cNvSpPr>
            <p:nvPr/>
          </p:nvSpPr>
          <p:spPr bwMode="auto">
            <a:xfrm>
              <a:off x="4786839" y="3595640"/>
              <a:ext cx="733093" cy="49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smtClean="0">
                  <a:solidFill>
                    <a:srgbClr val="7030A0"/>
                  </a:solidFill>
                  <a:latin typeface="Georgia" pitchFamily="18" charset="0"/>
                </a:rPr>
                <a:t>2024</a:t>
              </a:r>
              <a:endParaRPr lang="ru-RU" sz="2800" b="1" dirty="0" smtClean="0">
                <a:solidFill>
                  <a:srgbClr val="7030A0"/>
                </a:solidFill>
                <a:latin typeface="Georgia" pitchFamily="18" charset="0"/>
              </a:endParaRPr>
            </a:p>
          </p:txBody>
        </p:sp>
        <p:sp>
          <p:nvSpPr>
            <p:cNvPr id="38" name="TextBox 37"/>
            <p:cNvSpPr txBox="1">
              <a:spLocks noChangeArrowheads="1"/>
            </p:cNvSpPr>
            <p:nvPr/>
          </p:nvSpPr>
          <p:spPr bwMode="auto">
            <a:xfrm>
              <a:off x="4786840" y="4953930"/>
              <a:ext cx="733093"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smtClean="0">
                  <a:solidFill>
                    <a:srgbClr val="7030A0"/>
                  </a:solidFill>
                  <a:latin typeface="Georgia" pitchFamily="18" charset="0"/>
                </a:rPr>
                <a:t>2576</a:t>
              </a:r>
              <a:endParaRPr lang="ru-RU" sz="3200" b="1" dirty="0" smtClean="0">
                <a:solidFill>
                  <a:srgbClr val="7030A0"/>
                </a:solidFill>
                <a:latin typeface="Georgia" pitchFamily="18" charset="0"/>
              </a:endParaRPr>
            </a:p>
          </p:txBody>
        </p:sp>
        <p:sp>
          <p:nvSpPr>
            <p:cNvPr id="39" name="TextBox 38"/>
            <p:cNvSpPr txBox="1">
              <a:spLocks noChangeArrowheads="1"/>
            </p:cNvSpPr>
            <p:nvPr/>
          </p:nvSpPr>
          <p:spPr bwMode="auto">
            <a:xfrm>
              <a:off x="4786838" y="619139"/>
              <a:ext cx="733093" cy="44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400" b="1" dirty="0" err="1" smtClean="0">
                  <a:solidFill>
                    <a:srgbClr val="7030A0"/>
                  </a:solidFill>
                  <a:latin typeface="Georgia" pitchFamily="18" charset="0"/>
                </a:rPr>
                <a:t>Z</a:t>
              </a:r>
              <a:r>
                <a:rPr lang="en-US" sz="2400" b="1" baseline="-25000" dirty="0" err="1" smtClean="0">
                  <a:solidFill>
                    <a:srgbClr val="7030A0"/>
                  </a:solidFill>
                  <a:latin typeface="Georgia" pitchFamily="18" charset="0"/>
                </a:rPr>
                <a:t>t</a:t>
              </a:r>
              <a:r>
                <a:rPr lang="ru-RU" sz="2400" b="1" dirty="0" smtClean="0">
                  <a:solidFill>
                    <a:srgbClr val="7030A0"/>
                  </a:solidFill>
                  <a:latin typeface="Georgia" pitchFamily="18" charset="0"/>
                </a:rPr>
                <a:t> </a:t>
              </a:r>
              <a:r>
                <a:rPr lang="en-US" sz="2400" b="1" dirty="0" err="1" smtClean="0">
                  <a:solidFill>
                    <a:srgbClr val="7030A0"/>
                  </a:solidFill>
                  <a:latin typeface="Georgia" pitchFamily="18" charset="0"/>
                </a:rPr>
                <a:t>Z</a:t>
              </a:r>
              <a:r>
                <a:rPr lang="en-US" sz="2400" b="1" baseline="-25000" dirty="0" err="1" smtClean="0">
                  <a:solidFill>
                    <a:srgbClr val="7030A0"/>
                  </a:solidFill>
                  <a:latin typeface="Georgia" pitchFamily="18" charset="0"/>
                </a:rPr>
                <a:t>p</a:t>
              </a:r>
              <a:endParaRPr lang="ru-RU" sz="2400" b="1" baseline="-25000" dirty="0" smtClean="0">
                <a:solidFill>
                  <a:srgbClr val="7030A0"/>
                </a:solidFill>
                <a:latin typeface="Georgia" pitchFamily="18" charset="0"/>
              </a:endParaRPr>
            </a:p>
          </p:txBody>
        </p:sp>
        <p:sp>
          <p:nvSpPr>
            <p:cNvPr id="40" name="TextBox 39"/>
            <p:cNvSpPr txBox="1">
              <a:spLocks noChangeArrowheads="1"/>
            </p:cNvSpPr>
            <p:nvPr/>
          </p:nvSpPr>
          <p:spPr bwMode="auto">
            <a:xfrm>
              <a:off x="4786838" y="1130123"/>
              <a:ext cx="733093" cy="38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b="1" dirty="0" smtClean="0">
                  <a:solidFill>
                    <a:srgbClr val="7030A0"/>
                  </a:solidFill>
                  <a:latin typeface="Georgia" pitchFamily="18" charset="0"/>
                </a:rPr>
                <a:t>1472</a:t>
              </a:r>
              <a:endParaRPr lang="ru-RU" sz="2000" b="1" dirty="0" smtClean="0">
                <a:solidFill>
                  <a:srgbClr val="7030A0"/>
                </a:solidFill>
                <a:latin typeface="Georgia" pitchFamily="18" charset="0"/>
              </a:endParaRPr>
            </a:p>
          </p:txBody>
        </p:sp>
      </p:grpSp>
      <p:grpSp>
        <p:nvGrpSpPr>
          <p:cNvPr id="51" name="Группа 50"/>
          <p:cNvGrpSpPr/>
          <p:nvPr/>
        </p:nvGrpSpPr>
        <p:grpSpPr>
          <a:xfrm>
            <a:off x="4716016" y="908696"/>
            <a:ext cx="4217099" cy="3371452"/>
            <a:chOff x="5257800" y="912813"/>
            <a:chExt cx="3675315" cy="2935287"/>
          </a:xfrm>
        </p:grpSpPr>
        <p:graphicFrame>
          <p:nvGraphicFramePr>
            <p:cNvPr id="45" name="Объект 44"/>
            <p:cNvGraphicFramePr>
              <a:graphicFrameLocks noChangeAspect="1"/>
            </p:cNvGraphicFramePr>
            <p:nvPr>
              <p:extLst>
                <p:ext uri="{D42A27DB-BD31-4B8C-83A1-F6EECF244321}">
                  <p14:modId xmlns:p14="http://schemas.microsoft.com/office/powerpoint/2010/main" val="4274561739"/>
                </p:ext>
              </p:extLst>
            </p:nvPr>
          </p:nvGraphicFramePr>
          <p:xfrm>
            <a:off x="5257800" y="912813"/>
            <a:ext cx="3600450" cy="2935287"/>
          </p:xfrm>
          <a:graphic>
            <a:graphicData uri="http://schemas.openxmlformats.org/presentationml/2006/ole">
              <mc:AlternateContent xmlns:mc="http://schemas.openxmlformats.org/markup-compatibility/2006">
                <mc:Choice xmlns:v="urn:schemas-microsoft-com:vml" Requires="v">
                  <p:oleObj spid="_x0000_s3063" name="Graph" r:id="rId6" imgW="3386880" imgH="2761200" progId="Origin50.Graph">
                    <p:embed/>
                  </p:oleObj>
                </mc:Choice>
                <mc:Fallback>
                  <p:oleObj name="Graph" r:id="rId6" imgW="3386880" imgH="2761200" progId="Origin50.Graph">
                    <p:embed/>
                    <p:pic>
                      <p:nvPicPr>
                        <p:cNvPr id="0" name=""/>
                        <p:cNvPicPr/>
                        <p:nvPr/>
                      </p:nvPicPr>
                      <p:blipFill>
                        <a:blip r:embed="rId7"/>
                        <a:stretch>
                          <a:fillRect/>
                        </a:stretch>
                      </p:blipFill>
                      <p:spPr>
                        <a:xfrm>
                          <a:off x="5257800" y="912813"/>
                          <a:ext cx="3600450" cy="2935287"/>
                        </a:xfrm>
                        <a:prstGeom prst="rect">
                          <a:avLst/>
                        </a:prstGeom>
                      </p:spPr>
                    </p:pic>
                  </p:oleObj>
                </mc:Fallback>
              </mc:AlternateContent>
            </a:graphicData>
          </a:graphic>
        </p:graphicFrame>
        <p:sp>
          <p:nvSpPr>
            <p:cNvPr id="46" name="TextBox 45"/>
            <p:cNvSpPr txBox="1"/>
            <p:nvPr/>
          </p:nvSpPr>
          <p:spPr>
            <a:xfrm>
              <a:off x="6228184" y="1099189"/>
              <a:ext cx="1152127" cy="369332"/>
            </a:xfrm>
            <a:prstGeom prst="rect">
              <a:avLst/>
            </a:prstGeom>
            <a:noFill/>
          </p:spPr>
          <p:txBody>
            <a:bodyPr wrap="square" rtlCol="0">
              <a:spAutoFit/>
            </a:bodyPr>
            <a:lstStyle/>
            <a:p>
              <a:r>
                <a:rPr lang="en-US" b="1" baseline="30000" dirty="0" smtClean="0">
                  <a:solidFill>
                    <a:srgbClr val="C00000"/>
                  </a:solidFill>
                </a:rPr>
                <a:t>36</a:t>
              </a:r>
              <a:r>
                <a:rPr lang="en-US" b="1" dirty="0" smtClean="0">
                  <a:solidFill>
                    <a:srgbClr val="C00000"/>
                  </a:solidFill>
                </a:rPr>
                <a:t>S+</a:t>
              </a:r>
              <a:r>
                <a:rPr lang="en-US" b="1" baseline="30000" dirty="0" smtClean="0">
                  <a:solidFill>
                    <a:srgbClr val="C00000"/>
                  </a:solidFill>
                </a:rPr>
                <a:t>238</a:t>
              </a:r>
              <a:r>
                <a:rPr lang="en-US" b="1" dirty="0" smtClean="0">
                  <a:solidFill>
                    <a:srgbClr val="C00000"/>
                  </a:solidFill>
                </a:rPr>
                <a:t>U</a:t>
              </a:r>
              <a:endParaRPr lang="ru-RU" b="1" dirty="0">
                <a:solidFill>
                  <a:srgbClr val="C00000"/>
                </a:solidFill>
              </a:endParaRPr>
            </a:p>
          </p:txBody>
        </p:sp>
        <p:sp>
          <p:nvSpPr>
            <p:cNvPr id="47" name="TextBox 46"/>
            <p:cNvSpPr txBox="1"/>
            <p:nvPr/>
          </p:nvSpPr>
          <p:spPr>
            <a:xfrm>
              <a:off x="7793302" y="2411596"/>
              <a:ext cx="1139813" cy="369332"/>
            </a:xfrm>
            <a:prstGeom prst="rect">
              <a:avLst/>
            </a:prstGeom>
            <a:noFill/>
          </p:spPr>
          <p:txBody>
            <a:bodyPr wrap="square" rtlCol="0">
              <a:spAutoFit/>
            </a:bodyPr>
            <a:lstStyle/>
            <a:p>
              <a:r>
                <a:rPr lang="en-US" b="1" baseline="30000" dirty="0" smtClean="0">
                  <a:solidFill>
                    <a:srgbClr val="3337D9"/>
                  </a:solidFill>
                </a:rPr>
                <a:t>64</a:t>
              </a:r>
              <a:r>
                <a:rPr lang="en-US" b="1" dirty="0" smtClean="0">
                  <a:solidFill>
                    <a:srgbClr val="3337D9"/>
                  </a:solidFill>
                </a:rPr>
                <a:t>Ni+</a:t>
              </a:r>
              <a:r>
                <a:rPr lang="en-US" b="1" baseline="30000" dirty="0" smtClean="0">
                  <a:solidFill>
                    <a:srgbClr val="3337D9"/>
                  </a:solidFill>
                </a:rPr>
                <a:t>238</a:t>
              </a:r>
              <a:r>
                <a:rPr lang="en-US" b="1" dirty="0" smtClean="0">
                  <a:solidFill>
                    <a:srgbClr val="3337D9"/>
                  </a:solidFill>
                </a:rPr>
                <a:t>U</a:t>
              </a:r>
              <a:endParaRPr lang="ru-RU" b="1" dirty="0">
                <a:solidFill>
                  <a:srgbClr val="3337D9"/>
                </a:solidFill>
              </a:endParaRPr>
            </a:p>
          </p:txBody>
        </p:sp>
        <p:sp>
          <p:nvSpPr>
            <p:cNvPr id="48" name="TextBox 47"/>
            <p:cNvSpPr txBox="1"/>
            <p:nvPr/>
          </p:nvSpPr>
          <p:spPr>
            <a:xfrm>
              <a:off x="5830457" y="1846565"/>
              <a:ext cx="1981903" cy="646331"/>
            </a:xfrm>
            <a:prstGeom prst="rect">
              <a:avLst/>
            </a:prstGeom>
            <a:noFill/>
          </p:spPr>
          <p:txBody>
            <a:bodyPr wrap="square" rtlCol="0">
              <a:spAutoFit/>
            </a:bodyPr>
            <a:lstStyle/>
            <a:p>
              <a:r>
                <a:rPr lang="en-US" b="1" baseline="30000" dirty="0" smtClean="0">
                  <a:solidFill>
                    <a:schemeClr val="accent3">
                      <a:lumMod val="50000"/>
                    </a:schemeClr>
                  </a:solidFill>
                </a:rPr>
                <a:t>48</a:t>
              </a:r>
              <a:r>
                <a:rPr lang="en-US" b="1" dirty="0" smtClean="0">
                  <a:solidFill>
                    <a:schemeClr val="accent3">
                      <a:lumMod val="50000"/>
                    </a:schemeClr>
                  </a:solidFill>
                </a:rPr>
                <a:t>Ca+</a:t>
              </a:r>
              <a:r>
                <a:rPr lang="en-US" b="1" baseline="30000" dirty="0" smtClean="0">
                  <a:solidFill>
                    <a:schemeClr val="accent3">
                      <a:lumMod val="50000"/>
                    </a:schemeClr>
                  </a:solidFill>
                </a:rPr>
                <a:t>232</a:t>
              </a:r>
              <a:r>
                <a:rPr lang="en-US" b="1" dirty="0" smtClean="0">
                  <a:solidFill>
                    <a:schemeClr val="accent3">
                      <a:lumMod val="50000"/>
                    </a:schemeClr>
                  </a:solidFill>
                </a:rPr>
                <a:t>Th,</a:t>
              </a:r>
              <a:r>
                <a:rPr lang="en-US" b="1" baseline="30000" dirty="0" smtClean="0">
                  <a:solidFill>
                    <a:schemeClr val="accent3">
                      <a:lumMod val="50000"/>
                    </a:schemeClr>
                  </a:solidFill>
                </a:rPr>
                <a:t>238</a:t>
              </a:r>
              <a:r>
                <a:rPr lang="en-US" b="1" dirty="0" smtClean="0">
                  <a:solidFill>
                    <a:schemeClr val="accent3">
                      <a:lumMod val="50000"/>
                    </a:schemeClr>
                  </a:solidFill>
                </a:rPr>
                <a:t>U, </a:t>
              </a:r>
              <a:r>
                <a:rPr lang="en-US" b="1" baseline="30000" dirty="0" smtClean="0">
                  <a:solidFill>
                    <a:schemeClr val="accent3">
                      <a:lumMod val="50000"/>
                    </a:schemeClr>
                  </a:solidFill>
                </a:rPr>
                <a:t>244</a:t>
              </a:r>
              <a:r>
                <a:rPr lang="en-US" b="1" dirty="0" smtClean="0">
                  <a:solidFill>
                    <a:schemeClr val="accent3">
                      <a:lumMod val="50000"/>
                    </a:schemeClr>
                  </a:solidFill>
                </a:rPr>
                <a:t>Pu, </a:t>
              </a:r>
              <a:r>
                <a:rPr lang="en-US" b="1" baseline="30000" dirty="0" smtClean="0">
                  <a:solidFill>
                    <a:schemeClr val="accent3">
                      <a:lumMod val="50000"/>
                    </a:schemeClr>
                  </a:solidFill>
                </a:rPr>
                <a:t>248</a:t>
              </a:r>
              <a:r>
                <a:rPr lang="en-US" b="1" dirty="0" smtClean="0">
                  <a:solidFill>
                    <a:schemeClr val="accent3">
                      <a:lumMod val="50000"/>
                    </a:schemeClr>
                  </a:solidFill>
                </a:rPr>
                <a:t>Cm</a:t>
              </a:r>
              <a:endParaRPr lang="ru-RU" b="1" dirty="0">
                <a:solidFill>
                  <a:schemeClr val="accent3">
                    <a:lumMod val="50000"/>
                  </a:schemeClr>
                </a:solidFill>
              </a:endParaRPr>
            </a:p>
          </p:txBody>
        </p:sp>
      </p:grpSp>
      <p:sp>
        <p:nvSpPr>
          <p:cNvPr id="49" name="Прямоугольник 48"/>
          <p:cNvSpPr/>
          <p:nvPr/>
        </p:nvSpPr>
        <p:spPr>
          <a:xfrm>
            <a:off x="4860029" y="4219927"/>
            <a:ext cx="4073086" cy="584775"/>
          </a:xfrm>
          <a:prstGeom prst="rect">
            <a:avLst/>
          </a:prstGeom>
        </p:spPr>
        <p:txBody>
          <a:bodyPr wrap="square">
            <a:spAutoFit/>
          </a:bodyPr>
          <a:lstStyle/>
          <a:p>
            <a:r>
              <a:rPr lang="en-US" sz="1600" b="1" dirty="0">
                <a:solidFill>
                  <a:schemeClr val="accent1">
                    <a:lumMod val="75000"/>
                  </a:schemeClr>
                </a:solidFill>
              </a:rPr>
              <a:t>G.N. </a:t>
            </a:r>
            <a:r>
              <a:rPr lang="en-US" sz="1600" b="1" dirty="0" err="1">
                <a:solidFill>
                  <a:schemeClr val="accent1">
                    <a:lumMod val="75000"/>
                  </a:schemeClr>
                </a:solidFill>
              </a:rPr>
              <a:t>Knyazheva</a:t>
            </a:r>
            <a:r>
              <a:rPr lang="en-US" sz="1600" b="1" dirty="0">
                <a:solidFill>
                  <a:schemeClr val="accent1">
                    <a:lumMod val="75000"/>
                  </a:schemeClr>
                </a:solidFill>
              </a:rPr>
              <a:t>, I.M. </a:t>
            </a:r>
            <a:r>
              <a:rPr lang="en-US" sz="1600" b="1" dirty="0" err="1">
                <a:solidFill>
                  <a:schemeClr val="accent1">
                    <a:lumMod val="75000"/>
                  </a:schemeClr>
                </a:solidFill>
              </a:rPr>
              <a:t>Itkis</a:t>
            </a:r>
            <a:r>
              <a:rPr lang="en-US" sz="1600" b="1" dirty="0">
                <a:solidFill>
                  <a:schemeClr val="accent1">
                    <a:lumMod val="75000"/>
                  </a:schemeClr>
                </a:solidFill>
              </a:rPr>
              <a:t>, </a:t>
            </a:r>
            <a:r>
              <a:rPr lang="en-US" sz="1600" b="1" dirty="0" err="1" smtClean="0">
                <a:solidFill>
                  <a:schemeClr val="accent1">
                    <a:lumMod val="75000"/>
                  </a:schemeClr>
                </a:solidFill>
              </a:rPr>
              <a:t>E.M.Kozulin</a:t>
            </a:r>
            <a:endParaRPr lang="en-US" sz="1600" b="1" dirty="0" smtClean="0">
              <a:solidFill>
                <a:schemeClr val="accent1">
                  <a:lumMod val="75000"/>
                </a:schemeClr>
              </a:solidFill>
            </a:endParaRPr>
          </a:p>
          <a:p>
            <a:r>
              <a:rPr lang="en-US" sz="1600" b="1" dirty="0" smtClean="0">
                <a:solidFill>
                  <a:schemeClr val="accent1">
                    <a:lumMod val="75000"/>
                  </a:schemeClr>
                </a:solidFill>
              </a:rPr>
              <a:t>J. Phys. Conf. </a:t>
            </a:r>
            <a:r>
              <a:rPr lang="en-US" sz="1600" b="1" dirty="0">
                <a:solidFill>
                  <a:schemeClr val="accent1">
                    <a:lumMod val="75000"/>
                  </a:schemeClr>
                </a:solidFill>
              </a:rPr>
              <a:t>Series 515 (2014) 012009</a:t>
            </a:r>
            <a:endParaRPr lang="ru-RU" sz="1600" b="1" dirty="0">
              <a:solidFill>
                <a:schemeClr val="accent1">
                  <a:lumMod val="75000"/>
                </a:schemeClr>
              </a:solidFill>
            </a:endParaRPr>
          </a:p>
        </p:txBody>
      </p:sp>
      <p:sp>
        <p:nvSpPr>
          <p:cNvPr id="52" name="Стрелка вправо с вырезом 51"/>
          <p:cNvSpPr/>
          <p:nvPr/>
        </p:nvSpPr>
        <p:spPr>
          <a:xfrm rot="1262357">
            <a:off x="5474897" y="1667640"/>
            <a:ext cx="3312000" cy="540000"/>
          </a:xfrm>
          <a:prstGeom prst="notchedRightArrow">
            <a:avLst/>
          </a:prstGeom>
          <a:gradFill>
            <a:gsLst>
              <a:gs pos="28000">
                <a:schemeClr val="accent3">
                  <a:tint val="18000"/>
                  <a:satMod val="120000"/>
                  <a:lumMod val="88000"/>
                  <a:alpha val="38000"/>
                </a:schemeClr>
              </a:gs>
              <a:gs pos="100000">
                <a:schemeClr val="accent3">
                  <a:tint val="40000"/>
                  <a:satMod val="100000"/>
                  <a:lumMod val="78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pSp>
        <p:nvGrpSpPr>
          <p:cNvPr id="11" name="Группа 10"/>
          <p:cNvGrpSpPr/>
          <p:nvPr/>
        </p:nvGrpSpPr>
        <p:grpSpPr>
          <a:xfrm>
            <a:off x="2022125" y="3622391"/>
            <a:ext cx="716169" cy="1917474"/>
            <a:chOff x="2022125" y="3622391"/>
            <a:chExt cx="716169" cy="1917474"/>
          </a:xfrm>
        </p:grpSpPr>
        <p:sp>
          <p:nvSpPr>
            <p:cNvPr id="9" name="TextBox 8"/>
            <p:cNvSpPr txBox="1"/>
            <p:nvPr/>
          </p:nvSpPr>
          <p:spPr>
            <a:xfrm>
              <a:off x="2123728" y="5201311"/>
              <a:ext cx="614566" cy="338554"/>
            </a:xfrm>
            <a:prstGeom prst="rect">
              <a:avLst/>
            </a:prstGeom>
            <a:noFill/>
          </p:spPr>
          <p:txBody>
            <a:bodyPr wrap="square" rtlCol="0">
              <a:spAutoFit/>
            </a:bodyPr>
            <a:lstStyle/>
            <a:p>
              <a:r>
                <a:rPr lang="en-US" sz="1600" b="1" dirty="0" smtClean="0">
                  <a:solidFill>
                    <a:schemeClr val="accent4">
                      <a:lumMod val="75000"/>
                    </a:schemeClr>
                  </a:solidFill>
                  <a:latin typeface="Cambria Math" pitchFamily="18" charset="0"/>
                  <a:ea typeface="Cambria Math" pitchFamily="18" charset="0"/>
                </a:rPr>
                <a:t>12 u</a:t>
              </a:r>
              <a:endParaRPr lang="ru-RU" sz="1600" b="1" dirty="0">
                <a:solidFill>
                  <a:schemeClr val="accent4">
                    <a:lumMod val="75000"/>
                  </a:schemeClr>
                </a:solidFill>
                <a:latin typeface="Cambria Math" pitchFamily="18" charset="0"/>
                <a:ea typeface="Cambria Math" pitchFamily="18" charset="0"/>
              </a:endParaRPr>
            </a:p>
          </p:txBody>
        </p:sp>
        <p:sp>
          <p:nvSpPr>
            <p:cNvPr id="41" name="TextBox 40"/>
            <p:cNvSpPr txBox="1"/>
            <p:nvPr/>
          </p:nvSpPr>
          <p:spPr>
            <a:xfrm>
              <a:off x="2022125" y="3622391"/>
              <a:ext cx="593286" cy="338554"/>
            </a:xfrm>
            <a:prstGeom prst="rect">
              <a:avLst/>
            </a:prstGeom>
            <a:noFill/>
          </p:spPr>
          <p:txBody>
            <a:bodyPr wrap="square" rtlCol="0">
              <a:spAutoFit/>
            </a:bodyPr>
            <a:lstStyle/>
            <a:p>
              <a:r>
                <a:rPr lang="en-US" sz="1600" b="1" dirty="0" smtClean="0">
                  <a:solidFill>
                    <a:schemeClr val="accent4">
                      <a:lumMod val="75000"/>
                    </a:schemeClr>
                  </a:solidFill>
                  <a:latin typeface="Cambria Math" pitchFamily="18" charset="0"/>
                  <a:ea typeface="Cambria Math" pitchFamily="18" charset="0"/>
                </a:rPr>
                <a:t>25 u</a:t>
              </a:r>
              <a:endParaRPr lang="ru-RU" sz="1600" b="1" dirty="0">
                <a:solidFill>
                  <a:schemeClr val="accent4">
                    <a:lumMod val="75000"/>
                  </a:schemeClr>
                </a:solidFill>
                <a:latin typeface="Cambria Math" pitchFamily="18" charset="0"/>
                <a:ea typeface="Cambria Math" pitchFamily="18" charset="0"/>
              </a:endParaRPr>
            </a:p>
          </p:txBody>
        </p:sp>
      </p:grpSp>
      <p:grpSp>
        <p:nvGrpSpPr>
          <p:cNvPr id="12" name="Группа 11"/>
          <p:cNvGrpSpPr/>
          <p:nvPr/>
        </p:nvGrpSpPr>
        <p:grpSpPr>
          <a:xfrm>
            <a:off x="2088654" y="2197620"/>
            <a:ext cx="946115" cy="953605"/>
            <a:chOff x="2088654" y="2197620"/>
            <a:chExt cx="946115" cy="953605"/>
          </a:xfrm>
        </p:grpSpPr>
        <p:sp>
          <p:nvSpPr>
            <p:cNvPr id="42" name="TextBox 41"/>
            <p:cNvSpPr txBox="1"/>
            <p:nvPr/>
          </p:nvSpPr>
          <p:spPr>
            <a:xfrm>
              <a:off x="2088654" y="2197620"/>
              <a:ext cx="576064" cy="307777"/>
            </a:xfrm>
            <a:prstGeom prst="rect">
              <a:avLst/>
            </a:prstGeom>
            <a:noFill/>
          </p:spPr>
          <p:txBody>
            <a:bodyPr wrap="square" rtlCol="0">
              <a:spAutoFit/>
            </a:bodyPr>
            <a:lstStyle/>
            <a:p>
              <a:r>
                <a:rPr lang="en-US" sz="1400" b="1" dirty="0" smtClean="0">
                  <a:solidFill>
                    <a:srgbClr val="3337D9"/>
                  </a:solidFill>
                  <a:latin typeface="Cambria Math" pitchFamily="18" charset="0"/>
                  <a:ea typeface="Cambria Math" pitchFamily="18" charset="0"/>
                </a:rPr>
                <a:t>27 u</a:t>
              </a:r>
              <a:endParaRPr lang="ru-RU" sz="1400" b="1" dirty="0">
                <a:solidFill>
                  <a:srgbClr val="3337D9"/>
                </a:solidFill>
                <a:latin typeface="Cambria Math" pitchFamily="18" charset="0"/>
                <a:ea typeface="Cambria Math" pitchFamily="18" charset="0"/>
              </a:endParaRPr>
            </a:p>
          </p:txBody>
        </p:sp>
        <p:sp>
          <p:nvSpPr>
            <p:cNvPr id="43" name="TextBox 42"/>
            <p:cNvSpPr txBox="1"/>
            <p:nvPr/>
          </p:nvSpPr>
          <p:spPr>
            <a:xfrm>
              <a:off x="2458705" y="2843448"/>
              <a:ext cx="576064" cy="307777"/>
            </a:xfrm>
            <a:prstGeom prst="rect">
              <a:avLst/>
            </a:prstGeom>
            <a:noFill/>
          </p:spPr>
          <p:txBody>
            <a:bodyPr wrap="square" rtlCol="0">
              <a:spAutoFit/>
            </a:bodyPr>
            <a:lstStyle/>
            <a:p>
              <a:r>
                <a:rPr lang="en-US" sz="1400" b="1" dirty="0" smtClean="0">
                  <a:solidFill>
                    <a:srgbClr val="FF0000"/>
                  </a:solidFill>
                  <a:latin typeface="Cambria Math" pitchFamily="18" charset="0"/>
                  <a:ea typeface="Cambria Math" pitchFamily="18" charset="0"/>
                </a:rPr>
                <a:t>38 u</a:t>
              </a:r>
              <a:endParaRPr lang="ru-RU" sz="1400" b="1" dirty="0">
                <a:solidFill>
                  <a:srgbClr val="FF0000"/>
                </a:solidFill>
                <a:latin typeface="Cambria Math" pitchFamily="18" charset="0"/>
                <a:ea typeface="Cambria Math" pitchFamily="18" charset="0"/>
              </a:endParaRPr>
            </a:p>
          </p:txBody>
        </p:sp>
      </p:grpSp>
      <p:grpSp>
        <p:nvGrpSpPr>
          <p:cNvPr id="50" name="Группа 49"/>
          <p:cNvGrpSpPr/>
          <p:nvPr/>
        </p:nvGrpSpPr>
        <p:grpSpPr>
          <a:xfrm>
            <a:off x="1060214" y="2498030"/>
            <a:ext cx="1686524" cy="216000"/>
            <a:chOff x="920336" y="1423896"/>
            <a:chExt cx="1527411" cy="208368"/>
          </a:xfrm>
        </p:grpSpPr>
        <p:sp>
          <p:nvSpPr>
            <p:cNvPr id="53" name="Двойная стрелка вверх/вниз 52"/>
            <p:cNvSpPr/>
            <p:nvPr/>
          </p:nvSpPr>
          <p:spPr>
            <a:xfrm>
              <a:off x="920336" y="1423896"/>
              <a:ext cx="114113" cy="208368"/>
            </a:xfrm>
            <a:prstGeom prst="upDownArrow">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54" name="Двойная стрелка вверх/вниз 53"/>
            <p:cNvSpPr/>
            <p:nvPr/>
          </p:nvSpPr>
          <p:spPr>
            <a:xfrm>
              <a:off x="2333634" y="1423896"/>
              <a:ext cx="114113" cy="208368"/>
            </a:xfrm>
            <a:prstGeom prst="upDownArrow">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pSp>
      <p:grpSp>
        <p:nvGrpSpPr>
          <p:cNvPr id="34" name="Группа 33"/>
          <p:cNvGrpSpPr/>
          <p:nvPr/>
        </p:nvGrpSpPr>
        <p:grpSpPr>
          <a:xfrm>
            <a:off x="2267744" y="980728"/>
            <a:ext cx="648072" cy="1800200"/>
            <a:chOff x="2028222" y="1524842"/>
            <a:chExt cx="586930" cy="1736598"/>
          </a:xfrm>
        </p:grpSpPr>
        <p:sp>
          <p:nvSpPr>
            <p:cNvPr id="27" name="Двойная стрелка влево/вправо 26"/>
            <p:cNvSpPr/>
            <p:nvPr/>
          </p:nvSpPr>
          <p:spPr>
            <a:xfrm>
              <a:off x="2195736" y="1524842"/>
              <a:ext cx="324000" cy="144000"/>
            </a:xfrm>
            <a:prstGeom prst="leftRightArrow">
              <a:avLst/>
            </a:prstGeom>
            <a:solidFill>
              <a:schemeClr val="accent2">
                <a:lumMod val="20000"/>
                <a:lumOff val="80000"/>
              </a:schemeClr>
            </a:solidFill>
            <a:ln w="19050">
              <a:solidFill>
                <a:srgbClr val="3337D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8" name="Двойная стрелка влево/вправо 27"/>
            <p:cNvSpPr/>
            <p:nvPr/>
          </p:nvSpPr>
          <p:spPr>
            <a:xfrm>
              <a:off x="2028222" y="1907249"/>
              <a:ext cx="511388" cy="144000"/>
            </a:xfrm>
            <a:prstGeom prst="leftRightArrow">
              <a:avLst/>
            </a:prstGeom>
            <a:solidFill>
              <a:schemeClr val="accent6">
                <a:lumMod val="20000"/>
                <a:lumOff val="80000"/>
              </a:schemeClr>
            </a:solidFill>
            <a:ln w="1905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30" name="Двойная стрелка влево/вправо 29"/>
            <p:cNvSpPr/>
            <p:nvPr/>
          </p:nvSpPr>
          <p:spPr>
            <a:xfrm>
              <a:off x="2357736" y="2775193"/>
              <a:ext cx="252000" cy="144000"/>
            </a:xfrm>
            <a:prstGeom prst="leftRightArrow">
              <a:avLst/>
            </a:prstGeom>
            <a:solidFill>
              <a:schemeClr val="accent2">
                <a:lumMod val="20000"/>
                <a:lumOff val="80000"/>
              </a:schemeClr>
            </a:solidFill>
            <a:ln w="19050">
              <a:solidFill>
                <a:srgbClr val="3337D9"/>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31" name="Двойная стрелка влево/вправо 30"/>
            <p:cNvSpPr/>
            <p:nvPr/>
          </p:nvSpPr>
          <p:spPr>
            <a:xfrm>
              <a:off x="2195736" y="3117440"/>
              <a:ext cx="419416" cy="144000"/>
            </a:xfrm>
            <a:prstGeom prst="leftRightArrow">
              <a:avLst/>
            </a:prstGeom>
            <a:solidFill>
              <a:schemeClr val="accent6">
                <a:lumMod val="20000"/>
                <a:lumOff val="80000"/>
              </a:schemeClr>
            </a:solidFill>
            <a:ln w="1905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grpSp>
      <p:sp>
        <p:nvSpPr>
          <p:cNvPr id="55" name="TextBox 54"/>
          <p:cNvSpPr txBox="1"/>
          <p:nvPr/>
        </p:nvSpPr>
        <p:spPr>
          <a:xfrm>
            <a:off x="3600029" y="6165304"/>
            <a:ext cx="3296543" cy="584775"/>
          </a:xfrm>
          <a:prstGeom prst="rect">
            <a:avLst/>
          </a:prstGeom>
          <a:noFill/>
        </p:spPr>
        <p:txBody>
          <a:bodyPr wrap="square" rtlCol="0">
            <a:spAutoFit/>
          </a:bodyPr>
          <a:lstStyle/>
          <a:p>
            <a:r>
              <a:rPr lang="en-US" sz="1600" b="1" dirty="0" smtClean="0">
                <a:solidFill>
                  <a:srgbClr val="7030A0"/>
                </a:solidFill>
              </a:rPr>
              <a:t>Driving potentials are calculated </a:t>
            </a:r>
          </a:p>
          <a:p>
            <a:r>
              <a:rPr lang="en-US" sz="1600" b="1" dirty="0" smtClean="0">
                <a:solidFill>
                  <a:srgbClr val="7030A0"/>
                </a:solidFill>
              </a:rPr>
              <a:t>Using NRV(nrv.jinr.ru)</a:t>
            </a:r>
            <a:endParaRPr lang="ru-RU" sz="1600" b="1" dirty="0">
              <a:solidFill>
                <a:srgbClr val="7030A0"/>
              </a:solidFill>
            </a:endParaRPr>
          </a:p>
        </p:txBody>
      </p:sp>
    </p:spTree>
    <p:extLst>
      <p:ext uri="{BB962C8B-B14F-4D97-AF65-F5344CB8AC3E}">
        <p14:creationId xmlns:p14="http://schemas.microsoft.com/office/powerpoint/2010/main" val="395702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8"/>
                                        </p:tgtEl>
                                      </p:cBhvr>
                                    </p:animEffect>
                                    <p:set>
                                      <p:cBhvr>
                                        <p:cTn id="17" dur="1" fill="hold">
                                          <p:stCondLst>
                                            <p:cond delay="249"/>
                                          </p:stCondLst>
                                        </p:cTn>
                                        <p:tgtEl>
                                          <p:spTgt spid="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50"/>
                                        <p:tgtEl>
                                          <p:spTgt spid="50"/>
                                        </p:tgtEl>
                                      </p:cBhvr>
                                    </p:animEffect>
                                    <p:set>
                                      <p:cBhvr>
                                        <p:cTn id="20" dur="1" fill="hold">
                                          <p:stCondLst>
                                            <p:cond delay="249"/>
                                          </p:stCondLst>
                                        </p:cTn>
                                        <p:tgtEl>
                                          <p:spTgt spid="5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50"/>
                                        <p:tgtEl>
                                          <p:spTgt spid="25"/>
                                        </p:tgtEl>
                                      </p:cBhvr>
                                    </p:animEffect>
                                    <p:set>
                                      <p:cBhvr>
                                        <p:cTn id="23" dur="1" fill="hold">
                                          <p:stCondLst>
                                            <p:cond delay="249"/>
                                          </p:stCondLst>
                                        </p:cTn>
                                        <p:tgtEl>
                                          <p:spTgt spid="25"/>
                                        </p:tgtEl>
                                        <p:attrNameLst>
                                          <p:attrName>style.visibility</p:attrName>
                                        </p:attrNameLst>
                                      </p:cBhvr>
                                      <p:to>
                                        <p:strVal val="hidden"/>
                                      </p:to>
                                    </p:set>
                                  </p:childTnLst>
                                </p:cTn>
                              </p:par>
                            </p:childTnLst>
                          </p:cTn>
                        </p:par>
                        <p:par>
                          <p:cTn id="24" fill="hold">
                            <p:stCondLst>
                              <p:cond delay="250"/>
                            </p:stCondLst>
                            <p:childTnLst>
                              <p:par>
                                <p:cTn id="25" presetID="1"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500"/>
                                        <p:tgtEl>
                                          <p:spTgt spid="52"/>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p:spPr>
        <p:txBody>
          <a:bodyPr/>
          <a:lstStyle/>
          <a:p>
            <a:pPr algn="l"/>
            <a:r>
              <a:rPr lang="en-US" sz="4000" dirty="0">
                <a:solidFill>
                  <a:schemeClr val="bg2">
                    <a:lumMod val="50000"/>
                  </a:schemeClr>
                </a:solidFill>
              </a:rPr>
              <a:t>S</a:t>
            </a:r>
            <a:r>
              <a:rPr lang="en-US" sz="4000" dirty="0" smtClean="0">
                <a:solidFill>
                  <a:schemeClr val="bg2">
                    <a:lumMod val="50000"/>
                  </a:schemeClr>
                </a:solidFill>
              </a:rPr>
              <a:t>ymmetric </a:t>
            </a:r>
            <a:r>
              <a:rPr lang="en-US" sz="4000" dirty="0">
                <a:solidFill>
                  <a:schemeClr val="bg2">
                    <a:lumMod val="50000"/>
                  </a:schemeClr>
                </a:solidFill>
              </a:rPr>
              <a:t>fragments </a:t>
            </a:r>
            <a:r>
              <a:rPr lang="en-US" sz="4000" dirty="0" smtClean="0">
                <a:solidFill>
                  <a:schemeClr val="bg2">
                    <a:lumMod val="50000"/>
                  </a:schemeClr>
                </a:solidFill>
              </a:rPr>
              <a:t>cross sections</a:t>
            </a:r>
            <a:endParaRPr lang="ru-RU" sz="4000" dirty="0">
              <a:solidFill>
                <a:schemeClr val="bg2">
                  <a:lumMod val="50000"/>
                </a:schemeClr>
              </a:solidFill>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684424043"/>
              </p:ext>
            </p:extLst>
          </p:nvPr>
        </p:nvGraphicFramePr>
        <p:xfrm>
          <a:off x="179388" y="1052736"/>
          <a:ext cx="6768876" cy="5320373"/>
        </p:xfrm>
        <a:graphic>
          <a:graphicData uri="http://schemas.openxmlformats.org/presentationml/2006/ole">
            <mc:AlternateContent xmlns:mc="http://schemas.openxmlformats.org/markup-compatibility/2006">
              <mc:Choice xmlns:v="urn:schemas-microsoft-com:vml" Requires="v">
                <p:oleObj spid="_x0000_s19737" name="Graph" r:id="rId4" imgW="3544200" imgH="2785680" progId="Origin50.Graph">
                  <p:embed/>
                </p:oleObj>
              </mc:Choice>
              <mc:Fallback>
                <p:oleObj name="Graph" r:id="rId4" imgW="3544200" imgH="2785680" progId="Origin50.Graph">
                  <p:embed/>
                  <p:pic>
                    <p:nvPicPr>
                      <p:cNvPr id="0" name=""/>
                      <p:cNvPicPr>
                        <a:picLocks noChangeAspect="1" noChangeArrowheads="1"/>
                      </p:cNvPicPr>
                      <p:nvPr/>
                    </p:nvPicPr>
                    <p:blipFill>
                      <a:blip r:embed="rId5"/>
                      <a:srcRect/>
                      <a:stretch>
                        <a:fillRect/>
                      </a:stretch>
                    </p:blipFill>
                    <p:spPr bwMode="auto">
                      <a:xfrm>
                        <a:off x="179388" y="1052736"/>
                        <a:ext cx="6768876" cy="5320373"/>
                      </a:xfrm>
                      <a:prstGeom prst="rect">
                        <a:avLst/>
                      </a:prstGeom>
                      <a:noFill/>
                      <a:ln>
                        <a:noFill/>
                      </a:ln>
                    </p:spPr>
                  </p:pic>
                </p:oleObj>
              </mc:Fallback>
            </mc:AlternateContent>
          </a:graphicData>
        </a:graphic>
      </p:graphicFrame>
      <p:sp>
        <p:nvSpPr>
          <p:cNvPr id="24" name="Text Placeholder 2"/>
          <p:cNvSpPr txBox="1">
            <a:spLocks/>
          </p:cNvSpPr>
          <p:nvPr/>
        </p:nvSpPr>
        <p:spPr bwMode="auto">
          <a:xfrm flipH="1">
            <a:off x="6948264" y="1306715"/>
            <a:ext cx="2003456" cy="626702"/>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nchorCtr="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A</a:t>
            </a:r>
            <a:r>
              <a:rPr lang="en-US" sz="2400" b="1" i="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CN</a:t>
            </a:r>
            <a:r>
              <a:rPr lang="ru-RU" sz="2400" b="1" i="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 </a:t>
            </a:r>
            <a:r>
              <a:rPr lang="en-US"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/2±20 u</a:t>
            </a:r>
            <a:endParaRPr lang="ru-RU"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endParaRPr>
          </a:p>
        </p:txBody>
      </p:sp>
      <p:grpSp>
        <p:nvGrpSpPr>
          <p:cNvPr id="9" name="Группа 8"/>
          <p:cNvGrpSpPr/>
          <p:nvPr/>
        </p:nvGrpSpPr>
        <p:grpSpPr>
          <a:xfrm>
            <a:off x="1579469" y="2764872"/>
            <a:ext cx="2243308" cy="2414318"/>
            <a:chOff x="1579469" y="2737660"/>
            <a:chExt cx="2243308" cy="2414318"/>
          </a:xfrm>
        </p:grpSpPr>
        <p:sp>
          <p:nvSpPr>
            <p:cNvPr id="5" name="Стрелка вправо с вырезом 4"/>
            <p:cNvSpPr/>
            <p:nvPr/>
          </p:nvSpPr>
          <p:spPr>
            <a:xfrm rot="19923788">
              <a:off x="1579469" y="2737660"/>
              <a:ext cx="2243308" cy="940741"/>
            </a:xfrm>
            <a:prstGeom prst="notched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с вырезом 25"/>
            <p:cNvSpPr/>
            <p:nvPr/>
          </p:nvSpPr>
          <p:spPr>
            <a:xfrm rot="19923788">
              <a:off x="1690504" y="4334717"/>
              <a:ext cx="2069942" cy="817261"/>
            </a:xfrm>
            <a:prstGeom prst="notched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 name="Группа 10"/>
          <p:cNvGrpSpPr/>
          <p:nvPr/>
        </p:nvGrpSpPr>
        <p:grpSpPr>
          <a:xfrm>
            <a:off x="3681997" y="1890469"/>
            <a:ext cx="2223823" cy="2237012"/>
            <a:chOff x="3653315" y="1746131"/>
            <a:chExt cx="2223823" cy="2237012"/>
          </a:xfrm>
        </p:grpSpPr>
        <p:sp>
          <p:nvSpPr>
            <p:cNvPr id="29" name="Стрелка вправо с вырезом 28"/>
            <p:cNvSpPr/>
            <p:nvPr/>
          </p:nvSpPr>
          <p:spPr>
            <a:xfrm rot="19795513">
              <a:off x="3653315" y="1746131"/>
              <a:ext cx="1466054" cy="540000"/>
            </a:xfrm>
            <a:prstGeom prst="notched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с вырезом 35"/>
            <p:cNvSpPr/>
            <p:nvPr/>
          </p:nvSpPr>
          <p:spPr>
            <a:xfrm rot="20438679">
              <a:off x="3725524" y="3443143"/>
              <a:ext cx="2151614" cy="540000"/>
            </a:xfrm>
            <a:prstGeom prst="notched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2" name="Группа 11"/>
          <p:cNvGrpSpPr/>
          <p:nvPr/>
        </p:nvGrpSpPr>
        <p:grpSpPr>
          <a:xfrm>
            <a:off x="3725524" y="4252475"/>
            <a:ext cx="2574870" cy="981743"/>
            <a:chOff x="3653314" y="4067377"/>
            <a:chExt cx="2574870" cy="981743"/>
          </a:xfrm>
        </p:grpSpPr>
        <p:sp>
          <p:nvSpPr>
            <p:cNvPr id="37" name="Стрелка вправо с вырезом 36"/>
            <p:cNvSpPr/>
            <p:nvPr/>
          </p:nvSpPr>
          <p:spPr>
            <a:xfrm>
              <a:off x="3653315" y="4067377"/>
              <a:ext cx="848807" cy="540000"/>
            </a:xfrm>
            <a:prstGeom prst="notchedRightArrow">
              <a:avLst/>
            </a:prstGeom>
            <a:solidFill>
              <a:schemeClr val="accent3">
                <a:lumMod val="75000"/>
                <a:alpha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право с вырезом 38"/>
            <p:cNvSpPr/>
            <p:nvPr/>
          </p:nvSpPr>
          <p:spPr>
            <a:xfrm>
              <a:off x="3653314" y="4509120"/>
              <a:ext cx="2574870" cy="540000"/>
            </a:xfrm>
            <a:prstGeom prst="notchedRightArrow">
              <a:avLst/>
            </a:prstGeom>
            <a:solidFill>
              <a:schemeClr val="accent3">
                <a:lumMod val="75000"/>
                <a:alpha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93733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par>
                          <p:cTn id="12" fill="hold">
                            <p:stCondLst>
                              <p:cond delay="25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50"/>
                                        <p:tgtEl>
                                          <p:spTgt spid="11"/>
                                        </p:tgtEl>
                                      </p:cBhvr>
                                    </p:animEffect>
                                    <p:set>
                                      <p:cBhvr>
                                        <p:cTn id="19" dur="1" fill="hold">
                                          <p:stCondLst>
                                            <p:cond delay="249"/>
                                          </p:stCondLst>
                                        </p:cTn>
                                        <p:tgtEl>
                                          <p:spTgt spid="11"/>
                                        </p:tgtEl>
                                        <p:attrNameLst>
                                          <p:attrName>style.visibility</p:attrName>
                                        </p:attrNameLst>
                                      </p:cBhvr>
                                      <p:to>
                                        <p:strVal val="hidden"/>
                                      </p:to>
                                    </p:set>
                                  </p:childTnLst>
                                </p:cTn>
                              </p:par>
                            </p:childTnLst>
                          </p:cTn>
                        </p:par>
                        <p:par>
                          <p:cTn id="20" fill="hold">
                            <p:stCondLst>
                              <p:cond delay="250"/>
                            </p:stCondLst>
                            <p:childTnLst>
                              <p:par>
                                <p:cTn id="21" presetID="1"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50"/>
                                        <p:tgtEl>
                                          <p:spTgt spid="12"/>
                                        </p:tgtEl>
                                      </p:cBhvr>
                                    </p:animEffect>
                                    <p:set>
                                      <p:cBhvr>
                                        <p:cTn id="27"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268760"/>
          </a:xfrm>
        </p:spPr>
        <p:txBody>
          <a:bodyPr/>
          <a:lstStyle/>
          <a:p>
            <a:r>
              <a:rPr lang="en-US" sz="4000" dirty="0" smtClean="0">
                <a:solidFill>
                  <a:schemeClr val="bg2">
                    <a:lumMod val="50000"/>
                  </a:schemeClr>
                </a:solidFill>
              </a:rPr>
              <a:t>Fusion probability in the reactions with strongly deformed nuclei</a:t>
            </a:r>
            <a:endParaRPr lang="ru-RU" sz="4000" dirty="0">
              <a:solidFill>
                <a:schemeClr val="bg2">
                  <a:lumMod val="50000"/>
                </a:schemeClr>
              </a:solidFill>
            </a:endParaRPr>
          </a:p>
        </p:txBody>
      </p:sp>
      <p:sp>
        <p:nvSpPr>
          <p:cNvPr id="4" name="Прямоугольник 3"/>
          <p:cNvSpPr/>
          <p:nvPr/>
        </p:nvSpPr>
        <p:spPr>
          <a:xfrm>
            <a:off x="2051720" y="1804754"/>
            <a:ext cx="5544616" cy="400110"/>
          </a:xfrm>
          <a:prstGeom prst="rect">
            <a:avLst/>
          </a:prstGeom>
        </p:spPr>
        <p:txBody>
          <a:bodyPr wrap="square">
            <a:spAutoFit/>
          </a:bodyPr>
          <a:lstStyle/>
          <a:p>
            <a:r>
              <a:rPr lang="en-US" sz="2000" i="1" dirty="0">
                <a:latin typeface="Cambria Math" panose="02040503050406030204" pitchFamily="18" charset="0"/>
                <a:ea typeface="Cambria Math" panose="02040503050406030204" pitchFamily="18" charset="0"/>
              </a:rPr>
              <a:t>P</a:t>
            </a:r>
            <a:r>
              <a:rPr lang="en-US" sz="2000" baseline="-25000" dirty="0">
                <a:latin typeface="Cambria Math" panose="02040503050406030204" pitchFamily="18" charset="0"/>
                <a:ea typeface="Cambria Math" panose="02040503050406030204" pitchFamily="18" charset="0"/>
              </a:rPr>
              <a:t>CN</a:t>
            </a:r>
            <a:r>
              <a:rPr lang="en-US" sz="2000" dirty="0">
                <a:latin typeface="Cambria Math" panose="02040503050406030204" pitchFamily="18" charset="0"/>
                <a:ea typeface="Cambria Math" panose="02040503050406030204" pitchFamily="18" charset="0"/>
              </a:rPr>
              <a:t> ( </a:t>
            </a:r>
            <a:r>
              <a:rPr lang="en-US" sz="2000" i="1" dirty="0" err="1">
                <a:latin typeface="Cambria Math" panose="02040503050406030204" pitchFamily="18" charset="0"/>
                <a:ea typeface="Cambria Math" panose="02040503050406030204" pitchFamily="18" charset="0"/>
              </a:rPr>
              <a:t>E</a:t>
            </a:r>
            <a:r>
              <a:rPr lang="en-US" sz="2000" baseline="-25000" dirty="0" err="1">
                <a:latin typeface="Cambria Math" panose="02040503050406030204" pitchFamily="18" charset="0"/>
                <a:ea typeface="Cambria Math" panose="02040503050406030204" pitchFamily="18" charset="0"/>
              </a:rPr>
              <a:t>c.m</a:t>
            </a:r>
            <a:r>
              <a:rPr lang="en-US" sz="2000" baseline="-25000" dirty="0" smtClean="0">
                <a:latin typeface="Cambria Math" panose="02040503050406030204" pitchFamily="18" charset="0"/>
                <a:ea typeface="Cambria Math" panose="02040503050406030204" pitchFamily="18" charset="0"/>
              </a:rPr>
              <a:t>.</a:t>
            </a:r>
            <a:r>
              <a:rPr lang="en-US" sz="2000" dirty="0" smtClean="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 </a:t>
            </a:r>
            <a:r>
              <a:rPr lang="en-US" sz="2000" i="1" dirty="0">
                <a:latin typeface="Cambria Math" panose="02040503050406030204" pitchFamily="18" charset="0"/>
                <a:ea typeface="Cambria Math" panose="02040503050406030204" pitchFamily="18" charset="0"/>
              </a:rPr>
              <a:t>P</a:t>
            </a:r>
            <a:r>
              <a:rPr lang="en-US" sz="2000" i="1" baseline="-25000" dirty="0">
                <a:latin typeface="Cambria Math" panose="02040503050406030204" pitchFamily="18" charset="0"/>
                <a:ea typeface="Cambria Math" panose="02040503050406030204" pitchFamily="18" charset="0"/>
              </a:rPr>
              <a:t>0</a:t>
            </a:r>
            <a:r>
              <a:rPr lang="en-US" sz="2000" dirty="0">
                <a:latin typeface="Cambria Math" panose="02040503050406030204" pitchFamily="18" charset="0"/>
                <a:ea typeface="Cambria Math" panose="02040503050406030204" pitchFamily="18" charset="0"/>
              </a:rPr>
              <a:t> / {1 + </a:t>
            </a:r>
            <a:r>
              <a:rPr lang="en-US" sz="2000" dirty="0" err="1">
                <a:latin typeface="Cambria Math" panose="02040503050406030204" pitchFamily="18" charset="0"/>
                <a:ea typeface="Cambria Math" panose="02040503050406030204" pitchFamily="18" charset="0"/>
              </a:rPr>
              <a:t>exp</a:t>
            </a:r>
            <a:r>
              <a:rPr lang="en-US" sz="2000" dirty="0">
                <a:latin typeface="Cambria Math" panose="02040503050406030204" pitchFamily="18" charset="0"/>
                <a:ea typeface="Cambria Math" panose="02040503050406030204" pitchFamily="18" charset="0"/>
              </a:rPr>
              <a:t> [ </a:t>
            </a:r>
            <a:r>
              <a:rPr lang="en-US" sz="2000" i="1" dirty="0">
                <a:latin typeface="Cambria Math" panose="02040503050406030204" pitchFamily="18" charset="0"/>
                <a:ea typeface="Cambria Math" panose="02040503050406030204" pitchFamily="18" charset="0"/>
              </a:rPr>
              <a:t>α</a:t>
            </a:r>
            <a:r>
              <a:rPr lang="en-US" sz="2000" dirty="0">
                <a:latin typeface="Cambria Math" panose="02040503050406030204" pitchFamily="18" charset="0"/>
                <a:ea typeface="Cambria Math" panose="02040503050406030204" pitchFamily="18" charset="0"/>
              </a:rPr>
              <a:t> ( </a:t>
            </a:r>
            <a:r>
              <a:rPr lang="en-US" sz="2000" i="1" dirty="0">
                <a:latin typeface="Cambria Math" panose="02040503050406030204" pitchFamily="18" charset="0"/>
                <a:ea typeface="Cambria Math" panose="02040503050406030204" pitchFamily="18" charset="0"/>
              </a:rPr>
              <a:t>β</a:t>
            </a:r>
            <a:r>
              <a:rPr lang="en-US" sz="2000" dirty="0">
                <a:latin typeface="Cambria Math" panose="02040503050406030204" pitchFamily="18" charset="0"/>
                <a:ea typeface="Cambria Math" panose="02040503050406030204" pitchFamily="18" charset="0"/>
              </a:rPr>
              <a:t> – </a:t>
            </a:r>
            <a:r>
              <a:rPr lang="en-US" sz="2000" i="1" dirty="0" err="1" smtClean="0">
                <a:latin typeface="Cambria Math" panose="02040503050406030204" pitchFamily="18" charset="0"/>
                <a:ea typeface="Cambria Math" panose="02040503050406030204" pitchFamily="18" charset="0"/>
              </a:rPr>
              <a:t>E</a:t>
            </a:r>
            <a:r>
              <a:rPr lang="en-US" sz="2000" baseline="-25000" dirty="0" err="1" smtClean="0">
                <a:latin typeface="Cambria Math" panose="02040503050406030204" pitchFamily="18" charset="0"/>
                <a:ea typeface="Cambria Math" panose="02040503050406030204" pitchFamily="18" charset="0"/>
              </a:rPr>
              <a:t>c.m</a:t>
            </a:r>
            <a:r>
              <a:rPr lang="en-US" sz="2000" baseline="-25000" dirty="0" smtClean="0">
                <a:latin typeface="Cambria Math" panose="02040503050406030204" pitchFamily="18" charset="0"/>
                <a:ea typeface="Cambria Math" panose="02040503050406030204" pitchFamily="18" charset="0"/>
              </a:rPr>
              <a:t>.</a:t>
            </a:r>
            <a:r>
              <a:rPr lang="en-US" sz="2000" dirty="0" smtClean="0">
                <a:latin typeface="Cambria Math" panose="02040503050406030204" pitchFamily="18" charset="0"/>
                <a:ea typeface="Cambria Math" panose="02040503050406030204" pitchFamily="18" charset="0"/>
              </a:rPr>
              <a:t>/</a:t>
            </a:r>
            <a:r>
              <a:rPr lang="en-US" sz="2000" i="1" dirty="0" err="1" smtClean="0">
                <a:latin typeface="Cambria Math" panose="02040503050406030204" pitchFamily="18" charset="0"/>
                <a:ea typeface="Cambria Math" panose="02040503050406030204" pitchFamily="18" charset="0"/>
              </a:rPr>
              <a:t>E</a:t>
            </a:r>
            <a:r>
              <a:rPr lang="en-US" sz="2000" baseline="-25000" dirty="0" err="1" smtClean="0">
                <a:latin typeface="Cambria Math" panose="02040503050406030204" pitchFamily="18" charset="0"/>
                <a:ea typeface="Cambria Math" panose="02040503050406030204" pitchFamily="18" charset="0"/>
              </a:rPr>
              <a:t>Bass</a:t>
            </a:r>
            <a:r>
              <a:rPr lang="en-US" sz="2000" dirty="0">
                <a:latin typeface="Cambria Math" panose="02040503050406030204" pitchFamily="18" charset="0"/>
                <a:ea typeface="Cambria Math" panose="02040503050406030204" pitchFamily="18" charset="0"/>
              </a:rPr>
              <a:t> ) </a:t>
            </a:r>
            <a:r>
              <a:rPr lang="en-US" sz="2000" dirty="0" smtClean="0">
                <a:latin typeface="Cambria Math" panose="02040503050406030204" pitchFamily="18" charset="0"/>
                <a:ea typeface="Cambria Math" panose="02040503050406030204" pitchFamily="18" charset="0"/>
              </a:rPr>
              <a:t>] }</a:t>
            </a:r>
          </a:p>
        </p:txBody>
      </p:sp>
      <p:graphicFrame>
        <p:nvGraphicFramePr>
          <p:cNvPr id="7" name="Объект 6"/>
          <p:cNvGraphicFramePr>
            <a:graphicFrameLocks noChangeAspect="1"/>
          </p:cNvGraphicFramePr>
          <p:nvPr>
            <p:extLst>
              <p:ext uri="{D42A27DB-BD31-4B8C-83A1-F6EECF244321}">
                <p14:modId xmlns:p14="http://schemas.microsoft.com/office/powerpoint/2010/main" val="1142765081"/>
              </p:ext>
            </p:extLst>
          </p:nvPr>
        </p:nvGraphicFramePr>
        <p:xfrm>
          <a:off x="1331640" y="2276872"/>
          <a:ext cx="5680075" cy="4154487"/>
        </p:xfrm>
        <a:graphic>
          <a:graphicData uri="http://schemas.openxmlformats.org/presentationml/2006/ole">
            <mc:AlternateContent xmlns:mc="http://schemas.openxmlformats.org/markup-compatibility/2006">
              <mc:Choice xmlns:v="urn:schemas-microsoft-com:vml" Requires="v">
                <p:oleObj spid="_x0000_s21934" name="Graph" r:id="rId4" imgW="3538080" imgH="2589480" progId="Origin50.Graph">
                  <p:embed/>
                </p:oleObj>
              </mc:Choice>
              <mc:Fallback>
                <p:oleObj name="Graph" r:id="rId4" imgW="3538080" imgH="2589480" progId="Origin50.Graph">
                  <p:embed/>
                  <p:pic>
                    <p:nvPicPr>
                      <p:cNvPr id="0" name=""/>
                      <p:cNvPicPr/>
                      <p:nvPr/>
                    </p:nvPicPr>
                    <p:blipFill>
                      <a:blip r:embed="rId5"/>
                      <a:stretch>
                        <a:fillRect/>
                      </a:stretch>
                    </p:blipFill>
                    <p:spPr>
                      <a:xfrm>
                        <a:off x="1331640" y="2276872"/>
                        <a:ext cx="5680075" cy="4154487"/>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194016369"/>
              </p:ext>
            </p:extLst>
          </p:nvPr>
        </p:nvGraphicFramePr>
        <p:xfrm>
          <a:off x="2235423" y="2276872"/>
          <a:ext cx="4568825" cy="3368675"/>
        </p:xfrm>
        <a:graphic>
          <a:graphicData uri="http://schemas.openxmlformats.org/presentationml/2006/ole">
            <mc:AlternateContent xmlns:mc="http://schemas.openxmlformats.org/markup-compatibility/2006">
              <mc:Choice xmlns:v="urn:schemas-microsoft-com:vml" Requires="v">
                <p:oleObj spid="_x0000_s21935" name="Graph" r:id="rId6" imgW="2846160" imgH="2098800" progId="Origin50.Graph">
                  <p:embed/>
                </p:oleObj>
              </mc:Choice>
              <mc:Fallback>
                <p:oleObj name="Graph" r:id="rId6" imgW="2846160" imgH="2098800" progId="Origin50.Graph">
                  <p:embed/>
                  <p:pic>
                    <p:nvPicPr>
                      <p:cNvPr id="0" name=""/>
                      <p:cNvPicPr/>
                      <p:nvPr/>
                    </p:nvPicPr>
                    <p:blipFill>
                      <a:blip r:embed="rId7"/>
                      <a:stretch>
                        <a:fillRect/>
                      </a:stretch>
                    </p:blipFill>
                    <p:spPr>
                      <a:xfrm>
                        <a:off x="2235423" y="2276872"/>
                        <a:ext cx="4568825" cy="3368675"/>
                      </a:xfrm>
                      <a:prstGeom prst="rect">
                        <a:avLst/>
                      </a:prstGeom>
                    </p:spPr>
                  </p:pic>
                </p:oleObj>
              </mc:Fallback>
            </mc:AlternateContent>
          </a:graphicData>
        </a:graphic>
      </p:graphicFrame>
    </p:spTree>
    <p:extLst>
      <p:ext uri="{BB962C8B-B14F-4D97-AF65-F5344CB8AC3E}">
        <p14:creationId xmlns:p14="http://schemas.microsoft.com/office/powerpoint/2010/main" val="1272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892480" cy="836712"/>
          </a:xfrm>
        </p:spPr>
        <p:txBody>
          <a:bodyPr/>
          <a:lstStyle/>
          <a:p>
            <a:pPr algn="l"/>
            <a:r>
              <a:rPr lang="en-US" sz="4000" dirty="0" smtClean="0">
                <a:solidFill>
                  <a:schemeClr val="bg2">
                    <a:lumMod val="50000"/>
                  </a:schemeClr>
                </a:solidFill>
              </a:rPr>
              <a:t>Capture and fission cross sections</a:t>
            </a:r>
            <a:endParaRPr lang="ru-RU" sz="4000" dirty="0">
              <a:solidFill>
                <a:schemeClr val="bg2">
                  <a:lumMod val="50000"/>
                </a:schemeClr>
              </a:solidFill>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3685243108"/>
              </p:ext>
            </p:extLst>
          </p:nvPr>
        </p:nvGraphicFramePr>
        <p:xfrm>
          <a:off x="0" y="1988840"/>
          <a:ext cx="9036496" cy="3137453"/>
        </p:xfrm>
        <a:graphic>
          <a:graphicData uri="http://schemas.openxmlformats.org/presentationml/2006/ole">
            <mc:AlternateContent xmlns:mc="http://schemas.openxmlformats.org/markup-compatibility/2006">
              <mc:Choice xmlns:v="urn:schemas-microsoft-com:vml" Requires="v">
                <p:oleObj spid="_x0000_s1559" name="Graph" r:id="rId4" imgW="4158720" imgH="1444680" progId="Origin50.Graph">
                  <p:embed/>
                </p:oleObj>
              </mc:Choice>
              <mc:Fallback>
                <p:oleObj name="Graph" r:id="rId4" imgW="4158720" imgH="1444680" progId="Origin50.Graph">
                  <p:embed/>
                  <p:pic>
                    <p:nvPicPr>
                      <p:cNvPr id="0" name=""/>
                      <p:cNvPicPr/>
                      <p:nvPr/>
                    </p:nvPicPr>
                    <p:blipFill>
                      <a:blip r:embed="rId5"/>
                      <a:stretch>
                        <a:fillRect/>
                      </a:stretch>
                    </p:blipFill>
                    <p:spPr>
                      <a:xfrm>
                        <a:off x="0" y="1988840"/>
                        <a:ext cx="9036496" cy="3137453"/>
                      </a:xfrm>
                      <a:prstGeom prst="rect">
                        <a:avLst/>
                      </a:prstGeom>
                    </p:spPr>
                  </p:pic>
                </p:oleObj>
              </mc:Fallback>
            </mc:AlternateContent>
          </a:graphicData>
        </a:graphic>
      </p:graphicFrame>
    </p:spTree>
    <p:extLst>
      <p:ext uri="{BB962C8B-B14F-4D97-AF65-F5344CB8AC3E}">
        <p14:creationId xmlns:p14="http://schemas.microsoft.com/office/powerpoint/2010/main" val="2946496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Объект 8"/>
          <p:cNvGraphicFramePr>
            <a:graphicFrameLocks noChangeAspect="1"/>
          </p:cNvGraphicFramePr>
          <p:nvPr>
            <p:extLst>
              <p:ext uri="{D42A27DB-BD31-4B8C-83A1-F6EECF244321}">
                <p14:modId xmlns:p14="http://schemas.microsoft.com/office/powerpoint/2010/main" val="656396159"/>
              </p:ext>
            </p:extLst>
          </p:nvPr>
        </p:nvGraphicFramePr>
        <p:xfrm>
          <a:off x="1124018" y="1350962"/>
          <a:ext cx="7023032" cy="5102373"/>
        </p:xfrm>
        <a:graphic>
          <a:graphicData uri="http://schemas.openxmlformats.org/presentationml/2006/ole">
            <mc:AlternateContent xmlns:mc="http://schemas.openxmlformats.org/markup-compatibility/2006">
              <mc:Choice xmlns:v="urn:schemas-microsoft-com:vml" Requires="v">
                <p:oleObj spid="_x0000_s17765" name="Graph" r:id="rId4" imgW="3543480" imgH="2572920" progId="Origin50.Graph">
                  <p:embed/>
                </p:oleObj>
              </mc:Choice>
              <mc:Fallback>
                <p:oleObj name="Graph" r:id="rId4" imgW="3543480" imgH="2572920" progId="Origin50.Graph">
                  <p:embed/>
                  <p:pic>
                    <p:nvPicPr>
                      <p:cNvPr id="0" name=""/>
                      <p:cNvPicPr/>
                      <p:nvPr/>
                    </p:nvPicPr>
                    <p:blipFill>
                      <a:blip r:embed="rId5"/>
                      <a:stretch>
                        <a:fillRect/>
                      </a:stretch>
                    </p:blipFill>
                    <p:spPr>
                      <a:xfrm>
                        <a:off x="1124018" y="1350962"/>
                        <a:ext cx="7023032" cy="5102373"/>
                      </a:xfrm>
                      <a:prstGeom prst="rect">
                        <a:avLst/>
                      </a:prstGeom>
                    </p:spPr>
                  </p:pic>
                </p:oleObj>
              </mc:Fallback>
            </mc:AlternateContent>
          </a:graphicData>
        </a:graphic>
      </p:graphicFrame>
      <p:sp>
        <p:nvSpPr>
          <p:cNvPr id="10" name="TextBox 9"/>
          <p:cNvSpPr txBox="1"/>
          <p:nvPr/>
        </p:nvSpPr>
        <p:spPr>
          <a:xfrm>
            <a:off x="3779912" y="3573016"/>
            <a:ext cx="1728192"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baseline="30000" dirty="0" smtClean="0">
                <a:solidFill>
                  <a:srgbClr val="FF0000"/>
                </a:solidFill>
              </a:rPr>
              <a:t>48</a:t>
            </a:r>
            <a:r>
              <a:rPr lang="en-US" sz="2200" b="1" dirty="0" smtClean="0">
                <a:solidFill>
                  <a:srgbClr val="FF0000"/>
                </a:solidFill>
              </a:rPr>
              <a:t>Ca </a:t>
            </a:r>
            <a:r>
              <a:rPr lang="en-US" sz="2200" b="1" dirty="0" smtClean="0">
                <a:solidFill>
                  <a:srgbClr val="FF0000"/>
                </a:solidFill>
                <a:sym typeface="Symbol"/>
              </a:rPr>
              <a:t></a:t>
            </a:r>
            <a:r>
              <a:rPr lang="en-US" sz="2200" b="1" dirty="0" smtClean="0">
                <a:solidFill>
                  <a:srgbClr val="FF0000"/>
                </a:solidFill>
              </a:rPr>
              <a:t> </a:t>
            </a:r>
            <a:r>
              <a:rPr lang="en-US" sz="2200" b="1" baseline="30000" dirty="0" smtClean="0">
                <a:solidFill>
                  <a:srgbClr val="FF0000"/>
                </a:solidFill>
              </a:rPr>
              <a:t>48</a:t>
            </a:r>
            <a:r>
              <a:rPr lang="en-US" sz="2200" b="1" dirty="0" smtClean="0">
                <a:solidFill>
                  <a:srgbClr val="FF0000"/>
                </a:solidFill>
              </a:rPr>
              <a:t>Ti</a:t>
            </a:r>
          </a:p>
          <a:p>
            <a:pPr algn="ctr"/>
            <a:r>
              <a:rPr lang="en-US" sz="2200" b="1" dirty="0" smtClean="0">
                <a:solidFill>
                  <a:srgbClr val="FF0000"/>
                </a:solidFill>
              </a:rPr>
              <a:t>Factor ~</a:t>
            </a:r>
            <a:r>
              <a:rPr lang="en-US" sz="2200" b="1" dirty="0" smtClean="0">
                <a:solidFill>
                  <a:srgbClr val="FF0000"/>
                </a:solidFill>
                <a:sym typeface="Symbol" panose="05050102010706020507" pitchFamily="18" charset="2"/>
              </a:rPr>
              <a:t>7</a:t>
            </a:r>
          </a:p>
        </p:txBody>
      </p:sp>
      <p:sp>
        <p:nvSpPr>
          <p:cNvPr id="11" name="Заголовок 1"/>
          <p:cNvSpPr txBox="1">
            <a:spLocks/>
          </p:cNvSpPr>
          <p:nvPr/>
        </p:nvSpPr>
        <p:spPr>
          <a:xfrm>
            <a:off x="0" y="0"/>
            <a:ext cx="9144000" cy="126876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50000"/>
                  </a:schemeClr>
                </a:solidFill>
              </a:rPr>
              <a:t>Capture and upper limit </a:t>
            </a:r>
            <a:br>
              <a:rPr lang="en-US" sz="4000" dirty="0">
                <a:solidFill>
                  <a:schemeClr val="bg2">
                    <a:lumMod val="50000"/>
                  </a:schemeClr>
                </a:solidFill>
              </a:rPr>
            </a:br>
            <a:r>
              <a:rPr lang="en-US" sz="4000" dirty="0">
                <a:solidFill>
                  <a:schemeClr val="bg2">
                    <a:lumMod val="50000"/>
                  </a:schemeClr>
                </a:solidFill>
              </a:rPr>
              <a:t>for fusion-fission cross sections</a:t>
            </a:r>
            <a:endParaRPr lang="ru-RU" sz="4000" dirty="0">
              <a:solidFill>
                <a:schemeClr val="bg2">
                  <a:lumMod val="50000"/>
                </a:schemeClr>
              </a:solidFill>
            </a:endParaRPr>
          </a:p>
        </p:txBody>
      </p:sp>
    </p:spTree>
    <p:extLst>
      <p:ext uri="{BB962C8B-B14F-4D97-AF65-F5344CB8AC3E}">
        <p14:creationId xmlns:p14="http://schemas.microsoft.com/office/powerpoint/2010/main" val="192635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95571"/>
            <a:ext cx="8229600" cy="1143000"/>
          </a:xfrm>
        </p:spPr>
        <p:txBody>
          <a:bodyPr/>
          <a:lstStyle/>
          <a:p>
            <a:pPr algn="ctr" eaLnBrk="1" hangingPunct="1">
              <a:defRPr/>
            </a:pPr>
            <a:r>
              <a:rPr lang="en-US" dirty="0" smtClean="0">
                <a:latin typeface="Arial" pitchFamily="34" charset="0"/>
                <a:cs typeface="Arial" pitchFamily="34" charset="0"/>
              </a:rPr>
              <a:t>Fission barrier for heavy and </a:t>
            </a:r>
            <a:r>
              <a:rPr lang="en-US" dirty="0" err="1" smtClean="0">
                <a:latin typeface="Arial" pitchFamily="34" charset="0"/>
                <a:cs typeface="Arial" pitchFamily="34" charset="0"/>
              </a:rPr>
              <a:t>superheavy</a:t>
            </a:r>
            <a:r>
              <a:rPr lang="en-US" dirty="0" smtClean="0">
                <a:latin typeface="Arial" pitchFamily="34" charset="0"/>
                <a:cs typeface="Arial" pitchFamily="34" charset="0"/>
              </a:rPr>
              <a:t> nuclei</a:t>
            </a:r>
            <a:endParaRPr lang="ru-RU" dirty="0">
              <a:latin typeface="Arial" pitchFamily="34" charset="0"/>
              <a:cs typeface="Arial" pitchFamily="34" charset="0"/>
            </a:endParaRPr>
          </a:p>
        </p:txBody>
      </p:sp>
      <p:grpSp>
        <p:nvGrpSpPr>
          <p:cNvPr id="46083" name="Группа 10"/>
          <p:cNvGrpSpPr>
            <a:grpSpLocks/>
          </p:cNvGrpSpPr>
          <p:nvPr/>
        </p:nvGrpSpPr>
        <p:grpSpPr bwMode="auto">
          <a:xfrm>
            <a:off x="914400" y="1752600"/>
            <a:ext cx="7086600" cy="4644000"/>
            <a:chOff x="914400" y="1752600"/>
            <a:chExt cx="7086600" cy="4648200"/>
          </a:xfrm>
        </p:grpSpPr>
        <p:sp>
          <p:nvSpPr>
            <p:cNvPr id="7" name="Прямоугольник 6"/>
            <p:cNvSpPr/>
            <p:nvPr/>
          </p:nvSpPr>
          <p:spPr>
            <a:xfrm>
              <a:off x="914400" y="1752600"/>
              <a:ext cx="7086600" cy="4648200"/>
            </a:xfrm>
            <a:prstGeom prst="rect">
              <a:avLst/>
            </a:prstGeom>
            <a:solidFill>
              <a:schemeClr val="tx1"/>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60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515100" cy="441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7963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2400" y="49962"/>
            <a:ext cx="8596064" cy="850151"/>
          </a:xfrm>
        </p:spPr>
        <p:txBody>
          <a:bodyPr/>
          <a:lstStyle/>
          <a:p>
            <a:pPr eaLnBrk="1" hangingPunct="1">
              <a:defRPr/>
            </a:pPr>
            <a:r>
              <a:rPr lang="en-US" sz="3600" dirty="0" smtClean="0">
                <a:latin typeface="+mj-lt"/>
              </a:rPr>
              <a:t>Fission barrier of </a:t>
            </a:r>
            <a:r>
              <a:rPr lang="en-US" sz="3600" dirty="0" err="1" smtClean="0">
                <a:latin typeface="+mj-lt"/>
              </a:rPr>
              <a:t>superheavy</a:t>
            </a:r>
            <a:r>
              <a:rPr lang="en-US" sz="3600" dirty="0" smtClean="0">
                <a:latin typeface="+mj-lt"/>
              </a:rPr>
              <a:t> nuclei</a:t>
            </a:r>
            <a:endParaRPr lang="ru-RU" sz="3600" dirty="0">
              <a:latin typeface="+mj-lt"/>
            </a:endParaRPr>
          </a:p>
        </p:txBody>
      </p:sp>
      <p:pic>
        <p:nvPicPr>
          <p:cNvPr id="47107" name="Содержимое 9" descr="Рисунок3.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600200"/>
            <a:ext cx="3733800" cy="4724400"/>
          </a:xfrm>
        </p:spPr>
      </p:pic>
      <p:sp>
        <p:nvSpPr>
          <p:cNvPr id="47108" name="TextBox 12"/>
          <p:cNvSpPr txBox="1">
            <a:spLocks noChangeArrowheads="1"/>
          </p:cNvSpPr>
          <p:nvPr/>
        </p:nvSpPr>
        <p:spPr bwMode="auto">
          <a:xfrm>
            <a:off x="5943600" y="34290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ru-RU"/>
              <a:t>Experiment</a:t>
            </a:r>
            <a:endParaRPr lang="ru-RU" altLang="ru-RU"/>
          </a:p>
        </p:txBody>
      </p:sp>
      <p:sp>
        <p:nvSpPr>
          <p:cNvPr id="47109" name="TextBox 13"/>
          <p:cNvSpPr txBox="1">
            <a:spLocks noChangeArrowheads="1"/>
          </p:cNvSpPr>
          <p:nvPr/>
        </p:nvSpPr>
        <p:spPr bwMode="auto">
          <a:xfrm>
            <a:off x="6019800" y="9144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ru-RU"/>
              <a:t>Theory</a:t>
            </a:r>
            <a:endParaRPr lang="ru-RU" altLang="ru-RU"/>
          </a:p>
        </p:txBody>
      </p:sp>
      <p:graphicFrame>
        <p:nvGraphicFramePr>
          <p:cNvPr id="60482" name="Group 66"/>
          <p:cNvGraphicFramePr>
            <a:graphicFrameLocks noGrp="1"/>
          </p:cNvGraphicFramePr>
          <p:nvPr>
            <p:ph sz="quarter" idx="2"/>
          </p:nvPr>
        </p:nvGraphicFramePr>
        <p:xfrm>
          <a:off x="4800600" y="1295400"/>
          <a:ext cx="3810000" cy="2200278"/>
        </p:xfrm>
        <a:graphic>
          <a:graphicData uri="http://schemas.openxmlformats.org/drawingml/2006/table">
            <a:tbl>
              <a:tblPr/>
              <a:tblGrid>
                <a:gridCol w="2524125"/>
                <a:gridCol w="1285875"/>
              </a:tblGrid>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orbel" pitchFamily="34" charset="0"/>
                        </a:rPr>
                        <a:t>114 element </a:t>
                      </a:r>
                      <a:endParaRPr kumimoji="0" lang="ru-RU" sz="1400" b="1" i="0" u="none" strike="noStrike" cap="none" normalizeH="0" baseline="0" smtClean="0">
                        <a:ln>
                          <a:noFill/>
                        </a:ln>
                        <a:solidFill>
                          <a:schemeClr val="bg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orbel" pitchFamily="34" charset="0"/>
                        </a:rPr>
                        <a:t>Barrier</a:t>
                      </a:r>
                      <a:endParaRPr kumimoji="0" lang="ru-RU" sz="1400" b="1" i="0" u="none" strike="noStrike" cap="none" normalizeH="0" baseline="0" smtClean="0">
                        <a:ln>
                          <a:noFill/>
                        </a:ln>
                        <a:solidFill>
                          <a:schemeClr val="bg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r>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P. Moller et al.</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8.6 MeV</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A. Sobitczewski et al.</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5.3 MeV</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A. Mamdouh et al.</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6.6 MeV</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Frankfurt (RMF, NL-Z2)</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3.7 MeV</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Frankfurt (SHF, Skl3)</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8.2 MeV</a:t>
                      </a:r>
                      <a:endParaRPr kumimoji="0" lang="ru-RU" sz="14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V. Zagrebaev</a:t>
                      </a:r>
                      <a:endParaRPr kumimoji="0" lang="ru-RU" sz="1400" b="0" i="0" u="none" strike="noStrike" cap="none" normalizeH="0" baseline="0" smtClean="0">
                        <a:ln>
                          <a:noFill/>
                        </a:ln>
                        <a:solidFill>
                          <a:srgbClr val="000000"/>
                        </a:solidFill>
                        <a:effectLst/>
                        <a:latin typeface="Corbe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6.4 MeV</a:t>
                      </a:r>
                      <a:endParaRPr kumimoji="0" lang="ru-RU" sz="1400" b="0" i="0" u="none" strike="noStrike" cap="none" normalizeH="0" baseline="0" smtClean="0">
                        <a:ln>
                          <a:noFill/>
                        </a:ln>
                        <a:solidFill>
                          <a:srgbClr val="000000"/>
                        </a:solidFill>
                        <a:effectLst/>
                        <a:latin typeface="Corbe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bl>
          </a:graphicData>
        </a:graphic>
      </p:graphicFrame>
      <p:graphicFrame>
        <p:nvGraphicFramePr>
          <p:cNvPr id="71746" name="Group 66"/>
          <p:cNvGraphicFramePr>
            <a:graphicFrameLocks noGrp="1"/>
          </p:cNvGraphicFramePr>
          <p:nvPr>
            <p:ph sz="quarter" idx="3"/>
          </p:nvPr>
        </p:nvGraphicFramePr>
        <p:xfrm>
          <a:off x="4114800" y="3810000"/>
          <a:ext cx="4724400" cy="1584325"/>
        </p:xfrm>
        <a:graphic>
          <a:graphicData uri="http://schemas.openxmlformats.org/drawingml/2006/table">
            <a:tbl>
              <a:tblPr/>
              <a:tblGrid>
                <a:gridCol w="944563"/>
                <a:gridCol w="944562"/>
                <a:gridCol w="946150"/>
                <a:gridCol w="944563"/>
                <a:gridCol w="944562"/>
              </a:tblGrid>
              <a:tr h="4726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orbel" pitchFamily="34" charset="0"/>
                        </a:rPr>
                        <a:t>Nucleus</a:t>
                      </a:r>
                      <a:endParaRPr kumimoji="0" lang="ru-RU" sz="1400" b="1" i="0" u="none" strike="noStrike" cap="none" normalizeH="0" baseline="0" dirty="0" smtClean="0">
                        <a:ln>
                          <a:noFill/>
                        </a:ln>
                        <a:solidFill>
                          <a:schemeClr val="bg1"/>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orbel" pitchFamily="34" charset="0"/>
                        </a:rPr>
                        <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FFFFFF"/>
                          </a:solidFill>
                          <a:effectLst/>
                          <a:latin typeface="Corbel" pitchFamily="34" charset="0"/>
                        </a:rPr>
                        <a:t>MeV</a:t>
                      </a:r>
                      <a:endParaRPr kumimoji="0" lang="ru-RU" sz="1100" b="1" i="0" u="none" strike="noStrike" cap="none" normalizeH="0" baseline="0" smtClean="0">
                        <a:ln>
                          <a:noFill/>
                        </a:ln>
                        <a:solidFill>
                          <a:schemeClr val="bg1"/>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Corbel" pitchFamily="34" charset="0"/>
                          <a:sym typeface="Symbol" pitchFamily="18" charset="2"/>
                        </a:rPr>
                        <a:t></a:t>
                      </a:r>
                      <a:r>
                        <a:rPr kumimoji="0" lang="en-US" sz="1200" b="1" i="0" u="none" strike="noStrike" cap="none" normalizeH="0" baseline="30000" smtClean="0">
                          <a:ln>
                            <a:noFill/>
                          </a:ln>
                          <a:solidFill>
                            <a:srgbClr val="FFFFFF"/>
                          </a:solidFill>
                          <a:effectLst/>
                          <a:latin typeface="Corbel" pitchFamily="34" charset="0"/>
                          <a:sym typeface="Symbol" pitchFamily="18" charset="2"/>
                        </a:rPr>
                        <a:t>fus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Corbel" pitchFamily="34" charset="0"/>
                          <a:sym typeface="Symbol" pitchFamily="18" charset="2"/>
                        </a:rPr>
                        <a:t>mb</a:t>
                      </a:r>
                      <a:endParaRPr kumimoji="0" lang="ru-RU" sz="1200" b="1" i="0" u="none" strike="noStrike" cap="none" normalizeH="0" baseline="0" smtClean="0">
                        <a:ln>
                          <a:noFill/>
                        </a:ln>
                        <a:solidFill>
                          <a:schemeClr val="bg1"/>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Corbel" pitchFamily="34" charset="0"/>
                          <a:sym typeface="Symbol" pitchFamily="18" charset="2"/>
                        </a:rPr>
                        <a:t></a:t>
                      </a:r>
                      <a:r>
                        <a:rPr kumimoji="0" lang="en-US" sz="1200" b="1" i="0" u="none" strike="noStrike" cap="none" normalizeH="0" baseline="30000" smtClean="0">
                          <a:ln>
                            <a:noFill/>
                          </a:ln>
                          <a:solidFill>
                            <a:srgbClr val="FFFFFF"/>
                          </a:solidFill>
                          <a:effectLst/>
                          <a:latin typeface="Corbel" pitchFamily="34" charset="0"/>
                          <a:sym typeface="Symbol" pitchFamily="18" charset="2"/>
                        </a:rPr>
                        <a: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Corbel" pitchFamily="34" charset="0"/>
                          <a:sym typeface="Symbol" pitchFamily="18" charset="2"/>
                        </a:rPr>
                        <a:t>pb</a:t>
                      </a:r>
                      <a:endParaRPr kumimoji="0" lang="ru-RU" sz="1200" b="1" i="0" u="none" strike="noStrike" cap="none" normalizeH="0" baseline="0" smtClean="0">
                        <a:ln>
                          <a:noFill/>
                        </a:ln>
                        <a:solidFill>
                          <a:schemeClr val="bg1"/>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Corbel" pitchFamily="34" charset="0"/>
                        </a:rPr>
                        <a:t>B</a:t>
                      </a:r>
                      <a:r>
                        <a:rPr kumimoji="0" lang="en-US" sz="1200" b="1" i="0" u="none" strike="noStrike" cap="none" normalizeH="0" baseline="30000" smtClean="0">
                          <a:ln>
                            <a:noFill/>
                          </a:ln>
                          <a:solidFill>
                            <a:srgbClr val="FFFFFF"/>
                          </a:solidFill>
                          <a:effectLst/>
                          <a:latin typeface="Corbel" pitchFamily="34" charset="0"/>
                        </a:rPr>
                        <a:t>fis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Corbel" pitchFamily="34" charset="0"/>
                        </a:rPr>
                        <a:t>MeV</a:t>
                      </a:r>
                      <a:endParaRPr kumimoji="0" lang="ru-RU" sz="1200" b="1" i="0" u="none" strike="noStrike" cap="none" normalizeH="0" baseline="0" smtClean="0">
                        <a:ln>
                          <a:noFill/>
                        </a:ln>
                        <a:solidFill>
                          <a:schemeClr val="bg1"/>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B80A"/>
                    </a:solidFill>
                  </a:tcPr>
                </a:tc>
              </a:tr>
              <a:tr h="3700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0000"/>
                          </a:solidFill>
                          <a:effectLst/>
                          <a:latin typeface="Corbel" pitchFamily="34" charset="0"/>
                        </a:rPr>
                        <a:t>283-286</a:t>
                      </a:r>
                      <a:r>
                        <a:rPr kumimoji="0" lang="en-US" sz="1400" b="0" i="0" u="none" strike="noStrike" cap="none" normalizeH="0" baseline="0" smtClean="0">
                          <a:ln>
                            <a:noFill/>
                          </a:ln>
                          <a:solidFill>
                            <a:srgbClr val="000000"/>
                          </a:solidFill>
                          <a:effectLst/>
                          <a:latin typeface="Corbel" pitchFamily="34" charset="0"/>
                        </a:rPr>
                        <a:t>112</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orbel" pitchFamily="34" charset="0"/>
                        </a:rPr>
                        <a:t>33.0</a:t>
                      </a:r>
                      <a:endParaRPr kumimoji="0" lang="ru-RU" sz="1400" b="0" i="0" u="none" strike="noStrike" cap="none" normalizeH="0" baseline="0" dirty="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orbel" pitchFamily="34" charset="0"/>
                        </a:rPr>
                        <a:t>&lt;5</a:t>
                      </a:r>
                      <a:endParaRPr kumimoji="0" lang="ru-RU" sz="1400" b="0" i="0" u="none" strike="noStrike" cap="none" normalizeH="0" baseline="0" dirty="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orbel" pitchFamily="34" charset="0"/>
                        </a:rPr>
                        <a:t>3.4</a:t>
                      </a:r>
                      <a:endParaRPr kumimoji="0" lang="ru-RU" sz="1400" b="0" i="0" u="none" strike="noStrike" cap="none" normalizeH="0" baseline="0" dirty="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5.5</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716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0000"/>
                          </a:solidFill>
                          <a:effectLst/>
                          <a:latin typeface="Corbel" pitchFamily="34" charset="0"/>
                        </a:rPr>
                        <a:t>288-292</a:t>
                      </a:r>
                      <a:r>
                        <a:rPr kumimoji="0" lang="en-US" sz="1400" b="0" i="0" u="none" strike="noStrike" cap="none" normalizeH="0" baseline="0" smtClean="0">
                          <a:ln>
                            <a:noFill/>
                          </a:ln>
                          <a:solidFill>
                            <a:srgbClr val="000000"/>
                          </a:solidFill>
                          <a:effectLst/>
                          <a:latin typeface="Corbel" pitchFamily="34" charset="0"/>
                        </a:rPr>
                        <a:t>114</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36.5</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&lt;4</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0.5</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6.7</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700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0000"/>
                          </a:solidFill>
                          <a:effectLst/>
                          <a:latin typeface="Corbel" pitchFamily="34" charset="0"/>
                        </a:rPr>
                        <a:t>292-296</a:t>
                      </a:r>
                      <a:r>
                        <a:rPr kumimoji="0" lang="en-US" sz="1400" b="0" i="0" u="none" strike="noStrike" cap="none" normalizeH="0" baseline="0" smtClean="0">
                          <a:ln>
                            <a:noFill/>
                          </a:ln>
                          <a:solidFill>
                            <a:srgbClr val="000000"/>
                          </a:solidFill>
                          <a:effectLst/>
                          <a:latin typeface="Corbel" pitchFamily="34" charset="0"/>
                        </a:rPr>
                        <a:t>116</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34.8</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&lt;2</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0.5</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orbel" pitchFamily="34" charset="0"/>
                        </a:rPr>
                        <a:t>6.4</a:t>
                      </a:r>
                      <a:endParaRPr kumimoji="0" lang="ru-RU" sz="1400" b="0" i="0" u="none" strike="noStrike" cap="none" normalizeH="0" baseline="0" smtClean="0">
                        <a:ln>
                          <a:noFill/>
                        </a:ln>
                        <a:solidFill>
                          <a:srgbClr val="000000"/>
                        </a:solidFill>
                        <a:effectLst/>
                        <a:latin typeface="Arial"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bl>
          </a:graphicData>
        </a:graphic>
      </p:graphicFrame>
      <p:sp>
        <p:nvSpPr>
          <p:cNvPr id="47168" name="TextBox 20"/>
          <p:cNvSpPr txBox="1">
            <a:spLocks noChangeArrowheads="1"/>
          </p:cNvSpPr>
          <p:nvPr/>
        </p:nvSpPr>
        <p:spPr bwMode="auto">
          <a:xfrm>
            <a:off x="3962400" y="5562600"/>
            <a:ext cx="518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ru-RU"/>
              <a:t>The fission barriers of superheavy nuclei with Z=112-116 and N~180 are really quite high, which results in their relative high stability.</a:t>
            </a:r>
            <a:endParaRPr lang="ru-RU" altLang="ru-RU"/>
          </a:p>
        </p:txBody>
      </p:sp>
    </p:spTree>
    <p:extLst>
      <p:ext uri="{BB962C8B-B14F-4D97-AF65-F5344CB8AC3E}">
        <p14:creationId xmlns:p14="http://schemas.microsoft.com/office/powerpoint/2010/main" val="2916653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2_116_full2"/>
          <p:cNvPicPr>
            <a:picLocks noChangeAspect="1" noChangeArrowheads="1"/>
          </p:cNvPicPr>
          <p:nvPr/>
        </p:nvPicPr>
        <p:blipFill>
          <a:blip r:embed="rId3">
            <a:extLst>
              <a:ext uri="{28A0092B-C50C-407E-A947-70E740481C1C}">
                <a14:useLocalDpi xmlns:a14="http://schemas.microsoft.com/office/drawing/2010/main" val="0"/>
              </a:ext>
            </a:extLst>
          </a:blip>
          <a:srcRect l="7216" r="1443" b="9187"/>
          <a:stretch>
            <a:fillRect/>
          </a:stretch>
        </p:blipFill>
        <p:spPr bwMode="auto">
          <a:xfrm>
            <a:off x="2112254" y="0"/>
            <a:ext cx="526805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251520" y="5105400"/>
            <a:ext cx="2112254"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800" dirty="0"/>
              <a:t>Calculated by </a:t>
            </a:r>
          </a:p>
          <a:p>
            <a:pPr eaLnBrk="1" hangingPunct="1">
              <a:spcBef>
                <a:spcPct val="50000"/>
              </a:spcBef>
              <a:buFontTx/>
              <a:buNone/>
            </a:pPr>
            <a:r>
              <a:rPr lang="en-US" altLang="ru-RU" sz="1800" dirty="0"/>
              <a:t>V.A. </a:t>
            </a:r>
            <a:r>
              <a:rPr lang="en-US" altLang="ru-RU" sz="1800" dirty="0" err="1"/>
              <a:t>Zagrebaev</a:t>
            </a:r>
            <a:endParaRPr lang="ru-RU" altLang="ru-RU" sz="1800" dirty="0"/>
          </a:p>
        </p:txBody>
      </p:sp>
    </p:spTree>
    <p:extLst>
      <p:ext uri="{BB962C8B-B14F-4D97-AF65-F5344CB8AC3E}">
        <p14:creationId xmlns:p14="http://schemas.microsoft.com/office/powerpoint/2010/main" val="1979609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076" name="Object 4"/>
          <p:cNvGraphicFramePr>
            <a:graphicFrameLocks noGrp="1" noChangeAspect="1"/>
          </p:cNvGraphicFramePr>
          <p:nvPr>
            <p:ph sz="half" idx="4294967295"/>
            <p:extLst>
              <p:ext uri="{D42A27DB-BD31-4B8C-83A1-F6EECF244321}">
                <p14:modId xmlns:p14="http://schemas.microsoft.com/office/powerpoint/2010/main" val="705415585"/>
              </p:ext>
            </p:extLst>
          </p:nvPr>
        </p:nvGraphicFramePr>
        <p:xfrm>
          <a:off x="696913" y="1066800"/>
          <a:ext cx="4408487" cy="2790825"/>
        </p:xfrm>
        <a:graphic>
          <a:graphicData uri="http://schemas.openxmlformats.org/presentationml/2006/ole">
            <mc:AlternateContent xmlns:mc="http://schemas.openxmlformats.org/markup-compatibility/2006">
              <mc:Choice xmlns:v="urn:schemas-microsoft-com:vml" Requires="v">
                <p:oleObj spid="_x0000_s49168" name="Graph" r:id="rId4" imgW="4114080" imgH="2989440" progId="Origin50.Graph">
                  <p:embed/>
                </p:oleObj>
              </mc:Choice>
              <mc:Fallback>
                <p:oleObj name="Graph" r:id="rId4" imgW="4114080" imgH="298944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501" t="18063" r="-1750" b="2408"/>
                      <a:stretch>
                        <a:fillRect/>
                      </a:stretch>
                    </p:blipFill>
                    <p:spPr bwMode="auto">
                      <a:xfrm>
                        <a:off x="696913" y="1066800"/>
                        <a:ext cx="4408487" cy="2790825"/>
                      </a:xfrm>
                      <a:prstGeom prst="rect">
                        <a:avLst/>
                      </a:prstGeom>
                      <a:solidFill>
                        <a:schemeClr val="bg1"/>
                      </a:solidFill>
                      <a:ln>
                        <a:noFill/>
                      </a:ln>
                      <a:effectLst/>
                    </p:spPr>
                  </p:pic>
                </p:oleObj>
              </mc:Fallback>
            </mc:AlternateContent>
          </a:graphicData>
        </a:graphic>
      </p:graphicFrame>
      <p:pic>
        <p:nvPicPr>
          <p:cNvPr id="131090" name="Picture 18" descr="Dubna2_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5325" y="1752600"/>
            <a:ext cx="2987675" cy="426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1092" name="Object 20"/>
          <p:cNvGraphicFramePr>
            <a:graphicFrameLocks noGrp="1" noChangeAspect="1"/>
          </p:cNvGraphicFramePr>
          <p:nvPr>
            <p:ph idx="4294967295"/>
          </p:nvPr>
        </p:nvGraphicFramePr>
        <p:xfrm>
          <a:off x="152400" y="3962400"/>
          <a:ext cx="2392363" cy="2743200"/>
        </p:xfrm>
        <a:graphic>
          <a:graphicData uri="http://schemas.openxmlformats.org/presentationml/2006/ole">
            <mc:AlternateContent xmlns:mc="http://schemas.openxmlformats.org/markup-compatibility/2006">
              <mc:Choice xmlns:v="urn:schemas-microsoft-com:vml" Requires="v">
                <p:oleObj spid="_x0000_s49169" name="Graph" r:id="rId7" imgW="2679840" imgH="3072960" progId="Origin50.Graph">
                  <p:embed/>
                </p:oleObj>
              </mc:Choice>
              <mc:Fallback>
                <p:oleObj name="Graph" r:id="rId7" imgW="2679840" imgH="3072960" progId="Origin50.Graph">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l="6717" t="5858" r="5374" b="7030"/>
                      <a:stretch>
                        <a:fillRect/>
                      </a:stretch>
                    </p:blipFill>
                    <p:spPr bwMode="auto">
                      <a:xfrm>
                        <a:off x="152400" y="3962400"/>
                        <a:ext cx="2392363" cy="2743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93" name="Rectangle 21"/>
          <p:cNvSpPr>
            <a:spLocks noGrp="1" noChangeArrowheads="1"/>
          </p:cNvSpPr>
          <p:nvPr>
            <p:ph type="title"/>
          </p:nvPr>
        </p:nvSpPr>
        <p:spPr>
          <a:xfrm>
            <a:off x="228600" y="0"/>
            <a:ext cx="8915400" cy="1143000"/>
          </a:xfrm>
          <a:noFill/>
          <a:ln/>
        </p:spPr>
        <p:txBody>
          <a:bodyPr lIns="92075" tIns="46037" rIns="92075" bIns="46037"/>
          <a:lstStyle/>
          <a:p>
            <a:r>
              <a:rPr lang="en-US" altLang="ru-RU" sz="3200">
                <a:solidFill>
                  <a:schemeClr val="tx1"/>
                </a:solidFill>
              </a:rPr>
              <a:t>Neutron and </a:t>
            </a:r>
            <a:r>
              <a:rPr lang="en-US" altLang="ru-RU" sz="3200">
                <a:solidFill>
                  <a:schemeClr val="tx1"/>
                </a:solidFill>
                <a:sym typeface="Symbol" panose="05050102010706020507" pitchFamily="18" charset="2"/>
              </a:rPr>
              <a:t>-</a:t>
            </a:r>
            <a:r>
              <a:rPr lang="en-US" altLang="ru-RU" sz="3200">
                <a:solidFill>
                  <a:schemeClr val="tx1"/>
                </a:solidFill>
              </a:rPr>
              <a:t>emission as probe FF/QF</a:t>
            </a:r>
            <a:endParaRPr lang="ru-RU" altLang="ru-RU" sz="3200">
              <a:solidFill>
                <a:schemeClr val="tx1"/>
              </a:solidFill>
            </a:endParaRPr>
          </a:p>
        </p:txBody>
      </p:sp>
      <p:sp>
        <p:nvSpPr>
          <p:cNvPr id="131094" name="Text Box 22"/>
          <p:cNvSpPr txBox="1">
            <a:spLocks noChangeArrowheads="1"/>
          </p:cNvSpPr>
          <p:nvPr/>
        </p:nvSpPr>
        <p:spPr bwMode="auto">
          <a:xfrm>
            <a:off x="2514600" y="4953000"/>
            <a:ext cx="31242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ru-RU" sz="1400">
                <a:effectLst/>
                <a:latin typeface="Times New Roman" panose="02020603050405020304" pitchFamily="18" charset="0"/>
              </a:rPr>
              <a:t>Total neutron multiplicities as function of atomic number of compound nuclei produced in the reaction with </a:t>
            </a:r>
            <a:r>
              <a:rPr lang="en-US" altLang="ru-RU" sz="1400" baseline="30000">
                <a:effectLst/>
                <a:latin typeface="Times New Roman" panose="02020603050405020304" pitchFamily="18" charset="0"/>
              </a:rPr>
              <a:t>26</a:t>
            </a:r>
            <a:r>
              <a:rPr lang="en-US" altLang="ru-RU" sz="1400">
                <a:effectLst/>
                <a:latin typeface="Times New Roman" panose="02020603050405020304" pitchFamily="18" charset="0"/>
              </a:rPr>
              <a:t>Mg, </a:t>
            </a:r>
            <a:r>
              <a:rPr lang="en-US" altLang="ru-RU" sz="1400" baseline="30000">
                <a:effectLst/>
                <a:latin typeface="Times New Roman" panose="02020603050405020304" pitchFamily="18" charset="0"/>
              </a:rPr>
              <a:t>48</a:t>
            </a:r>
            <a:r>
              <a:rPr lang="en-US" altLang="ru-RU" sz="1400">
                <a:effectLst/>
                <a:latin typeface="Times New Roman" panose="02020603050405020304" pitchFamily="18" charset="0"/>
              </a:rPr>
              <a:t>Ca and </a:t>
            </a:r>
            <a:r>
              <a:rPr lang="en-US" altLang="ru-RU" sz="1400" baseline="30000">
                <a:effectLst/>
                <a:latin typeface="Times New Roman" panose="02020603050405020304" pitchFamily="18" charset="0"/>
              </a:rPr>
              <a:t>58</a:t>
            </a:r>
            <a:r>
              <a:rPr lang="en-US" altLang="ru-RU" sz="1400">
                <a:effectLst/>
                <a:latin typeface="Times New Roman" panose="02020603050405020304" pitchFamily="18" charset="0"/>
              </a:rPr>
              <a:t>Fe-projectiles</a:t>
            </a:r>
            <a:endParaRPr lang="ru-RU" altLang="ru-RU" sz="1400">
              <a:effectLst/>
              <a:latin typeface="Times New Roman" panose="02020603050405020304" pitchFamily="18" charset="0"/>
            </a:endParaRPr>
          </a:p>
        </p:txBody>
      </p:sp>
      <p:sp>
        <p:nvSpPr>
          <p:cNvPr id="131095" name="Text Box 23"/>
          <p:cNvSpPr txBox="1">
            <a:spLocks noChangeArrowheads="1"/>
          </p:cNvSpPr>
          <p:nvPr/>
        </p:nvSpPr>
        <p:spPr bwMode="auto">
          <a:xfrm>
            <a:off x="5562600" y="6172200"/>
            <a:ext cx="3581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500">
                <a:solidFill>
                  <a:schemeClr val="tx2"/>
                </a:solidFill>
                <a:effectLst/>
                <a:latin typeface="Times New Roman" panose="02020603050405020304" pitchFamily="18" charset="0"/>
              </a:rPr>
              <a:t>Neutron multi-detectors “DEMON” with trigger of fission fragments “CORSET”</a:t>
            </a:r>
            <a:endParaRPr lang="ru-RU" altLang="ru-RU" sz="1500">
              <a:solidFill>
                <a:schemeClr val="tx2"/>
              </a:solidFill>
              <a:effectLst/>
              <a:latin typeface="Times New Roman" panose="02020603050405020304" pitchFamily="18" charset="0"/>
            </a:endParaRPr>
          </a:p>
        </p:txBody>
      </p:sp>
    </p:spTree>
    <p:extLst>
      <p:ext uri="{BB962C8B-B14F-4D97-AF65-F5344CB8AC3E}">
        <p14:creationId xmlns:p14="http://schemas.microsoft.com/office/powerpoint/2010/main" val="1960056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sz="quarter"/>
          </p:nvPr>
        </p:nvSpPr>
        <p:spPr>
          <a:xfrm>
            <a:off x="-626490" y="457200"/>
            <a:ext cx="4876800" cy="1143000"/>
          </a:xfrm>
        </p:spPr>
        <p:txBody>
          <a:bodyPr/>
          <a:lstStyle/>
          <a:p>
            <a:r>
              <a:rPr lang="en-US" altLang="ru-RU" dirty="0"/>
              <a:t>Shell effects </a:t>
            </a:r>
            <a:br>
              <a:rPr lang="en-US" altLang="ru-RU" dirty="0"/>
            </a:br>
            <a:r>
              <a:rPr lang="en-US" altLang="ru-RU" dirty="0"/>
              <a:t>manifestation</a:t>
            </a:r>
            <a:endParaRPr lang="ru-RU" altLang="ru-RU" dirty="0"/>
          </a:p>
        </p:txBody>
      </p:sp>
      <p:graphicFrame>
        <p:nvGraphicFramePr>
          <p:cNvPr id="128016" name="Object 16"/>
          <p:cNvGraphicFramePr>
            <a:graphicFrameLocks noGrp="1" noChangeAspect="1"/>
          </p:cNvGraphicFramePr>
          <p:nvPr>
            <p:ph sz="quarter" idx="3"/>
            <p:extLst>
              <p:ext uri="{D42A27DB-BD31-4B8C-83A1-F6EECF244321}">
                <p14:modId xmlns:p14="http://schemas.microsoft.com/office/powerpoint/2010/main" val="290078094"/>
              </p:ext>
            </p:extLst>
          </p:nvPr>
        </p:nvGraphicFramePr>
        <p:xfrm>
          <a:off x="4495800" y="442913"/>
          <a:ext cx="4267200" cy="3043237"/>
        </p:xfrm>
        <a:graphic>
          <a:graphicData uri="http://schemas.openxmlformats.org/presentationml/2006/ole">
            <mc:AlternateContent xmlns:mc="http://schemas.openxmlformats.org/markup-compatibility/2006">
              <mc:Choice xmlns:v="urn:schemas-microsoft-com:vml" Requires="v">
                <p:oleObj spid="_x0000_s50192" name="Graph" r:id="rId4" imgW="2390400" imgH="1730880" progId="Origin50.Graph">
                  <p:embed/>
                </p:oleObj>
              </mc:Choice>
              <mc:Fallback>
                <p:oleObj name="Graph" r:id="rId4" imgW="2390400" imgH="17308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518" t="6239" r="4518" b="4160"/>
                      <a:stretch>
                        <a:fillRect/>
                      </a:stretch>
                    </p:blipFill>
                    <p:spPr bwMode="auto">
                      <a:xfrm>
                        <a:off x="4495800" y="442913"/>
                        <a:ext cx="4267200" cy="3043237"/>
                      </a:xfrm>
                      <a:prstGeom prst="rect">
                        <a:avLst/>
                      </a:prstGeom>
                      <a:solidFill>
                        <a:schemeClr val="bg1">
                          <a:alpha val="8000"/>
                        </a:schemeClr>
                      </a:solidFill>
                      <a:ln>
                        <a:noFill/>
                      </a:ln>
                      <a:effectLst/>
                    </p:spPr>
                  </p:pic>
                </p:oleObj>
              </mc:Fallback>
            </mc:AlternateContent>
          </a:graphicData>
        </a:graphic>
      </p:graphicFrame>
      <p:sp>
        <p:nvSpPr>
          <p:cNvPr id="128006" name="Oval 6"/>
          <p:cNvSpPr>
            <a:spLocks noChangeArrowheads="1"/>
          </p:cNvSpPr>
          <p:nvPr/>
        </p:nvSpPr>
        <p:spPr bwMode="auto">
          <a:xfrm>
            <a:off x="7543800" y="685800"/>
            <a:ext cx="990600" cy="685800"/>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128018" name="Object 18"/>
          <p:cNvGraphicFramePr>
            <a:graphicFrameLocks noGrp="1" noChangeAspect="1"/>
          </p:cNvGraphicFramePr>
          <p:nvPr>
            <p:ph sz="quarter" idx="4"/>
            <p:extLst>
              <p:ext uri="{D42A27DB-BD31-4B8C-83A1-F6EECF244321}">
                <p14:modId xmlns:p14="http://schemas.microsoft.com/office/powerpoint/2010/main" val="4252456421"/>
              </p:ext>
            </p:extLst>
          </p:nvPr>
        </p:nvGraphicFramePr>
        <p:xfrm>
          <a:off x="304800" y="3689350"/>
          <a:ext cx="6172200" cy="3016250"/>
        </p:xfrm>
        <a:graphic>
          <a:graphicData uri="http://schemas.openxmlformats.org/presentationml/2006/ole">
            <mc:AlternateContent xmlns:mc="http://schemas.openxmlformats.org/markup-compatibility/2006">
              <mc:Choice xmlns:v="urn:schemas-microsoft-com:vml" Requires="v">
                <p:oleObj spid="_x0000_s50193" name="Graph" r:id="rId6" imgW="3709440" imgH="3672000" progId="Origin50.Graph">
                  <p:embed/>
                </p:oleObj>
              </mc:Choice>
              <mc:Fallback>
                <p:oleObj name="Graph" r:id="rId6" imgW="3709440" imgH="36720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4852" t="2942" r="1941" b="50981"/>
                      <a:stretch>
                        <a:fillRect/>
                      </a:stretch>
                    </p:blipFill>
                    <p:spPr bwMode="auto">
                      <a:xfrm>
                        <a:off x="304800" y="3689350"/>
                        <a:ext cx="6172200" cy="3016250"/>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1718750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blinds(horizontal)">
                                      <p:cBhvr>
                                        <p:cTn id="7"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945" y="4584"/>
            <a:ext cx="8783950" cy="829510"/>
          </a:xfrm>
        </p:spPr>
        <p:txBody>
          <a:bodyPr/>
          <a:lstStyle/>
          <a:p>
            <a:r>
              <a:rPr lang="en-US" sz="4000" dirty="0" smtClean="0">
                <a:solidFill>
                  <a:schemeClr val="bg2">
                    <a:lumMod val="50000"/>
                  </a:schemeClr>
                </a:solidFill>
              </a:rPr>
              <a:t>Search for </a:t>
            </a:r>
            <a:r>
              <a:rPr lang="en-US" sz="4000" dirty="0" err="1" smtClean="0">
                <a:solidFill>
                  <a:schemeClr val="bg2">
                    <a:lumMod val="50000"/>
                  </a:schemeClr>
                </a:solidFill>
              </a:rPr>
              <a:t>superheavies</a:t>
            </a:r>
            <a:endParaRPr lang="ru-RU" sz="4000" dirty="0">
              <a:solidFill>
                <a:schemeClr val="bg2">
                  <a:lumMod val="50000"/>
                </a:schemeClr>
              </a:solidFill>
            </a:endParaRPr>
          </a:p>
        </p:txBody>
      </p:sp>
      <p:pic>
        <p:nvPicPr>
          <p:cNvPr id="3" name="Рисунок 2" descr="z1.bmp"/>
          <p:cNvPicPr>
            <a:picLocks noChangeAspect="1"/>
          </p:cNvPicPr>
          <p:nvPr/>
        </p:nvPicPr>
        <p:blipFill>
          <a:blip r:embed="rId3" cstate="print"/>
          <a:stretch>
            <a:fillRect/>
          </a:stretch>
        </p:blipFill>
        <p:spPr>
          <a:xfrm>
            <a:off x="132945" y="836712"/>
            <a:ext cx="8842800" cy="5850301"/>
          </a:xfrm>
          <a:prstGeom prst="rect">
            <a:avLst/>
          </a:prstGeom>
        </p:spPr>
      </p:pic>
      <p:grpSp>
        <p:nvGrpSpPr>
          <p:cNvPr id="6" name="Группа 5"/>
          <p:cNvGrpSpPr/>
          <p:nvPr/>
        </p:nvGrpSpPr>
        <p:grpSpPr>
          <a:xfrm>
            <a:off x="6612639" y="1052736"/>
            <a:ext cx="2304256" cy="540000"/>
            <a:chOff x="6612639" y="1052736"/>
            <a:chExt cx="2304256" cy="540000"/>
          </a:xfrm>
        </p:grpSpPr>
        <p:sp>
          <p:nvSpPr>
            <p:cNvPr id="4" name="TextBox 3"/>
            <p:cNvSpPr txBox="1"/>
            <p:nvPr/>
          </p:nvSpPr>
          <p:spPr>
            <a:xfrm>
              <a:off x="7404727" y="1122681"/>
              <a:ext cx="1512168" cy="461665"/>
            </a:xfrm>
            <a:prstGeom prst="rect">
              <a:avLst/>
            </a:prstGeom>
            <a:noFill/>
          </p:spPr>
          <p:txBody>
            <a:bodyPr wrap="square" rtlCol="0">
              <a:spAutoFit/>
            </a:bodyPr>
            <a:lstStyle/>
            <a:p>
              <a:r>
                <a:rPr lang="en-US" sz="2400" b="1" dirty="0" smtClean="0">
                  <a:solidFill>
                    <a:srgbClr val="7030A0"/>
                  </a:solidFill>
                </a:rPr>
                <a:t>Ti, Ni, Fe</a:t>
              </a:r>
              <a:endParaRPr lang="ru-RU" sz="2400" b="1" dirty="0">
                <a:solidFill>
                  <a:srgbClr val="7030A0"/>
                </a:solidFill>
              </a:endParaRPr>
            </a:p>
          </p:txBody>
        </p:sp>
        <p:sp>
          <p:nvSpPr>
            <p:cNvPr id="5" name="Стрелка вправо с вырезом 4"/>
            <p:cNvSpPr/>
            <p:nvPr/>
          </p:nvSpPr>
          <p:spPr>
            <a:xfrm>
              <a:off x="6612639" y="1052736"/>
              <a:ext cx="792088" cy="540000"/>
            </a:xfrm>
            <a:prstGeom prst="notched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9585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2581702846"/>
              </p:ext>
            </p:extLst>
          </p:nvPr>
        </p:nvGraphicFramePr>
        <p:xfrm>
          <a:off x="1060450" y="999380"/>
          <a:ext cx="7332663" cy="5741988"/>
        </p:xfrm>
        <a:graphic>
          <a:graphicData uri="http://schemas.openxmlformats.org/presentationml/2006/ole">
            <mc:AlternateContent xmlns:mc="http://schemas.openxmlformats.org/markup-compatibility/2006">
              <mc:Choice xmlns:v="urn:schemas-microsoft-com:vml" Requires="v">
                <p:oleObj spid="_x0000_s23633" name="Graph" r:id="rId4" imgW="3762360" imgH="2944800" progId="Origin50.Graph">
                  <p:embed/>
                </p:oleObj>
              </mc:Choice>
              <mc:Fallback>
                <p:oleObj name="Graph" r:id="rId4" imgW="3762360" imgH="2944800" progId="Origin50.Graph">
                  <p:embed/>
                  <p:pic>
                    <p:nvPicPr>
                      <p:cNvPr id="0" name=""/>
                      <p:cNvPicPr>
                        <a:picLocks noChangeAspect="1" noChangeArrowheads="1"/>
                      </p:cNvPicPr>
                      <p:nvPr/>
                    </p:nvPicPr>
                    <p:blipFill>
                      <a:blip r:embed="rId5"/>
                      <a:srcRect/>
                      <a:stretch>
                        <a:fillRect/>
                      </a:stretch>
                    </p:blipFill>
                    <p:spPr bwMode="auto">
                      <a:xfrm>
                        <a:off x="1060450" y="999380"/>
                        <a:ext cx="7332663" cy="574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a:spLocks noChangeArrowheads="1"/>
          </p:cNvSpPr>
          <p:nvPr/>
        </p:nvSpPr>
        <p:spPr bwMode="auto">
          <a:xfrm>
            <a:off x="4153021" y="1340768"/>
            <a:ext cx="1865156" cy="323163"/>
          </a:xfrm>
          <a:prstGeom prst="rect">
            <a:avLst/>
          </a:prstGeom>
          <a:noFill/>
          <a:ln w="9525">
            <a:noFill/>
            <a:miter lim="800000"/>
            <a:headEnd/>
            <a:tailEnd/>
          </a:ln>
        </p:spPr>
        <p:txBody>
          <a:bodyPr wrap="square" lIns="91438" tIns="45719" rIns="91438" bIns="45719">
            <a:spAutoFit/>
          </a:bodyPr>
          <a:lstStyle/>
          <a:p>
            <a:r>
              <a:rPr lang="en-US" sz="1500" dirty="0">
                <a:solidFill>
                  <a:srgbClr val="FF0000"/>
                </a:solidFill>
                <a:latin typeface="Georgia" pitchFamily="18" charset="0"/>
              </a:rPr>
              <a:t>Y(A</a:t>
            </a:r>
            <a:r>
              <a:rPr lang="en-US" sz="1500" baseline="-25000" dirty="0">
                <a:solidFill>
                  <a:srgbClr val="FF0000"/>
                </a:solidFill>
                <a:latin typeface="Georgia" pitchFamily="18" charset="0"/>
              </a:rPr>
              <a:t>CN</a:t>
            </a:r>
            <a:r>
              <a:rPr lang="en-US" sz="1500" dirty="0">
                <a:solidFill>
                  <a:srgbClr val="FF0000"/>
                </a:solidFill>
                <a:latin typeface="Georgia" pitchFamily="18" charset="0"/>
              </a:rPr>
              <a:t>/2±20)=12%</a:t>
            </a:r>
            <a:endParaRPr lang="ru-RU" sz="1500" dirty="0">
              <a:solidFill>
                <a:srgbClr val="FF0000"/>
              </a:solidFill>
              <a:latin typeface="Georgia" pitchFamily="18" charset="0"/>
            </a:endParaRPr>
          </a:p>
        </p:txBody>
      </p:sp>
      <p:sp>
        <p:nvSpPr>
          <p:cNvPr id="6" name="TextBox 5"/>
          <p:cNvSpPr txBox="1">
            <a:spLocks noChangeArrowheads="1"/>
          </p:cNvSpPr>
          <p:nvPr/>
        </p:nvSpPr>
        <p:spPr bwMode="auto">
          <a:xfrm>
            <a:off x="4153021" y="3068960"/>
            <a:ext cx="1834199" cy="323163"/>
          </a:xfrm>
          <a:prstGeom prst="rect">
            <a:avLst/>
          </a:prstGeom>
          <a:noFill/>
          <a:ln w="9525">
            <a:noFill/>
            <a:miter lim="800000"/>
            <a:headEnd/>
            <a:tailEnd/>
          </a:ln>
        </p:spPr>
        <p:txBody>
          <a:bodyPr wrap="square" lIns="91438" tIns="45719" rIns="91438" bIns="45719">
            <a:spAutoFit/>
          </a:bodyPr>
          <a:lstStyle/>
          <a:p>
            <a:r>
              <a:rPr lang="en-US" sz="1500" dirty="0">
                <a:solidFill>
                  <a:srgbClr val="FF0000"/>
                </a:solidFill>
                <a:latin typeface="Georgia" pitchFamily="18" charset="0"/>
              </a:rPr>
              <a:t>Y(A</a:t>
            </a:r>
            <a:r>
              <a:rPr lang="en-US" sz="1500" baseline="-25000" dirty="0">
                <a:solidFill>
                  <a:srgbClr val="FF0000"/>
                </a:solidFill>
                <a:latin typeface="Georgia" pitchFamily="18" charset="0"/>
              </a:rPr>
              <a:t>CN</a:t>
            </a:r>
            <a:r>
              <a:rPr lang="en-US" sz="1500" dirty="0">
                <a:solidFill>
                  <a:srgbClr val="FF0000"/>
                </a:solidFill>
                <a:latin typeface="Georgia" pitchFamily="18" charset="0"/>
              </a:rPr>
              <a:t>/2±20)=</a:t>
            </a:r>
            <a:r>
              <a:rPr lang="ru-RU" sz="1500" dirty="0">
                <a:solidFill>
                  <a:srgbClr val="FF0000"/>
                </a:solidFill>
                <a:latin typeface="Georgia" pitchFamily="18" charset="0"/>
              </a:rPr>
              <a:t>8</a:t>
            </a:r>
            <a:r>
              <a:rPr lang="en-US" sz="1500" dirty="0">
                <a:solidFill>
                  <a:srgbClr val="FF0000"/>
                </a:solidFill>
                <a:latin typeface="Georgia" pitchFamily="18" charset="0"/>
              </a:rPr>
              <a:t>%</a:t>
            </a:r>
            <a:endParaRPr lang="ru-RU" sz="1500" dirty="0">
              <a:solidFill>
                <a:srgbClr val="FF0000"/>
              </a:solidFill>
              <a:latin typeface="Georgia" pitchFamily="18" charset="0"/>
            </a:endParaRPr>
          </a:p>
        </p:txBody>
      </p:sp>
      <p:sp>
        <p:nvSpPr>
          <p:cNvPr id="7" name="TextBox 6"/>
          <p:cNvSpPr txBox="1">
            <a:spLocks noChangeArrowheads="1"/>
          </p:cNvSpPr>
          <p:nvPr/>
        </p:nvSpPr>
        <p:spPr bwMode="auto">
          <a:xfrm>
            <a:off x="4153021" y="4869160"/>
            <a:ext cx="1865155" cy="323163"/>
          </a:xfrm>
          <a:prstGeom prst="rect">
            <a:avLst/>
          </a:prstGeom>
          <a:noFill/>
          <a:ln w="9525">
            <a:noFill/>
            <a:miter lim="800000"/>
            <a:headEnd/>
            <a:tailEnd/>
          </a:ln>
        </p:spPr>
        <p:txBody>
          <a:bodyPr wrap="square" lIns="91438" tIns="45719" rIns="91438" bIns="45719">
            <a:spAutoFit/>
          </a:bodyPr>
          <a:lstStyle/>
          <a:p>
            <a:r>
              <a:rPr lang="en-US" sz="1500" dirty="0">
                <a:solidFill>
                  <a:srgbClr val="FF0000"/>
                </a:solidFill>
                <a:latin typeface="Georgia" pitchFamily="18" charset="0"/>
              </a:rPr>
              <a:t>Y(A</a:t>
            </a:r>
            <a:r>
              <a:rPr lang="en-US" sz="1500" baseline="-25000" dirty="0">
                <a:solidFill>
                  <a:srgbClr val="FF0000"/>
                </a:solidFill>
                <a:latin typeface="Georgia" pitchFamily="18" charset="0"/>
              </a:rPr>
              <a:t>CN</a:t>
            </a:r>
            <a:r>
              <a:rPr lang="en-US" sz="1500" dirty="0">
                <a:solidFill>
                  <a:srgbClr val="FF0000"/>
                </a:solidFill>
                <a:latin typeface="Georgia" pitchFamily="18" charset="0"/>
              </a:rPr>
              <a:t>/2±20)=</a:t>
            </a:r>
            <a:r>
              <a:rPr lang="ru-RU" sz="1500" dirty="0">
                <a:solidFill>
                  <a:srgbClr val="FF0000"/>
                </a:solidFill>
                <a:latin typeface="Georgia" pitchFamily="18" charset="0"/>
              </a:rPr>
              <a:t>4</a:t>
            </a:r>
            <a:r>
              <a:rPr lang="en-US" sz="1500" dirty="0">
                <a:solidFill>
                  <a:srgbClr val="FF0000"/>
                </a:solidFill>
                <a:latin typeface="Georgia" pitchFamily="18" charset="0"/>
              </a:rPr>
              <a:t>%</a:t>
            </a:r>
            <a:endParaRPr lang="ru-RU" sz="1500" dirty="0">
              <a:solidFill>
                <a:srgbClr val="FF0000"/>
              </a:solidFill>
              <a:latin typeface="Georgia" pitchFamily="18" charset="0"/>
            </a:endParaRPr>
          </a:p>
        </p:txBody>
      </p:sp>
      <p:sp>
        <p:nvSpPr>
          <p:cNvPr id="11" name="TextBox 10"/>
          <p:cNvSpPr txBox="1">
            <a:spLocks noChangeArrowheads="1"/>
          </p:cNvSpPr>
          <p:nvPr/>
        </p:nvSpPr>
        <p:spPr bwMode="auto">
          <a:xfrm>
            <a:off x="35496" y="966705"/>
            <a:ext cx="1080120" cy="5098830"/>
          </a:xfrm>
          <a:prstGeom prst="rect">
            <a:avLst/>
          </a:prstGeom>
          <a:noFill/>
          <a:ln w="9525">
            <a:noFill/>
            <a:miter lim="800000"/>
            <a:headEnd/>
            <a:tailEnd/>
          </a:ln>
        </p:spPr>
        <p:txBody>
          <a:bodyPr wrap="square" lIns="91438" tIns="45719" rIns="91438" bIns="45719">
            <a:spAutoFit/>
          </a:bodyPr>
          <a:lstStyle/>
          <a:p>
            <a:pPr algn="ctr"/>
            <a:r>
              <a:rPr lang="en-US" sz="2000" b="1" dirty="0" err="1">
                <a:solidFill>
                  <a:srgbClr val="C00000"/>
                </a:solidFill>
                <a:effectLst>
                  <a:outerShdw blurRad="38100" dist="38100" dir="2700000" algn="tl">
                    <a:srgbClr val="000000">
                      <a:alpha val="43137"/>
                    </a:srgbClr>
                  </a:outerShdw>
                </a:effectLst>
                <a:latin typeface="Georgia" pitchFamily="18" charset="0"/>
              </a:rPr>
              <a:t>Z</a:t>
            </a:r>
            <a:r>
              <a:rPr lang="en-US" sz="2000" b="1" baseline="-25000" dirty="0" err="1">
                <a:solidFill>
                  <a:srgbClr val="C00000"/>
                </a:solidFill>
                <a:effectLst>
                  <a:outerShdw blurRad="38100" dist="38100" dir="2700000" algn="tl">
                    <a:srgbClr val="000000">
                      <a:alpha val="43137"/>
                    </a:srgbClr>
                  </a:outerShdw>
                </a:effectLst>
                <a:latin typeface="Georgia" pitchFamily="18" charset="0"/>
              </a:rPr>
              <a:t>t</a:t>
            </a:r>
            <a:r>
              <a:rPr lang="ru-RU" sz="2000" b="1" dirty="0">
                <a:solidFill>
                  <a:srgbClr val="C00000"/>
                </a:solidFill>
                <a:effectLst>
                  <a:outerShdw blurRad="38100" dist="38100" dir="2700000" algn="tl">
                    <a:srgbClr val="000000">
                      <a:alpha val="43137"/>
                    </a:srgbClr>
                  </a:outerShdw>
                </a:effectLst>
                <a:latin typeface="Georgia" pitchFamily="18" charset="0"/>
              </a:rPr>
              <a:t> </a:t>
            </a:r>
            <a:r>
              <a:rPr lang="en-US" sz="2000" b="1" dirty="0" err="1" smtClean="0">
                <a:solidFill>
                  <a:srgbClr val="C00000"/>
                </a:solidFill>
                <a:effectLst>
                  <a:outerShdw blurRad="38100" dist="38100" dir="2700000" algn="tl">
                    <a:srgbClr val="000000">
                      <a:alpha val="43137"/>
                    </a:srgbClr>
                  </a:outerShdw>
                </a:effectLst>
                <a:latin typeface="Georgia" pitchFamily="18" charset="0"/>
              </a:rPr>
              <a:t>Z</a:t>
            </a:r>
            <a:r>
              <a:rPr lang="en-US" sz="2000" b="1" baseline="-25000" dirty="0" err="1" smtClean="0">
                <a:solidFill>
                  <a:srgbClr val="C00000"/>
                </a:solidFill>
                <a:effectLst>
                  <a:outerShdw blurRad="38100" dist="38100" dir="2700000" algn="tl">
                    <a:srgbClr val="000000">
                      <a:alpha val="43137"/>
                    </a:srgbClr>
                  </a:outerShdw>
                </a:effectLst>
                <a:latin typeface="Georgia" pitchFamily="18" charset="0"/>
              </a:rPr>
              <a:t>p</a:t>
            </a:r>
            <a:endParaRPr lang="en-US" sz="2000" b="1" baseline="-25000" dirty="0" smtClean="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a:solidFill>
                <a:srgbClr val="C00000"/>
              </a:solidFill>
              <a:effectLst>
                <a:outerShdw blurRad="38100" dist="38100" dir="2700000" algn="tl">
                  <a:srgbClr val="000000">
                    <a:alpha val="43137"/>
                  </a:srgbClr>
                </a:outerShdw>
              </a:effectLst>
              <a:latin typeface="Georgia" pitchFamily="18" charset="0"/>
            </a:endParaRPr>
          </a:p>
          <a:p>
            <a:pPr algn="ctr"/>
            <a:r>
              <a:rPr lang="en-US" sz="2000" b="1" dirty="0" smtClean="0">
                <a:solidFill>
                  <a:srgbClr val="C00000"/>
                </a:solidFill>
                <a:effectLst>
                  <a:outerShdw blurRad="38100" dist="38100" dir="2700000" algn="tl">
                    <a:srgbClr val="000000">
                      <a:alpha val="43137"/>
                    </a:srgbClr>
                  </a:outerShdw>
                </a:effectLst>
                <a:latin typeface="Georgia" pitchFamily="18" charset="0"/>
              </a:rPr>
              <a:t>1840</a:t>
            </a:r>
          </a:p>
          <a:p>
            <a:pPr algn="ctr"/>
            <a:endParaRPr lang="en-US" sz="2000" b="1" baseline="-25000" dirty="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smtClean="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smtClean="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smtClean="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baseline="-25000" dirty="0" smtClean="0">
              <a:solidFill>
                <a:srgbClr val="C00000"/>
              </a:solidFill>
              <a:effectLst>
                <a:outerShdw blurRad="38100" dist="38100" dir="2700000" algn="tl">
                  <a:srgbClr val="000000">
                    <a:alpha val="43137"/>
                  </a:srgbClr>
                </a:outerShdw>
              </a:effectLst>
              <a:latin typeface="Georgia" pitchFamily="18" charset="0"/>
            </a:endParaRPr>
          </a:p>
          <a:p>
            <a:pPr algn="ctr"/>
            <a:r>
              <a:rPr lang="en-US" sz="2400" b="1" dirty="0" smtClean="0">
                <a:solidFill>
                  <a:srgbClr val="C00000"/>
                </a:solidFill>
                <a:effectLst>
                  <a:outerShdw blurRad="38100" dist="38100" dir="2700000" algn="tl">
                    <a:srgbClr val="000000">
                      <a:alpha val="43137"/>
                    </a:srgbClr>
                  </a:outerShdw>
                </a:effectLst>
                <a:latin typeface="Georgia" pitchFamily="18" charset="0"/>
              </a:rPr>
              <a:t>2444</a:t>
            </a:r>
          </a:p>
          <a:p>
            <a:pPr algn="ctr"/>
            <a:endParaRPr lang="en-US" sz="2000" b="1" dirty="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dirty="0" smtClean="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dirty="0" smtClean="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dirty="0">
              <a:solidFill>
                <a:srgbClr val="C00000"/>
              </a:solidFill>
              <a:effectLst>
                <a:outerShdw blurRad="38100" dist="38100" dir="2700000" algn="tl">
                  <a:srgbClr val="000000">
                    <a:alpha val="43137"/>
                  </a:srgbClr>
                </a:outerShdw>
              </a:effectLst>
              <a:latin typeface="Georgia" pitchFamily="18" charset="0"/>
            </a:endParaRPr>
          </a:p>
          <a:p>
            <a:pPr algn="ctr"/>
            <a:endParaRPr lang="en-US" sz="2000" b="1" dirty="0" smtClean="0">
              <a:solidFill>
                <a:srgbClr val="C00000"/>
              </a:solidFill>
              <a:effectLst>
                <a:outerShdw blurRad="38100" dist="38100" dir="2700000" algn="tl">
                  <a:srgbClr val="000000">
                    <a:alpha val="43137"/>
                  </a:srgbClr>
                </a:outerShdw>
              </a:effectLst>
              <a:latin typeface="Georgia" pitchFamily="18" charset="0"/>
            </a:endParaRPr>
          </a:p>
          <a:p>
            <a:pPr algn="ctr"/>
            <a:r>
              <a:rPr lang="en-US" sz="2800" b="1" dirty="0">
                <a:solidFill>
                  <a:srgbClr val="C00000"/>
                </a:solidFill>
                <a:effectLst>
                  <a:outerShdw blurRad="38100" dist="38100" dir="2700000" algn="tl">
                    <a:srgbClr val="000000">
                      <a:alpha val="43137"/>
                    </a:srgbClr>
                  </a:outerShdw>
                </a:effectLst>
                <a:latin typeface="Georgia" pitchFamily="18" charset="0"/>
              </a:rPr>
              <a:t>2576</a:t>
            </a:r>
            <a:endParaRPr lang="en-US" sz="2800" b="1" baseline="-25000" dirty="0" smtClean="0">
              <a:solidFill>
                <a:srgbClr val="C00000"/>
              </a:solidFill>
              <a:effectLst>
                <a:outerShdw blurRad="38100" dist="38100" dir="2700000" algn="tl">
                  <a:srgbClr val="000000">
                    <a:alpha val="43137"/>
                  </a:srgbClr>
                </a:outerShdw>
              </a:effectLst>
              <a:latin typeface="Georgia" pitchFamily="18" charset="0"/>
            </a:endParaRPr>
          </a:p>
          <a:p>
            <a:pPr algn="ctr"/>
            <a:r>
              <a:rPr lang="en-US" sz="2000" b="1" baseline="-25000" dirty="0" smtClean="0">
                <a:solidFill>
                  <a:srgbClr val="C00000"/>
                </a:solidFill>
                <a:effectLst>
                  <a:outerShdw blurRad="38100" dist="38100" dir="2700000" algn="tl">
                    <a:srgbClr val="000000">
                      <a:alpha val="43137"/>
                    </a:srgbClr>
                  </a:outerShdw>
                </a:effectLst>
                <a:latin typeface="Georgia" pitchFamily="18" charset="0"/>
              </a:rPr>
              <a:t> </a:t>
            </a:r>
            <a:endParaRPr lang="ru-RU" sz="2000" b="1" baseline="-25000" dirty="0">
              <a:solidFill>
                <a:srgbClr val="C00000"/>
              </a:solidFill>
              <a:effectLst>
                <a:outerShdw blurRad="38100" dist="38100" dir="2700000" algn="tl">
                  <a:srgbClr val="000000">
                    <a:alpha val="43137"/>
                  </a:srgbClr>
                </a:outerShdw>
              </a:effectLst>
              <a:latin typeface="Georgia" pitchFamily="18" charset="0"/>
            </a:endParaRPr>
          </a:p>
        </p:txBody>
      </p:sp>
      <p:sp>
        <p:nvSpPr>
          <p:cNvPr id="12" name="TextBox 11"/>
          <p:cNvSpPr txBox="1">
            <a:spLocks noChangeArrowheads="1"/>
          </p:cNvSpPr>
          <p:nvPr/>
        </p:nvSpPr>
        <p:spPr bwMode="auto">
          <a:xfrm>
            <a:off x="4067944" y="2051558"/>
            <a:ext cx="873888" cy="369330"/>
          </a:xfrm>
          <a:prstGeom prst="rect">
            <a:avLst/>
          </a:prstGeom>
          <a:noFill/>
          <a:ln w="9525">
            <a:noFill/>
            <a:miter lim="800000"/>
            <a:headEnd/>
            <a:tailEnd/>
          </a:ln>
        </p:spPr>
        <p:txBody>
          <a:bodyPr wrap="square" lIns="91438" tIns="45719" rIns="91438" bIns="45719">
            <a:spAutoFit/>
          </a:bodyPr>
          <a:lstStyle/>
          <a:p>
            <a:r>
              <a:rPr lang="en-US" sz="1800" dirty="0" smtClean="0">
                <a:solidFill>
                  <a:srgbClr val="FF0000"/>
                </a:solidFill>
                <a:latin typeface="Georgia" pitchFamily="18" charset="0"/>
              </a:rPr>
              <a:t>34 </a:t>
            </a:r>
            <a:r>
              <a:rPr lang="en-US" sz="1800" dirty="0">
                <a:solidFill>
                  <a:srgbClr val="FF0000"/>
                </a:solidFill>
                <a:latin typeface="Georgia" pitchFamily="18" charset="0"/>
              </a:rPr>
              <a:t>u</a:t>
            </a:r>
            <a:endParaRPr lang="ru-RU" sz="1800" dirty="0">
              <a:solidFill>
                <a:srgbClr val="FF0000"/>
              </a:solidFill>
              <a:latin typeface="Georgia" pitchFamily="18" charset="0"/>
            </a:endParaRPr>
          </a:p>
        </p:txBody>
      </p:sp>
      <p:cxnSp>
        <p:nvCxnSpPr>
          <p:cNvPr id="14" name="Прямая со стрелкой 13"/>
          <p:cNvCxnSpPr/>
          <p:nvPr/>
        </p:nvCxnSpPr>
        <p:spPr>
          <a:xfrm>
            <a:off x="4427314" y="1988840"/>
            <a:ext cx="21669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Прямая со стрелкой 15"/>
          <p:cNvCxnSpPr/>
          <p:nvPr/>
        </p:nvCxnSpPr>
        <p:spPr>
          <a:xfrm>
            <a:off x="4499992" y="3789040"/>
            <a:ext cx="155587"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7" name="TextBox 16"/>
          <p:cNvSpPr txBox="1">
            <a:spLocks noChangeArrowheads="1"/>
          </p:cNvSpPr>
          <p:nvPr/>
        </p:nvSpPr>
        <p:spPr bwMode="auto">
          <a:xfrm>
            <a:off x="4129017" y="3789040"/>
            <a:ext cx="659007" cy="369330"/>
          </a:xfrm>
          <a:prstGeom prst="rect">
            <a:avLst/>
          </a:prstGeom>
          <a:noFill/>
          <a:ln w="9525">
            <a:noFill/>
            <a:miter lim="800000"/>
            <a:headEnd/>
            <a:tailEnd/>
          </a:ln>
        </p:spPr>
        <p:txBody>
          <a:bodyPr wrap="square" lIns="91438" tIns="45719" rIns="91438" bIns="45719">
            <a:spAutoFit/>
          </a:bodyPr>
          <a:lstStyle/>
          <a:p>
            <a:r>
              <a:rPr lang="en-US" sz="1800" dirty="0">
                <a:solidFill>
                  <a:srgbClr val="FF0000"/>
                </a:solidFill>
                <a:latin typeface="Georgia" pitchFamily="18" charset="0"/>
              </a:rPr>
              <a:t>22 u</a:t>
            </a:r>
            <a:endParaRPr lang="ru-RU" sz="1800" dirty="0">
              <a:solidFill>
                <a:srgbClr val="FF0000"/>
              </a:solidFill>
              <a:latin typeface="Georgia" pitchFamily="18" charset="0"/>
            </a:endParaRPr>
          </a:p>
        </p:txBody>
      </p:sp>
      <p:sp>
        <p:nvSpPr>
          <p:cNvPr id="18" name="TextBox 17"/>
          <p:cNvSpPr txBox="1">
            <a:spLocks noChangeArrowheads="1"/>
          </p:cNvSpPr>
          <p:nvPr/>
        </p:nvSpPr>
        <p:spPr bwMode="auto">
          <a:xfrm>
            <a:off x="4067944" y="5661248"/>
            <a:ext cx="632814" cy="369330"/>
          </a:xfrm>
          <a:prstGeom prst="rect">
            <a:avLst/>
          </a:prstGeom>
          <a:noFill/>
          <a:ln w="9525">
            <a:noFill/>
            <a:miter lim="800000"/>
            <a:headEnd/>
            <a:tailEnd/>
          </a:ln>
        </p:spPr>
        <p:txBody>
          <a:bodyPr wrap="square" lIns="91438" tIns="45719" rIns="91438" bIns="45719">
            <a:spAutoFit/>
          </a:bodyPr>
          <a:lstStyle/>
          <a:p>
            <a:r>
              <a:rPr lang="en-US" sz="1800" dirty="0">
                <a:solidFill>
                  <a:srgbClr val="FF0000"/>
                </a:solidFill>
                <a:latin typeface="Georgia" pitchFamily="18" charset="0"/>
              </a:rPr>
              <a:t>11 u</a:t>
            </a:r>
            <a:endParaRPr lang="ru-RU" sz="1800" dirty="0">
              <a:solidFill>
                <a:srgbClr val="FF0000"/>
              </a:solidFill>
              <a:latin typeface="Georgia" pitchFamily="18" charset="0"/>
            </a:endParaRPr>
          </a:p>
        </p:txBody>
      </p:sp>
      <p:cxnSp>
        <p:nvCxnSpPr>
          <p:cNvPr id="20" name="Прямая со стрелкой 19"/>
          <p:cNvCxnSpPr/>
          <p:nvPr/>
        </p:nvCxnSpPr>
        <p:spPr>
          <a:xfrm>
            <a:off x="4502652" y="5752984"/>
            <a:ext cx="155587"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3" name="TextBox 14"/>
          <p:cNvSpPr txBox="1">
            <a:spLocks noChangeArrowheads="1"/>
          </p:cNvSpPr>
          <p:nvPr/>
        </p:nvSpPr>
        <p:spPr bwMode="auto">
          <a:xfrm>
            <a:off x="6432258" y="1350218"/>
            <a:ext cx="1013416" cy="446274"/>
          </a:xfrm>
          <a:prstGeom prst="rect">
            <a:avLst/>
          </a:prstGeom>
          <a:noFill/>
          <a:ln w="9525">
            <a:noFill/>
            <a:miter lim="800000"/>
            <a:headEnd/>
            <a:tailEnd/>
          </a:ln>
        </p:spPr>
        <p:txBody>
          <a:bodyPr wrap="square" lIns="91438" tIns="45719" rIns="91438" bIns="45719">
            <a:spAutoFit/>
          </a:bodyPr>
          <a:lstStyle/>
          <a:p>
            <a:r>
              <a:rPr lang="en-US" sz="2300" b="1" dirty="0">
                <a:solidFill>
                  <a:srgbClr val="C00000"/>
                </a:solidFill>
                <a:latin typeface="Georgia" pitchFamily="18" charset="0"/>
              </a:rPr>
              <a:t>70%</a:t>
            </a:r>
            <a:endParaRPr lang="ru-RU" sz="2300" b="1" dirty="0">
              <a:solidFill>
                <a:srgbClr val="C00000"/>
              </a:solidFill>
              <a:latin typeface="Georgia" pitchFamily="18" charset="0"/>
            </a:endParaRPr>
          </a:p>
        </p:txBody>
      </p:sp>
      <p:sp>
        <p:nvSpPr>
          <p:cNvPr id="24" name="TextBox 15"/>
          <p:cNvSpPr txBox="1">
            <a:spLocks noChangeArrowheads="1"/>
          </p:cNvSpPr>
          <p:nvPr/>
        </p:nvSpPr>
        <p:spPr bwMode="auto">
          <a:xfrm>
            <a:off x="6432258" y="3098058"/>
            <a:ext cx="881477" cy="446274"/>
          </a:xfrm>
          <a:prstGeom prst="rect">
            <a:avLst/>
          </a:prstGeom>
          <a:noFill/>
          <a:ln w="9525">
            <a:noFill/>
            <a:miter lim="800000"/>
            <a:headEnd/>
            <a:tailEnd/>
          </a:ln>
        </p:spPr>
        <p:txBody>
          <a:bodyPr wrap="square" lIns="91438" tIns="45719" rIns="91438" bIns="45719">
            <a:spAutoFit/>
          </a:bodyPr>
          <a:lstStyle/>
          <a:p>
            <a:r>
              <a:rPr lang="en-US" sz="2300" b="1" dirty="0">
                <a:solidFill>
                  <a:srgbClr val="C00000"/>
                </a:solidFill>
                <a:latin typeface="Georgia" pitchFamily="18" charset="0"/>
                <a:sym typeface="Symbol" pitchFamily="18" charset="2"/>
              </a:rPr>
              <a:t></a:t>
            </a:r>
            <a:r>
              <a:rPr lang="en-US" sz="2300" b="1" dirty="0">
                <a:solidFill>
                  <a:srgbClr val="C00000"/>
                </a:solidFill>
                <a:latin typeface="Georgia" pitchFamily="18" charset="0"/>
              </a:rPr>
              <a:t>2%</a:t>
            </a:r>
            <a:endParaRPr lang="ru-RU" sz="2300" b="1" dirty="0">
              <a:solidFill>
                <a:srgbClr val="C00000"/>
              </a:solidFill>
              <a:latin typeface="Georgia" pitchFamily="18" charset="0"/>
            </a:endParaRPr>
          </a:p>
        </p:txBody>
      </p:sp>
      <p:sp>
        <p:nvSpPr>
          <p:cNvPr id="25" name="TextBox 16"/>
          <p:cNvSpPr txBox="1">
            <a:spLocks noChangeArrowheads="1"/>
          </p:cNvSpPr>
          <p:nvPr/>
        </p:nvSpPr>
        <p:spPr bwMode="auto">
          <a:xfrm>
            <a:off x="6432258" y="4845381"/>
            <a:ext cx="1143189" cy="446274"/>
          </a:xfrm>
          <a:prstGeom prst="rect">
            <a:avLst/>
          </a:prstGeom>
          <a:noFill/>
          <a:ln w="9525">
            <a:noFill/>
            <a:miter lim="800000"/>
            <a:headEnd/>
            <a:tailEnd/>
          </a:ln>
        </p:spPr>
        <p:txBody>
          <a:bodyPr wrap="square" lIns="91438" tIns="45719" rIns="91438" bIns="45719">
            <a:spAutoFit/>
          </a:bodyPr>
          <a:lstStyle/>
          <a:p>
            <a:r>
              <a:rPr lang="en-US" sz="2300" b="1" dirty="0">
                <a:solidFill>
                  <a:srgbClr val="C00000"/>
                </a:solidFill>
                <a:latin typeface="Georgia" pitchFamily="18" charset="0"/>
                <a:sym typeface="Symbol" pitchFamily="18" charset="2"/>
              </a:rPr>
              <a:t>0.</a:t>
            </a:r>
            <a:r>
              <a:rPr lang="en-US" sz="2300" b="1" dirty="0">
                <a:solidFill>
                  <a:srgbClr val="C00000"/>
                </a:solidFill>
                <a:latin typeface="Georgia" pitchFamily="18" charset="0"/>
              </a:rPr>
              <a:t>2%</a:t>
            </a:r>
            <a:endParaRPr lang="ru-RU" sz="2300" b="1" dirty="0">
              <a:solidFill>
                <a:srgbClr val="C00000"/>
              </a:solidFill>
              <a:latin typeface="Georgia" pitchFamily="18" charset="0"/>
            </a:endParaRPr>
          </a:p>
        </p:txBody>
      </p:sp>
      <p:sp>
        <p:nvSpPr>
          <p:cNvPr id="17429" name="TextBox 25"/>
          <p:cNvSpPr txBox="1">
            <a:spLocks noChangeArrowheads="1"/>
          </p:cNvSpPr>
          <p:nvPr/>
        </p:nvSpPr>
        <p:spPr bwMode="auto">
          <a:xfrm>
            <a:off x="6750758" y="894387"/>
            <a:ext cx="1288244" cy="400108"/>
          </a:xfrm>
          <a:prstGeom prst="rect">
            <a:avLst/>
          </a:prstGeom>
          <a:noFill/>
          <a:ln w="9525">
            <a:noFill/>
            <a:miter lim="800000"/>
            <a:headEnd/>
            <a:tailEnd/>
          </a:ln>
        </p:spPr>
        <p:txBody>
          <a:bodyPr wrap="square" lIns="91438" tIns="45719" rIns="91438" bIns="45719">
            <a:spAutoFit/>
          </a:bodyPr>
          <a:lstStyle/>
          <a:p>
            <a:r>
              <a:rPr lang="en-US" sz="2000" b="1" i="1" dirty="0">
                <a:solidFill>
                  <a:schemeClr val="accent1">
                    <a:lumMod val="75000"/>
                  </a:schemeClr>
                </a:solidFill>
                <a:effectLst>
                  <a:outerShdw blurRad="38100" dist="38100" dir="2700000" algn="tl">
                    <a:srgbClr val="000000">
                      <a:alpha val="43137"/>
                    </a:srgbClr>
                  </a:outerShdw>
                </a:effectLst>
                <a:latin typeface="+mj-lt"/>
                <a:cs typeface="Times New Roman" pitchFamily="18" charset="0"/>
              </a:rPr>
              <a:t>A</a:t>
            </a:r>
            <a:r>
              <a:rPr lang="en-US" sz="2000" b="1" i="1" baseline="-25000" dirty="0">
                <a:solidFill>
                  <a:schemeClr val="accent1">
                    <a:lumMod val="75000"/>
                  </a:schemeClr>
                </a:solidFill>
                <a:effectLst>
                  <a:outerShdw blurRad="38100" dist="38100" dir="2700000" algn="tl">
                    <a:srgbClr val="000000">
                      <a:alpha val="43137"/>
                    </a:srgbClr>
                  </a:outerShdw>
                </a:effectLst>
                <a:latin typeface="+mj-lt"/>
                <a:cs typeface="Times New Roman" pitchFamily="18" charset="0"/>
              </a:rPr>
              <a:t>CN</a:t>
            </a:r>
            <a:r>
              <a:rPr lang="en-US" sz="2000" b="1" i="1" dirty="0">
                <a:solidFill>
                  <a:schemeClr val="accent1">
                    <a:lumMod val="75000"/>
                  </a:schemeClr>
                </a:solidFill>
                <a:effectLst>
                  <a:outerShdw blurRad="38100" dist="38100" dir="2700000" algn="tl">
                    <a:srgbClr val="000000">
                      <a:alpha val="43137"/>
                    </a:srgbClr>
                  </a:outerShdw>
                </a:effectLst>
                <a:latin typeface="+mj-lt"/>
                <a:cs typeface="Times New Roman" pitchFamily="18" charset="0"/>
              </a:rPr>
              <a:t>/2±20</a:t>
            </a:r>
            <a:endParaRPr lang="ru-RU" sz="2000" b="1" i="1" dirty="0">
              <a:solidFill>
                <a:schemeClr val="accent1">
                  <a:lumMod val="75000"/>
                </a:schemeClr>
              </a:solidFill>
              <a:effectLst>
                <a:outerShdw blurRad="38100" dist="38100" dir="2700000" algn="tl">
                  <a:srgbClr val="000000">
                    <a:alpha val="43137"/>
                  </a:srgbClr>
                </a:outerShdw>
              </a:effectLst>
              <a:latin typeface="+mj-lt"/>
              <a:cs typeface="Times New Roman" pitchFamily="18" charset="0"/>
            </a:endParaRPr>
          </a:p>
        </p:txBody>
      </p:sp>
      <p:sp>
        <p:nvSpPr>
          <p:cNvPr id="27" name="TextBox 26"/>
          <p:cNvSpPr txBox="1"/>
          <p:nvPr/>
        </p:nvSpPr>
        <p:spPr>
          <a:xfrm>
            <a:off x="1621215" y="894387"/>
            <a:ext cx="1798658" cy="400108"/>
          </a:xfrm>
          <a:prstGeom prst="rect">
            <a:avLst/>
          </a:prstGeom>
          <a:noFill/>
        </p:spPr>
        <p:txBody>
          <a:bodyPr wrap="square" lIns="91438" tIns="45719" rIns="91438" bIns="45719">
            <a:spAutoFit/>
          </a:bodyPr>
          <a:lstStyle/>
          <a:p>
            <a:pPr>
              <a:defRPr/>
            </a:pPr>
            <a:r>
              <a:rPr lang="en-GB" sz="2000" b="1" dirty="0" smtClean="0">
                <a:solidFill>
                  <a:schemeClr val="accent1">
                    <a:lumMod val="75000"/>
                  </a:schemeClr>
                </a:solidFill>
                <a:effectLst>
                  <a:outerShdw blurRad="38100" dist="38100" dir="2700000" algn="tl">
                    <a:srgbClr val="000000">
                      <a:alpha val="43137"/>
                    </a:srgbClr>
                  </a:outerShdw>
                </a:effectLst>
                <a:latin typeface="+mj-lt"/>
              </a:rPr>
              <a:t>E</a:t>
            </a:r>
            <a:r>
              <a:rPr lang="en-GB" sz="2000" b="1" baseline="30000" dirty="0" smtClean="0">
                <a:solidFill>
                  <a:schemeClr val="accent1">
                    <a:lumMod val="75000"/>
                  </a:schemeClr>
                </a:solidFill>
                <a:effectLst>
                  <a:outerShdw blurRad="38100" dist="38100" dir="2700000" algn="tl">
                    <a:srgbClr val="000000">
                      <a:alpha val="43137"/>
                    </a:srgbClr>
                  </a:outerShdw>
                </a:effectLst>
                <a:latin typeface="+mj-lt"/>
              </a:rPr>
              <a:t>*</a:t>
            </a:r>
            <a:r>
              <a:rPr lang="en-GB" sz="2000" b="1" baseline="-25000" dirty="0" smtClean="0">
                <a:solidFill>
                  <a:schemeClr val="accent1">
                    <a:lumMod val="75000"/>
                  </a:schemeClr>
                </a:solidFill>
                <a:effectLst>
                  <a:outerShdw blurRad="38100" dist="38100" dir="2700000" algn="tl">
                    <a:srgbClr val="000000">
                      <a:alpha val="43137"/>
                    </a:srgbClr>
                  </a:outerShdw>
                </a:effectLst>
                <a:latin typeface="+mj-lt"/>
              </a:rPr>
              <a:t>CN </a:t>
            </a:r>
            <a:r>
              <a:rPr lang="en-GB" sz="2000" b="1" dirty="0" smtClean="0">
                <a:solidFill>
                  <a:schemeClr val="accent1">
                    <a:lumMod val="75000"/>
                  </a:schemeClr>
                </a:solidFill>
                <a:effectLst>
                  <a:outerShdw blurRad="38100" dist="38100" dir="2700000" algn="tl">
                    <a:srgbClr val="000000">
                      <a:alpha val="43137"/>
                    </a:srgbClr>
                  </a:outerShdw>
                </a:effectLst>
                <a:latin typeface="+mj-lt"/>
              </a:rPr>
              <a:t>≈ 45 MeV</a:t>
            </a:r>
            <a:endParaRPr lang="ru-RU" sz="20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19" name="Заголовок 1"/>
          <p:cNvSpPr txBox="1">
            <a:spLocks/>
          </p:cNvSpPr>
          <p:nvPr/>
        </p:nvSpPr>
        <p:spPr>
          <a:xfrm>
            <a:off x="0" y="-1894"/>
            <a:ext cx="9144000" cy="59200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a:solidFill>
                  <a:schemeClr val="bg2">
                    <a:lumMod val="50000"/>
                  </a:schemeClr>
                </a:solidFill>
              </a:rPr>
              <a:t>SHE in the reactions with Fe and Ni ions</a:t>
            </a:r>
            <a:endParaRPr lang="ru-RU" sz="3600" dirty="0">
              <a:solidFill>
                <a:schemeClr val="bg2">
                  <a:lumMod val="50000"/>
                </a:schemeClr>
              </a:solidFill>
            </a:endParaRPr>
          </a:p>
        </p:txBody>
      </p:sp>
      <p:sp>
        <p:nvSpPr>
          <p:cNvPr id="21" name="TextBox 14"/>
          <p:cNvSpPr txBox="1">
            <a:spLocks noChangeArrowheads="1"/>
          </p:cNvSpPr>
          <p:nvPr/>
        </p:nvSpPr>
        <p:spPr bwMode="auto">
          <a:xfrm>
            <a:off x="7496798" y="1375636"/>
            <a:ext cx="1395682" cy="446274"/>
          </a:xfrm>
          <a:prstGeom prst="rect">
            <a:avLst/>
          </a:prstGeom>
          <a:noFill/>
          <a:ln w="9525">
            <a:noFill/>
            <a:miter lim="800000"/>
            <a:headEnd/>
            <a:tailEnd/>
          </a:ln>
        </p:spPr>
        <p:txBody>
          <a:bodyPr wrap="square" lIns="91438" tIns="45719" rIns="91438" bIns="45719">
            <a:spAutoFit/>
          </a:bodyPr>
          <a:lstStyle/>
          <a:p>
            <a:r>
              <a:rPr lang="en-US" sz="2300" b="1" dirty="0" smtClean="0">
                <a:solidFill>
                  <a:srgbClr val="C00000"/>
                </a:solidFill>
                <a:latin typeface="Georgia" pitchFamily="18" charset="0"/>
              </a:rPr>
              <a:t>~1-2 </a:t>
            </a:r>
            <a:r>
              <a:rPr lang="en-US" sz="2300" b="1" dirty="0" err="1" smtClean="0">
                <a:solidFill>
                  <a:srgbClr val="C00000"/>
                </a:solidFill>
                <a:latin typeface="Georgia" pitchFamily="18" charset="0"/>
              </a:rPr>
              <a:t>pb</a:t>
            </a:r>
            <a:endParaRPr lang="ru-RU" sz="2300" b="1" dirty="0">
              <a:solidFill>
                <a:srgbClr val="C00000"/>
              </a:solidFill>
              <a:latin typeface="Georgia" pitchFamily="18" charset="0"/>
            </a:endParaRPr>
          </a:p>
        </p:txBody>
      </p:sp>
    </p:spTree>
    <p:custDataLst>
      <p:tags r:id="rId2"/>
    </p:custDataLst>
    <p:extLst>
      <p:ext uri="{BB962C8B-B14F-4D97-AF65-F5344CB8AC3E}">
        <p14:creationId xmlns:p14="http://schemas.microsoft.com/office/powerpoint/2010/main" val="239642280"/>
      </p:ext>
    </p:extLst>
  </p:cSld>
  <p:clrMapOvr>
    <a:masterClrMapping/>
  </p:clrMapOvr>
  <mc:AlternateContent xmlns:mc="http://schemas.openxmlformats.org/markup-compatibility/2006" xmlns:p14="http://schemas.microsoft.com/office/powerpoint/2010/main">
    <mc:Choice Requires="p14">
      <p:transition spd="slow" p14:dur="2000" advTm="2224"/>
    </mc:Choice>
    <mc:Fallback xmlns="">
      <p:transition spd="slow" advTm="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2"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384"/>
            <a:ext cx="8892480" cy="836712"/>
          </a:xfrm>
        </p:spPr>
        <p:txBody>
          <a:bodyPr/>
          <a:lstStyle/>
          <a:p>
            <a:pPr algn="l"/>
            <a:r>
              <a:rPr lang="en-US" sz="4400" dirty="0" smtClean="0">
                <a:solidFill>
                  <a:schemeClr val="bg2">
                    <a:lumMod val="50000"/>
                  </a:schemeClr>
                </a:solidFill>
              </a:rPr>
              <a:t>Inverse </a:t>
            </a:r>
            <a:r>
              <a:rPr lang="en-US" sz="4400" dirty="0" err="1" smtClean="0">
                <a:solidFill>
                  <a:schemeClr val="bg2">
                    <a:lumMod val="50000"/>
                  </a:schemeClr>
                </a:solidFill>
              </a:rPr>
              <a:t>Quasifission</a:t>
            </a:r>
            <a:endParaRPr lang="ru-RU" sz="4400" dirty="0">
              <a:solidFill>
                <a:schemeClr val="bg2">
                  <a:lumMod val="50000"/>
                </a:schemeClr>
              </a:solidFill>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925389292"/>
              </p:ext>
            </p:extLst>
          </p:nvPr>
        </p:nvGraphicFramePr>
        <p:xfrm>
          <a:off x="136442" y="764704"/>
          <a:ext cx="4579574" cy="5720013"/>
        </p:xfrm>
        <a:graphic>
          <a:graphicData uri="http://schemas.openxmlformats.org/presentationml/2006/ole">
            <mc:AlternateContent xmlns:mc="http://schemas.openxmlformats.org/markup-compatibility/2006">
              <mc:Choice xmlns:v="urn:schemas-microsoft-com:vml" Requires="v">
                <p:oleObj spid="_x0000_s29821" name="Graph" r:id="rId4" imgW="2856240" imgH="3567240" progId="Origin50.Graph">
                  <p:embed/>
                </p:oleObj>
              </mc:Choice>
              <mc:Fallback>
                <p:oleObj name="Graph" r:id="rId4" imgW="2856240" imgH="3567240" progId="Origin50.Graph">
                  <p:embed/>
                  <p:pic>
                    <p:nvPicPr>
                      <p:cNvPr id="0" name=""/>
                      <p:cNvPicPr/>
                      <p:nvPr/>
                    </p:nvPicPr>
                    <p:blipFill>
                      <a:blip r:embed="rId5"/>
                      <a:stretch>
                        <a:fillRect/>
                      </a:stretch>
                    </p:blipFill>
                    <p:spPr>
                      <a:xfrm>
                        <a:off x="136442" y="764704"/>
                        <a:ext cx="4579574" cy="5720013"/>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674457352"/>
              </p:ext>
            </p:extLst>
          </p:nvPr>
        </p:nvGraphicFramePr>
        <p:xfrm>
          <a:off x="4972050" y="3894138"/>
          <a:ext cx="3952875" cy="2881312"/>
        </p:xfrm>
        <a:graphic>
          <a:graphicData uri="http://schemas.openxmlformats.org/presentationml/2006/ole">
            <mc:AlternateContent xmlns:mc="http://schemas.openxmlformats.org/markup-compatibility/2006">
              <mc:Choice xmlns:v="urn:schemas-microsoft-com:vml" Requires="v">
                <p:oleObj spid="_x0000_s29822" name="Graph" r:id="rId6" imgW="3758760" imgH="2739960" progId="Origin50.Graph">
                  <p:embed/>
                </p:oleObj>
              </mc:Choice>
              <mc:Fallback>
                <p:oleObj name="Graph" r:id="rId6" imgW="3758760" imgH="2739960" progId="Origin50.Graph">
                  <p:embed/>
                  <p:pic>
                    <p:nvPicPr>
                      <p:cNvPr id="0" name=""/>
                      <p:cNvPicPr/>
                      <p:nvPr/>
                    </p:nvPicPr>
                    <p:blipFill>
                      <a:blip r:embed="rId7"/>
                      <a:stretch>
                        <a:fillRect/>
                      </a:stretch>
                    </p:blipFill>
                    <p:spPr>
                      <a:xfrm>
                        <a:off x="4972050" y="3894138"/>
                        <a:ext cx="3952875" cy="2881312"/>
                      </a:xfrm>
                      <a:prstGeom prst="rect">
                        <a:avLst/>
                      </a:prstGeom>
                    </p:spPr>
                  </p:pic>
                </p:oleObj>
              </mc:Fallback>
            </mc:AlternateContent>
          </a:graphicData>
        </a:graphic>
      </p:graphicFrame>
      <p:sp>
        <p:nvSpPr>
          <p:cNvPr id="10" name="TextBox 9"/>
          <p:cNvSpPr txBox="1"/>
          <p:nvPr/>
        </p:nvSpPr>
        <p:spPr>
          <a:xfrm>
            <a:off x="5644705" y="5725497"/>
            <a:ext cx="2061783" cy="369332"/>
          </a:xfrm>
          <a:prstGeom prst="rect">
            <a:avLst/>
          </a:prstGeom>
          <a:noFill/>
        </p:spPr>
        <p:txBody>
          <a:bodyPr wrap="none" rtlCol="0">
            <a:spAutoFit/>
          </a:bodyPr>
          <a:lstStyle/>
          <a:p>
            <a:r>
              <a:rPr lang="en-US" b="1" dirty="0" err="1" smtClean="0">
                <a:solidFill>
                  <a:schemeClr val="accent4">
                    <a:lumMod val="50000"/>
                  </a:schemeClr>
                </a:solidFill>
              </a:rPr>
              <a:t>E</a:t>
            </a:r>
            <a:r>
              <a:rPr lang="en-US" b="1" baseline="-25000" dirty="0" err="1" smtClean="0">
                <a:solidFill>
                  <a:schemeClr val="accent4">
                    <a:lumMod val="50000"/>
                  </a:schemeClr>
                </a:solidFill>
              </a:rPr>
              <a:t>c.m</a:t>
            </a:r>
            <a:r>
              <a:rPr lang="en-US" b="1" baseline="-25000" dirty="0" smtClean="0">
                <a:solidFill>
                  <a:schemeClr val="accent4">
                    <a:lumMod val="50000"/>
                  </a:schemeClr>
                </a:solidFill>
              </a:rPr>
              <a:t>.</a:t>
            </a:r>
            <a:r>
              <a:rPr lang="en-US" b="1" dirty="0" smtClean="0">
                <a:solidFill>
                  <a:schemeClr val="accent4">
                    <a:lumMod val="50000"/>
                  </a:schemeClr>
                </a:solidFill>
              </a:rPr>
              <a:t>-TKE &gt;50MeV</a:t>
            </a:r>
            <a:endParaRPr lang="ru-RU" b="1" dirty="0">
              <a:solidFill>
                <a:schemeClr val="accent4">
                  <a:lumMod val="50000"/>
                </a:schemeClr>
              </a:solidFill>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1054231889"/>
              </p:ext>
            </p:extLst>
          </p:nvPr>
        </p:nvGraphicFramePr>
        <p:xfrm>
          <a:off x="4975225" y="764704"/>
          <a:ext cx="3948113" cy="3081337"/>
        </p:xfrm>
        <a:graphic>
          <a:graphicData uri="http://schemas.openxmlformats.org/presentationml/2006/ole">
            <mc:AlternateContent xmlns:mc="http://schemas.openxmlformats.org/markup-compatibility/2006">
              <mc:Choice xmlns:v="urn:schemas-microsoft-com:vml" Requires="v">
                <p:oleObj spid="_x0000_s29823" name="Graph" r:id="rId8" imgW="2877840" imgH="2248560" progId="Origin50.Graph">
                  <p:embed/>
                </p:oleObj>
              </mc:Choice>
              <mc:Fallback>
                <p:oleObj name="Graph" r:id="rId8" imgW="2877840" imgH="2248560" progId="Origin50.Graph">
                  <p:embed/>
                  <p:pic>
                    <p:nvPicPr>
                      <p:cNvPr id="0" name=""/>
                      <p:cNvPicPr/>
                      <p:nvPr/>
                    </p:nvPicPr>
                    <p:blipFill>
                      <a:blip r:embed="rId9"/>
                      <a:stretch>
                        <a:fillRect/>
                      </a:stretch>
                    </p:blipFill>
                    <p:spPr>
                      <a:xfrm>
                        <a:off x="4975225" y="764704"/>
                        <a:ext cx="3948113" cy="3081337"/>
                      </a:xfrm>
                      <a:prstGeom prst="rect">
                        <a:avLst/>
                      </a:prstGeom>
                    </p:spPr>
                  </p:pic>
                </p:oleObj>
              </mc:Fallback>
            </mc:AlternateContent>
          </a:graphicData>
        </a:graphic>
      </p:graphicFrame>
      <p:grpSp>
        <p:nvGrpSpPr>
          <p:cNvPr id="8" name="Группа 7"/>
          <p:cNvGrpSpPr/>
          <p:nvPr/>
        </p:nvGrpSpPr>
        <p:grpSpPr>
          <a:xfrm>
            <a:off x="1151440" y="1124744"/>
            <a:ext cx="2738617" cy="681682"/>
            <a:chOff x="1151440" y="1239143"/>
            <a:chExt cx="2738617" cy="681682"/>
          </a:xfrm>
        </p:grpSpPr>
        <p:sp>
          <p:nvSpPr>
            <p:cNvPr id="6" name="TextBox 5"/>
            <p:cNvSpPr txBox="1"/>
            <p:nvPr/>
          </p:nvSpPr>
          <p:spPr>
            <a:xfrm>
              <a:off x="1581742" y="1239143"/>
              <a:ext cx="1910138" cy="461665"/>
            </a:xfrm>
            <a:prstGeom prst="rect">
              <a:avLst/>
            </a:prstGeom>
            <a:noFill/>
          </p:spPr>
          <p:txBody>
            <a:bodyPr wrap="none" rtlCol="0">
              <a:spAutoFit/>
            </a:bodyPr>
            <a:lstStyle/>
            <a:p>
              <a:r>
                <a:rPr lang="en-US" sz="2400" b="1" dirty="0" smtClean="0">
                  <a:solidFill>
                    <a:srgbClr val="FF0000"/>
                  </a:solidFill>
                </a:rPr>
                <a:t>‘Normal’ QF</a:t>
              </a:r>
              <a:endParaRPr lang="ru-RU" sz="2400" b="1" dirty="0">
                <a:solidFill>
                  <a:srgbClr val="FF0000"/>
                </a:solidFill>
              </a:endParaRPr>
            </a:p>
          </p:txBody>
        </p:sp>
        <p:sp>
          <p:nvSpPr>
            <p:cNvPr id="11" name="Выгнутая вверх стрелка 10"/>
            <p:cNvSpPr/>
            <p:nvPr/>
          </p:nvSpPr>
          <p:spPr>
            <a:xfrm rot="20548489" flipH="1">
              <a:off x="3026057" y="1560825"/>
              <a:ext cx="864000" cy="360000"/>
            </a:xfrm>
            <a:prstGeom prst="curvedDownArrow">
              <a:avLst>
                <a:gd name="adj1" fmla="val 14550"/>
                <a:gd name="adj2" fmla="val 48027"/>
                <a:gd name="adj3" fmla="val 45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Выгнутая вверх стрелка 12"/>
            <p:cNvSpPr/>
            <p:nvPr/>
          </p:nvSpPr>
          <p:spPr>
            <a:xfrm rot="1021640">
              <a:off x="1151440" y="1557705"/>
              <a:ext cx="864000" cy="360000"/>
            </a:xfrm>
            <a:prstGeom prst="curvedDownArrow">
              <a:avLst>
                <a:gd name="adj1" fmla="val 14550"/>
                <a:gd name="adj2" fmla="val 48027"/>
                <a:gd name="adj3" fmla="val 45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grpSp>
        <p:nvGrpSpPr>
          <p:cNvPr id="16" name="Группа 15"/>
          <p:cNvGrpSpPr/>
          <p:nvPr/>
        </p:nvGrpSpPr>
        <p:grpSpPr>
          <a:xfrm>
            <a:off x="1480419" y="3861048"/>
            <a:ext cx="2080659" cy="792088"/>
            <a:chOff x="1493278" y="4100919"/>
            <a:chExt cx="2080659" cy="792088"/>
          </a:xfrm>
        </p:grpSpPr>
        <p:sp>
          <p:nvSpPr>
            <p:cNvPr id="7" name="TextBox 6"/>
            <p:cNvSpPr txBox="1"/>
            <p:nvPr/>
          </p:nvSpPr>
          <p:spPr>
            <a:xfrm>
              <a:off x="1619672" y="4100919"/>
              <a:ext cx="1927772" cy="461665"/>
            </a:xfrm>
            <a:prstGeom prst="rect">
              <a:avLst/>
            </a:prstGeom>
            <a:noFill/>
          </p:spPr>
          <p:txBody>
            <a:bodyPr wrap="none" rtlCol="0">
              <a:spAutoFit/>
            </a:bodyPr>
            <a:lstStyle/>
            <a:p>
              <a:r>
                <a:rPr lang="en-US" sz="2400" b="1" dirty="0" smtClean="0">
                  <a:solidFill>
                    <a:srgbClr val="FF0000"/>
                  </a:solidFill>
                </a:rPr>
                <a:t>‘Inverse’ QF</a:t>
              </a:r>
              <a:endParaRPr lang="ru-RU" sz="2400" b="1" dirty="0">
                <a:solidFill>
                  <a:srgbClr val="FF0000"/>
                </a:solidFill>
              </a:endParaRPr>
            </a:p>
          </p:txBody>
        </p:sp>
        <p:sp>
          <p:nvSpPr>
            <p:cNvPr id="12" name="Выгнутая вверх стрелка 11"/>
            <p:cNvSpPr/>
            <p:nvPr/>
          </p:nvSpPr>
          <p:spPr>
            <a:xfrm rot="600000">
              <a:off x="2853937" y="4533007"/>
              <a:ext cx="720000" cy="360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Выгнутая вверх стрелка 13"/>
            <p:cNvSpPr/>
            <p:nvPr/>
          </p:nvSpPr>
          <p:spPr>
            <a:xfrm rot="21220915" flipH="1">
              <a:off x="1493278" y="4533007"/>
              <a:ext cx="720000" cy="360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5" name="Овал 14"/>
          <p:cNvSpPr/>
          <p:nvPr/>
        </p:nvSpPr>
        <p:spPr>
          <a:xfrm rot="20264793">
            <a:off x="8305710" y="5013965"/>
            <a:ext cx="572114" cy="950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solidFill>
                <a:prstClr val="white"/>
              </a:solidFill>
            </a:endParaRPr>
          </a:p>
        </p:txBody>
      </p:sp>
      <p:sp>
        <p:nvSpPr>
          <p:cNvPr id="5" name="TextBox 4"/>
          <p:cNvSpPr txBox="1"/>
          <p:nvPr/>
        </p:nvSpPr>
        <p:spPr>
          <a:xfrm>
            <a:off x="6948264" y="5157192"/>
            <a:ext cx="1327608" cy="523220"/>
          </a:xfrm>
          <a:prstGeom prst="rect">
            <a:avLst/>
          </a:prstGeom>
          <a:noFill/>
        </p:spPr>
        <p:txBody>
          <a:bodyPr wrap="none" rtlCol="0">
            <a:spAutoFit/>
          </a:bodyPr>
          <a:lstStyle/>
          <a:p>
            <a:r>
              <a:rPr lang="en-US" sz="2800" b="1" dirty="0" smtClean="0">
                <a:solidFill>
                  <a:srgbClr val="FF0000"/>
                </a:solidFill>
              </a:rPr>
              <a:t>~10 </a:t>
            </a:r>
            <a:r>
              <a:rPr lang="en-US" sz="2800" b="1" dirty="0">
                <a:solidFill>
                  <a:srgbClr val="FF0000"/>
                </a:solidFill>
              </a:rPr>
              <a:t>µb</a:t>
            </a:r>
            <a:endParaRPr lang="ru-RU" sz="2800" b="1" dirty="0">
              <a:solidFill>
                <a:srgbClr val="FF0000"/>
              </a:solidFill>
            </a:endParaRPr>
          </a:p>
        </p:txBody>
      </p:sp>
      <p:sp>
        <p:nvSpPr>
          <p:cNvPr id="17" name="TextBox 16"/>
          <p:cNvSpPr txBox="1"/>
          <p:nvPr/>
        </p:nvSpPr>
        <p:spPr>
          <a:xfrm>
            <a:off x="9291" y="6474822"/>
            <a:ext cx="5194371" cy="338554"/>
          </a:xfrm>
          <a:prstGeom prst="rect">
            <a:avLst/>
          </a:prstGeom>
          <a:noFill/>
        </p:spPr>
        <p:txBody>
          <a:bodyPr wrap="none" rtlCol="0">
            <a:spAutoFit/>
          </a:bodyPr>
          <a:lstStyle/>
          <a:p>
            <a:r>
              <a:rPr lang="en-US" sz="1600" dirty="0">
                <a:solidFill>
                  <a:schemeClr val="accent1">
                    <a:lumMod val="75000"/>
                  </a:schemeClr>
                </a:solidFill>
                <a:cs typeface="Arial" pitchFamily="34" charset="0"/>
              </a:rPr>
              <a:t>V. </a:t>
            </a:r>
            <a:r>
              <a:rPr lang="en-US" sz="1600" dirty="0" err="1">
                <a:solidFill>
                  <a:schemeClr val="accent1">
                    <a:lumMod val="75000"/>
                  </a:schemeClr>
                </a:solidFill>
                <a:cs typeface="Arial" pitchFamily="34" charset="0"/>
              </a:rPr>
              <a:t>Zagrebaev</a:t>
            </a:r>
            <a:r>
              <a:rPr lang="en-US" sz="1600" dirty="0">
                <a:solidFill>
                  <a:schemeClr val="accent1">
                    <a:lumMod val="75000"/>
                  </a:schemeClr>
                </a:solidFill>
                <a:cs typeface="Arial" pitchFamily="34" charset="0"/>
              </a:rPr>
              <a:t> and W. Greiner, </a:t>
            </a:r>
            <a:r>
              <a:rPr lang="en-US" sz="1600" dirty="0" err="1" smtClean="0">
                <a:solidFill>
                  <a:schemeClr val="accent1">
                    <a:lumMod val="75000"/>
                  </a:schemeClr>
                </a:solidFill>
                <a:cs typeface="Arial" pitchFamily="34" charset="0"/>
              </a:rPr>
              <a:t>J.Phys.G</a:t>
            </a:r>
            <a:r>
              <a:rPr lang="en-US" sz="1600" dirty="0" smtClean="0">
                <a:solidFill>
                  <a:schemeClr val="accent1">
                    <a:lumMod val="75000"/>
                  </a:schemeClr>
                </a:solidFill>
                <a:cs typeface="Arial" pitchFamily="34" charset="0"/>
              </a:rPr>
              <a:t> </a:t>
            </a:r>
            <a:r>
              <a:rPr lang="en-US" sz="1600" dirty="0">
                <a:solidFill>
                  <a:schemeClr val="accent1">
                    <a:lumMod val="75000"/>
                  </a:schemeClr>
                </a:solidFill>
                <a:cs typeface="Arial" pitchFamily="34" charset="0"/>
              </a:rPr>
              <a:t>34, 2265 (2007)</a:t>
            </a:r>
            <a:endParaRPr lang="ru-RU" sz="1600" dirty="0"/>
          </a:p>
        </p:txBody>
      </p:sp>
    </p:spTree>
    <p:extLst>
      <p:ext uri="{BB962C8B-B14F-4D97-AF65-F5344CB8AC3E}">
        <p14:creationId xmlns:p14="http://schemas.microsoft.com/office/powerpoint/2010/main" val="1320403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6512511" cy="836712"/>
          </a:xfrm>
        </p:spPr>
        <p:txBody>
          <a:bodyPr/>
          <a:lstStyle/>
          <a:p>
            <a:pPr algn="l"/>
            <a:r>
              <a:rPr lang="en-US" sz="4000" dirty="0" smtClean="0">
                <a:solidFill>
                  <a:schemeClr val="bg2">
                    <a:lumMod val="50000"/>
                  </a:schemeClr>
                </a:solidFill>
              </a:rPr>
              <a:t>Summary</a:t>
            </a:r>
            <a:endParaRPr lang="ru-RU" sz="4000" dirty="0">
              <a:solidFill>
                <a:schemeClr val="bg2">
                  <a:lumMod val="50000"/>
                </a:schemeClr>
              </a:solidFill>
            </a:endParaRPr>
          </a:p>
        </p:txBody>
      </p:sp>
      <p:sp>
        <p:nvSpPr>
          <p:cNvPr id="3" name="Прямоугольник 2"/>
          <p:cNvSpPr/>
          <p:nvPr/>
        </p:nvSpPr>
        <p:spPr>
          <a:xfrm>
            <a:off x="251520" y="764704"/>
            <a:ext cx="8568952" cy="5247590"/>
          </a:xfrm>
          <a:prstGeom prst="rect">
            <a:avLst/>
          </a:prstGeom>
        </p:spPr>
        <p:txBody>
          <a:bodyPr wrap="square">
            <a:spAutoFit/>
          </a:bodyPr>
          <a:lstStyle/>
          <a:p>
            <a:pPr marL="342900" indent="-342900" algn="just">
              <a:spcBef>
                <a:spcPts val="600"/>
              </a:spcBef>
              <a:buFont typeface="Arial" pitchFamily="34" charset="0"/>
              <a:buChar char="•"/>
              <a:defRPr/>
            </a:pPr>
            <a:r>
              <a:rPr lang="en-US" sz="2000" dirty="0" smtClean="0">
                <a:solidFill>
                  <a:schemeClr val="bg2">
                    <a:lumMod val="25000"/>
                  </a:schemeClr>
                </a:solidFill>
              </a:rPr>
              <a:t>Fusion </a:t>
            </a:r>
            <a:r>
              <a:rPr lang="en-US" sz="2000" dirty="0">
                <a:solidFill>
                  <a:schemeClr val="bg2">
                    <a:lumMod val="25000"/>
                  </a:schemeClr>
                </a:solidFill>
              </a:rPr>
              <a:t>probabilities </a:t>
            </a:r>
            <a:r>
              <a:rPr lang="en-US" sz="2000" dirty="0" smtClean="0">
                <a:solidFill>
                  <a:schemeClr val="bg2">
                    <a:lumMod val="25000"/>
                  </a:schemeClr>
                </a:solidFill>
              </a:rPr>
              <a:t>P</a:t>
            </a:r>
            <a:r>
              <a:rPr lang="en-US" sz="2000" baseline="-25000" dirty="0" smtClean="0">
                <a:solidFill>
                  <a:schemeClr val="bg2">
                    <a:lumMod val="25000"/>
                  </a:schemeClr>
                </a:solidFill>
              </a:rPr>
              <a:t>CN</a:t>
            </a:r>
            <a:r>
              <a:rPr lang="en-US" sz="2000" dirty="0" smtClean="0">
                <a:solidFill>
                  <a:schemeClr val="bg2">
                    <a:lumMod val="25000"/>
                  </a:schemeClr>
                </a:solidFill>
              </a:rPr>
              <a:t> have </a:t>
            </a:r>
            <a:r>
              <a:rPr lang="en-US" sz="2000" dirty="0">
                <a:solidFill>
                  <a:schemeClr val="bg2">
                    <a:lumMod val="25000"/>
                  </a:schemeClr>
                </a:solidFill>
              </a:rPr>
              <a:t>been estimated for </a:t>
            </a:r>
            <a:r>
              <a:rPr lang="en-US" sz="2000" dirty="0" smtClean="0">
                <a:solidFill>
                  <a:schemeClr val="bg2">
                    <a:lumMod val="25000"/>
                  </a:schemeClr>
                </a:solidFill>
              </a:rPr>
              <a:t>the reactions with actinide nuclei.</a:t>
            </a:r>
          </a:p>
          <a:p>
            <a:pPr marL="342900" indent="-342900" algn="just">
              <a:spcBef>
                <a:spcPts val="600"/>
              </a:spcBef>
              <a:buFont typeface="Arial" pitchFamily="34" charset="0"/>
              <a:buChar char="•"/>
              <a:defRPr/>
            </a:pPr>
            <a:r>
              <a:rPr lang="en-US" sz="2000" dirty="0" smtClean="0">
                <a:solidFill>
                  <a:schemeClr val="bg2">
                    <a:lumMod val="25000"/>
                  </a:schemeClr>
                </a:solidFill>
              </a:rPr>
              <a:t>At </a:t>
            </a:r>
            <a:r>
              <a:rPr lang="en-US" sz="2000" dirty="0" err="1">
                <a:solidFill>
                  <a:schemeClr val="bg2">
                    <a:lumMod val="25000"/>
                  </a:schemeClr>
                </a:solidFill>
              </a:rPr>
              <a:t>subbarrier</a:t>
            </a:r>
            <a:r>
              <a:rPr lang="en-US" sz="2000" dirty="0">
                <a:solidFill>
                  <a:schemeClr val="bg2">
                    <a:lumMod val="25000"/>
                  </a:schemeClr>
                </a:solidFill>
              </a:rPr>
              <a:t> </a:t>
            </a:r>
            <a:r>
              <a:rPr lang="en-US" sz="2000" dirty="0" smtClean="0">
                <a:solidFill>
                  <a:schemeClr val="bg2">
                    <a:lumMod val="25000"/>
                  </a:schemeClr>
                </a:solidFill>
              </a:rPr>
              <a:t>energies </a:t>
            </a:r>
            <a:r>
              <a:rPr lang="en-US" sz="2000" dirty="0">
                <a:solidFill>
                  <a:schemeClr val="bg2">
                    <a:lumMod val="25000"/>
                  </a:schemeClr>
                </a:solidFill>
              </a:rPr>
              <a:t>P</a:t>
            </a:r>
            <a:r>
              <a:rPr lang="en-US" sz="2000" baseline="-25000" dirty="0">
                <a:solidFill>
                  <a:schemeClr val="bg2">
                    <a:lumMod val="25000"/>
                  </a:schemeClr>
                </a:solidFill>
              </a:rPr>
              <a:t>CN</a:t>
            </a:r>
            <a:r>
              <a:rPr lang="en-US" sz="2000" dirty="0" smtClean="0">
                <a:solidFill>
                  <a:schemeClr val="bg2">
                    <a:lumMod val="25000"/>
                  </a:schemeClr>
                </a:solidFill>
              </a:rPr>
              <a:t> is strongly suppressed for these reactions. </a:t>
            </a:r>
            <a:r>
              <a:rPr lang="en-US" sz="2000" dirty="0">
                <a:solidFill>
                  <a:schemeClr val="bg2">
                    <a:lumMod val="25000"/>
                  </a:schemeClr>
                </a:solidFill>
              </a:rPr>
              <a:t>This suppression is the larger the heavier a system. </a:t>
            </a:r>
            <a:r>
              <a:rPr lang="en-US" sz="2000" dirty="0" smtClean="0">
                <a:solidFill>
                  <a:schemeClr val="bg2">
                    <a:lumMod val="25000"/>
                  </a:schemeClr>
                </a:solidFill>
              </a:rPr>
              <a:t>At above-barrier </a:t>
            </a:r>
            <a:r>
              <a:rPr lang="en-US" sz="2000" dirty="0">
                <a:solidFill>
                  <a:schemeClr val="bg2">
                    <a:lumMod val="25000"/>
                  </a:schemeClr>
                </a:solidFill>
              </a:rPr>
              <a:t>energies P</a:t>
            </a:r>
            <a:r>
              <a:rPr lang="en-US" sz="2000" baseline="-25000" dirty="0">
                <a:solidFill>
                  <a:schemeClr val="bg2">
                    <a:lumMod val="25000"/>
                  </a:schemeClr>
                </a:solidFill>
              </a:rPr>
              <a:t>CN</a:t>
            </a:r>
            <a:r>
              <a:rPr lang="en-US" sz="2000" dirty="0" smtClean="0">
                <a:solidFill>
                  <a:schemeClr val="bg2">
                    <a:lumMod val="25000"/>
                  </a:schemeClr>
                </a:solidFill>
              </a:rPr>
              <a:t> decreases </a:t>
            </a:r>
            <a:r>
              <a:rPr lang="en-US" sz="2000" dirty="0">
                <a:solidFill>
                  <a:schemeClr val="bg2">
                    <a:lumMod val="25000"/>
                  </a:schemeClr>
                </a:solidFill>
              </a:rPr>
              <a:t>exponentially when the mean fissility parameter </a:t>
            </a:r>
            <a:r>
              <a:rPr lang="en-US" sz="2000" dirty="0" err="1" smtClean="0">
                <a:solidFill>
                  <a:schemeClr val="bg2">
                    <a:lumMod val="25000"/>
                  </a:schemeClr>
                </a:solidFill>
              </a:rPr>
              <a:t>x</a:t>
            </a:r>
            <a:r>
              <a:rPr lang="en-US" sz="2000" baseline="-25000" dirty="0" err="1" smtClean="0">
                <a:solidFill>
                  <a:schemeClr val="bg2">
                    <a:lumMod val="25000"/>
                  </a:schemeClr>
                </a:solidFill>
              </a:rPr>
              <a:t>m</a:t>
            </a:r>
            <a:r>
              <a:rPr lang="en-US" sz="2000" dirty="0" smtClean="0">
                <a:solidFill>
                  <a:schemeClr val="bg2">
                    <a:lumMod val="25000"/>
                  </a:schemeClr>
                </a:solidFill>
              </a:rPr>
              <a:t> increases</a:t>
            </a:r>
            <a:r>
              <a:rPr lang="en-US" sz="2000" dirty="0">
                <a:solidFill>
                  <a:schemeClr val="bg2">
                    <a:lumMod val="25000"/>
                  </a:schemeClr>
                </a:solidFill>
              </a:rPr>
              <a:t>.</a:t>
            </a:r>
          </a:p>
          <a:p>
            <a:pPr marL="342900" indent="-342900" algn="just">
              <a:spcBef>
                <a:spcPts val="600"/>
              </a:spcBef>
              <a:buFont typeface="Arial" pitchFamily="34" charset="0"/>
              <a:buChar char="•"/>
              <a:defRPr/>
            </a:pPr>
            <a:r>
              <a:rPr lang="en-US" sz="2000" dirty="0">
                <a:solidFill>
                  <a:schemeClr val="bg2">
                    <a:lumMod val="25000"/>
                  </a:schemeClr>
                </a:solidFill>
              </a:rPr>
              <a:t>It was found that the fusion probability in the reactions with actinide target nuclei (strongly </a:t>
            </a:r>
            <a:r>
              <a:rPr lang="en-US" sz="2000" dirty="0" smtClean="0">
                <a:solidFill>
                  <a:schemeClr val="bg2">
                    <a:lumMod val="25000"/>
                  </a:schemeClr>
                </a:solidFill>
              </a:rPr>
              <a:t>deformed) </a:t>
            </a:r>
            <a:r>
              <a:rPr lang="en-US" sz="2000" dirty="0">
                <a:solidFill>
                  <a:schemeClr val="bg2">
                    <a:lumMod val="25000"/>
                  </a:schemeClr>
                </a:solidFill>
              </a:rPr>
              <a:t>is several orders of magnitude higher than in the case of cold fusion </a:t>
            </a:r>
            <a:r>
              <a:rPr lang="en-US" sz="2000" dirty="0" smtClean="0">
                <a:solidFill>
                  <a:schemeClr val="bg2">
                    <a:lumMod val="25000"/>
                  </a:schemeClr>
                </a:solidFill>
              </a:rPr>
              <a:t>reactions </a:t>
            </a:r>
            <a:r>
              <a:rPr lang="en-US" sz="2000" dirty="0">
                <a:solidFill>
                  <a:schemeClr val="bg2">
                    <a:lumMod val="25000"/>
                  </a:schemeClr>
                </a:solidFill>
              </a:rPr>
              <a:t>at the same value of mean fissility parameter for the systems </a:t>
            </a:r>
            <a:r>
              <a:rPr lang="en-US" sz="2000" dirty="0" smtClean="0">
                <a:solidFill>
                  <a:schemeClr val="bg2">
                    <a:lumMod val="25000"/>
                  </a:schemeClr>
                </a:solidFill>
              </a:rPr>
              <a:t>with </a:t>
            </a:r>
            <a:r>
              <a:rPr lang="en-US" sz="2000" dirty="0" err="1" smtClean="0">
                <a:solidFill>
                  <a:schemeClr val="bg2">
                    <a:lumMod val="25000"/>
                  </a:schemeClr>
                </a:solidFill>
              </a:rPr>
              <a:t>x</a:t>
            </a:r>
            <a:r>
              <a:rPr lang="en-US" sz="2000" baseline="-25000" dirty="0" err="1" smtClean="0">
                <a:solidFill>
                  <a:schemeClr val="bg2">
                    <a:lumMod val="25000"/>
                  </a:schemeClr>
                </a:solidFill>
              </a:rPr>
              <a:t>m</a:t>
            </a:r>
            <a:r>
              <a:rPr lang="en-US" sz="2000" dirty="0" smtClean="0">
                <a:solidFill>
                  <a:schemeClr val="bg2">
                    <a:lumMod val="25000"/>
                  </a:schemeClr>
                </a:solidFill>
              </a:rPr>
              <a:t> </a:t>
            </a:r>
            <a:r>
              <a:rPr lang="en-US" sz="2000" dirty="0">
                <a:solidFill>
                  <a:schemeClr val="bg2">
                    <a:lumMod val="25000"/>
                  </a:schemeClr>
                </a:solidFill>
              </a:rPr>
              <a:t>&gt; 0.8.</a:t>
            </a:r>
          </a:p>
          <a:p>
            <a:pPr marL="342900" indent="-342900" algn="just">
              <a:spcBef>
                <a:spcPts val="600"/>
              </a:spcBef>
              <a:buFont typeface="Arial" pitchFamily="34" charset="0"/>
              <a:buChar char="•"/>
              <a:defRPr/>
            </a:pPr>
            <a:r>
              <a:rPr lang="en-US" sz="2000" dirty="0">
                <a:solidFill>
                  <a:schemeClr val="bg2">
                    <a:lumMod val="25000"/>
                  </a:schemeClr>
                </a:solidFill>
              </a:rPr>
              <a:t>The capture cross section decreases with increasing effective fissility parameter for the systems with </a:t>
            </a:r>
            <a:r>
              <a:rPr lang="en-US" sz="2000" dirty="0" err="1">
                <a:solidFill>
                  <a:schemeClr val="bg2">
                    <a:lumMod val="25000"/>
                  </a:schemeClr>
                </a:solidFill>
              </a:rPr>
              <a:t>x</a:t>
            </a:r>
            <a:r>
              <a:rPr lang="en-US" sz="2000" baseline="-25000" dirty="0" err="1">
                <a:solidFill>
                  <a:schemeClr val="bg2">
                    <a:lumMod val="25000"/>
                  </a:schemeClr>
                </a:solidFill>
              </a:rPr>
              <a:t>eff</a:t>
            </a:r>
            <a:r>
              <a:rPr lang="en-US" sz="2000" dirty="0">
                <a:solidFill>
                  <a:schemeClr val="bg2">
                    <a:lumMod val="25000"/>
                  </a:schemeClr>
                </a:solidFill>
              </a:rPr>
              <a:t> &gt; 0.75 due to the large Coulomb repulsion in the entrance channel. The transfer process becomes dominant for the systems with </a:t>
            </a:r>
            <a:r>
              <a:rPr lang="en-US" sz="2000" dirty="0" err="1">
                <a:solidFill>
                  <a:schemeClr val="bg2">
                    <a:lumMod val="25000"/>
                  </a:schemeClr>
                </a:solidFill>
              </a:rPr>
              <a:t>x</a:t>
            </a:r>
            <a:r>
              <a:rPr lang="en-US" sz="2000" baseline="-25000" dirty="0" err="1">
                <a:solidFill>
                  <a:schemeClr val="bg2">
                    <a:lumMod val="25000"/>
                  </a:schemeClr>
                </a:solidFill>
              </a:rPr>
              <a:t>eff</a:t>
            </a:r>
            <a:r>
              <a:rPr lang="en-US" sz="2000" dirty="0">
                <a:solidFill>
                  <a:schemeClr val="bg2">
                    <a:lumMod val="25000"/>
                  </a:schemeClr>
                </a:solidFill>
              </a:rPr>
              <a:t> &gt; 0.8. Besides, the capture cross </a:t>
            </a:r>
            <a:r>
              <a:rPr lang="en-US" sz="2000" dirty="0" smtClean="0">
                <a:solidFill>
                  <a:schemeClr val="bg2">
                    <a:lumMod val="25000"/>
                  </a:schemeClr>
                </a:solidFill>
              </a:rPr>
              <a:t>section decreases </a:t>
            </a:r>
            <a:r>
              <a:rPr lang="en-US" sz="2000" dirty="0">
                <a:solidFill>
                  <a:schemeClr val="bg2">
                    <a:lumMod val="25000"/>
                  </a:schemeClr>
                </a:solidFill>
              </a:rPr>
              <a:t>more slowly for the reactions with U target nucleus compared with </a:t>
            </a:r>
            <a:r>
              <a:rPr lang="en-US" sz="2000" dirty="0" err="1">
                <a:solidFill>
                  <a:schemeClr val="bg2">
                    <a:lumMod val="25000"/>
                  </a:schemeClr>
                </a:solidFill>
              </a:rPr>
              <a:t>Pb</a:t>
            </a:r>
            <a:r>
              <a:rPr lang="en-US" sz="2000" dirty="0">
                <a:solidFill>
                  <a:schemeClr val="bg2">
                    <a:lumMod val="25000"/>
                  </a:schemeClr>
                </a:solidFill>
              </a:rPr>
              <a:t> </a:t>
            </a:r>
            <a:r>
              <a:rPr lang="en-US" sz="2000" dirty="0" smtClean="0">
                <a:solidFill>
                  <a:schemeClr val="bg2">
                    <a:lumMod val="25000"/>
                  </a:schemeClr>
                </a:solidFill>
              </a:rPr>
              <a:t>nucleus</a:t>
            </a:r>
            <a:r>
              <a:rPr lang="en-US" sz="2000" dirty="0">
                <a:solidFill>
                  <a:schemeClr val="bg2">
                    <a:lumMod val="25000"/>
                  </a:schemeClr>
                </a:solidFill>
              </a:rPr>
              <a:t>. </a:t>
            </a:r>
          </a:p>
        </p:txBody>
      </p:sp>
    </p:spTree>
    <p:extLst>
      <p:ext uri="{BB962C8B-B14F-4D97-AF65-F5344CB8AC3E}">
        <p14:creationId xmlns:p14="http://schemas.microsoft.com/office/powerpoint/2010/main" val="13614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2780928"/>
            <a:ext cx="4928335" cy="1793136"/>
          </a:xfrm>
        </p:spPr>
        <p:txBody>
          <a:bodyPr/>
          <a:lstStyle/>
          <a:p>
            <a:r>
              <a:rPr lang="en-US" sz="5400" dirty="0" smtClean="0">
                <a:solidFill>
                  <a:schemeClr val="bg2">
                    <a:lumMod val="50000"/>
                  </a:schemeClr>
                </a:solidFill>
              </a:rPr>
              <a:t>Thank you for attention!</a:t>
            </a:r>
            <a:endParaRPr lang="ru-RU" sz="5400" dirty="0">
              <a:solidFill>
                <a:schemeClr val="bg2">
                  <a:lumMod val="50000"/>
                </a:schemeClr>
              </a:solidFill>
            </a:endParaRPr>
          </a:p>
        </p:txBody>
      </p:sp>
    </p:spTree>
    <p:extLst>
      <p:ext uri="{BB962C8B-B14F-4D97-AF65-F5344CB8AC3E}">
        <p14:creationId xmlns:p14="http://schemas.microsoft.com/office/powerpoint/2010/main" val="35802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80792389"/>
              </p:ext>
            </p:extLst>
          </p:nvPr>
        </p:nvGraphicFramePr>
        <p:xfrm>
          <a:off x="539552" y="764704"/>
          <a:ext cx="6573867" cy="5890260"/>
        </p:xfrm>
        <a:graphic>
          <a:graphicData uri="http://schemas.openxmlformats.org/drawingml/2006/table">
            <a:tbl>
              <a:tblPr firstRow="1" firstCol="1" bandRow="1">
                <a:tableStyleId>{3C2FFA5D-87B4-456A-9821-1D502468CF0F}</a:tableStyleId>
              </a:tblPr>
              <a:tblGrid>
                <a:gridCol w="1008112"/>
                <a:gridCol w="1679952"/>
                <a:gridCol w="1344032"/>
                <a:gridCol w="1296496"/>
                <a:gridCol w="1245275"/>
              </a:tblGrid>
              <a:tr h="157956">
                <a:tc>
                  <a:txBody>
                    <a:bodyPr/>
                    <a:lstStyle/>
                    <a:p>
                      <a:pPr>
                        <a:lnSpc>
                          <a:spcPct val="115000"/>
                        </a:lnSpc>
                        <a:spcAft>
                          <a:spcPts val="0"/>
                        </a:spcAft>
                      </a:pPr>
                      <a:r>
                        <a:rPr lang="en-US" sz="1400" dirty="0" smtClean="0">
                          <a:effectLst/>
                        </a:rPr>
                        <a:t>Projectile</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Elab</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err="1" smtClean="0">
                          <a:effectLst/>
                        </a:rPr>
                        <a:t>Ec.m</a:t>
                      </a:r>
                      <a:r>
                        <a:rPr lang="en-US" sz="1400" dirty="0" smtClean="0">
                          <a:effectLst/>
                        </a:rPr>
                        <a:t>.</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err="1">
                          <a:effectLst/>
                        </a:rPr>
                        <a:t>Ebass</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err="1" smtClean="0">
                          <a:effectLst/>
                        </a:rPr>
                        <a:t>Ec.m</a:t>
                      </a:r>
                      <a:r>
                        <a:rPr lang="en-US" sz="1400" dirty="0" smtClean="0">
                          <a:effectLst/>
                        </a:rPr>
                        <a:t>./</a:t>
                      </a:r>
                      <a:r>
                        <a:rPr lang="en-US" sz="1400" dirty="0" err="1" smtClean="0">
                          <a:effectLst/>
                        </a:rPr>
                        <a:t>Ebass</a:t>
                      </a:r>
                      <a:endParaRPr lang="ru-RU" sz="1400" dirty="0">
                        <a:effectLst/>
                        <a:latin typeface="Calibri"/>
                        <a:ea typeface="Calibri"/>
                        <a:cs typeface="Times New Roman"/>
                      </a:endParaRPr>
                    </a:p>
                  </a:txBody>
                  <a:tcPr marL="56190" marR="56190" marT="0" marB="0"/>
                </a:tc>
              </a:tr>
              <a:tr h="157956">
                <a:tc>
                  <a:txBody>
                    <a:bodyPr/>
                    <a:lstStyle/>
                    <a:p>
                      <a:pPr>
                        <a:lnSpc>
                          <a:spcPct val="115000"/>
                        </a:lnSpc>
                        <a:spcAft>
                          <a:spcPts val="0"/>
                        </a:spcAft>
                      </a:pPr>
                      <a:r>
                        <a:rPr lang="en-US" sz="1400" dirty="0" smtClean="0">
                          <a:effectLst/>
                        </a:rPr>
                        <a:t>64Ni</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smtClean="0">
                          <a:effectLst/>
                        </a:rPr>
                        <a:t>266.4</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328</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a:effectLst/>
                        </a:rPr>
                        <a:t>258.5</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0.97</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343</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a:effectLst/>
                        </a:rPr>
                        <a:t>270.3</a:t>
                      </a:r>
                      <a:endParaRPr lang="ru-RU" sz="1400" dirty="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a:effectLst/>
                        </a:rPr>
                        <a:t>1.01</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358</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282.1</a:t>
                      </a:r>
                      <a:endParaRPr lang="ru-RU" sz="1400">
                        <a:effectLst/>
                        <a:latin typeface="Calibri"/>
                        <a:ea typeface="Calibri"/>
                        <a:cs typeface="Times New Roman"/>
                      </a:endParaRPr>
                    </a:p>
                  </a:txBody>
                  <a:tcPr marL="56190" marR="56190" marT="0" marB="0"/>
                </a:tc>
                <a:tc>
                  <a:txBody>
                    <a:bodyPr/>
                    <a:lstStyle/>
                    <a:p>
                      <a:endParaRPr lang="ru-RU"/>
                    </a:p>
                  </a:txBody>
                  <a:tcPr marL="56190" marR="56190" marT="0" marB="0"/>
                </a:tc>
                <a:tc>
                  <a:txBody>
                    <a:bodyPr/>
                    <a:lstStyle/>
                    <a:p>
                      <a:pPr>
                        <a:lnSpc>
                          <a:spcPct val="115000"/>
                        </a:lnSpc>
                        <a:spcAft>
                          <a:spcPts val="0"/>
                        </a:spcAft>
                      </a:pPr>
                      <a:r>
                        <a:rPr lang="en-US" sz="1400">
                          <a:effectLst/>
                        </a:rPr>
                        <a:t>1.06</a:t>
                      </a:r>
                      <a:endParaRPr lang="ru-RU" sz="140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382</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301</a:t>
                      </a:r>
                      <a:endParaRPr lang="ru-RU" sz="140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dirty="0">
                          <a:effectLst/>
                        </a:rPr>
                        <a:t>1.13</a:t>
                      </a:r>
                      <a:endParaRPr lang="ru-RU" sz="1400" dirty="0">
                        <a:effectLst/>
                        <a:latin typeface="Calibri"/>
                        <a:ea typeface="Calibri"/>
                        <a:cs typeface="Times New Roman"/>
                      </a:endParaRPr>
                    </a:p>
                  </a:txBody>
                  <a:tcPr marL="56190" marR="56190" marT="0" marB="0"/>
                </a:tc>
              </a:tr>
              <a:tr h="157956">
                <a:tc>
                  <a:txBody>
                    <a:bodyPr/>
                    <a:lstStyle/>
                    <a:p>
                      <a:pPr>
                        <a:lnSpc>
                          <a:spcPct val="115000"/>
                        </a:lnSpc>
                        <a:spcAft>
                          <a:spcPts val="0"/>
                        </a:spcAft>
                      </a:pPr>
                      <a:r>
                        <a:rPr lang="en-US" sz="1400" dirty="0" smtClean="0">
                          <a:effectLst/>
                        </a:rPr>
                        <a:t>36S</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smtClean="0">
                          <a:effectLst/>
                        </a:rPr>
                        <a:t>159.08</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168</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145.9</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0.92</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173</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150.3</a:t>
                      </a:r>
                      <a:endParaRPr lang="ru-RU" sz="140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a:effectLst/>
                        </a:rPr>
                        <a:t>0.94</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179</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155.5</a:t>
                      </a:r>
                      <a:endParaRPr lang="ru-RU" sz="1400">
                        <a:effectLst/>
                        <a:latin typeface="Calibri"/>
                        <a:ea typeface="Calibri"/>
                        <a:cs typeface="Times New Roman"/>
                      </a:endParaRPr>
                    </a:p>
                  </a:txBody>
                  <a:tcPr marL="56190" marR="56190" marT="0" marB="0"/>
                </a:tc>
                <a:tc>
                  <a:txBody>
                    <a:bodyPr/>
                    <a:lstStyle/>
                    <a:p>
                      <a:endParaRPr lang="ru-RU"/>
                    </a:p>
                  </a:txBody>
                  <a:tcPr marL="56190" marR="56190" marT="0" marB="0"/>
                </a:tc>
                <a:tc>
                  <a:txBody>
                    <a:bodyPr/>
                    <a:lstStyle/>
                    <a:p>
                      <a:pPr>
                        <a:lnSpc>
                          <a:spcPct val="115000"/>
                        </a:lnSpc>
                        <a:spcAft>
                          <a:spcPts val="0"/>
                        </a:spcAft>
                      </a:pPr>
                      <a:r>
                        <a:rPr lang="en-US" sz="1400">
                          <a:effectLst/>
                        </a:rPr>
                        <a:t>0.98</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186</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161.6</a:t>
                      </a:r>
                      <a:endParaRPr lang="ru-RU" sz="1400">
                        <a:effectLst/>
                        <a:latin typeface="Calibri"/>
                        <a:ea typeface="Calibri"/>
                        <a:cs typeface="Times New Roman"/>
                      </a:endParaRPr>
                    </a:p>
                  </a:txBody>
                  <a:tcPr marL="56190" marR="56190" marT="0" marB="0"/>
                </a:tc>
                <a:tc>
                  <a:txBody>
                    <a:bodyPr/>
                    <a:lstStyle/>
                    <a:p>
                      <a:endParaRPr lang="ru-RU"/>
                    </a:p>
                  </a:txBody>
                  <a:tcPr marL="56190" marR="56190" marT="0" marB="0"/>
                </a:tc>
                <a:tc>
                  <a:txBody>
                    <a:bodyPr/>
                    <a:lstStyle/>
                    <a:p>
                      <a:pPr>
                        <a:lnSpc>
                          <a:spcPct val="115000"/>
                        </a:lnSpc>
                        <a:spcAft>
                          <a:spcPts val="0"/>
                        </a:spcAft>
                      </a:pPr>
                      <a:r>
                        <a:rPr lang="en-US" sz="1400">
                          <a:effectLst/>
                        </a:rPr>
                        <a:t>1.02</a:t>
                      </a:r>
                      <a:endParaRPr lang="ru-RU" sz="140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198</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172</a:t>
                      </a:r>
                      <a:endParaRPr lang="ru-RU" sz="140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a:effectLst/>
                        </a:rPr>
                        <a:t>1.08</a:t>
                      </a:r>
                      <a:endParaRPr lang="ru-RU" sz="1400">
                        <a:effectLst/>
                        <a:latin typeface="Calibri"/>
                        <a:ea typeface="Calibri"/>
                        <a:cs typeface="Times New Roman"/>
                      </a:endParaRPr>
                    </a:p>
                  </a:txBody>
                  <a:tcPr marL="56190" marR="56190" marT="0" marB="0"/>
                </a:tc>
              </a:tr>
              <a:tr h="157956">
                <a:tc>
                  <a:txBody>
                    <a:bodyPr/>
                    <a:lstStyle/>
                    <a:p>
                      <a:pPr>
                        <a:lnSpc>
                          <a:spcPct val="115000"/>
                        </a:lnSpc>
                        <a:spcAft>
                          <a:spcPts val="0"/>
                        </a:spcAft>
                      </a:pPr>
                      <a:r>
                        <a:rPr lang="en-US" sz="1400" dirty="0" smtClean="0">
                          <a:effectLst/>
                        </a:rPr>
                        <a:t>48Ca</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smtClean="0">
                          <a:effectLst/>
                        </a:rPr>
                        <a:t>193.84</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214</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178.1</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0.92</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224</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186.4</a:t>
                      </a:r>
                      <a:endParaRPr lang="ru-RU" sz="140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a:effectLst/>
                        </a:rPr>
                        <a:t>0.96</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234</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194.7</a:t>
                      </a:r>
                      <a:endParaRPr lang="ru-RU" sz="1400">
                        <a:effectLst/>
                        <a:latin typeface="Calibri"/>
                        <a:ea typeface="Calibri"/>
                        <a:cs typeface="Times New Roman"/>
                      </a:endParaRPr>
                    </a:p>
                  </a:txBody>
                  <a:tcPr marL="56190" marR="56190" marT="0" marB="0"/>
                </a:tc>
                <a:tc>
                  <a:txBody>
                    <a:bodyPr/>
                    <a:lstStyle/>
                    <a:p>
                      <a:endParaRPr lang="ru-RU"/>
                    </a:p>
                  </a:txBody>
                  <a:tcPr marL="56190" marR="56190" marT="0" marB="0"/>
                </a:tc>
                <a:tc>
                  <a:txBody>
                    <a:bodyPr/>
                    <a:lstStyle/>
                    <a:p>
                      <a:pPr>
                        <a:lnSpc>
                          <a:spcPct val="115000"/>
                        </a:lnSpc>
                        <a:spcAft>
                          <a:spcPts val="0"/>
                        </a:spcAft>
                      </a:pPr>
                      <a:r>
                        <a:rPr lang="en-US" sz="1400">
                          <a:effectLst/>
                        </a:rPr>
                        <a:t>1</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246</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204.7</a:t>
                      </a:r>
                      <a:endParaRPr lang="ru-RU" sz="1400">
                        <a:effectLst/>
                        <a:latin typeface="Calibri"/>
                        <a:ea typeface="Calibri"/>
                        <a:cs typeface="Times New Roman"/>
                      </a:endParaRPr>
                    </a:p>
                  </a:txBody>
                  <a:tcPr marL="56190" marR="56190" marT="0" marB="0"/>
                </a:tc>
                <a:tc>
                  <a:txBody>
                    <a:bodyPr/>
                    <a:lstStyle/>
                    <a:p>
                      <a:endParaRPr lang="ru-RU"/>
                    </a:p>
                  </a:txBody>
                  <a:tcPr marL="56190" marR="56190" marT="0" marB="0"/>
                </a:tc>
                <a:tc>
                  <a:txBody>
                    <a:bodyPr/>
                    <a:lstStyle/>
                    <a:p>
                      <a:pPr>
                        <a:lnSpc>
                          <a:spcPct val="115000"/>
                        </a:lnSpc>
                        <a:spcAft>
                          <a:spcPts val="0"/>
                        </a:spcAft>
                      </a:pPr>
                      <a:r>
                        <a:rPr lang="en-US" sz="1400">
                          <a:effectLst/>
                        </a:rPr>
                        <a:t>1.06</a:t>
                      </a:r>
                      <a:endParaRPr lang="ru-RU" sz="140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260</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216.4</a:t>
                      </a:r>
                      <a:endParaRPr lang="ru-RU" sz="140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a:effectLst/>
                        </a:rPr>
                        <a:t>1.12</a:t>
                      </a:r>
                      <a:endParaRPr lang="ru-RU" sz="1400">
                        <a:effectLst/>
                        <a:latin typeface="Calibri"/>
                        <a:ea typeface="Calibri"/>
                        <a:cs typeface="Times New Roman"/>
                      </a:endParaRPr>
                    </a:p>
                  </a:txBody>
                  <a:tcPr marL="56190" marR="56190" marT="0" marB="0"/>
                </a:tc>
              </a:tr>
              <a:tr h="157956">
                <a:tc>
                  <a:txBody>
                    <a:bodyPr/>
                    <a:lstStyle/>
                    <a:p>
                      <a:pPr>
                        <a:lnSpc>
                          <a:spcPct val="115000"/>
                        </a:lnSpc>
                        <a:spcAft>
                          <a:spcPts val="0"/>
                        </a:spcAft>
                      </a:pPr>
                      <a:r>
                        <a:rPr lang="en-US" sz="1400" dirty="0" smtClean="0">
                          <a:effectLst/>
                        </a:rPr>
                        <a:t>48Ti</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rPr>
                        <a:t>214.75</a:t>
                      </a:r>
                      <a:endParaRPr lang="ru-RU" sz="1400" dirty="0" smtClean="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r>
              <a:tr h="157956">
                <a:tc>
                  <a:txBody>
                    <a:bodyPr/>
                    <a:lstStyle/>
                    <a:p>
                      <a:endParaRPr lang="ru-RU" dirty="0"/>
                    </a:p>
                  </a:txBody>
                  <a:tcPr marL="56190" marR="56190" marT="0" marB="0"/>
                </a:tc>
                <a:tc>
                  <a:txBody>
                    <a:bodyPr/>
                    <a:lstStyle/>
                    <a:p>
                      <a:pPr>
                        <a:lnSpc>
                          <a:spcPct val="115000"/>
                        </a:lnSpc>
                        <a:spcAft>
                          <a:spcPts val="0"/>
                        </a:spcAft>
                      </a:pPr>
                      <a:r>
                        <a:rPr lang="en-US" sz="1400">
                          <a:effectLst/>
                        </a:rPr>
                        <a:t>247</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205.5</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0.96</a:t>
                      </a:r>
                      <a:endParaRPr lang="ru-RU" sz="1400">
                        <a:effectLst/>
                        <a:latin typeface="Calibri"/>
                        <a:ea typeface="Calibri"/>
                        <a:cs typeface="Times New Roman"/>
                      </a:endParaRPr>
                    </a:p>
                  </a:txBody>
                  <a:tcPr marL="56190" marR="56190" marT="0" marB="0"/>
                </a:tc>
              </a:tr>
              <a:tr h="157956">
                <a:tc>
                  <a:txBody>
                    <a:bodyPr/>
                    <a:lstStyle/>
                    <a:p>
                      <a:endParaRPr lang="ru-RU"/>
                    </a:p>
                  </a:txBody>
                  <a:tcPr marL="56190" marR="56190" marT="0" marB="0"/>
                </a:tc>
                <a:tc>
                  <a:txBody>
                    <a:bodyPr/>
                    <a:lstStyle/>
                    <a:p>
                      <a:pPr>
                        <a:lnSpc>
                          <a:spcPct val="115000"/>
                        </a:lnSpc>
                        <a:spcAft>
                          <a:spcPts val="0"/>
                        </a:spcAft>
                      </a:pPr>
                      <a:r>
                        <a:rPr lang="en-US" sz="1400">
                          <a:effectLst/>
                        </a:rPr>
                        <a:t>256</a:t>
                      </a:r>
                      <a:endParaRPr lang="ru-RU" sz="1400">
                        <a:effectLst/>
                        <a:latin typeface="Calibri"/>
                        <a:ea typeface="Calibri"/>
                        <a:cs typeface="Times New Roman"/>
                      </a:endParaRPr>
                    </a:p>
                  </a:txBody>
                  <a:tcPr marL="56190" marR="56190" marT="0" marB="0"/>
                </a:tc>
                <a:tc>
                  <a:txBody>
                    <a:bodyPr/>
                    <a:lstStyle/>
                    <a:p>
                      <a:pPr>
                        <a:lnSpc>
                          <a:spcPct val="115000"/>
                        </a:lnSpc>
                        <a:spcAft>
                          <a:spcPts val="0"/>
                        </a:spcAft>
                      </a:pPr>
                      <a:r>
                        <a:rPr lang="en-US" sz="1400">
                          <a:effectLst/>
                        </a:rPr>
                        <a:t>213</a:t>
                      </a:r>
                      <a:endParaRPr lang="ru-RU" sz="140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a:effectLst/>
                        </a:rPr>
                        <a:t>0.99</a:t>
                      </a:r>
                      <a:endParaRPr lang="ru-RU" sz="1400">
                        <a:effectLst/>
                        <a:latin typeface="Calibri"/>
                        <a:ea typeface="Calibri"/>
                        <a:cs typeface="Times New Roman"/>
                      </a:endParaRPr>
                    </a:p>
                  </a:txBody>
                  <a:tcPr marL="56190" marR="56190" marT="0" marB="0"/>
                </a:tc>
              </a:tr>
              <a:tr h="87928">
                <a:tc>
                  <a:txBody>
                    <a:bodyPr/>
                    <a:lstStyle/>
                    <a:p>
                      <a:endParaRPr lang="ru-RU" dirty="0"/>
                    </a:p>
                  </a:txBody>
                  <a:tcPr marL="56190" marR="56190" marT="0" marB="0"/>
                </a:tc>
                <a:tc>
                  <a:txBody>
                    <a:bodyPr/>
                    <a:lstStyle/>
                    <a:p>
                      <a:pPr>
                        <a:lnSpc>
                          <a:spcPct val="115000"/>
                        </a:lnSpc>
                        <a:spcAft>
                          <a:spcPts val="0"/>
                        </a:spcAft>
                      </a:pPr>
                      <a:r>
                        <a:rPr lang="en-US" sz="1400" dirty="0">
                          <a:effectLst/>
                        </a:rPr>
                        <a:t>271</a:t>
                      </a:r>
                      <a:endParaRPr lang="ru-RU" sz="1400" dirty="0">
                        <a:effectLst/>
                        <a:latin typeface="Calibri"/>
                        <a:ea typeface="Calibri"/>
                        <a:cs typeface="Times New Roman"/>
                      </a:endParaRPr>
                    </a:p>
                  </a:txBody>
                  <a:tcPr marL="56190" marR="56190" marT="0" marB="0"/>
                </a:tc>
                <a:tc>
                  <a:txBody>
                    <a:bodyPr/>
                    <a:lstStyle/>
                    <a:p>
                      <a:pPr>
                        <a:lnSpc>
                          <a:spcPct val="115000"/>
                        </a:lnSpc>
                        <a:spcAft>
                          <a:spcPts val="0"/>
                        </a:spcAft>
                      </a:pPr>
                      <a:r>
                        <a:rPr lang="en-US" sz="1400" dirty="0">
                          <a:effectLst/>
                        </a:rPr>
                        <a:t>225.5</a:t>
                      </a:r>
                      <a:endParaRPr lang="ru-RU" sz="1400" dirty="0">
                        <a:effectLst/>
                        <a:latin typeface="Calibri"/>
                        <a:ea typeface="Calibri"/>
                        <a:cs typeface="Times New Roman"/>
                      </a:endParaRPr>
                    </a:p>
                  </a:txBody>
                  <a:tcPr marL="56190" marR="56190" marT="0" marB="0"/>
                </a:tc>
                <a:tc>
                  <a:txBody>
                    <a:bodyPr/>
                    <a:lstStyle/>
                    <a:p>
                      <a:endParaRPr lang="ru-RU" dirty="0"/>
                    </a:p>
                  </a:txBody>
                  <a:tcPr marL="56190" marR="56190" marT="0" marB="0"/>
                </a:tc>
                <a:tc>
                  <a:txBody>
                    <a:bodyPr/>
                    <a:lstStyle/>
                    <a:p>
                      <a:pPr>
                        <a:lnSpc>
                          <a:spcPct val="115000"/>
                        </a:lnSpc>
                        <a:spcAft>
                          <a:spcPts val="0"/>
                        </a:spcAft>
                      </a:pPr>
                      <a:r>
                        <a:rPr lang="en-US" sz="1400" dirty="0">
                          <a:effectLst/>
                        </a:rPr>
                        <a:t>1.05</a:t>
                      </a:r>
                      <a:endParaRPr lang="ru-RU" sz="1400" dirty="0">
                        <a:effectLst/>
                        <a:latin typeface="Calibri"/>
                        <a:ea typeface="Calibri"/>
                        <a:cs typeface="Times New Roman"/>
                      </a:endParaRPr>
                    </a:p>
                  </a:txBody>
                  <a:tcPr marL="56190" marR="56190" marT="0" marB="0"/>
                </a:tc>
              </a:tr>
            </a:tbl>
          </a:graphicData>
        </a:graphic>
      </p:graphicFrame>
      <p:sp>
        <p:nvSpPr>
          <p:cNvPr id="6" name="TextBox 5"/>
          <p:cNvSpPr txBox="1"/>
          <p:nvPr/>
        </p:nvSpPr>
        <p:spPr>
          <a:xfrm>
            <a:off x="7380312" y="3501007"/>
            <a:ext cx="1590500" cy="646331"/>
          </a:xfrm>
          <a:prstGeom prst="rect">
            <a:avLst/>
          </a:prstGeom>
          <a:noFill/>
        </p:spPr>
        <p:txBody>
          <a:bodyPr wrap="none" rtlCol="0">
            <a:spAutoFit/>
          </a:bodyPr>
          <a:lstStyle/>
          <a:p>
            <a:r>
              <a:rPr lang="en-US" sz="3600" b="1" dirty="0" smtClean="0">
                <a:solidFill>
                  <a:schemeClr val="accent1"/>
                </a:solidFill>
              </a:rPr>
              <a:t>+ </a:t>
            </a:r>
            <a:r>
              <a:rPr lang="en-US" sz="3600" b="1" baseline="30000" dirty="0" smtClean="0">
                <a:solidFill>
                  <a:schemeClr val="accent1"/>
                </a:solidFill>
              </a:rPr>
              <a:t>238</a:t>
            </a:r>
            <a:r>
              <a:rPr lang="en-US" sz="3600" b="1" dirty="0" smtClean="0">
                <a:solidFill>
                  <a:schemeClr val="accent1"/>
                </a:solidFill>
              </a:rPr>
              <a:t>U </a:t>
            </a:r>
            <a:endParaRPr lang="ru-RU" sz="3600" b="1" dirty="0">
              <a:solidFill>
                <a:schemeClr val="accent1"/>
              </a:solidFill>
            </a:endParaRPr>
          </a:p>
        </p:txBody>
      </p:sp>
    </p:spTree>
    <p:extLst>
      <p:ext uri="{BB962C8B-B14F-4D97-AF65-F5344CB8AC3E}">
        <p14:creationId xmlns:p14="http://schemas.microsoft.com/office/powerpoint/2010/main" val="334466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3"/>
          <p:cNvSpPr/>
          <p:nvPr/>
        </p:nvSpPr>
        <p:spPr>
          <a:xfrm>
            <a:off x="777819" y="657819"/>
            <a:ext cx="5881266" cy="369332"/>
          </a:xfrm>
          <a:prstGeom prst="rect">
            <a:avLst/>
          </a:prstGeom>
        </p:spPr>
        <p:txBody>
          <a:bodyPr wrap="square">
            <a:spAutoFit/>
          </a:bodyPr>
          <a:lstStyle/>
          <a:p>
            <a:pPr>
              <a:defRPr/>
            </a:pPr>
            <a:r>
              <a:rPr lang="en-US" baseline="30000" dirty="0" smtClean="0"/>
              <a:t>208</a:t>
            </a:r>
            <a:r>
              <a:rPr lang="en-US" dirty="0" smtClean="0"/>
              <a:t>Pb </a:t>
            </a:r>
            <a:r>
              <a:rPr lang="en-US" dirty="0"/>
              <a:t>[R. Bock </a:t>
            </a:r>
            <a:r>
              <a:rPr lang="en-US" i="1" dirty="0"/>
              <a:t>et al</a:t>
            </a:r>
            <a:r>
              <a:rPr lang="en-US" dirty="0"/>
              <a:t>., </a:t>
            </a:r>
            <a:r>
              <a:rPr lang="en-US" dirty="0" err="1"/>
              <a:t>Nucl</a:t>
            </a:r>
            <a:r>
              <a:rPr lang="en-US" dirty="0"/>
              <a:t>. Phys. A 388, 334 (1982</a:t>
            </a:r>
            <a:r>
              <a:rPr lang="en-US" dirty="0" smtClean="0"/>
              <a:t>)]</a:t>
            </a:r>
            <a:endParaRPr lang="en-US" dirty="0"/>
          </a:p>
        </p:txBody>
      </p:sp>
      <p:sp>
        <p:nvSpPr>
          <p:cNvPr id="6" name="Прямоугольник 5"/>
          <p:cNvSpPr/>
          <p:nvPr/>
        </p:nvSpPr>
        <p:spPr>
          <a:xfrm>
            <a:off x="748241" y="2099285"/>
            <a:ext cx="5884289" cy="369332"/>
          </a:xfrm>
          <a:prstGeom prst="rect">
            <a:avLst/>
          </a:prstGeom>
        </p:spPr>
        <p:txBody>
          <a:bodyPr wrap="square">
            <a:spAutoFit/>
          </a:bodyPr>
          <a:lstStyle/>
          <a:p>
            <a:pPr>
              <a:defRPr/>
            </a:pPr>
            <a:r>
              <a:rPr lang="en-US" baseline="30000" dirty="0" smtClean="0"/>
              <a:t>238</a:t>
            </a:r>
            <a:r>
              <a:rPr lang="en-US" dirty="0" smtClean="0"/>
              <a:t>U </a:t>
            </a:r>
            <a:r>
              <a:rPr lang="en-US" dirty="0"/>
              <a:t>[J. Toke </a:t>
            </a:r>
            <a:r>
              <a:rPr lang="en-US" i="1" dirty="0"/>
              <a:t>et al</a:t>
            </a:r>
            <a:r>
              <a:rPr lang="en-US" dirty="0"/>
              <a:t>., </a:t>
            </a:r>
            <a:r>
              <a:rPr lang="en-US" dirty="0" err="1"/>
              <a:t>Nucl</a:t>
            </a:r>
            <a:r>
              <a:rPr lang="en-US" dirty="0"/>
              <a:t>. Phys. A 440, 327 (1985</a:t>
            </a:r>
            <a:r>
              <a:rPr lang="en-US" dirty="0" smtClean="0"/>
              <a:t>)] </a:t>
            </a:r>
            <a:endParaRPr lang="en-US"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73" y="2563163"/>
            <a:ext cx="71342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19" y="1124744"/>
            <a:ext cx="7130980" cy="72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48241" y="3933056"/>
            <a:ext cx="4572000" cy="646331"/>
          </a:xfrm>
          <a:prstGeom prst="rect">
            <a:avLst/>
          </a:prstGeom>
        </p:spPr>
        <p:txBody>
          <a:bodyPr>
            <a:spAutoFit/>
          </a:bodyPr>
          <a:lstStyle/>
          <a:p>
            <a:r>
              <a:rPr lang="ru-RU" dirty="0"/>
              <a:t>L. </a:t>
            </a:r>
            <a:r>
              <a:rPr lang="ru-RU" dirty="0" err="1" smtClean="0"/>
              <a:t>Corradi</a:t>
            </a:r>
            <a:r>
              <a:rPr lang="en-US" dirty="0" smtClean="0"/>
              <a:t> </a:t>
            </a:r>
            <a:r>
              <a:rPr lang="en-US" i="1" dirty="0" smtClean="0"/>
              <a:t>et al</a:t>
            </a:r>
            <a:r>
              <a:rPr lang="en-US" dirty="0" smtClean="0"/>
              <a:t>.</a:t>
            </a:r>
            <a:r>
              <a:rPr lang="ru-RU" dirty="0" smtClean="0"/>
              <a:t>, </a:t>
            </a:r>
            <a:r>
              <a:rPr lang="ru-RU" dirty="0" err="1"/>
              <a:t>Phys</a:t>
            </a:r>
            <a:r>
              <a:rPr lang="ru-RU" dirty="0"/>
              <a:t>. </a:t>
            </a:r>
            <a:r>
              <a:rPr lang="ru-RU" dirty="0" err="1"/>
              <a:t>Rev</a:t>
            </a:r>
            <a:r>
              <a:rPr lang="ru-RU" dirty="0"/>
              <a:t>. C 59, 261 (1999).</a:t>
            </a:r>
          </a:p>
        </p:txBody>
      </p:sp>
      <p:sp>
        <p:nvSpPr>
          <p:cNvPr id="5" name="Прямоугольник 4"/>
          <p:cNvSpPr/>
          <p:nvPr/>
        </p:nvSpPr>
        <p:spPr>
          <a:xfrm>
            <a:off x="802532" y="4569882"/>
            <a:ext cx="7106266" cy="646331"/>
          </a:xfrm>
          <a:prstGeom prst="rect">
            <a:avLst/>
          </a:prstGeom>
        </p:spPr>
        <p:txBody>
          <a:bodyPr wrap="square">
            <a:spAutoFit/>
          </a:bodyPr>
          <a:lstStyle/>
          <a:p>
            <a:r>
              <a:rPr lang="es-ES" b="1" dirty="0"/>
              <a:t>Multinucleon transfer processes in </a:t>
            </a:r>
            <a:r>
              <a:rPr lang="es-ES" b="1" dirty="0" smtClean="0"/>
              <a:t>64Ni</a:t>
            </a:r>
            <a:r>
              <a:rPr lang="es-ES" dirty="0" smtClean="0"/>
              <a:t>+</a:t>
            </a:r>
            <a:r>
              <a:rPr lang="es-ES" b="1" dirty="0" smtClean="0"/>
              <a:t>238U     </a:t>
            </a:r>
            <a:r>
              <a:rPr lang="en-US" i="1" dirty="0" err="1" smtClean="0"/>
              <a:t>E</a:t>
            </a:r>
            <a:r>
              <a:rPr lang="en-US" dirty="0" err="1" smtClean="0"/>
              <a:t>lab</a:t>
            </a:r>
            <a:r>
              <a:rPr lang="en-US" dirty="0" smtClean="0"/>
              <a:t>=390 MeV</a:t>
            </a:r>
          </a:p>
          <a:p>
            <a:r>
              <a:rPr lang="en-US" dirty="0"/>
              <a:t>total transfer </a:t>
            </a:r>
            <a:r>
              <a:rPr lang="en-US" dirty="0" smtClean="0"/>
              <a:t>cross sections</a:t>
            </a:r>
            <a:r>
              <a:rPr lang="en-US" dirty="0"/>
              <a:t>, amounting to </a:t>
            </a:r>
            <a:r>
              <a:rPr lang="en-US" dirty="0" err="1" smtClean="0"/>
              <a:t>sigma_tr</a:t>
            </a:r>
            <a:r>
              <a:rPr lang="en-US" dirty="0" smtClean="0"/>
              <a:t>=670 </a:t>
            </a:r>
            <a:r>
              <a:rPr lang="en-US" dirty="0" err="1"/>
              <a:t>mb</a:t>
            </a:r>
            <a:endParaRPr lang="ru-RU" dirty="0"/>
          </a:p>
        </p:txBody>
      </p:sp>
    </p:spTree>
    <p:extLst>
      <p:ext uri="{BB962C8B-B14F-4D97-AF65-F5344CB8AC3E}">
        <p14:creationId xmlns:p14="http://schemas.microsoft.com/office/powerpoint/2010/main" val="2412753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5108042" y="488566"/>
          <a:ext cx="4019872" cy="5865490"/>
        </p:xfrm>
        <a:graphic>
          <a:graphicData uri="http://schemas.openxmlformats.org/presentationml/2006/ole">
            <mc:AlternateContent xmlns:mc="http://schemas.openxmlformats.org/markup-compatibility/2006">
              <mc:Choice xmlns:v="urn:schemas-microsoft-com:vml" Requires="v">
                <p:oleObj spid="_x0000_s30752" name="Graph" r:id="rId4" imgW="2679840" imgH="3909960" progId="Origin50.Graph">
                  <p:embed/>
                </p:oleObj>
              </mc:Choice>
              <mc:Fallback>
                <p:oleObj name="Graph" r:id="rId4" imgW="2679840" imgH="3909960" progId="Origin50.Graph">
                  <p:embed/>
                  <p:pic>
                    <p:nvPicPr>
                      <p:cNvPr id="0" name=""/>
                      <p:cNvPicPr/>
                      <p:nvPr/>
                    </p:nvPicPr>
                    <p:blipFill>
                      <a:blip r:embed="rId5"/>
                      <a:stretch>
                        <a:fillRect/>
                      </a:stretch>
                    </p:blipFill>
                    <p:spPr>
                      <a:xfrm>
                        <a:off x="5108042" y="488566"/>
                        <a:ext cx="4019872" cy="5865490"/>
                      </a:xfrm>
                      <a:prstGeom prst="rect">
                        <a:avLst/>
                      </a:prstGeom>
                    </p:spPr>
                  </p:pic>
                </p:oleObj>
              </mc:Fallback>
            </mc:AlternateContent>
          </a:graphicData>
        </a:graphic>
      </p:graphicFrame>
      <p:sp>
        <p:nvSpPr>
          <p:cNvPr id="116746" name="Rectangle 10"/>
          <p:cNvSpPr>
            <a:spLocks noGrp="1" noChangeArrowheads="1"/>
          </p:cNvSpPr>
          <p:nvPr>
            <p:ph type="body" sz="half" idx="4294967295"/>
          </p:nvPr>
        </p:nvSpPr>
        <p:spPr>
          <a:xfrm>
            <a:off x="0" y="1295401"/>
            <a:ext cx="5164832" cy="2781671"/>
          </a:xfrm>
        </p:spPr>
        <p:txBody>
          <a:bodyPr>
            <a:noAutofit/>
          </a:bodyPr>
          <a:lstStyle/>
          <a:p>
            <a:pPr algn="just" eaLnBrk="1" hangingPunct="1">
              <a:defRPr/>
            </a:pPr>
            <a:r>
              <a:rPr lang="en-GB" sz="1800" b="1" dirty="0" smtClean="0">
                <a:latin typeface="Times New Roman" pitchFamily="18" charset="0"/>
              </a:rPr>
              <a:t>Double-magic nucleus </a:t>
            </a:r>
            <a:r>
              <a:rPr lang="en-GB" sz="1800" b="1" baseline="30000" dirty="0" smtClean="0">
                <a:latin typeface="Times New Roman" pitchFamily="18" charset="0"/>
              </a:rPr>
              <a:t>48</a:t>
            </a:r>
            <a:r>
              <a:rPr lang="en-GB" sz="1800" b="1" dirty="0" smtClean="0">
                <a:latin typeface="Times New Roman" pitchFamily="18" charset="0"/>
              </a:rPr>
              <a:t>Ca allows one to obtain the low excitation energy of compound nucleus (</a:t>
            </a:r>
            <a:r>
              <a:rPr lang="en-GB" sz="1800" b="1" dirty="0" smtClean="0">
                <a:solidFill>
                  <a:schemeClr val="accent1">
                    <a:lumMod val="75000"/>
                  </a:schemeClr>
                </a:solidFill>
                <a:latin typeface="Times New Roman" pitchFamily="18" charset="0"/>
              </a:rPr>
              <a:t>E* ≈ 30-36 MeV</a:t>
            </a:r>
            <a:r>
              <a:rPr lang="en-GB" sz="1800" b="1" dirty="0" smtClean="0">
                <a:latin typeface="Times New Roman" pitchFamily="18" charset="0"/>
              </a:rPr>
              <a:t>) at the Coulomb barrier</a:t>
            </a:r>
          </a:p>
          <a:p>
            <a:pPr algn="just" eaLnBrk="1" hangingPunct="1">
              <a:defRPr/>
            </a:pPr>
            <a:r>
              <a:rPr lang="en-GB" sz="1800" b="1" dirty="0" smtClean="0">
                <a:latin typeface="Times New Roman" pitchFamily="18" charset="0"/>
              </a:rPr>
              <a:t>Neutron excess </a:t>
            </a:r>
            <a:r>
              <a:rPr lang="en-GB" sz="1800" b="1" dirty="0" smtClean="0">
                <a:latin typeface="Times New Roman" pitchFamily="18" charset="0"/>
                <a:sym typeface="Symbol" pitchFamily="18" charset="2"/>
              </a:rPr>
              <a:t>leads to </a:t>
            </a:r>
            <a:r>
              <a:rPr lang="en-GB" sz="1800" b="1" dirty="0" smtClean="0">
                <a:solidFill>
                  <a:schemeClr val="accent1">
                    <a:lumMod val="75000"/>
                  </a:schemeClr>
                </a:solidFill>
                <a:latin typeface="Times New Roman" pitchFamily="18" charset="0"/>
                <a:sym typeface="Symbol" pitchFamily="18" charset="2"/>
              </a:rPr>
              <a:t>N</a:t>
            </a:r>
            <a:r>
              <a:rPr lang="en-GB" sz="1800" b="1" baseline="-25000" dirty="0" smtClean="0">
                <a:solidFill>
                  <a:schemeClr val="accent1">
                    <a:lumMod val="75000"/>
                  </a:schemeClr>
                </a:solidFill>
                <a:latin typeface="Times New Roman" pitchFamily="18" charset="0"/>
                <a:sym typeface="Symbol" pitchFamily="18" charset="2"/>
              </a:rPr>
              <a:t>CN </a:t>
            </a:r>
            <a:r>
              <a:rPr lang="en-GB" sz="1800" b="1" dirty="0" smtClean="0">
                <a:solidFill>
                  <a:schemeClr val="accent1">
                    <a:lumMod val="75000"/>
                  </a:schemeClr>
                </a:solidFill>
                <a:latin typeface="Times New Roman" pitchFamily="18" charset="0"/>
                <a:sym typeface="Symbol" pitchFamily="18" charset="2"/>
              </a:rPr>
              <a:t>= 170-180 </a:t>
            </a:r>
            <a:r>
              <a:rPr lang="en-GB" sz="1800" b="1" dirty="0" smtClean="0">
                <a:latin typeface="Times New Roman" pitchFamily="18" charset="0"/>
                <a:sym typeface="Symbol" pitchFamily="18" charset="2"/>
              </a:rPr>
              <a:t>in the reaction with actinide targets in differ from cold fusion reaction, where </a:t>
            </a:r>
            <a:r>
              <a:rPr lang="en-GB" sz="1800" b="1" dirty="0" smtClean="0">
                <a:solidFill>
                  <a:schemeClr val="accent1">
                    <a:lumMod val="75000"/>
                  </a:schemeClr>
                </a:solidFill>
                <a:latin typeface="Times New Roman" pitchFamily="18" charset="0"/>
                <a:sym typeface="Symbol" pitchFamily="18" charset="2"/>
              </a:rPr>
              <a:t>N</a:t>
            </a:r>
            <a:r>
              <a:rPr lang="en-GB" sz="1800" b="1" baseline="-25000" dirty="0" smtClean="0">
                <a:solidFill>
                  <a:schemeClr val="accent1">
                    <a:lumMod val="75000"/>
                  </a:schemeClr>
                </a:solidFill>
                <a:latin typeface="Times New Roman" pitchFamily="18" charset="0"/>
                <a:sym typeface="Symbol" pitchFamily="18" charset="2"/>
              </a:rPr>
              <a:t>CN </a:t>
            </a:r>
            <a:r>
              <a:rPr lang="en-GB" sz="1800" b="1" dirty="0" smtClean="0">
                <a:solidFill>
                  <a:schemeClr val="accent1">
                    <a:lumMod val="75000"/>
                  </a:schemeClr>
                </a:solidFill>
                <a:latin typeface="Times New Roman" pitchFamily="18" charset="0"/>
                <a:sym typeface="Symbol" pitchFamily="18" charset="2"/>
              </a:rPr>
              <a:t>≈ 150-160</a:t>
            </a:r>
          </a:p>
          <a:p>
            <a:pPr algn="just" eaLnBrk="1" hangingPunct="1">
              <a:defRPr/>
            </a:pPr>
            <a:r>
              <a:rPr lang="en-US" sz="1800" b="1" dirty="0" smtClean="0">
                <a:latin typeface="Times New Roman" pitchFamily="18" charset="0"/>
              </a:rPr>
              <a:t>The heaviest element, which can be obtained with the reactions with </a:t>
            </a:r>
            <a:r>
              <a:rPr lang="en-US" sz="1800" b="1" baseline="30000" dirty="0" smtClean="0">
                <a:latin typeface="Times New Roman" pitchFamily="18" charset="0"/>
              </a:rPr>
              <a:t>48</a:t>
            </a:r>
            <a:r>
              <a:rPr lang="en-US" sz="1800" b="1" dirty="0" smtClean="0">
                <a:latin typeface="Times New Roman" pitchFamily="18" charset="0"/>
              </a:rPr>
              <a:t>Ca-projectiles, is </a:t>
            </a:r>
            <a:r>
              <a:rPr lang="en-US" sz="1800" b="1" dirty="0" smtClean="0">
                <a:solidFill>
                  <a:schemeClr val="accent1">
                    <a:lumMod val="75000"/>
                  </a:schemeClr>
                </a:solidFill>
                <a:latin typeface="Times New Roman" pitchFamily="18" charset="0"/>
              </a:rPr>
              <a:t>118 </a:t>
            </a:r>
            <a:r>
              <a:rPr lang="en-US" sz="1800" b="1" dirty="0" smtClean="0">
                <a:latin typeface="Times New Roman" pitchFamily="18" charset="0"/>
              </a:rPr>
              <a:t>nucleus. </a:t>
            </a:r>
            <a:endParaRPr lang="en-GB" sz="1800" b="1" dirty="0" smtClean="0">
              <a:latin typeface="Times New Roman" pitchFamily="18" charset="0"/>
            </a:endParaRPr>
          </a:p>
          <a:p>
            <a:pPr eaLnBrk="1" hangingPunct="1">
              <a:defRPr/>
            </a:pPr>
            <a:endParaRPr lang="ru-RU" sz="1800" b="1" dirty="0" smtClean="0">
              <a:latin typeface="Times New Roman" pitchFamily="18" charset="0"/>
            </a:endParaRPr>
          </a:p>
        </p:txBody>
      </p:sp>
      <p:sp>
        <p:nvSpPr>
          <p:cNvPr id="116739" name="Rectangle 3"/>
          <p:cNvSpPr>
            <a:spLocks noChangeArrowheads="1"/>
          </p:cNvSpPr>
          <p:nvPr/>
        </p:nvSpPr>
        <p:spPr bwMode="auto">
          <a:xfrm>
            <a:off x="23428" y="1124744"/>
            <a:ext cx="5313176" cy="3640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just" eaLnBrk="1" hangingPunct="1">
              <a:buClrTx/>
              <a:buSzTx/>
              <a:buFontTx/>
              <a:buChar char="•"/>
            </a:pPr>
            <a:r>
              <a:rPr lang="en-US" altLang="ru-RU" sz="1800" b="1" dirty="0">
                <a:latin typeface="Times New Roman" pitchFamily="18" charset="0"/>
              </a:rPr>
              <a:t>The sharp change of the </a:t>
            </a:r>
            <a:r>
              <a:rPr lang="en-US" altLang="ru-RU" sz="1200" b="1" dirty="0">
                <a:latin typeface="Times New Roman" pitchFamily="18" charset="0"/>
              </a:rPr>
              <a:t>MED</a:t>
            </a:r>
            <a:r>
              <a:rPr lang="en-US" altLang="ru-RU" sz="1800" b="1" dirty="0">
                <a:latin typeface="Times New Roman" pitchFamily="18" charset="0"/>
              </a:rPr>
              <a:t> triangular shape for the reaction </a:t>
            </a:r>
            <a:r>
              <a:rPr lang="en-US" altLang="ru-RU" sz="1800" b="1" baseline="30000" dirty="0" smtClean="0">
                <a:latin typeface="Times New Roman" pitchFamily="18" charset="0"/>
              </a:rPr>
              <a:t>48</a:t>
            </a:r>
            <a:r>
              <a:rPr lang="en-US" altLang="ru-RU" sz="1800" b="1" dirty="0" smtClean="0">
                <a:latin typeface="Times New Roman" pitchFamily="18" charset="0"/>
              </a:rPr>
              <a:t>Ca + </a:t>
            </a:r>
            <a:r>
              <a:rPr lang="en-US" altLang="ru-RU" sz="1800" b="1" baseline="30000" dirty="0" smtClean="0">
                <a:latin typeface="Times New Roman" pitchFamily="18" charset="0"/>
              </a:rPr>
              <a:t>208</a:t>
            </a:r>
            <a:r>
              <a:rPr lang="en-US" altLang="ru-RU" sz="1800" b="1" dirty="0" smtClean="0">
                <a:latin typeface="Times New Roman" pitchFamily="18" charset="0"/>
              </a:rPr>
              <a:t>Pb</a:t>
            </a:r>
            <a:r>
              <a:rPr lang="en-US" altLang="ru-RU" sz="1800" b="1" dirty="0">
                <a:latin typeface="Times New Roman" pitchFamily="18" charset="0"/>
              </a:rPr>
              <a:t>, where </a:t>
            </a:r>
            <a:r>
              <a:rPr lang="en-US" altLang="ru-RU" sz="1800" b="1" dirty="0" smtClean="0">
                <a:latin typeface="Times New Roman" pitchFamily="18" charset="0"/>
              </a:rPr>
              <a:t>Fusion-Fission </a:t>
            </a:r>
            <a:r>
              <a:rPr lang="en-US" altLang="ru-RU" sz="1800" b="1" dirty="0">
                <a:latin typeface="Times New Roman" pitchFamily="18" charset="0"/>
              </a:rPr>
              <a:t>process dominates, to the </a:t>
            </a:r>
            <a:r>
              <a:rPr lang="en-US" altLang="ru-RU" sz="1800" b="1" dirty="0" smtClean="0">
                <a:latin typeface="Times New Roman" pitchFamily="18" charset="0"/>
              </a:rPr>
              <a:t>Quasifission </a:t>
            </a:r>
            <a:r>
              <a:rPr lang="en-US" altLang="ru-RU" sz="1800" b="1" dirty="0">
                <a:latin typeface="Times New Roman" pitchFamily="18" charset="0"/>
              </a:rPr>
              <a:t>shape of MED for the </a:t>
            </a:r>
            <a:r>
              <a:rPr lang="en-US" altLang="ru-RU" sz="1800" b="1" baseline="30000" dirty="0">
                <a:latin typeface="Times New Roman" pitchFamily="18" charset="0"/>
              </a:rPr>
              <a:t>286</a:t>
            </a:r>
            <a:r>
              <a:rPr lang="en-US" altLang="ru-RU" sz="1800" b="1" dirty="0">
                <a:latin typeface="Times New Roman" pitchFamily="18" charset="0"/>
              </a:rPr>
              <a:t>112-</a:t>
            </a:r>
            <a:r>
              <a:rPr lang="en-US" altLang="ru-RU" sz="1800" b="1" baseline="30000" dirty="0">
                <a:latin typeface="Times New Roman" pitchFamily="18" charset="0"/>
              </a:rPr>
              <a:t>296</a:t>
            </a:r>
            <a:r>
              <a:rPr lang="en-US" altLang="ru-RU" sz="1800" b="1" dirty="0">
                <a:latin typeface="Times New Roman" pitchFamily="18" charset="0"/>
              </a:rPr>
              <a:t>116 nuclei.</a:t>
            </a:r>
          </a:p>
          <a:p>
            <a:pPr algn="just" eaLnBrk="1" hangingPunct="1">
              <a:buClrTx/>
              <a:buSzTx/>
              <a:buFontTx/>
              <a:buNone/>
            </a:pPr>
            <a:endParaRPr lang="en-US" altLang="ru-RU" sz="500" b="1" dirty="0">
              <a:latin typeface="Times New Roman" pitchFamily="18" charset="0"/>
            </a:endParaRPr>
          </a:p>
          <a:p>
            <a:pPr algn="just" eaLnBrk="1" hangingPunct="1">
              <a:buClrTx/>
              <a:buSzTx/>
              <a:buFontTx/>
              <a:buChar char="•"/>
            </a:pPr>
            <a:r>
              <a:rPr lang="en-US" altLang="ru-RU" sz="1800" b="1" dirty="0">
                <a:latin typeface="Times New Roman" pitchFamily="18" charset="0"/>
              </a:rPr>
              <a:t>The wide two-humped mass distribution with high peak of heavy fragment near double magic lead (M</a:t>
            </a:r>
            <a:r>
              <a:rPr lang="en-US" altLang="ru-RU" sz="1800" b="1" baseline="-25000" dirty="0">
                <a:latin typeface="Times New Roman" pitchFamily="18" charset="0"/>
              </a:rPr>
              <a:t>H</a:t>
            </a:r>
            <a:r>
              <a:rPr lang="en-US" altLang="ru-RU" sz="1800" b="1" dirty="0">
                <a:latin typeface="Times New Roman" pitchFamily="18" charset="0"/>
                <a:sym typeface="Symbol" pitchFamily="18" charset="2"/>
              </a:rPr>
              <a:t></a:t>
            </a:r>
            <a:r>
              <a:rPr lang="en-US" altLang="ru-RU" sz="1800" b="1" dirty="0">
                <a:latin typeface="Times New Roman" pitchFamily="18" charset="0"/>
              </a:rPr>
              <a:t>208) for the </a:t>
            </a:r>
            <a:r>
              <a:rPr lang="en-US" altLang="ru-RU" sz="1800" b="1" dirty="0" smtClean="0">
                <a:latin typeface="Times New Roman" pitchFamily="18" charset="0"/>
              </a:rPr>
              <a:t>Quasifission </a:t>
            </a:r>
            <a:r>
              <a:rPr lang="en-US" altLang="ru-RU" sz="1800" b="1" dirty="0">
                <a:latin typeface="Times New Roman" pitchFamily="18" charset="0"/>
              </a:rPr>
              <a:t>process.</a:t>
            </a:r>
          </a:p>
          <a:p>
            <a:pPr algn="just" eaLnBrk="1" hangingPunct="1">
              <a:buClrTx/>
              <a:buSzTx/>
              <a:buFontTx/>
              <a:buNone/>
            </a:pPr>
            <a:endParaRPr lang="en-US" altLang="ru-RU" sz="500" b="1" dirty="0">
              <a:latin typeface="Times New Roman" pitchFamily="18" charset="0"/>
            </a:endParaRPr>
          </a:p>
          <a:p>
            <a:pPr algn="just" eaLnBrk="1" hangingPunct="1">
              <a:buClrTx/>
              <a:buSzTx/>
              <a:buFontTx/>
              <a:buChar char="•"/>
            </a:pPr>
            <a:r>
              <a:rPr lang="en-US" altLang="ru-RU" sz="1800" b="1" dirty="0">
                <a:latin typeface="Times New Roman" pitchFamily="18" charset="0"/>
              </a:rPr>
              <a:t>In spite of the dominating role of the </a:t>
            </a:r>
            <a:r>
              <a:rPr lang="en-US" altLang="ru-RU" sz="1800" b="1" dirty="0" smtClean="0">
                <a:latin typeface="Times New Roman" pitchFamily="18" charset="0"/>
              </a:rPr>
              <a:t>Quasifission </a:t>
            </a:r>
            <a:r>
              <a:rPr lang="en-US" altLang="ru-RU" sz="1800" b="1" dirty="0">
                <a:latin typeface="Times New Roman" pitchFamily="18" charset="0"/>
              </a:rPr>
              <a:t>process for these reactions we assume that in the symmetric region of the fragment masses (A/2</a:t>
            </a:r>
            <a:r>
              <a:rPr lang="en-US" altLang="ru-RU" sz="1800" b="1" dirty="0">
                <a:latin typeface="Times New Roman" pitchFamily="18" charset="0"/>
                <a:sym typeface="Symbol" pitchFamily="18" charset="2"/>
              </a:rPr>
              <a:t></a:t>
            </a:r>
            <a:r>
              <a:rPr lang="en-US" altLang="ru-RU" sz="1800" b="1" dirty="0">
                <a:latin typeface="Times New Roman" pitchFamily="18" charset="0"/>
              </a:rPr>
              <a:t>20) FF process coexists with QF. </a:t>
            </a:r>
          </a:p>
          <a:p>
            <a:pPr algn="just" eaLnBrk="1" hangingPunct="1">
              <a:buClrTx/>
              <a:buSzTx/>
              <a:buFontTx/>
              <a:buNone/>
            </a:pPr>
            <a:endParaRPr lang="en-US" altLang="ru-RU" sz="500" b="1" dirty="0">
              <a:latin typeface="Times New Roman" pitchFamily="18" charset="0"/>
            </a:endParaRPr>
          </a:p>
          <a:p>
            <a:pPr algn="just" eaLnBrk="1" hangingPunct="1">
              <a:buClrTx/>
              <a:buSzTx/>
              <a:buFontTx/>
              <a:buChar char="•"/>
            </a:pPr>
            <a:r>
              <a:rPr lang="en-US" altLang="ru-RU" sz="1800" b="1" dirty="0">
                <a:latin typeface="Times New Roman" pitchFamily="18" charset="0"/>
              </a:rPr>
              <a:t>The Fusion-Fission mass distribution is asymmetric in shape with  mass of the light fragment M</a:t>
            </a:r>
            <a:r>
              <a:rPr lang="en-US" altLang="ru-RU" sz="1800" b="1" baseline="-25000" dirty="0">
                <a:latin typeface="Times New Roman" pitchFamily="18" charset="0"/>
              </a:rPr>
              <a:t>L</a:t>
            </a:r>
            <a:r>
              <a:rPr lang="en-US" altLang="ru-RU" sz="1800" b="1" dirty="0">
                <a:latin typeface="Times New Roman" pitchFamily="18" charset="0"/>
                <a:sym typeface="Symbol" pitchFamily="18" charset="2"/>
              </a:rPr>
              <a:t></a:t>
            </a:r>
            <a:r>
              <a:rPr lang="en-US" altLang="ru-RU" sz="1800" b="1" dirty="0">
                <a:latin typeface="Times New Roman" pitchFamily="18" charset="0"/>
              </a:rPr>
              <a:t>132-134 </a:t>
            </a:r>
            <a:r>
              <a:rPr lang="en-US" altLang="ru-RU" sz="1800" b="1" dirty="0" err="1">
                <a:latin typeface="Times New Roman" pitchFamily="18" charset="0"/>
              </a:rPr>
              <a:t>amu</a:t>
            </a:r>
            <a:r>
              <a:rPr lang="ru-RU" altLang="ru-RU" sz="1800" b="1" dirty="0">
                <a:latin typeface="Times New Roman" pitchFamily="18" charset="0"/>
              </a:rPr>
              <a:t> </a:t>
            </a:r>
            <a:r>
              <a:rPr lang="en-US" altLang="ru-RU" sz="1800" b="1" dirty="0" smtClean="0">
                <a:latin typeface="Times New Roman" pitchFamily="18" charset="0"/>
              </a:rPr>
              <a:t>(see </a:t>
            </a:r>
            <a:r>
              <a:rPr lang="en-US" altLang="ru-RU" sz="1800" b="1" dirty="0">
                <a:latin typeface="Times New Roman" pitchFamily="18" charset="0"/>
              </a:rPr>
              <a:t>on the framings) </a:t>
            </a:r>
            <a:endParaRPr lang="ru-RU" altLang="ru-RU" sz="1800" b="1" dirty="0">
              <a:latin typeface="Times New Roman" pitchFamily="18" charset="0"/>
            </a:endParaRPr>
          </a:p>
        </p:txBody>
      </p:sp>
      <p:sp>
        <p:nvSpPr>
          <p:cNvPr id="8207" name="Text Box 7"/>
          <p:cNvSpPr txBox="1">
            <a:spLocks noChangeArrowheads="1"/>
          </p:cNvSpPr>
          <p:nvPr/>
        </p:nvSpPr>
        <p:spPr bwMode="auto">
          <a:xfrm>
            <a:off x="7596336" y="548680"/>
            <a:ext cx="120417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ru-RU" sz="1600" b="1" dirty="0">
                <a:solidFill>
                  <a:srgbClr val="FF3300"/>
                </a:solidFill>
                <a:latin typeface="+mj-lt"/>
              </a:rPr>
              <a:t>E*</a:t>
            </a:r>
            <a:r>
              <a:rPr lang="en-US" altLang="ru-RU" sz="1600" b="1" dirty="0">
                <a:solidFill>
                  <a:srgbClr val="FF3300"/>
                </a:solidFill>
                <a:latin typeface="+mj-lt"/>
                <a:sym typeface="Symbol" pitchFamily="18" charset="2"/>
              </a:rPr>
              <a:t></a:t>
            </a:r>
            <a:r>
              <a:rPr lang="en-US" altLang="ru-RU" sz="1600" b="1" dirty="0">
                <a:solidFill>
                  <a:srgbClr val="FF3300"/>
                </a:solidFill>
                <a:latin typeface="+mj-lt"/>
              </a:rPr>
              <a:t> 33 MeV</a:t>
            </a:r>
            <a:endParaRPr lang="ru-RU" altLang="ru-RU" sz="1600" b="1" dirty="0">
              <a:solidFill>
                <a:srgbClr val="FF3300"/>
              </a:solidFill>
              <a:latin typeface="+mj-lt"/>
            </a:endParaRPr>
          </a:p>
        </p:txBody>
      </p:sp>
      <p:sp>
        <p:nvSpPr>
          <p:cNvPr id="8197" name="Rectangle 9"/>
          <p:cNvSpPr>
            <a:spLocks noChangeArrowheads="1"/>
          </p:cNvSpPr>
          <p:nvPr/>
        </p:nvSpPr>
        <p:spPr bwMode="auto">
          <a:xfrm>
            <a:off x="0" y="22717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GB" altLang="ru-RU" sz="1800">
              <a:latin typeface="Arial" charset="0"/>
            </a:endParaRPr>
          </a:p>
        </p:txBody>
      </p:sp>
      <p:grpSp>
        <p:nvGrpSpPr>
          <p:cNvPr id="3" name="Group 13"/>
          <p:cNvGrpSpPr>
            <a:grpSpLocks/>
          </p:cNvGrpSpPr>
          <p:nvPr/>
        </p:nvGrpSpPr>
        <p:grpSpPr bwMode="auto">
          <a:xfrm>
            <a:off x="220662" y="4044950"/>
            <a:ext cx="3195638" cy="2501900"/>
            <a:chOff x="-382" y="2448"/>
            <a:chExt cx="2013" cy="1576"/>
          </a:xfrm>
        </p:grpSpPr>
        <p:sp>
          <p:nvSpPr>
            <p:cNvPr id="8202" name="Text Box 14"/>
            <p:cNvSpPr txBox="1">
              <a:spLocks noChangeArrowheads="1"/>
            </p:cNvSpPr>
            <p:nvPr/>
          </p:nvSpPr>
          <p:spPr bwMode="auto">
            <a:xfrm>
              <a:off x="-9" y="3832"/>
              <a:ext cx="1537"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r>
                <a:rPr lang="en-US" altLang="ru-RU" sz="1400" dirty="0">
                  <a:latin typeface="Times New Roman" pitchFamily="18" charset="0"/>
                </a:rPr>
                <a:t>Fragment  </a:t>
              </a:r>
              <a:r>
                <a:rPr lang="en-US" altLang="ru-RU" sz="1400" dirty="0" smtClean="0">
                  <a:latin typeface="Times New Roman" pitchFamily="18" charset="0"/>
                </a:rPr>
                <a:t>mass </a:t>
              </a:r>
              <a:r>
                <a:rPr lang="en-US" altLang="ru-RU" sz="1400" dirty="0">
                  <a:latin typeface="Times New Roman" pitchFamily="18" charset="0"/>
                </a:rPr>
                <a:t>(u)</a:t>
              </a:r>
              <a:endParaRPr lang="ru-RU" altLang="ru-RU" sz="1400" dirty="0">
                <a:latin typeface="Times New Roman" pitchFamily="18" charset="0"/>
              </a:endParaRPr>
            </a:p>
          </p:txBody>
        </p:sp>
        <p:sp>
          <p:nvSpPr>
            <p:cNvPr id="8203" name="Text Box 15"/>
            <p:cNvSpPr txBox="1">
              <a:spLocks noChangeArrowheads="1"/>
            </p:cNvSpPr>
            <p:nvPr/>
          </p:nvSpPr>
          <p:spPr bwMode="auto">
            <a:xfrm rot="-5400000">
              <a:off x="-598" y="3336"/>
              <a:ext cx="62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ru-RU" sz="1400">
                  <a:latin typeface="Times New Roman" pitchFamily="18" charset="0"/>
                </a:rPr>
                <a:t>Yield,%</a:t>
              </a:r>
              <a:endParaRPr lang="ru-RU" altLang="ru-RU" sz="1400">
                <a:latin typeface="Times New Roman" pitchFamily="18" charset="0"/>
              </a:endParaRPr>
            </a:p>
          </p:txBody>
        </p:sp>
        <p:sp>
          <p:nvSpPr>
            <p:cNvPr id="8204" name="Rectangle 16"/>
            <p:cNvSpPr>
              <a:spLocks noChangeArrowheads="1"/>
            </p:cNvSpPr>
            <p:nvPr/>
          </p:nvSpPr>
          <p:spPr bwMode="auto">
            <a:xfrm>
              <a:off x="-121" y="2448"/>
              <a:ext cx="1752" cy="1368"/>
            </a:xfrm>
            <a:prstGeom prst="rect">
              <a:avLst/>
            </a:prstGeom>
            <a:solidFill>
              <a:srgbClr val="00CCFF"/>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endParaRPr lang="en-US" altLang="ru-RU" sz="1800">
                <a:solidFill>
                  <a:srgbClr val="CCFFFF"/>
                </a:solidFill>
              </a:endParaRPr>
            </a:p>
          </p:txBody>
        </p:sp>
        <p:graphicFrame>
          <p:nvGraphicFramePr>
            <p:cNvPr id="8205" name="Object 17"/>
            <p:cNvGraphicFramePr>
              <a:graphicFrameLocks noChangeAspect="1"/>
            </p:cNvGraphicFramePr>
            <p:nvPr/>
          </p:nvGraphicFramePr>
          <p:xfrm>
            <a:off x="-50" y="2502"/>
            <a:ext cx="1624" cy="1255"/>
          </p:xfrm>
          <a:graphic>
            <a:graphicData uri="http://schemas.openxmlformats.org/presentationml/2006/ole">
              <mc:AlternateContent xmlns:mc="http://schemas.openxmlformats.org/markup-compatibility/2006">
                <mc:Choice xmlns:v="urn:schemas-microsoft-com:vml" Requires="v">
                  <p:oleObj spid="_x0000_s30753" name="PHOTO-PAINT" r:id="rId6" imgW="6160000" imgH="4731429" progId="CorelPHOTOPAINT.Image.13">
                    <p:embed/>
                  </p:oleObj>
                </mc:Choice>
                <mc:Fallback>
                  <p:oleObj name="PHOTO-PAINT" r:id="rId6" imgW="6160000" imgH="4731429" progId="CorelPHOTOPAINT.Image.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7013" r="1169" b="6848"/>
                        <a:stretch>
                          <a:fillRect/>
                        </a:stretch>
                      </p:blipFill>
                      <p:spPr bwMode="auto">
                        <a:xfrm>
                          <a:off x="-50" y="2502"/>
                          <a:ext cx="1624" cy="1255"/>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sp>
        <p:nvSpPr>
          <p:cNvPr id="2059" name="Заголовок 22"/>
          <p:cNvSpPr>
            <a:spLocks noGrp="1"/>
          </p:cNvSpPr>
          <p:nvPr>
            <p:ph type="title" idx="4294967295"/>
          </p:nvPr>
        </p:nvSpPr>
        <p:spPr>
          <a:xfrm>
            <a:off x="381000" y="0"/>
            <a:ext cx="7696200" cy="685800"/>
          </a:xfrm>
        </p:spPr>
        <p:txBody>
          <a:bodyPr>
            <a:noAutofit/>
          </a:bodyPr>
          <a:lstStyle/>
          <a:p>
            <a:pPr eaLnBrk="1" hangingPunct="1">
              <a:defRPr/>
            </a:pPr>
            <a:r>
              <a:rPr lang="en-US" sz="4400" b="1" dirty="0" smtClean="0">
                <a:solidFill>
                  <a:schemeClr val="accent1">
                    <a:lumMod val="75000"/>
                  </a:schemeClr>
                </a:solidFill>
                <a:effectLst>
                  <a:outerShdw blurRad="38100" dist="38100" dir="2700000" algn="tl">
                    <a:srgbClr val="000000">
                      <a:alpha val="43137"/>
                    </a:srgbClr>
                  </a:outerShdw>
                </a:effectLst>
              </a:rPr>
              <a:t>Reactions </a:t>
            </a:r>
            <a:r>
              <a:rPr lang="en-US" sz="4400" b="1" dirty="0">
                <a:solidFill>
                  <a:schemeClr val="accent1">
                    <a:lumMod val="75000"/>
                  </a:schemeClr>
                </a:solidFill>
                <a:effectLst>
                  <a:outerShdw blurRad="38100" dist="38100" dir="2700000" algn="tl">
                    <a:srgbClr val="000000">
                      <a:alpha val="43137"/>
                    </a:srgbClr>
                  </a:outerShdw>
                </a:effectLst>
              </a:rPr>
              <a:t>with </a:t>
            </a:r>
            <a:r>
              <a:rPr lang="en-US" sz="4400" b="1" baseline="30000" dirty="0">
                <a:solidFill>
                  <a:schemeClr val="accent1">
                    <a:lumMod val="75000"/>
                  </a:schemeClr>
                </a:solidFill>
                <a:effectLst>
                  <a:outerShdw blurRad="38100" dist="38100" dir="2700000" algn="tl">
                    <a:srgbClr val="000000">
                      <a:alpha val="43137"/>
                    </a:srgbClr>
                  </a:outerShdw>
                </a:effectLst>
              </a:rPr>
              <a:t>48</a:t>
            </a:r>
            <a:r>
              <a:rPr lang="en-US" sz="4400" b="1" dirty="0">
                <a:solidFill>
                  <a:schemeClr val="accent1">
                    <a:lumMod val="75000"/>
                  </a:schemeClr>
                </a:solidFill>
                <a:effectLst>
                  <a:outerShdw blurRad="38100" dist="38100" dir="2700000" algn="tl">
                    <a:srgbClr val="000000">
                      <a:alpha val="43137"/>
                    </a:srgbClr>
                  </a:outerShdw>
                </a:effectLst>
              </a:rPr>
              <a:t>Ca</a:t>
            </a:r>
            <a:endParaRPr lang="en-GB" sz="4400" b="1" dirty="0">
              <a:solidFill>
                <a:schemeClr val="accent1">
                  <a:lumMod val="75000"/>
                </a:schemeClr>
              </a:solidFill>
              <a:effectLst>
                <a:outerShdw blurRad="38100" dist="38100" dir="2700000" algn="tl">
                  <a:srgbClr val="000000">
                    <a:alpha val="43137"/>
                  </a:srgbClr>
                </a:outerShdw>
              </a:effectLst>
            </a:endParaRPr>
          </a:p>
        </p:txBody>
      </p:sp>
      <p:sp>
        <p:nvSpPr>
          <p:cNvPr id="116754" name="Line 18"/>
          <p:cNvSpPr>
            <a:spLocks noChangeShapeType="1"/>
          </p:cNvSpPr>
          <p:nvPr/>
        </p:nvSpPr>
        <p:spPr bwMode="auto">
          <a:xfrm flipH="1" flipV="1">
            <a:off x="3416300" y="5219700"/>
            <a:ext cx="4457700" cy="12700"/>
          </a:xfrm>
          <a:prstGeom prst="line">
            <a:avLst/>
          </a:prstGeom>
          <a:noFill/>
          <a:ln w="1016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387554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6">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16746">
                                            <p:txEl>
                                              <p:pRg st="1" end="1"/>
                                            </p:txEl>
                                          </p:spTgt>
                                        </p:tgtEl>
                                        <p:attrNameLst>
                                          <p:attrName>style.visibility</p:attrName>
                                        </p:attrNameLst>
                                      </p:cBhvr>
                                      <p:to>
                                        <p:strVal val="visible"/>
                                      </p:to>
                                    </p:set>
                                    <p:animEffect transition="in" filter="wipe(up)">
                                      <p:cBhvr>
                                        <p:cTn id="10" dur="500"/>
                                        <p:tgtEl>
                                          <p:spTgt spid="116746">
                                            <p:txEl>
                                              <p:pRg st="1" end="1"/>
                                            </p:txEl>
                                          </p:spTgt>
                                        </p:tgtEl>
                                      </p:cBhvr>
                                    </p:animEffec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6746">
                                            <p:txEl>
                                              <p:pRg st="2" end="2"/>
                                            </p:txEl>
                                          </p:spTgt>
                                        </p:tgtEl>
                                        <p:attrNameLst>
                                          <p:attrName>style.visibility</p:attrName>
                                        </p:attrNameLst>
                                      </p:cBhvr>
                                      <p:to>
                                        <p:strVal val="visible"/>
                                      </p:to>
                                    </p:set>
                                    <p:animEffect transition="in" filter="wipe(up)">
                                      <p:cBhvr>
                                        <p:cTn id="14" dur="500"/>
                                        <p:tgtEl>
                                          <p:spTgt spid="116746">
                                            <p:txEl>
                                              <p:pRg st="2" end="2"/>
                                            </p:txEl>
                                          </p:spTgt>
                                        </p:tgtEl>
                                      </p:cBhvr>
                                    </p:animEffect>
                                  </p:childTnLst>
                                </p:cTn>
                              </p:par>
                            </p:childTnLst>
                          </p:cTn>
                        </p:par>
                        <p:par>
                          <p:cTn id="15" fill="hold" nodeType="afterGroup">
                            <p:stCondLst>
                              <p:cond delay="1000"/>
                            </p:stCondLst>
                            <p:childTnLst>
                              <p:par>
                                <p:cTn id="16" presetID="3" presetClass="exit" presetSubtype="10" fill="hold" grpId="1" nodeType="afterEffect">
                                  <p:stCondLst>
                                    <p:cond delay="0"/>
                                  </p:stCondLst>
                                  <p:childTnLst>
                                    <p:animEffect transition="out" filter="blinds(horizontal)">
                                      <p:cBhvr>
                                        <p:cTn id="17" dur="1000"/>
                                        <p:tgtEl>
                                          <p:spTgt spid="116746">
                                            <p:txEl>
                                              <p:pRg st="0" end="0"/>
                                            </p:txEl>
                                          </p:spTgt>
                                        </p:tgtEl>
                                      </p:cBhvr>
                                    </p:animEffect>
                                    <p:set>
                                      <p:cBhvr>
                                        <p:cTn id="18" dur="1" fill="hold">
                                          <p:stCondLst>
                                            <p:cond delay="999"/>
                                          </p:stCondLst>
                                        </p:cTn>
                                        <p:tgtEl>
                                          <p:spTgt spid="116746">
                                            <p:txEl>
                                              <p:pRg st="0" end="0"/>
                                            </p:txEl>
                                          </p:spTgt>
                                        </p:tgtEl>
                                        <p:attrNameLst>
                                          <p:attrName>style.visibility</p:attrName>
                                        </p:attrNameLst>
                                      </p:cBhvr>
                                      <p:to>
                                        <p:strVal val="hidden"/>
                                      </p:to>
                                    </p:set>
                                  </p:childTnLst>
                                </p:cTn>
                              </p:par>
                            </p:childTnLst>
                          </p:cTn>
                        </p:par>
                        <p:par>
                          <p:cTn id="19" fill="hold" nodeType="afterGroup">
                            <p:stCondLst>
                              <p:cond delay="2000"/>
                            </p:stCondLst>
                            <p:childTnLst>
                              <p:par>
                                <p:cTn id="20" presetID="3" presetClass="exit" presetSubtype="10" fill="hold" grpId="1" nodeType="afterEffect">
                                  <p:stCondLst>
                                    <p:cond delay="0"/>
                                  </p:stCondLst>
                                  <p:childTnLst>
                                    <p:animEffect transition="out" filter="blinds(horizontal)">
                                      <p:cBhvr>
                                        <p:cTn id="21" dur="1000"/>
                                        <p:tgtEl>
                                          <p:spTgt spid="116746">
                                            <p:txEl>
                                              <p:pRg st="1" end="1"/>
                                            </p:txEl>
                                          </p:spTgt>
                                        </p:tgtEl>
                                      </p:cBhvr>
                                    </p:animEffect>
                                    <p:set>
                                      <p:cBhvr>
                                        <p:cTn id="22" dur="1" fill="hold">
                                          <p:stCondLst>
                                            <p:cond delay="999"/>
                                          </p:stCondLst>
                                        </p:cTn>
                                        <p:tgtEl>
                                          <p:spTgt spid="116746">
                                            <p:txEl>
                                              <p:pRg st="1" end="1"/>
                                            </p:txEl>
                                          </p:spTgt>
                                        </p:tgtEl>
                                        <p:attrNameLst>
                                          <p:attrName>style.visibility</p:attrName>
                                        </p:attrNameLst>
                                      </p:cBhvr>
                                      <p:to>
                                        <p:strVal val="hidden"/>
                                      </p:to>
                                    </p:set>
                                  </p:childTnLst>
                                </p:cTn>
                              </p:par>
                            </p:childTnLst>
                          </p:cTn>
                        </p:par>
                        <p:par>
                          <p:cTn id="23" fill="hold" nodeType="afterGroup">
                            <p:stCondLst>
                              <p:cond delay="3000"/>
                            </p:stCondLst>
                            <p:childTnLst>
                              <p:par>
                                <p:cTn id="24" presetID="3" presetClass="exit" presetSubtype="10" fill="hold" grpId="1" nodeType="afterEffect">
                                  <p:stCondLst>
                                    <p:cond delay="0"/>
                                  </p:stCondLst>
                                  <p:childTnLst>
                                    <p:animEffect transition="out" filter="blinds(horizontal)">
                                      <p:cBhvr>
                                        <p:cTn id="25" dur="1000"/>
                                        <p:tgtEl>
                                          <p:spTgt spid="116746">
                                            <p:txEl>
                                              <p:pRg st="2" end="2"/>
                                            </p:txEl>
                                          </p:spTgt>
                                        </p:tgtEl>
                                      </p:cBhvr>
                                    </p:animEffect>
                                    <p:set>
                                      <p:cBhvr>
                                        <p:cTn id="26" dur="1" fill="hold">
                                          <p:stCondLst>
                                            <p:cond delay="999"/>
                                          </p:stCondLst>
                                        </p:cTn>
                                        <p:tgtEl>
                                          <p:spTgt spid="116746">
                                            <p:txEl>
                                              <p:pRg st="2" end="2"/>
                                            </p:txEl>
                                          </p:spTgt>
                                        </p:tgtEl>
                                        <p:attrNameLst>
                                          <p:attrName>style.visibility</p:attrName>
                                        </p:attrNameLst>
                                      </p:cBhvr>
                                      <p:to>
                                        <p:strVal val="hidden"/>
                                      </p:to>
                                    </p:set>
                                  </p:childTnLst>
                                </p:cTn>
                              </p:par>
                            </p:childTnLst>
                          </p:cTn>
                        </p:par>
                        <p:par>
                          <p:cTn id="27" fill="hold" nodeType="afterGroup">
                            <p:stCondLst>
                              <p:cond delay="4000"/>
                            </p:stCondLst>
                            <p:childTnLst>
                              <p:par>
                                <p:cTn id="28" presetID="22" presetClass="entr" presetSubtype="1" fill="hold" grpId="0" nodeType="afterEffect">
                                  <p:stCondLst>
                                    <p:cond delay="0"/>
                                  </p:stCondLst>
                                  <p:childTnLst>
                                    <p:set>
                                      <p:cBhvr>
                                        <p:cTn id="29" dur="1" fill="hold">
                                          <p:stCondLst>
                                            <p:cond delay="0"/>
                                          </p:stCondLst>
                                        </p:cTn>
                                        <p:tgtEl>
                                          <p:spTgt spid="116739"/>
                                        </p:tgtEl>
                                        <p:attrNameLst>
                                          <p:attrName>style.visibility</p:attrName>
                                        </p:attrNameLst>
                                      </p:cBhvr>
                                      <p:to>
                                        <p:strVal val="visible"/>
                                      </p:to>
                                    </p:set>
                                    <p:animEffect transition="in" filter="wipe(up)">
                                      <p:cBhvr>
                                        <p:cTn id="30" dur="500"/>
                                        <p:tgtEl>
                                          <p:spTgt spid="1167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116754"/>
                                        </p:tgtEl>
                                        <p:attrNameLst>
                                          <p:attrName>style.visibility</p:attrName>
                                        </p:attrNameLst>
                                      </p:cBhvr>
                                      <p:to>
                                        <p:strVal val="visible"/>
                                      </p:to>
                                    </p:set>
                                    <p:animEffect transition="in" filter="box(out)">
                                      <p:cBhvr>
                                        <p:cTn id="35" dur="500"/>
                                        <p:tgtEl>
                                          <p:spTgt spid="116754"/>
                                        </p:tgtEl>
                                      </p:cBhvr>
                                    </p:animEffect>
                                  </p:childTnLst>
                                </p:cTn>
                              </p:par>
                              <p:par>
                                <p:cTn id="36" presetID="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6" grpId="0" build="p"/>
      <p:bldP spid="116746" grpId="1" build="p"/>
      <p:bldP spid="116739" grpId="0"/>
      <p:bldP spid="1167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16632"/>
            <a:ext cx="9144000" cy="1196752"/>
          </a:xfrm>
        </p:spPr>
        <p:txBody>
          <a:bodyPr anchor="ctr">
            <a:noAutofit/>
          </a:bodyPr>
          <a:lstStyle/>
          <a:p>
            <a:pPr algn="ctr" eaLnBrk="1" hangingPunct="1"/>
            <a:r>
              <a:rPr lang="en-US" altLang="ru-RU" sz="3500" b="1" dirty="0">
                <a:solidFill>
                  <a:schemeClr val="accent1">
                    <a:lumMod val="75000"/>
                  </a:schemeClr>
                </a:solidFill>
                <a:effectLst>
                  <a:outerShdw blurRad="38100" dist="38100" dir="2700000" algn="tl">
                    <a:srgbClr val="000000">
                      <a:alpha val="43137"/>
                    </a:srgbClr>
                  </a:outerShdw>
                </a:effectLst>
              </a:rPr>
              <a:t>Entrance channel influence on </a:t>
            </a:r>
            <a:r>
              <a:rPr lang="en-US" altLang="ru-RU" sz="3500" b="1" dirty="0" smtClean="0">
                <a:solidFill>
                  <a:schemeClr val="accent1">
                    <a:lumMod val="75000"/>
                  </a:schemeClr>
                </a:solidFill>
                <a:effectLst>
                  <a:outerShdw blurRad="38100" dist="38100" dir="2700000" algn="tl">
                    <a:srgbClr val="000000">
                      <a:alpha val="43137"/>
                    </a:srgbClr>
                  </a:outerShdw>
                </a:effectLst>
              </a:rPr>
              <a:t/>
            </a:r>
            <a:br>
              <a:rPr lang="en-US" altLang="ru-RU" sz="3500" b="1" dirty="0" smtClean="0">
                <a:solidFill>
                  <a:schemeClr val="accent1">
                    <a:lumMod val="75000"/>
                  </a:schemeClr>
                </a:solidFill>
                <a:effectLst>
                  <a:outerShdw blurRad="38100" dist="38100" dir="2700000" algn="tl">
                    <a:srgbClr val="000000">
                      <a:alpha val="43137"/>
                    </a:srgbClr>
                  </a:outerShdw>
                </a:effectLst>
              </a:rPr>
            </a:br>
            <a:r>
              <a:rPr lang="en-US" altLang="ru-RU" sz="3500" b="1" dirty="0" smtClean="0">
                <a:solidFill>
                  <a:schemeClr val="accent1">
                    <a:lumMod val="75000"/>
                  </a:schemeClr>
                </a:solidFill>
                <a:effectLst>
                  <a:outerShdw blurRad="38100" dist="38100" dir="2700000" algn="tl">
                    <a:srgbClr val="000000">
                      <a:alpha val="43137"/>
                    </a:srgbClr>
                  </a:outerShdw>
                </a:effectLst>
              </a:rPr>
              <a:t>fusion-fission </a:t>
            </a:r>
            <a:r>
              <a:rPr lang="en-US" altLang="ru-RU" sz="3500" b="1" dirty="0">
                <a:solidFill>
                  <a:schemeClr val="accent1">
                    <a:lumMod val="75000"/>
                  </a:schemeClr>
                </a:solidFill>
                <a:effectLst>
                  <a:outerShdw blurRad="38100" dist="38100" dir="2700000" algn="tl">
                    <a:srgbClr val="000000">
                      <a:alpha val="43137"/>
                    </a:srgbClr>
                  </a:outerShdw>
                </a:effectLst>
              </a:rPr>
              <a:t>dynamics of heavy </a:t>
            </a:r>
            <a:r>
              <a:rPr lang="en-US" altLang="ru-RU" sz="3500" b="1" dirty="0" smtClean="0">
                <a:solidFill>
                  <a:schemeClr val="accent1">
                    <a:lumMod val="75000"/>
                  </a:schemeClr>
                </a:solidFill>
                <a:effectLst>
                  <a:outerShdw blurRad="38100" dist="38100" dir="2700000" algn="tl">
                    <a:srgbClr val="000000">
                      <a:alpha val="43137"/>
                    </a:srgbClr>
                  </a:outerShdw>
                </a:effectLst>
              </a:rPr>
              <a:t>nuclei</a:t>
            </a:r>
            <a:endParaRPr lang="ru-RU" altLang="ru-RU" sz="3500" b="1" dirty="0">
              <a:solidFill>
                <a:schemeClr val="accent1">
                  <a:lumMod val="75000"/>
                </a:schemeClr>
              </a:solidFill>
              <a:effectLst>
                <a:outerShdw blurRad="38100" dist="38100" dir="2700000" algn="tl">
                  <a:srgbClr val="000000">
                    <a:alpha val="43137"/>
                  </a:srgbClr>
                </a:outerShdw>
              </a:effectLst>
            </a:endParaRPr>
          </a:p>
        </p:txBody>
      </p:sp>
      <p:sp>
        <p:nvSpPr>
          <p:cNvPr id="12291" name="Rectangle 3"/>
          <p:cNvSpPr>
            <a:spLocks noChangeArrowheads="1"/>
          </p:cNvSpPr>
          <p:nvPr/>
        </p:nvSpPr>
        <p:spPr bwMode="auto">
          <a:xfrm>
            <a:off x="0" y="3143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GB" altLang="ru-RU" sz="1800"/>
          </a:p>
        </p:txBody>
      </p:sp>
      <p:pic>
        <p:nvPicPr>
          <p:cNvPr id="12292" name="Picture 4" descr="Ra_2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124200"/>
            <a:ext cx="3962400" cy="313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5231634" y="1556792"/>
            <a:ext cx="3657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ru-RU" sz="1800" b="1" dirty="0">
                <a:solidFill>
                  <a:schemeClr val="tx2"/>
                </a:solidFill>
                <a:latin typeface="Times New Roman" pitchFamily="18" charset="0"/>
              </a:rPr>
              <a:t>Potential energy surface as a function of mass-asymmetry  of the entrance channels, elongation and deformation </a:t>
            </a:r>
            <a:r>
              <a:rPr lang="en-US" altLang="ru-RU" sz="1800" b="1" dirty="0" smtClean="0">
                <a:solidFill>
                  <a:schemeClr val="tx2"/>
                </a:solidFill>
                <a:latin typeface="Times New Roman" pitchFamily="18" charset="0"/>
              </a:rPr>
              <a:t>for  </a:t>
            </a:r>
            <a:r>
              <a:rPr lang="en-US" altLang="ru-RU" sz="1800" b="1" baseline="30000" dirty="0">
                <a:solidFill>
                  <a:schemeClr val="tx2"/>
                </a:solidFill>
                <a:latin typeface="Times New Roman" pitchFamily="18" charset="0"/>
              </a:rPr>
              <a:t>216</a:t>
            </a:r>
            <a:r>
              <a:rPr lang="en-US" altLang="ru-RU" sz="1800" b="1" dirty="0">
                <a:solidFill>
                  <a:schemeClr val="tx2"/>
                </a:solidFill>
                <a:latin typeface="Times New Roman" pitchFamily="18" charset="0"/>
              </a:rPr>
              <a:t>Ra</a:t>
            </a:r>
            <a:endParaRPr lang="ru-RU" altLang="ru-RU" sz="1800" b="1" dirty="0">
              <a:solidFill>
                <a:schemeClr val="tx2"/>
              </a:solidFill>
              <a:latin typeface="Times New Roman" pitchFamily="18" charset="0"/>
            </a:endParaRPr>
          </a:p>
        </p:txBody>
      </p:sp>
      <p:sp>
        <p:nvSpPr>
          <p:cNvPr id="12295" name="Text Box 7"/>
          <p:cNvSpPr txBox="1">
            <a:spLocks noChangeArrowheads="1"/>
          </p:cNvSpPr>
          <p:nvPr/>
        </p:nvSpPr>
        <p:spPr bwMode="auto">
          <a:xfrm>
            <a:off x="539552" y="5894388"/>
            <a:ext cx="41910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ru-RU" sz="1400" b="1" dirty="0">
                <a:latin typeface="Times New Roman" pitchFamily="18" charset="0"/>
              </a:rPr>
              <a:t>Two-dimensional TKE-Mass matrixes, Mass yields, </a:t>
            </a:r>
            <a:r>
              <a:rPr lang="en-US" altLang="ru-RU" sz="1400" b="1" dirty="0">
                <a:latin typeface="Times New Roman" pitchFamily="18" charset="0"/>
                <a:sym typeface="Symbol" pitchFamily="18" charset="2"/>
              </a:rPr>
              <a:t></a:t>
            </a:r>
            <a:r>
              <a:rPr lang="en-US" altLang="ru-RU" sz="1400" b="1" dirty="0">
                <a:latin typeface="Times New Roman" pitchFamily="18" charset="0"/>
              </a:rPr>
              <a:t>TKE</a:t>
            </a:r>
            <a:r>
              <a:rPr lang="en-US" altLang="ru-RU" sz="1400" b="1" dirty="0">
                <a:latin typeface="Times New Roman" pitchFamily="18" charset="0"/>
                <a:sym typeface="Symbol" pitchFamily="18" charset="2"/>
              </a:rPr>
              <a:t></a:t>
            </a:r>
            <a:r>
              <a:rPr lang="en-US" altLang="ru-RU" sz="1400" b="1" dirty="0">
                <a:latin typeface="Times New Roman" pitchFamily="18" charset="0"/>
              </a:rPr>
              <a:t>(M), </a:t>
            </a:r>
            <a:r>
              <a:rPr lang="en-US" altLang="ru-RU" sz="1400" b="1" dirty="0">
                <a:latin typeface="Times New Roman" pitchFamily="18" charset="0"/>
                <a:sym typeface="Symbol" pitchFamily="18" charset="2"/>
              </a:rPr>
              <a:t></a:t>
            </a:r>
            <a:r>
              <a:rPr lang="en-US" altLang="ru-RU" sz="1400" b="1" baseline="30000" dirty="0">
                <a:latin typeface="Times New Roman" pitchFamily="18" charset="0"/>
                <a:sym typeface="Symbol" pitchFamily="18" charset="2"/>
              </a:rPr>
              <a:t>2</a:t>
            </a:r>
            <a:r>
              <a:rPr lang="en-US" altLang="ru-RU" sz="1400" b="1" baseline="-25000" dirty="0">
                <a:latin typeface="Times New Roman" pitchFamily="18" charset="0"/>
                <a:sym typeface="Symbol" pitchFamily="18" charset="2"/>
              </a:rPr>
              <a:t>TKE</a:t>
            </a:r>
            <a:r>
              <a:rPr lang="en-US" altLang="ru-RU" sz="1400" b="1" dirty="0">
                <a:latin typeface="Times New Roman" pitchFamily="18" charset="0"/>
                <a:sym typeface="Symbol" pitchFamily="18" charset="2"/>
              </a:rPr>
              <a:t> (M) </a:t>
            </a:r>
            <a:r>
              <a:rPr lang="en-US" altLang="ru-RU" sz="1400" b="1" dirty="0">
                <a:latin typeface="Times New Roman" pitchFamily="18" charset="0"/>
              </a:rPr>
              <a:t>for </a:t>
            </a:r>
            <a:r>
              <a:rPr lang="en-US" altLang="ru-RU" sz="1400" b="1" baseline="30000" dirty="0">
                <a:latin typeface="Times New Roman" pitchFamily="18" charset="0"/>
              </a:rPr>
              <a:t>216</a:t>
            </a:r>
            <a:r>
              <a:rPr lang="en-US" altLang="ru-RU" sz="1400" b="1" dirty="0">
                <a:latin typeface="Times New Roman" pitchFamily="18" charset="0"/>
              </a:rPr>
              <a:t>Ra, produced in the reactions with </a:t>
            </a:r>
            <a:r>
              <a:rPr lang="en-US" altLang="ru-RU" sz="1400" b="1" baseline="30000" dirty="0">
                <a:latin typeface="Times New Roman" pitchFamily="18" charset="0"/>
              </a:rPr>
              <a:t>12</a:t>
            </a:r>
            <a:r>
              <a:rPr lang="en-US" altLang="ru-RU" sz="1400" b="1" dirty="0">
                <a:latin typeface="Times New Roman" pitchFamily="18" charset="0"/>
              </a:rPr>
              <a:t>C and </a:t>
            </a:r>
            <a:r>
              <a:rPr lang="en-US" altLang="ru-RU" sz="1400" b="1" baseline="30000" dirty="0" smtClean="0">
                <a:latin typeface="Times New Roman" pitchFamily="18" charset="0"/>
              </a:rPr>
              <a:t>48</a:t>
            </a:r>
            <a:r>
              <a:rPr lang="en-US" altLang="ru-RU" sz="1400" b="1" dirty="0" smtClean="0">
                <a:latin typeface="Times New Roman" pitchFamily="18" charset="0"/>
              </a:rPr>
              <a:t>Ca ions</a:t>
            </a:r>
            <a:endParaRPr lang="ru-RU" altLang="ru-RU" sz="1400" b="1" dirty="0">
              <a:latin typeface="Times New Roman" pitchFamily="18" charset="0"/>
            </a:endParaRPr>
          </a:p>
        </p:txBody>
      </p:sp>
      <p:graphicFrame>
        <p:nvGraphicFramePr>
          <p:cNvPr id="2" name="Объект 1"/>
          <p:cNvGraphicFramePr>
            <a:graphicFrameLocks noChangeAspect="1"/>
          </p:cNvGraphicFramePr>
          <p:nvPr>
            <p:extLst/>
          </p:nvPr>
        </p:nvGraphicFramePr>
        <p:xfrm>
          <a:off x="179511" y="1556792"/>
          <a:ext cx="4697591" cy="4248471"/>
        </p:xfrm>
        <a:graphic>
          <a:graphicData uri="http://schemas.openxmlformats.org/presentationml/2006/ole">
            <mc:AlternateContent xmlns:mc="http://schemas.openxmlformats.org/markup-compatibility/2006">
              <mc:Choice xmlns:v="urn:schemas-microsoft-com:vml" Requires="v">
                <p:oleObj spid="_x0000_s34833" name="Graph" r:id="rId5" imgW="3281400" imgH="2824560" progId="Origin50.Graph">
                  <p:embed/>
                </p:oleObj>
              </mc:Choice>
              <mc:Fallback>
                <p:oleObj name="Graph" r:id="rId5" imgW="3281400" imgH="2824560" progId="Origin50.Graph">
                  <p:embed/>
                  <p:pic>
                    <p:nvPicPr>
                      <p:cNvPr id="0" name=""/>
                      <p:cNvPicPr/>
                      <p:nvPr/>
                    </p:nvPicPr>
                    <p:blipFill>
                      <a:blip r:embed="rId6"/>
                      <a:stretch>
                        <a:fillRect/>
                      </a:stretch>
                    </p:blipFill>
                    <p:spPr>
                      <a:xfrm>
                        <a:off x="179511" y="1556792"/>
                        <a:ext cx="4697591" cy="4248471"/>
                      </a:xfrm>
                      <a:prstGeom prst="rect">
                        <a:avLst/>
                      </a:prstGeom>
                    </p:spPr>
                  </p:pic>
                </p:oleObj>
              </mc:Fallback>
            </mc:AlternateContent>
          </a:graphicData>
        </a:graphic>
      </p:graphicFrame>
    </p:spTree>
    <p:extLst>
      <p:ext uri="{BB962C8B-B14F-4D97-AF65-F5344CB8AC3E}">
        <p14:creationId xmlns:p14="http://schemas.microsoft.com/office/powerpoint/2010/main" val="14084767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nvPr>
        </p:nvGraphicFramePr>
        <p:xfrm>
          <a:off x="0" y="1233346"/>
          <a:ext cx="9143798" cy="4643926"/>
        </p:xfrm>
        <a:graphic>
          <a:graphicData uri="http://schemas.openxmlformats.org/presentationml/2006/ole">
            <mc:AlternateContent xmlns:mc="http://schemas.openxmlformats.org/markup-compatibility/2006">
              <mc:Choice xmlns:v="urn:schemas-microsoft-com:vml" Requires="v">
                <p:oleObj spid="_x0000_s35857" name="Graph" r:id="rId3" imgW="3681720" imgH="1888560" progId="Origin50.Graph">
                  <p:embed/>
                </p:oleObj>
              </mc:Choice>
              <mc:Fallback>
                <p:oleObj name="Graph" r:id="rId3" imgW="3681720" imgH="188856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33346"/>
                        <a:ext cx="9143798" cy="4643926"/>
                      </a:xfrm>
                      <a:prstGeom prst="rect">
                        <a:avLst/>
                      </a:prstGeom>
                      <a:noFill/>
                      <a:ln>
                        <a:noFill/>
                      </a:ln>
                      <a:effectLst/>
                      <a:extLst/>
                    </p:spPr>
                  </p:pic>
                </p:oleObj>
              </mc:Fallback>
            </mc:AlternateContent>
          </a:graphicData>
        </a:graphic>
      </p:graphicFrame>
      <p:sp>
        <p:nvSpPr>
          <p:cNvPr id="7" name="TextBox 6"/>
          <p:cNvSpPr txBox="1"/>
          <p:nvPr/>
        </p:nvSpPr>
        <p:spPr>
          <a:xfrm>
            <a:off x="0" y="5845332"/>
            <a:ext cx="9144000" cy="461663"/>
          </a:xfrm>
          <a:prstGeom prst="rect">
            <a:avLst/>
          </a:prstGeom>
          <a:noFill/>
        </p:spPr>
        <p:txBody>
          <a:bodyPr wrap="square" lIns="91438" tIns="45719" rIns="91438" bIns="45719" rtlCol="0">
            <a:spAutoFit/>
          </a:bodyPr>
          <a:lstStyle/>
          <a:p>
            <a:r>
              <a:rPr lang="en-US" sz="2400" b="1" dirty="0" smtClean="0">
                <a:solidFill>
                  <a:srgbClr val="C00000"/>
                </a:solidFill>
                <a:latin typeface="Georgia" panose="02040502050405020303" pitchFamily="18" charset="0"/>
              </a:rPr>
              <a:t>  </a:t>
            </a:r>
            <a:r>
              <a:rPr lang="en-US" sz="2400" b="1" dirty="0" err="1" smtClean="0">
                <a:solidFill>
                  <a:srgbClr val="C00000"/>
                </a:solidFill>
                <a:latin typeface="Georgia" panose="02040502050405020303" pitchFamily="18" charset="0"/>
              </a:rPr>
              <a:t>Z</a:t>
            </a:r>
            <a:r>
              <a:rPr lang="en-US" sz="2400" b="1" baseline="-25000" dirty="0" err="1" smtClean="0">
                <a:solidFill>
                  <a:srgbClr val="C00000"/>
                </a:solidFill>
                <a:latin typeface="Georgia" panose="02040502050405020303" pitchFamily="18" charset="0"/>
              </a:rPr>
              <a:t>t</a:t>
            </a:r>
            <a:r>
              <a:rPr lang="en-US" sz="2400" b="1" baseline="-25000" dirty="0" smtClean="0">
                <a:solidFill>
                  <a:srgbClr val="C00000"/>
                </a:solidFill>
                <a:latin typeface="Georgia" panose="02040502050405020303" pitchFamily="18" charset="0"/>
              </a:rPr>
              <a:t> </a:t>
            </a:r>
            <a:r>
              <a:rPr lang="en-US" sz="2400" b="1" dirty="0" err="1" smtClean="0">
                <a:solidFill>
                  <a:srgbClr val="C00000"/>
                </a:solidFill>
                <a:latin typeface="Georgia" panose="02040502050405020303" pitchFamily="18" charset="0"/>
              </a:rPr>
              <a:t>Z</a:t>
            </a:r>
            <a:r>
              <a:rPr lang="en-US" sz="2400" b="1" baseline="-25000" dirty="0" err="1" smtClean="0">
                <a:solidFill>
                  <a:srgbClr val="C00000"/>
                </a:solidFill>
                <a:latin typeface="Georgia" panose="02040502050405020303" pitchFamily="18" charset="0"/>
              </a:rPr>
              <a:t>p</a:t>
            </a:r>
            <a:r>
              <a:rPr lang="en-US" sz="2400" b="1" baseline="-25000" dirty="0" smtClean="0">
                <a:solidFill>
                  <a:srgbClr val="C00000"/>
                </a:solidFill>
                <a:latin typeface="Georgia" panose="02040502050405020303" pitchFamily="18" charset="0"/>
              </a:rPr>
              <a:t> </a:t>
            </a:r>
            <a:r>
              <a:rPr lang="en-US" sz="2400" b="1" dirty="0" smtClean="0">
                <a:solidFill>
                  <a:srgbClr val="C00000"/>
                </a:solidFill>
                <a:latin typeface="Georgia" panose="02040502050405020303" pitchFamily="18" charset="0"/>
              </a:rPr>
              <a:t>          980</a:t>
            </a:r>
            <a:r>
              <a:rPr lang="en-US" sz="2400" b="1" dirty="0">
                <a:solidFill>
                  <a:srgbClr val="C00000"/>
                </a:solidFill>
                <a:latin typeface="Georgia" panose="02040502050405020303" pitchFamily="18" charset="0"/>
              </a:rPr>
              <a:t>	</a:t>
            </a:r>
            <a:r>
              <a:rPr lang="en-US" sz="2400" b="1" dirty="0" smtClean="0">
                <a:solidFill>
                  <a:srgbClr val="C00000"/>
                </a:solidFill>
                <a:latin typeface="Georgia" panose="02040502050405020303" pitchFamily="18" charset="0"/>
              </a:rPr>
              <a:t>            1472                 2132                 2660</a:t>
            </a:r>
            <a:endParaRPr lang="ru-RU" sz="2400" b="1" dirty="0">
              <a:solidFill>
                <a:srgbClr val="C00000"/>
              </a:solidFill>
              <a:latin typeface="Georgia" panose="02040502050405020303" pitchFamily="18" charset="0"/>
            </a:endParaRPr>
          </a:p>
        </p:txBody>
      </p:sp>
      <p:sp>
        <p:nvSpPr>
          <p:cNvPr id="6" name="Rectangle 2"/>
          <p:cNvSpPr>
            <a:spLocks noGrp="1" noChangeArrowheads="1"/>
          </p:cNvSpPr>
          <p:nvPr>
            <p:ph type="title"/>
          </p:nvPr>
        </p:nvSpPr>
        <p:spPr>
          <a:xfrm>
            <a:off x="0" y="0"/>
            <a:ext cx="9144000" cy="1196752"/>
          </a:xfrm>
        </p:spPr>
        <p:txBody>
          <a:bodyPr anchor="ctr">
            <a:noAutofit/>
          </a:bodyPr>
          <a:lstStyle/>
          <a:p>
            <a:pPr algn="ctr" eaLnBrk="1" hangingPunct="1"/>
            <a:r>
              <a:rPr lang="en-US" altLang="ru-RU" sz="3600" b="1" dirty="0">
                <a:solidFill>
                  <a:schemeClr val="accent1">
                    <a:lumMod val="75000"/>
                  </a:schemeClr>
                </a:solidFill>
                <a:effectLst>
                  <a:outerShdw blurRad="38100" dist="38100" dir="2700000" algn="tl">
                    <a:srgbClr val="000000">
                      <a:alpha val="43137"/>
                    </a:srgbClr>
                  </a:outerShdw>
                </a:effectLst>
              </a:rPr>
              <a:t>Entrance channel influence on </a:t>
            </a:r>
            <a:r>
              <a:rPr lang="en-US" altLang="ru-RU" sz="3600" b="1" dirty="0" smtClean="0">
                <a:solidFill>
                  <a:schemeClr val="accent1">
                    <a:lumMod val="75000"/>
                  </a:schemeClr>
                </a:solidFill>
                <a:effectLst>
                  <a:outerShdw blurRad="38100" dist="38100" dir="2700000" algn="tl">
                    <a:srgbClr val="000000">
                      <a:alpha val="43137"/>
                    </a:srgbClr>
                  </a:outerShdw>
                </a:effectLst>
              </a:rPr>
              <a:t/>
            </a:r>
            <a:br>
              <a:rPr lang="en-US" altLang="ru-RU" sz="3600" b="1" dirty="0" smtClean="0">
                <a:solidFill>
                  <a:schemeClr val="accent1">
                    <a:lumMod val="75000"/>
                  </a:schemeClr>
                </a:solidFill>
                <a:effectLst>
                  <a:outerShdw blurRad="38100" dist="38100" dir="2700000" algn="tl">
                    <a:srgbClr val="000000">
                      <a:alpha val="43137"/>
                    </a:srgbClr>
                  </a:outerShdw>
                </a:effectLst>
              </a:rPr>
            </a:br>
            <a:r>
              <a:rPr lang="en-US" altLang="ru-RU" sz="3600" b="1" dirty="0" smtClean="0">
                <a:solidFill>
                  <a:schemeClr val="accent1">
                    <a:lumMod val="75000"/>
                  </a:schemeClr>
                </a:solidFill>
                <a:effectLst>
                  <a:outerShdw blurRad="38100" dist="38100" dir="2700000" algn="tl">
                    <a:srgbClr val="000000">
                      <a:alpha val="43137"/>
                    </a:srgbClr>
                  </a:outerShdw>
                </a:effectLst>
              </a:rPr>
              <a:t>fusion-fission </a:t>
            </a:r>
            <a:r>
              <a:rPr lang="en-US" altLang="ru-RU" sz="3600" b="1" dirty="0">
                <a:solidFill>
                  <a:schemeClr val="accent1">
                    <a:lumMod val="75000"/>
                  </a:schemeClr>
                </a:solidFill>
                <a:effectLst>
                  <a:outerShdw blurRad="38100" dist="38100" dir="2700000" algn="tl">
                    <a:srgbClr val="000000">
                      <a:alpha val="43137"/>
                    </a:srgbClr>
                  </a:outerShdw>
                </a:effectLst>
              </a:rPr>
              <a:t>dynamics of heavy </a:t>
            </a:r>
            <a:r>
              <a:rPr lang="en-US" altLang="ru-RU" sz="3600" b="1" dirty="0" smtClean="0">
                <a:solidFill>
                  <a:schemeClr val="accent1">
                    <a:lumMod val="75000"/>
                  </a:schemeClr>
                </a:solidFill>
                <a:effectLst>
                  <a:outerShdw blurRad="38100" dist="38100" dir="2700000" algn="tl">
                    <a:srgbClr val="000000">
                      <a:alpha val="43137"/>
                    </a:srgbClr>
                  </a:outerShdw>
                </a:effectLst>
              </a:rPr>
              <a:t>nuclei</a:t>
            </a:r>
            <a:endParaRPr lang="ru-RU" altLang="ru-RU" sz="3600"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4822386"/>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1048"/>
            <a:ext cx="9144000" cy="764704"/>
          </a:xfrm>
        </p:spPr>
        <p:txBody>
          <a:bodyPr anchor="ctr">
            <a:noAutofit/>
          </a:bodyPr>
          <a:lstStyle/>
          <a:p>
            <a:r>
              <a:rPr lang="en-US" sz="3600" b="1" baseline="30000" dirty="0" smtClean="0">
                <a:solidFill>
                  <a:schemeClr val="accent2">
                    <a:lumMod val="75000"/>
                  </a:schemeClr>
                </a:solidFill>
                <a:effectLst>
                  <a:outerShdw blurRad="38100" dist="38100" dir="2700000" algn="tl">
                    <a:srgbClr val="000000">
                      <a:alpha val="43137"/>
                    </a:srgbClr>
                  </a:outerShdw>
                </a:effectLst>
              </a:rPr>
              <a:t>  </a:t>
            </a:r>
            <a:r>
              <a:rPr lang="en-US" sz="3400" b="1" baseline="30000" dirty="0" smtClean="0">
                <a:solidFill>
                  <a:schemeClr val="accent2">
                    <a:lumMod val="75000"/>
                  </a:schemeClr>
                </a:solidFill>
                <a:effectLst>
                  <a:outerShdw blurRad="38100" dist="38100" dir="2700000" algn="tl">
                    <a:srgbClr val="000000">
                      <a:alpha val="43137"/>
                    </a:srgbClr>
                  </a:outerShdw>
                </a:effectLst>
              </a:rPr>
              <a:t>88</a:t>
            </a:r>
            <a:r>
              <a:rPr lang="en-US" sz="3400" b="1" dirty="0" smtClean="0">
                <a:solidFill>
                  <a:schemeClr val="accent2">
                    <a:lumMod val="75000"/>
                  </a:schemeClr>
                </a:solidFill>
                <a:effectLst>
                  <a:outerShdw blurRad="38100" dist="38100" dir="2700000" algn="tl">
                    <a:srgbClr val="000000">
                      <a:alpha val="43137"/>
                    </a:srgbClr>
                  </a:outerShdw>
                </a:effectLst>
              </a:rPr>
              <a:t>Sr </a:t>
            </a:r>
            <a:r>
              <a:rPr lang="en-US" sz="3400" b="1" dirty="0">
                <a:solidFill>
                  <a:schemeClr val="accent2">
                    <a:lumMod val="75000"/>
                  </a:schemeClr>
                </a:solidFill>
                <a:effectLst>
                  <a:outerShdw blurRad="38100" dist="38100" dir="2700000" algn="tl">
                    <a:srgbClr val="000000">
                      <a:alpha val="43137"/>
                    </a:srgbClr>
                  </a:outerShdw>
                </a:effectLst>
              </a:rPr>
              <a:t>+ </a:t>
            </a:r>
            <a:r>
              <a:rPr lang="en-US" sz="3400" b="1" baseline="30000" dirty="0" smtClean="0">
                <a:solidFill>
                  <a:schemeClr val="accent2">
                    <a:lumMod val="75000"/>
                  </a:schemeClr>
                </a:solidFill>
                <a:effectLst>
                  <a:outerShdw blurRad="38100" dist="38100" dir="2700000" algn="tl">
                    <a:srgbClr val="000000">
                      <a:alpha val="43137"/>
                    </a:srgbClr>
                  </a:outerShdw>
                </a:effectLst>
              </a:rPr>
              <a:t>176</a:t>
            </a:r>
            <a:r>
              <a:rPr lang="en-US" sz="3400" b="1" dirty="0" smtClean="0">
                <a:solidFill>
                  <a:schemeClr val="accent2">
                    <a:lumMod val="75000"/>
                  </a:schemeClr>
                </a:solidFill>
                <a:effectLst>
                  <a:outerShdw blurRad="38100" dist="38100" dir="2700000" algn="tl">
                    <a:srgbClr val="000000">
                      <a:alpha val="43137"/>
                    </a:srgbClr>
                  </a:outerShdw>
                </a:effectLst>
              </a:rPr>
              <a:t>Yb : shell </a:t>
            </a:r>
            <a:r>
              <a:rPr lang="en-US" sz="3400" b="1" dirty="0">
                <a:solidFill>
                  <a:schemeClr val="accent2">
                    <a:lumMod val="75000"/>
                  </a:schemeClr>
                </a:solidFill>
                <a:effectLst>
                  <a:outerShdw blurRad="38100" dist="38100" dir="2700000" algn="tl">
                    <a:srgbClr val="000000">
                      <a:alpha val="43137"/>
                    </a:srgbClr>
                  </a:outerShdw>
                </a:effectLst>
              </a:rPr>
              <a:t>effects in damped collisions</a:t>
            </a:r>
            <a:endParaRPr lang="ru-RU" sz="3400" b="1" dirty="0">
              <a:solidFill>
                <a:schemeClr val="accent2">
                  <a:lumMod val="75000"/>
                </a:schemeClr>
              </a:solidFill>
              <a:effectLst>
                <a:outerShdw blurRad="38100" dist="38100" dir="2700000" algn="tl">
                  <a:srgbClr val="000000">
                    <a:alpha val="43137"/>
                  </a:srgbClr>
                </a:outerShdw>
              </a:effectLst>
            </a:endParaRPr>
          </a:p>
        </p:txBody>
      </p:sp>
      <p:graphicFrame>
        <p:nvGraphicFramePr>
          <p:cNvPr id="4098" name="Object 2"/>
          <p:cNvGraphicFramePr>
            <a:graphicFrameLocks noChangeAspect="1"/>
          </p:cNvGraphicFramePr>
          <p:nvPr>
            <p:extLst>
              <p:ext uri="{D42A27DB-BD31-4B8C-83A1-F6EECF244321}">
                <p14:modId xmlns:p14="http://schemas.microsoft.com/office/powerpoint/2010/main" val="1942107500"/>
              </p:ext>
            </p:extLst>
          </p:nvPr>
        </p:nvGraphicFramePr>
        <p:xfrm>
          <a:off x="4309049" y="3573016"/>
          <a:ext cx="4153680" cy="2901600"/>
        </p:xfrm>
        <a:graphic>
          <a:graphicData uri="http://schemas.openxmlformats.org/presentationml/2006/ole">
            <mc:AlternateContent xmlns:mc="http://schemas.openxmlformats.org/markup-compatibility/2006">
              <mc:Choice xmlns:v="urn:schemas-microsoft-com:vml" Requires="v">
                <p:oleObj spid="_x0000_s36926" name="Graph" r:id="rId3" imgW="4152900" imgH="2908300" progId="Origin50.Graph">
                  <p:embed/>
                </p:oleObj>
              </mc:Choice>
              <mc:Fallback>
                <p:oleObj name="Graph" r:id="rId3" imgW="4152900" imgH="29083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049" y="3573016"/>
                        <a:ext cx="4153680" cy="290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extLst>
              <p:ext uri="{D42A27DB-BD31-4B8C-83A1-F6EECF244321}">
                <p14:modId xmlns:p14="http://schemas.microsoft.com/office/powerpoint/2010/main" val="3259005454"/>
              </p:ext>
            </p:extLst>
          </p:nvPr>
        </p:nvGraphicFramePr>
        <p:xfrm>
          <a:off x="812421" y="3848566"/>
          <a:ext cx="2975760" cy="2593975"/>
        </p:xfrm>
        <a:graphic>
          <a:graphicData uri="http://schemas.openxmlformats.org/presentationml/2006/ole">
            <mc:AlternateContent xmlns:mc="http://schemas.openxmlformats.org/markup-compatibility/2006">
              <mc:Choice xmlns:v="urn:schemas-microsoft-com:vml" Requires="v">
                <p:oleObj spid="_x0000_s36927" name="Graph" r:id="rId5" imgW="2975760" imgH="2598480" progId="Origin50.Graph">
                  <p:embed/>
                </p:oleObj>
              </mc:Choice>
              <mc:Fallback>
                <p:oleObj name="Graph" r:id="rId5" imgW="2975760" imgH="259848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21" y="3848566"/>
                        <a:ext cx="2975760" cy="2593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extLst>
              <p:ext uri="{D42A27DB-BD31-4B8C-83A1-F6EECF244321}">
                <p14:modId xmlns:p14="http://schemas.microsoft.com/office/powerpoint/2010/main" val="1070688262"/>
              </p:ext>
            </p:extLst>
          </p:nvPr>
        </p:nvGraphicFramePr>
        <p:xfrm>
          <a:off x="4309049" y="779462"/>
          <a:ext cx="4153680" cy="2901600"/>
        </p:xfrm>
        <a:graphic>
          <a:graphicData uri="http://schemas.openxmlformats.org/presentationml/2006/ole">
            <mc:AlternateContent xmlns:mc="http://schemas.openxmlformats.org/markup-compatibility/2006">
              <mc:Choice xmlns:v="urn:schemas-microsoft-com:vml" Requires="v">
                <p:oleObj spid="_x0000_s36928" name="Graph" r:id="rId7" imgW="4152900" imgH="2908300" progId="Origin50.Graph">
                  <p:embed/>
                </p:oleObj>
              </mc:Choice>
              <mc:Fallback>
                <p:oleObj name="Graph" r:id="rId7" imgW="4152900" imgH="290830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9049" y="779462"/>
                        <a:ext cx="4153680" cy="2901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ChangeAspect="1"/>
          </p:cNvGraphicFramePr>
          <p:nvPr>
            <p:extLst>
              <p:ext uri="{D42A27DB-BD31-4B8C-83A1-F6EECF244321}">
                <p14:modId xmlns:p14="http://schemas.microsoft.com/office/powerpoint/2010/main" val="2049976030"/>
              </p:ext>
            </p:extLst>
          </p:nvPr>
        </p:nvGraphicFramePr>
        <p:xfrm>
          <a:off x="786810" y="853912"/>
          <a:ext cx="3476625" cy="2908300"/>
        </p:xfrm>
        <a:graphic>
          <a:graphicData uri="http://schemas.openxmlformats.org/presentationml/2006/ole">
            <mc:AlternateContent xmlns:mc="http://schemas.openxmlformats.org/markup-compatibility/2006">
              <mc:Choice xmlns:v="urn:schemas-microsoft-com:vml" Requires="v">
                <p:oleObj spid="_x0000_s36929" name="Graph" r:id="rId9" imgW="3476880" imgH="2908080" progId="Origin50.Graph">
                  <p:embed/>
                </p:oleObj>
              </mc:Choice>
              <mc:Fallback>
                <p:oleObj name="Graph" r:id="rId9" imgW="3476880" imgH="2908080"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810" y="853912"/>
                        <a:ext cx="3476625" cy="2908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7017749"/>
      </p:ext>
    </p:extLst>
  </p:cSld>
  <p:clrMapOvr>
    <a:masterClrMapping/>
  </p:clrMapOvr>
  <mc:AlternateContent xmlns:mc="http://schemas.openxmlformats.org/markup-compatibility/2006" xmlns:p14="http://schemas.microsoft.com/office/powerpoint/2010/main">
    <mc:Choice Requires="p14">
      <p:transition spd="slow" p14:dur="2000" advTm="472"/>
    </mc:Choice>
    <mc:Fallback xmlns="">
      <p:transition spd="slow" advTm="47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2412207" y="542927"/>
          <a:ext cx="4179094" cy="5910263"/>
        </p:xfrm>
        <a:graphic>
          <a:graphicData uri="http://schemas.openxmlformats.org/presentationml/2006/ole">
            <mc:AlternateContent xmlns:mc="http://schemas.openxmlformats.org/markup-compatibility/2006">
              <mc:Choice xmlns:v="urn:schemas-microsoft-com:vml" Requires="v">
                <p:oleObj spid="_x0000_s37905" name="Graph" r:id="rId4" imgW="2882900" imgH="4140200" progId="Origin50.Graph">
                  <p:embed/>
                </p:oleObj>
              </mc:Choice>
              <mc:Fallback>
                <p:oleObj name="Graph" r:id="rId4" imgW="2882900" imgH="41402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26117"/>
                      <a:stretch>
                        <a:fillRect/>
                      </a:stretch>
                    </p:blipFill>
                    <p:spPr bwMode="auto">
                      <a:xfrm>
                        <a:off x="2412207" y="542927"/>
                        <a:ext cx="4179094" cy="59102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9861" y="661719"/>
            <a:ext cx="1786458" cy="646331"/>
          </a:xfrm>
          <a:prstGeom prst="rect">
            <a:avLst/>
          </a:prstGeom>
          <a:noFill/>
        </p:spPr>
        <p:txBody>
          <a:bodyPr wrap="square">
            <a:spAutoFit/>
          </a:bodyPr>
          <a:lstStyle/>
          <a:p>
            <a:pPr>
              <a:defRPr/>
            </a:pPr>
            <a:r>
              <a:rPr lang="en-US" b="1" dirty="0">
                <a:solidFill>
                  <a:schemeClr val="accent4"/>
                </a:solidFill>
                <a:latin typeface="Arial" charset="0"/>
              </a:rPr>
              <a:t>Spherical target</a:t>
            </a:r>
            <a:endParaRPr lang="ru-RU" b="1" dirty="0">
              <a:solidFill>
                <a:schemeClr val="accent4"/>
              </a:solidFill>
              <a:latin typeface="Arial" charset="0"/>
            </a:endParaRPr>
          </a:p>
        </p:txBody>
      </p:sp>
      <p:sp>
        <p:nvSpPr>
          <p:cNvPr id="8" name="TextBox 7"/>
          <p:cNvSpPr txBox="1"/>
          <p:nvPr/>
        </p:nvSpPr>
        <p:spPr>
          <a:xfrm>
            <a:off x="4582121" y="654700"/>
            <a:ext cx="1714500" cy="646331"/>
          </a:xfrm>
          <a:prstGeom prst="rect">
            <a:avLst/>
          </a:prstGeom>
          <a:noFill/>
        </p:spPr>
        <p:txBody>
          <a:bodyPr>
            <a:spAutoFit/>
          </a:bodyPr>
          <a:lstStyle/>
          <a:p>
            <a:pPr>
              <a:defRPr/>
            </a:pPr>
            <a:r>
              <a:rPr lang="en-US" b="1" dirty="0">
                <a:solidFill>
                  <a:schemeClr val="accent4"/>
                </a:solidFill>
                <a:latin typeface="Arial" charset="0"/>
              </a:rPr>
              <a:t>Deformed target</a:t>
            </a:r>
            <a:endParaRPr lang="ru-RU" b="1" dirty="0">
              <a:solidFill>
                <a:schemeClr val="accent4"/>
              </a:solidFill>
              <a:latin typeface="Arial" charset="0"/>
            </a:endParaRPr>
          </a:p>
        </p:txBody>
      </p:sp>
      <p:sp>
        <p:nvSpPr>
          <p:cNvPr id="10" name="Стрелка вниз 9"/>
          <p:cNvSpPr/>
          <p:nvPr/>
        </p:nvSpPr>
        <p:spPr>
          <a:xfrm>
            <a:off x="4983957" y="1809750"/>
            <a:ext cx="160735" cy="28575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Стрелка вниз 10"/>
          <p:cNvSpPr/>
          <p:nvPr/>
        </p:nvSpPr>
        <p:spPr>
          <a:xfrm>
            <a:off x="5734051" y="1809750"/>
            <a:ext cx="160735" cy="28575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TextBox 11"/>
          <p:cNvSpPr txBox="1">
            <a:spLocks noChangeArrowheads="1"/>
          </p:cNvSpPr>
          <p:nvPr/>
        </p:nvSpPr>
        <p:spPr bwMode="auto">
          <a:xfrm>
            <a:off x="5198269" y="2700338"/>
            <a:ext cx="7418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b="1" dirty="0">
                <a:solidFill>
                  <a:srgbClr val="FF0000"/>
                </a:solidFill>
              </a:rPr>
              <a:t>QF</a:t>
            </a:r>
            <a:endParaRPr lang="ru-RU" altLang="ru-RU" b="1" dirty="0">
              <a:solidFill>
                <a:srgbClr val="FF0000"/>
              </a:solidFill>
            </a:endParaRPr>
          </a:p>
        </p:txBody>
      </p:sp>
      <p:sp>
        <p:nvSpPr>
          <p:cNvPr id="13" name="TextBox 12"/>
          <p:cNvSpPr txBox="1">
            <a:spLocks noChangeArrowheads="1"/>
          </p:cNvSpPr>
          <p:nvPr/>
        </p:nvSpPr>
        <p:spPr bwMode="auto">
          <a:xfrm>
            <a:off x="3483768" y="2881315"/>
            <a:ext cx="944215"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b="1" dirty="0">
                <a:solidFill>
                  <a:srgbClr val="FF0000"/>
                </a:solidFill>
              </a:rPr>
              <a:t>N</a:t>
            </a:r>
            <a:r>
              <a:rPr lang="en-US" altLang="ru-RU" b="1" baseline="-25000" dirty="0">
                <a:solidFill>
                  <a:srgbClr val="FF0000"/>
                </a:solidFill>
              </a:rPr>
              <a:t>m</a:t>
            </a:r>
            <a:r>
              <a:rPr lang="en-US" altLang="ru-RU" b="1" dirty="0">
                <a:solidFill>
                  <a:srgbClr val="FF0000"/>
                </a:solidFill>
              </a:rPr>
              <a:t>=3</a:t>
            </a:r>
            <a:endParaRPr lang="ru-RU" altLang="ru-RU" b="1" dirty="0">
              <a:solidFill>
                <a:srgbClr val="FF0000"/>
              </a:solidFill>
            </a:endParaRPr>
          </a:p>
        </p:txBody>
      </p:sp>
      <p:sp>
        <p:nvSpPr>
          <p:cNvPr id="14" name="TextBox 13"/>
          <p:cNvSpPr txBox="1">
            <a:spLocks noChangeArrowheads="1"/>
          </p:cNvSpPr>
          <p:nvPr/>
        </p:nvSpPr>
        <p:spPr bwMode="auto">
          <a:xfrm>
            <a:off x="3347865" y="5167315"/>
            <a:ext cx="864096"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b="1" dirty="0">
                <a:solidFill>
                  <a:srgbClr val="FF0000"/>
                </a:solidFill>
              </a:rPr>
              <a:t>N</a:t>
            </a:r>
            <a:r>
              <a:rPr lang="en-US" altLang="ru-RU" b="1" baseline="-25000" dirty="0">
                <a:solidFill>
                  <a:srgbClr val="FF0000"/>
                </a:solidFill>
              </a:rPr>
              <a:t>m</a:t>
            </a:r>
            <a:r>
              <a:rPr lang="en-US" altLang="ru-RU" b="1" dirty="0">
                <a:solidFill>
                  <a:srgbClr val="FF0000"/>
                </a:solidFill>
              </a:rPr>
              <a:t>=4</a:t>
            </a:r>
            <a:endParaRPr lang="ru-RU" altLang="ru-RU" b="1" dirty="0">
              <a:solidFill>
                <a:srgbClr val="FF0000"/>
              </a:solidFill>
            </a:endParaRPr>
          </a:p>
        </p:txBody>
      </p:sp>
      <p:sp>
        <p:nvSpPr>
          <p:cNvPr id="15" name="TextBox 14"/>
          <p:cNvSpPr txBox="1">
            <a:spLocks noChangeArrowheads="1"/>
          </p:cNvSpPr>
          <p:nvPr/>
        </p:nvSpPr>
        <p:spPr bwMode="auto">
          <a:xfrm>
            <a:off x="5091113" y="2897190"/>
            <a:ext cx="9930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b="1" dirty="0">
                <a:solidFill>
                  <a:srgbClr val="FF0000"/>
                </a:solidFill>
              </a:rPr>
              <a:t>N</a:t>
            </a:r>
            <a:r>
              <a:rPr lang="en-US" altLang="ru-RU" b="1" baseline="-25000" dirty="0">
                <a:solidFill>
                  <a:srgbClr val="FF0000"/>
                </a:solidFill>
              </a:rPr>
              <a:t>m</a:t>
            </a:r>
            <a:r>
              <a:rPr lang="en-US" altLang="ru-RU" b="1" dirty="0">
                <a:solidFill>
                  <a:srgbClr val="FF0000"/>
                </a:solidFill>
              </a:rPr>
              <a:t>=2</a:t>
            </a:r>
            <a:endParaRPr lang="ru-RU" altLang="ru-RU" b="1" dirty="0">
              <a:solidFill>
                <a:srgbClr val="FF0000"/>
              </a:solidFill>
            </a:endParaRPr>
          </a:p>
        </p:txBody>
      </p:sp>
      <p:sp>
        <p:nvSpPr>
          <p:cNvPr id="2" name="TextBox 1"/>
          <p:cNvSpPr txBox="1"/>
          <p:nvPr/>
        </p:nvSpPr>
        <p:spPr>
          <a:xfrm>
            <a:off x="1187624" y="1556792"/>
            <a:ext cx="1494166" cy="369332"/>
          </a:xfrm>
          <a:prstGeom prst="rect">
            <a:avLst/>
          </a:prstGeom>
          <a:noFill/>
        </p:spPr>
        <p:txBody>
          <a:bodyPr wrap="square" rtlCol="0">
            <a:spAutoFit/>
          </a:bodyPr>
          <a:lstStyle/>
          <a:p>
            <a:r>
              <a:rPr lang="en-US" dirty="0"/>
              <a:t>Z</a:t>
            </a:r>
            <a:r>
              <a:rPr lang="en-US" baseline="-25000" dirty="0"/>
              <a:t>1</a:t>
            </a:r>
            <a:r>
              <a:rPr lang="en-US" dirty="0"/>
              <a:t>Z</a:t>
            </a:r>
            <a:r>
              <a:rPr lang="en-US" baseline="-25000" dirty="0"/>
              <a:t>2</a:t>
            </a:r>
            <a:r>
              <a:rPr lang="en-US" dirty="0"/>
              <a:t>=1240</a:t>
            </a:r>
            <a:endParaRPr lang="ru-RU" dirty="0"/>
          </a:p>
        </p:txBody>
      </p:sp>
      <p:sp>
        <p:nvSpPr>
          <p:cNvPr id="17" name="TextBox 16"/>
          <p:cNvSpPr txBox="1"/>
          <p:nvPr/>
        </p:nvSpPr>
        <p:spPr>
          <a:xfrm>
            <a:off x="1187624" y="4482584"/>
            <a:ext cx="1494166" cy="369332"/>
          </a:xfrm>
          <a:prstGeom prst="rect">
            <a:avLst/>
          </a:prstGeom>
          <a:noFill/>
        </p:spPr>
        <p:txBody>
          <a:bodyPr wrap="square" rtlCol="0">
            <a:spAutoFit/>
          </a:bodyPr>
          <a:lstStyle/>
          <a:p>
            <a:r>
              <a:rPr lang="en-US" dirty="0"/>
              <a:t>Z</a:t>
            </a:r>
            <a:r>
              <a:rPr lang="en-US" baseline="-25000" dirty="0"/>
              <a:t>1</a:t>
            </a:r>
            <a:r>
              <a:rPr lang="en-US" dirty="0"/>
              <a:t>Z</a:t>
            </a:r>
            <a:r>
              <a:rPr lang="en-US" baseline="-25000" dirty="0"/>
              <a:t>2</a:t>
            </a:r>
            <a:r>
              <a:rPr lang="en-US" dirty="0"/>
              <a:t>=1640</a:t>
            </a:r>
            <a:endParaRPr lang="ru-RU" dirty="0"/>
          </a:p>
        </p:txBody>
      </p:sp>
      <p:sp>
        <p:nvSpPr>
          <p:cNvPr id="19" name="TextBox 18"/>
          <p:cNvSpPr txBox="1"/>
          <p:nvPr/>
        </p:nvSpPr>
        <p:spPr>
          <a:xfrm>
            <a:off x="6635768" y="1468579"/>
            <a:ext cx="1392616" cy="369332"/>
          </a:xfrm>
          <a:prstGeom prst="rect">
            <a:avLst/>
          </a:prstGeom>
          <a:noFill/>
        </p:spPr>
        <p:txBody>
          <a:bodyPr wrap="square" rtlCol="0">
            <a:spAutoFit/>
          </a:bodyPr>
          <a:lstStyle/>
          <a:p>
            <a:r>
              <a:rPr lang="en-US" dirty="0"/>
              <a:t>Z</a:t>
            </a:r>
            <a:r>
              <a:rPr lang="en-US" baseline="-25000" dirty="0"/>
              <a:t>1</a:t>
            </a:r>
            <a:r>
              <a:rPr lang="en-US" dirty="0"/>
              <a:t>Z</a:t>
            </a:r>
            <a:r>
              <a:rPr lang="en-US" baseline="-25000" dirty="0"/>
              <a:t>2</a:t>
            </a:r>
            <a:r>
              <a:rPr lang="en-US" dirty="0"/>
              <a:t>=1240</a:t>
            </a:r>
            <a:endParaRPr lang="ru-RU" dirty="0"/>
          </a:p>
        </p:txBody>
      </p:sp>
      <p:sp>
        <p:nvSpPr>
          <p:cNvPr id="20" name="TextBox 19"/>
          <p:cNvSpPr txBox="1"/>
          <p:nvPr/>
        </p:nvSpPr>
        <p:spPr>
          <a:xfrm>
            <a:off x="6685992" y="4287578"/>
            <a:ext cx="1342392" cy="369332"/>
          </a:xfrm>
          <a:prstGeom prst="rect">
            <a:avLst/>
          </a:prstGeom>
          <a:noFill/>
        </p:spPr>
        <p:txBody>
          <a:bodyPr wrap="square" rtlCol="0">
            <a:spAutoFit/>
          </a:bodyPr>
          <a:lstStyle/>
          <a:p>
            <a:r>
              <a:rPr lang="en-US" dirty="0"/>
              <a:t>Z</a:t>
            </a:r>
            <a:r>
              <a:rPr lang="en-US" baseline="-25000" dirty="0"/>
              <a:t>1</a:t>
            </a:r>
            <a:r>
              <a:rPr lang="en-US" dirty="0"/>
              <a:t>Z</a:t>
            </a:r>
            <a:r>
              <a:rPr lang="en-US" baseline="-25000" dirty="0"/>
              <a:t>2</a:t>
            </a:r>
            <a:r>
              <a:rPr lang="en-US" dirty="0"/>
              <a:t>=1840</a:t>
            </a:r>
            <a:endParaRPr lang="ru-RU" dirty="0"/>
          </a:p>
        </p:txBody>
      </p:sp>
      <p:sp>
        <p:nvSpPr>
          <p:cNvPr id="3" name="Прямоугольник 2"/>
          <p:cNvSpPr/>
          <p:nvPr/>
        </p:nvSpPr>
        <p:spPr>
          <a:xfrm>
            <a:off x="96441" y="188640"/>
            <a:ext cx="9047559" cy="810478"/>
          </a:xfrm>
          <a:prstGeom prst="rect">
            <a:avLst/>
          </a:prstGeom>
        </p:spPr>
        <p:txBody>
          <a:bodyPr wrap="square">
            <a:spAutoFit/>
          </a:bodyPr>
          <a:lstStyle/>
          <a:p>
            <a:pPr>
              <a:defRPr/>
            </a:pPr>
            <a:r>
              <a:rPr lang="en-US" sz="3500" b="1" baseline="30000" dirty="0">
                <a:solidFill>
                  <a:schemeClr val="accent2">
                    <a:lumMod val="75000"/>
                  </a:schemeClr>
                </a:solidFill>
                <a:effectLst>
                  <a:outerShdw blurRad="38100" dist="38100" dir="2700000" algn="tl">
                    <a:srgbClr val="000000">
                      <a:alpha val="43137"/>
                    </a:srgbClr>
                  </a:outerShdw>
                </a:effectLst>
                <a:latin typeface="+mj-lt"/>
                <a:ea typeface="+mj-ea"/>
                <a:cs typeface="+mj-cs"/>
              </a:rPr>
              <a:t>Influence of entrance-channel magicity on fusion-fission and quasifission</a:t>
            </a:r>
            <a:endParaRPr lang="ru-RU" sz="3500" b="1" baseline="30000" dirty="0">
              <a:solidFill>
                <a:schemeClr val="accent2">
                  <a:lumMod val="75000"/>
                </a:schemeClr>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51868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2" grpId="0"/>
      <p:bldP spid="12" grpId="1"/>
      <p:bldP spid="13" grpId="0" animBg="1"/>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503"/>
            <a:ext cx="9144000" cy="1143000"/>
          </a:xfrm>
        </p:spPr>
        <p:txBody>
          <a:bodyPr>
            <a:noAutofit/>
          </a:bodyPr>
          <a:lstStyle/>
          <a:p>
            <a:pPr algn="l"/>
            <a:r>
              <a:rPr lang="en-US" sz="3600" dirty="0" smtClean="0">
                <a:solidFill>
                  <a:schemeClr val="bg2">
                    <a:lumMod val="50000"/>
                  </a:schemeClr>
                </a:solidFill>
              </a:rPr>
              <a:t>Mass and Energy distributions </a:t>
            </a:r>
            <a:br>
              <a:rPr lang="en-US" sz="3600" dirty="0" smtClean="0">
                <a:solidFill>
                  <a:schemeClr val="bg2">
                    <a:lumMod val="50000"/>
                  </a:schemeClr>
                </a:solidFill>
              </a:rPr>
            </a:br>
            <a:r>
              <a:rPr lang="en-US" sz="3600" dirty="0" smtClean="0">
                <a:solidFill>
                  <a:schemeClr val="bg2">
                    <a:lumMod val="50000"/>
                  </a:schemeClr>
                </a:solidFill>
              </a:rPr>
              <a:t>in the </a:t>
            </a:r>
            <a:r>
              <a:rPr lang="en-US" sz="3600" dirty="0" err="1" smtClean="0">
                <a:solidFill>
                  <a:schemeClr val="bg2">
                    <a:lumMod val="50000"/>
                  </a:schemeClr>
                </a:solidFill>
              </a:rPr>
              <a:t>Ca</a:t>
            </a:r>
            <a:r>
              <a:rPr lang="en-US" sz="3600" dirty="0" smtClean="0">
                <a:solidFill>
                  <a:schemeClr val="bg2">
                    <a:lumMod val="50000"/>
                  </a:schemeClr>
                </a:solidFill>
              </a:rPr>
              <a:t>-induced reactions</a:t>
            </a:r>
            <a:endParaRPr lang="ru-RU" sz="3600" dirty="0">
              <a:solidFill>
                <a:schemeClr val="bg2">
                  <a:lumMod val="50000"/>
                </a:schemeClr>
              </a:solidFill>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graphicFrame>
        <p:nvGraphicFramePr>
          <p:cNvPr id="3" name="Объект 2"/>
          <p:cNvGraphicFramePr>
            <a:graphicFrameLocks noChangeAspect="1"/>
          </p:cNvGraphicFramePr>
          <p:nvPr>
            <p:extLst/>
          </p:nvPr>
        </p:nvGraphicFramePr>
        <p:xfrm>
          <a:off x="-20638" y="1497013"/>
          <a:ext cx="9140826" cy="4730750"/>
        </p:xfrm>
        <a:graphic>
          <a:graphicData uri="http://schemas.openxmlformats.org/presentationml/2006/ole">
            <mc:AlternateContent xmlns:mc="http://schemas.openxmlformats.org/markup-compatibility/2006">
              <mc:Choice xmlns:v="urn:schemas-microsoft-com:vml" Requires="v">
                <p:oleObj spid="_x0000_s38928" name="Graph" r:id="rId3" imgW="4184640" imgH="2165040" progId="Origin50.Graph">
                  <p:embed/>
                </p:oleObj>
              </mc:Choice>
              <mc:Fallback>
                <p:oleObj name="Graph" r:id="rId3" imgW="4184640" imgH="2165040" progId="Origin50.Graph">
                  <p:embed/>
                  <p:pic>
                    <p:nvPicPr>
                      <p:cNvPr id="0" name=""/>
                      <p:cNvPicPr/>
                      <p:nvPr/>
                    </p:nvPicPr>
                    <p:blipFill>
                      <a:blip r:embed="rId4"/>
                      <a:stretch>
                        <a:fillRect/>
                      </a:stretch>
                    </p:blipFill>
                    <p:spPr>
                      <a:xfrm>
                        <a:off x="-20638" y="1497013"/>
                        <a:ext cx="9140826" cy="4730750"/>
                      </a:xfrm>
                      <a:prstGeom prst="rect">
                        <a:avLst/>
                      </a:prstGeom>
                    </p:spPr>
                  </p:pic>
                </p:oleObj>
              </mc:Fallback>
            </mc:AlternateContent>
          </a:graphicData>
        </a:graphic>
      </p:graphicFrame>
      <p:grpSp>
        <p:nvGrpSpPr>
          <p:cNvPr id="6" name="Группа 5"/>
          <p:cNvGrpSpPr/>
          <p:nvPr/>
        </p:nvGrpSpPr>
        <p:grpSpPr>
          <a:xfrm>
            <a:off x="3203848" y="4848261"/>
            <a:ext cx="5832576" cy="1008000"/>
            <a:chOff x="3066031" y="5424325"/>
            <a:chExt cx="5832576" cy="1008000"/>
          </a:xfrm>
        </p:grpSpPr>
        <p:sp>
          <p:nvSpPr>
            <p:cNvPr id="7" name="Овал 6"/>
            <p:cNvSpPr>
              <a:spLocks noChangeArrowheads="1"/>
            </p:cNvSpPr>
            <p:nvPr/>
          </p:nvSpPr>
          <p:spPr bwMode="auto">
            <a:xfrm>
              <a:off x="3066031" y="5424325"/>
              <a:ext cx="648000" cy="1008000"/>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8" name="Овал 7"/>
            <p:cNvSpPr>
              <a:spLocks noChangeArrowheads="1"/>
            </p:cNvSpPr>
            <p:nvPr/>
          </p:nvSpPr>
          <p:spPr bwMode="auto">
            <a:xfrm>
              <a:off x="4722214" y="5424325"/>
              <a:ext cx="648000" cy="1008000"/>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9" name="Овал 8"/>
            <p:cNvSpPr>
              <a:spLocks noChangeArrowheads="1"/>
            </p:cNvSpPr>
            <p:nvPr/>
          </p:nvSpPr>
          <p:spPr bwMode="auto">
            <a:xfrm>
              <a:off x="6522415" y="5424325"/>
              <a:ext cx="648000" cy="1008000"/>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10" name="Овал 9"/>
            <p:cNvSpPr>
              <a:spLocks noChangeArrowheads="1"/>
            </p:cNvSpPr>
            <p:nvPr/>
          </p:nvSpPr>
          <p:spPr bwMode="auto">
            <a:xfrm>
              <a:off x="8250607" y="5424325"/>
              <a:ext cx="648000" cy="1008000"/>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grpSp>
      <p:grpSp>
        <p:nvGrpSpPr>
          <p:cNvPr id="4" name="Группа 3"/>
          <p:cNvGrpSpPr/>
          <p:nvPr/>
        </p:nvGrpSpPr>
        <p:grpSpPr>
          <a:xfrm>
            <a:off x="539552" y="4149080"/>
            <a:ext cx="7560840" cy="1224136"/>
            <a:chOff x="539552" y="4149080"/>
            <a:chExt cx="7560840" cy="1224136"/>
          </a:xfrm>
        </p:grpSpPr>
        <p:grpSp>
          <p:nvGrpSpPr>
            <p:cNvPr id="11" name="Группа 10"/>
            <p:cNvGrpSpPr/>
            <p:nvPr/>
          </p:nvGrpSpPr>
          <p:grpSpPr>
            <a:xfrm>
              <a:off x="539552" y="4149080"/>
              <a:ext cx="7560840" cy="1224136"/>
              <a:chOff x="539552" y="4058420"/>
              <a:chExt cx="7560840" cy="1224136"/>
            </a:xfrm>
          </p:grpSpPr>
          <p:sp>
            <p:nvSpPr>
              <p:cNvPr id="12" name="Овал 11"/>
              <p:cNvSpPr>
                <a:spLocks noChangeArrowheads="1"/>
              </p:cNvSpPr>
              <p:nvPr/>
            </p:nvSpPr>
            <p:spPr bwMode="auto">
              <a:xfrm>
                <a:off x="539552" y="4274444"/>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13" name="Овал 12"/>
              <p:cNvSpPr>
                <a:spLocks noChangeArrowheads="1"/>
              </p:cNvSpPr>
              <p:nvPr/>
            </p:nvSpPr>
            <p:spPr bwMode="auto">
              <a:xfrm>
                <a:off x="7452320" y="4058420"/>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grpSp>
        <p:sp>
          <p:nvSpPr>
            <p:cNvPr id="14" name="Овал 13"/>
            <p:cNvSpPr>
              <a:spLocks noChangeArrowheads="1"/>
            </p:cNvSpPr>
            <p:nvPr/>
          </p:nvSpPr>
          <p:spPr bwMode="auto">
            <a:xfrm>
              <a:off x="2267744" y="4149080"/>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15" name="Овал 14"/>
            <p:cNvSpPr>
              <a:spLocks noChangeArrowheads="1"/>
            </p:cNvSpPr>
            <p:nvPr/>
          </p:nvSpPr>
          <p:spPr bwMode="auto">
            <a:xfrm>
              <a:off x="3995936" y="4149080"/>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sp>
          <p:nvSpPr>
            <p:cNvPr id="16" name="Овал 15"/>
            <p:cNvSpPr>
              <a:spLocks noChangeArrowheads="1"/>
            </p:cNvSpPr>
            <p:nvPr/>
          </p:nvSpPr>
          <p:spPr bwMode="auto">
            <a:xfrm>
              <a:off x="5724128" y="4149080"/>
              <a:ext cx="648072" cy="1008112"/>
            </a:xfrm>
            <a:prstGeom prst="ellipse">
              <a:avLst/>
            </a:prstGeom>
            <a:noFill/>
            <a:ln w="50800">
              <a:solidFill>
                <a:schemeClr val="accent1"/>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prstClr val="white"/>
                </a:solidFill>
              </a:endParaRPr>
            </a:p>
          </p:txBody>
        </p:sp>
      </p:grpSp>
    </p:spTree>
    <p:extLst>
      <p:ext uri="{BB962C8B-B14F-4D97-AF65-F5344CB8AC3E}">
        <p14:creationId xmlns:p14="http://schemas.microsoft.com/office/powerpoint/2010/main" val="4180573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1.2|0.4|0.2"/>
</p:tagLst>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3219</TotalTime>
  <Words>2763</Words>
  <Application>Microsoft Office PowerPoint</Application>
  <PresentationFormat>Экран (4:3)</PresentationFormat>
  <Paragraphs>445</Paragraphs>
  <Slides>38</Slides>
  <Notes>24</Notes>
  <HiddenSlides>2</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2</vt:i4>
      </vt:variant>
      <vt:variant>
        <vt:lpstr>Заголовки слайдов</vt:lpstr>
      </vt:variant>
      <vt:variant>
        <vt:i4>38</vt:i4>
      </vt:variant>
    </vt:vector>
  </HeadingPairs>
  <TitlesOfParts>
    <vt:vector size="51" baseType="lpstr">
      <vt:lpstr>ＭＳ Ｐゴシック</vt:lpstr>
      <vt:lpstr>Arial</vt:lpstr>
      <vt:lpstr>Calibri</vt:lpstr>
      <vt:lpstr>Cambria Math</vt:lpstr>
      <vt:lpstr>Corbel</vt:lpstr>
      <vt:lpstr>Garamond</vt:lpstr>
      <vt:lpstr>Georgia</vt:lpstr>
      <vt:lpstr>Symbol</vt:lpstr>
      <vt:lpstr>Times New Roman</vt:lpstr>
      <vt:lpstr>Trebuchet MS</vt:lpstr>
      <vt:lpstr>Воздушный поток</vt:lpstr>
      <vt:lpstr>Graph</vt:lpstr>
      <vt:lpstr>PHOTO-PAINT</vt:lpstr>
      <vt:lpstr>Impact of Quasifission on SHE Production</vt:lpstr>
      <vt:lpstr>Reaction channels  in the collisions of heavy ions</vt:lpstr>
      <vt:lpstr>Презентация PowerPoint</vt:lpstr>
      <vt:lpstr>Reactions with 48Ca</vt:lpstr>
      <vt:lpstr>Entrance channel influence on  fusion-fission dynamics of heavy nuclei</vt:lpstr>
      <vt:lpstr>Entrance channel influence on  fusion-fission dynamics of heavy nuclei</vt:lpstr>
      <vt:lpstr>  88Sr + 176Yb : shell effects in damped collisions</vt:lpstr>
      <vt:lpstr>Презентация PowerPoint</vt:lpstr>
      <vt:lpstr>Mass and Energy distributions  in the Ca-induced reactions</vt:lpstr>
      <vt:lpstr>Презентация PowerPoint</vt:lpstr>
      <vt:lpstr>Fusion Probability</vt:lpstr>
      <vt:lpstr>Mass and Energy distributions in the reactions leading to the formation of Z=114</vt:lpstr>
      <vt:lpstr>Capture cross section</vt:lpstr>
      <vt:lpstr>Contribution of symmetric component into all fissionlike fragments</vt:lpstr>
      <vt:lpstr>Contribution of symmetric component into all fissionlike fragments</vt:lpstr>
      <vt:lpstr>CS of symmetric fragment formations </vt:lpstr>
      <vt:lpstr>Cross sections   of symmetric fragment formations </vt:lpstr>
      <vt:lpstr>The reaction 84Kr+198Pt</vt:lpstr>
      <vt:lpstr>Презентация PowerPoint</vt:lpstr>
      <vt:lpstr>Презентация PowerPoint</vt:lpstr>
      <vt:lpstr>Fusion Probability  in Cold and Hot fusion reactions</vt:lpstr>
      <vt:lpstr>Презентация PowerPoint</vt:lpstr>
      <vt:lpstr>Mass distributions</vt:lpstr>
      <vt:lpstr>Symmetric fragments cross sections</vt:lpstr>
      <vt:lpstr>Fusion probability in the reactions with strongly deformed nuclei</vt:lpstr>
      <vt:lpstr>Capture and fission cross sections</vt:lpstr>
      <vt:lpstr>Презентация PowerPoint</vt:lpstr>
      <vt:lpstr>Fission barrier for heavy and superheavy nuclei</vt:lpstr>
      <vt:lpstr>Fission barrier of superheavy nuclei</vt:lpstr>
      <vt:lpstr>Neutron and -emission as probe FF/QF</vt:lpstr>
      <vt:lpstr>Shell effects  manifestation</vt:lpstr>
      <vt:lpstr>Search for superheavies</vt:lpstr>
      <vt:lpstr>Презентация PowerPoint</vt:lpstr>
      <vt:lpstr>Inverse Quasifission</vt:lpstr>
      <vt:lpstr>Summary</vt:lpstr>
      <vt:lpstr>Thank you for attention!</vt:lpstr>
      <vt:lpstr>Презентация PowerPoint</vt:lpstr>
      <vt:lpstr>Презентация PowerPoint</vt:lpstr>
    </vt:vector>
  </TitlesOfParts>
  <Company>JINR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Julia</dc:creator>
  <cp:lastModifiedBy>User</cp:lastModifiedBy>
  <cp:revision>484</cp:revision>
  <dcterms:created xsi:type="dcterms:W3CDTF">2016-09-01T11:41:19Z</dcterms:created>
  <dcterms:modified xsi:type="dcterms:W3CDTF">2018-04-06T12:04:35Z</dcterms:modified>
</cp:coreProperties>
</file>