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814" r:id="rId3"/>
    <p:sldMasterId id="2147483947" r:id="rId4"/>
    <p:sldMasterId id="2147483974" r:id="rId5"/>
    <p:sldMasterId id="2147483986" r:id="rId6"/>
    <p:sldMasterId id="2147484045" r:id="rId7"/>
    <p:sldMasterId id="2147484058" r:id="rId8"/>
    <p:sldMasterId id="2147484075" r:id="rId9"/>
  </p:sldMasterIdLst>
  <p:notesMasterIdLst>
    <p:notesMasterId r:id="rId62"/>
  </p:notesMasterIdLst>
  <p:sldIdLst>
    <p:sldId id="463" r:id="rId10"/>
    <p:sldId id="387" r:id="rId11"/>
    <p:sldId id="438" r:id="rId12"/>
    <p:sldId id="263" r:id="rId13"/>
    <p:sldId id="370" r:id="rId14"/>
    <p:sldId id="477" r:id="rId15"/>
    <p:sldId id="414" r:id="rId16"/>
    <p:sldId id="326" r:id="rId17"/>
    <p:sldId id="360" r:id="rId18"/>
    <p:sldId id="280" r:id="rId19"/>
    <p:sldId id="281" r:id="rId20"/>
    <p:sldId id="381" r:id="rId21"/>
    <p:sldId id="397" r:id="rId22"/>
    <p:sldId id="417" r:id="rId23"/>
    <p:sldId id="418" r:id="rId24"/>
    <p:sldId id="447" r:id="rId25"/>
    <p:sldId id="449" r:id="rId26"/>
    <p:sldId id="405" r:id="rId27"/>
    <p:sldId id="406" r:id="rId28"/>
    <p:sldId id="416" r:id="rId29"/>
    <p:sldId id="448" r:id="rId30"/>
    <p:sldId id="450" r:id="rId31"/>
    <p:sldId id="372" r:id="rId32"/>
    <p:sldId id="427" r:id="rId33"/>
    <p:sldId id="472" r:id="rId34"/>
    <p:sldId id="473" r:id="rId35"/>
    <p:sldId id="474" r:id="rId36"/>
    <p:sldId id="475" r:id="rId37"/>
    <p:sldId id="476" r:id="rId38"/>
    <p:sldId id="471" r:id="rId39"/>
    <p:sldId id="468" r:id="rId40"/>
    <p:sldId id="469" r:id="rId41"/>
    <p:sldId id="470" r:id="rId42"/>
    <p:sldId id="371" r:id="rId43"/>
    <p:sldId id="479" r:id="rId44"/>
    <p:sldId id="480" r:id="rId45"/>
    <p:sldId id="481" r:id="rId46"/>
    <p:sldId id="482" r:id="rId47"/>
    <p:sldId id="493" r:id="rId48"/>
    <p:sldId id="485" r:id="rId49"/>
    <p:sldId id="486" r:id="rId50"/>
    <p:sldId id="487" r:id="rId51"/>
    <p:sldId id="488" r:id="rId52"/>
    <p:sldId id="491" r:id="rId53"/>
    <p:sldId id="492" r:id="rId54"/>
    <p:sldId id="429" r:id="rId55"/>
    <p:sldId id="424" r:id="rId56"/>
    <p:sldId id="303" r:id="rId57"/>
    <p:sldId id="337" r:id="rId58"/>
    <p:sldId id="358" r:id="rId59"/>
    <p:sldId id="316" r:id="rId60"/>
    <p:sldId id="308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17" autoAdjust="0"/>
  </p:normalViewPr>
  <p:slideViewPr>
    <p:cSldViewPr>
      <p:cViewPr varScale="1">
        <p:scale>
          <a:sx n="73" d="100"/>
          <a:sy n="73" d="100"/>
        </p:scale>
        <p:origin x="-122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8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EB9F5-530C-42D0-9B9C-D713C8C3781D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D57E4-5EA2-4D20-A450-F61983416E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10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ru-RU"/>
              <a:t>The project of the SHE factory includes three principal components: i) high current accelerator, ii) new experimental hall and iii) a number of the next generation facilities.</a:t>
            </a:r>
            <a:endParaRPr lang="ru-RU" alt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96CD97D-4703-440D-8A7B-C05D1CBE8AE6}" type="slidenum">
              <a:rPr kumimoji="0" lang="ru-RU" alt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kumimoji="0" lang="ru-RU" altLang="ru-RU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870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altLang="ru-RU" smtClean="0">
                <a:latin typeface="Times New Roman" pitchFamily="18" charset="0"/>
              </a:rPr>
              <a:t>Prof. Dmitriev S.N. "NRC7" 24-29 August 2008</a:t>
            </a:r>
          </a:p>
        </p:txBody>
      </p:sp>
      <p:sp>
        <p:nvSpPr>
          <p:cNvPr id="30310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3190ECD-225F-4419-B2B0-30386A450D02}" type="slidenum">
              <a:rPr lang="ru-RU" altLang="ru-RU">
                <a:latin typeface="Times New Roman" pitchFamily="18" charset="0"/>
              </a:rPr>
              <a:pPr/>
              <a:t>35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303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altLang="ru-RU" smtClean="0">
                <a:latin typeface="Times New Roman" pitchFamily="18" charset="0"/>
              </a:rPr>
              <a:t>Prof. Dmitriev S.N. "NRC7" 24-29 August 2008</a:t>
            </a:r>
          </a:p>
        </p:txBody>
      </p:sp>
      <p:sp>
        <p:nvSpPr>
          <p:cNvPr id="30515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7A7C582-43C8-457E-8B50-74832D0E3ED2}" type="slidenum">
              <a:rPr lang="ru-RU" altLang="ru-RU">
                <a:latin typeface="Times New Roman" pitchFamily="18" charset="0"/>
              </a:rPr>
              <a:pPr/>
              <a:t>36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305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09BD554-29CA-43FB-9001-08669237C89B}" type="slidenum">
              <a:rPr lang="de-DE" alt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37</a:t>
            </a:fld>
            <a:endParaRPr lang="de-DE" altLang="ru-R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Prof. Dmitriev S.N. "NRC7" 24-29 August 2008</a:t>
            </a:r>
          </a:p>
        </p:txBody>
      </p:sp>
      <p:sp>
        <p:nvSpPr>
          <p:cNvPr id="31232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513FD-8196-459F-A1FD-E59F9B24AD3E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9F7DC03-A0E2-43CF-87A3-522473BEE4F0}" type="slidenum">
              <a:rPr lang="de-DE" alt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40</a:t>
            </a:fld>
            <a:endParaRPr lang="de-DE" altLang="ru-R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6B4FE4C-F731-4EC2-AD37-39A73FE957C0}" type="slidenum">
              <a:rPr lang="de-DE" alt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41</a:t>
            </a:fld>
            <a:endParaRPr lang="de-DE" altLang="ru-R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083ECF1-E394-4669-8760-690731118FCD}" type="slidenum">
              <a:rPr lang="de-DE" alt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42</a:t>
            </a:fld>
            <a:endParaRPr lang="de-DE" altLang="ru-R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82102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48A7A7B-B441-46D4-892B-5971C00A5C43}" type="slidenum">
              <a:rPr kumimoji="1" lang="en-US" altLang="ru-RU" sz="120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kumimoji="1" lang="en-US" altLang="ru-RU" sz="12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92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9750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832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9811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2E6A-B84C-418D-B70D-3D9FE66504A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765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57E4-5EA2-4D20-A450-F61983416E0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544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19525" y="9385300"/>
            <a:ext cx="29225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4780D5-36A7-484D-97DA-5C0C000B1C37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4688" y="4692650"/>
            <a:ext cx="5394325" cy="44465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3695937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53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4F671B3-7981-4916-8A71-2E90C7E94B6C}" type="slidenum">
              <a:rPr kumimoji="0" lang="ru-RU" altLang="ru-R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29</a:t>
            </a:fld>
            <a:endParaRPr kumimoji="0" lang="ru-RU" alt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71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Prof. Dmitriev S.N. "NRC7" 24-29 August 2008</a:t>
            </a:r>
          </a:p>
        </p:txBody>
      </p:sp>
      <p:sp>
        <p:nvSpPr>
          <p:cNvPr id="706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AD5910-DA71-435D-A825-555B13C5A14F}" type="slidenum">
              <a:rPr lang="ru-RU" altLang="ru-RU" smtClean="0"/>
              <a:pPr eaLnBrk="1" hangingPunct="1"/>
              <a:t>34</a:t>
            </a:fld>
            <a:endParaRPr lang="ru-RU" altLang="ru-RU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9563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410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2907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865BE90-0672-4BCC-BD14-BC06BE57CF34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B5AACE1-7286-4D16-967D-2444280968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347036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10468A8-0E74-43BD-B3D4-92B1289B965A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5D03083-F2BB-4C56-9033-FB8719C51A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083864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244E903-CBB5-452F-82AC-01D47158EAC4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D77DF36-2959-41C0-8D0E-210F176AF4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274495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2EAEFD6-8E38-43BE-8C6F-BFE4F7F27557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C83218D-E609-4F1E-AF58-FF81B9480D1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1586834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6D34F3C-E65D-41CF-8689-FCD82FF9380C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C4D8564-8244-4C73-82E5-2B8D77099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45654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A4CB6F8-EFD9-429D-BE8B-886CB1B4F02A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D8093F1-F60F-4A0E-A917-E2F7DDB809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0213567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1BB1268-AF9E-4C65-A356-574C4843A4DF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6841D5B-C923-400F-B5D1-584640AA7B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2938913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7740134-B63D-4F6D-908B-403F53AC2A70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A257F86-E727-484B-8AC6-F28EFBE0FB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1790012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48CAD86-2228-4A59-9622-55BC5491D393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846ECDF-A696-4CF8-A777-4F4904E6A2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0577274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F04E252-A983-4D0E-B69E-4C102071509E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7BAE3D6-9F32-495B-9D0C-DF2C621745B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32268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9557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7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72076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70C2AA58-01FB-4659-87D4-980E6656B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FE432213-363C-41EE-947F-A6998FB17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"NRC7" 24-29 August 2008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A18A951C-4EEE-47A8-9D8E-6C87A9802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FF89C-866C-4A7B-B35D-FBA93058F3C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88310369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39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62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593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397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9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47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2826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784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72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437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409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890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829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001D4-3EA2-4343-9848-0F063BA01A31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59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7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8371-3A7F-4A5B-B931-292F9F3A14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355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62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62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eaLnBrk="0" hangingPunct="0"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8F8494-A9EF-4BD2-BAD6-7179154E5E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215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ADC0-548E-4B8F-B645-F42AAC8B5E6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F58807A-9633-4686-91A1-18EF8BC87C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1093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9310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D04F4-2154-4ADA-B64D-619359D4FF6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A079A2E-F182-4EA5-AEC4-C57C0E9C13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3426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C12C-AAE5-44E6-9015-0F432F8E1FA9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36CB719-9DE0-408B-9243-FCCFA9120B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22919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A12EC-31C7-46D3-8A7C-DD437FE3AAD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0286731-3036-4E92-9148-27A0D632CD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1215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7EAB-1FE7-4BDC-BBD3-B76F301E54C6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1B457F5-E0BD-453A-8D48-5E42A298A8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6337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55188-3431-403E-AEE0-5FE44074D6E7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AD06814-3A34-4CD9-852E-12D978B9E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55199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C5679-42A5-4C80-889D-799CC6040C9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59846B1-9737-4A70-A9E5-B8280C5A33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9926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211F-AB15-4ADF-AC8F-64B762C50E41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80FA0E8-376D-4571-BB14-A6B4D3119B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81189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14F96-5CE3-4533-A07C-BEAFB94702E8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84F461B7-3B97-4009-9FB0-3EEE473A14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20144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811A-C475-47DB-B804-4F3C215DD828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40705C21-799C-4302-94FF-C89FC6A2C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02254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D9CB0-C7C9-4F28-92FC-858A16F31AE3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0AD3AAA-290E-4760-866A-E7AA0857AE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1434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726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D8D1-5954-4271-B928-0D97203B4CB0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482798A7-91F4-4C66-A3AF-C5EDF2F79F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93596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6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7B31C-7467-4EA5-A341-4B8E5754D539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BB7FC435-C2A2-4D7D-A37C-25CF5FD65A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6295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18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938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305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510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113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655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427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68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596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871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069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44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09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601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863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110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629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065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81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819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258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2968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146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561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1411B46-5E47-4133-8519-97E7C0922750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6C263B7-129A-4769-BA34-5266CABFB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42166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FDDC65-3208-4555-BDF5-C423284279B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C55012-FCD3-48DC-AE9C-9B11BB5EC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5186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8530177-9B66-4E9A-AE1D-7FE9BC666AE2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E1D1A0B-1F2C-4556-858D-C3FBC685D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4076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D45AE49-B84F-49A4-AB72-ED12863AF826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5D5FEB7-B4E5-4424-A53B-3AB44617C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417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8A7320-0DA8-41B5-9305-830F2CC2792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5AEB85A-DD10-4C2C-8908-68D4C19E1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8476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B13E039-FFD9-4BA8-AC98-40C60EA7AAF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1A6B35-D20D-4ECE-BD4E-0E8FEF10B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68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596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7FFB10C-C53B-4627-BFBA-1FB195F0940A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C44419E-B038-4FFE-855F-E4A34B391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9171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001D629-7CF7-4457-B0D0-9E883937DE0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68E0D4F-1CE6-4BFA-A2E9-D6A887F97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0287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FDC422A-C5A6-4039-971C-10D25D60EE7F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1212EAF-5856-4077-864A-43CE05D52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12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E2AE14F-E9B3-44B0-B2F8-340AF9C7EAB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98DE814-D786-4180-BF73-4B1E52EB6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23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1B05A9-D121-46B5-A5B9-77044D342424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729AB2D-FA45-484A-A3FE-2141975F3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0101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6DA441-F575-4557-B13D-EC68A0FC2FE2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1F1F21-E406-402F-9AEC-3B2B28FBF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720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28CE1F-C022-4573-9000-9F59AEBF2C9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A9A402-307C-4FBC-9F42-B8492B001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09890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9AF7FF-0BC6-4682-B5D4-885146F8D43D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CC9566-1382-4DB5-92EB-8937D1858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6441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7B1EC1-8E31-4112-B3B1-B60FC924A608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0AFCF9-B586-4916-8A56-6A333EF72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0715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5B3858-6557-498D-8411-A1BC66366066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7A4A44-3135-490A-AC35-501F8B642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20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75437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DC95A3-624C-4DAF-A54E-CBD6350F13F9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7FC035-951F-43FF-AAB4-4637CA340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06879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4A0D53-498D-4A24-A6BD-9C82DE694BD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D7BCCE-CBCB-4452-9A48-E1E187D8D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422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3DF7AF-D5CC-4EAA-924E-371CB0DFB08E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7D040E-1C21-455F-B950-A65FE4819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685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F59310-AC62-48AB-9F4D-852BBF8E864D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396A13-4D6E-4082-B550-47D1263D8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759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F4A09D-F961-43F5-87D0-2FB200DBE030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7290E2-EC59-42DC-B068-F9EB8C853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6583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34EB1E-4A76-4A34-ABE1-E640CAF732D9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24E389-A0C4-4751-8E45-8014034D4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2610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7EF56D-38E3-4C9F-9D6B-B9A9CC5D3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003238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23919" y="811969"/>
            <a:ext cx="2152274" cy="215227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1" name="Picture 20" descr="DifScat_better vibe.jpg.jpe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610253" y="1402065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160" y="27157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xmlns="" val="23484238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392525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5670405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697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13736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237744"/>
            <a:ext cx="4341471" cy="1117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773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9785165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4294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6AA9698-F8D5-48DD-93D2-67A6AFA0ED2B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3EB8F9A-B656-47DE-B956-6EBD43DA097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550823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9EA0BE2-9782-4539-9F83-72E8BEBFFDBD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B3972B3-1CAE-48DE-A0F8-35C02FF573E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0651474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3264C1B-5B98-49C7-B15A-6558F473DDFC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1A2001B-4819-450F-8191-E7A8AFD9DBC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761673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C7B4873-F7CD-4C21-B7E8-ECA9DAA7C10D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8108384-35F1-4B6A-80AB-3332E9161B9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099583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05CD574-0BB4-4EC3-B8C2-72DE77213BB0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E42FD11-B6AC-403D-BBFB-F4A65F4124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2152689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91E24D5-3EE0-4DBB-AE24-05F49ADE65DC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F77149C-A0D4-41EB-9012-D871263C7C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571356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C0EAC5D-8279-488E-A5D0-AA2ED6EC139B}" type="datetime1">
              <a:rPr lang="en-US"/>
              <a:pPr>
                <a:defRPr/>
              </a:pPr>
              <a:t>4/3/2018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2F1C026-AE15-43DF-A2B1-D2568A40432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44646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160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409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760AB6-3576-424F-A60E-133CFCDE4F1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26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4FDB7C-5ED7-48ED-8011-DA6C4B66D845}" type="datetimeFigureOut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03.04.2018</a:t>
            </a:fld>
            <a:endParaRPr lang="ru-RU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67ECF-A8E1-4591-8DE0-A70D8AB9E9B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031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B7C0A-43F4-4DEF-B512-7AA8569016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2CDB-FF25-4EDF-991F-365F04BC9D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7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00BB000-BEA1-4550-A988-8C81E1DD73A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E0BBF76-0D5C-4A0C-B1B3-6F2A9EA23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4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DBF824F-3BCE-4B49-81EB-111C956CE779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E1DF246-9095-4503-A0E7-55BAAD477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14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392525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 userDrawn="1"/>
        </p:nvSpPr>
        <p:spPr>
          <a:xfrm>
            <a:off x="216122" y="6477000"/>
            <a:ext cx="3224777" cy="178137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SHE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2017, Kazimierz, Poland, September 11,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27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5B3C17-0AB4-46B9-8B26-3A78C9C5CD4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B3B124-1932-4FCC-9BD6-F94FB1918D42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  <p:sp>
        <p:nvSpPr>
          <p:cNvPr id="1031" name="Rectangle 1024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2" name="Rectangle 1025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3" name="Rectangle 1026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4" name="Rectangle 1027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5" name="Rectangle 1028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6" name="Rectangle 1029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7" name="Rectangle 1030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8" name="Rectangle 1031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4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lideo.ru/embed/4655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r"/>
            <a:r>
              <a:rPr lang="en-US" sz="2800" dirty="0" smtClean="0"/>
              <a:t>  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ru-RU" altLang="ru-RU" sz="28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7683" name="Объект 2"/>
          <p:cNvSpPr>
            <a:spLocks noGrp="1"/>
          </p:cNvSpPr>
          <p:nvPr>
            <p:ph idx="1"/>
          </p:nvPr>
        </p:nvSpPr>
        <p:spPr>
          <a:xfrm>
            <a:off x="80963" y="1812925"/>
            <a:ext cx="8948737" cy="4953000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endParaRPr lang="en-US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600" b="1" cap="all" dirty="0" smtClean="0">
                <a:solidFill>
                  <a:srgbClr val="FF0000"/>
                </a:solidFill>
              </a:rPr>
              <a:t>SHE-Factory</a:t>
            </a:r>
            <a:r>
              <a:rPr lang="en-US" sz="3600" b="1" cap="all" dirty="0">
                <a:solidFill>
                  <a:srgbClr val="FF0000"/>
                </a:solidFill>
              </a:rPr>
              <a:t>: </a:t>
            </a:r>
            <a:endParaRPr lang="ru-RU" sz="3600" b="1" cap="all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b="1" cap="all" dirty="0">
                <a:solidFill>
                  <a:srgbClr val="FF0000"/>
                </a:solidFill>
              </a:rPr>
              <a:t>New facility for super heavy element research </a:t>
            </a:r>
            <a:endParaRPr lang="ru-RU" sz="3600" b="1" cap="all" dirty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altLang="ru-RU" b="1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Sergey </a:t>
            </a:r>
            <a:r>
              <a:rPr lang="en-US" alt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Dmitriev</a:t>
            </a:r>
            <a:r>
              <a:rPr lang="en-US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Flerov</a:t>
            </a:r>
            <a:r>
              <a:rPr lang="en-US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Laboratory of Nuclear Reactions, JINR</a:t>
            </a:r>
            <a:endParaRPr lang="ru-RU" alt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Dubna</a:t>
            </a:r>
            <a:endParaRPr lang="ru-RU" alt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8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CB9CB2-8E5D-4101-891D-0EA6F8714955}" type="slidenum">
              <a:rPr lang="en-US" altLang="ru-RU" sz="1200">
                <a:solidFill>
                  <a:srgbClr val="898989"/>
                </a:solidFill>
                <a:latin typeface="Verdana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ru-RU" sz="1200">
              <a:solidFill>
                <a:srgbClr val="898989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4108"/>
            <a:ext cx="79563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Spontaneous and induced fission of very heavy and super-heavy nuclei</a:t>
            </a:r>
            <a:endParaRPr lang="ru-RU" sz="2400" dirty="0"/>
          </a:p>
          <a:p>
            <a:pPr algn="r"/>
            <a:r>
              <a:rPr lang="en-US" sz="24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ECT Trento, April 9-13, 2018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2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152404"/>
            <a:ext cx="8686800" cy="612775"/>
          </a:xfrm>
          <a:prstGeom prst="rect">
            <a:avLst/>
          </a:prstGeom>
        </p:spPr>
        <p:txBody>
          <a:bodyPr vert="horz" lIns="36000" tIns="45720" rIns="36000" bIns="45720" rtlCol="0" anchor="t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ru-RU" sz="3200" b="1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DC-280 cyclotron – stand-alone SHE factory</a:t>
            </a:r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516270"/>
              </p:ext>
            </p:extLst>
          </p:nvPr>
        </p:nvGraphicFramePr>
        <p:xfrm>
          <a:off x="5435600" y="989013"/>
          <a:ext cx="3313113" cy="46339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78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15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34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75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DC280 (expected)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E=4÷8 MeV/A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8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energy</a:t>
                      </a:r>
                      <a:endParaRPr kumimoji="0" lang="ru-RU" sz="17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0" lang="en-US" sz="17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/A]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intensity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0,6-1,2×10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>
          <a:xfrm>
            <a:off x="138128" y="4473575"/>
            <a:ext cx="4594225" cy="1854200"/>
          </a:xfrm>
          <a:prstGeom prst="rect">
            <a:avLst/>
          </a:prstGeom>
        </p:spPr>
        <p:txBody>
          <a:bodyPr vert="horz" lIns="91440" tIns="45720" rIns="91440" bIns="45720" rtlCol="0" anchorCtr="1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Synthesis and study of properties of superheavy elements.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Search for new reactions for SHE-synthesis.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Chemistry of new elements.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26222783"/>
              </p:ext>
            </p:extLst>
          </p:nvPr>
        </p:nvGraphicFramePr>
        <p:xfrm>
          <a:off x="323528" y="989012"/>
          <a:ext cx="4576956" cy="3376091"/>
        </p:xfrm>
        <a:graphic>
          <a:graphicData uri="http://schemas.openxmlformats.org/presentationml/2006/ole">
            <p:oleObj spid="_x0000_s388240" name="PHOTO-PAINT" r:id="rId3" imgW="2020680" imgH="14904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381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Group 2"/>
          <p:cNvGraphicFramePr>
            <a:graphicFrameLocks noGrp="1"/>
          </p:cNvGraphicFramePr>
          <p:nvPr>
            <p:ph/>
          </p:nvPr>
        </p:nvGraphicFramePr>
        <p:xfrm>
          <a:off x="971566" y="1052516"/>
          <a:ext cx="7489825" cy="5557839"/>
        </p:xfrm>
        <a:graphic>
          <a:graphicData uri="http://schemas.openxmlformats.org/drawingml/2006/table">
            <a:tbl>
              <a:tblPr/>
              <a:tblGrid>
                <a:gridCol w="4627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2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Ion source 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DECRIS-4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  - 14 GHz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DECRIS-SC3 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- 18 GHz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Injecting beam potential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 100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 range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4÷7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4÷8 MeV/n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level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0.6÷1.35 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factor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Gap between plugs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mm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32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Valley/hill gap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500/208 mm/mm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weight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power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kW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2x130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power consumption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2x30 kW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dee voltage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2x14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684229" y="1"/>
            <a:ext cx="79708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092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7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of the DC280 main magnet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36712"/>
            <a:ext cx="5340086" cy="300379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770659"/>
            <a:ext cx="5109948" cy="38324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688" y="5151256"/>
            <a:ext cx="2558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day, 14:35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1485931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15/09/2016, 9:00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5568512" y="1566133"/>
            <a:ext cx="610758" cy="34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55089" y="5213224"/>
            <a:ext cx="610758" cy="34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87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227248" y="77700"/>
            <a:ext cx="7295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of DC280 cyclotron – ready for testing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365125" y="6369050"/>
            <a:ext cx="389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18.01.2017 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http://lideo.ru/embed/4655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55" y="774500"/>
            <a:ext cx="8626892" cy="55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85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78" y="582286"/>
            <a:ext cx="5946048" cy="396834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Water cooling system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9699" y="4550627"/>
            <a:ext cx="3824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water cooling system was developed at the FLNR (equipment suppliers: Russia, Italy, Germany)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\Pictures\2015_01_22 DC280 units\DSCN2951.JPG"/>
          <p:cNvPicPr>
            <a:picLocks noChangeAspect="1" noChangeArrowheads="1"/>
          </p:cNvPicPr>
          <p:nvPr/>
        </p:nvPicPr>
        <p:blipFill rotWithShape="1">
          <a:blip r:embed="rId3" cstate="print"/>
          <a:srcRect l="3479" t="25060" b="25080"/>
          <a:stretch/>
        </p:blipFill>
        <p:spPr bwMode="auto">
          <a:xfrm>
            <a:off x="4427538" y="4620637"/>
            <a:ext cx="4319013" cy="167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76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Control system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6311" y="5704398"/>
            <a:ext cx="721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The control system based on FLNR developments and LabVIEW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638" y="582286"/>
            <a:ext cx="7674825" cy="51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71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82378"/>
            <a:ext cx="8064895" cy="65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429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6632"/>
            <a:ext cx="8604448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476375" y="115888"/>
            <a:ext cx="6335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ru-RU" sz="3200">
                <a:solidFill>
                  <a:srgbClr val="00B0F0"/>
                </a:solidFill>
              </a:rPr>
              <a:t>DECRIS-PM at the test bench</a:t>
            </a:r>
            <a:endParaRPr lang="ru-RU" altLang="ru-RU" sz="3200">
              <a:solidFill>
                <a:srgbClr val="00B0F0"/>
              </a:solidFill>
            </a:endParaRP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5" y="908050"/>
            <a:ext cx="7351713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67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6" t="8054" r="12268"/>
          <a:stretch>
            <a:fillRect/>
          </a:stretch>
        </p:blipFill>
        <p:spPr bwMode="auto">
          <a:xfrm>
            <a:off x="323850" y="2420938"/>
            <a:ext cx="41513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5" t="8781" r="11569" b="1820"/>
          <a:stretch>
            <a:fillRect/>
          </a:stretch>
        </p:blipFill>
        <p:spPr bwMode="auto">
          <a:xfrm>
            <a:off x="4787900" y="2451100"/>
            <a:ext cx="42894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5934075" y="1758950"/>
            <a:ext cx="202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/>
              <a:t>Ca</a:t>
            </a:r>
            <a:r>
              <a:rPr lang="en-US" altLang="ru-RU" baseline="34000"/>
              <a:t>11+</a:t>
            </a:r>
            <a:r>
              <a:rPr lang="en-US" altLang="ru-RU"/>
              <a:t> =150 µA</a:t>
            </a:r>
            <a:endParaRPr lang="ru-RU" altLang="ru-RU"/>
          </a:p>
        </p:txBody>
      </p:sp>
      <p:sp>
        <p:nvSpPr>
          <p:cNvPr id="18437" name="Прямоугольник 2"/>
          <p:cNvSpPr>
            <a:spLocks noChangeArrowheads="1"/>
          </p:cNvSpPr>
          <p:nvPr/>
        </p:nvSpPr>
        <p:spPr bwMode="auto">
          <a:xfrm>
            <a:off x="1547813" y="1787525"/>
            <a:ext cx="1933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/>
              <a:t>Ca</a:t>
            </a:r>
            <a:r>
              <a:rPr lang="en-US" altLang="ru-RU" baseline="34000"/>
              <a:t>9+</a:t>
            </a:r>
            <a:r>
              <a:rPr lang="en-US" altLang="ru-RU"/>
              <a:t> =210 µA</a:t>
            </a:r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2897188" y="765175"/>
            <a:ext cx="37814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 charge state spectra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3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2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3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5133748"/>
              </p:ext>
            </p:extLst>
          </p:nvPr>
        </p:nvGraphicFramePr>
        <p:xfrm>
          <a:off x="246062" y="658613"/>
          <a:ext cx="8651875" cy="5280417"/>
        </p:xfrm>
        <a:graphic>
          <a:graphicData uri="http://schemas.openxmlformats.org/drawingml/2006/table">
            <a:tbl>
              <a:tblPr/>
              <a:tblGrid>
                <a:gridCol w="1052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26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75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67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223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7362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71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ION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Intensity from ECR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platform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beam intensities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(4÷8) MeV/n ions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targets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1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48Са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7/8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alt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alt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9/10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11/12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136Хе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22/23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13" y="893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beam parameters of the DC-280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895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6930" name="Picture 2" descr="F:\доклады 2017\2017 ДЦ-280_НТС_26_12_2017\Фото\IMG_6547_ЭЦ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76" y="548680"/>
            <a:ext cx="8891612" cy="5691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7" r="10388" b="4878"/>
          <a:stretch/>
        </p:blipFill>
        <p:spPr bwMode="auto">
          <a:xfrm>
            <a:off x="467544" y="404664"/>
            <a:ext cx="8208912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6565293"/>
              </p:ext>
            </p:extLst>
          </p:nvPr>
        </p:nvGraphicFramePr>
        <p:xfrm>
          <a:off x="4608723" y="5229200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Ca,3n)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1410" y="188640"/>
            <a:ext cx="7794625" cy="786929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C00000"/>
                </a:solidFill>
                <a:latin typeface="Times New Roman" pitchFamily="18" charset="0"/>
              </a:rPr>
              <a:t>New FLNR gas-filled separator (contracted)</a:t>
            </a:r>
            <a:r>
              <a:rPr lang="en-US" sz="2000" b="1" kern="12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764722"/>
            <a:ext cx="4481104" cy="1872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052736"/>
            <a:ext cx="3810991" cy="2664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690" y="4101955"/>
            <a:ext cx="3098292" cy="25021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00192" y="1141919"/>
            <a:ext cx="1728550" cy="1422985"/>
            <a:chOff x="42244" y="4796246"/>
            <a:chExt cx="1728550" cy="1422985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730" y="4796246"/>
              <a:ext cx="1477575" cy="814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244" y="5634456"/>
              <a:ext cx="1728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Technical Design</a:t>
              </a:r>
            </a:p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Report No 412923</a:t>
              </a:r>
              <a:endParaRPr lang="ru-RU" sz="1600" b="1" dirty="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494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16866" y="3262136"/>
            <a:ext cx="5522210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All parts have been manufactured;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Delivery  –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November </a:t>
            </a: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2017;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Installation </a:t>
            </a:r>
            <a:r>
              <a:rPr lang="en-US" sz="1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Dec. 2017  - Jan 2018 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commissioning –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Jan –June/ July 2018</a:t>
            </a:r>
            <a:endParaRPr lang="ru-RU" sz="1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Onset of first-day experiments </a:t>
            </a:r>
            <a:r>
              <a:rPr lang="en-US" sz="18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48</a:t>
            </a: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Ca+ </a:t>
            </a:r>
            <a:r>
              <a:rPr lang="en-US" sz="18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243</a:t>
            </a: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Am –</a:t>
            </a:r>
          </a:p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			              - </a:t>
            </a:r>
            <a:r>
              <a:rPr lang="en-US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Sept.-Nov.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2018;</a:t>
            </a:r>
          </a:p>
          <a:p>
            <a:pPr marL="0" indent="0">
              <a:spcBef>
                <a:spcPts val="0"/>
              </a:spcBef>
            </a:pPr>
            <a:r>
              <a:rPr lang="en-US" sz="1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en-US" altLang="ru-RU" sz="1800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62503" name="TextBox 11"/>
          <p:cNvSpPr txBox="1">
            <a:spLocks noChangeArrowheads="1"/>
          </p:cNvSpPr>
          <p:nvPr/>
        </p:nvSpPr>
        <p:spPr bwMode="auto">
          <a:xfrm>
            <a:off x="7802562" y="542552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DC-280</a:t>
            </a:r>
            <a:endParaRPr lang="ru-RU" altLang="ru-RU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94839" y="55724"/>
            <a:ext cx="4608512" cy="47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Separator GFS-2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8239" y="561614"/>
            <a:ext cx="3125112" cy="2401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179513" y="561613"/>
            <a:ext cx="3256491" cy="2401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553424"/>
            <a:ext cx="2279016" cy="2409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140968"/>
            <a:ext cx="3256492" cy="3063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4310" y="2582251"/>
            <a:ext cx="446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Parts of the main analyzing 30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magnet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0206" y="258225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Additional 10</a:t>
            </a:r>
            <a:r>
              <a:rPr lang="en-US" sz="1800" b="1" baseline="30000" dirty="0">
                <a:solidFill>
                  <a:srgbClr val="FFFF00"/>
                </a:solidFill>
              </a:rPr>
              <a:t>o</a:t>
            </a:r>
            <a:r>
              <a:rPr lang="en-US" sz="1800" b="1" dirty="0">
                <a:solidFill>
                  <a:srgbClr val="FFFF00"/>
                </a:solidFill>
              </a:rPr>
              <a:t> magnet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5835258"/>
            <a:ext cx="23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Focusing quadrupole</a:t>
            </a:r>
            <a:endParaRPr lang="ru-RU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3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1729" y="116632"/>
            <a:ext cx="582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First-day experiments at SHE Factory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4132396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3963" y="4170566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710" y="532998"/>
            <a:ext cx="8334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of the experiments:</a:t>
            </a:r>
          </a:p>
          <a:p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functionalities of all the systems of new accelerator and new gas-filled recoil separator</a:t>
            </a: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 additional statistics for the chosen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709" y="2363396"/>
            <a:ext cx="8334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 reactions: 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and 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  <a:p>
            <a:pPr algn="ctr"/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material to prepare the targets</a:t>
            </a: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large cross sections and, thus, optimum candidates for spectroscopic experiments</a:t>
            </a: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Well-studied in previous experiments. Good for testing of the accelerator complex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5596" y="4132396"/>
            <a:ext cx="2848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experimental data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248085"/>
            <a:ext cx="8432057" cy="29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7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492" y="928671"/>
            <a:ext cx="8465644" cy="585791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         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Synthesis of new elements</a:t>
            </a:r>
            <a:r>
              <a:rPr kumimoji="0" lang="ru-RU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119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and</a:t>
            </a:r>
            <a:r>
              <a:rPr kumimoji="0" lang="ru-RU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120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1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4211960" y="243728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  <a:latin typeface="Times New Roman" panose="02020603050405020304" pitchFamily="18" charset="0"/>
              </a:rPr>
              <a:t>Target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  <a:latin typeface="Times New Roman" panose="02020603050405020304" pitchFamily="18" charset="0"/>
              </a:rPr>
              <a:t>materials</a:t>
            </a:r>
            <a:endParaRPr lang="ru-RU" altLang="ru-RU" sz="1800" b="1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30981" y="243729"/>
            <a:ext cx="4527550" cy="6497639"/>
            <a:chOff x="2803" y="96"/>
            <a:chExt cx="2852" cy="4093"/>
          </a:xfrm>
        </p:grpSpPr>
        <p:sp>
          <p:nvSpPr>
            <p:cNvPr id="85000" name="Text Box 6"/>
            <p:cNvSpPr txBox="1">
              <a:spLocks noChangeArrowheads="1"/>
            </p:cNvSpPr>
            <p:nvPr/>
          </p:nvSpPr>
          <p:spPr bwMode="auto">
            <a:xfrm>
              <a:off x="3605" y="96"/>
              <a:ext cx="69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003399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Producer</a:t>
              </a:r>
              <a:endParaRPr lang="ru-RU" altLang="ru-RU" sz="1800" b="1">
                <a:solidFill>
                  <a:srgbClr val="00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5001" name="Text Box 7"/>
            <p:cNvSpPr txBox="1">
              <a:spLocks noChangeArrowheads="1"/>
            </p:cNvSpPr>
            <p:nvPr/>
          </p:nvSpPr>
          <p:spPr bwMode="auto">
            <a:xfrm>
              <a:off x="4295" y="96"/>
              <a:ext cx="114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003399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Isotope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003399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enrichment (%)</a:t>
              </a:r>
              <a:r>
                <a:rPr lang="ru-RU" altLang="zh-CN" sz="1800"/>
                <a:t> </a:t>
              </a:r>
              <a:endParaRPr lang="ru-RU" altLang="ru-RU" sz="1800"/>
            </a:p>
          </p:txBody>
        </p:sp>
        <p:sp>
          <p:nvSpPr>
            <p:cNvPr id="85002" name="Text Box 8"/>
            <p:cNvSpPr txBox="1">
              <a:spLocks noChangeArrowheads="1"/>
            </p:cNvSpPr>
            <p:nvPr/>
          </p:nvSpPr>
          <p:spPr bwMode="auto">
            <a:xfrm>
              <a:off x="2803" y="638"/>
              <a:ext cx="2852" cy="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237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Np        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IAR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99.3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239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       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RFNC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---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240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             </a:t>
              </a:r>
              <a:r>
                <a:rPr lang="en-US" altLang="ru-RU" sz="18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IAR/ORNL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99.98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242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  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RFNC/ORNL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99.98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244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                 </a:t>
              </a:r>
              <a:r>
                <a:rPr lang="en-US" altLang="ru-RU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ORNL</a:t>
              </a:r>
              <a:r>
                <a:rPr lang="en-US" altLang="ru-RU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98.6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243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IAR</a:t>
              </a:r>
              <a:r>
                <a:rPr lang="en-US" altLang="ru-RU" sz="18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en-US" altLang="ru-RU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ORNL 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99.9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245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      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IAR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98.7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248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  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IAR</a:t>
              </a:r>
              <a:r>
                <a:rPr lang="en-US" altLang="ru-RU" sz="18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</a:t>
              </a:r>
              <a:r>
                <a:rPr lang="en-US" altLang="ru-RU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ORNL</a:t>
              </a:r>
              <a:r>
                <a:rPr lang="en-US" altLang="ru-RU" sz="18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97.4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249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Bk                   </a:t>
              </a:r>
              <a:r>
                <a:rPr lang="en-US" altLang="ru-RU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ORNL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≥ 95</a:t>
              </a: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249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Cf                </a:t>
              </a:r>
              <a:r>
                <a:rPr lang="en-US" altLang="ru-RU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IAR</a:t>
              </a:r>
              <a:r>
                <a:rPr lang="en-US" altLang="ru-RU" sz="18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ru-RU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ORNL  </a:t>
              </a:r>
              <a:r>
                <a:rPr lang="en-US" altLang="ru-RU" sz="1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97.3</a:t>
              </a:r>
              <a:endPara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ru-RU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249</a:t>
              </a: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250</a:t>
              </a:r>
              <a:r>
                <a:rPr lang="en-US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altLang="ru-RU" sz="1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251</a:t>
              </a:r>
              <a:r>
                <a:rPr lang="en-US" altLang="ru-RU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Cf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ru-RU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ORNL</a:t>
              </a:r>
              <a:r>
                <a:rPr lang="en-US" altLang="ru-RU" sz="1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(50+14+36)%</a:t>
              </a:r>
            </a:p>
            <a:p>
              <a:pPr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en-US" alt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0,35-0,40  mg /cm2   -  ≈ 12 mg</a:t>
              </a:r>
            </a:p>
            <a:p>
              <a:pPr>
                <a:spcBef>
                  <a:spcPct val="0"/>
                </a:spcBef>
                <a:spcAft>
                  <a:spcPts val="1000"/>
                </a:spcAft>
                <a:buNone/>
              </a:pPr>
              <a:endPara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4996" name="Text Box 10"/>
          <p:cNvSpPr txBox="1">
            <a:spLocks noChangeArrowheads="1"/>
          </p:cNvSpPr>
          <p:nvPr/>
        </p:nvSpPr>
        <p:spPr bwMode="auto">
          <a:xfrm>
            <a:off x="233499" y="2247924"/>
            <a:ext cx="37433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Projectiles </a:t>
            </a:r>
            <a:r>
              <a:rPr lang="en-US" altLang="ru-RU" sz="2000" b="1" baseline="30000" dirty="0">
                <a:solidFill>
                  <a:srgbClr val="003399"/>
                </a:solidFill>
                <a:latin typeface="Times New Roman" panose="02020603050405020304" pitchFamily="18" charset="0"/>
              </a:rPr>
              <a:t>48</a:t>
            </a: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Ca produced by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Heavy Ion Accelerator U400;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0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Energy:    235-250 MeV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(v ≈ 0.1 c);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Intensity:  1.0-1.5 p</a:t>
            </a:r>
            <a:r>
              <a:rPr lang="el-GR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μ</a:t>
            </a: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(n×10</a:t>
            </a:r>
            <a:r>
              <a:rPr lang="en-US" altLang="ru-RU" sz="2000" b="1" baseline="30000" dirty="0">
                <a:solidFill>
                  <a:srgbClr val="003399"/>
                </a:solidFill>
                <a:latin typeface="Times New Roman" panose="02020603050405020304" pitchFamily="18" charset="0"/>
              </a:rPr>
              <a:t>12</a:t>
            </a: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÷ 10</a:t>
            </a:r>
            <a:r>
              <a:rPr lang="en-US" altLang="ru-RU" sz="2000" b="1" baseline="30000" dirty="0">
                <a:solidFill>
                  <a:srgbClr val="003399"/>
                </a:solidFill>
                <a:latin typeface="Times New Roman" panose="02020603050405020304" pitchFamily="18" charset="0"/>
              </a:rPr>
              <a:t>13</a:t>
            </a: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1/s);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Consumption: 0.5-0.8 mg/h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Beam dose:    (0.3-3.0)</a:t>
            </a:r>
            <a:r>
              <a:rPr lang="en-US" alt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∙10</a:t>
            </a:r>
            <a:r>
              <a:rPr lang="en-US" altLang="ru-RU" sz="20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84998" name="Text Box 13"/>
          <p:cNvSpPr txBox="1">
            <a:spLocks noChangeArrowheads="1"/>
          </p:cNvSpPr>
          <p:nvPr/>
        </p:nvSpPr>
        <p:spPr bwMode="auto">
          <a:xfrm>
            <a:off x="396376" y="175323"/>
            <a:ext cx="3571491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</a:rPr>
              <a:t>Reactions of Synthesis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Act. + </a:t>
            </a:r>
            <a:r>
              <a:rPr lang="en-US" alt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48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Ca</a:t>
            </a:r>
            <a:endParaRPr lang="en-US" alt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3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7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block design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1066801"/>
            <a:ext cx="3423247" cy="441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066800"/>
            <a:ext cx="4061451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9303" y="71036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594" y="7103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29200"/>
            <a:ext cx="419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mm, 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ronous</a:t>
            </a:r>
            <a:endParaRPr lang="de-DE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wobbler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diafragm</a:t>
            </a:r>
            <a:endParaRPr lang="de-DE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GFS, SHELS, MASHA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5761326"/>
            <a:ext cx="419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150mm, 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&amp;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50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ChangeArrowheads="1"/>
          </p:cNvSpPr>
          <p:nvPr/>
        </p:nvSpPr>
        <p:spPr bwMode="auto">
          <a:xfrm>
            <a:off x="1374775" y="1105942"/>
            <a:ext cx="64389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TiCl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+ (CH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Si(CH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*TiCl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+ 3CH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Li  </a:t>
            </a: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ru-RU" sz="16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6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ru-RU" sz="16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299" name="TextBox 18"/>
          <p:cNvSpPr txBox="1">
            <a:spLocks noChangeArrowheads="1"/>
          </p:cNvSpPr>
          <p:nvPr/>
        </p:nvSpPr>
        <p:spPr bwMode="auto">
          <a:xfrm>
            <a:off x="1119879" y="588356"/>
            <a:ext cx="72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Synthesis of </a:t>
            </a:r>
            <a:r>
              <a:rPr lang="ru-RU" altLang="ru-RU" sz="2000" b="1" dirty="0">
                <a:latin typeface="Times New Roman" pitchFamily="18" charset="0"/>
              </a:rPr>
              <a:t>(</a:t>
            </a:r>
            <a:r>
              <a:rPr lang="ru-RU" altLang="ru-RU" sz="2000" b="1" dirty="0" err="1">
                <a:latin typeface="Times New Roman" pitchFamily="18" charset="0"/>
              </a:rPr>
              <a:t>trimethyl</a:t>
            </a:r>
            <a:r>
              <a:rPr lang="ru-RU" altLang="ru-RU" sz="2000" b="1" dirty="0">
                <a:latin typeface="Times New Roman" pitchFamily="18" charset="0"/>
              </a:rPr>
              <a:t>)</a:t>
            </a:r>
            <a:r>
              <a:rPr lang="ru-RU" altLang="ru-RU" sz="2000" b="1" dirty="0" err="1">
                <a:latin typeface="Times New Roman" pitchFamily="18" charset="0"/>
              </a:rPr>
              <a:t>pentamethyl-cyclopentadienyl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 smtClean="0">
                <a:latin typeface="Times New Roman" pitchFamily="18" charset="0"/>
              </a:rPr>
              <a:t>titanium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300" name="Text Box 2"/>
          <p:cNvSpPr txBox="1">
            <a:spLocks noChangeArrowheads="1"/>
          </p:cNvSpPr>
          <p:nvPr/>
        </p:nvSpPr>
        <p:spPr bwMode="auto">
          <a:xfrm>
            <a:off x="1374775" y="142875"/>
            <a:ext cx="6254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C00000"/>
                </a:solidFill>
                <a:latin typeface="TimesNewRomanPSMT"/>
              </a:rPr>
              <a:t>Development of </a:t>
            </a:r>
            <a:r>
              <a:rPr lang="en-US" altLang="ru-RU" sz="2000" b="1" baseline="30000" dirty="0">
                <a:solidFill>
                  <a:srgbClr val="C00000"/>
                </a:solidFill>
                <a:latin typeface="TimesNewRomanPSMT"/>
              </a:rPr>
              <a:t>50</a:t>
            </a:r>
            <a:r>
              <a:rPr lang="en-US" altLang="ru-RU" sz="2000" b="1" dirty="0">
                <a:solidFill>
                  <a:srgbClr val="C00000"/>
                </a:solidFill>
                <a:latin typeface="TimesNewRomanPSMT"/>
              </a:rPr>
              <a:t>Ti beam using MIVOC method</a:t>
            </a:r>
            <a:endParaRPr lang="en-US" altLang="ru-RU" sz="2000" b="1" baseline="30000" dirty="0">
              <a:solidFill>
                <a:srgbClr val="C00000"/>
              </a:solidFill>
              <a:latin typeface="TimesNewRomanPSMT"/>
            </a:endParaRPr>
          </a:p>
        </p:txBody>
      </p:sp>
      <p:sp>
        <p:nvSpPr>
          <p:cNvPr id="439301" name="Прямоугольник 2"/>
          <p:cNvSpPr>
            <a:spLocks noChangeArrowheads="1"/>
          </p:cNvSpPr>
          <p:nvPr/>
        </p:nvSpPr>
        <p:spPr bwMode="auto">
          <a:xfrm>
            <a:off x="1116013" y="62071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393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2603" y="3053804"/>
            <a:ext cx="2131215" cy="283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021138" y="1325017"/>
            <a:ext cx="26193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062663" y="1325017"/>
            <a:ext cx="26193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305" name="Прямоугольник 6"/>
          <p:cNvSpPr>
            <a:spLocks noChangeArrowheads="1"/>
          </p:cNvSpPr>
          <p:nvPr/>
        </p:nvSpPr>
        <p:spPr bwMode="auto">
          <a:xfrm>
            <a:off x="0" y="1484785"/>
            <a:ext cx="914400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fr-FR" sz="1800" dirty="0" smtClean="0"/>
          </a:p>
          <a:p>
            <a:r>
              <a:rPr lang="fr-FR" sz="1800" b="1" dirty="0" smtClean="0"/>
              <a:t>Benoit Gall, Zouhair Asfari</a:t>
            </a:r>
            <a:endParaRPr lang="fr-FR" sz="1800" dirty="0" smtClean="0"/>
          </a:p>
          <a:p>
            <a:pPr>
              <a:buNone/>
            </a:pPr>
            <a:r>
              <a:rPr lang="fr-FR" sz="1800" dirty="0" smtClean="0"/>
              <a:t>Institut Pluridisciplinaire Hubert Curien, IN2P3-CNRS, Université of Strasbourg, France</a:t>
            </a:r>
            <a:endParaRPr lang="ru-RU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39306" name="TextBox 7"/>
          <p:cNvSpPr txBox="1">
            <a:spLocks noChangeArrowheads="1"/>
          </p:cNvSpPr>
          <p:nvPr/>
        </p:nvSpPr>
        <p:spPr bwMode="auto">
          <a:xfrm>
            <a:off x="827088" y="2406104"/>
            <a:ext cx="78493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first step of synthesis was performed at IPHC, the final step at FLNR.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307" name="Прямоугольник 8"/>
          <p:cNvSpPr>
            <a:spLocks noChangeArrowheads="1"/>
          </p:cNvSpPr>
          <p:nvPr/>
        </p:nvSpPr>
        <p:spPr bwMode="auto">
          <a:xfrm>
            <a:off x="3551101" y="5892009"/>
            <a:ext cx="2806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Chemistry laboratory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930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82623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00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501062" cy="500062"/>
          </a:xfrm>
        </p:spPr>
        <p:txBody>
          <a:bodyPr/>
          <a:lstStyle/>
          <a:p>
            <a:pPr eaLnBrk="1" hangingPunct="1"/>
            <a:r>
              <a:rPr lang="en-US" altLang="ja-JP" sz="2400" b="1" smtClean="0">
                <a:solidFill>
                  <a:srgbClr val="C00000"/>
                </a:solidFill>
                <a:ea typeface="MS PGothic" pitchFamily="34" charset="-128"/>
              </a:rPr>
              <a:t>Region of superheavy nuclei</a:t>
            </a:r>
            <a:endParaRPr lang="ru-RU" altLang="ru-RU" sz="2400" b="1" smtClean="0">
              <a:solidFill>
                <a:srgbClr val="C00000"/>
              </a:solidFill>
            </a:endParaRPr>
          </a:p>
        </p:txBody>
      </p:sp>
      <p:pic>
        <p:nvPicPr>
          <p:cNvPr id="324611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163" y="927100"/>
            <a:ext cx="75596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5664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27954" y="304800"/>
            <a:ext cx="8325297" cy="459904"/>
          </a:xfrm>
        </p:spPr>
        <p:txBody>
          <a:bodyPr>
            <a:normAutofit fontScale="90000"/>
          </a:bodyPr>
          <a:lstStyle/>
          <a:p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 Elements (SHE) Factory – the Goals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0" name="TextBox 6"/>
          <p:cNvSpPr txBox="1">
            <a:spLocks noChangeArrowheads="1"/>
          </p:cNvSpPr>
          <p:nvPr/>
        </p:nvSpPr>
        <p:spPr bwMode="auto">
          <a:xfrm>
            <a:off x="427954" y="1536174"/>
            <a:ext cx="8536534" cy="3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at the extremely low (</a:t>
            </a:r>
            <a:r>
              <a:rPr lang="el-GR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&lt;100 fb) cross sections: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SHE in reactions with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Ti,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...;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isotopes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decay properties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excitation functions.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ts val="16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requiring high statistics: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spectroscopy of SHE</a:t>
            </a:r>
            <a:r>
              <a:rPr lang="en-US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chemical properties of SHE.</a:t>
            </a:r>
          </a:p>
        </p:txBody>
      </p:sp>
    </p:spTree>
    <p:extLst>
      <p:ext uri="{BB962C8B-B14F-4D97-AF65-F5344CB8AC3E}">
        <p14:creationId xmlns:p14="http://schemas.microsoft.com/office/powerpoint/2010/main" xmlns="" val="13638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571221"/>
            <a:ext cx="3113839" cy="3746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281" y="1185586"/>
            <a:ext cx="2674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U400 heavy ion cyclotron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368" y="116632"/>
            <a:ext cx="883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α-, β-, and γ-spectroscopy of heavy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at FLNR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358828" y="2634866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8" t="40550" b="15744"/>
          <a:stretch/>
        </p:blipFill>
        <p:spPr>
          <a:xfrm>
            <a:off x="4771860" y="1370253"/>
            <a:ext cx="3989354" cy="15069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17366" y="1012086"/>
            <a:ext cx="3444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SHELS separator (velocity filter)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5740708" y="3419639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710" y="4772926"/>
            <a:ext cx="2662738" cy="19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56529" y="1379155"/>
            <a:ext cx="1618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22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Ne ~ 2 p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48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~ 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50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~ 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0.5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9578" y="3269540"/>
            <a:ext cx="23615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Heavy (Z&gt;100) nuclei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 interest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36028" y="4324158"/>
            <a:ext cx="434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GABRIELA detector set up (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α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β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γ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and SF)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4097" y="5474332"/>
            <a:ext cx="59513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Detailed spectroscopy studies of the </a:t>
            </a:r>
            <a:r>
              <a:rPr lang="en-US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transfermium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isotopes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244,246,147,249,251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Fm, </a:t>
            </a: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249,251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Md, </a:t>
            </a: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250,251,252,253,254,255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No, </a:t>
            </a: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253,255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Lr,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254,255,256,257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Rf, </a:t>
            </a: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257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Db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2593" y="580932"/>
            <a:ext cx="5934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 status of research (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anuary 2018)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037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9988" y="2765741"/>
            <a:ext cx="3922978" cy="392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ABRIE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141" y="2741068"/>
            <a:ext cx="3904694" cy="390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42052" y="890628"/>
            <a:ext cx="3525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GABRIELA </a:t>
            </a:r>
            <a:r>
              <a:rPr lang="fr-FR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2016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/17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 single crystal Ge detectors +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 Clover Ge detector</a:t>
            </a:r>
            <a:r>
              <a:rPr lang="fr-FR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4137" y="890629"/>
            <a:ext cx="263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GABRIELA </a:t>
            </a:r>
            <a:r>
              <a:rPr lang="fr-FR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2018/2019</a:t>
            </a:r>
            <a:endParaRPr lang="en-US" b="1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 Clover Ge detectors</a:t>
            </a:r>
            <a:r>
              <a:rPr lang="fr-FR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4387727" y="4134017"/>
            <a:ext cx="496284" cy="223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83514" y="379882"/>
            <a:ext cx="5692346" cy="5107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Modernization of the detector </a:t>
            </a:r>
            <a:endParaRPr lang="ru-R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9071" y="1813958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60232" y="381654"/>
            <a:ext cx="1244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2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924" y="1185586"/>
            <a:ext cx="284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DC280 heavy ion cyclotron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018" y="116632"/>
            <a:ext cx="9038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α-, β-, and γ-spectroscopy of heavy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at FLNR 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716383" y="2634866"/>
            <a:ext cx="101059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13644" y="1000921"/>
            <a:ext cx="213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Gas filled separator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5950161" y="3561258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956" y="4772926"/>
            <a:ext cx="2662738" cy="19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34451" y="1370254"/>
            <a:ext cx="1880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22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Ne ~ 20 p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48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~ 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10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50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~ 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5 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85179" y="3589818"/>
            <a:ext cx="23615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Heavy (Z&gt;100) nuclei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 interest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67285" y="4390455"/>
            <a:ext cx="44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GABRIELA   detector set up (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α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β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γ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and SF)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4427" y="5578051"/>
            <a:ext cx="50408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Detailed spectroscopy studies of the SHE isotopes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287,289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Fl, </a:t>
            </a: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287,288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Mc, </a:t>
            </a:r>
            <a:r>
              <a:rPr lang="en-US" b="1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293</a:t>
            </a: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Lv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47766" y="580932"/>
            <a:ext cx="4684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perspectives of research  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C:\Users\Admin\Documents\Inventor\DC280\Clip for export\DC280 with ion beamlin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303" y="1554918"/>
            <a:ext cx="3404897" cy="347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9374" y="1288317"/>
            <a:ext cx="3235580" cy="22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2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496944" cy="10731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Gas-phase chemistry with elements</a:t>
            </a:r>
            <a:b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112, 113 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2420888"/>
            <a:ext cx="7776864" cy="3302000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75000"/>
              </a:lnSpc>
            </a:pP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112, 113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114 volatile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609600" indent="-609600" eaLnBrk="1" hangingPunct="1">
              <a:lnSpc>
                <a:spcPct val="75000"/>
              </a:lnSpc>
              <a:buFont typeface="Wingdings" pitchFamily="2" charset="2"/>
              <a:buNone/>
            </a:pPr>
            <a:endParaRPr lang="de-CH" alt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75000"/>
              </a:lnSpc>
            </a:pP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E112, E113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E114?</a:t>
            </a:r>
          </a:p>
          <a:p>
            <a:pPr marL="609600" indent="-609600" eaLnBrk="1" hangingPunct="1">
              <a:lnSpc>
                <a:spcPct val="75000"/>
              </a:lnSpc>
            </a:pPr>
            <a:endParaRPr lang="de-CH" alt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75000"/>
              </a:lnSpc>
            </a:pP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115-118 ?</a:t>
            </a:r>
            <a:endParaRPr lang="ru-RU" alt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041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E61721-181F-4AF3-A5ED-3DB66BC37F5B}" type="slidenum">
              <a:rPr lang="en-US" altLang="ru-RU" sz="1400">
                <a:latin typeface="Times New Roman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ru-RU" sz="1400">
              <a:latin typeface="Times New Roman" pitchFamily="18" charset="0"/>
            </a:endParaRPr>
          </a:p>
        </p:txBody>
      </p:sp>
      <p:sp>
        <p:nvSpPr>
          <p:cNvPr id="302083" name="Text Box 2"/>
          <p:cNvSpPr txBox="1">
            <a:spLocks noChangeArrowheads="1"/>
          </p:cNvSpPr>
          <p:nvPr/>
        </p:nvSpPr>
        <p:spPr bwMode="auto">
          <a:xfrm>
            <a:off x="539750" y="1484313"/>
            <a:ext cx="7632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ru-RU" sz="2400">
              <a:latin typeface="Times New Roman" pitchFamily="18" charset="0"/>
            </a:endParaRPr>
          </a:p>
        </p:txBody>
      </p:sp>
      <p:sp>
        <p:nvSpPr>
          <p:cNvPr id="30208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ru-RU" sz="3600" b="1">
                <a:solidFill>
                  <a:srgbClr val="C00000"/>
                </a:solidFill>
                <a:latin typeface="Arial" pitchFamily="34" charset="0"/>
              </a:rPr>
              <a:t>How to experimentally determine a metallic character of a volatile element at a single atom level?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ru-RU" sz="3600" b="1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→ Determine interaction energy (adsorption</a:t>
            </a:r>
            <a:b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enthalpy) with noble metals (e.g. Au)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→ If metallic: strong interaction (adsorption</a:t>
            </a:r>
            <a:b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enthalpy) if non-metallic (noble gas like):</a:t>
            </a:r>
            <a:b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weak interaction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6017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13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1295400"/>
          <a:ext cx="7848600" cy="4732338"/>
        </p:xfrm>
        <a:graphic>
          <a:graphicData uri="http://schemas.openxmlformats.org/presentationml/2006/ole">
            <p:oleObj spid="_x0000_s394256" name="CorelDRAW" r:id="rId4" imgW="8345424" imgH="5032248" progId="">
              <p:embed/>
            </p:oleObj>
          </a:graphicData>
        </a:graphic>
      </p:graphicFrame>
      <p:graphicFrame>
        <p:nvGraphicFramePr>
          <p:cNvPr id="6400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16438" y="4821238"/>
          <a:ext cx="866775" cy="623887"/>
        </p:xfrm>
        <a:graphic>
          <a:graphicData uri="http://schemas.openxmlformats.org/presentationml/2006/ole">
            <p:oleObj spid="_x0000_s394257" name="CorelDRAW" r:id="rId5" imgW="948960" imgH="684720" progId="">
              <p:embed/>
            </p:oleObj>
          </a:graphicData>
        </a:graphic>
      </p:graphicFrame>
      <p:sp>
        <p:nvSpPr>
          <p:cNvPr id="304132" name="Text Box 5"/>
          <p:cNvSpPr txBox="1">
            <a:spLocks noChangeArrowheads="1"/>
          </p:cNvSpPr>
          <p:nvPr/>
        </p:nvSpPr>
        <p:spPr bwMode="auto">
          <a:xfrm>
            <a:off x="228600" y="660400"/>
            <a:ext cx="619283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>
                <a:solidFill>
                  <a:srgbClr val="C00000"/>
                </a:solidFill>
                <a:latin typeface="Arial" pitchFamily="34" charset="0"/>
              </a:rPr>
              <a:t>Reaction: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</a:rPr>
              <a:t>                    </a:t>
            </a:r>
            <a:r>
              <a:rPr lang="en-US" altLang="ru-RU" sz="2400" b="1" baseline="30000">
                <a:solidFill>
                  <a:srgbClr val="C00000"/>
                </a:solidFill>
                <a:latin typeface="Arial" pitchFamily="34" charset="0"/>
              </a:rPr>
              <a:t>242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</a:rPr>
              <a:t>Pu</a:t>
            </a:r>
            <a:r>
              <a:rPr lang="en-US" altLang="ru-RU" sz="2400" b="1" baseline="30000">
                <a:solidFill>
                  <a:srgbClr val="C00000"/>
                </a:solidFill>
                <a:latin typeface="Arial" pitchFamily="34" charset="0"/>
              </a:rPr>
              <a:t>(48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</a:rPr>
              <a:t>Ca,3n)</a:t>
            </a:r>
            <a:r>
              <a:rPr lang="en-US" altLang="ru-RU" sz="2400" b="1" baseline="30000">
                <a:solidFill>
                  <a:srgbClr val="C00000"/>
                </a:solidFill>
                <a:latin typeface="Arial" pitchFamily="34" charset="0"/>
              </a:rPr>
              <a:t>287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</a:rPr>
              <a:t>114</a:t>
            </a:r>
            <a:r>
              <a:rPr lang="en-US" altLang="ru-RU" sz="1600" b="1">
                <a:solidFill>
                  <a:srgbClr val="C00000"/>
                </a:solidFill>
                <a:latin typeface="Arial" pitchFamily="34" charset="0"/>
              </a:rPr>
              <a:t>[0.5s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</a:rPr>
              <a:t>]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l-GR" altLang="ru-RU" sz="1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n-US" altLang="ru-RU" sz="2400" b="1" baseline="300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283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112</a:t>
            </a:r>
            <a:r>
              <a:rPr lang="en-US" altLang="ru-RU" sz="1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[3.6s</a:t>
            </a:r>
            <a:r>
              <a:rPr lang="en-US" altLang="ru-RU" sz="1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304133" name="Line 6"/>
          <p:cNvSpPr>
            <a:spLocks noChangeShapeType="1"/>
          </p:cNvSpPr>
          <p:nvPr/>
        </p:nvSpPr>
        <p:spPr bwMode="auto">
          <a:xfrm>
            <a:off x="5715000" y="40386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4134" name="Text Box 7"/>
          <p:cNvSpPr txBox="1">
            <a:spLocks noChangeArrowheads="1"/>
          </p:cNvSpPr>
          <p:nvPr/>
        </p:nvSpPr>
        <p:spPr bwMode="auto">
          <a:xfrm>
            <a:off x="6197600" y="152400"/>
            <a:ext cx="294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>
                <a:latin typeface="Arial" pitchFamily="34" charset="0"/>
              </a:rPr>
              <a:t>      Compound Hg(Au)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>
                <a:latin typeface="Arial" pitchFamily="34" charset="0"/>
              </a:rPr>
              <a:t>       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>
                <a:latin typeface="Arial" pitchFamily="34" charset="0"/>
              </a:rPr>
              <a:t>                  and 112(Au)</a:t>
            </a:r>
          </a:p>
        </p:txBody>
      </p:sp>
      <p:sp>
        <p:nvSpPr>
          <p:cNvPr id="304135" name="Rectangle 9"/>
          <p:cNvSpPr>
            <a:spLocks noChangeArrowheads="1"/>
          </p:cNvSpPr>
          <p:nvPr/>
        </p:nvSpPr>
        <p:spPr bwMode="auto">
          <a:xfrm>
            <a:off x="7423150" y="75088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304136" name="Объект 2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538645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325 -0.2456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640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-357188" y="0"/>
            <a:ext cx="9501188" cy="6958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ru-RU" sz="1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6179" name="Text Box 11"/>
          <p:cNvSpPr txBox="1">
            <a:spLocks noChangeArrowheads="1"/>
          </p:cNvSpPr>
          <p:nvPr/>
        </p:nvSpPr>
        <p:spPr bwMode="auto">
          <a:xfrm>
            <a:off x="0" y="1344613"/>
            <a:ext cx="29448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800000"/>
                </a:solidFill>
                <a:cs typeface="Arial" pitchFamily="34" charset="0"/>
              </a:rPr>
              <a:t>Reported at DGFRS: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>
                <a:solidFill>
                  <a:srgbClr val="000000"/>
                </a:solidFill>
                <a:cs typeface="Arial" pitchFamily="34" charset="0"/>
              </a:rPr>
              <a:t>Oganessian et al. 2004</a:t>
            </a:r>
          </a:p>
        </p:txBody>
      </p:sp>
      <p:grpSp>
        <p:nvGrpSpPr>
          <p:cNvPr id="306180" name="Group 12"/>
          <p:cNvGrpSpPr>
            <a:grpSpLocks/>
          </p:cNvGrpSpPr>
          <p:nvPr/>
        </p:nvGrpSpPr>
        <p:grpSpPr bwMode="auto">
          <a:xfrm>
            <a:off x="2224088" y="1316038"/>
            <a:ext cx="5608637" cy="4884737"/>
            <a:chOff x="1401" y="487"/>
            <a:chExt cx="3533" cy="3077"/>
          </a:xfrm>
        </p:grpSpPr>
        <p:grpSp>
          <p:nvGrpSpPr>
            <p:cNvPr id="306202" name="Group 13"/>
            <p:cNvGrpSpPr>
              <a:grpSpLocks/>
            </p:cNvGrpSpPr>
            <p:nvPr/>
          </p:nvGrpSpPr>
          <p:grpSpPr bwMode="auto">
            <a:xfrm>
              <a:off x="1401" y="1315"/>
              <a:ext cx="2089" cy="2249"/>
              <a:chOff x="1401" y="1315"/>
              <a:chExt cx="2089" cy="2249"/>
            </a:xfrm>
          </p:grpSpPr>
          <p:sp>
            <p:nvSpPr>
              <p:cNvPr id="306205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2125" y="2119"/>
                <a:ext cx="642" cy="6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283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112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ru-RU" sz="1400" b="1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1400" b="1">
                    <a:solidFill>
                      <a:srgbClr val="000000"/>
                    </a:solidFill>
                    <a:cs typeface="Arial" pitchFamily="34" charset="0"/>
                  </a:rPr>
                  <a:t>9.37 MeV</a:t>
                </a:r>
              </a:p>
            </p:txBody>
          </p:sp>
          <p:sp>
            <p:nvSpPr>
              <p:cNvPr id="306206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2848" y="1315"/>
                <a:ext cx="642" cy="642"/>
              </a:xfrm>
              <a:prstGeom prst="rect">
                <a:avLst/>
              </a:prstGeom>
              <a:solidFill>
                <a:srgbClr val="FFFF00">
                  <a:alpha val="12157"/>
                </a:srgbClr>
              </a:solidFill>
              <a:ln w="57150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287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114</a:t>
                </a:r>
              </a:p>
            </p:txBody>
          </p:sp>
          <p:sp>
            <p:nvSpPr>
              <p:cNvPr id="306207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1401" y="2922"/>
                <a:ext cx="642" cy="64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279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Ds</a:t>
                </a:r>
              </a:p>
              <a:p>
                <a:pPr algn="ctr" eaLnBrk="1" hangingPunct="1">
                  <a:spcBef>
                    <a:spcPct val="30000"/>
                  </a:spcBef>
                  <a:buFontTx/>
                  <a:buNone/>
                </a:pPr>
                <a:r>
                  <a:rPr lang="de-CH" altLang="ru-RU" sz="1400" b="1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t</a:t>
                </a:r>
                <a:r>
                  <a:rPr lang="de-CH" altLang="ru-RU" sz="1400" b="1" i="1">
                    <a:solidFill>
                      <a:srgbClr val="000000"/>
                    </a:solidFill>
                    <a:cs typeface="Arial" pitchFamily="34" charset="0"/>
                  </a:rPr>
                  <a:t>:</a:t>
                </a:r>
                <a: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  <a:t> 0.592 s</a:t>
                </a:r>
              </a:p>
              <a:p>
                <a:pPr algn="ctr" eaLnBrk="1" hangingPunct="1">
                  <a:spcBef>
                    <a:spcPct val="10000"/>
                  </a:spcBef>
                  <a:buFontTx/>
                  <a:buNone/>
                </a:pPr>
                <a: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  <a:t>SF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200" b="1">
                    <a:solidFill>
                      <a:srgbClr val="000000"/>
                    </a:solidFill>
                    <a:cs typeface="Arial" pitchFamily="34" charset="0"/>
                  </a:rPr>
                  <a:t>108+123 MeV</a:t>
                </a:r>
              </a:p>
            </p:txBody>
          </p:sp>
          <p:sp>
            <p:nvSpPr>
              <p:cNvPr id="306208" name="Line 17"/>
              <p:cNvSpPr>
                <a:spLocks noChangeAspect="1" noChangeShapeType="1"/>
              </p:cNvSpPr>
              <p:nvPr/>
            </p:nvSpPr>
            <p:spPr bwMode="auto">
              <a:xfrm flipH="1">
                <a:off x="2767" y="1957"/>
                <a:ext cx="81" cy="16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6209" name="Line 18"/>
              <p:cNvSpPr>
                <a:spLocks noChangeAspect="1" noChangeShapeType="1"/>
              </p:cNvSpPr>
              <p:nvPr/>
            </p:nvSpPr>
            <p:spPr bwMode="auto">
              <a:xfrm flipH="1">
                <a:off x="2043" y="2760"/>
                <a:ext cx="81" cy="16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6210" name="AutoShape 19"/>
              <p:cNvSpPr>
                <a:spLocks noChangeArrowheads="1"/>
              </p:cNvSpPr>
              <p:nvPr/>
            </p:nvSpPr>
            <p:spPr bwMode="auto">
              <a:xfrm flipH="1">
                <a:off x="2623" y="2530"/>
                <a:ext cx="146" cy="228"/>
              </a:xfrm>
              <a:prstGeom prst="rtTriangl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06203" name="Text Box 20"/>
            <p:cNvSpPr txBox="1">
              <a:spLocks noChangeArrowheads="1"/>
            </p:cNvSpPr>
            <p:nvPr/>
          </p:nvSpPr>
          <p:spPr bwMode="auto">
            <a:xfrm>
              <a:off x="3178" y="487"/>
              <a:ext cx="17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800000"/>
                  </a:solidFill>
                  <a:cs typeface="Arial" pitchFamily="34" charset="0"/>
                </a:rPr>
                <a:t>Observed in Chemistry:</a:t>
              </a:r>
              <a:endParaRPr lang="en-US" altLang="ru-RU" sz="1800" b="1" i="1">
                <a:solidFill>
                  <a:srgbClr val="800000"/>
                </a:solidFill>
                <a:cs typeface="Arial" pitchFamily="34" charset="0"/>
              </a:endParaRPr>
            </a:p>
          </p:txBody>
        </p:sp>
        <p:sp>
          <p:nvSpPr>
            <p:cNvPr id="306204" name="Text Box 21"/>
            <p:cNvSpPr txBox="1">
              <a:spLocks noChangeArrowheads="1"/>
            </p:cNvSpPr>
            <p:nvPr/>
          </p:nvSpPr>
          <p:spPr bwMode="auto">
            <a:xfrm>
              <a:off x="2651" y="684"/>
              <a:ext cx="13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  <a:cs typeface="Arial" pitchFamily="34" charset="0"/>
                </a:rPr>
                <a:t>11.05.2006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  <a:cs typeface="Arial" pitchFamily="34" charset="0"/>
                </a:rPr>
                <a:t>2:40 (moscow time)</a:t>
              </a:r>
            </a:p>
          </p:txBody>
        </p:sp>
      </p:grpSp>
      <p:grpSp>
        <p:nvGrpSpPr>
          <p:cNvPr id="306181" name="Group 22"/>
          <p:cNvGrpSpPr>
            <a:grpSpLocks/>
          </p:cNvGrpSpPr>
          <p:nvPr/>
        </p:nvGrpSpPr>
        <p:grpSpPr bwMode="auto">
          <a:xfrm>
            <a:off x="4373563" y="1654175"/>
            <a:ext cx="4244975" cy="4543425"/>
            <a:chOff x="2746" y="1096"/>
            <a:chExt cx="2674" cy="2862"/>
          </a:xfrm>
        </p:grpSpPr>
        <p:grpSp>
          <p:nvGrpSpPr>
            <p:cNvPr id="306194" name="Group 23"/>
            <p:cNvGrpSpPr>
              <a:grpSpLocks/>
            </p:cNvGrpSpPr>
            <p:nvPr/>
          </p:nvGrpSpPr>
          <p:grpSpPr bwMode="auto">
            <a:xfrm>
              <a:off x="2746" y="1709"/>
              <a:ext cx="2089" cy="2249"/>
              <a:chOff x="2746" y="1799"/>
              <a:chExt cx="2089" cy="2249"/>
            </a:xfrm>
          </p:grpSpPr>
          <p:sp>
            <p:nvSpPr>
              <p:cNvPr id="306196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3470" y="2603"/>
                <a:ext cx="642" cy="6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283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112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ru-RU" sz="1400" b="1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1400" b="1">
                    <a:solidFill>
                      <a:srgbClr val="000000"/>
                    </a:solidFill>
                    <a:cs typeface="Arial" pitchFamily="34" charset="0"/>
                  </a:rPr>
                  <a:t>9.48 MeV</a:t>
                </a:r>
              </a:p>
            </p:txBody>
          </p:sp>
          <p:sp>
            <p:nvSpPr>
              <p:cNvPr id="30619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4193" y="1799"/>
                <a:ext cx="642" cy="642"/>
              </a:xfrm>
              <a:prstGeom prst="rect">
                <a:avLst/>
              </a:prstGeom>
              <a:solidFill>
                <a:srgbClr val="FFFF00">
                  <a:alpha val="12157"/>
                </a:srgbClr>
              </a:solidFill>
              <a:ln w="57150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287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114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US" altLang="ru-RU" sz="1400" b="1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0619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2746" y="3406"/>
                <a:ext cx="642" cy="64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de-CH" altLang="ru-RU" sz="1800" b="1" baseline="30000">
                    <a:solidFill>
                      <a:srgbClr val="000000"/>
                    </a:solidFill>
                    <a:cs typeface="Arial" pitchFamily="34" charset="0"/>
                  </a:rPr>
                  <a:t>279</a:t>
                </a:r>
                <a:r>
                  <a:rPr lang="de-CH" altLang="ru-RU" sz="1800" b="1">
                    <a:solidFill>
                      <a:srgbClr val="000000"/>
                    </a:solidFill>
                    <a:cs typeface="Arial" pitchFamily="34" charset="0"/>
                  </a:rPr>
                  <a:t>Ds</a:t>
                </a:r>
              </a:p>
              <a:p>
                <a:pPr algn="ctr" eaLnBrk="1" hangingPunct="1">
                  <a:spcBef>
                    <a:spcPct val="30000"/>
                  </a:spcBef>
                  <a:buFontTx/>
                  <a:buNone/>
                </a:pPr>
                <a:r>
                  <a:rPr lang="de-CH" altLang="ru-RU" sz="1400" b="1">
                    <a:solidFill>
                      <a:srgbClr val="000000"/>
                    </a:solidFill>
                    <a:latin typeface="Symbol" pitchFamily="18" charset="2"/>
                    <a:cs typeface="Arial" pitchFamily="34" charset="0"/>
                  </a:rPr>
                  <a:t>t</a:t>
                </a:r>
                <a:r>
                  <a:rPr lang="de-CH" altLang="ru-RU" sz="1400" b="1" i="1">
                    <a:solidFill>
                      <a:srgbClr val="000000"/>
                    </a:solidFill>
                    <a:cs typeface="Arial" pitchFamily="34" charset="0"/>
                  </a:rPr>
                  <a:t>:</a:t>
                </a:r>
                <a:r>
                  <a:rPr lang="de-CH" altLang="ru-RU" sz="140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  <a:t>0.536 s</a:t>
                </a:r>
              </a:p>
              <a:p>
                <a:pPr algn="ctr" eaLnBrk="1" hangingPunct="1">
                  <a:spcBef>
                    <a:spcPct val="10000"/>
                  </a:spcBef>
                  <a:buFontTx/>
                  <a:buNone/>
                </a:pPr>
                <a:r>
                  <a:rPr lang="de-CH" altLang="ru-RU" sz="1400" b="1">
                    <a:solidFill>
                      <a:srgbClr val="000000"/>
                    </a:solidFill>
                    <a:cs typeface="Arial" pitchFamily="34" charset="0"/>
                  </a:rPr>
                  <a:t>SF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200" b="1">
                    <a:solidFill>
                      <a:srgbClr val="000000"/>
                    </a:solidFill>
                    <a:cs typeface="Arial" pitchFamily="34" charset="0"/>
                  </a:rPr>
                  <a:t>127+105 MeV</a:t>
                </a:r>
              </a:p>
            </p:txBody>
          </p:sp>
          <p:sp>
            <p:nvSpPr>
              <p:cNvPr id="306199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4112" y="2441"/>
                <a:ext cx="81" cy="16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6200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3388" y="3244"/>
                <a:ext cx="81" cy="16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6201" name="AutoShape 29"/>
              <p:cNvSpPr>
                <a:spLocks noChangeArrowheads="1"/>
              </p:cNvSpPr>
              <p:nvPr/>
            </p:nvSpPr>
            <p:spPr bwMode="auto">
              <a:xfrm flipH="1">
                <a:off x="3968" y="3014"/>
                <a:ext cx="146" cy="228"/>
              </a:xfrm>
              <a:prstGeom prst="rtTriangl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06195" name="Text Box 30"/>
            <p:cNvSpPr txBox="1">
              <a:spLocks noChangeArrowheads="1"/>
            </p:cNvSpPr>
            <p:nvPr/>
          </p:nvSpPr>
          <p:spPr bwMode="auto">
            <a:xfrm>
              <a:off x="4048" y="1096"/>
              <a:ext cx="13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  <a:cs typeface="Arial" pitchFamily="34" charset="0"/>
                </a:rPr>
                <a:t>25.05.2006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  <a:cs typeface="Arial" pitchFamily="34" charset="0"/>
                </a:rPr>
                <a:t>8:37 (moscow time)</a:t>
              </a:r>
            </a:p>
          </p:txBody>
        </p:sp>
      </p:grpSp>
      <p:sp>
        <p:nvSpPr>
          <p:cNvPr id="89120" name="Rectangle 32">
            <a:extLst>
              <a:ext uri="{FF2B5EF4-FFF2-40B4-BE49-F238E27FC236}">
                <a16:creationId xmlns="" xmlns:a16="http://schemas.microsoft.com/office/drawing/2014/main" id="{C6145B1B-3842-4D46-A50B-C55002FA8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46100"/>
            <a:ext cx="8893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Result from the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48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Ca +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242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Pu experiment</a:t>
            </a:r>
            <a:endParaRPr lang="en-US" sz="3200" b="1" baseline="-25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3" name="Text Box 34"/>
          <p:cNvSpPr txBox="1">
            <a:spLocks noChangeArrowheads="1"/>
          </p:cNvSpPr>
          <p:nvPr/>
        </p:nvSpPr>
        <p:spPr bwMode="auto">
          <a:xfrm>
            <a:off x="2195513" y="79375"/>
            <a:ext cx="720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CH" altLang="ru-RU" sz="2000" b="1">
                <a:solidFill>
                  <a:srgbClr val="FFFFFF"/>
                </a:solidFill>
                <a:latin typeface="Times" pitchFamily="18" charset="0"/>
                <a:cs typeface="Arial" pitchFamily="34" charset="0"/>
              </a:rPr>
              <a:t>Laboratory for Radiochemistry and Environmental Chemistry</a:t>
            </a:r>
            <a:endParaRPr lang="de-DE" altLang="ru-RU" sz="2000" b="1">
              <a:solidFill>
                <a:srgbClr val="FFFFFF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06184" name="Text Box 35"/>
          <p:cNvSpPr txBox="1">
            <a:spLocks noChangeArrowheads="1"/>
          </p:cNvSpPr>
          <p:nvPr/>
        </p:nvSpPr>
        <p:spPr bwMode="auto">
          <a:xfrm>
            <a:off x="395288" y="6308725"/>
            <a:ext cx="8497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CH" altLang="ru-RU" sz="18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Three week bombardment with 3.1x10</a:t>
            </a:r>
            <a:r>
              <a:rPr lang="de-CH" altLang="ru-RU" sz="1800" baseline="30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18</a:t>
            </a:r>
            <a:r>
              <a:rPr lang="de-CH" altLang="ru-RU" sz="18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 </a:t>
            </a:r>
            <a:r>
              <a:rPr lang="de-CH" altLang="ru-RU" sz="1800" baseline="30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48</a:t>
            </a:r>
            <a:r>
              <a:rPr lang="de-CH" altLang="ru-RU" sz="18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Ca ions at 236 </a:t>
            </a:r>
            <a:r>
              <a:rPr lang="en-US" altLang="ru-RU" sz="18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± 3</a:t>
            </a:r>
            <a:r>
              <a:rPr lang="de-CH" altLang="ru-RU" sz="18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 MeV</a:t>
            </a:r>
            <a:endParaRPr lang="de-DE" altLang="ru-RU" sz="18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grpSp>
        <p:nvGrpSpPr>
          <p:cNvPr id="306185" name="Group 36"/>
          <p:cNvGrpSpPr>
            <a:grpSpLocks/>
          </p:cNvGrpSpPr>
          <p:nvPr/>
        </p:nvGrpSpPr>
        <p:grpSpPr bwMode="auto">
          <a:xfrm>
            <a:off x="82550" y="2644775"/>
            <a:ext cx="3316288" cy="3570288"/>
            <a:chOff x="716" y="1205"/>
            <a:chExt cx="2089" cy="2249"/>
          </a:xfrm>
        </p:grpSpPr>
        <p:sp>
          <p:nvSpPr>
            <p:cNvPr id="306187" name="Text Box 37"/>
            <p:cNvSpPr txBox="1">
              <a:spLocks noChangeAspect="1" noChangeArrowheads="1"/>
            </p:cNvSpPr>
            <p:nvPr/>
          </p:nvSpPr>
          <p:spPr bwMode="auto">
            <a:xfrm>
              <a:off x="1440" y="2009"/>
              <a:ext cx="642" cy="6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283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112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4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9.54 MeV</a:t>
              </a:r>
            </a:p>
          </p:txBody>
        </p:sp>
        <p:sp>
          <p:nvSpPr>
            <p:cNvPr id="306188" name="Text Box 38"/>
            <p:cNvSpPr txBox="1">
              <a:spLocks noChangeAspect="1" noChangeArrowheads="1"/>
            </p:cNvSpPr>
            <p:nvPr/>
          </p:nvSpPr>
          <p:spPr bwMode="auto">
            <a:xfrm>
              <a:off x="2163" y="1205"/>
              <a:ext cx="642" cy="6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287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114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0.51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10.02 MeV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6189" name="Text Box 39"/>
            <p:cNvSpPr txBox="1">
              <a:spLocks noChangeAspect="1" noChangeArrowheads="1"/>
            </p:cNvSpPr>
            <p:nvPr/>
          </p:nvSpPr>
          <p:spPr bwMode="auto">
            <a:xfrm>
              <a:off x="716" y="2812"/>
              <a:ext cx="642" cy="64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279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Ds</a:t>
              </a:r>
            </a:p>
            <a:p>
              <a:pPr algn="ctr" eaLnBrk="1" hangingPunct="1">
                <a:spcBef>
                  <a:spcPct val="3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0.18 s</a:t>
              </a:r>
            </a:p>
            <a:p>
              <a:pPr algn="ctr" eaLnBrk="1" hangingPunct="1">
                <a:spcBef>
                  <a:spcPct val="1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SF(&gt;90%)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205 MeV</a:t>
              </a:r>
            </a:p>
          </p:txBody>
        </p:sp>
        <p:sp>
          <p:nvSpPr>
            <p:cNvPr id="306190" name="Line 40"/>
            <p:cNvSpPr>
              <a:spLocks noChangeAspect="1" noChangeShapeType="1"/>
            </p:cNvSpPr>
            <p:nvPr/>
          </p:nvSpPr>
          <p:spPr bwMode="auto">
            <a:xfrm flipH="1">
              <a:off x="2082" y="1847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6191" name="Line 41"/>
            <p:cNvSpPr>
              <a:spLocks noChangeAspect="1" noChangeShapeType="1"/>
            </p:cNvSpPr>
            <p:nvPr/>
          </p:nvSpPr>
          <p:spPr bwMode="auto">
            <a:xfrm flipH="1">
              <a:off x="1358" y="2650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6192" name="AutoShape 42"/>
            <p:cNvSpPr>
              <a:spLocks noChangeArrowheads="1"/>
            </p:cNvSpPr>
            <p:nvPr/>
          </p:nvSpPr>
          <p:spPr bwMode="auto">
            <a:xfrm flipH="1">
              <a:off x="1938" y="2420"/>
              <a:ext cx="146" cy="228"/>
            </a:xfrm>
            <a:prstGeom prst="rtTriangle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6193" name="AutoShape 43"/>
            <p:cNvSpPr>
              <a:spLocks noChangeArrowheads="1"/>
            </p:cNvSpPr>
            <p:nvPr/>
          </p:nvSpPr>
          <p:spPr bwMode="auto">
            <a:xfrm flipH="1">
              <a:off x="1235" y="3297"/>
              <a:ext cx="117" cy="157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89132" name="Text Box 44"/>
          <p:cNvSpPr txBox="1">
            <a:spLocks noChangeArrowheads="1"/>
          </p:cNvSpPr>
          <p:nvPr/>
        </p:nvSpPr>
        <p:spPr bwMode="auto">
          <a:xfrm>
            <a:off x="4410130" y="3490913"/>
            <a:ext cx="2840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rgbClr val="FF3300"/>
                </a:solidFill>
                <a:cs typeface="Arial" pitchFamily="34" charset="0"/>
              </a:rPr>
              <a:t> </a:t>
            </a:r>
            <a:endParaRPr lang="en-US" altLang="ru-RU" sz="2800" i="1" dirty="0">
              <a:solidFill>
                <a:srgbClr val="FF33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5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89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>
            <a:extLst>
              <a:ext uri="{FF2B5EF4-FFF2-40B4-BE49-F238E27FC236}">
                <a16:creationId xmlns="" xmlns:a16="http://schemas.microsoft.com/office/drawing/2014/main" id="{A8BE77B0-E619-47B6-A921-0562B84A6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1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800" kern="0">
              <a:solidFill>
                <a:srgbClr val="000000"/>
              </a:solidFill>
            </a:endParaRPr>
          </a:p>
        </p:txBody>
      </p:sp>
      <p:graphicFrame>
        <p:nvGraphicFramePr>
          <p:cNvPr id="308227" name="Object 10"/>
          <p:cNvGraphicFramePr>
            <a:graphicFrameLocks noChangeAspect="1"/>
          </p:cNvGraphicFramePr>
          <p:nvPr/>
        </p:nvGraphicFramePr>
        <p:xfrm>
          <a:off x="762000" y="947738"/>
          <a:ext cx="7772400" cy="5994400"/>
        </p:xfrm>
        <a:graphic>
          <a:graphicData uri="http://schemas.openxmlformats.org/presentationml/2006/ole">
            <p:oleObj spid="_x0000_s395273" r:id="rId3" imgW="4037990" imgH="3110179" progId="Origin50.Graph">
              <p:embed/>
            </p:oleObj>
          </a:graphicData>
        </a:graphic>
      </p:graphicFrame>
      <p:sp>
        <p:nvSpPr>
          <p:cNvPr id="19460" name="Text Box 12">
            <a:extLst>
              <a:ext uri="{FF2B5EF4-FFF2-40B4-BE49-F238E27FC236}">
                <a16:creationId xmlns="" xmlns:a16="http://schemas.microsoft.com/office/drawing/2014/main" id="{8CAE6F58-62DE-443A-99FB-6BACAD516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kern="0" dirty="0">
                <a:solidFill>
                  <a:srgbClr val="FF0000"/>
                </a:solidFill>
              </a:rPr>
              <a:t>All </a:t>
            </a:r>
            <a:r>
              <a:rPr lang="de-CH" altLang="de-DE" kern="0" baseline="30000" dirty="0">
                <a:solidFill>
                  <a:srgbClr val="FF0000"/>
                </a:solidFill>
              </a:rPr>
              <a:t>283</a:t>
            </a:r>
            <a:r>
              <a:rPr lang="de-CH" altLang="de-DE" kern="0" dirty="0">
                <a:solidFill>
                  <a:srgbClr val="FF0000"/>
                </a:solidFill>
              </a:rPr>
              <a:t>Cn </a:t>
            </a:r>
            <a:r>
              <a:rPr lang="de-CH" altLang="de-DE" kern="0" dirty="0" err="1">
                <a:solidFill>
                  <a:srgbClr val="FF0000"/>
                </a:solidFill>
              </a:rPr>
              <a:t>events</a:t>
            </a:r>
            <a:r>
              <a:rPr lang="de-CH" altLang="de-DE" kern="0" dirty="0">
                <a:solidFill>
                  <a:srgbClr val="FF0000"/>
                </a:solidFill>
              </a:rPr>
              <a:t> </a:t>
            </a:r>
            <a:r>
              <a:rPr lang="de-CH" altLang="de-DE" kern="0" dirty="0" err="1">
                <a:solidFill>
                  <a:srgbClr val="FF0000"/>
                </a:solidFill>
              </a:rPr>
              <a:t>from</a:t>
            </a:r>
            <a:r>
              <a:rPr lang="de-CH" altLang="de-DE" kern="0" dirty="0">
                <a:solidFill>
                  <a:srgbClr val="FF0000"/>
                </a:solidFill>
              </a:rPr>
              <a:t> FLNR </a:t>
            </a:r>
            <a:r>
              <a:rPr lang="de-CH" altLang="de-DE" kern="0" dirty="0" err="1">
                <a:solidFill>
                  <a:srgbClr val="FF0000"/>
                </a:solidFill>
              </a:rPr>
              <a:t>experiments</a:t>
            </a:r>
            <a:r>
              <a:rPr lang="de-CH" altLang="de-DE" kern="0" dirty="0">
                <a:solidFill>
                  <a:srgbClr val="FF0000"/>
                </a:solidFill>
              </a:rPr>
              <a:t> </a:t>
            </a:r>
            <a:r>
              <a:rPr lang="de-CH" altLang="de-DE" kern="0" dirty="0" err="1">
                <a:solidFill>
                  <a:srgbClr val="FF0000"/>
                </a:solidFill>
              </a:rPr>
              <a:t>using</a:t>
            </a:r>
            <a:r>
              <a:rPr lang="de-CH" altLang="de-DE" kern="0" dirty="0">
                <a:solidFill>
                  <a:srgbClr val="FF0000"/>
                </a:solidFill>
              </a:rPr>
              <a:t> </a:t>
            </a:r>
            <a:r>
              <a:rPr lang="de-CH" altLang="de-DE" kern="0" dirty="0" err="1">
                <a:solidFill>
                  <a:srgbClr val="FF0000"/>
                </a:solidFill>
              </a:rPr>
              <a:t>the</a:t>
            </a:r>
            <a:r>
              <a:rPr lang="de-CH" altLang="de-DE" kern="0" dirty="0">
                <a:solidFill>
                  <a:srgbClr val="FF0000"/>
                </a:solidFill>
              </a:rPr>
              <a:t> </a:t>
            </a:r>
            <a:r>
              <a:rPr lang="de-CH" altLang="de-DE" kern="0" dirty="0" err="1">
                <a:solidFill>
                  <a:srgbClr val="FF0000"/>
                </a:solidFill>
              </a:rPr>
              <a:t>reaction</a:t>
            </a:r>
            <a:r>
              <a:rPr lang="de-CH" altLang="de-DE" kern="0" dirty="0">
                <a:solidFill>
                  <a:srgbClr val="FF0000"/>
                </a:solidFill>
              </a:rPr>
              <a:t> </a:t>
            </a:r>
            <a:r>
              <a:rPr lang="de-CH" altLang="de-DE" kern="0" baseline="30000" dirty="0">
                <a:solidFill>
                  <a:srgbClr val="FF0000"/>
                </a:solidFill>
              </a:rPr>
              <a:t>48</a:t>
            </a:r>
            <a:r>
              <a:rPr lang="de-CH" altLang="de-DE" kern="0" dirty="0">
                <a:solidFill>
                  <a:srgbClr val="FF0000"/>
                </a:solidFill>
              </a:rPr>
              <a:t>Ca+</a:t>
            </a:r>
            <a:r>
              <a:rPr lang="de-CH" altLang="de-DE" kern="0" baseline="30000" dirty="0">
                <a:solidFill>
                  <a:srgbClr val="FF0000"/>
                </a:solidFill>
              </a:rPr>
              <a:t>242</a:t>
            </a:r>
            <a:r>
              <a:rPr lang="de-CH" altLang="de-DE" kern="0" dirty="0">
                <a:solidFill>
                  <a:srgbClr val="FF0000"/>
                </a:solidFill>
              </a:rPr>
              <a:t>Pu on Au </a:t>
            </a:r>
            <a:r>
              <a:rPr lang="de-CH" altLang="de-DE" kern="0" dirty="0" err="1">
                <a:solidFill>
                  <a:srgbClr val="FF0000"/>
                </a:solidFill>
              </a:rPr>
              <a:t>under</a:t>
            </a:r>
            <a:r>
              <a:rPr lang="de-CH" altLang="de-DE" kern="0" dirty="0">
                <a:solidFill>
                  <a:srgbClr val="FF0000"/>
                </a:solidFill>
              </a:rPr>
              <a:t> </a:t>
            </a:r>
            <a:r>
              <a:rPr lang="de-CH" altLang="de-DE" kern="0" dirty="0" err="1">
                <a:solidFill>
                  <a:srgbClr val="FF0000"/>
                </a:solidFill>
                <a:sym typeface="Symbol" pitchFamily="18" charset="2"/>
              </a:rPr>
              <a:t>approx</a:t>
            </a:r>
            <a:r>
              <a:rPr lang="de-CH" altLang="de-DE" kern="0" dirty="0">
                <a:solidFill>
                  <a:srgbClr val="FF0000"/>
                </a:solidFill>
                <a:sym typeface="Symbol" pitchFamily="18" charset="2"/>
              </a:rPr>
              <a:t>. </a:t>
            </a:r>
            <a:r>
              <a:rPr lang="de-CH" altLang="de-DE" kern="0" dirty="0" err="1">
                <a:solidFill>
                  <a:srgbClr val="FF0000"/>
                </a:solidFill>
                <a:sym typeface="Symbol" pitchFamily="18" charset="2"/>
              </a:rPr>
              <a:t>identical</a:t>
            </a:r>
            <a:r>
              <a:rPr lang="de-CH" altLang="de-DE" kern="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de-CH" altLang="de-DE" kern="0" dirty="0" err="1">
                <a:solidFill>
                  <a:srgbClr val="FF0000"/>
                </a:solidFill>
                <a:sym typeface="Symbol" pitchFamily="18" charset="2"/>
              </a:rPr>
              <a:t>condition</a:t>
            </a:r>
            <a:r>
              <a:rPr lang="de-CH" altLang="de-DE" kern="0" dirty="0">
                <a:solidFill>
                  <a:srgbClr val="FF0000"/>
                </a:solidFill>
                <a:sym typeface="Symbol" pitchFamily="18" charset="2"/>
              </a:rPr>
              <a:t> </a:t>
            </a:r>
            <a:br>
              <a:rPr lang="de-CH" altLang="de-DE" kern="0" dirty="0">
                <a:solidFill>
                  <a:srgbClr val="FF0000"/>
                </a:solidFill>
                <a:sym typeface="Symbol" pitchFamily="18" charset="2"/>
              </a:rPr>
            </a:br>
            <a:r>
              <a:rPr lang="de-CH" altLang="de-DE" kern="0" dirty="0">
                <a:solidFill>
                  <a:srgbClr val="FF0000"/>
                </a:solidFill>
                <a:sym typeface="Symbol" pitchFamily="18" charset="2"/>
              </a:rPr>
              <a:t>(Data </a:t>
            </a:r>
            <a:r>
              <a:rPr lang="de-CH" altLang="de-DE" kern="0" dirty="0" err="1">
                <a:solidFill>
                  <a:srgbClr val="FF0000"/>
                </a:solidFill>
                <a:sym typeface="Symbol" pitchFamily="18" charset="2"/>
              </a:rPr>
              <a:t>from</a:t>
            </a:r>
            <a:r>
              <a:rPr lang="de-CH" altLang="de-DE" kern="0" dirty="0">
                <a:solidFill>
                  <a:srgbClr val="FF0000"/>
                </a:solidFill>
                <a:sym typeface="Symbol" pitchFamily="18" charset="2"/>
              </a:rPr>
              <a:t> 2006/2007/2009/2013)</a:t>
            </a:r>
          </a:p>
        </p:txBody>
      </p:sp>
      <p:sp>
        <p:nvSpPr>
          <p:cNvPr id="19461" name="Text Box 14">
            <a:extLst>
              <a:ext uri="{FF2B5EF4-FFF2-40B4-BE49-F238E27FC236}">
                <a16:creationId xmlns="" xmlns:a16="http://schemas.microsoft.com/office/drawing/2014/main" id="{70B6EB24-290B-4B12-B765-56DD505E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572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sz="2400" kern="0">
                <a:solidFill>
                  <a:srgbClr val="FF0000"/>
                </a:solidFill>
              </a:rPr>
              <a:t>1 atom</a:t>
            </a:r>
            <a:endParaRPr lang="en-US" altLang="de-DE" sz="2400" kern="0">
              <a:solidFill>
                <a:srgbClr val="FF0000"/>
              </a:solidFill>
            </a:endParaRPr>
          </a:p>
        </p:txBody>
      </p:sp>
      <p:sp>
        <p:nvSpPr>
          <p:cNvPr id="19462" name="Text Box 15">
            <a:extLst>
              <a:ext uri="{FF2B5EF4-FFF2-40B4-BE49-F238E27FC236}">
                <a16:creationId xmlns="" xmlns:a16="http://schemas.microsoft.com/office/drawing/2014/main" id="{EF138156-558F-47AC-8814-247D7210F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572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sz="2400" kern="0">
                <a:solidFill>
                  <a:srgbClr val="FF0000"/>
                </a:solidFill>
              </a:rPr>
              <a:t>1 atom</a:t>
            </a:r>
            <a:endParaRPr lang="en-US" altLang="de-DE" sz="2400" kern="0">
              <a:solidFill>
                <a:srgbClr val="FF0000"/>
              </a:solidFill>
            </a:endParaRPr>
          </a:p>
        </p:txBody>
      </p:sp>
      <p:sp>
        <p:nvSpPr>
          <p:cNvPr id="19463" name="Text Box 16">
            <a:extLst>
              <a:ext uri="{FF2B5EF4-FFF2-40B4-BE49-F238E27FC236}">
                <a16:creationId xmlns="" xmlns:a16="http://schemas.microsoft.com/office/drawing/2014/main" id="{98EB7E3E-6D4A-4127-8AF4-1C352677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sz="2400" kern="0">
                <a:solidFill>
                  <a:srgbClr val="FF0000"/>
                </a:solidFill>
              </a:rPr>
              <a:t>4 atoms</a:t>
            </a:r>
            <a:endParaRPr lang="en-US" altLang="de-DE" sz="2400" kern="0">
              <a:solidFill>
                <a:srgbClr val="FF0000"/>
              </a:solidFill>
            </a:endParaRPr>
          </a:p>
        </p:txBody>
      </p:sp>
      <p:sp>
        <p:nvSpPr>
          <p:cNvPr id="19465" name="Text Box 18">
            <a:extLst>
              <a:ext uri="{FF2B5EF4-FFF2-40B4-BE49-F238E27FC236}">
                <a16:creationId xmlns="" xmlns:a16="http://schemas.microsoft.com/office/drawing/2014/main" id="{244E1C59-B3D3-497A-AE27-5C5041AB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488113"/>
            <a:ext cx="7239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rgbClr val="FFFF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FF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rgbClr val="FFFF99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de-DE" sz="1800" kern="0" dirty="0">
                <a:solidFill>
                  <a:srgbClr val="000000"/>
                </a:solidFill>
              </a:rPr>
              <a:t> </a:t>
            </a:r>
            <a:endParaRPr lang="en-US" altLang="de-DE" sz="1800" kern="0" dirty="0">
              <a:solidFill>
                <a:srgbClr val="000000"/>
              </a:solidFill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66EE9056-1C13-46DC-BB77-4F0C9F4AC655}"/>
              </a:ext>
            </a:extLst>
          </p:cNvPr>
          <p:cNvSpPr txBox="1"/>
          <p:nvPr/>
        </p:nvSpPr>
        <p:spPr>
          <a:xfrm>
            <a:off x="2822575" y="1738313"/>
            <a:ext cx="2767013" cy="83026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2400" kern="0" dirty="0">
                <a:solidFill>
                  <a:srgbClr val="002060"/>
                </a:solidFill>
                <a:latin typeface="Calibri"/>
              </a:rPr>
              <a:t>T</a:t>
            </a:r>
            <a:r>
              <a:rPr lang="de-CH" sz="2400" kern="0" baseline="-25000" dirty="0">
                <a:solidFill>
                  <a:srgbClr val="002060"/>
                </a:solidFill>
                <a:latin typeface="Calibri"/>
              </a:rPr>
              <a:t>1/2</a:t>
            </a:r>
            <a:r>
              <a:rPr lang="de-CH" sz="2400" kern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de-CH" sz="2400" kern="0" baseline="30000" dirty="0">
                <a:solidFill>
                  <a:srgbClr val="002060"/>
                </a:solidFill>
                <a:latin typeface="Calibri"/>
              </a:rPr>
              <a:t>283</a:t>
            </a:r>
            <a:r>
              <a:rPr lang="de-CH" sz="2400" kern="0" dirty="0">
                <a:solidFill>
                  <a:srgbClr val="002060"/>
                </a:solidFill>
                <a:latin typeface="Calibri"/>
              </a:rPr>
              <a:t>Cn= 3 s</a:t>
            </a:r>
            <a:br>
              <a:rPr lang="de-CH" sz="2400" kern="0" dirty="0">
                <a:solidFill>
                  <a:srgbClr val="002060"/>
                </a:solidFill>
                <a:latin typeface="Calibri"/>
              </a:rPr>
            </a:br>
            <a:endParaRPr lang="de-CH" sz="2400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="" xmlns:a16="http://schemas.microsoft.com/office/drawing/2014/main" id="{FDB2D235-81B4-4068-B4F9-A088DCF7B4E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947988" y="2932113"/>
            <a:ext cx="36464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de-DE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altLang="de-DE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H</a:t>
            </a:r>
            <a:r>
              <a:rPr lang="en-US" altLang="de-DE" sz="2800" b="1" kern="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ads</a:t>
            </a:r>
            <a:r>
              <a:rPr lang="en-US" altLang="de-DE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= -52</a:t>
            </a:r>
            <a:r>
              <a:rPr lang="en-US" altLang="de-DE" sz="2800" b="1" kern="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+4</a:t>
            </a:r>
            <a:r>
              <a:rPr lang="en-US" altLang="de-DE" sz="2800" b="1" kern="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-2</a:t>
            </a:r>
            <a:r>
              <a:rPr lang="en-US" altLang="de-DE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kJ/</a:t>
            </a:r>
            <a:r>
              <a:rPr lang="en-US" altLang="de-DE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mol</a:t>
            </a:r>
            <a:endParaRPr lang="en-US" altLang="de-DE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2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83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304800"/>
          <a:ext cx="8609013" cy="6281738"/>
        </p:xfrm>
        <a:graphic>
          <a:graphicData uri="http://schemas.openxmlformats.org/presentationml/2006/ole">
            <p:oleObj spid="_x0000_s587778" name="CorelDRAW" r:id="rId4" imgW="9256776" imgH="6754368" progId="">
              <p:embed/>
            </p:oleObj>
          </a:graphicData>
        </a:graphic>
      </p:graphicFrame>
      <p:graphicFrame>
        <p:nvGraphicFramePr>
          <p:cNvPr id="642051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592388" y="0"/>
          <a:ext cx="5106987" cy="6172200"/>
        </p:xfrm>
        <a:graphic>
          <a:graphicData uri="http://schemas.openxmlformats.org/presentationml/2006/ole">
            <p:oleObj spid="_x0000_s587779" name="CorelDRAW" r:id="rId5" imgW="5468112" imgH="6608064" progId="">
              <p:embed/>
            </p:oleObj>
          </a:graphicData>
        </a:graphic>
      </p:graphicFrame>
      <p:graphicFrame>
        <p:nvGraphicFramePr>
          <p:cNvPr id="642052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00300" y="809625"/>
          <a:ext cx="3489325" cy="5441950"/>
        </p:xfrm>
        <a:graphic>
          <a:graphicData uri="http://schemas.openxmlformats.org/presentationml/2006/ole">
            <p:oleObj spid="_x0000_s587780" name="CorelDRAW" r:id="rId6" imgW="3733560" imgH="5823360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48063" y="0"/>
            <a:ext cx="5595937" cy="6858000"/>
            <a:chOff x="3997" y="144"/>
            <a:chExt cx="3525" cy="4320"/>
          </a:xfrm>
        </p:grpSpPr>
        <p:sp>
          <p:nvSpPr>
            <p:cNvPr id="248838" name="AutoShape 6"/>
            <p:cNvSpPr>
              <a:spLocks noChangeAspect="1" noChangeArrowheads="1" noTextEdit="1"/>
            </p:cNvSpPr>
            <p:nvPr/>
          </p:nvSpPr>
          <p:spPr bwMode="auto">
            <a:xfrm>
              <a:off x="4477" y="768"/>
              <a:ext cx="2958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39" name="Rectangle 7"/>
            <p:cNvSpPr>
              <a:spLocks noChangeArrowheads="1"/>
            </p:cNvSpPr>
            <p:nvPr/>
          </p:nvSpPr>
          <p:spPr bwMode="auto">
            <a:xfrm>
              <a:off x="3997" y="144"/>
              <a:ext cx="3525" cy="4320"/>
            </a:xfrm>
            <a:prstGeom prst="rect">
              <a:avLst/>
            </a:prstGeom>
            <a:solidFill>
              <a:srgbClr val="DEDE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altLang="ru-RU" sz="1600">
                <a:latin typeface="Arial Cyr" pitchFamily="34" charset="-52"/>
              </a:endParaRPr>
            </a:p>
          </p:txBody>
        </p:sp>
        <p:sp>
          <p:nvSpPr>
            <p:cNvPr id="248840" name="Freeform 8"/>
            <p:cNvSpPr>
              <a:spLocks/>
            </p:cNvSpPr>
            <p:nvPr/>
          </p:nvSpPr>
          <p:spPr bwMode="auto">
            <a:xfrm>
              <a:off x="5036" y="1081"/>
              <a:ext cx="1796" cy="2303"/>
            </a:xfrm>
            <a:custGeom>
              <a:avLst/>
              <a:gdLst>
                <a:gd name="T0" fmla="*/ 1796 w 1796"/>
                <a:gd name="T1" fmla="*/ 1898 h 2303"/>
                <a:gd name="T2" fmla="*/ 1796 w 1796"/>
                <a:gd name="T3" fmla="*/ 2303 h 2303"/>
                <a:gd name="T4" fmla="*/ 0 w 1796"/>
                <a:gd name="T5" fmla="*/ 2303 h 2303"/>
                <a:gd name="T6" fmla="*/ 0 w 1796"/>
                <a:gd name="T7" fmla="*/ 0 h 2303"/>
                <a:gd name="T8" fmla="*/ 1796 w 1796"/>
                <a:gd name="T9" fmla="*/ 0 h 2303"/>
                <a:gd name="T10" fmla="*/ 1796 w 1796"/>
                <a:gd name="T11" fmla="*/ 1898 h 23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96"/>
                <a:gd name="T19" fmla="*/ 0 h 2303"/>
                <a:gd name="T20" fmla="*/ 1796 w 1796"/>
                <a:gd name="T21" fmla="*/ 2303 h 23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96" h="2303">
                  <a:moveTo>
                    <a:pt x="1796" y="1898"/>
                  </a:moveTo>
                  <a:lnTo>
                    <a:pt x="1796" y="2303"/>
                  </a:lnTo>
                  <a:lnTo>
                    <a:pt x="0" y="2303"/>
                  </a:lnTo>
                  <a:lnTo>
                    <a:pt x="0" y="0"/>
                  </a:lnTo>
                  <a:lnTo>
                    <a:pt x="1796" y="0"/>
                  </a:lnTo>
                  <a:lnTo>
                    <a:pt x="1796" y="1898"/>
                  </a:lnTo>
                  <a:close/>
                </a:path>
              </a:pathLst>
            </a:custGeom>
            <a:solidFill>
              <a:srgbClr val="DEDE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1" name="Freeform 9"/>
            <p:cNvSpPr>
              <a:spLocks/>
            </p:cNvSpPr>
            <p:nvPr/>
          </p:nvSpPr>
          <p:spPr bwMode="auto">
            <a:xfrm>
              <a:off x="5036" y="1081"/>
              <a:ext cx="1796" cy="2303"/>
            </a:xfrm>
            <a:custGeom>
              <a:avLst/>
              <a:gdLst>
                <a:gd name="T0" fmla="*/ 1796 w 1796"/>
                <a:gd name="T1" fmla="*/ 1898 h 2303"/>
                <a:gd name="T2" fmla="*/ 1796 w 1796"/>
                <a:gd name="T3" fmla="*/ 2303 h 2303"/>
                <a:gd name="T4" fmla="*/ 0 w 1796"/>
                <a:gd name="T5" fmla="*/ 2303 h 2303"/>
                <a:gd name="T6" fmla="*/ 0 w 1796"/>
                <a:gd name="T7" fmla="*/ 0 h 2303"/>
                <a:gd name="T8" fmla="*/ 1796 w 1796"/>
                <a:gd name="T9" fmla="*/ 0 h 2303"/>
                <a:gd name="T10" fmla="*/ 1796 w 1796"/>
                <a:gd name="T11" fmla="*/ 1898 h 23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96"/>
                <a:gd name="T19" fmla="*/ 0 h 2303"/>
                <a:gd name="T20" fmla="*/ 1796 w 1796"/>
                <a:gd name="T21" fmla="*/ 2303 h 23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96" h="2303">
                  <a:moveTo>
                    <a:pt x="1796" y="1898"/>
                  </a:moveTo>
                  <a:lnTo>
                    <a:pt x="1796" y="2303"/>
                  </a:lnTo>
                  <a:lnTo>
                    <a:pt x="0" y="2303"/>
                  </a:lnTo>
                  <a:lnTo>
                    <a:pt x="0" y="0"/>
                  </a:lnTo>
                  <a:lnTo>
                    <a:pt x="1796" y="0"/>
                  </a:lnTo>
                  <a:lnTo>
                    <a:pt x="1796" y="1898"/>
                  </a:lnTo>
                  <a:close/>
                </a:path>
              </a:pathLst>
            </a:custGeom>
            <a:noFill/>
            <a:ln w="17463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2" name="Freeform 10"/>
            <p:cNvSpPr>
              <a:spLocks/>
            </p:cNvSpPr>
            <p:nvPr/>
          </p:nvSpPr>
          <p:spPr bwMode="auto">
            <a:xfrm>
              <a:off x="4799" y="1021"/>
              <a:ext cx="38" cy="81"/>
            </a:xfrm>
            <a:custGeom>
              <a:avLst/>
              <a:gdLst>
                <a:gd name="T0" fmla="*/ 38 w 38"/>
                <a:gd name="T1" fmla="*/ 81 h 81"/>
                <a:gd name="T2" fmla="*/ 22 w 38"/>
                <a:gd name="T3" fmla="*/ 81 h 81"/>
                <a:gd name="T4" fmla="*/ 22 w 38"/>
                <a:gd name="T5" fmla="*/ 22 h 81"/>
                <a:gd name="T6" fmla="*/ 13 w 38"/>
                <a:gd name="T7" fmla="*/ 30 h 81"/>
                <a:gd name="T8" fmla="*/ 0 w 38"/>
                <a:gd name="T9" fmla="*/ 33 h 81"/>
                <a:gd name="T10" fmla="*/ 0 w 38"/>
                <a:gd name="T11" fmla="*/ 19 h 81"/>
                <a:gd name="T12" fmla="*/ 8 w 38"/>
                <a:gd name="T13" fmla="*/ 16 h 81"/>
                <a:gd name="T14" fmla="*/ 13 w 38"/>
                <a:gd name="T15" fmla="*/ 11 h 81"/>
                <a:gd name="T16" fmla="*/ 22 w 38"/>
                <a:gd name="T17" fmla="*/ 5 h 81"/>
                <a:gd name="T18" fmla="*/ 24 w 38"/>
                <a:gd name="T19" fmla="*/ 0 h 81"/>
                <a:gd name="T20" fmla="*/ 38 w 38"/>
                <a:gd name="T21" fmla="*/ 0 h 81"/>
                <a:gd name="T22" fmla="*/ 38 w 38"/>
                <a:gd name="T23" fmla="*/ 81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81"/>
                <a:gd name="T38" fmla="*/ 38 w 38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81">
                  <a:moveTo>
                    <a:pt x="38" y="81"/>
                  </a:moveTo>
                  <a:lnTo>
                    <a:pt x="22" y="81"/>
                  </a:lnTo>
                  <a:lnTo>
                    <a:pt x="22" y="22"/>
                  </a:lnTo>
                  <a:lnTo>
                    <a:pt x="13" y="30"/>
                  </a:lnTo>
                  <a:lnTo>
                    <a:pt x="0" y="33"/>
                  </a:lnTo>
                  <a:lnTo>
                    <a:pt x="0" y="19"/>
                  </a:lnTo>
                  <a:lnTo>
                    <a:pt x="8" y="16"/>
                  </a:lnTo>
                  <a:lnTo>
                    <a:pt x="13" y="11"/>
                  </a:lnTo>
                  <a:lnTo>
                    <a:pt x="22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3" name="Freeform 11"/>
            <p:cNvSpPr>
              <a:spLocks/>
            </p:cNvSpPr>
            <p:nvPr/>
          </p:nvSpPr>
          <p:spPr bwMode="auto">
            <a:xfrm>
              <a:off x="4861" y="1021"/>
              <a:ext cx="58" cy="81"/>
            </a:xfrm>
            <a:custGeom>
              <a:avLst/>
              <a:gdLst>
                <a:gd name="T0" fmla="*/ 0 w 58"/>
                <a:gd name="T1" fmla="*/ 60 h 81"/>
                <a:gd name="T2" fmla="*/ 17 w 58"/>
                <a:gd name="T3" fmla="*/ 60 h 81"/>
                <a:gd name="T4" fmla="*/ 17 w 58"/>
                <a:gd name="T5" fmla="*/ 62 h 81"/>
                <a:gd name="T6" fmla="*/ 19 w 58"/>
                <a:gd name="T7" fmla="*/ 68 h 81"/>
                <a:gd name="T8" fmla="*/ 25 w 58"/>
                <a:gd name="T9" fmla="*/ 68 h 81"/>
                <a:gd name="T10" fmla="*/ 28 w 58"/>
                <a:gd name="T11" fmla="*/ 71 h 81"/>
                <a:gd name="T12" fmla="*/ 33 w 58"/>
                <a:gd name="T13" fmla="*/ 68 h 81"/>
                <a:gd name="T14" fmla="*/ 36 w 58"/>
                <a:gd name="T15" fmla="*/ 65 h 81"/>
                <a:gd name="T16" fmla="*/ 39 w 58"/>
                <a:gd name="T17" fmla="*/ 60 h 81"/>
                <a:gd name="T18" fmla="*/ 41 w 58"/>
                <a:gd name="T19" fmla="*/ 54 h 81"/>
                <a:gd name="T20" fmla="*/ 39 w 58"/>
                <a:gd name="T21" fmla="*/ 46 h 81"/>
                <a:gd name="T22" fmla="*/ 36 w 58"/>
                <a:gd name="T23" fmla="*/ 43 h 81"/>
                <a:gd name="T24" fmla="*/ 33 w 58"/>
                <a:gd name="T25" fmla="*/ 41 h 81"/>
                <a:gd name="T26" fmla="*/ 28 w 58"/>
                <a:gd name="T27" fmla="*/ 38 h 81"/>
                <a:gd name="T28" fmla="*/ 22 w 58"/>
                <a:gd name="T29" fmla="*/ 41 h 81"/>
                <a:gd name="T30" fmla="*/ 14 w 58"/>
                <a:gd name="T31" fmla="*/ 43 h 81"/>
                <a:gd name="T32" fmla="*/ 3 w 58"/>
                <a:gd name="T33" fmla="*/ 43 h 81"/>
                <a:gd name="T34" fmla="*/ 11 w 58"/>
                <a:gd name="T35" fmla="*/ 0 h 81"/>
                <a:gd name="T36" fmla="*/ 52 w 58"/>
                <a:gd name="T37" fmla="*/ 0 h 81"/>
                <a:gd name="T38" fmla="*/ 52 w 58"/>
                <a:gd name="T39" fmla="*/ 14 h 81"/>
                <a:gd name="T40" fmla="*/ 22 w 58"/>
                <a:gd name="T41" fmla="*/ 14 h 81"/>
                <a:gd name="T42" fmla="*/ 19 w 58"/>
                <a:gd name="T43" fmla="*/ 30 h 81"/>
                <a:gd name="T44" fmla="*/ 25 w 58"/>
                <a:gd name="T45" fmla="*/ 27 h 81"/>
                <a:gd name="T46" fmla="*/ 30 w 58"/>
                <a:gd name="T47" fmla="*/ 27 h 81"/>
                <a:gd name="T48" fmla="*/ 41 w 58"/>
                <a:gd name="T49" fmla="*/ 27 h 81"/>
                <a:gd name="T50" fmla="*/ 49 w 58"/>
                <a:gd name="T51" fmla="*/ 33 h 81"/>
                <a:gd name="T52" fmla="*/ 55 w 58"/>
                <a:gd name="T53" fmla="*/ 43 h 81"/>
                <a:gd name="T54" fmla="*/ 58 w 58"/>
                <a:gd name="T55" fmla="*/ 54 h 81"/>
                <a:gd name="T56" fmla="*/ 55 w 58"/>
                <a:gd name="T57" fmla="*/ 62 h 81"/>
                <a:gd name="T58" fmla="*/ 49 w 58"/>
                <a:gd name="T59" fmla="*/ 71 h 81"/>
                <a:gd name="T60" fmla="*/ 47 w 58"/>
                <a:gd name="T61" fmla="*/ 76 h 81"/>
                <a:gd name="T62" fmla="*/ 41 w 58"/>
                <a:gd name="T63" fmla="*/ 79 h 81"/>
                <a:gd name="T64" fmla="*/ 36 w 58"/>
                <a:gd name="T65" fmla="*/ 81 h 81"/>
                <a:gd name="T66" fmla="*/ 28 w 58"/>
                <a:gd name="T67" fmla="*/ 81 h 81"/>
                <a:gd name="T68" fmla="*/ 17 w 58"/>
                <a:gd name="T69" fmla="*/ 81 h 81"/>
                <a:gd name="T70" fmla="*/ 9 w 58"/>
                <a:gd name="T71" fmla="*/ 76 h 81"/>
                <a:gd name="T72" fmla="*/ 3 w 58"/>
                <a:gd name="T73" fmla="*/ 71 h 81"/>
                <a:gd name="T74" fmla="*/ 0 w 58"/>
                <a:gd name="T75" fmla="*/ 60 h 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8"/>
                <a:gd name="T115" fmla="*/ 0 h 81"/>
                <a:gd name="T116" fmla="*/ 58 w 58"/>
                <a:gd name="T117" fmla="*/ 81 h 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8" h="81">
                  <a:moveTo>
                    <a:pt x="0" y="60"/>
                  </a:moveTo>
                  <a:lnTo>
                    <a:pt x="17" y="60"/>
                  </a:lnTo>
                  <a:lnTo>
                    <a:pt x="17" y="62"/>
                  </a:lnTo>
                  <a:lnTo>
                    <a:pt x="19" y="68"/>
                  </a:lnTo>
                  <a:lnTo>
                    <a:pt x="25" y="68"/>
                  </a:lnTo>
                  <a:lnTo>
                    <a:pt x="28" y="71"/>
                  </a:lnTo>
                  <a:lnTo>
                    <a:pt x="33" y="68"/>
                  </a:lnTo>
                  <a:lnTo>
                    <a:pt x="36" y="65"/>
                  </a:lnTo>
                  <a:lnTo>
                    <a:pt x="39" y="60"/>
                  </a:lnTo>
                  <a:lnTo>
                    <a:pt x="41" y="54"/>
                  </a:lnTo>
                  <a:lnTo>
                    <a:pt x="39" y="46"/>
                  </a:lnTo>
                  <a:lnTo>
                    <a:pt x="36" y="43"/>
                  </a:lnTo>
                  <a:lnTo>
                    <a:pt x="33" y="41"/>
                  </a:lnTo>
                  <a:lnTo>
                    <a:pt x="28" y="38"/>
                  </a:lnTo>
                  <a:lnTo>
                    <a:pt x="22" y="41"/>
                  </a:lnTo>
                  <a:lnTo>
                    <a:pt x="14" y="43"/>
                  </a:lnTo>
                  <a:lnTo>
                    <a:pt x="3" y="43"/>
                  </a:lnTo>
                  <a:lnTo>
                    <a:pt x="11" y="0"/>
                  </a:lnTo>
                  <a:lnTo>
                    <a:pt x="52" y="0"/>
                  </a:lnTo>
                  <a:lnTo>
                    <a:pt x="52" y="14"/>
                  </a:lnTo>
                  <a:lnTo>
                    <a:pt x="22" y="14"/>
                  </a:lnTo>
                  <a:lnTo>
                    <a:pt x="19" y="30"/>
                  </a:lnTo>
                  <a:lnTo>
                    <a:pt x="25" y="27"/>
                  </a:lnTo>
                  <a:lnTo>
                    <a:pt x="30" y="27"/>
                  </a:lnTo>
                  <a:lnTo>
                    <a:pt x="41" y="27"/>
                  </a:lnTo>
                  <a:lnTo>
                    <a:pt x="49" y="33"/>
                  </a:lnTo>
                  <a:lnTo>
                    <a:pt x="55" y="43"/>
                  </a:lnTo>
                  <a:lnTo>
                    <a:pt x="58" y="54"/>
                  </a:lnTo>
                  <a:lnTo>
                    <a:pt x="55" y="62"/>
                  </a:lnTo>
                  <a:lnTo>
                    <a:pt x="49" y="71"/>
                  </a:lnTo>
                  <a:lnTo>
                    <a:pt x="47" y="76"/>
                  </a:lnTo>
                  <a:lnTo>
                    <a:pt x="41" y="79"/>
                  </a:lnTo>
                  <a:lnTo>
                    <a:pt x="36" y="81"/>
                  </a:lnTo>
                  <a:lnTo>
                    <a:pt x="28" y="81"/>
                  </a:lnTo>
                  <a:lnTo>
                    <a:pt x="17" y="81"/>
                  </a:lnTo>
                  <a:lnTo>
                    <a:pt x="9" y="76"/>
                  </a:lnTo>
                  <a:lnTo>
                    <a:pt x="3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4" name="Freeform 12"/>
            <p:cNvSpPr>
              <a:spLocks noEditPoints="1"/>
            </p:cNvSpPr>
            <p:nvPr/>
          </p:nvSpPr>
          <p:spPr bwMode="auto">
            <a:xfrm>
              <a:off x="4927" y="1021"/>
              <a:ext cx="54" cy="81"/>
            </a:xfrm>
            <a:custGeom>
              <a:avLst/>
              <a:gdLst>
                <a:gd name="T0" fmla="*/ 27 w 54"/>
                <a:gd name="T1" fmla="*/ 0 h 81"/>
                <a:gd name="T2" fmla="*/ 38 w 54"/>
                <a:gd name="T3" fmla="*/ 0 h 81"/>
                <a:gd name="T4" fmla="*/ 46 w 54"/>
                <a:gd name="T5" fmla="*/ 8 h 81"/>
                <a:gd name="T6" fmla="*/ 49 w 54"/>
                <a:gd name="T7" fmla="*/ 14 h 81"/>
                <a:gd name="T8" fmla="*/ 52 w 54"/>
                <a:gd name="T9" fmla="*/ 22 h 81"/>
                <a:gd name="T10" fmla="*/ 54 w 54"/>
                <a:gd name="T11" fmla="*/ 30 h 81"/>
                <a:gd name="T12" fmla="*/ 54 w 54"/>
                <a:gd name="T13" fmla="*/ 41 h 81"/>
                <a:gd name="T14" fmla="*/ 54 w 54"/>
                <a:gd name="T15" fmla="*/ 52 h 81"/>
                <a:gd name="T16" fmla="*/ 52 w 54"/>
                <a:gd name="T17" fmla="*/ 60 h 81"/>
                <a:gd name="T18" fmla="*/ 49 w 54"/>
                <a:gd name="T19" fmla="*/ 68 h 81"/>
                <a:gd name="T20" fmla="*/ 46 w 54"/>
                <a:gd name="T21" fmla="*/ 73 h 81"/>
                <a:gd name="T22" fmla="*/ 38 w 54"/>
                <a:gd name="T23" fmla="*/ 81 h 81"/>
                <a:gd name="T24" fmla="*/ 27 w 54"/>
                <a:gd name="T25" fmla="*/ 81 h 81"/>
                <a:gd name="T26" fmla="*/ 16 w 54"/>
                <a:gd name="T27" fmla="*/ 81 h 81"/>
                <a:gd name="T28" fmla="*/ 8 w 54"/>
                <a:gd name="T29" fmla="*/ 73 h 81"/>
                <a:gd name="T30" fmla="*/ 0 w 54"/>
                <a:gd name="T31" fmla="*/ 60 h 81"/>
                <a:gd name="T32" fmla="*/ 0 w 54"/>
                <a:gd name="T33" fmla="*/ 41 h 81"/>
                <a:gd name="T34" fmla="*/ 0 w 54"/>
                <a:gd name="T35" fmla="*/ 30 h 81"/>
                <a:gd name="T36" fmla="*/ 3 w 54"/>
                <a:gd name="T37" fmla="*/ 22 h 81"/>
                <a:gd name="T38" fmla="*/ 5 w 54"/>
                <a:gd name="T39" fmla="*/ 14 h 81"/>
                <a:gd name="T40" fmla="*/ 8 w 54"/>
                <a:gd name="T41" fmla="*/ 8 h 81"/>
                <a:gd name="T42" fmla="*/ 16 w 54"/>
                <a:gd name="T43" fmla="*/ 0 h 81"/>
                <a:gd name="T44" fmla="*/ 27 w 54"/>
                <a:gd name="T45" fmla="*/ 0 h 81"/>
                <a:gd name="T46" fmla="*/ 27 w 54"/>
                <a:gd name="T47" fmla="*/ 11 h 81"/>
                <a:gd name="T48" fmla="*/ 24 w 54"/>
                <a:gd name="T49" fmla="*/ 14 h 81"/>
                <a:gd name="T50" fmla="*/ 22 w 54"/>
                <a:gd name="T51" fmla="*/ 14 h 81"/>
                <a:gd name="T52" fmla="*/ 19 w 54"/>
                <a:gd name="T53" fmla="*/ 16 h 81"/>
                <a:gd name="T54" fmla="*/ 19 w 54"/>
                <a:gd name="T55" fmla="*/ 19 h 81"/>
                <a:gd name="T56" fmla="*/ 16 w 54"/>
                <a:gd name="T57" fmla="*/ 27 h 81"/>
                <a:gd name="T58" fmla="*/ 16 w 54"/>
                <a:gd name="T59" fmla="*/ 41 h 81"/>
                <a:gd name="T60" fmla="*/ 16 w 54"/>
                <a:gd name="T61" fmla="*/ 52 h 81"/>
                <a:gd name="T62" fmla="*/ 19 w 54"/>
                <a:gd name="T63" fmla="*/ 60 h 81"/>
                <a:gd name="T64" fmla="*/ 19 w 54"/>
                <a:gd name="T65" fmla="*/ 65 h 81"/>
                <a:gd name="T66" fmla="*/ 22 w 54"/>
                <a:gd name="T67" fmla="*/ 68 h 81"/>
                <a:gd name="T68" fmla="*/ 24 w 54"/>
                <a:gd name="T69" fmla="*/ 68 h 81"/>
                <a:gd name="T70" fmla="*/ 27 w 54"/>
                <a:gd name="T71" fmla="*/ 71 h 81"/>
                <a:gd name="T72" fmla="*/ 30 w 54"/>
                <a:gd name="T73" fmla="*/ 68 h 81"/>
                <a:gd name="T74" fmla="*/ 33 w 54"/>
                <a:gd name="T75" fmla="*/ 68 h 81"/>
                <a:gd name="T76" fmla="*/ 33 w 54"/>
                <a:gd name="T77" fmla="*/ 65 h 81"/>
                <a:gd name="T78" fmla="*/ 35 w 54"/>
                <a:gd name="T79" fmla="*/ 62 h 81"/>
                <a:gd name="T80" fmla="*/ 38 w 54"/>
                <a:gd name="T81" fmla="*/ 54 h 81"/>
                <a:gd name="T82" fmla="*/ 38 w 54"/>
                <a:gd name="T83" fmla="*/ 41 h 81"/>
                <a:gd name="T84" fmla="*/ 38 w 54"/>
                <a:gd name="T85" fmla="*/ 27 h 81"/>
                <a:gd name="T86" fmla="*/ 35 w 54"/>
                <a:gd name="T87" fmla="*/ 22 h 81"/>
                <a:gd name="T88" fmla="*/ 33 w 54"/>
                <a:gd name="T89" fmla="*/ 16 h 81"/>
                <a:gd name="T90" fmla="*/ 33 w 54"/>
                <a:gd name="T91" fmla="*/ 14 h 81"/>
                <a:gd name="T92" fmla="*/ 30 w 54"/>
                <a:gd name="T93" fmla="*/ 14 h 81"/>
                <a:gd name="T94" fmla="*/ 27 w 54"/>
                <a:gd name="T95" fmla="*/ 11 h 8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1"/>
                <a:gd name="T146" fmla="*/ 54 w 54"/>
                <a:gd name="T147" fmla="*/ 81 h 8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1">
                  <a:moveTo>
                    <a:pt x="27" y="0"/>
                  </a:moveTo>
                  <a:lnTo>
                    <a:pt x="38" y="0"/>
                  </a:lnTo>
                  <a:lnTo>
                    <a:pt x="46" y="8"/>
                  </a:lnTo>
                  <a:lnTo>
                    <a:pt x="49" y="14"/>
                  </a:lnTo>
                  <a:lnTo>
                    <a:pt x="52" y="22"/>
                  </a:lnTo>
                  <a:lnTo>
                    <a:pt x="54" y="30"/>
                  </a:lnTo>
                  <a:lnTo>
                    <a:pt x="54" y="41"/>
                  </a:lnTo>
                  <a:lnTo>
                    <a:pt x="54" y="52"/>
                  </a:lnTo>
                  <a:lnTo>
                    <a:pt x="52" y="60"/>
                  </a:lnTo>
                  <a:lnTo>
                    <a:pt x="49" y="68"/>
                  </a:lnTo>
                  <a:lnTo>
                    <a:pt x="46" y="73"/>
                  </a:lnTo>
                  <a:lnTo>
                    <a:pt x="38" y="81"/>
                  </a:lnTo>
                  <a:lnTo>
                    <a:pt x="27" y="81"/>
                  </a:lnTo>
                  <a:lnTo>
                    <a:pt x="16" y="81"/>
                  </a:lnTo>
                  <a:lnTo>
                    <a:pt x="8" y="73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7" y="0"/>
                  </a:lnTo>
                  <a:close/>
                  <a:moveTo>
                    <a:pt x="27" y="11"/>
                  </a:moveTo>
                  <a:lnTo>
                    <a:pt x="24" y="14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6" y="27"/>
                  </a:lnTo>
                  <a:lnTo>
                    <a:pt x="16" y="41"/>
                  </a:lnTo>
                  <a:lnTo>
                    <a:pt x="16" y="52"/>
                  </a:lnTo>
                  <a:lnTo>
                    <a:pt x="19" y="60"/>
                  </a:lnTo>
                  <a:lnTo>
                    <a:pt x="19" y="65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7" y="71"/>
                  </a:lnTo>
                  <a:lnTo>
                    <a:pt x="30" y="68"/>
                  </a:lnTo>
                  <a:lnTo>
                    <a:pt x="33" y="68"/>
                  </a:lnTo>
                  <a:lnTo>
                    <a:pt x="33" y="65"/>
                  </a:lnTo>
                  <a:lnTo>
                    <a:pt x="35" y="62"/>
                  </a:lnTo>
                  <a:lnTo>
                    <a:pt x="38" y="54"/>
                  </a:lnTo>
                  <a:lnTo>
                    <a:pt x="38" y="41"/>
                  </a:lnTo>
                  <a:lnTo>
                    <a:pt x="38" y="27"/>
                  </a:lnTo>
                  <a:lnTo>
                    <a:pt x="35" y="22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5" name="Freeform 13"/>
            <p:cNvSpPr>
              <a:spLocks/>
            </p:cNvSpPr>
            <p:nvPr/>
          </p:nvSpPr>
          <p:spPr bwMode="auto">
            <a:xfrm>
              <a:off x="6928" y="2177"/>
              <a:ext cx="38" cy="81"/>
            </a:xfrm>
            <a:custGeom>
              <a:avLst/>
              <a:gdLst>
                <a:gd name="T0" fmla="*/ 38 w 38"/>
                <a:gd name="T1" fmla="*/ 81 h 81"/>
                <a:gd name="T2" fmla="*/ 22 w 38"/>
                <a:gd name="T3" fmla="*/ 81 h 81"/>
                <a:gd name="T4" fmla="*/ 22 w 38"/>
                <a:gd name="T5" fmla="*/ 24 h 81"/>
                <a:gd name="T6" fmla="*/ 11 w 38"/>
                <a:gd name="T7" fmla="*/ 30 h 81"/>
                <a:gd name="T8" fmla="*/ 0 w 38"/>
                <a:gd name="T9" fmla="*/ 35 h 81"/>
                <a:gd name="T10" fmla="*/ 0 w 38"/>
                <a:gd name="T11" fmla="*/ 21 h 81"/>
                <a:gd name="T12" fmla="*/ 5 w 38"/>
                <a:gd name="T13" fmla="*/ 19 h 81"/>
                <a:gd name="T14" fmla="*/ 14 w 38"/>
                <a:gd name="T15" fmla="*/ 13 h 81"/>
                <a:gd name="T16" fmla="*/ 19 w 38"/>
                <a:gd name="T17" fmla="*/ 8 h 81"/>
                <a:gd name="T18" fmla="*/ 24 w 38"/>
                <a:gd name="T19" fmla="*/ 0 h 81"/>
                <a:gd name="T20" fmla="*/ 38 w 38"/>
                <a:gd name="T21" fmla="*/ 0 h 81"/>
                <a:gd name="T22" fmla="*/ 38 w 38"/>
                <a:gd name="T23" fmla="*/ 81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81"/>
                <a:gd name="T38" fmla="*/ 38 w 38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81">
                  <a:moveTo>
                    <a:pt x="38" y="81"/>
                  </a:moveTo>
                  <a:lnTo>
                    <a:pt x="22" y="81"/>
                  </a:lnTo>
                  <a:lnTo>
                    <a:pt x="22" y="24"/>
                  </a:lnTo>
                  <a:lnTo>
                    <a:pt x="11" y="30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19"/>
                  </a:lnTo>
                  <a:lnTo>
                    <a:pt x="14" y="13"/>
                  </a:lnTo>
                  <a:lnTo>
                    <a:pt x="19" y="8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6" name="Freeform 14"/>
            <p:cNvSpPr>
              <a:spLocks noEditPoints="1"/>
            </p:cNvSpPr>
            <p:nvPr/>
          </p:nvSpPr>
          <p:spPr bwMode="auto">
            <a:xfrm>
              <a:off x="6988" y="2177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2 h 84"/>
                <a:gd name="T4" fmla="*/ 46 w 54"/>
                <a:gd name="T5" fmla="*/ 8 h 84"/>
                <a:gd name="T6" fmla="*/ 52 w 54"/>
                <a:gd name="T7" fmla="*/ 13 h 84"/>
                <a:gd name="T8" fmla="*/ 54 w 54"/>
                <a:gd name="T9" fmla="*/ 21 h 84"/>
                <a:gd name="T10" fmla="*/ 54 w 54"/>
                <a:gd name="T11" fmla="*/ 32 h 84"/>
                <a:gd name="T12" fmla="*/ 54 w 54"/>
                <a:gd name="T13" fmla="*/ 43 h 84"/>
                <a:gd name="T14" fmla="*/ 54 w 54"/>
                <a:gd name="T15" fmla="*/ 54 h 84"/>
                <a:gd name="T16" fmla="*/ 54 w 54"/>
                <a:gd name="T17" fmla="*/ 62 h 84"/>
                <a:gd name="T18" fmla="*/ 52 w 54"/>
                <a:gd name="T19" fmla="*/ 70 h 84"/>
                <a:gd name="T20" fmla="*/ 46 w 54"/>
                <a:gd name="T21" fmla="*/ 76 h 84"/>
                <a:gd name="T22" fmla="*/ 38 w 54"/>
                <a:gd name="T23" fmla="*/ 81 h 84"/>
                <a:gd name="T24" fmla="*/ 27 w 54"/>
                <a:gd name="T25" fmla="*/ 84 h 84"/>
                <a:gd name="T26" fmla="*/ 16 w 54"/>
                <a:gd name="T27" fmla="*/ 81 h 84"/>
                <a:gd name="T28" fmla="*/ 8 w 54"/>
                <a:gd name="T29" fmla="*/ 76 h 84"/>
                <a:gd name="T30" fmla="*/ 3 w 54"/>
                <a:gd name="T31" fmla="*/ 62 h 84"/>
                <a:gd name="T32" fmla="*/ 0 w 54"/>
                <a:gd name="T33" fmla="*/ 40 h 84"/>
                <a:gd name="T34" fmla="*/ 3 w 54"/>
                <a:gd name="T35" fmla="*/ 32 h 84"/>
                <a:gd name="T36" fmla="*/ 3 w 54"/>
                <a:gd name="T37" fmla="*/ 21 h 84"/>
                <a:gd name="T38" fmla="*/ 5 w 54"/>
                <a:gd name="T39" fmla="*/ 13 h 84"/>
                <a:gd name="T40" fmla="*/ 8 w 54"/>
                <a:gd name="T41" fmla="*/ 8 h 84"/>
                <a:gd name="T42" fmla="*/ 16 w 54"/>
                <a:gd name="T43" fmla="*/ 2 h 84"/>
                <a:gd name="T44" fmla="*/ 27 w 54"/>
                <a:gd name="T45" fmla="*/ 0 h 84"/>
                <a:gd name="T46" fmla="*/ 27 w 54"/>
                <a:gd name="T47" fmla="*/ 13 h 84"/>
                <a:gd name="T48" fmla="*/ 24 w 54"/>
                <a:gd name="T49" fmla="*/ 13 h 84"/>
                <a:gd name="T50" fmla="*/ 24 w 54"/>
                <a:gd name="T51" fmla="*/ 16 h 84"/>
                <a:gd name="T52" fmla="*/ 22 w 54"/>
                <a:gd name="T53" fmla="*/ 19 h 84"/>
                <a:gd name="T54" fmla="*/ 19 w 54"/>
                <a:gd name="T55" fmla="*/ 21 h 84"/>
                <a:gd name="T56" fmla="*/ 19 w 54"/>
                <a:gd name="T57" fmla="*/ 30 h 84"/>
                <a:gd name="T58" fmla="*/ 19 w 54"/>
                <a:gd name="T59" fmla="*/ 43 h 84"/>
                <a:gd name="T60" fmla="*/ 19 w 54"/>
                <a:gd name="T61" fmla="*/ 54 h 84"/>
                <a:gd name="T62" fmla="*/ 19 w 54"/>
                <a:gd name="T63" fmla="*/ 62 h 84"/>
                <a:gd name="T64" fmla="*/ 22 w 54"/>
                <a:gd name="T65" fmla="*/ 68 h 84"/>
                <a:gd name="T66" fmla="*/ 24 w 54"/>
                <a:gd name="T67" fmla="*/ 68 h 84"/>
                <a:gd name="T68" fmla="*/ 24 w 54"/>
                <a:gd name="T69" fmla="*/ 70 h 84"/>
                <a:gd name="T70" fmla="*/ 27 w 54"/>
                <a:gd name="T71" fmla="*/ 70 h 84"/>
                <a:gd name="T72" fmla="*/ 30 w 54"/>
                <a:gd name="T73" fmla="*/ 70 h 84"/>
                <a:gd name="T74" fmla="*/ 33 w 54"/>
                <a:gd name="T75" fmla="*/ 68 h 84"/>
                <a:gd name="T76" fmla="*/ 35 w 54"/>
                <a:gd name="T77" fmla="*/ 68 h 84"/>
                <a:gd name="T78" fmla="*/ 38 w 54"/>
                <a:gd name="T79" fmla="*/ 62 h 84"/>
                <a:gd name="T80" fmla="*/ 38 w 54"/>
                <a:gd name="T81" fmla="*/ 54 h 84"/>
                <a:gd name="T82" fmla="*/ 38 w 54"/>
                <a:gd name="T83" fmla="*/ 43 h 84"/>
                <a:gd name="T84" fmla="*/ 38 w 54"/>
                <a:gd name="T85" fmla="*/ 30 h 84"/>
                <a:gd name="T86" fmla="*/ 38 w 54"/>
                <a:gd name="T87" fmla="*/ 21 h 84"/>
                <a:gd name="T88" fmla="*/ 35 w 54"/>
                <a:gd name="T89" fmla="*/ 19 h 84"/>
                <a:gd name="T90" fmla="*/ 33 w 54"/>
                <a:gd name="T91" fmla="*/ 16 h 84"/>
                <a:gd name="T92" fmla="*/ 30 w 54"/>
                <a:gd name="T93" fmla="*/ 13 h 84"/>
                <a:gd name="T94" fmla="*/ 27 w 54"/>
                <a:gd name="T95" fmla="*/ 13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3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54" y="43"/>
                  </a:lnTo>
                  <a:lnTo>
                    <a:pt x="54" y="54"/>
                  </a:lnTo>
                  <a:lnTo>
                    <a:pt x="54" y="62"/>
                  </a:lnTo>
                  <a:lnTo>
                    <a:pt x="52" y="70"/>
                  </a:lnTo>
                  <a:lnTo>
                    <a:pt x="46" y="76"/>
                  </a:lnTo>
                  <a:lnTo>
                    <a:pt x="38" y="81"/>
                  </a:lnTo>
                  <a:lnTo>
                    <a:pt x="27" y="84"/>
                  </a:lnTo>
                  <a:lnTo>
                    <a:pt x="16" y="81"/>
                  </a:lnTo>
                  <a:lnTo>
                    <a:pt x="8" y="76"/>
                  </a:lnTo>
                  <a:lnTo>
                    <a:pt x="3" y="62"/>
                  </a:lnTo>
                  <a:lnTo>
                    <a:pt x="0" y="40"/>
                  </a:lnTo>
                  <a:lnTo>
                    <a:pt x="3" y="32"/>
                  </a:lnTo>
                  <a:lnTo>
                    <a:pt x="3" y="21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  <a:moveTo>
                    <a:pt x="27" y="13"/>
                  </a:moveTo>
                  <a:lnTo>
                    <a:pt x="24" y="13"/>
                  </a:lnTo>
                  <a:lnTo>
                    <a:pt x="24" y="16"/>
                  </a:lnTo>
                  <a:lnTo>
                    <a:pt x="22" y="19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3" y="68"/>
                  </a:lnTo>
                  <a:lnTo>
                    <a:pt x="35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5" y="19"/>
                  </a:lnTo>
                  <a:lnTo>
                    <a:pt x="33" y="16"/>
                  </a:lnTo>
                  <a:lnTo>
                    <a:pt x="30" y="13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7" name="Freeform 15"/>
            <p:cNvSpPr>
              <a:spLocks noEditPoints="1"/>
            </p:cNvSpPr>
            <p:nvPr/>
          </p:nvSpPr>
          <p:spPr bwMode="auto">
            <a:xfrm>
              <a:off x="7053" y="2177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2 h 84"/>
                <a:gd name="T4" fmla="*/ 47 w 55"/>
                <a:gd name="T5" fmla="*/ 8 h 84"/>
                <a:gd name="T6" fmla="*/ 52 w 55"/>
                <a:gd name="T7" fmla="*/ 13 h 84"/>
                <a:gd name="T8" fmla="*/ 55 w 55"/>
                <a:gd name="T9" fmla="*/ 21 h 84"/>
                <a:gd name="T10" fmla="*/ 55 w 55"/>
                <a:gd name="T11" fmla="*/ 32 h 84"/>
                <a:gd name="T12" fmla="*/ 55 w 55"/>
                <a:gd name="T13" fmla="*/ 43 h 84"/>
                <a:gd name="T14" fmla="*/ 55 w 55"/>
                <a:gd name="T15" fmla="*/ 54 h 84"/>
                <a:gd name="T16" fmla="*/ 55 w 55"/>
                <a:gd name="T17" fmla="*/ 62 h 84"/>
                <a:gd name="T18" fmla="*/ 52 w 55"/>
                <a:gd name="T19" fmla="*/ 70 h 84"/>
                <a:gd name="T20" fmla="*/ 47 w 55"/>
                <a:gd name="T21" fmla="*/ 76 h 84"/>
                <a:gd name="T22" fmla="*/ 38 w 55"/>
                <a:gd name="T23" fmla="*/ 81 h 84"/>
                <a:gd name="T24" fmla="*/ 28 w 55"/>
                <a:gd name="T25" fmla="*/ 84 h 84"/>
                <a:gd name="T26" fmla="*/ 17 w 55"/>
                <a:gd name="T27" fmla="*/ 81 h 84"/>
                <a:gd name="T28" fmla="*/ 9 w 55"/>
                <a:gd name="T29" fmla="*/ 76 h 84"/>
                <a:gd name="T30" fmla="*/ 3 w 55"/>
                <a:gd name="T31" fmla="*/ 62 h 84"/>
                <a:gd name="T32" fmla="*/ 0 w 55"/>
                <a:gd name="T33" fmla="*/ 40 h 84"/>
                <a:gd name="T34" fmla="*/ 3 w 55"/>
                <a:gd name="T35" fmla="*/ 32 h 84"/>
                <a:gd name="T36" fmla="*/ 3 w 55"/>
                <a:gd name="T37" fmla="*/ 21 h 84"/>
                <a:gd name="T38" fmla="*/ 6 w 55"/>
                <a:gd name="T39" fmla="*/ 13 h 84"/>
                <a:gd name="T40" fmla="*/ 9 w 55"/>
                <a:gd name="T41" fmla="*/ 8 h 84"/>
                <a:gd name="T42" fmla="*/ 17 w 55"/>
                <a:gd name="T43" fmla="*/ 2 h 84"/>
                <a:gd name="T44" fmla="*/ 28 w 55"/>
                <a:gd name="T45" fmla="*/ 0 h 84"/>
                <a:gd name="T46" fmla="*/ 28 w 55"/>
                <a:gd name="T47" fmla="*/ 13 h 84"/>
                <a:gd name="T48" fmla="*/ 25 w 55"/>
                <a:gd name="T49" fmla="*/ 13 h 84"/>
                <a:gd name="T50" fmla="*/ 22 w 55"/>
                <a:gd name="T51" fmla="*/ 16 h 84"/>
                <a:gd name="T52" fmla="*/ 22 w 55"/>
                <a:gd name="T53" fmla="*/ 19 h 84"/>
                <a:gd name="T54" fmla="*/ 19 w 55"/>
                <a:gd name="T55" fmla="*/ 21 h 84"/>
                <a:gd name="T56" fmla="*/ 19 w 55"/>
                <a:gd name="T57" fmla="*/ 30 h 84"/>
                <a:gd name="T58" fmla="*/ 19 w 55"/>
                <a:gd name="T59" fmla="*/ 43 h 84"/>
                <a:gd name="T60" fmla="*/ 19 w 55"/>
                <a:gd name="T61" fmla="*/ 54 h 84"/>
                <a:gd name="T62" fmla="*/ 19 w 55"/>
                <a:gd name="T63" fmla="*/ 62 h 84"/>
                <a:gd name="T64" fmla="*/ 22 w 55"/>
                <a:gd name="T65" fmla="*/ 68 h 84"/>
                <a:gd name="T66" fmla="*/ 25 w 55"/>
                <a:gd name="T67" fmla="*/ 68 h 84"/>
                <a:gd name="T68" fmla="*/ 25 w 55"/>
                <a:gd name="T69" fmla="*/ 70 h 84"/>
                <a:gd name="T70" fmla="*/ 28 w 55"/>
                <a:gd name="T71" fmla="*/ 70 h 84"/>
                <a:gd name="T72" fmla="*/ 30 w 55"/>
                <a:gd name="T73" fmla="*/ 70 h 84"/>
                <a:gd name="T74" fmla="*/ 33 w 55"/>
                <a:gd name="T75" fmla="*/ 68 h 84"/>
                <a:gd name="T76" fmla="*/ 36 w 55"/>
                <a:gd name="T77" fmla="*/ 68 h 84"/>
                <a:gd name="T78" fmla="*/ 38 w 55"/>
                <a:gd name="T79" fmla="*/ 62 h 84"/>
                <a:gd name="T80" fmla="*/ 38 w 55"/>
                <a:gd name="T81" fmla="*/ 54 h 84"/>
                <a:gd name="T82" fmla="*/ 38 w 55"/>
                <a:gd name="T83" fmla="*/ 43 h 84"/>
                <a:gd name="T84" fmla="*/ 38 w 55"/>
                <a:gd name="T85" fmla="*/ 30 h 84"/>
                <a:gd name="T86" fmla="*/ 38 w 55"/>
                <a:gd name="T87" fmla="*/ 21 h 84"/>
                <a:gd name="T88" fmla="*/ 36 w 55"/>
                <a:gd name="T89" fmla="*/ 19 h 84"/>
                <a:gd name="T90" fmla="*/ 33 w 55"/>
                <a:gd name="T91" fmla="*/ 16 h 84"/>
                <a:gd name="T92" fmla="*/ 30 w 55"/>
                <a:gd name="T93" fmla="*/ 13 h 84"/>
                <a:gd name="T94" fmla="*/ 28 w 55"/>
                <a:gd name="T95" fmla="*/ 13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2"/>
                  </a:lnTo>
                  <a:lnTo>
                    <a:pt x="47" y="8"/>
                  </a:lnTo>
                  <a:lnTo>
                    <a:pt x="52" y="13"/>
                  </a:lnTo>
                  <a:lnTo>
                    <a:pt x="55" y="21"/>
                  </a:lnTo>
                  <a:lnTo>
                    <a:pt x="55" y="32"/>
                  </a:lnTo>
                  <a:lnTo>
                    <a:pt x="55" y="43"/>
                  </a:lnTo>
                  <a:lnTo>
                    <a:pt x="55" y="54"/>
                  </a:lnTo>
                  <a:lnTo>
                    <a:pt x="55" y="62"/>
                  </a:lnTo>
                  <a:lnTo>
                    <a:pt x="52" y="70"/>
                  </a:lnTo>
                  <a:lnTo>
                    <a:pt x="47" y="76"/>
                  </a:lnTo>
                  <a:lnTo>
                    <a:pt x="38" y="81"/>
                  </a:lnTo>
                  <a:lnTo>
                    <a:pt x="28" y="84"/>
                  </a:lnTo>
                  <a:lnTo>
                    <a:pt x="17" y="81"/>
                  </a:lnTo>
                  <a:lnTo>
                    <a:pt x="9" y="76"/>
                  </a:lnTo>
                  <a:lnTo>
                    <a:pt x="3" y="62"/>
                  </a:lnTo>
                  <a:lnTo>
                    <a:pt x="0" y="40"/>
                  </a:lnTo>
                  <a:lnTo>
                    <a:pt x="3" y="32"/>
                  </a:lnTo>
                  <a:lnTo>
                    <a:pt x="3" y="21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7" y="2"/>
                  </a:lnTo>
                  <a:lnTo>
                    <a:pt x="28" y="0"/>
                  </a:lnTo>
                  <a:close/>
                  <a:moveTo>
                    <a:pt x="28" y="13"/>
                  </a:moveTo>
                  <a:lnTo>
                    <a:pt x="25" y="13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5" y="68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30" y="70"/>
                  </a:lnTo>
                  <a:lnTo>
                    <a:pt x="33" y="68"/>
                  </a:lnTo>
                  <a:lnTo>
                    <a:pt x="36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0" y="13"/>
                  </a:lnTo>
                  <a:lnTo>
                    <a:pt x="28" y="13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8" name="Freeform 16"/>
            <p:cNvSpPr>
              <a:spLocks noEditPoints="1"/>
            </p:cNvSpPr>
            <p:nvPr/>
          </p:nvSpPr>
          <p:spPr bwMode="auto">
            <a:xfrm>
              <a:off x="7119" y="2177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2 h 84"/>
                <a:gd name="T4" fmla="*/ 46 w 54"/>
                <a:gd name="T5" fmla="*/ 8 h 84"/>
                <a:gd name="T6" fmla="*/ 52 w 54"/>
                <a:gd name="T7" fmla="*/ 13 h 84"/>
                <a:gd name="T8" fmla="*/ 54 w 54"/>
                <a:gd name="T9" fmla="*/ 21 h 84"/>
                <a:gd name="T10" fmla="*/ 54 w 54"/>
                <a:gd name="T11" fmla="*/ 32 h 84"/>
                <a:gd name="T12" fmla="*/ 54 w 54"/>
                <a:gd name="T13" fmla="*/ 43 h 84"/>
                <a:gd name="T14" fmla="*/ 54 w 54"/>
                <a:gd name="T15" fmla="*/ 54 h 84"/>
                <a:gd name="T16" fmla="*/ 54 w 54"/>
                <a:gd name="T17" fmla="*/ 62 h 84"/>
                <a:gd name="T18" fmla="*/ 52 w 54"/>
                <a:gd name="T19" fmla="*/ 70 h 84"/>
                <a:gd name="T20" fmla="*/ 46 w 54"/>
                <a:gd name="T21" fmla="*/ 76 h 84"/>
                <a:gd name="T22" fmla="*/ 38 w 54"/>
                <a:gd name="T23" fmla="*/ 81 h 84"/>
                <a:gd name="T24" fmla="*/ 27 w 54"/>
                <a:gd name="T25" fmla="*/ 84 h 84"/>
                <a:gd name="T26" fmla="*/ 16 w 54"/>
                <a:gd name="T27" fmla="*/ 81 h 84"/>
                <a:gd name="T28" fmla="*/ 8 w 54"/>
                <a:gd name="T29" fmla="*/ 76 h 84"/>
                <a:gd name="T30" fmla="*/ 2 w 54"/>
                <a:gd name="T31" fmla="*/ 62 h 84"/>
                <a:gd name="T32" fmla="*/ 0 w 54"/>
                <a:gd name="T33" fmla="*/ 40 h 84"/>
                <a:gd name="T34" fmla="*/ 2 w 54"/>
                <a:gd name="T35" fmla="*/ 32 h 84"/>
                <a:gd name="T36" fmla="*/ 2 w 54"/>
                <a:gd name="T37" fmla="*/ 21 h 84"/>
                <a:gd name="T38" fmla="*/ 5 w 54"/>
                <a:gd name="T39" fmla="*/ 13 h 84"/>
                <a:gd name="T40" fmla="*/ 8 w 54"/>
                <a:gd name="T41" fmla="*/ 8 h 84"/>
                <a:gd name="T42" fmla="*/ 16 w 54"/>
                <a:gd name="T43" fmla="*/ 2 h 84"/>
                <a:gd name="T44" fmla="*/ 27 w 54"/>
                <a:gd name="T45" fmla="*/ 0 h 84"/>
                <a:gd name="T46" fmla="*/ 27 w 54"/>
                <a:gd name="T47" fmla="*/ 13 h 84"/>
                <a:gd name="T48" fmla="*/ 24 w 54"/>
                <a:gd name="T49" fmla="*/ 13 h 84"/>
                <a:gd name="T50" fmla="*/ 22 w 54"/>
                <a:gd name="T51" fmla="*/ 16 h 84"/>
                <a:gd name="T52" fmla="*/ 22 w 54"/>
                <a:gd name="T53" fmla="*/ 19 h 84"/>
                <a:gd name="T54" fmla="*/ 19 w 54"/>
                <a:gd name="T55" fmla="*/ 21 h 84"/>
                <a:gd name="T56" fmla="*/ 19 w 54"/>
                <a:gd name="T57" fmla="*/ 30 h 84"/>
                <a:gd name="T58" fmla="*/ 19 w 54"/>
                <a:gd name="T59" fmla="*/ 43 h 84"/>
                <a:gd name="T60" fmla="*/ 19 w 54"/>
                <a:gd name="T61" fmla="*/ 54 h 84"/>
                <a:gd name="T62" fmla="*/ 19 w 54"/>
                <a:gd name="T63" fmla="*/ 62 h 84"/>
                <a:gd name="T64" fmla="*/ 22 w 54"/>
                <a:gd name="T65" fmla="*/ 68 h 84"/>
                <a:gd name="T66" fmla="*/ 24 w 54"/>
                <a:gd name="T67" fmla="*/ 68 h 84"/>
                <a:gd name="T68" fmla="*/ 24 w 54"/>
                <a:gd name="T69" fmla="*/ 70 h 84"/>
                <a:gd name="T70" fmla="*/ 27 w 54"/>
                <a:gd name="T71" fmla="*/ 70 h 84"/>
                <a:gd name="T72" fmla="*/ 30 w 54"/>
                <a:gd name="T73" fmla="*/ 70 h 84"/>
                <a:gd name="T74" fmla="*/ 32 w 54"/>
                <a:gd name="T75" fmla="*/ 68 h 84"/>
                <a:gd name="T76" fmla="*/ 35 w 54"/>
                <a:gd name="T77" fmla="*/ 68 h 84"/>
                <a:gd name="T78" fmla="*/ 38 w 54"/>
                <a:gd name="T79" fmla="*/ 62 h 84"/>
                <a:gd name="T80" fmla="*/ 38 w 54"/>
                <a:gd name="T81" fmla="*/ 54 h 84"/>
                <a:gd name="T82" fmla="*/ 38 w 54"/>
                <a:gd name="T83" fmla="*/ 43 h 84"/>
                <a:gd name="T84" fmla="*/ 38 w 54"/>
                <a:gd name="T85" fmla="*/ 30 h 84"/>
                <a:gd name="T86" fmla="*/ 38 w 54"/>
                <a:gd name="T87" fmla="*/ 21 h 84"/>
                <a:gd name="T88" fmla="*/ 35 w 54"/>
                <a:gd name="T89" fmla="*/ 19 h 84"/>
                <a:gd name="T90" fmla="*/ 32 w 54"/>
                <a:gd name="T91" fmla="*/ 16 h 84"/>
                <a:gd name="T92" fmla="*/ 30 w 54"/>
                <a:gd name="T93" fmla="*/ 13 h 84"/>
                <a:gd name="T94" fmla="*/ 27 w 54"/>
                <a:gd name="T95" fmla="*/ 13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3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54" y="43"/>
                  </a:lnTo>
                  <a:lnTo>
                    <a:pt x="54" y="54"/>
                  </a:lnTo>
                  <a:lnTo>
                    <a:pt x="54" y="62"/>
                  </a:lnTo>
                  <a:lnTo>
                    <a:pt x="52" y="70"/>
                  </a:lnTo>
                  <a:lnTo>
                    <a:pt x="46" y="76"/>
                  </a:lnTo>
                  <a:lnTo>
                    <a:pt x="38" y="81"/>
                  </a:lnTo>
                  <a:lnTo>
                    <a:pt x="27" y="84"/>
                  </a:lnTo>
                  <a:lnTo>
                    <a:pt x="16" y="81"/>
                  </a:lnTo>
                  <a:lnTo>
                    <a:pt x="8" y="76"/>
                  </a:lnTo>
                  <a:lnTo>
                    <a:pt x="2" y="62"/>
                  </a:lnTo>
                  <a:lnTo>
                    <a:pt x="0" y="40"/>
                  </a:lnTo>
                  <a:lnTo>
                    <a:pt x="2" y="32"/>
                  </a:lnTo>
                  <a:lnTo>
                    <a:pt x="2" y="21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  <a:moveTo>
                    <a:pt x="27" y="13"/>
                  </a:moveTo>
                  <a:lnTo>
                    <a:pt x="24" y="13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2" y="68"/>
                  </a:lnTo>
                  <a:lnTo>
                    <a:pt x="35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5" y="19"/>
                  </a:lnTo>
                  <a:lnTo>
                    <a:pt x="32" y="16"/>
                  </a:lnTo>
                  <a:lnTo>
                    <a:pt x="30" y="13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49" name="Freeform 17"/>
            <p:cNvSpPr>
              <a:spLocks/>
            </p:cNvSpPr>
            <p:nvPr/>
          </p:nvSpPr>
          <p:spPr bwMode="auto">
            <a:xfrm>
              <a:off x="6892" y="1611"/>
              <a:ext cx="36" cy="82"/>
            </a:xfrm>
            <a:custGeom>
              <a:avLst/>
              <a:gdLst>
                <a:gd name="T0" fmla="*/ 36 w 36"/>
                <a:gd name="T1" fmla="*/ 82 h 82"/>
                <a:gd name="T2" fmla="*/ 22 w 36"/>
                <a:gd name="T3" fmla="*/ 82 h 82"/>
                <a:gd name="T4" fmla="*/ 22 w 36"/>
                <a:gd name="T5" fmla="*/ 22 h 82"/>
                <a:gd name="T6" fmla="*/ 11 w 36"/>
                <a:gd name="T7" fmla="*/ 30 h 82"/>
                <a:gd name="T8" fmla="*/ 0 w 36"/>
                <a:gd name="T9" fmla="*/ 35 h 82"/>
                <a:gd name="T10" fmla="*/ 0 w 36"/>
                <a:gd name="T11" fmla="*/ 22 h 82"/>
                <a:gd name="T12" fmla="*/ 6 w 36"/>
                <a:gd name="T13" fmla="*/ 16 h 82"/>
                <a:gd name="T14" fmla="*/ 14 w 36"/>
                <a:gd name="T15" fmla="*/ 14 h 82"/>
                <a:gd name="T16" fmla="*/ 20 w 36"/>
                <a:gd name="T17" fmla="*/ 5 h 82"/>
                <a:gd name="T18" fmla="*/ 25 w 36"/>
                <a:gd name="T19" fmla="*/ 0 h 82"/>
                <a:gd name="T20" fmla="*/ 36 w 36"/>
                <a:gd name="T21" fmla="*/ 0 h 82"/>
                <a:gd name="T22" fmla="*/ 36 w 36"/>
                <a:gd name="T23" fmla="*/ 82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82"/>
                <a:gd name="T38" fmla="*/ 36 w 36"/>
                <a:gd name="T39" fmla="*/ 82 h 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82">
                  <a:moveTo>
                    <a:pt x="36" y="82"/>
                  </a:moveTo>
                  <a:lnTo>
                    <a:pt x="22" y="82"/>
                  </a:lnTo>
                  <a:lnTo>
                    <a:pt x="22" y="22"/>
                  </a:lnTo>
                  <a:lnTo>
                    <a:pt x="11" y="30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6" y="16"/>
                  </a:lnTo>
                  <a:lnTo>
                    <a:pt x="14" y="14"/>
                  </a:lnTo>
                  <a:lnTo>
                    <a:pt x="20" y="5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0" name="Freeform 18"/>
            <p:cNvSpPr>
              <a:spLocks/>
            </p:cNvSpPr>
            <p:nvPr/>
          </p:nvSpPr>
          <p:spPr bwMode="auto">
            <a:xfrm>
              <a:off x="6952" y="1611"/>
              <a:ext cx="58" cy="84"/>
            </a:xfrm>
            <a:custGeom>
              <a:avLst/>
              <a:gdLst>
                <a:gd name="T0" fmla="*/ 0 w 58"/>
                <a:gd name="T1" fmla="*/ 60 h 84"/>
                <a:gd name="T2" fmla="*/ 17 w 58"/>
                <a:gd name="T3" fmla="*/ 60 h 84"/>
                <a:gd name="T4" fmla="*/ 20 w 58"/>
                <a:gd name="T5" fmla="*/ 65 h 84"/>
                <a:gd name="T6" fmla="*/ 22 w 58"/>
                <a:gd name="T7" fmla="*/ 68 h 84"/>
                <a:gd name="T8" fmla="*/ 25 w 58"/>
                <a:gd name="T9" fmla="*/ 71 h 84"/>
                <a:gd name="T10" fmla="*/ 30 w 58"/>
                <a:gd name="T11" fmla="*/ 71 h 84"/>
                <a:gd name="T12" fmla="*/ 33 w 58"/>
                <a:gd name="T13" fmla="*/ 71 h 84"/>
                <a:gd name="T14" fmla="*/ 39 w 58"/>
                <a:gd name="T15" fmla="*/ 68 h 84"/>
                <a:gd name="T16" fmla="*/ 41 w 58"/>
                <a:gd name="T17" fmla="*/ 63 h 84"/>
                <a:gd name="T18" fmla="*/ 41 w 58"/>
                <a:gd name="T19" fmla="*/ 54 h 84"/>
                <a:gd name="T20" fmla="*/ 41 w 58"/>
                <a:gd name="T21" fmla="*/ 49 h 84"/>
                <a:gd name="T22" fmla="*/ 39 w 58"/>
                <a:gd name="T23" fmla="*/ 44 h 84"/>
                <a:gd name="T24" fmla="*/ 33 w 58"/>
                <a:gd name="T25" fmla="*/ 41 h 84"/>
                <a:gd name="T26" fmla="*/ 28 w 58"/>
                <a:gd name="T27" fmla="*/ 41 h 84"/>
                <a:gd name="T28" fmla="*/ 22 w 58"/>
                <a:gd name="T29" fmla="*/ 41 h 84"/>
                <a:gd name="T30" fmla="*/ 17 w 58"/>
                <a:gd name="T31" fmla="*/ 46 h 84"/>
                <a:gd name="T32" fmla="*/ 3 w 58"/>
                <a:gd name="T33" fmla="*/ 44 h 84"/>
                <a:gd name="T34" fmla="*/ 11 w 58"/>
                <a:gd name="T35" fmla="*/ 0 h 84"/>
                <a:gd name="T36" fmla="*/ 55 w 58"/>
                <a:gd name="T37" fmla="*/ 0 h 84"/>
                <a:gd name="T38" fmla="*/ 55 w 58"/>
                <a:gd name="T39" fmla="*/ 16 h 84"/>
                <a:gd name="T40" fmla="*/ 25 w 58"/>
                <a:gd name="T41" fmla="*/ 16 h 84"/>
                <a:gd name="T42" fmla="*/ 22 w 58"/>
                <a:gd name="T43" fmla="*/ 30 h 84"/>
                <a:gd name="T44" fmla="*/ 28 w 58"/>
                <a:gd name="T45" fmla="*/ 27 h 84"/>
                <a:gd name="T46" fmla="*/ 33 w 58"/>
                <a:gd name="T47" fmla="*/ 27 h 84"/>
                <a:gd name="T48" fmla="*/ 41 w 58"/>
                <a:gd name="T49" fmla="*/ 30 h 84"/>
                <a:gd name="T50" fmla="*/ 50 w 58"/>
                <a:gd name="T51" fmla="*/ 35 h 84"/>
                <a:gd name="T52" fmla="*/ 55 w 58"/>
                <a:gd name="T53" fmla="*/ 44 h 84"/>
                <a:gd name="T54" fmla="*/ 58 w 58"/>
                <a:gd name="T55" fmla="*/ 54 h 84"/>
                <a:gd name="T56" fmla="*/ 58 w 58"/>
                <a:gd name="T57" fmla="*/ 65 h 84"/>
                <a:gd name="T58" fmla="*/ 52 w 58"/>
                <a:gd name="T59" fmla="*/ 73 h 84"/>
                <a:gd name="T60" fmla="*/ 47 w 58"/>
                <a:gd name="T61" fmla="*/ 76 h 84"/>
                <a:gd name="T62" fmla="*/ 41 w 58"/>
                <a:gd name="T63" fmla="*/ 82 h 84"/>
                <a:gd name="T64" fmla="*/ 36 w 58"/>
                <a:gd name="T65" fmla="*/ 82 h 84"/>
                <a:gd name="T66" fmla="*/ 30 w 58"/>
                <a:gd name="T67" fmla="*/ 84 h 84"/>
                <a:gd name="T68" fmla="*/ 20 w 58"/>
                <a:gd name="T69" fmla="*/ 82 h 84"/>
                <a:gd name="T70" fmla="*/ 11 w 58"/>
                <a:gd name="T71" fmla="*/ 76 h 84"/>
                <a:gd name="T72" fmla="*/ 3 w 58"/>
                <a:gd name="T73" fmla="*/ 71 h 84"/>
                <a:gd name="T74" fmla="*/ 0 w 58"/>
                <a:gd name="T75" fmla="*/ 60 h 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8"/>
                <a:gd name="T115" fmla="*/ 0 h 84"/>
                <a:gd name="T116" fmla="*/ 58 w 58"/>
                <a:gd name="T117" fmla="*/ 84 h 8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8" h="84">
                  <a:moveTo>
                    <a:pt x="0" y="60"/>
                  </a:moveTo>
                  <a:lnTo>
                    <a:pt x="17" y="60"/>
                  </a:lnTo>
                  <a:lnTo>
                    <a:pt x="20" y="65"/>
                  </a:lnTo>
                  <a:lnTo>
                    <a:pt x="22" y="68"/>
                  </a:lnTo>
                  <a:lnTo>
                    <a:pt x="25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9" y="68"/>
                  </a:lnTo>
                  <a:lnTo>
                    <a:pt x="41" y="63"/>
                  </a:lnTo>
                  <a:lnTo>
                    <a:pt x="41" y="54"/>
                  </a:lnTo>
                  <a:lnTo>
                    <a:pt x="41" y="49"/>
                  </a:lnTo>
                  <a:lnTo>
                    <a:pt x="39" y="44"/>
                  </a:lnTo>
                  <a:lnTo>
                    <a:pt x="33" y="41"/>
                  </a:lnTo>
                  <a:lnTo>
                    <a:pt x="28" y="41"/>
                  </a:lnTo>
                  <a:lnTo>
                    <a:pt x="22" y="41"/>
                  </a:lnTo>
                  <a:lnTo>
                    <a:pt x="17" y="46"/>
                  </a:lnTo>
                  <a:lnTo>
                    <a:pt x="3" y="44"/>
                  </a:lnTo>
                  <a:lnTo>
                    <a:pt x="11" y="0"/>
                  </a:lnTo>
                  <a:lnTo>
                    <a:pt x="55" y="0"/>
                  </a:lnTo>
                  <a:lnTo>
                    <a:pt x="55" y="16"/>
                  </a:lnTo>
                  <a:lnTo>
                    <a:pt x="25" y="16"/>
                  </a:lnTo>
                  <a:lnTo>
                    <a:pt x="22" y="30"/>
                  </a:lnTo>
                  <a:lnTo>
                    <a:pt x="28" y="27"/>
                  </a:lnTo>
                  <a:lnTo>
                    <a:pt x="33" y="27"/>
                  </a:lnTo>
                  <a:lnTo>
                    <a:pt x="41" y="30"/>
                  </a:lnTo>
                  <a:lnTo>
                    <a:pt x="50" y="35"/>
                  </a:lnTo>
                  <a:lnTo>
                    <a:pt x="55" y="44"/>
                  </a:lnTo>
                  <a:lnTo>
                    <a:pt x="58" y="54"/>
                  </a:lnTo>
                  <a:lnTo>
                    <a:pt x="58" y="65"/>
                  </a:lnTo>
                  <a:lnTo>
                    <a:pt x="52" y="73"/>
                  </a:lnTo>
                  <a:lnTo>
                    <a:pt x="47" y="76"/>
                  </a:lnTo>
                  <a:lnTo>
                    <a:pt x="41" y="82"/>
                  </a:lnTo>
                  <a:lnTo>
                    <a:pt x="36" y="82"/>
                  </a:lnTo>
                  <a:lnTo>
                    <a:pt x="30" y="84"/>
                  </a:lnTo>
                  <a:lnTo>
                    <a:pt x="20" y="82"/>
                  </a:lnTo>
                  <a:lnTo>
                    <a:pt x="11" y="76"/>
                  </a:lnTo>
                  <a:lnTo>
                    <a:pt x="3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1" name="Freeform 19"/>
            <p:cNvSpPr>
              <a:spLocks noEditPoints="1"/>
            </p:cNvSpPr>
            <p:nvPr/>
          </p:nvSpPr>
          <p:spPr bwMode="auto">
            <a:xfrm>
              <a:off x="7018" y="1611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3 h 84"/>
                <a:gd name="T4" fmla="*/ 46 w 54"/>
                <a:gd name="T5" fmla="*/ 8 h 84"/>
                <a:gd name="T6" fmla="*/ 52 w 54"/>
                <a:gd name="T7" fmla="*/ 14 h 84"/>
                <a:gd name="T8" fmla="*/ 54 w 54"/>
                <a:gd name="T9" fmla="*/ 22 h 84"/>
                <a:gd name="T10" fmla="*/ 54 w 54"/>
                <a:gd name="T11" fmla="*/ 30 h 84"/>
                <a:gd name="T12" fmla="*/ 54 w 54"/>
                <a:gd name="T13" fmla="*/ 41 h 84"/>
                <a:gd name="T14" fmla="*/ 54 w 54"/>
                <a:gd name="T15" fmla="*/ 52 h 84"/>
                <a:gd name="T16" fmla="*/ 54 w 54"/>
                <a:gd name="T17" fmla="*/ 63 h 84"/>
                <a:gd name="T18" fmla="*/ 52 w 54"/>
                <a:gd name="T19" fmla="*/ 68 h 84"/>
                <a:gd name="T20" fmla="*/ 46 w 54"/>
                <a:gd name="T21" fmla="*/ 76 h 84"/>
                <a:gd name="T22" fmla="*/ 38 w 54"/>
                <a:gd name="T23" fmla="*/ 82 h 84"/>
                <a:gd name="T24" fmla="*/ 27 w 54"/>
                <a:gd name="T25" fmla="*/ 84 h 84"/>
                <a:gd name="T26" fmla="*/ 16 w 54"/>
                <a:gd name="T27" fmla="*/ 82 h 84"/>
                <a:gd name="T28" fmla="*/ 8 w 54"/>
                <a:gd name="T29" fmla="*/ 73 h 84"/>
                <a:gd name="T30" fmla="*/ 3 w 54"/>
                <a:gd name="T31" fmla="*/ 63 h 84"/>
                <a:gd name="T32" fmla="*/ 0 w 54"/>
                <a:gd name="T33" fmla="*/ 41 h 84"/>
                <a:gd name="T34" fmla="*/ 0 w 54"/>
                <a:gd name="T35" fmla="*/ 30 h 84"/>
                <a:gd name="T36" fmla="*/ 3 w 54"/>
                <a:gd name="T37" fmla="*/ 22 h 84"/>
                <a:gd name="T38" fmla="*/ 5 w 54"/>
                <a:gd name="T39" fmla="*/ 14 h 84"/>
                <a:gd name="T40" fmla="*/ 8 w 54"/>
                <a:gd name="T41" fmla="*/ 8 h 84"/>
                <a:gd name="T42" fmla="*/ 16 w 54"/>
                <a:gd name="T43" fmla="*/ 3 h 84"/>
                <a:gd name="T44" fmla="*/ 27 w 54"/>
                <a:gd name="T45" fmla="*/ 0 h 84"/>
                <a:gd name="T46" fmla="*/ 27 w 54"/>
                <a:gd name="T47" fmla="*/ 14 h 84"/>
                <a:gd name="T48" fmla="*/ 24 w 54"/>
                <a:gd name="T49" fmla="*/ 14 h 84"/>
                <a:gd name="T50" fmla="*/ 22 w 54"/>
                <a:gd name="T51" fmla="*/ 14 h 84"/>
                <a:gd name="T52" fmla="*/ 22 w 54"/>
                <a:gd name="T53" fmla="*/ 16 h 84"/>
                <a:gd name="T54" fmla="*/ 19 w 54"/>
                <a:gd name="T55" fmla="*/ 22 h 84"/>
                <a:gd name="T56" fmla="*/ 19 w 54"/>
                <a:gd name="T57" fmla="*/ 30 h 84"/>
                <a:gd name="T58" fmla="*/ 16 w 54"/>
                <a:gd name="T59" fmla="*/ 41 h 84"/>
                <a:gd name="T60" fmla="*/ 19 w 54"/>
                <a:gd name="T61" fmla="*/ 54 h 84"/>
                <a:gd name="T62" fmla="*/ 19 w 54"/>
                <a:gd name="T63" fmla="*/ 63 h 84"/>
                <a:gd name="T64" fmla="*/ 22 w 54"/>
                <a:gd name="T65" fmla="*/ 65 h 84"/>
                <a:gd name="T66" fmla="*/ 22 w 54"/>
                <a:gd name="T67" fmla="*/ 68 h 84"/>
                <a:gd name="T68" fmla="*/ 24 w 54"/>
                <a:gd name="T69" fmla="*/ 71 h 84"/>
                <a:gd name="T70" fmla="*/ 27 w 54"/>
                <a:gd name="T71" fmla="*/ 71 h 84"/>
                <a:gd name="T72" fmla="*/ 30 w 54"/>
                <a:gd name="T73" fmla="*/ 71 h 84"/>
                <a:gd name="T74" fmla="*/ 33 w 54"/>
                <a:gd name="T75" fmla="*/ 68 h 84"/>
                <a:gd name="T76" fmla="*/ 35 w 54"/>
                <a:gd name="T77" fmla="*/ 65 h 84"/>
                <a:gd name="T78" fmla="*/ 38 w 54"/>
                <a:gd name="T79" fmla="*/ 63 h 84"/>
                <a:gd name="T80" fmla="*/ 38 w 54"/>
                <a:gd name="T81" fmla="*/ 54 h 84"/>
                <a:gd name="T82" fmla="*/ 38 w 54"/>
                <a:gd name="T83" fmla="*/ 41 h 84"/>
                <a:gd name="T84" fmla="*/ 38 w 54"/>
                <a:gd name="T85" fmla="*/ 30 h 84"/>
                <a:gd name="T86" fmla="*/ 38 w 54"/>
                <a:gd name="T87" fmla="*/ 22 h 84"/>
                <a:gd name="T88" fmla="*/ 35 w 54"/>
                <a:gd name="T89" fmla="*/ 16 h 84"/>
                <a:gd name="T90" fmla="*/ 33 w 54"/>
                <a:gd name="T91" fmla="*/ 14 h 84"/>
                <a:gd name="T92" fmla="*/ 30 w 54"/>
                <a:gd name="T93" fmla="*/ 14 h 84"/>
                <a:gd name="T94" fmla="*/ 27 w 54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3"/>
                  </a:lnTo>
                  <a:lnTo>
                    <a:pt x="46" y="8"/>
                  </a:lnTo>
                  <a:lnTo>
                    <a:pt x="52" y="14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41"/>
                  </a:lnTo>
                  <a:lnTo>
                    <a:pt x="54" y="52"/>
                  </a:lnTo>
                  <a:lnTo>
                    <a:pt x="54" y="63"/>
                  </a:lnTo>
                  <a:lnTo>
                    <a:pt x="52" y="68"/>
                  </a:lnTo>
                  <a:lnTo>
                    <a:pt x="46" y="76"/>
                  </a:lnTo>
                  <a:lnTo>
                    <a:pt x="38" y="82"/>
                  </a:lnTo>
                  <a:lnTo>
                    <a:pt x="27" y="84"/>
                  </a:lnTo>
                  <a:lnTo>
                    <a:pt x="16" y="82"/>
                  </a:lnTo>
                  <a:lnTo>
                    <a:pt x="8" y="73"/>
                  </a:lnTo>
                  <a:lnTo>
                    <a:pt x="3" y="6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4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6" y="41"/>
                  </a:lnTo>
                  <a:lnTo>
                    <a:pt x="19" y="54"/>
                  </a:lnTo>
                  <a:lnTo>
                    <a:pt x="19" y="63"/>
                  </a:lnTo>
                  <a:lnTo>
                    <a:pt x="22" y="65"/>
                  </a:lnTo>
                  <a:lnTo>
                    <a:pt x="22" y="68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3" y="68"/>
                  </a:lnTo>
                  <a:lnTo>
                    <a:pt x="35" y="65"/>
                  </a:lnTo>
                  <a:lnTo>
                    <a:pt x="38" y="63"/>
                  </a:lnTo>
                  <a:lnTo>
                    <a:pt x="38" y="54"/>
                  </a:lnTo>
                  <a:lnTo>
                    <a:pt x="38" y="41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5" y="16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2" name="Freeform 20"/>
            <p:cNvSpPr>
              <a:spLocks noEditPoints="1"/>
            </p:cNvSpPr>
            <p:nvPr/>
          </p:nvSpPr>
          <p:spPr bwMode="auto">
            <a:xfrm>
              <a:off x="7083" y="1611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3 h 84"/>
                <a:gd name="T4" fmla="*/ 47 w 55"/>
                <a:gd name="T5" fmla="*/ 8 h 84"/>
                <a:gd name="T6" fmla="*/ 52 w 55"/>
                <a:gd name="T7" fmla="*/ 14 h 84"/>
                <a:gd name="T8" fmla="*/ 55 w 55"/>
                <a:gd name="T9" fmla="*/ 22 h 84"/>
                <a:gd name="T10" fmla="*/ 55 w 55"/>
                <a:gd name="T11" fmla="*/ 30 h 84"/>
                <a:gd name="T12" fmla="*/ 55 w 55"/>
                <a:gd name="T13" fmla="*/ 41 h 84"/>
                <a:gd name="T14" fmla="*/ 55 w 55"/>
                <a:gd name="T15" fmla="*/ 52 h 84"/>
                <a:gd name="T16" fmla="*/ 55 w 55"/>
                <a:gd name="T17" fmla="*/ 63 h 84"/>
                <a:gd name="T18" fmla="*/ 52 w 55"/>
                <a:gd name="T19" fmla="*/ 68 h 84"/>
                <a:gd name="T20" fmla="*/ 47 w 55"/>
                <a:gd name="T21" fmla="*/ 76 h 84"/>
                <a:gd name="T22" fmla="*/ 38 w 55"/>
                <a:gd name="T23" fmla="*/ 82 h 84"/>
                <a:gd name="T24" fmla="*/ 28 w 55"/>
                <a:gd name="T25" fmla="*/ 84 h 84"/>
                <a:gd name="T26" fmla="*/ 17 w 55"/>
                <a:gd name="T27" fmla="*/ 82 h 84"/>
                <a:gd name="T28" fmla="*/ 8 w 55"/>
                <a:gd name="T29" fmla="*/ 73 h 84"/>
                <a:gd name="T30" fmla="*/ 3 w 55"/>
                <a:gd name="T31" fmla="*/ 63 h 84"/>
                <a:gd name="T32" fmla="*/ 0 w 55"/>
                <a:gd name="T33" fmla="*/ 41 h 84"/>
                <a:gd name="T34" fmla="*/ 0 w 55"/>
                <a:gd name="T35" fmla="*/ 30 h 84"/>
                <a:gd name="T36" fmla="*/ 3 w 55"/>
                <a:gd name="T37" fmla="*/ 22 h 84"/>
                <a:gd name="T38" fmla="*/ 6 w 55"/>
                <a:gd name="T39" fmla="*/ 14 h 84"/>
                <a:gd name="T40" fmla="*/ 8 w 55"/>
                <a:gd name="T41" fmla="*/ 8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4 h 84"/>
                <a:gd name="T48" fmla="*/ 25 w 55"/>
                <a:gd name="T49" fmla="*/ 14 h 84"/>
                <a:gd name="T50" fmla="*/ 22 w 55"/>
                <a:gd name="T51" fmla="*/ 14 h 84"/>
                <a:gd name="T52" fmla="*/ 22 w 55"/>
                <a:gd name="T53" fmla="*/ 16 h 84"/>
                <a:gd name="T54" fmla="*/ 19 w 55"/>
                <a:gd name="T55" fmla="*/ 22 h 84"/>
                <a:gd name="T56" fmla="*/ 19 w 55"/>
                <a:gd name="T57" fmla="*/ 30 h 84"/>
                <a:gd name="T58" fmla="*/ 17 w 55"/>
                <a:gd name="T59" fmla="*/ 41 h 84"/>
                <a:gd name="T60" fmla="*/ 19 w 55"/>
                <a:gd name="T61" fmla="*/ 54 h 84"/>
                <a:gd name="T62" fmla="*/ 19 w 55"/>
                <a:gd name="T63" fmla="*/ 63 h 84"/>
                <a:gd name="T64" fmla="*/ 22 w 55"/>
                <a:gd name="T65" fmla="*/ 65 h 84"/>
                <a:gd name="T66" fmla="*/ 22 w 55"/>
                <a:gd name="T67" fmla="*/ 68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68 h 84"/>
                <a:gd name="T76" fmla="*/ 36 w 55"/>
                <a:gd name="T77" fmla="*/ 65 h 84"/>
                <a:gd name="T78" fmla="*/ 38 w 55"/>
                <a:gd name="T79" fmla="*/ 63 h 84"/>
                <a:gd name="T80" fmla="*/ 38 w 55"/>
                <a:gd name="T81" fmla="*/ 54 h 84"/>
                <a:gd name="T82" fmla="*/ 38 w 55"/>
                <a:gd name="T83" fmla="*/ 41 h 84"/>
                <a:gd name="T84" fmla="*/ 38 w 55"/>
                <a:gd name="T85" fmla="*/ 30 h 84"/>
                <a:gd name="T86" fmla="*/ 38 w 55"/>
                <a:gd name="T87" fmla="*/ 22 h 84"/>
                <a:gd name="T88" fmla="*/ 36 w 55"/>
                <a:gd name="T89" fmla="*/ 16 h 84"/>
                <a:gd name="T90" fmla="*/ 33 w 55"/>
                <a:gd name="T91" fmla="*/ 14 h 84"/>
                <a:gd name="T92" fmla="*/ 30 w 55"/>
                <a:gd name="T93" fmla="*/ 14 h 84"/>
                <a:gd name="T94" fmla="*/ 28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3"/>
                  </a:lnTo>
                  <a:lnTo>
                    <a:pt x="47" y="8"/>
                  </a:lnTo>
                  <a:lnTo>
                    <a:pt x="52" y="14"/>
                  </a:lnTo>
                  <a:lnTo>
                    <a:pt x="55" y="22"/>
                  </a:lnTo>
                  <a:lnTo>
                    <a:pt x="55" y="30"/>
                  </a:lnTo>
                  <a:lnTo>
                    <a:pt x="55" y="41"/>
                  </a:lnTo>
                  <a:lnTo>
                    <a:pt x="55" y="52"/>
                  </a:lnTo>
                  <a:lnTo>
                    <a:pt x="55" y="63"/>
                  </a:lnTo>
                  <a:lnTo>
                    <a:pt x="52" y="68"/>
                  </a:lnTo>
                  <a:lnTo>
                    <a:pt x="47" y="76"/>
                  </a:lnTo>
                  <a:lnTo>
                    <a:pt x="38" y="82"/>
                  </a:lnTo>
                  <a:lnTo>
                    <a:pt x="28" y="84"/>
                  </a:lnTo>
                  <a:lnTo>
                    <a:pt x="17" y="82"/>
                  </a:lnTo>
                  <a:lnTo>
                    <a:pt x="8" y="73"/>
                  </a:lnTo>
                  <a:lnTo>
                    <a:pt x="3" y="63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6" y="14"/>
                  </a:lnTo>
                  <a:lnTo>
                    <a:pt x="8" y="8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25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7" y="41"/>
                  </a:lnTo>
                  <a:lnTo>
                    <a:pt x="19" y="54"/>
                  </a:lnTo>
                  <a:lnTo>
                    <a:pt x="19" y="63"/>
                  </a:lnTo>
                  <a:lnTo>
                    <a:pt x="22" y="65"/>
                  </a:lnTo>
                  <a:lnTo>
                    <a:pt x="22" y="68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68"/>
                  </a:lnTo>
                  <a:lnTo>
                    <a:pt x="36" y="65"/>
                  </a:lnTo>
                  <a:lnTo>
                    <a:pt x="38" y="63"/>
                  </a:lnTo>
                  <a:lnTo>
                    <a:pt x="38" y="54"/>
                  </a:lnTo>
                  <a:lnTo>
                    <a:pt x="38" y="41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6" y="16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3" name="Freeform 21"/>
            <p:cNvSpPr>
              <a:spLocks/>
            </p:cNvSpPr>
            <p:nvPr/>
          </p:nvSpPr>
          <p:spPr bwMode="auto">
            <a:xfrm>
              <a:off x="6922" y="1040"/>
              <a:ext cx="55" cy="84"/>
            </a:xfrm>
            <a:custGeom>
              <a:avLst/>
              <a:gdLst>
                <a:gd name="T0" fmla="*/ 55 w 55"/>
                <a:gd name="T1" fmla="*/ 68 h 84"/>
                <a:gd name="T2" fmla="*/ 55 w 55"/>
                <a:gd name="T3" fmla="*/ 84 h 84"/>
                <a:gd name="T4" fmla="*/ 0 w 55"/>
                <a:gd name="T5" fmla="*/ 84 h 84"/>
                <a:gd name="T6" fmla="*/ 0 w 55"/>
                <a:gd name="T7" fmla="*/ 76 h 84"/>
                <a:gd name="T8" fmla="*/ 6 w 55"/>
                <a:gd name="T9" fmla="*/ 68 h 84"/>
                <a:gd name="T10" fmla="*/ 11 w 55"/>
                <a:gd name="T11" fmla="*/ 60 h 84"/>
                <a:gd name="T12" fmla="*/ 22 w 55"/>
                <a:gd name="T13" fmla="*/ 49 h 84"/>
                <a:gd name="T14" fmla="*/ 33 w 55"/>
                <a:gd name="T15" fmla="*/ 41 h 84"/>
                <a:gd name="T16" fmla="*/ 36 w 55"/>
                <a:gd name="T17" fmla="*/ 35 h 84"/>
                <a:gd name="T18" fmla="*/ 39 w 55"/>
                <a:gd name="T19" fmla="*/ 30 h 84"/>
                <a:gd name="T20" fmla="*/ 39 w 55"/>
                <a:gd name="T21" fmla="*/ 24 h 84"/>
                <a:gd name="T22" fmla="*/ 39 w 55"/>
                <a:gd name="T23" fmla="*/ 19 h 84"/>
                <a:gd name="T24" fmla="*/ 36 w 55"/>
                <a:gd name="T25" fmla="*/ 16 h 84"/>
                <a:gd name="T26" fmla="*/ 33 w 55"/>
                <a:gd name="T27" fmla="*/ 14 h 84"/>
                <a:gd name="T28" fmla="*/ 28 w 55"/>
                <a:gd name="T29" fmla="*/ 14 h 84"/>
                <a:gd name="T30" fmla="*/ 25 w 55"/>
                <a:gd name="T31" fmla="*/ 14 h 84"/>
                <a:gd name="T32" fmla="*/ 22 w 55"/>
                <a:gd name="T33" fmla="*/ 16 h 84"/>
                <a:gd name="T34" fmla="*/ 20 w 55"/>
                <a:gd name="T35" fmla="*/ 22 h 84"/>
                <a:gd name="T36" fmla="*/ 17 w 55"/>
                <a:gd name="T37" fmla="*/ 27 h 84"/>
                <a:gd name="T38" fmla="*/ 0 w 55"/>
                <a:gd name="T39" fmla="*/ 24 h 84"/>
                <a:gd name="T40" fmla="*/ 3 w 55"/>
                <a:gd name="T41" fmla="*/ 14 h 84"/>
                <a:gd name="T42" fmla="*/ 11 w 55"/>
                <a:gd name="T43" fmla="*/ 5 h 84"/>
                <a:gd name="T44" fmla="*/ 20 w 55"/>
                <a:gd name="T45" fmla="*/ 3 h 84"/>
                <a:gd name="T46" fmla="*/ 30 w 55"/>
                <a:gd name="T47" fmla="*/ 0 h 84"/>
                <a:gd name="T48" fmla="*/ 41 w 55"/>
                <a:gd name="T49" fmla="*/ 3 h 84"/>
                <a:gd name="T50" fmla="*/ 50 w 55"/>
                <a:gd name="T51" fmla="*/ 8 h 84"/>
                <a:gd name="T52" fmla="*/ 55 w 55"/>
                <a:gd name="T53" fmla="*/ 14 h 84"/>
                <a:gd name="T54" fmla="*/ 55 w 55"/>
                <a:gd name="T55" fmla="*/ 24 h 84"/>
                <a:gd name="T56" fmla="*/ 55 w 55"/>
                <a:gd name="T57" fmla="*/ 30 h 84"/>
                <a:gd name="T58" fmla="*/ 55 w 55"/>
                <a:gd name="T59" fmla="*/ 35 h 84"/>
                <a:gd name="T60" fmla="*/ 52 w 55"/>
                <a:gd name="T61" fmla="*/ 38 h 84"/>
                <a:gd name="T62" fmla="*/ 47 w 55"/>
                <a:gd name="T63" fmla="*/ 43 h 84"/>
                <a:gd name="T64" fmla="*/ 44 w 55"/>
                <a:gd name="T65" fmla="*/ 49 h 84"/>
                <a:gd name="T66" fmla="*/ 36 w 55"/>
                <a:gd name="T67" fmla="*/ 54 h 84"/>
                <a:gd name="T68" fmla="*/ 30 w 55"/>
                <a:gd name="T69" fmla="*/ 60 h 84"/>
                <a:gd name="T70" fmla="*/ 28 w 55"/>
                <a:gd name="T71" fmla="*/ 65 h 84"/>
                <a:gd name="T72" fmla="*/ 25 w 55"/>
                <a:gd name="T73" fmla="*/ 65 h 84"/>
                <a:gd name="T74" fmla="*/ 25 w 55"/>
                <a:gd name="T75" fmla="*/ 68 h 84"/>
                <a:gd name="T76" fmla="*/ 55 w 55"/>
                <a:gd name="T77" fmla="*/ 68 h 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5"/>
                <a:gd name="T118" fmla="*/ 0 h 84"/>
                <a:gd name="T119" fmla="*/ 55 w 55"/>
                <a:gd name="T120" fmla="*/ 84 h 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5" h="84">
                  <a:moveTo>
                    <a:pt x="55" y="68"/>
                  </a:moveTo>
                  <a:lnTo>
                    <a:pt x="55" y="84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6" y="68"/>
                  </a:lnTo>
                  <a:lnTo>
                    <a:pt x="11" y="60"/>
                  </a:lnTo>
                  <a:lnTo>
                    <a:pt x="22" y="49"/>
                  </a:lnTo>
                  <a:lnTo>
                    <a:pt x="33" y="41"/>
                  </a:lnTo>
                  <a:lnTo>
                    <a:pt x="36" y="35"/>
                  </a:lnTo>
                  <a:lnTo>
                    <a:pt x="39" y="30"/>
                  </a:lnTo>
                  <a:lnTo>
                    <a:pt x="39" y="24"/>
                  </a:lnTo>
                  <a:lnTo>
                    <a:pt x="39" y="19"/>
                  </a:lnTo>
                  <a:lnTo>
                    <a:pt x="36" y="16"/>
                  </a:lnTo>
                  <a:lnTo>
                    <a:pt x="33" y="14"/>
                  </a:lnTo>
                  <a:lnTo>
                    <a:pt x="28" y="14"/>
                  </a:lnTo>
                  <a:lnTo>
                    <a:pt x="25" y="14"/>
                  </a:lnTo>
                  <a:lnTo>
                    <a:pt x="22" y="16"/>
                  </a:lnTo>
                  <a:lnTo>
                    <a:pt x="20" y="22"/>
                  </a:lnTo>
                  <a:lnTo>
                    <a:pt x="17" y="27"/>
                  </a:lnTo>
                  <a:lnTo>
                    <a:pt x="0" y="24"/>
                  </a:lnTo>
                  <a:lnTo>
                    <a:pt x="3" y="14"/>
                  </a:lnTo>
                  <a:lnTo>
                    <a:pt x="11" y="5"/>
                  </a:lnTo>
                  <a:lnTo>
                    <a:pt x="20" y="3"/>
                  </a:lnTo>
                  <a:lnTo>
                    <a:pt x="30" y="0"/>
                  </a:lnTo>
                  <a:lnTo>
                    <a:pt x="41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5" y="24"/>
                  </a:lnTo>
                  <a:lnTo>
                    <a:pt x="55" y="30"/>
                  </a:lnTo>
                  <a:lnTo>
                    <a:pt x="55" y="35"/>
                  </a:lnTo>
                  <a:lnTo>
                    <a:pt x="52" y="38"/>
                  </a:lnTo>
                  <a:lnTo>
                    <a:pt x="47" y="43"/>
                  </a:lnTo>
                  <a:lnTo>
                    <a:pt x="44" y="49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28" y="65"/>
                  </a:lnTo>
                  <a:lnTo>
                    <a:pt x="25" y="65"/>
                  </a:lnTo>
                  <a:lnTo>
                    <a:pt x="25" y="68"/>
                  </a:lnTo>
                  <a:lnTo>
                    <a:pt x="55" y="68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4" name="Freeform 22"/>
            <p:cNvSpPr>
              <a:spLocks noEditPoints="1"/>
            </p:cNvSpPr>
            <p:nvPr/>
          </p:nvSpPr>
          <p:spPr bwMode="auto">
            <a:xfrm>
              <a:off x="6988" y="1040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3 h 84"/>
                <a:gd name="T4" fmla="*/ 46 w 54"/>
                <a:gd name="T5" fmla="*/ 8 h 84"/>
                <a:gd name="T6" fmla="*/ 52 w 54"/>
                <a:gd name="T7" fmla="*/ 16 h 84"/>
                <a:gd name="T8" fmla="*/ 54 w 54"/>
                <a:gd name="T9" fmla="*/ 22 h 84"/>
                <a:gd name="T10" fmla="*/ 54 w 54"/>
                <a:gd name="T11" fmla="*/ 33 h 84"/>
                <a:gd name="T12" fmla="*/ 54 w 54"/>
                <a:gd name="T13" fmla="*/ 43 h 84"/>
                <a:gd name="T14" fmla="*/ 54 w 54"/>
                <a:gd name="T15" fmla="*/ 54 h 84"/>
                <a:gd name="T16" fmla="*/ 54 w 54"/>
                <a:gd name="T17" fmla="*/ 62 h 84"/>
                <a:gd name="T18" fmla="*/ 52 w 54"/>
                <a:gd name="T19" fmla="*/ 71 h 84"/>
                <a:gd name="T20" fmla="*/ 46 w 54"/>
                <a:gd name="T21" fmla="*/ 76 h 84"/>
                <a:gd name="T22" fmla="*/ 38 w 54"/>
                <a:gd name="T23" fmla="*/ 82 h 84"/>
                <a:gd name="T24" fmla="*/ 27 w 54"/>
                <a:gd name="T25" fmla="*/ 84 h 84"/>
                <a:gd name="T26" fmla="*/ 16 w 54"/>
                <a:gd name="T27" fmla="*/ 82 h 84"/>
                <a:gd name="T28" fmla="*/ 8 w 54"/>
                <a:gd name="T29" fmla="*/ 76 h 84"/>
                <a:gd name="T30" fmla="*/ 3 w 54"/>
                <a:gd name="T31" fmla="*/ 62 h 84"/>
                <a:gd name="T32" fmla="*/ 0 w 54"/>
                <a:gd name="T33" fmla="*/ 43 h 84"/>
                <a:gd name="T34" fmla="*/ 3 w 54"/>
                <a:gd name="T35" fmla="*/ 33 h 84"/>
                <a:gd name="T36" fmla="*/ 3 w 54"/>
                <a:gd name="T37" fmla="*/ 22 h 84"/>
                <a:gd name="T38" fmla="*/ 5 w 54"/>
                <a:gd name="T39" fmla="*/ 16 h 84"/>
                <a:gd name="T40" fmla="*/ 8 w 54"/>
                <a:gd name="T41" fmla="*/ 8 h 84"/>
                <a:gd name="T42" fmla="*/ 16 w 54"/>
                <a:gd name="T43" fmla="*/ 3 h 84"/>
                <a:gd name="T44" fmla="*/ 27 w 54"/>
                <a:gd name="T45" fmla="*/ 0 h 84"/>
                <a:gd name="T46" fmla="*/ 27 w 54"/>
                <a:gd name="T47" fmla="*/ 14 h 84"/>
                <a:gd name="T48" fmla="*/ 24 w 54"/>
                <a:gd name="T49" fmla="*/ 14 h 84"/>
                <a:gd name="T50" fmla="*/ 24 w 54"/>
                <a:gd name="T51" fmla="*/ 16 h 84"/>
                <a:gd name="T52" fmla="*/ 22 w 54"/>
                <a:gd name="T53" fmla="*/ 19 h 84"/>
                <a:gd name="T54" fmla="*/ 19 w 54"/>
                <a:gd name="T55" fmla="*/ 22 h 84"/>
                <a:gd name="T56" fmla="*/ 19 w 54"/>
                <a:gd name="T57" fmla="*/ 30 h 84"/>
                <a:gd name="T58" fmla="*/ 19 w 54"/>
                <a:gd name="T59" fmla="*/ 43 h 84"/>
                <a:gd name="T60" fmla="*/ 19 w 54"/>
                <a:gd name="T61" fmla="*/ 54 h 84"/>
                <a:gd name="T62" fmla="*/ 19 w 54"/>
                <a:gd name="T63" fmla="*/ 62 h 84"/>
                <a:gd name="T64" fmla="*/ 22 w 54"/>
                <a:gd name="T65" fmla="*/ 68 h 84"/>
                <a:gd name="T66" fmla="*/ 24 w 54"/>
                <a:gd name="T67" fmla="*/ 71 h 84"/>
                <a:gd name="T68" fmla="*/ 24 w 54"/>
                <a:gd name="T69" fmla="*/ 71 h 84"/>
                <a:gd name="T70" fmla="*/ 27 w 54"/>
                <a:gd name="T71" fmla="*/ 71 h 84"/>
                <a:gd name="T72" fmla="*/ 30 w 54"/>
                <a:gd name="T73" fmla="*/ 71 h 84"/>
                <a:gd name="T74" fmla="*/ 33 w 54"/>
                <a:gd name="T75" fmla="*/ 71 h 84"/>
                <a:gd name="T76" fmla="*/ 35 w 54"/>
                <a:gd name="T77" fmla="*/ 68 h 84"/>
                <a:gd name="T78" fmla="*/ 38 w 54"/>
                <a:gd name="T79" fmla="*/ 62 h 84"/>
                <a:gd name="T80" fmla="*/ 38 w 54"/>
                <a:gd name="T81" fmla="*/ 54 h 84"/>
                <a:gd name="T82" fmla="*/ 38 w 54"/>
                <a:gd name="T83" fmla="*/ 43 h 84"/>
                <a:gd name="T84" fmla="*/ 38 w 54"/>
                <a:gd name="T85" fmla="*/ 30 h 84"/>
                <a:gd name="T86" fmla="*/ 38 w 54"/>
                <a:gd name="T87" fmla="*/ 22 h 84"/>
                <a:gd name="T88" fmla="*/ 35 w 54"/>
                <a:gd name="T89" fmla="*/ 19 h 84"/>
                <a:gd name="T90" fmla="*/ 33 w 54"/>
                <a:gd name="T91" fmla="*/ 16 h 84"/>
                <a:gd name="T92" fmla="*/ 30 w 54"/>
                <a:gd name="T93" fmla="*/ 14 h 84"/>
                <a:gd name="T94" fmla="*/ 27 w 54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3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2"/>
                  </a:lnTo>
                  <a:lnTo>
                    <a:pt x="54" y="33"/>
                  </a:lnTo>
                  <a:lnTo>
                    <a:pt x="54" y="43"/>
                  </a:lnTo>
                  <a:lnTo>
                    <a:pt x="54" y="54"/>
                  </a:lnTo>
                  <a:lnTo>
                    <a:pt x="54" y="62"/>
                  </a:lnTo>
                  <a:lnTo>
                    <a:pt x="52" y="71"/>
                  </a:lnTo>
                  <a:lnTo>
                    <a:pt x="46" y="76"/>
                  </a:lnTo>
                  <a:lnTo>
                    <a:pt x="38" y="82"/>
                  </a:lnTo>
                  <a:lnTo>
                    <a:pt x="27" y="84"/>
                  </a:lnTo>
                  <a:lnTo>
                    <a:pt x="16" y="82"/>
                  </a:lnTo>
                  <a:lnTo>
                    <a:pt x="8" y="76"/>
                  </a:lnTo>
                  <a:lnTo>
                    <a:pt x="3" y="62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8" y="8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4" y="14"/>
                  </a:lnTo>
                  <a:lnTo>
                    <a:pt x="24" y="16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5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5" y="19"/>
                  </a:lnTo>
                  <a:lnTo>
                    <a:pt x="33" y="16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5" name="Freeform 23"/>
            <p:cNvSpPr>
              <a:spLocks noEditPoints="1"/>
            </p:cNvSpPr>
            <p:nvPr/>
          </p:nvSpPr>
          <p:spPr bwMode="auto">
            <a:xfrm>
              <a:off x="7053" y="1040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3 h 84"/>
                <a:gd name="T4" fmla="*/ 47 w 55"/>
                <a:gd name="T5" fmla="*/ 8 h 84"/>
                <a:gd name="T6" fmla="*/ 52 w 55"/>
                <a:gd name="T7" fmla="*/ 16 h 84"/>
                <a:gd name="T8" fmla="*/ 55 w 55"/>
                <a:gd name="T9" fmla="*/ 22 h 84"/>
                <a:gd name="T10" fmla="*/ 55 w 55"/>
                <a:gd name="T11" fmla="*/ 33 h 84"/>
                <a:gd name="T12" fmla="*/ 55 w 55"/>
                <a:gd name="T13" fmla="*/ 43 h 84"/>
                <a:gd name="T14" fmla="*/ 55 w 55"/>
                <a:gd name="T15" fmla="*/ 54 h 84"/>
                <a:gd name="T16" fmla="*/ 55 w 55"/>
                <a:gd name="T17" fmla="*/ 62 h 84"/>
                <a:gd name="T18" fmla="*/ 52 w 55"/>
                <a:gd name="T19" fmla="*/ 71 h 84"/>
                <a:gd name="T20" fmla="*/ 47 w 55"/>
                <a:gd name="T21" fmla="*/ 76 h 84"/>
                <a:gd name="T22" fmla="*/ 38 w 55"/>
                <a:gd name="T23" fmla="*/ 82 h 84"/>
                <a:gd name="T24" fmla="*/ 28 w 55"/>
                <a:gd name="T25" fmla="*/ 84 h 84"/>
                <a:gd name="T26" fmla="*/ 17 w 55"/>
                <a:gd name="T27" fmla="*/ 82 h 84"/>
                <a:gd name="T28" fmla="*/ 9 w 55"/>
                <a:gd name="T29" fmla="*/ 76 h 84"/>
                <a:gd name="T30" fmla="*/ 3 w 55"/>
                <a:gd name="T31" fmla="*/ 62 h 84"/>
                <a:gd name="T32" fmla="*/ 0 w 55"/>
                <a:gd name="T33" fmla="*/ 43 h 84"/>
                <a:gd name="T34" fmla="*/ 3 w 55"/>
                <a:gd name="T35" fmla="*/ 33 h 84"/>
                <a:gd name="T36" fmla="*/ 3 w 55"/>
                <a:gd name="T37" fmla="*/ 22 h 84"/>
                <a:gd name="T38" fmla="*/ 6 w 55"/>
                <a:gd name="T39" fmla="*/ 16 h 84"/>
                <a:gd name="T40" fmla="*/ 9 w 55"/>
                <a:gd name="T41" fmla="*/ 8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4 h 84"/>
                <a:gd name="T48" fmla="*/ 25 w 55"/>
                <a:gd name="T49" fmla="*/ 14 h 84"/>
                <a:gd name="T50" fmla="*/ 22 w 55"/>
                <a:gd name="T51" fmla="*/ 16 h 84"/>
                <a:gd name="T52" fmla="*/ 22 w 55"/>
                <a:gd name="T53" fmla="*/ 19 h 84"/>
                <a:gd name="T54" fmla="*/ 19 w 55"/>
                <a:gd name="T55" fmla="*/ 22 h 84"/>
                <a:gd name="T56" fmla="*/ 19 w 55"/>
                <a:gd name="T57" fmla="*/ 30 h 84"/>
                <a:gd name="T58" fmla="*/ 19 w 55"/>
                <a:gd name="T59" fmla="*/ 43 h 84"/>
                <a:gd name="T60" fmla="*/ 19 w 55"/>
                <a:gd name="T61" fmla="*/ 54 h 84"/>
                <a:gd name="T62" fmla="*/ 19 w 55"/>
                <a:gd name="T63" fmla="*/ 62 h 84"/>
                <a:gd name="T64" fmla="*/ 22 w 55"/>
                <a:gd name="T65" fmla="*/ 68 h 84"/>
                <a:gd name="T66" fmla="*/ 25 w 55"/>
                <a:gd name="T67" fmla="*/ 71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71 h 84"/>
                <a:gd name="T76" fmla="*/ 36 w 55"/>
                <a:gd name="T77" fmla="*/ 68 h 84"/>
                <a:gd name="T78" fmla="*/ 38 w 55"/>
                <a:gd name="T79" fmla="*/ 62 h 84"/>
                <a:gd name="T80" fmla="*/ 38 w 55"/>
                <a:gd name="T81" fmla="*/ 54 h 84"/>
                <a:gd name="T82" fmla="*/ 38 w 55"/>
                <a:gd name="T83" fmla="*/ 43 h 84"/>
                <a:gd name="T84" fmla="*/ 38 w 55"/>
                <a:gd name="T85" fmla="*/ 30 h 84"/>
                <a:gd name="T86" fmla="*/ 38 w 55"/>
                <a:gd name="T87" fmla="*/ 22 h 84"/>
                <a:gd name="T88" fmla="*/ 36 w 55"/>
                <a:gd name="T89" fmla="*/ 19 h 84"/>
                <a:gd name="T90" fmla="*/ 33 w 55"/>
                <a:gd name="T91" fmla="*/ 16 h 84"/>
                <a:gd name="T92" fmla="*/ 30 w 55"/>
                <a:gd name="T93" fmla="*/ 14 h 84"/>
                <a:gd name="T94" fmla="*/ 28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3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5" y="22"/>
                  </a:lnTo>
                  <a:lnTo>
                    <a:pt x="55" y="33"/>
                  </a:lnTo>
                  <a:lnTo>
                    <a:pt x="55" y="43"/>
                  </a:lnTo>
                  <a:lnTo>
                    <a:pt x="55" y="54"/>
                  </a:lnTo>
                  <a:lnTo>
                    <a:pt x="55" y="62"/>
                  </a:lnTo>
                  <a:lnTo>
                    <a:pt x="52" y="71"/>
                  </a:lnTo>
                  <a:lnTo>
                    <a:pt x="47" y="76"/>
                  </a:lnTo>
                  <a:lnTo>
                    <a:pt x="38" y="82"/>
                  </a:lnTo>
                  <a:lnTo>
                    <a:pt x="28" y="84"/>
                  </a:lnTo>
                  <a:lnTo>
                    <a:pt x="17" y="82"/>
                  </a:lnTo>
                  <a:lnTo>
                    <a:pt x="9" y="76"/>
                  </a:lnTo>
                  <a:lnTo>
                    <a:pt x="3" y="62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3" y="22"/>
                  </a:lnTo>
                  <a:lnTo>
                    <a:pt x="6" y="16"/>
                  </a:lnTo>
                  <a:lnTo>
                    <a:pt x="9" y="8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25" y="14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6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6" name="Freeform 24"/>
            <p:cNvSpPr>
              <a:spLocks noEditPoints="1"/>
            </p:cNvSpPr>
            <p:nvPr/>
          </p:nvSpPr>
          <p:spPr bwMode="auto">
            <a:xfrm>
              <a:off x="7119" y="1040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3 h 84"/>
                <a:gd name="T4" fmla="*/ 46 w 54"/>
                <a:gd name="T5" fmla="*/ 8 h 84"/>
                <a:gd name="T6" fmla="*/ 52 w 54"/>
                <a:gd name="T7" fmla="*/ 16 h 84"/>
                <a:gd name="T8" fmla="*/ 54 w 54"/>
                <a:gd name="T9" fmla="*/ 22 h 84"/>
                <a:gd name="T10" fmla="*/ 54 w 54"/>
                <a:gd name="T11" fmla="*/ 33 h 84"/>
                <a:gd name="T12" fmla="*/ 54 w 54"/>
                <a:gd name="T13" fmla="*/ 43 h 84"/>
                <a:gd name="T14" fmla="*/ 54 w 54"/>
                <a:gd name="T15" fmla="*/ 54 h 84"/>
                <a:gd name="T16" fmla="*/ 54 w 54"/>
                <a:gd name="T17" fmla="*/ 62 h 84"/>
                <a:gd name="T18" fmla="*/ 52 w 54"/>
                <a:gd name="T19" fmla="*/ 71 h 84"/>
                <a:gd name="T20" fmla="*/ 46 w 54"/>
                <a:gd name="T21" fmla="*/ 76 h 84"/>
                <a:gd name="T22" fmla="*/ 38 w 54"/>
                <a:gd name="T23" fmla="*/ 82 h 84"/>
                <a:gd name="T24" fmla="*/ 27 w 54"/>
                <a:gd name="T25" fmla="*/ 84 h 84"/>
                <a:gd name="T26" fmla="*/ 16 w 54"/>
                <a:gd name="T27" fmla="*/ 82 h 84"/>
                <a:gd name="T28" fmla="*/ 8 w 54"/>
                <a:gd name="T29" fmla="*/ 76 h 84"/>
                <a:gd name="T30" fmla="*/ 2 w 54"/>
                <a:gd name="T31" fmla="*/ 62 h 84"/>
                <a:gd name="T32" fmla="*/ 0 w 54"/>
                <a:gd name="T33" fmla="*/ 43 h 84"/>
                <a:gd name="T34" fmla="*/ 2 w 54"/>
                <a:gd name="T35" fmla="*/ 33 h 84"/>
                <a:gd name="T36" fmla="*/ 2 w 54"/>
                <a:gd name="T37" fmla="*/ 22 h 84"/>
                <a:gd name="T38" fmla="*/ 5 w 54"/>
                <a:gd name="T39" fmla="*/ 16 h 84"/>
                <a:gd name="T40" fmla="*/ 8 w 54"/>
                <a:gd name="T41" fmla="*/ 8 h 84"/>
                <a:gd name="T42" fmla="*/ 16 w 54"/>
                <a:gd name="T43" fmla="*/ 3 h 84"/>
                <a:gd name="T44" fmla="*/ 27 w 54"/>
                <a:gd name="T45" fmla="*/ 0 h 84"/>
                <a:gd name="T46" fmla="*/ 27 w 54"/>
                <a:gd name="T47" fmla="*/ 14 h 84"/>
                <a:gd name="T48" fmla="*/ 24 w 54"/>
                <a:gd name="T49" fmla="*/ 14 h 84"/>
                <a:gd name="T50" fmla="*/ 22 w 54"/>
                <a:gd name="T51" fmla="*/ 16 h 84"/>
                <a:gd name="T52" fmla="*/ 22 w 54"/>
                <a:gd name="T53" fmla="*/ 19 h 84"/>
                <a:gd name="T54" fmla="*/ 19 w 54"/>
                <a:gd name="T55" fmla="*/ 22 h 84"/>
                <a:gd name="T56" fmla="*/ 19 w 54"/>
                <a:gd name="T57" fmla="*/ 30 h 84"/>
                <a:gd name="T58" fmla="*/ 19 w 54"/>
                <a:gd name="T59" fmla="*/ 43 h 84"/>
                <a:gd name="T60" fmla="*/ 19 w 54"/>
                <a:gd name="T61" fmla="*/ 54 h 84"/>
                <a:gd name="T62" fmla="*/ 19 w 54"/>
                <a:gd name="T63" fmla="*/ 62 h 84"/>
                <a:gd name="T64" fmla="*/ 22 w 54"/>
                <a:gd name="T65" fmla="*/ 68 h 84"/>
                <a:gd name="T66" fmla="*/ 24 w 54"/>
                <a:gd name="T67" fmla="*/ 71 h 84"/>
                <a:gd name="T68" fmla="*/ 24 w 54"/>
                <a:gd name="T69" fmla="*/ 71 h 84"/>
                <a:gd name="T70" fmla="*/ 27 w 54"/>
                <a:gd name="T71" fmla="*/ 71 h 84"/>
                <a:gd name="T72" fmla="*/ 30 w 54"/>
                <a:gd name="T73" fmla="*/ 71 h 84"/>
                <a:gd name="T74" fmla="*/ 32 w 54"/>
                <a:gd name="T75" fmla="*/ 71 h 84"/>
                <a:gd name="T76" fmla="*/ 35 w 54"/>
                <a:gd name="T77" fmla="*/ 68 h 84"/>
                <a:gd name="T78" fmla="*/ 38 w 54"/>
                <a:gd name="T79" fmla="*/ 62 h 84"/>
                <a:gd name="T80" fmla="*/ 38 w 54"/>
                <a:gd name="T81" fmla="*/ 54 h 84"/>
                <a:gd name="T82" fmla="*/ 38 w 54"/>
                <a:gd name="T83" fmla="*/ 43 h 84"/>
                <a:gd name="T84" fmla="*/ 38 w 54"/>
                <a:gd name="T85" fmla="*/ 30 h 84"/>
                <a:gd name="T86" fmla="*/ 38 w 54"/>
                <a:gd name="T87" fmla="*/ 22 h 84"/>
                <a:gd name="T88" fmla="*/ 35 w 54"/>
                <a:gd name="T89" fmla="*/ 19 h 84"/>
                <a:gd name="T90" fmla="*/ 32 w 54"/>
                <a:gd name="T91" fmla="*/ 16 h 84"/>
                <a:gd name="T92" fmla="*/ 30 w 54"/>
                <a:gd name="T93" fmla="*/ 14 h 84"/>
                <a:gd name="T94" fmla="*/ 27 w 54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3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2"/>
                  </a:lnTo>
                  <a:lnTo>
                    <a:pt x="54" y="33"/>
                  </a:lnTo>
                  <a:lnTo>
                    <a:pt x="54" y="43"/>
                  </a:lnTo>
                  <a:lnTo>
                    <a:pt x="54" y="54"/>
                  </a:lnTo>
                  <a:lnTo>
                    <a:pt x="54" y="62"/>
                  </a:lnTo>
                  <a:lnTo>
                    <a:pt x="52" y="71"/>
                  </a:lnTo>
                  <a:lnTo>
                    <a:pt x="46" y="76"/>
                  </a:lnTo>
                  <a:lnTo>
                    <a:pt x="38" y="82"/>
                  </a:lnTo>
                  <a:lnTo>
                    <a:pt x="27" y="84"/>
                  </a:lnTo>
                  <a:lnTo>
                    <a:pt x="16" y="82"/>
                  </a:lnTo>
                  <a:lnTo>
                    <a:pt x="8" y="76"/>
                  </a:lnTo>
                  <a:lnTo>
                    <a:pt x="2" y="62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8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4" y="14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71"/>
                  </a:lnTo>
                  <a:lnTo>
                    <a:pt x="35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5" y="19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7" name="Freeform 25"/>
            <p:cNvSpPr>
              <a:spLocks/>
            </p:cNvSpPr>
            <p:nvPr/>
          </p:nvSpPr>
          <p:spPr bwMode="auto">
            <a:xfrm>
              <a:off x="5262" y="3441"/>
              <a:ext cx="57" cy="84"/>
            </a:xfrm>
            <a:custGeom>
              <a:avLst/>
              <a:gdLst>
                <a:gd name="T0" fmla="*/ 57 w 57"/>
                <a:gd name="T1" fmla="*/ 68 h 84"/>
                <a:gd name="T2" fmla="*/ 57 w 57"/>
                <a:gd name="T3" fmla="*/ 84 h 84"/>
                <a:gd name="T4" fmla="*/ 0 w 57"/>
                <a:gd name="T5" fmla="*/ 84 h 84"/>
                <a:gd name="T6" fmla="*/ 3 w 57"/>
                <a:gd name="T7" fmla="*/ 76 h 84"/>
                <a:gd name="T8" fmla="*/ 6 w 57"/>
                <a:gd name="T9" fmla="*/ 68 h 84"/>
                <a:gd name="T10" fmla="*/ 14 w 57"/>
                <a:gd name="T11" fmla="*/ 60 h 84"/>
                <a:gd name="T12" fmla="*/ 25 w 57"/>
                <a:gd name="T13" fmla="*/ 49 h 84"/>
                <a:gd name="T14" fmla="*/ 33 w 57"/>
                <a:gd name="T15" fmla="*/ 41 h 84"/>
                <a:gd name="T16" fmla="*/ 38 w 57"/>
                <a:gd name="T17" fmla="*/ 36 h 84"/>
                <a:gd name="T18" fmla="*/ 41 w 57"/>
                <a:gd name="T19" fmla="*/ 30 h 84"/>
                <a:gd name="T20" fmla="*/ 41 w 57"/>
                <a:gd name="T21" fmla="*/ 25 h 84"/>
                <a:gd name="T22" fmla="*/ 41 w 57"/>
                <a:gd name="T23" fmla="*/ 22 h 84"/>
                <a:gd name="T24" fmla="*/ 38 w 57"/>
                <a:gd name="T25" fmla="*/ 17 h 84"/>
                <a:gd name="T26" fmla="*/ 36 w 57"/>
                <a:gd name="T27" fmla="*/ 17 h 84"/>
                <a:gd name="T28" fmla="*/ 30 w 57"/>
                <a:gd name="T29" fmla="*/ 14 h 84"/>
                <a:gd name="T30" fmla="*/ 25 w 57"/>
                <a:gd name="T31" fmla="*/ 17 h 84"/>
                <a:gd name="T32" fmla="*/ 22 w 57"/>
                <a:gd name="T33" fmla="*/ 17 h 84"/>
                <a:gd name="T34" fmla="*/ 19 w 57"/>
                <a:gd name="T35" fmla="*/ 22 h 84"/>
                <a:gd name="T36" fmla="*/ 19 w 57"/>
                <a:gd name="T37" fmla="*/ 27 h 84"/>
                <a:gd name="T38" fmla="*/ 3 w 57"/>
                <a:gd name="T39" fmla="*/ 25 h 84"/>
                <a:gd name="T40" fmla="*/ 6 w 57"/>
                <a:gd name="T41" fmla="*/ 14 h 84"/>
                <a:gd name="T42" fmla="*/ 11 w 57"/>
                <a:gd name="T43" fmla="*/ 8 h 84"/>
                <a:gd name="T44" fmla="*/ 19 w 57"/>
                <a:gd name="T45" fmla="*/ 3 h 84"/>
                <a:gd name="T46" fmla="*/ 30 w 57"/>
                <a:gd name="T47" fmla="*/ 0 h 84"/>
                <a:gd name="T48" fmla="*/ 41 w 57"/>
                <a:gd name="T49" fmla="*/ 3 h 84"/>
                <a:gd name="T50" fmla="*/ 49 w 57"/>
                <a:gd name="T51" fmla="*/ 8 h 84"/>
                <a:gd name="T52" fmla="*/ 55 w 57"/>
                <a:gd name="T53" fmla="*/ 17 h 84"/>
                <a:gd name="T54" fmla="*/ 57 w 57"/>
                <a:gd name="T55" fmla="*/ 25 h 84"/>
                <a:gd name="T56" fmla="*/ 57 w 57"/>
                <a:gd name="T57" fmla="*/ 30 h 84"/>
                <a:gd name="T58" fmla="*/ 55 w 57"/>
                <a:gd name="T59" fmla="*/ 36 h 84"/>
                <a:gd name="T60" fmla="*/ 52 w 57"/>
                <a:gd name="T61" fmla="*/ 41 h 84"/>
                <a:gd name="T62" fmla="*/ 49 w 57"/>
                <a:gd name="T63" fmla="*/ 46 h 84"/>
                <a:gd name="T64" fmla="*/ 44 w 57"/>
                <a:gd name="T65" fmla="*/ 49 h 84"/>
                <a:gd name="T66" fmla="*/ 38 w 57"/>
                <a:gd name="T67" fmla="*/ 55 h 84"/>
                <a:gd name="T68" fmla="*/ 33 w 57"/>
                <a:gd name="T69" fmla="*/ 63 h 84"/>
                <a:gd name="T70" fmla="*/ 30 w 57"/>
                <a:gd name="T71" fmla="*/ 65 h 84"/>
                <a:gd name="T72" fmla="*/ 27 w 57"/>
                <a:gd name="T73" fmla="*/ 68 h 84"/>
                <a:gd name="T74" fmla="*/ 25 w 57"/>
                <a:gd name="T75" fmla="*/ 68 h 84"/>
                <a:gd name="T76" fmla="*/ 57 w 57"/>
                <a:gd name="T77" fmla="*/ 68 h 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7"/>
                <a:gd name="T118" fmla="*/ 0 h 84"/>
                <a:gd name="T119" fmla="*/ 57 w 57"/>
                <a:gd name="T120" fmla="*/ 84 h 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7" h="84">
                  <a:moveTo>
                    <a:pt x="57" y="68"/>
                  </a:moveTo>
                  <a:lnTo>
                    <a:pt x="57" y="84"/>
                  </a:lnTo>
                  <a:lnTo>
                    <a:pt x="0" y="84"/>
                  </a:lnTo>
                  <a:lnTo>
                    <a:pt x="3" y="76"/>
                  </a:lnTo>
                  <a:lnTo>
                    <a:pt x="6" y="68"/>
                  </a:lnTo>
                  <a:lnTo>
                    <a:pt x="14" y="60"/>
                  </a:lnTo>
                  <a:lnTo>
                    <a:pt x="25" y="49"/>
                  </a:lnTo>
                  <a:lnTo>
                    <a:pt x="33" y="41"/>
                  </a:lnTo>
                  <a:lnTo>
                    <a:pt x="38" y="36"/>
                  </a:lnTo>
                  <a:lnTo>
                    <a:pt x="41" y="30"/>
                  </a:lnTo>
                  <a:lnTo>
                    <a:pt x="41" y="25"/>
                  </a:lnTo>
                  <a:lnTo>
                    <a:pt x="41" y="22"/>
                  </a:lnTo>
                  <a:lnTo>
                    <a:pt x="38" y="17"/>
                  </a:lnTo>
                  <a:lnTo>
                    <a:pt x="36" y="17"/>
                  </a:lnTo>
                  <a:lnTo>
                    <a:pt x="30" y="14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3" y="25"/>
                  </a:lnTo>
                  <a:lnTo>
                    <a:pt x="6" y="14"/>
                  </a:lnTo>
                  <a:lnTo>
                    <a:pt x="11" y="8"/>
                  </a:lnTo>
                  <a:lnTo>
                    <a:pt x="19" y="3"/>
                  </a:lnTo>
                  <a:lnTo>
                    <a:pt x="30" y="0"/>
                  </a:lnTo>
                  <a:lnTo>
                    <a:pt x="41" y="3"/>
                  </a:lnTo>
                  <a:lnTo>
                    <a:pt x="49" y="8"/>
                  </a:lnTo>
                  <a:lnTo>
                    <a:pt x="55" y="17"/>
                  </a:lnTo>
                  <a:lnTo>
                    <a:pt x="57" y="25"/>
                  </a:lnTo>
                  <a:lnTo>
                    <a:pt x="57" y="30"/>
                  </a:lnTo>
                  <a:lnTo>
                    <a:pt x="55" y="36"/>
                  </a:lnTo>
                  <a:lnTo>
                    <a:pt x="52" y="41"/>
                  </a:lnTo>
                  <a:lnTo>
                    <a:pt x="49" y="46"/>
                  </a:lnTo>
                  <a:lnTo>
                    <a:pt x="44" y="49"/>
                  </a:lnTo>
                  <a:lnTo>
                    <a:pt x="38" y="55"/>
                  </a:lnTo>
                  <a:lnTo>
                    <a:pt x="33" y="63"/>
                  </a:lnTo>
                  <a:lnTo>
                    <a:pt x="30" y="65"/>
                  </a:lnTo>
                  <a:lnTo>
                    <a:pt x="27" y="68"/>
                  </a:lnTo>
                  <a:lnTo>
                    <a:pt x="25" y="68"/>
                  </a:lnTo>
                  <a:lnTo>
                    <a:pt x="57" y="6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8" name="Freeform 26"/>
            <p:cNvSpPr>
              <a:spLocks noEditPoints="1"/>
            </p:cNvSpPr>
            <p:nvPr/>
          </p:nvSpPr>
          <p:spPr bwMode="auto">
            <a:xfrm>
              <a:off x="5330" y="3441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3 h 84"/>
                <a:gd name="T4" fmla="*/ 47 w 55"/>
                <a:gd name="T5" fmla="*/ 11 h 84"/>
                <a:gd name="T6" fmla="*/ 49 w 55"/>
                <a:gd name="T7" fmla="*/ 17 h 84"/>
                <a:gd name="T8" fmla="*/ 52 w 55"/>
                <a:gd name="T9" fmla="*/ 25 h 84"/>
                <a:gd name="T10" fmla="*/ 55 w 55"/>
                <a:gd name="T11" fmla="*/ 33 h 84"/>
                <a:gd name="T12" fmla="*/ 55 w 55"/>
                <a:gd name="T13" fmla="*/ 44 h 84"/>
                <a:gd name="T14" fmla="*/ 55 w 55"/>
                <a:gd name="T15" fmla="*/ 55 h 84"/>
                <a:gd name="T16" fmla="*/ 52 w 55"/>
                <a:gd name="T17" fmla="*/ 63 h 84"/>
                <a:gd name="T18" fmla="*/ 49 w 55"/>
                <a:gd name="T19" fmla="*/ 71 h 84"/>
                <a:gd name="T20" fmla="*/ 47 w 55"/>
                <a:gd name="T21" fmla="*/ 76 h 84"/>
                <a:gd name="T22" fmla="*/ 38 w 55"/>
                <a:gd name="T23" fmla="*/ 84 h 84"/>
                <a:gd name="T24" fmla="*/ 28 w 55"/>
                <a:gd name="T25" fmla="*/ 84 h 84"/>
                <a:gd name="T26" fmla="*/ 17 w 55"/>
                <a:gd name="T27" fmla="*/ 82 h 84"/>
                <a:gd name="T28" fmla="*/ 9 w 55"/>
                <a:gd name="T29" fmla="*/ 76 h 84"/>
                <a:gd name="T30" fmla="*/ 3 w 55"/>
                <a:gd name="T31" fmla="*/ 63 h 84"/>
                <a:gd name="T32" fmla="*/ 0 w 55"/>
                <a:gd name="T33" fmla="*/ 44 h 84"/>
                <a:gd name="T34" fmla="*/ 0 w 55"/>
                <a:gd name="T35" fmla="*/ 33 h 84"/>
                <a:gd name="T36" fmla="*/ 3 w 55"/>
                <a:gd name="T37" fmla="*/ 22 h 84"/>
                <a:gd name="T38" fmla="*/ 6 w 55"/>
                <a:gd name="T39" fmla="*/ 17 h 84"/>
                <a:gd name="T40" fmla="*/ 9 w 55"/>
                <a:gd name="T41" fmla="*/ 11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4 h 84"/>
                <a:gd name="T48" fmla="*/ 25 w 55"/>
                <a:gd name="T49" fmla="*/ 14 h 84"/>
                <a:gd name="T50" fmla="*/ 22 w 55"/>
                <a:gd name="T51" fmla="*/ 17 h 84"/>
                <a:gd name="T52" fmla="*/ 19 w 55"/>
                <a:gd name="T53" fmla="*/ 19 h 84"/>
                <a:gd name="T54" fmla="*/ 19 w 55"/>
                <a:gd name="T55" fmla="*/ 22 h 84"/>
                <a:gd name="T56" fmla="*/ 17 w 55"/>
                <a:gd name="T57" fmla="*/ 30 h 84"/>
                <a:gd name="T58" fmla="*/ 17 w 55"/>
                <a:gd name="T59" fmla="*/ 44 h 84"/>
                <a:gd name="T60" fmla="*/ 17 w 55"/>
                <a:gd name="T61" fmla="*/ 55 h 84"/>
                <a:gd name="T62" fmla="*/ 19 w 55"/>
                <a:gd name="T63" fmla="*/ 63 h 84"/>
                <a:gd name="T64" fmla="*/ 19 w 55"/>
                <a:gd name="T65" fmla="*/ 68 h 84"/>
                <a:gd name="T66" fmla="*/ 22 w 55"/>
                <a:gd name="T67" fmla="*/ 71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71 h 84"/>
                <a:gd name="T76" fmla="*/ 36 w 55"/>
                <a:gd name="T77" fmla="*/ 68 h 84"/>
                <a:gd name="T78" fmla="*/ 36 w 55"/>
                <a:gd name="T79" fmla="*/ 63 h 84"/>
                <a:gd name="T80" fmla="*/ 38 w 55"/>
                <a:gd name="T81" fmla="*/ 55 h 84"/>
                <a:gd name="T82" fmla="*/ 38 w 55"/>
                <a:gd name="T83" fmla="*/ 44 h 84"/>
                <a:gd name="T84" fmla="*/ 38 w 55"/>
                <a:gd name="T85" fmla="*/ 30 h 84"/>
                <a:gd name="T86" fmla="*/ 36 w 55"/>
                <a:gd name="T87" fmla="*/ 25 h 84"/>
                <a:gd name="T88" fmla="*/ 36 w 55"/>
                <a:gd name="T89" fmla="*/ 19 h 84"/>
                <a:gd name="T90" fmla="*/ 33 w 55"/>
                <a:gd name="T91" fmla="*/ 17 h 84"/>
                <a:gd name="T92" fmla="*/ 30 w 55"/>
                <a:gd name="T93" fmla="*/ 14 h 84"/>
                <a:gd name="T94" fmla="*/ 28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3"/>
                  </a:lnTo>
                  <a:lnTo>
                    <a:pt x="47" y="11"/>
                  </a:lnTo>
                  <a:lnTo>
                    <a:pt x="49" y="17"/>
                  </a:lnTo>
                  <a:lnTo>
                    <a:pt x="52" y="25"/>
                  </a:lnTo>
                  <a:lnTo>
                    <a:pt x="55" y="33"/>
                  </a:lnTo>
                  <a:lnTo>
                    <a:pt x="55" y="44"/>
                  </a:lnTo>
                  <a:lnTo>
                    <a:pt x="55" y="55"/>
                  </a:lnTo>
                  <a:lnTo>
                    <a:pt x="52" y="63"/>
                  </a:lnTo>
                  <a:lnTo>
                    <a:pt x="49" y="71"/>
                  </a:lnTo>
                  <a:lnTo>
                    <a:pt x="47" y="76"/>
                  </a:lnTo>
                  <a:lnTo>
                    <a:pt x="38" y="84"/>
                  </a:lnTo>
                  <a:lnTo>
                    <a:pt x="28" y="84"/>
                  </a:lnTo>
                  <a:lnTo>
                    <a:pt x="17" y="82"/>
                  </a:lnTo>
                  <a:lnTo>
                    <a:pt x="9" y="76"/>
                  </a:lnTo>
                  <a:lnTo>
                    <a:pt x="3" y="63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3" y="22"/>
                  </a:lnTo>
                  <a:lnTo>
                    <a:pt x="6" y="17"/>
                  </a:lnTo>
                  <a:lnTo>
                    <a:pt x="9" y="11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25" y="14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7" y="30"/>
                  </a:lnTo>
                  <a:lnTo>
                    <a:pt x="17" y="44"/>
                  </a:lnTo>
                  <a:lnTo>
                    <a:pt x="17" y="55"/>
                  </a:lnTo>
                  <a:lnTo>
                    <a:pt x="19" y="63"/>
                  </a:lnTo>
                  <a:lnTo>
                    <a:pt x="19" y="68"/>
                  </a:lnTo>
                  <a:lnTo>
                    <a:pt x="22" y="71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6" y="68"/>
                  </a:lnTo>
                  <a:lnTo>
                    <a:pt x="36" y="63"/>
                  </a:lnTo>
                  <a:lnTo>
                    <a:pt x="38" y="55"/>
                  </a:lnTo>
                  <a:lnTo>
                    <a:pt x="38" y="44"/>
                  </a:lnTo>
                  <a:lnTo>
                    <a:pt x="38" y="30"/>
                  </a:lnTo>
                  <a:lnTo>
                    <a:pt x="36" y="25"/>
                  </a:lnTo>
                  <a:lnTo>
                    <a:pt x="36" y="19"/>
                  </a:lnTo>
                  <a:lnTo>
                    <a:pt x="33" y="17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59" name="Freeform 27"/>
            <p:cNvSpPr>
              <a:spLocks noEditPoints="1"/>
            </p:cNvSpPr>
            <p:nvPr/>
          </p:nvSpPr>
          <p:spPr bwMode="auto">
            <a:xfrm>
              <a:off x="5756" y="3615"/>
              <a:ext cx="57" cy="63"/>
            </a:xfrm>
            <a:custGeom>
              <a:avLst/>
              <a:gdLst>
                <a:gd name="T0" fmla="*/ 0 w 57"/>
                <a:gd name="T1" fmla="*/ 19 h 63"/>
                <a:gd name="T2" fmla="*/ 11 w 57"/>
                <a:gd name="T3" fmla="*/ 6 h 63"/>
                <a:gd name="T4" fmla="*/ 27 w 57"/>
                <a:gd name="T5" fmla="*/ 0 h 63"/>
                <a:gd name="T6" fmla="*/ 43 w 57"/>
                <a:gd name="T7" fmla="*/ 3 h 63"/>
                <a:gd name="T8" fmla="*/ 51 w 57"/>
                <a:gd name="T9" fmla="*/ 11 h 63"/>
                <a:gd name="T10" fmla="*/ 54 w 57"/>
                <a:gd name="T11" fmla="*/ 25 h 63"/>
                <a:gd name="T12" fmla="*/ 54 w 57"/>
                <a:gd name="T13" fmla="*/ 49 h 63"/>
                <a:gd name="T14" fmla="*/ 54 w 57"/>
                <a:gd name="T15" fmla="*/ 57 h 63"/>
                <a:gd name="T16" fmla="*/ 41 w 57"/>
                <a:gd name="T17" fmla="*/ 63 h 63"/>
                <a:gd name="T18" fmla="*/ 38 w 57"/>
                <a:gd name="T19" fmla="*/ 57 h 63"/>
                <a:gd name="T20" fmla="*/ 38 w 57"/>
                <a:gd name="T21" fmla="*/ 55 h 63"/>
                <a:gd name="T22" fmla="*/ 30 w 57"/>
                <a:gd name="T23" fmla="*/ 63 h 63"/>
                <a:gd name="T24" fmla="*/ 19 w 57"/>
                <a:gd name="T25" fmla="*/ 63 h 63"/>
                <a:gd name="T26" fmla="*/ 5 w 57"/>
                <a:gd name="T27" fmla="*/ 57 h 63"/>
                <a:gd name="T28" fmla="*/ 0 w 57"/>
                <a:gd name="T29" fmla="*/ 46 h 63"/>
                <a:gd name="T30" fmla="*/ 2 w 57"/>
                <a:gd name="T31" fmla="*/ 38 h 63"/>
                <a:gd name="T32" fmla="*/ 8 w 57"/>
                <a:gd name="T33" fmla="*/ 30 h 63"/>
                <a:gd name="T34" fmla="*/ 21 w 57"/>
                <a:gd name="T35" fmla="*/ 27 h 63"/>
                <a:gd name="T36" fmla="*/ 38 w 57"/>
                <a:gd name="T37" fmla="*/ 25 h 63"/>
                <a:gd name="T38" fmla="*/ 35 w 57"/>
                <a:gd name="T39" fmla="*/ 19 h 63"/>
                <a:gd name="T40" fmla="*/ 32 w 57"/>
                <a:gd name="T41" fmla="*/ 14 h 63"/>
                <a:gd name="T42" fmla="*/ 21 w 57"/>
                <a:gd name="T43" fmla="*/ 14 h 63"/>
                <a:gd name="T44" fmla="*/ 16 w 57"/>
                <a:gd name="T45" fmla="*/ 17 h 63"/>
                <a:gd name="T46" fmla="*/ 38 w 57"/>
                <a:gd name="T47" fmla="*/ 33 h 63"/>
                <a:gd name="T48" fmla="*/ 27 w 57"/>
                <a:gd name="T49" fmla="*/ 36 h 63"/>
                <a:gd name="T50" fmla="*/ 19 w 57"/>
                <a:gd name="T51" fmla="*/ 38 h 63"/>
                <a:gd name="T52" fmla="*/ 16 w 57"/>
                <a:gd name="T53" fmla="*/ 44 h 63"/>
                <a:gd name="T54" fmla="*/ 19 w 57"/>
                <a:gd name="T55" fmla="*/ 49 h 63"/>
                <a:gd name="T56" fmla="*/ 24 w 57"/>
                <a:gd name="T57" fmla="*/ 52 h 63"/>
                <a:gd name="T58" fmla="*/ 32 w 57"/>
                <a:gd name="T59" fmla="*/ 49 h 63"/>
                <a:gd name="T60" fmla="*/ 35 w 57"/>
                <a:gd name="T61" fmla="*/ 44 h 63"/>
                <a:gd name="T62" fmla="*/ 38 w 57"/>
                <a:gd name="T63" fmla="*/ 36 h 6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7"/>
                <a:gd name="T97" fmla="*/ 0 h 63"/>
                <a:gd name="T98" fmla="*/ 57 w 57"/>
                <a:gd name="T99" fmla="*/ 63 h 6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7" h="63">
                  <a:moveTo>
                    <a:pt x="16" y="22"/>
                  </a:moveTo>
                  <a:lnTo>
                    <a:pt x="0" y="19"/>
                  </a:lnTo>
                  <a:lnTo>
                    <a:pt x="5" y="11"/>
                  </a:lnTo>
                  <a:lnTo>
                    <a:pt x="11" y="6"/>
                  </a:lnTo>
                  <a:lnTo>
                    <a:pt x="16" y="3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3" y="3"/>
                  </a:lnTo>
                  <a:lnTo>
                    <a:pt x="49" y="6"/>
                  </a:lnTo>
                  <a:lnTo>
                    <a:pt x="51" y="11"/>
                  </a:lnTo>
                  <a:lnTo>
                    <a:pt x="51" y="17"/>
                  </a:lnTo>
                  <a:lnTo>
                    <a:pt x="54" y="25"/>
                  </a:lnTo>
                  <a:lnTo>
                    <a:pt x="51" y="44"/>
                  </a:lnTo>
                  <a:lnTo>
                    <a:pt x="54" y="49"/>
                  </a:lnTo>
                  <a:lnTo>
                    <a:pt x="54" y="55"/>
                  </a:lnTo>
                  <a:lnTo>
                    <a:pt x="54" y="57"/>
                  </a:lnTo>
                  <a:lnTo>
                    <a:pt x="57" y="63"/>
                  </a:lnTo>
                  <a:lnTo>
                    <a:pt x="41" y="63"/>
                  </a:lnTo>
                  <a:lnTo>
                    <a:pt x="41" y="60"/>
                  </a:lnTo>
                  <a:lnTo>
                    <a:pt x="38" y="57"/>
                  </a:lnTo>
                  <a:lnTo>
                    <a:pt x="38" y="55"/>
                  </a:lnTo>
                  <a:lnTo>
                    <a:pt x="35" y="60"/>
                  </a:lnTo>
                  <a:lnTo>
                    <a:pt x="30" y="63"/>
                  </a:lnTo>
                  <a:lnTo>
                    <a:pt x="24" y="63"/>
                  </a:lnTo>
                  <a:lnTo>
                    <a:pt x="19" y="63"/>
                  </a:lnTo>
                  <a:lnTo>
                    <a:pt x="11" y="63"/>
                  </a:lnTo>
                  <a:lnTo>
                    <a:pt x="5" y="57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2" y="38"/>
                  </a:lnTo>
                  <a:lnTo>
                    <a:pt x="5" y="33"/>
                  </a:lnTo>
                  <a:lnTo>
                    <a:pt x="8" y="30"/>
                  </a:lnTo>
                  <a:lnTo>
                    <a:pt x="13" y="30"/>
                  </a:lnTo>
                  <a:lnTo>
                    <a:pt x="21" y="27"/>
                  </a:lnTo>
                  <a:lnTo>
                    <a:pt x="30" y="25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2" y="14"/>
                  </a:lnTo>
                  <a:lnTo>
                    <a:pt x="27" y="14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6" y="22"/>
                  </a:lnTo>
                  <a:close/>
                  <a:moveTo>
                    <a:pt x="38" y="33"/>
                  </a:moveTo>
                  <a:lnTo>
                    <a:pt x="32" y="36"/>
                  </a:lnTo>
                  <a:lnTo>
                    <a:pt x="27" y="36"/>
                  </a:lnTo>
                  <a:lnTo>
                    <a:pt x="21" y="38"/>
                  </a:lnTo>
                  <a:lnTo>
                    <a:pt x="19" y="38"/>
                  </a:lnTo>
                  <a:lnTo>
                    <a:pt x="16" y="41"/>
                  </a:lnTo>
                  <a:lnTo>
                    <a:pt x="16" y="44"/>
                  </a:lnTo>
                  <a:lnTo>
                    <a:pt x="16" y="46"/>
                  </a:lnTo>
                  <a:lnTo>
                    <a:pt x="19" y="49"/>
                  </a:lnTo>
                  <a:lnTo>
                    <a:pt x="21" y="52"/>
                  </a:lnTo>
                  <a:lnTo>
                    <a:pt x="24" y="52"/>
                  </a:lnTo>
                  <a:lnTo>
                    <a:pt x="30" y="52"/>
                  </a:lnTo>
                  <a:lnTo>
                    <a:pt x="32" y="49"/>
                  </a:lnTo>
                  <a:lnTo>
                    <a:pt x="35" y="46"/>
                  </a:lnTo>
                  <a:lnTo>
                    <a:pt x="35" y="44"/>
                  </a:lnTo>
                  <a:lnTo>
                    <a:pt x="38" y="41"/>
                  </a:lnTo>
                  <a:lnTo>
                    <a:pt x="38" y="36"/>
                  </a:lnTo>
                  <a:lnTo>
                    <a:pt x="38" y="3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0" name="Freeform 28"/>
            <p:cNvSpPr>
              <a:spLocks/>
            </p:cNvSpPr>
            <p:nvPr/>
          </p:nvSpPr>
          <p:spPr bwMode="auto">
            <a:xfrm>
              <a:off x="5818" y="3596"/>
              <a:ext cx="36" cy="82"/>
            </a:xfrm>
            <a:custGeom>
              <a:avLst/>
              <a:gdLst>
                <a:gd name="T0" fmla="*/ 36 w 36"/>
                <a:gd name="T1" fmla="*/ 22 h 82"/>
                <a:gd name="T2" fmla="*/ 36 w 36"/>
                <a:gd name="T3" fmla="*/ 36 h 82"/>
                <a:gd name="T4" fmla="*/ 25 w 36"/>
                <a:gd name="T5" fmla="*/ 36 h 82"/>
                <a:gd name="T6" fmla="*/ 25 w 36"/>
                <a:gd name="T7" fmla="*/ 57 h 82"/>
                <a:gd name="T8" fmla="*/ 25 w 36"/>
                <a:gd name="T9" fmla="*/ 63 h 82"/>
                <a:gd name="T10" fmla="*/ 25 w 36"/>
                <a:gd name="T11" fmla="*/ 65 h 82"/>
                <a:gd name="T12" fmla="*/ 25 w 36"/>
                <a:gd name="T13" fmla="*/ 68 h 82"/>
                <a:gd name="T14" fmla="*/ 25 w 36"/>
                <a:gd name="T15" fmla="*/ 68 h 82"/>
                <a:gd name="T16" fmla="*/ 28 w 36"/>
                <a:gd name="T17" fmla="*/ 68 h 82"/>
                <a:gd name="T18" fmla="*/ 28 w 36"/>
                <a:gd name="T19" fmla="*/ 68 h 82"/>
                <a:gd name="T20" fmla="*/ 30 w 36"/>
                <a:gd name="T21" fmla="*/ 68 h 82"/>
                <a:gd name="T22" fmla="*/ 36 w 36"/>
                <a:gd name="T23" fmla="*/ 68 h 82"/>
                <a:gd name="T24" fmla="*/ 36 w 36"/>
                <a:gd name="T25" fmla="*/ 79 h 82"/>
                <a:gd name="T26" fmla="*/ 30 w 36"/>
                <a:gd name="T27" fmla="*/ 82 h 82"/>
                <a:gd name="T28" fmla="*/ 22 w 36"/>
                <a:gd name="T29" fmla="*/ 82 h 82"/>
                <a:gd name="T30" fmla="*/ 19 w 36"/>
                <a:gd name="T31" fmla="*/ 82 h 82"/>
                <a:gd name="T32" fmla="*/ 17 w 36"/>
                <a:gd name="T33" fmla="*/ 82 h 82"/>
                <a:gd name="T34" fmla="*/ 11 w 36"/>
                <a:gd name="T35" fmla="*/ 79 h 82"/>
                <a:gd name="T36" fmla="*/ 11 w 36"/>
                <a:gd name="T37" fmla="*/ 76 h 82"/>
                <a:gd name="T38" fmla="*/ 9 w 36"/>
                <a:gd name="T39" fmla="*/ 74 h 82"/>
                <a:gd name="T40" fmla="*/ 9 w 36"/>
                <a:gd name="T41" fmla="*/ 71 h 82"/>
                <a:gd name="T42" fmla="*/ 9 w 36"/>
                <a:gd name="T43" fmla="*/ 68 h 82"/>
                <a:gd name="T44" fmla="*/ 9 w 36"/>
                <a:gd name="T45" fmla="*/ 60 h 82"/>
                <a:gd name="T46" fmla="*/ 9 w 36"/>
                <a:gd name="T47" fmla="*/ 36 h 82"/>
                <a:gd name="T48" fmla="*/ 0 w 36"/>
                <a:gd name="T49" fmla="*/ 36 h 82"/>
                <a:gd name="T50" fmla="*/ 0 w 36"/>
                <a:gd name="T51" fmla="*/ 22 h 82"/>
                <a:gd name="T52" fmla="*/ 9 w 36"/>
                <a:gd name="T53" fmla="*/ 22 h 82"/>
                <a:gd name="T54" fmla="*/ 9 w 36"/>
                <a:gd name="T55" fmla="*/ 11 h 82"/>
                <a:gd name="T56" fmla="*/ 25 w 36"/>
                <a:gd name="T57" fmla="*/ 0 h 82"/>
                <a:gd name="T58" fmla="*/ 25 w 36"/>
                <a:gd name="T59" fmla="*/ 22 h 82"/>
                <a:gd name="T60" fmla="*/ 36 w 36"/>
                <a:gd name="T61" fmla="*/ 22 h 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6"/>
                <a:gd name="T94" fmla="*/ 0 h 82"/>
                <a:gd name="T95" fmla="*/ 36 w 36"/>
                <a:gd name="T96" fmla="*/ 82 h 8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6" h="82">
                  <a:moveTo>
                    <a:pt x="36" y="22"/>
                  </a:moveTo>
                  <a:lnTo>
                    <a:pt x="36" y="36"/>
                  </a:lnTo>
                  <a:lnTo>
                    <a:pt x="25" y="36"/>
                  </a:lnTo>
                  <a:lnTo>
                    <a:pt x="25" y="57"/>
                  </a:lnTo>
                  <a:lnTo>
                    <a:pt x="25" y="63"/>
                  </a:lnTo>
                  <a:lnTo>
                    <a:pt x="25" y="65"/>
                  </a:lnTo>
                  <a:lnTo>
                    <a:pt x="25" y="68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6" y="68"/>
                  </a:lnTo>
                  <a:lnTo>
                    <a:pt x="36" y="79"/>
                  </a:lnTo>
                  <a:lnTo>
                    <a:pt x="30" y="82"/>
                  </a:lnTo>
                  <a:lnTo>
                    <a:pt x="22" y="82"/>
                  </a:lnTo>
                  <a:lnTo>
                    <a:pt x="19" y="82"/>
                  </a:lnTo>
                  <a:lnTo>
                    <a:pt x="17" y="82"/>
                  </a:lnTo>
                  <a:lnTo>
                    <a:pt x="11" y="79"/>
                  </a:lnTo>
                  <a:lnTo>
                    <a:pt x="11" y="76"/>
                  </a:lnTo>
                  <a:lnTo>
                    <a:pt x="9" y="74"/>
                  </a:lnTo>
                  <a:lnTo>
                    <a:pt x="9" y="71"/>
                  </a:lnTo>
                  <a:lnTo>
                    <a:pt x="9" y="68"/>
                  </a:lnTo>
                  <a:lnTo>
                    <a:pt x="9" y="60"/>
                  </a:lnTo>
                  <a:lnTo>
                    <a:pt x="9" y="36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11"/>
                  </a:lnTo>
                  <a:lnTo>
                    <a:pt x="25" y="0"/>
                  </a:lnTo>
                  <a:lnTo>
                    <a:pt x="25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1" name="Freeform 29"/>
            <p:cNvSpPr>
              <a:spLocks noEditPoints="1"/>
            </p:cNvSpPr>
            <p:nvPr/>
          </p:nvSpPr>
          <p:spPr bwMode="auto">
            <a:xfrm>
              <a:off x="5859" y="3615"/>
              <a:ext cx="63" cy="63"/>
            </a:xfrm>
            <a:custGeom>
              <a:avLst/>
              <a:gdLst>
                <a:gd name="T0" fmla="*/ 0 w 63"/>
                <a:gd name="T1" fmla="*/ 33 h 63"/>
                <a:gd name="T2" fmla="*/ 3 w 63"/>
                <a:gd name="T3" fmla="*/ 25 h 63"/>
                <a:gd name="T4" fmla="*/ 6 w 63"/>
                <a:gd name="T5" fmla="*/ 17 h 63"/>
                <a:gd name="T6" fmla="*/ 11 w 63"/>
                <a:gd name="T7" fmla="*/ 11 h 63"/>
                <a:gd name="T8" fmla="*/ 17 w 63"/>
                <a:gd name="T9" fmla="*/ 6 h 63"/>
                <a:gd name="T10" fmla="*/ 25 w 63"/>
                <a:gd name="T11" fmla="*/ 3 h 63"/>
                <a:gd name="T12" fmla="*/ 33 w 63"/>
                <a:gd name="T13" fmla="*/ 0 h 63"/>
                <a:gd name="T14" fmla="*/ 44 w 63"/>
                <a:gd name="T15" fmla="*/ 3 h 63"/>
                <a:gd name="T16" fmla="*/ 55 w 63"/>
                <a:gd name="T17" fmla="*/ 11 h 63"/>
                <a:gd name="T18" fmla="*/ 63 w 63"/>
                <a:gd name="T19" fmla="*/ 19 h 63"/>
                <a:gd name="T20" fmla="*/ 63 w 63"/>
                <a:gd name="T21" fmla="*/ 33 h 63"/>
                <a:gd name="T22" fmla="*/ 63 w 63"/>
                <a:gd name="T23" fmla="*/ 44 h 63"/>
                <a:gd name="T24" fmla="*/ 55 w 63"/>
                <a:gd name="T25" fmla="*/ 55 h 63"/>
                <a:gd name="T26" fmla="*/ 44 w 63"/>
                <a:gd name="T27" fmla="*/ 60 h 63"/>
                <a:gd name="T28" fmla="*/ 33 w 63"/>
                <a:gd name="T29" fmla="*/ 63 h 63"/>
                <a:gd name="T30" fmla="*/ 25 w 63"/>
                <a:gd name="T31" fmla="*/ 63 h 63"/>
                <a:gd name="T32" fmla="*/ 17 w 63"/>
                <a:gd name="T33" fmla="*/ 60 h 63"/>
                <a:gd name="T34" fmla="*/ 11 w 63"/>
                <a:gd name="T35" fmla="*/ 55 h 63"/>
                <a:gd name="T36" fmla="*/ 6 w 63"/>
                <a:gd name="T37" fmla="*/ 49 h 63"/>
                <a:gd name="T38" fmla="*/ 3 w 63"/>
                <a:gd name="T39" fmla="*/ 41 h 63"/>
                <a:gd name="T40" fmla="*/ 0 w 63"/>
                <a:gd name="T41" fmla="*/ 33 h 63"/>
                <a:gd name="T42" fmla="*/ 17 w 63"/>
                <a:gd name="T43" fmla="*/ 33 h 63"/>
                <a:gd name="T44" fmla="*/ 19 w 63"/>
                <a:gd name="T45" fmla="*/ 41 h 63"/>
                <a:gd name="T46" fmla="*/ 22 w 63"/>
                <a:gd name="T47" fmla="*/ 46 h 63"/>
                <a:gd name="T48" fmla="*/ 27 w 63"/>
                <a:gd name="T49" fmla="*/ 49 h 63"/>
                <a:gd name="T50" fmla="*/ 33 w 63"/>
                <a:gd name="T51" fmla="*/ 52 h 63"/>
                <a:gd name="T52" fmla="*/ 38 w 63"/>
                <a:gd name="T53" fmla="*/ 49 h 63"/>
                <a:gd name="T54" fmla="*/ 44 w 63"/>
                <a:gd name="T55" fmla="*/ 46 h 63"/>
                <a:gd name="T56" fmla="*/ 47 w 63"/>
                <a:gd name="T57" fmla="*/ 41 h 63"/>
                <a:gd name="T58" fmla="*/ 47 w 63"/>
                <a:gd name="T59" fmla="*/ 33 h 63"/>
                <a:gd name="T60" fmla="*/ 47 w 63"/>
                <a:gd name="T61" fmla="*/ 25 h 63"/>
                <a:gd name="T62" fmla="*/ 44 w 63"/>
                <a:gd name="T63" fmla="*/ 19 h 63"/>
                <a:gd name="T64" fmla="*/ 38 w 63"/>
                <a:gd name="T65" fmla="*/ 17 h 63"/>
                <a:gd name="T66" fmla="*/ 33 w 63"/>
                <a:gd name="T67" fmla="*/ 14 h 63"/>
                <a:gd name="T68" fmla="*/ 27 w 63"/>
                <a:gd name="T69" fmla="*/ 17 h 63"/>
                <a:gd name="T70" fmla="*/ 22 w 63"/>
                <a:gd name="T71" fmla="*/ 19 h 63"/>
                <a:gd name="T72" fmla="*/ 19 w 63"/>
                <a:gd name="T73" fmla="*/ 25 h 63"/>
                <a:gd name="T74" fmla="*/ 17 w 63"/>
                <a:gd name="T75" fmla="*/ 33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"/>
                <a:gd name="T115" fmla="*/ 0 h 63"/>
                <a:gd name="T116" fmla="*/ 63 w 6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" h="63">
                  <a:moveTo>
                    <a:pt x="0" y="33"/>
                  </a:moveTo>
                  <a:lnTo>
                    <a:pt x="3" y="25"/>
                  </a:lnTo>
                  <a:lnTo>
                    <a:pt x="6" y="17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5" y="3"/>
                  </a:lnTo>
                  <a:lnTo>
                    <a:pt x="33" y="0"/>
                  </a:lnTo>
                  <a:lnTo>
                    <a:pt x="44" y="3"/>
                  </a:lnTo>
                  <a:lnTo>
                    <a:pt x="55" y="11"/>
                  </a:lnTo>
                  <a:lnTo>
                    <a:pt x="63" y="19"/>
                  </a:lnTo>
                  <a:lnTo>
                    <a:pt x="63" y="33"/>
                  </a:lnTo>
                  <a:lnTo>
                    <a:pt x="63" y="44"/>
                  </a:lnTo>
                  <a:lnTo>
                    <a:pt x="55" y="55"/>
                  </a:lnTo>
                  <a:lnTo>
                    <a:pt x="44" y="60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7" y="60"/>
                  </a:lnTo>
                  <a:lnTo>
                    <a:pt x="11" y="55"/>
                  </a:lnTo>
                  <a:lnTo>
                    <a:pt x="6" y="49"/>
                  </a:lnTo>
                  <a:lnTo>
                    <a:pt x="3" y="41"/>
                  </a:lnTo>
                  <a:lnTo>
                    <a:pt x="0" y="33"/>
                  </a:lnTo>
                  <a:close/>
                  <a:moveTo>
                    <a:pt x="17" y="33"/>
                  </a:moveTo>
                  <a:lnTo>
                    <a:pt x="19" y="41"/>
                  </a:lnTo>
                  <a:lnTo>
                    <a:pt x="22" y="46"/>
                  </a:lnTo>
                  <a:lnTo>
                    <a:pt x="27" y="49"/>
                  </a:lnTo>
                  <a:lnTo>
                    <a:pt x="33" y="52"/>
                  </a:lnTo>
                  <a:lnTo>
                    <a:pt x="38" y="49"/>
                  </a:lnTo>
                  <a:lnTo>
                    <a:pt x="44" y="46"/>
                  </a:lnTo>
                  <a:lnTo>
                    <a:pt x="47" y="41"/>
                  </a:lnTo>
                  <a:lnTo>
                    <a:pt x="47" y="33"/>
                  </a:lnTo>
                  <a:lnTo>
                    <a:pt x="47" y="25"/>
                  </a:lnTo>
                  <a:lnTo>
                    <a:pt x="44" y="19"/>
                  </a:lnTo>
                  <a:lnTo>
                    <a:pt x="38" y="17"/>
                  </a:lnTo>
                  <a:lnTo>
                    <a:pt x="33" y="14"/>
                  </a:lnTo>
                  <a:lnTo>
                    <a:pt x="27" y="17"/>
                  </a:lnTo>
                  <a:lnTo>
                    <a:pt x="22" y="19"/>
                  </a:lnTo>
                  <a:lnTo>
                    <a:pt x="19" y="25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2" name="Freeform 30"/>
            <p:cNvSpPr>
              <a:spLocks/>
            </p:cNvSpPr>
            <p:nvPr/>
          </p:nvSpPr>
          <p:spPr bwMode="auto">
            <a:xfrm>
              <a:off x="5936" y="3615"/>
              <a:ext cx="90" cy="63"/>
            </a:xfrm>
            <a:custGeom>
              <a:avLst/>
              <a:gdLst>
                <a:gd name="T0" fmla="*/ 0 w 90"/>
                <a:gd name="T1" fmla="*/ 3 h 63"/>
                <a:gd name="T2" fmla="*/ 13 w 90"/>
                <a:gd name="T3" fmla="*/ 3 h 63"/>
                <a:gd name="T4" fmla="*/ 13 w 90"/>
                <a:gd name="T5" fmla="*/ 11 h 63"/>
                <a:gd name="T6" fmla="*/ 21 w 90"/>
                <a:gd name="T7" fmla="*/ 3 h 63"/>
                <a:gd name="T8" fmla="*/ 32 w 90"/>
                <a:gd name="T9" fmla="*/ 0 h 63"/>
                <a:gd name="T10" fmla="*/ 38 w 90"/>
                <a:gd name="T11" fmla="*/ 3 h 63"/>
                <a:gd name="T12" fmla="*/ 43 w 90"/>
                <a:gd name="T13" fmla="*/ 3 h 63"/>
                <a:gd name="T14" fmla="*/ 46 w 90"/>
                <a:gd name="T15" fmla="*/ 6 h 63"/>
                <a:gd name="T16" fmla="*/ 49 w 90"/>
                <a:gd name="T17" fmla="*/ 11 h 63"/>
                <a:gd name="T18" fmla="*/ 54 w 90"/>
                <a:gd name="T19" fmla="*/ 6 h 63"/>
                <a:gd name="T20" fmla="*/ 60 w 90"/>
                <a:gd name="T21" fmla="*/ 3 h 63"/>
                <a:gd name="T22" fmla="*/ 62 w 90"/>
                <a:gd name="T23" fmla="*/ 3 h 63"/>
                <a:gd name="T24" fmla="*/ 68 w 90"/>
                <a:gd name="T25" fmla="*/ 0 h 63"/>
                <a:gd name="T26" fmla="*/ 73 w 90"/>
                <a:gd name="T27" fmla="*/ 3 h 63"/>
                <a:gd name="T28" fmla="*/ 79 w 90"/>
                <a:gd name="T29" fmla="*/ 3 h 63"/>
                <a:gd name="T30" fmla="*/ 84 w 90"/>
                <a:gd name="T31" fmla="*/ 8 h 63"/>
                <a:gd name="T32" fmla="*/ 87 w 90"/>
                <a:gd name="T33" fmla="*/ 11 h 63"/>
                <a:gd name="T34" fmla="*/ 87 w 90"/>
                <a:gd name="T35" fmla="*/ 17 h 63"/>
                <a:gd name="T36" fmla="*/ 90 w 90"/>
                <a:gd name="T37" fmla="*/ 25 h 63"/>
                <a:gd name="T38" fmla="*/ 90 w 90"/>
                <a:gd name="T39" fmla="*/ 63 h 63"/>
                <a:gd name="T40" fmla="*/ 73 w 90"/>
                <a:gd name="T41" fmla="*/ 63 h 63"/>
                <a:gd name="T42" fmla="*/ 73 w 90"/>
                <a:gd name="T43" fmla="*/ 27 h 63"/>
                <a:gd name="T44" fmla="*/ 70 w 90"/>
                <a:gd name="T45" fmla="*/ 22 h 63"/>
                <a:gd name="T46" fmla="*/ 70 w 90"/>
                <a:gd name="T47" fmla="*/ 17 h 63"/>
                <a:gd name="T48" fmla="*/ 68 w 90"/>
                <a:gd name="T49" fmla="*/ 14 h 63"/>
                <a:gd name="T50" fmla="*/ 62 w 90"/>
                <a:gd name="T51" fmla="*/ 14 h 63"/>
                <a:gd name="T52" fmla="*/ 60 w 90"/>
                <a:gd name="T53" fmla="*/ 14 h 63"/>
                <a:gd name="T54" fmla="*/ 57 w 90"/>
                <a:gd name="T55" fmla="*/ 17 h 63"/>
                <a:gd name="T56" fmla="*/ 54 w 90"/>
                <a:gd name="T57" fmla="*/ 19 h 63"/>
                <a:gd name="T58" fmla="*/ 54 w 90"/>
                <a:gd name="T59" fmla="*/ 22 h 63"/>
                <a:gd name="T60" fmla="*/ 51 w 90"/>
                <a:gd name="T61" fmla="*/ 27 h 63"/>
                <a:gd name="T62" fmla="*/ 51 w 90"/>
                <a:gd name="T63" fmla="*/ 33 h 63"/>
                <a:gd name="T64" fmla="*/ 51 w 90"/>
                <a:gd name="T65" fmla="*/ 63 h 63"/>
                <a:gd name="T66" fmla="*/ 35 w 90"/>
                <a:gd name="T67" fmla="*/ 63 h 63"/>
                <a:gd name="T68" fmla="*/ 35 w 90"/>
                <a:gd name="T69" fmla="*/ 30 h 63"/>
                <a:gd name="T70" fmla="*/ 35 w 90"/>
                <a:gd name="T71" fmla="*/ 22 h 63"/>
                <a:gd name="T72" fmla="*/ 35 w 90"/>
                <a:gd name="T73" fmla="*/ 19 h 63"/>
                <a:gd name="T74" fmla="*/ 32 w 90"/>
                <a:gd name="T75" fmla="*/ 17 h 63"/>
                <a:gd name="T76" fmla="*/ 32 w 90"/>
                <a:gd name="T77" fmla="*/ 14 h 63"/>
                <a:gd name="T78" fmla="*/ 30 w 90"/>
                <a:gd name="T79" fmla="*/ 14 h 63"/>
                <a:gd name="T80" fmla="*/ 27 w 90"/>
                <a:gd name="T81" fmla="*/ 14 h 63"/>
                <a:gd name="T82" fmla="*/ 24 w 90"/>
                <a:gd name="T83" fmla="*/ 14 h 63"/>
                <a:gd name="T84" fmla="*/ 21 w 90"/>
                <a:gd name="T85" fmla="*/ 17 h 63"/>
                <a:gd name="T86" fmla="*/ 19 w 90"/>
                <a:gd name="T87" fmla="*/ 17 h 63"/>
                <a:gd name="T88" fmla="*/ 16 w 90"/>
                <a:gd name="T89" fmla="*/ 22 h 63"/>
                <a:gd name="T90" fmla="*/ 16 w 90"/>
                <a:gd name="T91" fmla="*/ 25 h 63"/>
                <a:gd name="T92" fmla="*/ 16 w 90"/>
                <a:gd name="T93" fmla="*/ 33 h 63"/>
                <a:gd name="T94" fmla="*/ 16 w 90"/>
                <a:gd name="T95" fmla="*/ 63 h 63"/>
                <a:gd name="T96" fmla="*/ 0 w 90"/>
                <a:gd name="T97" fmla="*/ 63 h 63"/>
                <a:gd name="T98" fmla="*/ 0 w 90"/>
                <a:gd name="T99" fmla="*/ 3 h 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0"/>
                <a:gd name="T151" fmla="*/ 0 h 63"/>
                <a:gd name="T152" fmla="*/ 90 w 90"/>
                <a:gd name="T153" fmla="*/ 63 h 6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0" h="63">
                  <a:moveTo>
                    <a:pt x="0" y="3"/>
                  </a:moveTo>
                  <a:lnTo>
                    <a:pt x="13" y="3"/>
                  </a:lnTo>
                  <a:lnTo>
                    <a:pt x="13" y="11"/>
                  </a:lnTo>
                  <a:lnTo>
                    <a:pt x="21" y="3"/>
                  </a:lnTo>
                  <a:lnTo>
                    <a:pt x="32" y="0"/>
                  </a:lnTo>
                  <a:lnTo>
                    <a:pt x="38" y="3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49" y="11"/>
                  </a:lnTo>
                  <a:lnTo>
                    <a:pt x="54" y="6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8" y="0"/>
                  </a:lnTo>
                  <a:lnTo>
                    <a:pt x="73" y="3"/>
                  </a:lnTo>
                  <a:lnTo>
                    <a:pt x="79" y="3"/>
                  </a:lnTo>
                  <a:lnTo>
                    <a:pt x="84" y="8"/>
                  </a:lnTo>
                  <a:lnTo>
                    <a:pt x="87" y="11"/>
                  </a:lnTo>
                  <a:lnTo>
                    <a:pt x="87" y="17"/>
                  </a:lnTo>
                  <a:lnTo>
                    <a:pt x="90" y="25"/>
                  </a:lnTo>
                  <a:lnTo>
                    <a:pt x="90" y="63"/>
                  </a:lnTo>
                  <a:lnTo>
                    <a:pt x="73" y="63"/>
                  </a:lnTo>
                  <a:lnTo>
                    <a:pt x="73" y="27"/>
                  </a:lnTo>
                  <a:lnTo>
                    <a:pt x="70" y="22"/>
                  </a:lnTo>
                  <a:lnTo>
                    <a:pt x="70" y="17"/>
                  </a:lnTo>
                  <a:lnTo>
                    <a:pt x="68" y="14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57" y="17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1" y="27"/>
                  </a:lnTo>
                  <a:lnTo>
                    <a:pt x="51" y="33"/>
                  </a:lnTo>
                  <a:lnTo>
                    <a:pt x="51" y="63"/>
                  </a:lnTo>
                  <a:lnTo>
                    <a:pt x="35" y="63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5" y="19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6" y="33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3" name="Freeform 31"/>
            <p:cNvSpPr>
              <a:spLocks noEditPoints="1"/>
            </p:cNvSpPr>
            <p:nvPr/>
          </p:nvSpPr>
          <p:spPr bwMode="auto">
            <a:xfrm>
              <a:off x="6039" y="3596"/>
              <a:ext cx="17" cy="82"/>
            </a:xfrm>
            <a:custGeom>
              <a:avLst/>
              <a:gdLst>
                <a:gd name="T0" fmla="*/ 0 w 17"/>
                <a:gd name="T1" fmla="*/ 14 h 82"/>
                <a:gd name="T2" fmla="*/ 0 w 17"/>
                <a:gd name="T3" fmla="*/ 0 h 82"/>
                <a:gd name="T4" fmla="*/ 17 w 17"/>
                <a:gd name="T5" fmla="*/ 0 h 82"/>
                <a:gd name="T6" fmla="*/ 17 w 17"/>
                <a:gd name="T7" fmla="*/ 14 h 82"/>
                <a:gd name="T8" fmla="*/ 0 w 17"/>
                <a:gd name="T9" fmla="*/ 14 h 82"/>
                <a:gd name="T10" fmla="*/ 0 w 17"/>
                <a:gd name="T11" fmla="*/ 82 h 82"/>
                <a:gd name="T12" fmla="*/ 0 w 17"/>
                <a:gd name="T13" fmla="*/ 22 h 82"/>
                <a:gd name="T14" fmla="*/ 17 w 17"/>
                <a:gd name="T15" fmla="*/ 22 h 82"/>
                <a:gd name="T16" fmla="*/ 17 w 17"/>
                <a:gd name="T17" fmla="*/ 82 h 82"/>
                <a:gd name="T18" fmla="*/ 0 w 17"/>
                <a:gd name="T19" fmla="*/ 82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82"/>
                <a:gd name="T32" fmla="*/ 17 w 17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82">
                  <a:moveTo>
                    <a:pt x="0" y="1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close/>
                  <a:moveTo>
                    <a:pt x="0" y="82"/>
                  </a:moveTo>
                  <a:lnTo>
                    <a:pt x="0" y="22"/>
                  </a:lnTo>
                  <a:lnTo>
                    <a:pt x="17" y="22"/>
                  </a:lnTo>
                  <a:lnTo>
                    <a:pt x="17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4" name="Freeform 32"/>
            <p:cNvSpPr>
              <a:spLocks/>
            </p:cNvSpPr>
            <p:nvPr/>
          </p:nvSpPr>
          <p:spPr bwMode="auto">
            <a:xfrm>
              <a:off x="6069" y="3615"/>
              <a:ext cx="57" cy="63"/>
            </a:xfrm>
            <a:custGeom>
              <a:avLst/>
              <a:gdLst>
                <a:gd name="T0" fmla="*/ 57 w 57"/>
                <a:gd name="T1" fmla="*/ 19 h 63"/>
                <a:gd name="T2" fmla="*/ 41 w 57"/>
                <a:gd name="T3" fmla="*/ 22 h 63"/>
                <a:gd name="T4" fmla="*/ 41 w 57"/>
                <a:gd name="T5" fmla="*/ 19 h 63"/>
                <a:gd name="T6" fmla="*/ 38 w 57"/>
                <a:gd name="T7" fmla="*/ 17 h 63"/>
                <a:gd name="T8" fmla="*/ 36 w 57"/>
                <a:gd name="T9" fmla="*/ 14 h 63"/>
                <a:gd name="T10" fmla="*/ 30 w 57"/>
                <a:gd name="T11" fmla="*/ 14 h 63"/>
                <a:gd name="T12" fmla="*/ 25 w 57"/>
                <a:gd name="T13" fmla="*/ 14 h 63"/>
                <a:gd name="T14" fmla="*/ 22 w 57"/>
                <a:gd name="T15" fmla="*/ 17 h 63"/>
                <a:gd name="T16" fmla="*/ 19 w 57"/>
                <a:gd name="T17" fmla="*/ 22 h 63"/>
                <a:gd name="T18" fmla="*/ 16 w 57"/>
                <a:gd name="T19" fmla="*/ 30 h 63"/>
                <a:gd name="T20" fmla="*/ 19 w 57"/>
                <a:gd name="T21" fmla="*/ 41 h 63"/>
                <a:gd name="T22" fmla="*/ 22 w 57"/>
                <a:gd name="T23" fmla="*/ 46 h 63"/>
                <a:gd name="T24" fmla="*/ 25 w 57"/>
                <a:gd name="T25" fmla="*/ 49 h 63"/>
                <a:gd name="T26" fmla="*/ 30 w 57"/>
                <a:gd name="T27" fmla="*/ 52 h 63"/>
                <a:gd name="T28" fmla="*/ 36 w 57"/>
                <a:gd name="T29" fmla="*/ 49 h 63"/>
                <a:gd name="T30" fmla="*/ 38 w 57"/>
                <a:gd name="T31" fmla="*/ 49 h 63"/>
                <a:gd name="T32" fmla="*/ 41 w 57"/>
                <a:gd name="T33" fmla="*/ 44 h 63"/>
                <a:gd name="T34" fmla="*/ 41 w 57"/>
                <a:gd name="T35" fmla="*/ 38 h 63"/>
                <a:gd name="T36" fmla="*/ 57 w 57"/>
                <a:gd name="T37" fmla="*/ 41 h 63"/>
                <a:gd name="T38" fmla="*/ 55 w 57"/>
                <a:gd name="T39" fmla="*/ 52 h 63"/>
                <a:gd name="T40" fmla="*/ 49 w 57"/>
                <a:gd name="T41" fmla="*/ 57 h 63"/>
                <a:gd name="T42" fmla="*/ 41 w 57"/>
                <a:gd name="T43" fmla="*/ 63 h 63"/>
                <a:gd name="T44" fmla="*/ 30 w 57"/>
                <a:gd name="T45" fmla="*/ 63 h 63"/>
                <a:gd name="T46" fmla="*/ 16 w 57"/>
                <a:gd name="T47" fmla="*/ 63 h 63"/>
                <a:gd name="T48" fmla="*/ 8 w 57"/>
                <a:gd name="T49" fmla="*/ 55 h 63"/>
                <a:gd name="T50" fmla="*/ 3 w 57"/>
                <a:gd name="T51" fmla="*/ 46 h 63"/>
                <a:gd name="T52" fmla="*/ 0 w 57"/>
                <a:gd name="T53" fmla="*/ 33 h 63"/>
                <a:gd name="T54" fmla="*/ 3 w 57"/>
                <a:gd name="T55" fmla="*/ 19 h 63"/>
                <a:gd name="T56" fmla="*/ 8 w 57"/>
                <a:gd name="T57" fmla="*/ 8 h 63"/>
                <a:gd name="T58" fmla="*/ 16 w 57"/>
                <a:gd name="T59" fmla="*/ 3 h 63"/>
                <a:gd name="T60" fmla="*/ 30 w 57"/>
                <a:gd name="T61" fmla="*/ 0 h 63"/>
                <a:gd name="T62" fmla="*/ 41 w 57"/>
                <a:gd name="T63" fmla="*/ 3 h 63"/>
                <a:gd name="T64" fmla="*/ 46 w 57"/>
                <a:gd name="T65" fmla="*/ 6 h 63"/>
                <a:gd name="T66" fmla="*/ 55 w 57"/>
                <a:gd name="T67" fmla="*/ 11 h 63"/>
                <a:gd name="T68" fmla="*/ 57 w 57"/>
                <a:gd name="T69" fmla="*/ 19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7"/>
                <a:gd name="T106" fmla="*/ 0 h 63"/>
                <a:gd name="T107" fmla="*/ 57 w 57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7" h="63">
                  <a:moveTo>
                    <a:pt x="57" y="19"/>
                  </a:moveTo>
                  <a:lnTo>
                    <a:pt x="41" y="22"/>
                  </a:lnTo>
                  <a:lnTo>
                    <a:pt x="41" y="19"/>
                  </a:lnTo>
                  <a:lnTo>
                    <a:pt x="38" y="17"/>
                  </a:lnTo>
                  <a:lnTo>
                    <a:pt x="36" y="14"/>
                  </a:lnTo>
                  <a:lnTo>
                    <a:pt x="30" y="14"/>
                  </a:lnTo>
                  <a:lnTo>
                    <a:pt x="25" y="14"/>
                  </a:lnTo>
                  <a:lnTo>
                    <a:pt x="22" y="17"/>
                  </a:lnTo>
                  <a:lnTo>
                    <a:pt x="19" y="22"/>
                  </a:lnTo>
                  <a:lnTo>
                    <a:pt x="16" y="30"/>
                  </a:lnTo>
                  <a:lnTo>
                    <a:pt x="19" y="41"/>
                  </a:lnTo>
                  <a:lnTo>
                    <a:pt x="22" y="46"/>
                  </a:lnTo>
                  <a:lnTo>
                    <a:pt x="25" y="49"/>
                  </a:lnTo>
                  <a:lnTo>
                    <a:pt x="30" y="52"/>
                  </a:lnTo>
                  <a:lnTo>
                    <a:pt x="36" y="49"/>
                  </a:lnTo>
                  <a:lnTo>
                    <a:pt x="38" y="49"/>
                  </a:lnTo>
                  <a:lnTo>
                    <a:pt x="41" y="44"/>
                  </a:lnTo>
                  <a:lnTo>
                    <a:pt x="41" y="38"/>
                  </a:lnTo>
                  <a:lnTo>
                    <a:pt x="57" y="41"/>
                  </a:lnTo>
                  <a:lnTo>
                    <a:pt x="55" y="52"/>
                  </a:lnTo>
                  <a:lnTo>
                    <a:pt x="49" y="57"/>
                  </a:lnTo>
                  <a:lnTo>
                    <a:pt x="41" y="63"/>
                  </a:lnTo>
                  <a:lnTo>
                    <a:pt x="30" y="63"/>
                  </a:lnTo>
                  <a:lnTo>
                    <a:pt x="16" y="63"/>
                  </a:lnTo>
                  <a:lnTo>
                    <a:pt x="8" y="55"/>
                  </a:lnTo>
                  <a:lnTo>
                    <a:pt x="3" y="46"/>
                  </a:lnTo>
                  <a:lnTo>
                    <a:pt x="0" y="33"/>
                  </a:lnTo>
                  <a:lnTo>
                    <a:pt x="3" y="19"/>
                  </a:lnTo>
                  <a:lnTo>
                    <a:pt x="8" y="8"/>
                  </a:lnTo>
                  <a:lnTo>
                    <a:pt x="16" y="3"/>
                  </a:lnTo>
                  <a:lnTo>
                    <a:pt x="30" y="0"/>
                  </a:lnTo>
                  <a:lnTo>
                    <a:pt x="41" y="3"/>
                  </a:lnTo>
                  <a:lnTo>
                    <a:pt x="46" y="6"/>
                  </a:lnTo>
                  <a:lnTo>
                    <a:pt x="55" y="11"/>
                  </a:lnTo>
                  <a:lnTo>
                    <a:pt x="57" y="1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5" name="Freeform 33"/>
            <p:cNvSpPr>
              <a:spLocks/>
            </p:cNvSpPr>
            <p:nvPr/>
          </p:nvSpPr>
          <p:spPr bwMode="auto">
            <a:xfrm>
              <a:off x="6170" y="3615"/>
              <a:ext cx="57" cy="63"/>
            </a:xfrm>
            <a:custGeom>
              <a:avLst/>
              <a:gdLst>
                <a:gd name="T0" fmla="*/ 57 w 57"/>
                <a:gd name="T1" fmla="*/ 63 h 63"/>
                <a:gd name="T2" fmla="*/ 41 w 57"/>
                <a:gd name="T3" fmla="*/ 63 h 63"/>
                <a:gd name="T4" fmla="*/ 41 w 57"/>
                <a:gd name="T5" fmla="*/ 33 h 63"/>
                <a:gd name="T6" fmla="*/ 41 w 57"/>
                <a:gd name="T7" fmla="*/ 25 h 63"/>
                <a:gd name="T8" fmla="*/ 38 w 57"/>
                <a:gd name="T9" fmla="*/ 19 h 63"/>
                <a:gd name="T10" fmla="*/ 38 w 57"/>
                <a:gd name="T11" fmla="*/ 17 h 63"/>
                <a:gd name="T12" fmla="*/ 35 w 57"/>
                <a:gd name="T13" fmla="*/ 14 h 63"/>
                <a:gd name="T14" fmla="*/ 33 w 57"/>
                <a:gd name="T15" fmla="*/ 14 h 63"/>
                <a:gd name="T16" fmla="*/ 30 w 57"/>
                <a:gd name="T17" fmla="*/ 14 h 63"/>
                <a:gd name="T18" fmla="*/ 27 w 57"/>
                <a:gd name="T19" fmla="*/ 14 h 63"/>
                <a:gd name="T20" fmla="*/ 22 w 57"/>
                <a:gd name="T21" fmla="*/ 17 h 63"/>
                <a:gd name="T22" fmla="*/ 19 w 57"/>
                <a:gd name="T23" fmla="*/ 19 h 63"/>
                <a:gd name="T24" fmla="*/ 19 w 57"/>
                <a:gd name="T25" fmla="*/ 22 h 63"/>
                <a:gd name="T26" fmla="*/ 16 w 57"/>
                <a:gd name="T27" fmla="*/ 27 h 63"/>
                <a:gd name="T28" fmla="*/ 16 w 57"/>
                <a:gd name="T29" fmla="*/ 36 h 63"/>
                <a:gd name="T30" fmla="*/ 16 w 57"/>
                <a:gd name="T31" fmla="*/ 63 h 63"/>
                <a:gd name="T32" fmla="*/ 0 w 57"/>
                <a:gd name="T33" fmla="*/ 63 h 63"/>
                <a:gd name="T34" fmla="*/ 0 w 57"/>
                <a:gd name="T35" fmla="*/ 3 h 63"/>
                <a:gd name="T36" fmla="*/ 16 w 57"/>
                <a:gd name="T37" fmla="*/ 3 h 63"/>
                <a:gd name="T38" fmla="*/ 16 w 57"/>
                <a:gd name="T39" fmla="*/ 11 h 63"/>
                <a:gd name="T40" fmla="*/ 25 w 57"/>
                <a:gd name="T41" fmla="*/ 3 h 63"/>
                <a:gd name="T42" fmla="*/ 35 w 57"/>
                <a:gd name="T43" fmla="*/ 0 h 63"/>
                <a:gd name="T44" fmla="*/ 41 w 57"/>
                <a:gd name="T45" fmla="*/ 3 h 63"/>
                <a:gd name="T46" fmla="*/ 46 w 57"/>
                <a:gd name="T47" fmla="*/ 3 h 63"/>
                <a:gd name="T48" fmla="*/ 49 w 57"/>
                <a:gd name="T49" fmla="*/ 6 h 63"/>
                <a:gd name="T50" fmla="*/ 52 w 57"/>
                <a:gd name="T51" fmla="*/ 8 h 63"/>
                <a:gd name="T52" fmla="*/ 55 w 57"/>
                <a:gd name="T53" fmla="*/ 11 h 63"/>
                <a:gd name="T54" fmla="*/ 55 w 57"/>
                <a:gd name="T55" fmla="*/ 14 h 63"/>
                <a:gd name="T56" fmla="*/ 57 w 57"/>
                <a:gd name="T57" fmla="*/ 19 h 63"/>
                <a:gd name="T58" fmla="*/ 57 w 57"/>
                <a:gd name="T59" fmla="*/ 25 h 63"/>
                <a:gd name="T60" fmla="*/ 57 w 57"/>
                <a:gd name="T61" fmla="*/ 63 h 6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7"/>
                <a:gd name="T94" fmla="*/ 0 h 63"/>
                <a:gd name="T95" fmla="*/ 57 w 57"/>
                <a:gd name="T96" fmla="*/ 63 h 6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7" h="63">
                  <a:moveTo>
                    <a:pt x="57" y="63"/>
                  </a:moveTo>
                  <a:lnTo>
                    <a:pt x="41" y="63"/>
                  </a:lnTo>
                  <a:lnTo>
                    <a:pt x="41" y="33"/>
                  </a:lnTo>
                  <a:lnTo>
                    <a:pt x="41" y="25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5" y="14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6" y="27"/>
                  </a:lnTo>
                  <a:lnTo>
                    <a:pt x="16" y="36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0" y="3"/>
                  </a:lnTo>
                  <a:lnTo>
                    <a:pt x="16" y="3"/>
                  </a:lnTo>
                  <a:lnTo>
                    <a:pt x="16" y="11"/>
                  </a:lnTo>
                  <a:lnTo>
                    <a:pt x="25" y="3"/>
                  </a:lnTo>
                  <a:lnTo>
                    <a:pt x="35" y="0"/>
                  </a:lnTo>
                  <a:lnTo>
                    <a:pt x="41" y="3"/>
                  </a:lnTo>
                  <a:lnTo>
                    <a:pt x="46" y="3"/>
                  </a:lnTo>
                  <a:lnTo>
                    <a:pt x="49" y="6"/>
                  </a:lnTo>
                  <a:lnTo>
                    <a:pt x="52" y="8"/>
                  </a:lnTo>
                  <a:lnTo>
                    <a:pt x="55" y="11"/>
                  </a:lnTo>
                  <a:lnTo>
                    <a:pt x="55" y="14"/>
                  </a:lnTo>
                  <a:lnTo>
                    <a:pt x="57" y="19"/>
                  </a:lnTo>
                  <a:lnTo>
                    <a:pt x="57" y="25"/>
                  </a:lnTo>
                  <a:lnTo>
                    <a:pt x="57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6" name="Freeform 34"/>
            <p:cNvSpPr>
              <a:spLocks/>
            </p:cNvSpPr>
            <p:nvPr/>
          </p:nvSpPr>
          <p:spPr bwMode="auto">
            <a:xfrm>
              <a:off x="6244" y="3618"/>
              <a:ext cx="54" cy="60"/>
            </a:xfrm>
            <a:custGeom>
              <a:avLst/>
              <a:gdLst>
                <a:gd name="T0" fmla="*/ 38 w 54"/>
                <a:gd name="T1" fmla="*/ 60 h 60"/>
                <a:gd name="T2" fmla="*/ 38 w 54"/>
                <a:gd name="T3" fmla="*/ 52 h 60"/>
                <a:gd name="T4" fmla="*/ 35 w 54"/>
                <a:gd name="T5" fmla="*/ 54 h 60"/>
                <a:gd name="T6" fmla="*/ 30 w 54"/>
                <a:gd name="T7" fmla="*/ 57 h 60"/>
                <a:gd name="T8" fmla="*/ 24 w 54"/>
                <a:gd name="T9" fmla="*/ 60 h 60"/>
                <a:gd name="T10" fmla="*/ 19 w 54"/>
                <a:gd name="T11" fmla="*/ 60 h 60"/>
                <a:gd name="T12" fmla="*/ 13 w 54"/>
                <a:gd name="T13" fmla="*/ 60 h 60"/>
                <a:gd name="T14" fmla="*/ 8 w 54"/>
                <a:gd name="T15" fmla="*/ 57 h 60"/>
                <a:gd name="T16" fmla="*/ 2 w 54"/>
                <a:gd name="T17" fmla="*/ 54 h 60"/>
                <a:gd name="T18" fmla="*/ 0 w 54"/>
                <a:gd name="T19" fmla="*/ 52 h 60"/>
                <a:gd name="T20" fmla="*/ 0 w 54"/>
                <a:gd name="T21" fmla="*/ 46 h 60"/>
                <a:gd name="T22" fmla="*/ 0 w 54"/>
                <a:gd name="T23" fmla="*/ 38 h 60"/>
                <a:gd name="T24" fmla="*/ 0 w 54"/>
                <a:gd name="T25" fmla="*/ 0 h 60"/>
                <a:gd name="T26" fmla="*/ 16 w 54"/>
                <a:gd name="T27" fmla="*/ 0 h 60"/>
                <a:gd name="T28" fmla="*/ 16 w 54"/>
                <a:gd name="T29" fmla="*/ 27 h 60"/>
                <a:gd name="T30" fmla="*/ 16 w 54"/>
                <a:gd name="T31" fmla="*/ 38 h 60"/>
                <a:gd name="T32" fmla="*/ 16 w 54"/>
                <a:gd name="T33" fmla="*/ 43 h 60"/>
                <a:gd name="T34" fmla="*/ 16 w 54"/>
                <a:gd name="T35" fmla="*/ 46 h 60"/>
                <a:gd name="T36" fmla="*/ 19 w 54"/>
                <a:gd name="T37" fmla="*/ 46 h 60"/>
                <a:gd name="T38" fmla="*/ 21 w 54"/>
                <a:gd name="T39" fmla="*/ 49 h 60"/>
                <a:gd name="T40" fmla="*/ 24 w 54"/>
                <a:gd name="T41" fmla="*/ 49 h 60"/>
                <a:gd name="T42" fmla="*/ 30 w 54"/>
                <a:gd name="T43" fmla="*/ 49 h 60"/>
                <a:gd name="T44" fmla="*/ 32 w 54"/>
                <a:gd name="T45" fmla="*/ 46 h 60"/>
                <a:gd name="T46" fmla="*/ 35 w 54"/>
                <a:gd name="T47" fmla="*/ 43 h 60"/>
                <a:gd name="T48" fmla="*/ 38 w 54"/>
                <a:gd name="T49" fmla="*/ 41 h 60"/>
                <a:gd name="T50" fmla="*/ 38 w 54"/>
                <a:gd name="T51" fmla="*/ 35 h 60"/>
                <a:gd name="T52" fmla="*/ 38 w 54"/>
                <a:gd name="T53" fmla="*/ 24 h 60"/>
                <a:gd name="T54" fmla="*/ 38 w 54"/>
                <a:gd name="T55" fmla="*/ 0 h 60"/>
                <a:gd name="T56" fmla="*/ 54 w 54"/>
                <a:gd name="T57" fmla="*/ 0 h 60"/>
                <a:gd name="T58" fmla="*/ 54 w 54"/>
                <a:gd name="T59" fmla="*/ 60 h 60"/>
                <a:gd name="T60" fmla="*/ 38 w 54"/>
                <a:gd name="T61" fmla="*/ 60 h 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60"/>
                <a:gd name="T95" fmla="*/ 54 w 54"/>
                <a:gd name="T96" fmla="*/ 60 h 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60">
                  <a:moveTo>
                    <a:pt x="38" y="60"/>
                  </a:moveTo>
                  <a:lnTo>
                    <a:pt x="38" y="52"/>
                  </a:lnTo>
                  <a:lnTo>
                    <a:pt x="35" y="54"/>
                  </a:lnTo>
                  <a:lnTo>
                    <a:pt x="30" y="57"/>
                  </a:lnTo>
                  <a:lnTo>
                    <a:pt x="24" y="60"/>
                  </a:lnTo>
                  <a:lnTo>
                    <a:pt x="19" y="60"/>
                  </a:lnTo>
                  <a:lnTo>
                    <a:pt x="13" y="60"/>
                  </a:lnTo>
                  <a:lnTo>
                    <a:pt x="8" y="57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7"/>
                  </a:lnTo>
                  <a:lnTo>
                    <a:pt x="16" y="38"/>
                  </a:lnTo>
                  <a:lnTo>
                    <a:pt x="16" y="43"/>
                  </a:lnTo>
                  <a:lnTo>
                    <a:pt x="16" y="46"/>
                  </a:lnTo>
                  <a:lnTo>
                    <a:pt x="19" y="46"/>
                  </a:lnTo>
                  <a:lnTo>
                    <a:pt x="21" y="49"/>
                  </a:lnTo>
                  <a:lnTo>
                    <a:pt x="24" y="49"/>
                  </a:lnTo>
                  <a:lnTo>
                    <a:pt x="30" y="49"/>
                  </a:lnTo>
                  <a:lnTo>
                    <a:pt x="32" y="46"/>
                  </a:lnTo>
                  <a:lnTo>
                    <a:pt x="35" y="43"/>
                  </a:lnTo>
                  <a:lnTo>
                    <a:pt x="38" y="41"/>
                  </a:lnTo>
                  <a:lnTo>
                    <a:pt x="38" y="35"/>
                  </a:lnTo>
                  <a:lnTo>
                    <a:pt x="38" y="24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60"/>
                  </a:lnTo>
                  <a:lnTo>
                    <a:pt x="38" y="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7" name="Freeform 35"/>
            <p:cNvSpPr>
              <a:spLocks/>
            </p:cNvSpPr>
            <p:nvPr/>
          </p:nvSpPr>
          <p:spPr bwMode="auto">
            <a:xfrm>
              <a:off x="6315" y="3615"/>
              <a:ext cx="89" cy="63"/>
            </a:xfrm>
            <a:custGeom>
              <a:avLst/>
              <a:gdLst>
                <a:gd name="T0" fmla="*/ 0 w 89"/>
                <a:gd name="T1" fmla="*/ 3 h 63"/>
                <a:gd name="T2" fmla="*/ 13 w 89"/>
                <a:gd name="T3" fmla="*/ 3 h 63"/>
                <a:gd name="T4" fmla="*/ 13 w 89"/>
                <a:gd name="T5" fmla="*/ 11 h 63"/>
                <a:gd name="T6" fmla="*/ 21 w 89"/>
                <a:gd name="T7" fmla="*/ 3 h 63"/>
                <a:gd name="T8" fmla="*/ 32 w 89"/>
                <a:gd name="T9" fmla="*/ 0 h 63"/>
                <a:gd name="T10" fmla="*/ 38 w 89"/>
                <a:gd name="T11" fmla="*/ 3 h 63"/>
                <a:gd name="T12" fmla="*/ 43 w 89"/>
                <a:gd name="T13" fmla="*/ 3 h 63"/>
                <a:gd name="T14" fmla="*/ 46 w 89"/>
                <a:gd name="T15" fmla="*/ 6 h 63"/>
                <a:gd name="T16" fmla="*/ 49 w 89"/>
                <a:gd name="T17" fmla="*/ 11 h 63"/>
                <a:gd name="T18" fmla="*/ 54 w 89"/>
                <a:gd name="T19" fmla="*/ 6 h 63"/>
                <a:gd name="T20" fmla="*/ 59 w 89"/>
                <a:gd name="T21" fmla="*/ 3 h 63"/>
                <a:gd name="T22" fmla="*/ 62 w 89"/>
                <a:gd name="T23" fmla="*/ 3 h 63"/>
                <a:gd name="T24" fmla="*/ 68 w 89"/>
                <a:gd name="T25" fmla="*/ 0 h 63"/>
                <a:gd name="T26" fmla="*/ 76 w 89"/>
                <a:gd name="T27" fmla="*/ 3 h 63"/>
                <a:gd name="T28" fmla="*/ 79 w 89"/>
                <a:gd name="T29" fmla="*/ 3 h 63"/>
                <a:gd name="T30" fmla="*/ 84 w 89"/>
                <a:gd name="T31" fmla="*/ 8 h 63"/>
                <a:gd name="T32" fmla="*/ 87 w 89"/>
                <a:gd name="T33" fmla="*/ 11 h 63"/>
                <a:gd name="T34" fmla="*/ 87 w 89"/>
                <a:gd name="T35" fmla="*/ 17 h 63"/>
                <a:gd name="T36" fmla="*/ 89 w 89"/>
                <a:gd name="T37" fmla="*/ 25 h 63"/>
                <a:gd name="T38" fmla="*/ 89 w 89"/>
                <a:gd name="T39" fmla="*/ 63 h 63"/>
                <a:gd name="T40" fmla="*/ 73 w 89"/>
                <a:gd name="T41" fmla="*/ 63 h 63"/>
                <a:gd name="T42" fmla="*/ 73 w 89"/>
                <a:gd name="T43" fmla="*/ 27 h 63"/>
                <a:gd name="T44" fmla="*/ 73 w 89"/>
                <a:gd name="T45" fmla="*/ 22 h 63"/>
                <a:gd name="T46" fmla="*/ 70 w 89"/>
                <a:gd name="T47" fmla="*/ 17 h 63"/>
                <a:gd name="T48" fmla="*/ 68 w 89"/>
                <a:gd name="T49" fmla="*/ 14 h 63"/>
                <a:gd name="T50" fmla="*/ 65 w 89"/>
                <a:gd name="T51" fmla="*/ 14 h 63"/>
                <a:gd name="T52" fmla="*/ 59 w 89"/>
                <a:gd name="T53" fmla="*/ 14 h 63"/>
                <a:gd name="T54" fmla="*/ 57 w 89"/>
                <a:gd name="T55" fmla="*/ 17 h 63"/>
                <a:gd name="T56" fmla="*/ 54 w 89"/>
                <a:gd name="T57" fmla="*/ 19 h 63"/>
                <a:gd name="T58" fmla="*/ 54 w 89"/>
                <a:gd name="T59" fmla="*/ 22 h 63"/>
                <a:gd name="T60" fmla="*/ 51 w 89"/>
                <a:gd name="T61" fmla="*/ 27 h 63"/>
                <a:gd name="T62" fmla="*/ 51 w 89"/>
                <a:gd name="T63" fmla="*/ 33 h 63"/>
                <a:gd name="T64" fmla="*/ 51 w 89"/>
                <a:gd name="T65" fmla="*/ 63 h 63"/>
                <a:gd name="T66" fmla="*/ 35 w 89"/>
                <a:gd name="T67" fmla="*/ 63 h 63"/>
                <a:gd name="T68" fmla="*/ 35 w 89"/>
                <a:gd name="T69" fmla="*/ 30 h 63"/>
                <a:gd name="T70" fmla="*/ 35 w 89"/>
                <a:gd name="T71" fmla="*/ 22 h 63"/>
                <a:gd name="T72" fmla="*/ 35 w 89"/>
                <a:gd name="T73" fmla="*/ 19 h 63"/>
                <a:gd name="T74" fmla="*/ 32 w 89"/>
                <a:gd name="T75" fmla="*/ 17 h 63"/>
                <a:gd name="T76" fmla="*/ 32 w 89"/>
                <a:gd name="T77" fmla="*/ 14 h 63"/>
                <a:gd name="T78" fmla="*/ 29 w 89"/>
                <a:gd name="T79" fmla="*/ 14 h 63"/>
                <a:gd name="T80" fmla="*/ 27 w 89"/>
                <a:gd name="T81" fmla="*/ 14 h 63"/>
                <a:gd name="T82" fmla="*/ 24 w 89"/>
                <a:gd name="T83" fmla="*/ 14 h 63"/>
                <a:gd name="T84" fmla="*/ 21 w 89"/>
                <a:gd name="T85" fmla="*/ 17 h 63"/>
                <a:gd name="T86" fmla="*/ 19 w 89"/>
                <a:gd name="T87" fmla="*/ 17 h 63"/>
                <a:gd name="T88" fmla="*/ 16 w 89"/>
                <a:gd name="T89" fmla="*/ 22 h 63"/>
                <a:gd name="T90" fmla="*/ 16 w 89"/>
                <a:gd name="T91" fmla="*/ 25 h 63"/>
                <a:gd name="T92" fmla="*/ 16 w 89"/>
                <a:gd name="T93" fmla="*/ 33 h 63"/>
                <a:gd name="T94" fmla="*/ 16 w 89"/>
                <a:gd name="T95" fmla="*/ 63 h 63"/>
                <a:gd name="T96" fmla="*/ 0 w 89"/>
                <a:gd name="T97" fmla="*/ 63 h 63"/>
                <a:gd name="T98" fmla="*/ 0 w 89"/>
                <a:gd name="T99" fmla="*/ 3 h 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9"/>
                <a:gd name="T151" fmla="*/ 0 h 63"/>
                <a:gd name="T152" fmla="*/ 89 w 89"/>
                <a:gd name="T153" fmla="*/ 63 h 6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9" h="63">
                  <a:moveTo>
                    <a:pt x="0" y="3"/>
                  </a:moveTo>
                  <a:lnTo>
                    <a:pt x="13" y="3"/>
                  </a:lnTo>
                  <a:lnTo>
                    <a:pt x="13" y="11"/>
                  </a:lnTo>
                  <a:lnTo>
                    <a:pt x="21" y="3"/>
                  </a:lnTo>
                  <a:lnTo>
                    <a:pt x="32" y="0"/>
                  </a:lnTo>
                  <a:lnTo>
                    <a:pt x="38" y="3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49" y="11"/>
                  </a:lnTo>
                  <a:lnTo>
                    <a:pt x="54" y="6"/>
                  </a:lnTo>
                  <a:lnTo>
                    <a:pt x="59" y="3"/>
                  </a:lnTo>
                  <a:lnTo>
                    <a:pt x="62" y="3"/>
                  </a:lnTo>
                  <a:lnTo>
                    <a:pt x="68" y="0"/>
                  </a:lnTo>
                  <a:lnTo>
                    <a:pt x="76" y="3"/>
                  </a:lnTo>
                  <a:lnTo>
                    <a:pt x="79" y="3"/>
                  </a:lnTo>
                  <a:lnTo>
                    <a:pt x="84" y="8"/>
                  </a:lnTo>
                  <a:lnTo>
                    <a:pt x="87" y="11"/>
                  </a:lnTo>
                  <a:lnTo>
                    <a:pt x="87" y="17"/>
                  </a:lnTo>
                  <a:lnTo>
                    <a:pt x="89" y="25"/>
                  </a:lnTo>
                  <a:lnTo>
                    <a:pt x="89" y="63"/>
                  </a:lnTo>
                  <a:lnTo>
                    <a:pt x="73" y="63"/>
                  </a:lnTo>
                  <a:lnTo>
                    <a:pt x="73" y="27"/>
                  </a:lnTo>
                  <a:lnTo>
                    <a:pt x="73" y="22"/>
                  </a:lnTo>
                  <a:lnTo>
                    <a:pt x="70" y="17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59" y="14"/>
                  </a:lnTo>
                  <a:lnTo>
                    <a:pt x="57" y="17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1" y="27"/>
                  </a:lnTo>
                  <a:lnTo>
                    <a:pt x="51" y="33"/>
                  </a:lnTo>
                  <a:lnTo>
                    <a:pt x="51" y="63"/>
                  </a:lnTo>
                  <a:lnTo>
                    <a:pt x="35" y="63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5" y="19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6" y="33"/>
                  </a:lnTo>
                  <a:lnTo>
                    <a:pt x="16" y="63"/>
                  </a:lnTo>
                  <a:lnTo>
                    <a:pt x="0" y="6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8" name="Freeform 36"/>
            <p:cNvSpPr>
              <a:spLocks noEditPoints="1"/>
            </p:cNvSpPr>
            <p:nvPr/>
          </p:nvSpPr>
          <p:spPr bwMode="auto">
            <a:xfrm>
              <a:off x="6418" y="3596"/>
              <a:ext cx="60" cy="82"/>
            </a:xfrm>
            <a:custGeom>
              <a:avLst/>
              <a:gdLst>
                <a:gd name="T0" fmla="*/ 0 w 60"/>
                <a:gd name="T1" fmla="*/ 82 h 82"/>
                <a:gd name="T2" fmla="*/ 0 w 60"/>
                <a:gd name="T3" fmla="*/ 0 h 82"/>
                <a:gd name="T4" fmla="*/ 16 w 60"/>
                <a:gd name="T5" fmla="*/ 0 h 82"/>
                <a:gd name="T6" fmla="*/ 16 w 60"/>
                <a:gd name="T7" fmla="*/ 27 h 82"/>
                <a:gd name="T8" fmla="*/ 25 w 60"/>
                <a:gd name="T9" fmla="*/ 22 h 82"/>
                <a:gd name="T10" fmla="*/ 36 w 60"/>
                <a:gd name="T11" fmla="*/ 19 h 82"/>
                <a:gd name="T12" fmla="*/ 44 w 60"/>
                <a:gd name="T13" fmla="*/ 22 h 82"/>
                <a:gd name="T14" fmla="*/ 52 w 60"/>
                <a:gd name="T15" fmla="*/ 27 h 82"/>
                <a:gd name="T16" fmla="*/ 57 w 60"/>
                <a:gd name="T17" fmla="*/ 38 h 82"/>
                <a:gd name="T18" fmla="*/ 60 w 60"/>
                <a:gd name="T19" fmla="*/ 52 h 82"/>
                <a:gd name="T20" fmla="*/ 57 w 60"/>
                <a:gd name="T21" fmla="*/ 65 h 82"/>
                <a:gd name="T22" fmla="*/ 52 w 60"/>
                <a:gd name="T23" fmla="*/ 74 h 82"/>
                <a:gd name="T24" fmla="*/ 44 w 60"/>
                <a:gd name="T25" fmla="*/ 82 h 82"/>
                <a:gd name="T26" fmla="*/ 36 w 60"/>
                <a:gd name="T27" fmla="*/ 82 h 82"/>
                <a:gd name="T28" fmla="*/ 30 w 60"/>
                <a:gd name="T29" fmla="*/ 82 h 82"/>
                <a:gd name="T30" fmla="*/ 25 w 60"/>
                <a:gd name="T31" fmla="*/ 79 h 82"/>
                <a:gd name="T32" fmla="*/ 19 w 60"/>
                <a:gd name="T33" fmla="*/ 76 h 82"/>
                <a:gd name="T34" fmla="*/ 16 w 60"/>
                <a:gd name="T35" fmla="*/ 74 h 82"/>
                <a:gd name="T36" fmla="*/ 16 w 60"/>
                <a:gd name="T37" fmla="*/ 82 h 82"/>
                <a:gd name="T38" fmla="*/ 0 w 60"/>
                <a:gd name="T39" fmla="*/ 82 h 82"/>
                <a:gd name="T40" fmla="*/ 16 w 60"/>
                <a:gd name="T41" fmla="*/ 49 h 82"/>
                <a:gd name="T42" fmla="*/ 16 w 60"/>
                <a:gd name="T43" fmla="*/ 57 h 82"/>
                <a:gd name="T44" fmla="*/ 19 w 60"/>
                <a:gd name="T45" fmla="*/ 63 h 82"/>
                <a:gd name="T46" fmla="*/ 25 w 60"/>
                <a:gd name="T47" fmla="*/ 68 h 82"/>
                <a:gd name="T48" fmla="*/ 30 w 60"/>
                <a:gd name="T49" fmla="*/ 71 h 82"/>
                <a:gd name="T50" fmla="*/ 36 w 60"/>
                <a:gd name="T51" fmla="*/ 68 h 82"/>
                <a:gd name="T52" fmla="*/ 41 w 60"/>
                <a:gd name="T53" fmla="*/ 65 h 82"/>
                <a:gd name="T54" fmla="*/ 44 w 60"/>
                <a:gd name="T55" fmla="*/ 60 h 82"/>
                <a:gd name="T56" fmla="*/ 44 w 60"/>
                <a:gd name="T57" fmla="*/ 52 h 82"/>
                <a:gd name="T58" fmla="*/ 44 w 60"/>
                <a:gd name="T59" fmla="*/ 44 h 82"/>
                <a:gd name="T60" fmla="*/ 41 w 60"/>
                <a:gd name="T61" fmla="*/ 38 h 82"/>
                <a:gd name="T62" fmla="*/ 36 w 60"/>
                <a:gd name="T63" fmla="*/ 33 h 82"/>
                <a:gd name="T64" fmla="*/ 30 w 60"/>
                <a:gd name="T65" fmla="*/ 33 h 82"/>
                <a:gd name="T66" fmla="*/ 25 w 60"/>
                <a:gd name="T67" fmla="*/ 33 h 82"/>
                <a:gd name="T68" fmla="*/ 22 w 60"/>
                <a:gd name="T69" fmla="*/ 36 h 82"/>
                <a:gd name="T70" fmla="*/ 16 w 60"/>
                <a:gd name="T71" fmla="*/ 44 h 82"/>
                <a:gd name="T72" fmla="*/ 16 w 60"/>
                <a:gd name="T73" fmla="*/ 49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0"/>
                <a:gd name="T112" fmla="*/ 0 h 82"/>
                <a:gd name="T113" fmla="*/ 60 w 60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0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27"/>
                  </a:lnTo>
                  <a:lnTo>
                    <a:pt x="25" y="22"/>
                  </a:lnTo>
                  <a:lnTo>
                    <a:pt x="36" y="19"/>
                  </a:lnTo>
                  <a:lnTo>
                    <a:pt x="44" y="22"/>
                  </a:lnTo>
                  <a:lnTo>
                    <a:pt x="52" y="27"/>
                  </a:lnTo>
                  <a:lnTo>
                    <a:pt x="57" y="38"/>
                  </a:lnTo>
                  <a:lnTo>
                    <a:pt x="60" y="52"/>
                  </a:lnTo>
                  <a:lnTo>
                    <a:pt x="57" y="65"/>
                  </a:lnTo>
                  <a:lnTo>
                    <a:pt x="52" y="74"/>
                  </a:lnTo>
                  <a:lnTo>
                    <a:pt x="44" y="82"/>
                  </a:lnTo>
                  <a:lnTo>
                    <a:pt x="36" y="82"/>
                  </a:lnTo>
                  <a:lnTo>
                    <a:pt x="30" y="82"/>
                  </a:lnTo>
                  <a:lnTo>
                    <a:pt x="25" y="79"/>
                  </a:lnTo>
                  <a:lnTo>
                    <a:pt x="19" y="76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0" y="82"/>
                  </a:lnTo>
                  <a:close/>
                  <a:moveTo>
                    <a:pt x="16" y="49"/>
                  </a:moveTo>
                  <a:lnTo>
                    <a:pt x="16" y="57"/>
                  </a:lnTo>
                  <a:lnTo>
                    <a:pt x="19" y="63"/>
                  </a:lnTo>
                  <a:lnTo>
                    <a:pt x="25" y="68"/>
                  </a:lnTo>
                  <a:lnTo>
                    <a:pt x="30" y="71"/>
                  </a:lnTo>
                  <a:lnTo>
                    <a:pt x="36" y="68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41" y="38"/>
                  </a:lnTo>
                  <a:lnTo>
                    <a:pt x="36" y="33"/>
                  </a:lnTo>
                  <a:lnTo>
                    <a:pt x="30" y="33"/>
                  </a:lnTo>
                  <a:lnTo>
                    <a:pt x="25" y="33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69" name="Freeform 37"/>
            <p:cNvSpPr>
              <a:spLocks noEditPoints="1"/>
            </p:cNvSpPr>
            <p:nvPr/>
          </p:nvSpPr>
          <p:spPr bwMode="auto">
            <a:xfrm>
              <a:off x="6486" y="3615"/>
              <a:ext cx="58" cy="63"/>
            </a:xfrm>
            <a:custGeom>
              <a:avLst/>
              <a:gdLst>
                <a:gd name="T0" fmla="*/ 41 w 58"/>
                <a:gd name="T1" fmla="*/ 44 h 63"/>
                <a:gd name="T2" fmla="*/ 58 w 58"/>
                <a:gd name="T3" fmla="*/ 46 h 63"/>
                <a:gd name="T4" fmla="*/ 52 w 58"/>
                <a:gd name="T5" fmla="*/ 55 h 63"/>
                <a:gd name="T6" fmla="*/ 47 w 58"/>
                <a:gd name="T7" fmla="*/ 60 h 63"/>
                <a:gd name="T8" fmla="*/ 38 w 58"/>
                <a:gd name="T9" fmla="*/ 63 h 63"/>
                <a:gd name="T10" fmla="*/ 30 w 58"/>
                <a:gd name="T11" fmla="*/ 63 h 63"/>
                <a:gd name="T12" fmla="*/ 22 w 58"/>
                <a:gd name="T13" fmla="*/ 63 h 63"/>
                <a:gd name="T14" fmla="*/ 17 w 58"/>
                <a:gd name="T15" fmla="*/ 60 h 63"/>
                <a:gd name="T16" fmla="*/ 11 w 58"/>
                <a:gd name="T17" fmla="*/ 57 h 63"/>
                <a:gd name="T18" fmla="*/ 6 w 58"/>
                <a:gd name="T19" fmla="*/ 55 h 63"/>
                <a:gd name="T20" fmla="*/ 3 w 58"/>
                <a:gd name="T21" fmla="*/ 44 h 63"/>
                <a:gd name="T22" fmla="*/ 0 w 58"/>
                <a:gd name="T23" fmla="*/ 33 h 63"/>
                <a:gd name="T24" fmla="*/ 3 w 58"/>
                <a:gd name="T25" fmla="*/ 19 h 63"/>
                <a:gd name="T26" fmla="*/ 8 w 58"/>
                <a:gd name="T27" fmla="*/ 8 h 63"/>
                <a:gd name="T28" fmla="*/ 17 w 58"/>
                <a:gd name="T29" fmla="*/ 3 h 63"/>
                <a:gd name="T30" fmla="*/ 28 w 58"/>
                <a:gd name="T31" fmla="*/ 0 h 63"/>
                <a:gd name="T32" fmla="*/ 41 w 58"/>
                <a:gd name="T33" fmla="*/ 3 h 63"/>
                <a:gd name="T34" fmla="*/ 49 w 58"/>
                <a:gd name="T35" fmla="*/ 11 h 63"/>
                <a:gd name="T36" fmla="*/ 55 w 58"/>
                <a:gd name="T37" fmla="*/ 22 h 63"/>
                <a:gd name="T38" fmla="*/ 58 w 58"/>
                <a:gd name="T39" fmla="*/ 38 h 63"/>
                <a:gd name="T40" fmla="*/ 17 w 58"/>
                <a:gd name="T41" fmla="*/ 38 h 63"/>
                <a:gd name="T42" fmla="*/ 19 w 58"/>
                <a:gd name="T43" fmla="*/ 44 h 63"/>
                <a:gd name="T44" fmla="*/ 22 w 58"/>
                <a:gd name="T45" fmla="*/ 49 h 63"/>
                <a:gd name="T46" fmla="*/ 25 w 58"/>
                <a:gd name="T47" fmla="*/ 52 h 63"/>
                <a:gd name="T48" fmla="*/ 30 w 58"/>
                <a:gd name="T49" fmla="*/ 52 h 63"/>
                <a:gd name="T50" fmla="*/ 33 w 58"/>
                <a:gd name="T51" fmla="*/ 52 h 63"/>
                <a:gd name="T52" fmla="*/ 36 w 58"/>
                <a:gd name="T53" fmla="*/ 49 h 63"/>
                <a:gd name="T54" fmla="*/ 38 w 58"/>
                <a:gd name="T55" fmla="*/ 46 h 63"/>
                <a:gd name="T56" fmla="*/ 41 w 58"/>
                <a:gd name="T57" fmla="*/ 44 h 63"/>
                <a:gd name="T58" fmla="*/ 41 w 58"/>
                <a:gd name="T59" fmla="*/ 27 h 63"/>
                <a:gd name="T60" fmla="*/ 41 w 58"/>
                <a:gd name="T61" fmla="*/ 22 h 63"/>
                <a:gd name="T62" fmla="*/ 38 w 58"/>
                <a:gd name="T63" fmla="*/ 17 h 63"/>
                <a:gd name="T64" fmla="*/ 33 w 58"/>
                <a:gd name="T65" fmla="*/ 14 h 63"/>
                <a:gd name="T66" fmla="*/ 30 w 58"/>
                <a:gd name="T67" fmla="*/ 14 h 63"/>
                <a:gd name="T68" fmla="*/ 25 w 58"/>
                <a:gd name="T69" fmla="*/ 14 h 63"/>
                <a:gd name="T70" fmla="*/ 22 w 58"/>
                <a:gd name="T71" fmla="*/ 17 h 63"/>
                <a:gd name="T72" fmla="*/ 19 w 58"/>
                <a:gd name="T73" fmla="*/ 22 h 63"/>
                <a:gd name="T74" fmla="*/ 17 w 58"/>
                <a:gd name="T75" fmla="*/ 27 h 63"/>
                <a:gd name="T76" fmla="*/ 41 w 58"/>
                <a:gd name="T77" fmla="*/ 27 h 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8"/>
                <a:gd name="T118" fmla="*/ 0 h 63"/>
                <a:gd name="T119" fmla="*/ 58 w 58"/>
                <a:gd name="T120" fmla="*/ 63 h 6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8" h="63">
                  <a:moveTo>
                    <a:pt x="41" y="44"/>
                  </a:moveTo>
                  <a:lnTo>
                    <a:pt x="58" y="46"/>
                  </a:lnTo>
                  <a:lnTo>
                    <a:pt x="52" y="55"/>
                  </a:lnTo>
                  <a:lnTo>
                    <a:pt x="47" y="60"/>
                  </a:lnTo>
                  <a:lnTo>
                    <a:pt x="38" y="63"/>
                  </a:lnTo>
                  <a:lnTo>
                    <a:pt x="30" y="63"/>
                  </a:lnTo>
                  <a:lnTo>
                    <a:pt x="22" y="63"/>
                  </a:lnTo>
                  <a:lnTo>
                    <a:pt x="17" y="60"/>
                  </a:lnTo>
                  <a:lnTo>
                    <a:pt x="11" y="57"/>
                  </a:lnTo>
                  <a:lnTo>
                    <a:pt x="6" y="55"/>
                  </a:lnTo>
                  <a:lnTo>
                    <a:pt x="3" y="44"/>
                  </a:lnTo>
                  <a:lnTo>
                    <a:pt x="0" y="33"/>
                  </a:lnTo>
                  <a:lnTo>
                    <a:pt x="3" y="19"/>
                  </a:lnTo>
                  <a:lnTo>
                    <a:pt x="8" y="8"/>
                  </a:lnTo>
                  <a:lnTo>
                    <a:pt x="17" y="3"/>
                  </a:lnTo>
                  <a:lnTo>
                    <a:pt x="28" y="0"/>
                  </a:lnTo>
                  <a:lnTo>
                    <a:pt x="41" y="3"/>
                  </a:lnTo>
                  <a:lnTo>
                    <a:pt x="49" y="11"/>
                  </a:lnTo>
                  <a:lnTo>
                    <a:pt x="55" y="22"/>
                  </a:lnTo>
                  <a:lnTo>
                    <a:pt x="58" y="38"/>
                  </a:lnTo>
                  <a:lnTo>
                    <a:pt x="17" y="38"/>
                  </a:lnTo>
                  <a:lnTo>
                    <a:pt x="19" y="44"/>
                  </a:lnTo>
                  <a:lnTo>
                    <a:pt x="22" y="49"/>
                  </a:lnTo>
                  <a:lnTo>
                    <a:pt x="25" y="52"/>
                  </a:lnTo>
                  <a:lnTo>
                    <a:pt x="30" y="52"/>
                  </a:lnTo>
                  <a:lnTo>
                    <a:pt x="33" y="52"/>
                  </a:lnTo>
                  <a:lnTo>
                    <a:pt x="36" y="49"/>
                  </a:lnTo>
                  <a:lnTo>
                    <a:pt x="38" y="46"/>
                  </a:lnTo>
                  <a:lnTo>
                    <a:pt x="41" y="44"/>
                  </a:lnTo>
                  <a:close/>
                  <a:moveTo>
                    <a:pt x="41" y="27"/>
                  </a:moveTo>
                  <a:lnTo>
                    <a:pt x="41" y="22"/>
                  </a:lnTo>
                  <a:lnTo>
                    <a:pt x="38" y="17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5" y="14"/>
                  </a:lnTo>
                  <a:lnTo>
                    <a:pt x="22" y="17"/>
                  </a:lnTo>
                  <a:lnTo>
                    <a:pt x="19" y="22"/>
                  </a:lnTo>
                  <a:lnTo>
                    <a:pt x="17" y="27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0" name="Freeform 38"/>
            <p:cNvSpPr>
              <a:spLocks/>
            </p:cNvSpPr>
            <p:nvPr/>
          </p:nvSpPr>
          <p:spPr bwMode="auto">
            <a:xfrm>
              <a:off x="6557" y="3615"/>
              <a:ext cx="38" cy="63"/>
            </a:xfrm>
            <a:custGeom>
              <a:avLst/>
              <a:gdLst>
                <a:gd name="T0" fmla="*/ 16 w 38"/>
                <a:gd name="T1" fmla="*/ 63 h 63"/>
                <a:gd name="T2" fmla="*/ 0 w 38"/>
                <a:gd name="T3" fmla="*/ 63 h 63"/>
                <a:gd name="T4" fmla="*/ 0 w 38"/>
                <a:gd name="T5" fmla="*/ 3 h 63"/>
                <a:gd name="T6" fmla="*/ 14 w 38"/>
                <a:gd name="T7" fmla="*/ 3 h 63"/>
                <a:gd name="T8" fmla="*/ 14 w 38"/>
                <a:gd name="T9" fmla="*/ 11 h 63"/>
                <a:gd name="T10" fmla="*/ 16 w 38"/>
                <a:gd name="T11" fmla="*/ 6 h 63"/>
                <a:gd name="T12" fmla="*/ 22 w 38"/>
                <a:gd name="T13" fmla="*/ 3 h 63"/>
                <a:gd name="T14" fmla="*/ 25 w 38"/>
                <a:gd name="T15" fmla="*/ 3 h 63"/>
                <a:gd name="T16" fmla="*/ 27 w 38"/>
                <a:gd name="T17" fmla="*/ 0 h 63"/>
                <a:gd name="T18" fmla="*/ 33 w 38"/>
                <a:gd name="T19" fmla="*/ 3 h 63"/>
                <a:gd name="T20" fmla="*/ 38 w 38"/>
                <a:gd name="T21" fmla="*/ 6 h 63"/>
                <a:gd name="T22" fmla="*/ 33 w 38"/>
                <a:gd name="T23" fmla="*/ 19 h 63"/>
                <a:gd name="T24" fmla="*/ 30 w 38"/>
                <a:gd name="T25" fmla="*/ 17 h 63"/>
                <a:gd name="T26" fmla="*/ 25 w 38"/>
                <a:gd name="T27" fmla="*/ 17 h 63"/>
                <a:gd name="T28" fmla="*/ 22 w 38"/>
                <a:gd name="T29" fmla="*/ 17 h 63"/>
                <a:gd name="T30" fmla="*/ 19 w 38"/>
                <a:gd name="T31" fmla="*/ 17 h 63"/>
                <a:gd name="T32" fmla="*/ 19 w 38"/>
                <a:gd name="T33" fmla="*/ 19 h 63"/>
                <a:gd name="T34" fmla="*/ 16 w 38"/>
                <a:gd name="T35" fmla="*/ 25 h 63"/>
                <a:gd name="T36" fmla="*/ 16 w 38"/>
                <a:gd name="T37" fmla="*/ 30 h 63"/>
                <a:gd name="T38" fmla="*/ 16 w 38"/>
                <a:gd name="T39" fmla="*/ 44 h 63"/>
                <a:gd name="T40" fmla="*/ 16 w 38"/>
                <a:gd name="T41" fmla="*/ 63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"/>
                <a:gd name="T64" fmla="*/ 0 h 63"/>
                <a:gd name="T65" fmla="*/ 38 w 38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" h="63">
                  <a:moveTo>
                    <a:pt x="16" y="63"/>
                  </a:moveTo>
                  <a:lnTo>
                    <a:pt x="0" y="63"/>
                  </a:lnTo>
                  <a:lnTo>
                    <a:pt x="0" y="3"/>
                  </a:lnTo>
                  <a:lnTo>
                    <a:pt x="14" y="3"/>
                  </a:lnTo>
                  <a:lnTo>
                    <a:pt x="14" y="11"/>
                  </a:lnTo>
                  <a:lnTo>
                    <a:pt x="16" y="6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7" y="0"/>
                  </a:lnTo>
                  <a:lnTo>
                    <a:pt x="33" y="3"/>
                  </a:lnTo>
                  <a:lnTo>
                    <a:pt x="38" y="6"/>
                  </a:lnTo>
                  <a:lnTo>
                    <a:pt x="33" y="19"/>
                  </a:lnTo>
                  <a:lnTo>
                    <a:pt x="30" y="17"/>
                  </a:lnTo>
                  <a:lnTo>
                    <a:pt x="25" y="17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6" y="25"/>
                  </a:lnTo>
                  <a:lnTo>
                    <a:pt x="16" y="30"/>
                  </a:lnTo>
                  <a:lnTo>
                    <a:pt x="16" y="4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1" name="Freeform 39"/>
            <p:cNvSpPr>
              <a:spLocks noEditPoints="1"/>
            </p:cNvSpPr>
            <p:nvPr/>
          </p:nvSpPr>
          <p:spPr bwMode="auto">
            <a:xfrm>
              <a:off x="5551" y="3441"/>
              <a:ext cx="60" cy="84"/>
            </a:xfrm>
            <a:custGeom>
              <a:avLst/>
              <a:gdLst>
                <a:gd name="T0" fmla="*/ 33 w 60"/>
                <a:gd name="T1" fmla="*/ 84 h 84"/>
                <a:gd name="T2" fmla="*/ 33 w 60"/>
                <a:gd name="T3" fmla="*/ 68 h 84"/>
                <a:gd name="T4" fmla="*/ 0 w 60"/>
                <a:gd name="T5" fmla="*/ 68 h 84"/>
                <a:gd name="T6" fmla="*/ 0 w 60"/>
                <a:gd name="T7" fmla="*/ 55 h 84"/>
                <a:gd name="T8" fmla="*/ 36 w 60"/>
                <a:gd name="T9" fmla="*/ 0 h 84"/>
                <a:gd name="T10" fmla="*/ 49 w 60"/>
                <a:gd name="T11" fmla="*/ 0 h 84"/>
                <a:gd name="T12" fmla="*/ 49 w 60"/>
                <a:gd name="T13" fmla="*/ 55 h 84"/>
                <a:gd name="T14" fmla="*/ 60 w 60"/>
                <a:gd name="T15" fmla="*/ 55 h 84"/>
                <a:gd name="T16" fmla="*/ 60 w 60"/>
                <a:gd name="T17" fmla="*/ 68 h 84"/>
                <a:gd name="T18" fmla="*/ 49 w 60"/>
                <a:gd name="T19" fmla="*/ 68 h 84"/>
                <a:gd name="T20" fmla="*/ 49 w 60"/>
                <a:gd name="T21" fmla="*/ 84 h 84"/>
                <a:gd name="T22" fmla="*/ 33 w 60"/>
                <a:gd name="T23" fmla="*/ 84 h 84"/>
                <a:gd name="T24" fmla="*/ 33 w 60"/>
                <a:gd name="T25" fmla="*/ 55 h 84"/>
                <a:gd name="T26" fmla="*/ 33 w 60"/>
                <a:gd name="T27" fmla="*/ 25 h 84"/>
                <a:gd name="T28" fmla="*/ 14 w 60"/>
                <a:gd name="T29" fmla="*/ 55 h 84"/>
                <a:gd name="T30" fmla="*/ 33 w 60"/>
                <a:gd name="T31" fmla="*/ 55 h 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84"/>
                <a:gd name="T50" fmla="*/ 60 w 60"/>
                <a:gd name="T51" fmla="*/ 84 h 8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84">
                  <a:moveTo>
                    <a:pt x="33" y="84"/>
                  </a:moveTo>
                  <a:lnTo>
                    <a:pt x="33" y="68"/>
                  </a:lnTo>
                  <a:lnTo>
                    <a:pt x="0" y="68"/>
                  </a:lnTo>
                  <a:lnTo>
                    <a:pt x="0" y="55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0" y="68"/>
                  </a:lnTo>
                  <a:lnTo>
                    <a:pt x="49" y="68"/>
                  </a:lnTo>
                  <a:lnTo>
                    <a:pt x="49" y="84"/>
                  </a:lnTo>
                  <a:lnTo>
                    <a:pt x="33" y="84"/>
                  </a:lnTo>
                  <a:close/>
                  <a:moveTo>
                    <a:pt x="33" y="55"/>
                  </a:moveTo>
                  <a:lnTo>
                    <a:pt x="33" y="25"/>
                  </a:lnTo>
                  <a:lnTo>
                    <a:pt x="14" y="55"/>
                  </a:lnTo>
                  <a:lnTo>
                    <a:pt x="33" y="5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2" name="Freeform 40"/>
            <p:cNvSpPr>
              <a:spLocks noEditPoints="1"/>
            </p:cNvSpPr>
            <p:nvPr/>
          </p:nvSpPr>
          <p:spPr bwMode="auto">
            <a:xfrm>
              <a:off x="5619" y="3441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3 h 84"/>
                <a:gd name="T4" fmla="*/ 47 w 55"/>
                <a:gd name="T5" fmla="*/ 11 h 84"/>
                <a:gd name="T6" fmla="*/ 49 w 55"/>
                <a:gd name="T7" fmla="*/ 17 h 84"/>
                <a:gd name="T8" fmla="*/ 52 w 55"/>
                <a:gd name="T9" fmla="*/ 25 h 84"/>
                <a:gd name="T10" fmla="*/ 55 w 55"/>
                <a:gd name="T11" fmla="*/ 33 h 84"/>
                <a:gd name="T12" fmla="*/ 55 w 55"/>
                <a:gd name="T13" fmla="*/ 44 h 84"/>
                <a:gd name="T14" fmla="*/ 55 w 55"/>
                <a:gd name="T15" fmla="*/ 55 h 84"/>
                <a:gd name="T16" fmla="*/ 52 w 55"/>
                <a:gd name="T17" fmla="*/ 63 h 84"/>
                <a:gd name="T18" fmla="*/ 49 w 55"/>
                <a:gd name="T19" fmla="*/ 71 h 84"/>
                <a:gd name="T20" fmla="*/ 47 w 55"/>
                <a:gd name="T21" fmla="*/ 76 h 84"/>
                <a:gd name="T22" fmla="*/ 38 w 55"/>
                <a:gd name="T23" fmla="*/ 84 h 84"/>
                <a:gd name="T24" fmla="*/ 28 w 55"/>
                <a:gd name="T25" fmla="*/ 84 h 84"/>
                <a:gd name="T26" fmla="*/ 17 w 55"/>
                <a:gd name="T27" fmla="*/ 82 h 84"/>
                <a:gd name="T28" fmla="*/ 8 w 55"/>
                <a:gd name="T29" fmla="*/ 76 h 84"/>
                <a:gd name="T30" fmla="*/ 3 w 55"/>
                <a:gd name="T31" fmla="*/ 63 h 84"/>
                <a:gd name="T32" fmla="*/ 0 w 55"/>
                <a:gd name="T33" fmla="*/ 44 h 84"/>
                <a:gd name="T34" fmla="*/ 0 w 55"/>
                <a:gd name="T35" fmla="*/ 33 h 84"/>
                <a:gd name="T36" fmla="*/ 3 w 55"/>
                <a:gd name="T37" fmla="*/ 22 h 84"/>
                <a:gd name="T38" fmla="*/ 6 w 55"/>
                <a:gd name="T39" fmla="*/ 17 h 84"/>
                <a:gd name="T40" fmla="*/ 8 w 55"/>
                <a:gd name="T41" fmla="*/ 11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4 h 84"/>
                <a:gd name="T48" fmla="*/ 25 w 55"/>
                <a:gd name="T49" fmla="*/ 14 h 84"/>
                <a:gd name="T50" fmla="*/ 22 w 55"/>
                <a:gd name="T51" fmla="*/ 17 h 84"/>
                <a:gd name="T52" fmla="*/ 19 w 55"/>
                <a:gd name="T53" fmla="*/ 19 h 84"/>
                <a:gd name="T54" fmla="*/ 19 w 55"/>
                <a:gd name="T55" fmla="*/ 22 h 84"/>
                <a:gd name="T56" fmla="*/ 17 w 55"/>
                <a:gd name="T57" fmla="*/ 30 h 84"/>
                <a:gd name="T58" fmla="*/ 17 w 55"/>
                <a:gd name="T59" fmla="*/ 44 h 84"/>
                <a:gd name="T60" fmla="*/ 17 w 55"/>
                <a:gd name="T61" fmla="*/ 55 h 84"/>
                <a:gd name="T62" fmla="*/ 19 w 55"/>
                <a:gd name="T63" fmla="*/ 63 h 84"/>
                <a:gd name="T64" fmla="*/ 19 w 55"/>
                <a:gd name="T65" fmla="*/ 68 h 84"/>
                <a:gd name="T66" fmla="*/ 22 w 55"/>
                <a:gd name="T67" fmla="*/ 71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71 h 84"/>
                <a:gd name="T76" fmla="*/ 36 w 55"/>
                <a:gd name="T77" fmla="*/ 68 h 84"/>
                <a:gd name="T78" fmla="*/ 36 w 55"/>
                <a:gd name="T79" fmla="*/ 63 h 84"/>
                <a:gd name="T80" fmla="*/ 38 w 55"/>
                <a:gd name="T81" fmla="*/ 55 h 84"/>
                <a:gd name="T82" fmla="*/ 38 w 55"/>
                <a:gd name="T83" fmla="*/ 44 h 84"/>
                <a:gd name="T84" fmla="*/ 38 w 55"/>
                <a:gd name="T85" fmla="*/ 30 h 84"/>
                <a:gd name="T86" fmla="*/ 36 w 55"/>
                <a:gd name="T87" fmla="*/ 25 h 84"/>
                <a:gd name="T88" fmla="*/ 36 w 55"/>
                <a:gd name="T89" fmla="*/ 19 h 84"/>
                <a:gd name="T90" fmla="*/ 33 w 55"/>
                <a:gd name="T91" fmla="*/ 17 h 84"/>
                <a:gd name="T92" fmla="*/ 30 w 55"/>
                <a:gd name="T93" fmla="*/ 14 h 84"/>
                <a:gd name="T94" fmla="*/ 28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3"/>
                  </a:lnTo>
                  <a:lnTo>
                    <a:pt x="47" y="11"/>
                  </a:lnTo>
                  <a:lnTo>
                    <a:pt x="49" y="17"/>
                  </a:lnTo>
                  <a:lnTo>
                    <a:pt x="52" y="25"/>
                  </a:lnTo>
                  <a:lnTo>
                    <a:pt x="55" y="33"/>
                  </a:lnTo>
                  <a:lnTo>
                    <a:pt x="55" y="44"/>
                  </a:lnTo>
                  <a:lnTo>
                    <a:pt x="55" y="55"/>
                  </a:lnTo>
                  <a:lnTo>
                    <a:pt x="52" y="63"/>
                  </a:lnTo>
                  <a:lnTo>
                    <a:pt x="49" y="71"/>
                  </a:lnTo>
                  <a:lnTo>
                    <a:pt x="47" y="76"/>
                  </a:lnTo>
                  <a:lnTo>
                    <a:pt x="38" y="84"/>
                  </a:lnTo>
                  <a:lnTo>
                    <a:pt x="28" y="84"/>
                  </a:lnTo>
                  <a:lnTo>
                    <a:pt x="17" y="82"/>
                  </a:lnTo>
                  <a:lnTo>
                    <a:pt x="8" y="76"/>
                  </a:lnTo>
                  <a:lnTo>
                    <a:pt x="3" y="63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3" y="22"/>
                  </a:lnTo>
                  <a:lnTo>
                    <a:pt x="6" y="17"/>
                  </a:lnTo>
                  <a:lnTo>
                    <a:pt x="8" y="11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25" y="14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7" y="30"/>
                  </a:lnTo>
                  <a:lnTo>
                    <a:pt x="17" y="44"/>
                  </a:lnTo>
                  <a:lnTo>
                    <a:pt x="17" y="55"/>
                  </a:lnTo>
                  <a:lnTo>
                    <a:pt x="19" y="63"/>
                  </a:lnTo>
                  <a:lnTo>
                    <a:pt x="19" y="68"/>
                  </a:lnTo>
                  <a:lnTo>
                    <a:pt x="22" y="71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6" y="68"/>
                  </a:lnTo>
                  <a:lnTo>
                    <a:pt x="36" y="63"/>
                  </a:lnTo>
                  <a:lnTo>
                    <a:pt x="38" y="55"/>
                  </a:lnTo>
                  <a:lnTo>
                    <a:pt x="38" y="44"/>
                  </a:lnTo>
                  <a:lnTo>
                    <a:pt x="38" y="30"/>
                  </a:lnTo>
                  <a:lnTo>
                    <a:pt x="36" y="25"/>
                  </a:lnTo>
                  <a:lnTo>
                    <a:pt x="36" y="19"/>
                  </a:lnTo>
                  <a:lnTo>
                    <a:pt x="33" y="17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3" name="Freeform 41"/>
            <p:cNvSpPr>
              <a:spLocks/>
            </p:cNvSpPr>
            <p:nvPr/>
          </p:nvSpPr>
          <p:spPr bwMode="auto">
            <a:xfrm>
              <a:off x="5349" y="1611"/>
              <a:ext cx="82" cy="95"/>
            </a:xfrm>
            <a:custGeom>
              <a:avLst/>
              <a:gdLst>
                <a:gd name="T0" fmla="*/ 0 w 82"/>
                <a:gd name="T1" fmla="*/ 95 h 95"/>
                <a:gd name="T2" fmla="*/ 0 w 82"/>
                <a:gd name="T3" fmla="*/ 76 h 95"/>
                <a:gd name="T4" fmla="*/ 52 w 82"/>
                <a:gd name="T5" fmla="*/ 16 h 95"/>
                <a:gd name="T6" fmla="*/ 6 w 82"/>
                <a:gd name="T7" fmla="*/ 16 h 95"/>
                <a:gd name="T8" fmla="*/ 6 w 82"/>
                <a:gd name="T9" fmla="*/ 0 h 95"/>
                <a:gd name="T10" fmla="*/ 79 w 82"/>
                <a:gd name="T11" fmla="*/ 0 h 95"/>
                <a:gd name="T12" fmla="*/ 79 w 82"/>
                <a:gd name="T13" fmla="*/ 14 h 95"/>
                <a:gd name="T14" fmla="*/ 25 w 82"/>
                <a:gd name="T15" fmla="*/ 79 h 95"/>
                <a:gd name="T16" fmla="*/ 82 w 82"/>
                <a:gd name="T17" fmla="*/ 79 h 95"/>
                <a:gd name="T18" fmla="*/ 82 w 82"/>
                <a:gd name="T19" fmla="*/ 95 h 95"/>
                <a:gd name="T20" fmla="*/ 0 w 82"/>
                <a:gd name="T21" fmla="*/ 95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95"/>
                <a:gd name="T35" fmla="*/ 82 w 82"/>
                <a:gd name="T36" fmla="*/ 95 h 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95">
                  <a:moveTo>
                    <a:pt x="0" y="95"/>
                  </a:moveTo>
                  <a:lnTo>
                    <a:pt x="0" y="76"/>
                  </a:lnTo>
                  <a:lnTo>
                    <a:pt x="52" y="16"/>
                  </a:lnTo>
                  <a:lnTo>
                    <a:pt x="6" y="16"/>
                  </a:lnTo>
                  <a:lnTo>
                    <a:pt x="6" y="0"/>
                  </a:lnTo>
                  <a:lnTo>
                    <a:pt x="79" y="0"/>
                  </a:lnTo>
                  <a:lnTo>
                    <a:pt x="79" y="14"/>
                  </a:lnTo>
                  <a:lnTo>
                    <a:pt x="25" y="79"/>
                  </a:lnTo>
                  <a:lnTo>
                    <a:pt x="82" y="79"/>
                  </a:lnTo>
                  <a:lnTo>
                    <a:pt x="82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4" name="Freeform 42"/>
            <p:cNvSpPr>
              <a:spLocks/>
            </p:cNvSpPr>
            <p:nvPr/>
          </p:nvSpPr>
          <p:spPr bwMode="auto">
            <a:xfrm>
              <a:off x="5442" y="1635"/>
              <a:ext cx="66" cy="71"/>
            </a:xfrm>
            <a:custGeom>
              <a:avLst/>
              <a:gdLst>
                <a:gd name="T0" fmla="*/ 66 w 66"/>
                <a:gd name="T1" fmla="*/ 71 h 71"/>
                <a:gd name="T2" fmla="*/ 46 w 66"/>
                <a:gd name="T3" fmla="*/ 71 h 71"/>
                <a:gd name="T4" fmla="*/ 46 w 66"/>
                <a:gd name="T5" fmla="*/ 36 h 71"/>
                <a:gd name="T6" fmla="*/ 46 w 66"/>
                <a:gd name="T7" fmla="*/ 25 h 71"/>
                <a:gd name="T8" fmla="*/ 46 w 66"/>
                <a:gd name="T9" fmla="*/ 22 h 71"/>
                <a:gd name="T10" fmla="*/ 44 w 66"/>
                <a:gd name="T11" fmla="*/ 17 h 71"/>
                <a:gd name="T12" fmla="*/ 41 w 66"/>
                <a:gd name="T13" fmla="*/ 17 h 71"/>
                <a:gd name="T14" fmla="*/ 38 w 66"/>
                <a:gd name="T15" fmla="*/ 14 h 71"/>
                <a:gd name="T16" fmla="*/ 36 w 66"/>
                <a:gd name="T17" fmla="*/ 14 h 71"/>
                <a:gd name="T18" fmla="*/ 30 w 66"/>
                <a:gd name="T19" fmla="*/ 14 h 71"/>
                <a:gd name="T20" fmla="*/ 25 w 66"/>
                <a:gd name="T21" fmla="*/ 17 h 71"/>
                <a:gd name="T22" fmla="*/ 22 w 66"/>
                <a:gd name="T23" fmla="*/ 20 h 71"/>
                <a:gd name="T24" fmla="*/ 22 w 66"/>
                <a:gd name="T25" fmla="*/ 22 h 71"/>
                <a:gd name="T26" fmla="*/ 19 w 66"/>
                <a:gd name="T27" fmla="*/ 30 h 71"/>
                <a:gd name="T28" fmla="*/ 19 w 66"/>
                <a:gd name="T29" fmla="*/ 39 h 71"/>
                <a:gd name="T30" fmla="*/ 19 w 66"/>
                <a:gd name="T31" fmla="*/ 71 h 71"/>
                <a:gd name="T32" fmla="*/ 0 w 66"/>
                <a:gd name="T33" fmla="*/ 71 h 71"/>
                <a:gd name="T34" fmla="*/ 0 w 66"/>
                <a:gd name="T35" fmla="*/ 0 h 71"/>
                <a:gd name="T36" fmla="*/ 16 w 66"/>
                <a:gd name="T37" fmla="*/ 0 h 71"/>
                <a:gd name="T38" fmla="*/ 16 w 66"/>
                <a:gd name="T39" fmla="*/ 11 h 71"/>
                <a:gd name="T40" fmla="*/ 22 w 66"/>
                <a:gd name="T41" fmla="*/ 6 h 71"/>
                <a:gd name="T42" fmla="*/ 27 w 66"/>
                <a:gd name="T43" fmla="*/ 3 h 71"/>
                <a:gd name="T44" fmla="*/ 36 w 66"/>
                <a:gd name="T45" fmla="*/ 0 h 71"/>
                <a:gd name="T46" fmla="*/ 41 w 66"/>
                <a:gd name="T47" fmla="*/ 0 h 71"/>
                <a:gd name="T48" fmla="*/ 46 w 66"/>
                <a:gd name="T49" fmla="*/ 0 h 71"/>
                <a:gd name="T50" fmla="*/ 52 w 66"/>
                <a:gd name="T51" fmla="*/ 3 h 71"/>
                <a:gd name="T52" fmla="*/ 57 w 66"/>
                <a:gd name="T53" fmla="*/ 6 h 71"/>
                <a:gd name="T54" fmla="*/ 60 w 66"/>
                <a:gd name="T55" fmla="*/ 9 h 71"/>
                <a:gd name="T56" fmla="*/ 63 w 66"/>
                <a:gd name="T57" fmla="*/ 11 h 71"/>
                <a:gd name="T58" fmla="*/ 63 w 66"/>
                <a:gd name="T59" fmla="*/ 17 h 71"/>
                <a:gd name="T60" fmla="*/ 66 w 66"/>
                <a:gd name="T61" fmla="*/ 20 h 71"/>
                <a:gd name="T62" fmla="*/ 66 w 66"/>
                <a:gd name="T63" fmla="*/ 28 h 71"/>
                <a:gd name="T64" fmla="*/ 66 w 66"/>
                <a:gd name="T65" fmla="*/ 71 h 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1"/>
                <a:gd name="T101" fmla="*/ 66 w 66"/>
                <a:gd name="T102" fmla="*/ 71 h 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1">
                  <a:moveTo>
                    <a:pt x="66" y="71"/>
                  </a:moveTo>
                  <a:lnTo>
                    <a:pt x="46" y="71"/>
                  </a:lnTo>
                  <a:lnTo>
                    <a:pt x="46" y="36"/>
                  </a:lnTo>
                  <a:lnTo>
                    <a:pt x="46" y="25"/>
                  </a:lnTo>
                  <a:lnTo>
                    <a:pt x="46" y="22"/>
                  </a:lnTo>
                  <a:lnTo>
                    <a:pt x="44" y="17"/>
                  </a:lnTo>
                  <a:lnTo>
                    <a:pt x="41" y="17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0" y="14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19" y="30"/>
                  </a:lnTo>
                  <a:lnTo>
                    <a:pt x="19" y="39"/>
                  </a:lnTo>
                  <a:lnTo>
                    <a:pt x="19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1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2" y="3"/>
                  </a:lnTo>
                  <a:lnTo>
                    <a:pt x="57" y="6"/>
                  </a:lnTo>
                  <a:lnTo>
                    <a:pt x="60" y="9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66" y="20"/>
                  </a:lnTo>
                  <a:lnTo>
                    <a:pt x="66" y="28"/>
                  </a:lnTo>
                  <a:lnTo>
                    <a:pt x="66" y="7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5" name="Freeform 43"/>
            <p:cNvSpPr>
              <a:spLocks/>
            </p:cNvSpPr>
            <p:nvPr/>
          </p:nvSpPr>
          <p:spPr bwMode="auto">
            <a:xfrm>
              <a:off x="5595" y="1842"/>
              <a:ext cx="84" cy="98"/>
            </a:xfrm>
            <a:custGeom>
              <a:avLst/>
              <a:gdLst>
                <a:gd name="T0" fmla="*/ 65 w 84"/>
                <a:gd name="T1" fmla="*/ 63 h 98"/>
                <a:gd name="T2" fmla="*/ 84 w 84"/>
                <a:gd name="T3" fmla="*/ 68 h 98"/>
                <a:gd name="T4" fmla="*/ 79 w 84"/>
                <a:gd name="T5" fmla="*/ 82 h 98"/>
                <a:gd name="T6" fmla="*/ 71 w 84"/>
                <a:gd name="T7" fmla="*/ 93 h 98"/>
                <a:gd name="T8" fmla="*/ 60 w 84"/>
                <a:gd name="T9" fmla="*/ 98 h 98"/>
                <a:gd name="T10" fmla="*/ 43 w 84"/>
                <a:gd name="T11" fmla="*/ 98 h 98"/>
                <a:gd name="T12" fmla="*/ 35 w 84"/>
                <a:gd name="T13" fmla="*/ 98 h 98"/>
                <a:gd name="T14" fmla="*/ 27 w 84"/>
                <a:gd name="T15" fmla="*/ 95 h 98"/>
                <a:gd name="T16" fmla="*/ 19 w 84"/>
                <a:gd name="T17" fmla="*/ 93 h 98"/>
                <a:gd name="T18" fmla="*/ 13 w 84"/>
                <a:gd name="T19" fmla="*/ 87 h 98"/>
                <a:gd name="T20" fmla="*/ 8 w 84"/>
                <a:gd name="T21" fmla="*/ 79 h 98"/>
                <a:gd name="T22" fmla="*/ 2 w 84"/>
                <a:gd name="T23" fmla="*/ 71 h 98"/>
                <a:gd name="T24" fmla="*/ 0 w 84"/>
                <a:gd name="T25" fmla="*/ 60 h 98"/>
                <a:gd name="T26" fmla="*/ 0 w 84"/>
                <a:gd name="T27" fmla="*/ 52 h 98"/>
                <a:gd name="T28" fmla="*/ 0 w 84"/>
                <a:gd name="T29" fmla="*/ 38 h 98"/>
                <a:gd name="T30" fmla="*/ 2 w 84"/>
                <a:gd name="T31" fmla="*/ 30 h 98"/>
                <a:gd name="T32" fmla="*/ 8 w 84"/>
                <a:gd name="T33" fmla="*/ 22 h 98"/>
                <a:gd name="T34" fmla="*/ 13 w 84"/>
                <a:gd name="T35" fmla="*/ 14 h 98"/>
                <a:gd name="T36" fmla="*/ 19 w 84"/>
                <a:gd name="T37" fmla="*/ 8 h 98"/>
                <a:gd name="T38" fmla="*/ 27 w 84"/>
                <a:gd name="T39" fmla="*/ 3 h 98"/>
                <a:gd name="T40" fmla="*/ 35 w 84"/>
                <a:gd name="T41" fmla="*/ 0 h 98"/>
                <a:gd name="T42" fmla="*/ 46 w 84"/>
                <a:gd name="T43" fmla="*/ 0 h 98"/>
                <a:gd name="T44" fmla="*/ 54 w 84"/>
                <a:gd name="T45" fmla="*/ 0 h 98"/>
                <a:gd name="T46" fmla="*/ 62 w 84"/>
                <a:gd name="T47" fmla="*/ 3 h 98"/>
                <a:gd name="T48" fmla="*/ 68 w 84"/>
                <a:gd name="T49" fmla="*/ 6 h 98"/>
                <a:gd name="T50" fmla="*/ 76 w 84"/>
                <a:gd name="T51" fmla="*/ 11 h 98"/>
                <a:gd name="T52" fmla="*/ 82 w 84"/>
                <a:gd name="T53" fmla="*/ 19 h 98"/>
                <a:gd name="T54" fmla="*/ 84 w 84"/>
                <a:gd name="T55" fmla="*/ 27 h 98"/>
                <a:gd name="T56" fmla="*/ 65 w 84"/>
                <a:gd name="T57" fmla="*/ 33 h 98"/>
                <a:gd name="T58" fmla="*/ 62 w 84"/>
                <a:gd name="T59" fmla="*/ 27 h 98"/>
                <a:gd name="T60" fmla="*/ 57 w 84"/>
                <a:gd name="T61" fmla="*/ 22 h 98"/>
                <a:gd name="T62" fmla="*/ 52 w 84"/>
                <a:gd name="T63" fmla="*/ 16 h 98"/>
                <a:gd name="T64" fmla="*/ 43 w 84"/>
                <a:gd name="T65" fmla="*/ 16 h 98"/>
                <a:gd name="T66" fmla="*/ 35 w 84"/>
                <a:gd name="T67" fmla="*/ 19 h 98"/>
                <a:gd name="T68" fmla="*/ 27 w 84"/>
                <a:gd name="T69" fmla="*/ 25 h 98"/>
                <a:gd name="T70" fmla="*/ 22 w 84"/>
                <a:gd name="T71" fmla="*/ 36 h 98"/>
                <a:gd name="T72" fmla="*/ 19 w 84"/>
                <a:gd name="T73" fmla="*/ 49 h 98"/>
                <a:gd name="T74" fmla="*/ 22 w 84"/>
                <a:gd name="T75" fmla="*/ 65 h 98"/>
                <a:gd name="T76" fmla="*/ 27 w 84"/>
                <a:gd name="T77" fmla="*/ 74 h 98"/>
                <a:gd name="T78" fmla="*/ 35 w 84"/>
                <a:gd name="T79" fmla="*/ 82 h 98"/>
                <a:gd name="T80" fmla="*/ 43 w 84"/>
                <a:gd name="T81" fmla="*/ 82 h 98"/>
                <a:gd name="T82" fmla="*/ 52 w 84"/>
                <a:gd name="T83" fmla="*/ 82 h 98"/>
                <a:gd name="T84" fmla="*/ 57 w 84"/>
                <a:gd name="T85" fmla="*/ 79 h 98"/>
                <a:gd name="T86" fmla="*/ 62 w 84"/>
                <a:gd name="T87" fmla="*/ 71 h 98"/>
                <a:gd name="T88" fmla="*/ 65 w 84"/>
                <a:gd name="T89" fmla="*/ 63 h 9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"/>
                <a:gd name="T136" fmla="*/ 0 h 98"/>
                <a:gd name="T137" fmla="*/ 84 w 84"/>
                <a:gd name="T138" fmla="*/ 98 h 9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" h="98">
                  <a:moveTo>
                    <a:pt x="65" y="63"/>
                  </a:moveTo>
                  <a:lnTo>
                    <a:pt x="84" y="68"/>
                  </a:lnTo>
                  <a:lnTo>
                    <a:pt x="79" y="82"/>
                  </a:lnTo>
                  <a:lnTo>
                    <a:pt x="71" y="93"/>
                  </a:lnTo>
                  <a:lnTo>
                    <a:pt x="60" y="98"/>
                  </a:lnTo>
                  <a:lnTo>
                    <a:pt x="43" y="98"/>
                  </a:lnTo>
                  <a:lnTo>
                    <a:pt x="35" y="98"/>
                  </a:lnTo>
                  <a:lnTo>
                    <a:pt x="27" y="95"/>
                  </a:lnTo>
                  <a:lnTo>
                    <a:pt x="19" y="93"/>
                  </a:lnTo>
                  <a:lnTo>
                    <a:pt x="13" y="87"/>
                  </a:lnTo>
                  <a:lnTo>
                    <a:pt x="8" y="79"/>
                  </a:lnTo>
                  <a:lnTo>
                    <a:pt x="2" y="71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2" y="30"/>
                  </a:lnTo>
                  <a:lnTo>
                    <a:pt x="8" y="22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3"/>
                  </a:lnTo>
                  <a:lnTo>
                    <a:pt x="68" y="6"/>
                  </a:lnTo>
                  <a:lnTo>
                    <a:pt x="76" y="11"/>
                  </a:lnTo>
                  <a:lnTo>
                    <a:pt x="82" y="19"/>
                  </a:lnTo>
                  <a:lnTo>
                    <a:pt x="84" y="27"/>
                  </a:lnTo>
                  <a:lnTo>
                    <a:pt x="65" y="33"/>
                  </a:lnTo>
                  <a:lnTo>
                    <a:pt x="62" y="27"/>
                  </a:lnTo>
                  <a:lnTo>
                    <a:pt x="57" y="22"/>
                  </a:lnTo>
                  <a:lnTo>
                    <a:pt x="52" y="16"/>
                  </a:lnTo>
                  <a:lnTo>
                    <a:pt x="43" y="16"/>
                  </a:lnTo>
                  <a:lnTo>
                    <a:pt x="35" y="19"/>
                  </a:lnTo>
                  <a:lnTo>
                    <a:pt x="27" y="25"/>
                  </a:lnTo>
                  <a:lnTo>
                    <a:pt x="22" y="36"/>
                  </a:lnTo>
                  <a:lnTo>
                    <a:pt x="19" y="49"/>
                  </a:lnTo>
                  <a:lnTo>
                    <a:pt x="22" y="65"/>
                  </a:lnTo>
                  <a:lnTo>
                    <a:pt x="27" y="74"/>
                  </a:lnTo>
                  <a:lnTo>
                    <a:pt x="35" y="82"/>
                  </a:lnTo>
                  <a:lnTo>
                    <a:pt x="43" y="82"/>
                  </a:lnTo>
                  <a:lnTo>
                    <a:pt x="52" y="82"/>
                  </a:lnTo>
                  <a:lnTo>
                    <a:pt x="57" y="79"/>
                  </a:lnTo>
                  <a:lnTo>
                    <a:pt x="62" y="71"/>
                  </a:lnTo>
                  <a:lnTo>
                    <a:pt x="65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6" name="Freeform 44"/>
            <p:cNvSpPr>
              <a:spLocks noEditPoints="1"/>
            </p:cNvSpPr>
            <p:nvPr/>
          </p:nvSpPr>
          <p:spPr bwMode="auto">
            <a:xfrm>
              <a:off x="5693" y="1845"/>
              <a:ext cx="71" cy="95"/>
            </a:xfrm>
            <a:custGeom>
              <a:avLst/>
              <a:gdLst>
                <a:gd name="T0" fmla="*/ 71 w 71"/>
                <a:gd name="T1" fmla="*/ 95 h 95"/>
                <a:gd name="T2" fmla="*/ 52 w 71"/>
                <a:gd name="T3" fmla="*/ 95 h 95"/>
                <a:gd name="T4" fmla="*/ 52 w 71"/>
                <a:gd name="T5" fmla="*/ 84 h 95"/>
                <a:gd name="T6" fmla="*/ 46 w 71"/>
                <a:gd name="T7" fmla="*/ 90 h 95"/>
                <a:gd name="T8" fmla="*/ 41 w 71"/>
                <a:gd name="T9" fmla="*/ 92 h 95"/>
                <a:gd name="T10" fmla="*/ 35 w 71"/>
                <a:gd name="T11" fmla="*/ 95 h 95"/>
                <a:gd name="T12" fmla="*/ 30 w 71"/>
                <a:gd name="T13" fmla="*/ 95 h 95"/>
                <a:gd name="T14" fmla="*/ 19 w 71"/>
                <a:gd name="T15" fmla="*/ 92 h 95"/>
                <a:gd name="T16" fmla="*/ 8 w 71"/>
                <a:gd name="T17" fmla="*/ 87 h 95"/>
                <a:gd name="T18" fmla="*/ 3 w 71"/>
                <a:gd name="T19" fmla="*/ 76 h 95"/>
                <a:gd name="T20" fmla="*/ 0 w 71"/>
                <a:gd name="T21" fmla="*/ 60 h 95"/>
                <a:gd name="T22" fmla="*/ 3 w 71"/>
                <a:gd name="T23" fmla="*/ 43 h 95"/>
                <a:gd name="T24" fmla="*/ 8 w 71"/>
                <a:gd name="T25" fmla="*/ 33 h 95"/>
                <a:gd name="T26" fmla="*/ 19 w 71"/>
                <a:gd name="T27" fmla="*/ 27 h 95"/>
                <a:gd name="T28" fmla="*/ 30 w 71"/>
                <a:gd name="T29" fmla="*/ 24 h 95"/>
                <a:gd name="T30" fmla="*/ 41 w 71"/>
                <a:gd name="T31" fmla="*/ 27 h 95"/>
                <a:gd name="T32" fmla="*/ 52 w 71"/>
                <a:gd name="T33" fmla="*/ 33 h 95"/>
                <a:gd name="T34" fmla="*/ 52 w 71"/>
                <a:gd name="T35" fmla="*/ 0 h 95"/>
                <a:gd name="T36" fmla="*/ 71 w 71"/>
                <a:gd name="T37" fmla="*/ 0 h 95"/>
                <a:gd name="T38" fmla="*/ 71 w 71"/>
                <a:gd name="T39" fmla="*/ 95 h 95"/>
                <a:gd name="T40" fmla="*/ 19 w 71"/>
                <a:gd name="T41" fmla="*/ 57 h 95"/>
                <a:gd name="T42" fmla="*/ 19 w 71"/>
                <a:gd name="T43" fmla="*/ 68 h 95"/>
                <a:gd name="T44" fmla="*/ 22 w 71"/>
                <a:gd name="T45" fmla="*/ 73 h 95"/>
                <a:gd name="T46" fmla="*/ 27 w 71"/>
                <a:gd name="T47" fmla="*/ 79 h 95"/>
                <a:gd name="T48" fmla="*/ 35 w 71"/>
                <a:gd name="T49" fmla="*/ 81 h 95"/>
                <a:gd name="T50" fmla="*/ 41 w 71"/>
                <a:gd name="T51" fmla="*/ 81 h 95"/>
                <a:gd name="T52" fmla="*/ 46 w 71"/>
                <a:gd name="T53" fmla="*/ 76 h 95"/>
                <a:gd name="T54" fmla="*/ 49 w 71"/>
                <a:gd name="T55" fmla="*/ 71 h 95"/>
                <a:gd name="T56" fmla="*/ 52 w 71"/>
                <a:gd name="T57" fmla="*/ 60 h 95"/>
                <a:gd name="T58" fmla="*/ 49 w 71"/>
                <a:gd name="T59" fmla="*/ 49 h 95"/>
                <a:gd name="T60" fmla="*/ 46 w 71"/>
                <a:gd name="T61" fmla="*/ 43 h 95"/>
                <a:gd name="T62" fmla="*/ 41 w 71"/>
                <a:gd name="T63" fmla="*/ 38 h 95"/>
                <a:gd name="T64" fmla="*/ 35 w 71"/>
                <a:gd name="T65" fmla="*/ 38 h 95"/>
                <a:gd name="T66" fmla="*/ 30 w 71"/>
                <a:gd name="T67" fmla="*/ 38 h 95"/>
                <a:gd name="T68" fmla="*/ 24 w 71"/>
                <a:gd name="T69" fmla="*/ 43 h 95"/>
                <a:gd name="T70" fmla="*/ 19 w 71"/>
                <a:gd name="T71" fmla="*/ 49 h 95"/>
                <a:gd name="T72" fmla="*/ 19 w 71"/>
                <a:gd name="T73" fmla="*/ 57 h 9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95"/>
                <a:gd name="T113" fmla="*/ 71 w 71"/>
                <a:gd name="T114" fmla="*/ 95 h 9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95">
                  <a:moveTo>
                    <a:pt x="71" y="95"/>
                  </a:moveTo>
                  <a:lnTo>
                    <a:pt x="52" y="95"/>
                  </a:lnTo>
                  <a:lnTo>
                    <a:pt x="52" y="84"/>
                  </a:lnTo>
                  <a:lnTo>
                    <a:pt x="46" y="90"/>
                  </a:lnTo>
                  <a:lnTo>
                    <a:pt x="41" y="92"/>
                  </a:lnTo>
                  <a:lnTo>
                    <a:pt x="35" y="95"/>
                  </a:lnTo>
                  <a:lnTo>
                    <a:pt x="30" y="95"/>
                  </a:lnTo>
                  <a:lnTo>
                    <a:pt x="19" y="92"/>
                  </a:lnTo>
                  <a:lnTo>
                    <a:pt x="8" y="87"/>
                  </a:lnTo>
                  <a:lnTo>
                    <a:pt x="3" y="76"/>
                  </a:lnTo>
                  <a:lnTo>
                    <a:pt x="0" y="60"/>
                  </a:lnTo>
                  <a:lnTo>
                    <a:pt x="3" y="43"/>
                  </a:lnTo>
                  <a:lnTo>
                    <a:pt x="8" y="33"/>
                  </a:lnTo>
                  <a:lnTo>
                    <a:pt x="19" y="27"/>
                  </a:lnTo>
                  <a:lnTo>
                    <a:pt x="30" y="24"/>
                  </a:lnTo>
                  <a:lnTo>
                    <a:pt x="41" y="27"/>
                  </a:lnTo>
                  <a:lnTo>
                    <a:pt x="52" y="33"/>
                  </a:lnTo>
                  <a:lnTo>
                    <a:pt x="52" y="0"/>
                  </a:lnTo>
                  <a:lnTo>
                    <a:pt x="71" y="0"/>
                  </a:lnTo>
                  <a:lnTo>
                    <a:pt x="71" y="95"/>
                  </a:lnTo>
                  <a:close/>
                  <a:moveTo>
                    <a:pt x="19" y="57"/>
                  </a:moveTo>
                  <a:lnTo>
                    <a:pt x="19" y="68"/>
                  </a:lnTo>
                  <a:lnTo>
                    <a:pt x="22" y="73"/>
                  </a:lnTo>
                  <a:lnTo>
                    <a:pt x="27" y="79"/>
                  </a:lnTo>
                  <a:lnTo>
                    <a:pt x="35" y="81"/>
                  </a:lnTo>
                  <a:lnTo>
                    <a:pt x="41" y="81"/>
                  </a:lnTo>
                  <a:lnTo>
                    <a:pt x="46" y="76"/>
                  </a:lnTo>
                  <a:lnTo>
                    <a:pt x="49" y="71"/>
                  </a:lnTo>
                  <a:lnTo>
                    <a:pt x="52" y="60"/>
                  </a:lnTo>
                  <a:lnTo>
                    <a:pt x="49" y="49"/>
                  </a:lnTo>
                  <a:lnTo>
                    <a:pt x="46" y="43"/>
                  </a:lnTo>
                  <a:lnTo>
                    <a:pt x="41" y="38"/>
                  </a:lnTo>
                  <a:lnTo>
                    <a:pt x="35" y="38"/>
                  </a:lnTo>
                  <a:lnTo>
                    <a:pt x="30" y="38"/>
                  </a:lnTo>
                  <a:lnTo>
                    <a:pt x="24" y="43"/>
                  </a:lnTo>
                  <a:lnTo>
                    <a:pt x="19" y="49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7" name="Freeform 45"/>
            <p:cNvSpPr>
              <a:spLocks/>
            </p:cNvSpPr>
            <p:nvPr/>
          </p:nvSpPr>
          <p:spPr bwMode="auto">
            <a:xfrm>
              <a:off x="6085" y="2095"/>
              <a:ext cx="80" cy="95"/>
            </a:xfrm>
            <a:custGeom>
              <a:avLst/>
              <a:gdLst>
                <a:gd name="T0" fmla="*/ 0 w 80"/>
                <a:gd name="T1" fmla="*/ 95 h 95"/>
                <a:gd name="T2" fmla="*/ 0 w 80"/>
                <a:gd name="T3" fmla="*/ 0 h 95"/>
                <a:gd name="T4" fmla="*/ 20 w 80"/>
                <a:gd name="T5" fmla="*/ 0 h 95"/>
                <a:gd name="T6" fmla="*/ 20 w 80"/>
                <a:gd name="T7" fmla="*/ 38 h 95"/>
                <a:gd name="T8" fmla="*/ 58 w 80"/>
                <a:gd name="T9" fmla="*/ 38 h 95"/>
                <a:gd name="T10" fmla="*/ 58 w 80"/>
                <a:gd name="T11" fmla="*/ 0 h 95"/>
                <a:gd name="T12" fmla="*/ 80 w 80"/>
                <a:gd name="T13" fmla="*/ 0 h 95"/>
                <a:gd name="T14" fmla="*/ 80 w 80"/>
                <a:gd name="T15" fmla="*/ 95 h 95"/>
                <a:gd name="T16" fmla="*/ 58 w 80"/>
                <a:gd name="T17" fmla="*/ 95 h 95"/>
                <a:gd name="T18" fmla="*/ 58 w 80"/>
                <a:gd name="T19" fmla="*/ 52 h 95"/>
                <a:gd name="T20" fmla="*/ 20 w 80"/>
                <a:gd name="T21" fmla="*/ 52 h 95"/>
                <a:gd name="T22" fmla="*/ 20 w 80"/>
                <a:gd name="T23" fmla="*/ 95 h 95"/>
                <a:gd name="T24" fmla="*/ 0 w 80"/>
                <a:gd name="T25" fmla="*/ 95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0"/>
                <a:gd name="T40" fmla="*/ 0 h 95"/>
                <a:gd name="T41" fmla="*/ 80 w 80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0" h="95">
                  <a:moveTo>
                    <a:pt x="0" y="95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38"/>
                  </a:lnTo>
                  <a:lnTo>
                    <a:pt x="58" y="38"/>
                  </a:lnTo>
                  <a:lnTo>
                    <a:pt x="58" y="0"/>
                  </a:lnTo>
                  <a:lnTo>
                    <a:pt x="80" y="0"/>
                  </a:lnTo>
                  <a:lnTo>
                    <a:pt x="80" y="95"/>
                  </a:lnTo>
                  <a:lnTo>
                    <a:pt x="58" y="95"/>
                  </a:lnTo>
                  <a:lnTo>
                    <a:pt x="58" y="52"/>
                  </a:lnTo>
                  <a:lnTo>
                    <a:pt x="20" y="52"/>
                  </a:lnTo>
                  <a:lnTo>
                    <a:pt x="2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8" name="Freeform 46"/>
            <p:cNvSpPr>
              <a:spLocks noEditPoints="1"/>
            </p:cNvSpPr>
            <p:nvPr/>
          </p:nvSpPr>
          <p:spPr bwMode="auto">
            <a:xfrm>
              <a:off x="6181" y="2120"/>
              <a:ext cx="68" cy="97"/>
            </a:xfrm>
            <a:custGeom>
              <a:avLst/>
              <a:gdLst>
                <a:gd name="T0" fmla="*/ 22 w 68"/>
                <a:gd name="T1" fmla="*/ 76 h 97"/>
                <a:gd name="T2" fmla="*/ 24 w 68"/>
                <a:gd name="T3" fmla="*/ 81 h 97"/>
                <a:gd name="T4" fmla="*/ 33 w 68"/>
                <a:gd name="T5" fmla="*/ 84 h 97"/>
                <a:gd name="T6" fmla="*/ 44 w 68"/>
                <a:gd name="T7" fmla="*/ 81 h 97"/>
                <a:gd name="T8" fmla="*/ 49 w 68"/>
                <a:gd name="T9" fmla="*/ 78 h 97"/>
                <a:gd name="T10" fmla="*/ 49 w 68"/>
                <a:gd name="T11" fmla="*/ 68 h 97"/>
                <a:gd name="T12" fmla="*/ 46 w 68"/>
                <a:gd name="T13" fmla="*/ 65 h 97"/>
                <a:gd name="T14" fmla="*/ 35 w 68"/>
                <a:gd name="T15" fmla="*/ 70 h 97"/>
                <a:gd name="T16" fmla="*/ 22 w 68"/>
                <a:gd name="T17" fmla="*/ 70 h 97"/>
                <a:gd name="T18" fmla="*/ 11 w 68"/>
                <a:gd name="T19" fmla="*/ 62 h 97"/>
                <a:gd name="T20" fmla="*/ 0 w 68"/>
                <a:gd name="T21" fmla="*/ 49 h 97"/>
                <a:gd name="T22" fmla="*/ 0 w 68"/>
                <a:gd name="T23" fmla="*/ 19 h 97"/>
                <a:gd name="T24" fmla="*/ 16 w 68"/>
                <a:gd name="T25" fmla="*/ 2 h 97"/>
                <a:gd name="T26" fmla="*/ 35 w 68"/>
                <a:gd name="T27" fmla="*/ 0 h 97"/>
                <a:gd name="T28" fmla="*/ 46 w 68"/>
                <a:gd name="T29" fmla="*/ 5 h 97"/>
                <a:gd name="T30" fmla="*/ 52 w 68"/>
                <a:gd name="T31" fmla="*/ 0 h 97"/>
                <a:gd name="T32" fmla="*/ 68 w 68"/>
                <a:gd name="T33" fmla="*/ 62 h 97"/>
                <a:gd name="T34" fmla="*/ 65 w 68"/>
                <a:gd name="T35" fmla="*/ 81 h 97"/>
                <a:gd name="T36" fmla="*/ 60 w 68"/>
                <a:gd name="T37" fmla="*/ 92 h 97"/>
                <a:gd name="T38" fmla="*/ 52 w 68"/>
                <a:gd name="T39" fmla="*/ 97 h 97"/>
                <a:gd name="T40" fmla="*/ 35 w 68"/>
                <a:gd name="T41" fmla="*/ 97 h 97"/>
                <a:gd name="T42" fmla="*/ 8 w 68"/>
                <a:gd name="T43" fmla="*/ 92 h 97"/>
                <a:gd name="T44" fmla="*/ 3 w 68"/>
                <a:gd name="T45" fmla="*/ 76 h 97"/>
                <a:gd name="T46" fmla="*/ 3 w 68"/>
                <a:gd name="T47" fmla="*/ 76 h 97"/>
                <a:gd name="T48" fmla="*/ 19 w 68"/>
                <a:gd name="T49" fmla="*/ 43 h 97"/>
                <a:gd name="T50" fmla="*/ 27 w 68"/>
                <a:gd name="T51" fmla="*/ 54 h 97"/>
                <a:gd name="T52" fmla="*/ 41 w 68"/>
                <a:gd name="T53" fmla="*/ 54 h 97"/>
                <a:gd name="T54" fmla="*/ 49 w 68"/>
                <a:gd name="T55" fmla="*/ 43 h 97"/>
                <a:gd name="T56" fmla="*/ 49 w 68"/>
                <a:gd name="T57" fmla="*/ 24 h 97"/>
                <a:gd name="T58" fmla="*/ 41 w 68"/>
                <a:gd name="T59" fmla="*/ 13 h 97"/>
                <a:gd name="T60" fmla="*/ 27 w 68"/>
                <a:gd name="T61" fmla="*/ 13 h 97"/>
                <a:gd name="T62" fmla="*/ 19 w 68"/>
                <a:gd name="T63" fmla="*/ 24 h 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8"/>
                <a:gd name="T97" fmla="*/ 0 h 97"/>
                <a:gd name="T98" fmla="*/ 68 w 68"/>
                <a:gd name="T99" fmla="*/ 97 h 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8" h="97">
                  <a:moveTo>
                    <a:pt x="3" y="76"/>
                  </a:moveTo>
                  <a:lnTo>
                    <a:pt x="22" y="76"/>
                  </a:lnTo>
                  <a:lnTo>
                    <a:pt x="24" y="81"/>
                  </a:lnTo>
                  <a:lnTo>
                    <a:pt x="30" y="84"/>
                  </a:lnTo>
                  <a:lnTo>
                    <a:pt x="33" y="84"/>
                  </a:lnTo>
                  <a:lnTo>
                    <a:pt x="41" y="84"/>
                  </a:lnTo>
                  <a:lnTo>
                    <a:pt x="44" y="81"/>
                  </a:lnTo>
                  <a:lnTo>
                    <a:pt x="46" y="81"/>
                  </a:lnTo>
                  <a:lnTo>
                    <a:pt x="49" y="78"/>
                  </a:lnTo>
                  <a:lnTo>
                    <a:pt x="49" y="73"/>
                  </a:lnTo>
                  <a:lnTo>
                    <a:pt x="49" y="68"/>
                  </a:lnTo>
                  <a:lnTo>
                    <a:pt x="49" y="59"/>
                  </a:lnTo>
                  <a:lnTo>
                    <a:pt x="46" y="65"/>
                  </a:lnTo>
                  <a:lnTo>
                    <a:pt x="41" y="68"/>
                  </a:lnTo>
                  <a:lnTo>
                    <a:pt x="35" y="70"/>
                  </a:lnTo>
                  <a:lnTo>
                    <a:pt x="27" y="70"/>
                  </a:lnTo>
                  <a:lnTo>
                    <a:pt x="22" y="70"/>
                  </a:lnTo>
                  <a:lnTo>
                    <a:pt x="16" y="68"/>
                  </a:lnTo>
                  <a:lnTo>
                    <a:pt x="11" y="62"/>
                  </a:lnTo>
                  <a:lnTo>
                    <a:pt x="5" y="5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8" y="8"/>
                  </a:lnTo>
                  <a:lnTo>
                    <a:pt x="16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1" y="2"/>
                  </a:lnTo>
                  <a:lnTo>
                    <a:pt x="46" y="5"/>
                  </a:lnTo>
                  <a:lnTo>
                    <a:pt x="52" y="10"/>
                  </a:lnTo>
                  <a:lnTo>
                    <a:pt x="52" y="0"/>
                  </a:lnTo>
                  <a:lnTo>
                    <a:pt x="68" y="0"/>
                  </a:lnTo>
                  <a:lnTo>
                    <a:pt x="68" y="62"/>
                  </a:lnTo>
                  <a:lnTo>
                    <a:pt x="68" y="73"/>
                  </a:lnTo>
                  <a:lnTo>
                    <a:pt x="65" y="81"/>
                  </a:lnTo>
                  <a:lnTo>
                    <a:pt x="63" y="87"/>
                  </a:lnTo>
                  <a:lnTo>
                    <a:pt x="60" y="92"/>
                  </a:lnTo>
                  <a:lnTo>
                    <a:pt x="57" y="95"/>
                  </a:lnTo>
                  <a:lnTo>
                    <a:pt x="52" y="97"/>
                  </a:lnTo>
                  <a:lnTo>
                    <a:pt x="44" y="97"/>
                  </a:lnTo>
                  <a:lnTo>
                    <a:pt x="35" y="97"/>
                  </a:lnTo>
                  <a:lnTo>
                    <a:pt x="19" y="97"/>
                  </a:lnTo>
                  <a:lnTo>
                    <a:pt x="8" y="92"/>
                  </a:lnTo>
                  <a:lnTo>
                    <a:pt x="3" y="84"/>
                  </a:lnTo>
                  <a:lnTo>
                    <a:pt x="3" y="76"/>
                  </a:lnTo>
                  <a:close/>
                  <a:moveTo>
                    <a:pt x="19" y="35"/>
                  </a:moveTo>
                  <a:lnTo>
                    <a:pt x="19" y="43"/>
                  </a:lnTo>
                  <a:lnTo>
                    <a:pt x="22" y="51"/>
                  </a:lnTo>
                  <a:lnTo>
                    <a:pt x="27" y="54"/>
                  </a:lnTo>
                  <a:lnTo>
                    <a:pt x="33" y="54"/>
                  </a:lnTo>
                  <a:lnTo>
                    <a:pt x="41" y="54"/>
                  </a:lnTo>
                  <a:lnTo>
                    <a:pt x="46" y="49"/>
                  </a:lnTo>
                  <a:lnTo>
                    <a:pt x="49" y="43"/>
                  </a:lnTo>
                  <a:lnTo>
                    <a:pt x="49" y="35"/>
                  </a:lnTo>
                  <a:lnTo>
                    <a:pt x="49" y="24"/>
                  </a:lnTo>
                  <a:lnTo>
                    <a:pt x="46" y="19"/>
                  </a:lnTo>
                  <a:lnTo>
                    <a:pt x="41" y="13"/>
                  </a:lnTo>
                  <a:lnTo>
                    <a:pt x="33" y="13"/>
                  </a:lnTo>
                  <a:lnTo>
                    <a:pt x="27" y="13"/>
                  </a:lnTo>
                  <a:lnTo>
                    <a:pt x="22" y="19"/>
                  </a:lnTo>
                  <a:lnTo>
                    <a:pt x="19" y="24"/>
                  </a:lnTo>
                  <a:lnTo>
                    <a:pt x="19" y="3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79" name="Freeform 47"/>
            <p:cNvSpPr>
              <a:spLocks noEditPoints="1"/>
            </p:cNvSpPr>
            <p:nvPr/>
          </p:nvSpPr>
          <p:spPr bwMode="auto">
            <a:xfrm>
              <a:off x="5832" y="3441"/>
              <a:ext cx="57" cy="84"/>
            </a:xfrm>
            <a:custGeom>
              <a:avLst/>
              <a:gdLst>
                <a:gd name="T0" fmla="*/ 54 w 57"/>
                <a:gd name="T1" fmla="*/ 22 h 84"/>
                <a:gd name="T2" fmla="*/ 41 w 57"/>
                <a:gd name="T3" fmla="*/ 25 h 84"/>
                <a:gd name="T4" fmla="*/ 38 w 57"/>
                <a:gd name="T5" fmla="*/ 19 h 84"/>
                <a:gd name="T6" fmla="*/ 38 w 57"/>
                <a:gd name="T7" fmla="*/ 17 h 84"/>
                <a:gd name="T8" fmla="*/ 35 w 57"/>
                <a:gd name="T9" fmla="*/ 14 h 84"/>
                <a:gd name="T10" fmla="*/ 30 w 57"/>
                <a:gd name="T11" fmla="*/ 14 h 84"/>
                <a:gd name="T12" fmla="*/ 24 w 57"/>
                <a:gd name="T13" fmla="*/ 17 h 84"/>
                <a:gd name="T14" fmla="*/ 22 w 57"/>
                <a:gd name="T15" fmla="*/ 19 h 84"/>
                <a:gd name="T16" fmla="*/ 19 w 57"/>
                <a:gd name="T17" fmla="*/ 25 h 84"/>
                <a:gd name="T18" fmla="*/ 16 w 57"/>
                <a:gd name="T19" fmla="*/ 38 h 84"/>
                <a:gd name="T20" fmla="*/ 24 w 57"/>
                <a:gd name="T21" fmla="*/ 33 h 84"/>
                <a:gd name="T22" fmla="*/ 33 w 57"/>
                <a:gd name="T23" fmla="*/ 30 h 84"/>
                <a:gd name="T24" fmla="*/ 41 w 57"/>
                <a:gd name="T25" fmla="*/ 33 h 84"/>
                <a:gd name="T26" fmla="*/ 49 w 57"/>
                <a:gd name="T27" fmla="*/ 38 h 84"/>
                <a:gd name="T28" fmla="*/ 54 w 57"/>
                <a:gd name="T29" fmla="*/ 46 h 84"/>
                <a:gd name="T30" fmla="*/ 57 w 57"/>
                <a:gd name="T31" fmla="*/ 57 h 84"/>
                <a:gd name="T32" fmla="*/ 54 w 57"/>
                <a:gd name="T33" fmla="*/ 68 h 84"/>
                <a:gd name="T34" fmla="*/ 49 w 57"/>
                <a:gd name="T35" fmla="*/ 76 h 84"/>
                <a:gd name="T36" fmla="*/ 41 w 57"/>
                <a:gd name="T37" fmla="*/ 84 h 84"/>
                <a:gd name="T38" fmla="*/ 30 w 57"/>
                <a:gd name="T39" fmla="*/ 84 h 84"/>
                <a:gd name="T40" fmla="*/ 19 w 57"/>
                <a:gd name="T41" fmla="*/ 82 h 84"/>
                <a:gd name="T42" fmla="*/ 8 w 57"/>
                <a:gd name="T43" fmla="*/ 76 h 84"/>
                <a:gd name="T44" fmla="*/ 5 w 57"/>
                <a:gd name="T45" fmla="*/ 71 h 84"/>
                <a:gd name="T46" fmla="*/ 3 w 57"/>
                <a:gd name="T47" fmla="*/ 63 h 84"/>
                <a:gd name="T48" fmla="*/ 0 w 57"/>
                <a:gd name="T49" fmla="*/ 55 h 84"/>
                <a:gd name="T50" fmla="*/ 0 w 57"/>
                <a:gd name="T51" fmla="*/ 44 h 84"/>
                <a:gd name="T52" fmla="*/ 0 w 57"/>
                <a:gd name="T53" fmla="*/ 33 h 84"/>
                <a:gd name="T54" fmla="*/ 3 w 57"/>
                <a:gd name="T55" fmla="*/ 25 h 84"/>
                <a:gd name="T56" fmla="*/ 5 w 57"/>
                <a:gd name="T57" fmla="*/ 17 h 84"/>
                <a:gd name="T58" fmla="*/ 8 w 57"/>
                <a:gd name="T59" fmla="*/ 11 h 84"/>
                <a:gd name="T60" fmla="*/ 14 w 57"/>
                <a:gd name="T61" fmla="*/ 8 h 84"/>
                <a:gd name="T62" fmla="*/ 19 w 57"/>
                <a:gd name="T63" fmla="*/ 3 h 84"/>
                <a:gd name="T64" fmla="*/ 24 w 57"/>
                <a:gd name="T65" fmla="*/ 3 h 84"/>
                <a:gd name="T66" fmla="*/ 33 w 57"/>
                <a:gd name="T67" fmla="*/ 0 h 84"/>
                <a:gd name="T68" fmla="*/ 41 w 57"/>
                <a:gd name="T69" fmla="*/ 3 h 84"/>
                <a:gd name="T70" fmla="*/ 46 w 57"/>
                <a:gd name="T71" fmla="*/ 6 h 84"/>
                <a:gd name="T72" fmla="*/ 52 w 57"/>
                <a:gd name="T73" fmla="*/ 14 h 84"/>
                <a:gd name="T74" fmla="*/ 54 w 57"/>
                <a:gd name="T75" fmla="*/ 22 h 84"/>
                <a:gd name="T76" fmla="*/ 19 w 57"/>
                <a:gd name="T77" fmla="*/ 57 h 84"/>
                <a:gd name="T78" fmla="*/ 19 w 57"/>
                <a:gd name="T79" fmla="*/ 63 h 84"/>
                <a:gd name="T80" fmla="*/ 22 w 57"/>
                <a:gd name="T81" fmla="*/ 68 h 84"/>
                <a:gd name="T82" fmla="*/ 27 w 57"/>
                <a:gd name="T83" fmla="*/ 71 h 84"/>
                <a:gd name="T84" fmla="*/ 30 w 57"/>
                <a:gd name="T85" fmla="*/ 71 h 84"/>
                <a:gd name="T86" fmla="*/ 35 w 57"/>
                <a:gd name="T87" fmla="*/ 71 h 84"/>
                <a:gd name="T88" fmla="*/ 38 w 57"/>
                <a:gd name="T89" fmla="*/ 68 h 84"/>
                <a:gd name="T90" fmla="*/ 41 w 57"/>
                <a:gd name="T91" fmla="*/ 65 h 84"/>
                <a:gd name="T92" fmla="*/ 41 w 57"/>
                <a:gd name="T93" fmla="*/ 57 h 84"/>
                <a:gd name="T94" fmla="*/ 41 w 57"/>
                <a:gd name="T95" fmla="*/ 52 h 84"/>
                <a:gd name="T96" fmla="*/ 38 w 57"/>
                <a:gd name="T97" fmla="*/ 46 h 84"/>
                <a:gd name="T98" fmla="*/ 35 w 57"/>
                <a:gd name="T99" fmla="*/ 44 h 84"/>
                <a:gd name="T100" fmla="*/ 30 w 57"/>
                <a:gd name="T101" fmla="*/ 41 h 84"/>
                <a:gd name="T102" fmla="*/ 24 w 57"/>
                <a:gd name="T103" fmla="*/ 44 h 84"/>
                <a:gd name="T104" fmla="*/ 22 w 57"/>
                <a:gd name="T105" fmla="*/ 46 h 84"/>
                <a:gd name="T106" fmla="*/ 19 w 57"/>
                <a:gd name="T107" fmla="*/ 49 h 84"/>
                <a:gd name="T108" fmla="*/ 19 w 57"/>
                <a:gd name="T109" fmla="*/ 57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"/>
                <a:gd name="T166" fmla="*/ 0 h 84"/>
                <a:gd name="T167" fmla="*/ 57 w 57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" h="84">
                  <a:moveTo>
                    <a:pt x="54" y="22"/>
                  </a:moveTo>
                  <a:lnTo>
                    <a:pt x="41" y="25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9" y="25"/>
                  </a:lnTo>
                  <a:lnTo>
                    <a:pt x="16" y="38"/>
                  </a:lnTo>
                  <a:lnTo>
                    <a:pt x="24" y="33"/>
                  </a:lnTo>
                  <a:lnTo>
                    <a:pt x="33" y="30"/>
                  </a:lnTo>
                  <a:lnTo>
                    <a:pt x="41" y="33"/>
                  </a:lnTo>
                  <a:lnTo>
                    <a:pt x="49" y="38"/>
                  </a:lnTo>
                  <a:lnTo>
                    <a:pt x="54" y="46"/>
                  </a:lnTo>
                  <a:lnTo>
                    <a:pt x="57" y="57"/>
                  </a:lnTo>
                  <a:lnTo>
                    <a:pt x="54" y="68"/>
                  </a:lnTo>
                  <a:lnTo>
                    <a:pt x="49" y="76"/>
                  </a:lnTo>
                  <a:lnTo>
                    <a:pt x="41" y="84"/>
                  </a:lnTo>
                  <a:lnTo>
                    <a:pt x="30" y="84"/>
                  </a:lnTo>
                  <a:lnTo>
                    <a:pt x="19" y="82"/>
                  </a:lnTo>
                  <a:lnTo>
                    <a:pt x="8" y="76"/>
                  </a:lnTo>
                  <a:lnTo>
                    <a:pt x="5" y="71"/>
                  </a:lnTo>
                  <a:lnTo>
                    <a:pt x="3" y="63"/>
                  </a:lnTo>
                  <a:lnTo>
                    <a:pt x="0" y="55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3" y="25"/>
                  </a:lnTo>
                  <a:lnTo>
                    <a:pt x="5" y="17"/>
                  </a:lnTo>
                  <a:lnTo>
                    <a:pt x="8" y="11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4" y="3"/>
                  </a:lnTo>
                  <a:lnTo>
                    <a:pt x="33" y="0"/>
                  </a:lnTo>
                  <a:lnTo>
                    <a:pt x="41" y="3"/>
                  </a:lnTo>
                  <a:lnTo>
                    <a:pt x="46" y="6"/>
                  </a:lnTo>
                  <a:lnTo>
                    <a:pt x="52" y="14"/>
                  </a:lnTo>
                  <a:lnTo>
                    <a:pt x="54" y="22"/>
                  </a:lnTo>
                  <a:close/>
                  <a:moveTo>
                    <a:pt x="19" y="57"/>
                  </a:moveTo>
                  <a:lnTo>
                    <a:pt x="19" y="63"/>
                  </a:lnTo>
                  <a:lnTo>
                    <a:pt x="22" y="68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5" y="71"/>
                  </a:lnTo>
                  <a:lnTo>
                    <a:pt x="38" y="68"/>
                  </a:lnTo>
                  <a:lnTo>
                    <a:pt x="41" y="65"/>
                  </a:lnTo>
                  <a:lnTo>
                    <a:pt x="41" y="57"/>
                  </a:lnTo>
                  <a:lnTo>
                    <a:pt x="41" y="52"/>
                  </a:lnTo>
                  <a:lnTo>
                    <a:pt x="38" y="46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4" y="44"/>
                  </a:lnTo>
                  <a:lnTo>
                    <a:pt x="22" y="46"/>
                  </a:lnTo>
                  <a:lnTo>
                    <a:pt x="19" y="49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0" name="Freeform 48"/>
            <p:cNvSpPr>
              <a:spLocks noEditPoints="1"/>
            </p:cNvSpPr>
            <p:nvPr/>
          </p:nvSpPr>
          <p:spPr bwMode="auto">
            <a:xfrm>
              <a:off x="5897" y="3441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9 w 55"/>
                <a:gd name="T3" fmla="*/ 3 h 84"/>
                <a:gd name="T4" fmla="*/ 47 w 55"/>
                <a:gd name="T5" fmla="*/ 11 h 84"/>
                <a:gd name="T6" fmla="*/ 52 w 55"/>
                <a:gd name="T7" fmla="*/ 17 h 84"/>
                <a:gd name="T8" fmla="*/ 55 w 55"/>
                <a:gd name="T9" fmla="*/ 25 h 84"/>
                <a:gd name="T10" fmla="*/ 55 w 55"/>
                <a:gd name="T11" fmla="*/ 33 h 84"/>
                <a:gd name="T12" fmla="*/ 55 w 55"/>
                <a:gd name="T13" fmla="*/ 44 h 84"/>
                <a:gd name="T14" fmla="*/ 55 w 55"/>
                <a:gd name="T15" fmla="*/ 55 h 84"/>
                <a:gd name="T16" fmla="*/ 55 w 55"/>
                <a:gd name="T17" fmla="*/ 63 h 84"/>
                <a:gd name="T18" fmla="*/ 52 w 55"/>
                <a:gd name="T19" fmla="*/ 71 h 84"/>
                <a:gd name="T20" fmla="*/ 47 w 55"/>
                <a:gd name="T21" fmla="*/ 76 h 84"/>
                <a:gd name="T22" fmla="*/ 39 w 55"/>
                <a:gd name="T23" fmla="*/ 84 h 84"/>
                <a:gd name="T24" fmla="*/ 28 w 55"/>
                <a:gd name="T25" fmla="*/ 84 h 84"/>
                <a:gd name="T26" fmla="*/ 17 w 55"/>
                <a:gd name="T27" fmla="*/ 82 h 84"/>
                <a:gd name="T28" fmla="*/ 9 w 55"/>
                <a:gd name="T29" fmla="*/ 76 h 84"/>
                <a:gd name="T30" fmla="*/ 3 w 55"/>
                <a:gd name="T31" fmla="*/ 63 h 84"/>
                <a:gd name="T32" fmla="*/ 0 w 55"/>
                <a:gd name="T33" fmla="*/ 44 h 84"/>
                <a:gd name="T34" fmla="*/ 0 w 55"/>
                <a:gd name="T35" fmla="*/ 33 h 84"/>
                <a:gd name="T36" fmla="*/ 3 w 55"/>
                <a:gd name="T37" fmla="*/ 22 h 84"/>
                <a:gd name="T38" fmla="*/ 6 w 55"/>
                <a:gd name="T39" fmla="*/ 17 h 84"/>
                <a:gd name="T40" fmla="*/ 9 w 55"/>
                <a:gd name="T41" fmla="*/ 11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4 h 84"/>
                <a:gd name="T48" fmla="*/ 25 w 55"/>
                <a:gd name="T49" fmla="*/ 14 h 84"/>
                <a:gd name="T50" fmla="*/ 22 w 55"/>
                <a:gd name="T51" fmla="*/ 17 h 84"/>
                <a:gd name="T52" fmla="*/ 22 w 55"/>
                <a:gd name="T53" fmla="*/ 19 h 84"/>
                <a:gd name="T54" fmla="*/ 19 w 55"/>
                <a:gd name="T55" fmla="*/ 22 h 84"/>
                <a:gd name="T56" fmla="*/ 19 w 55"/>
                <a:gd name="T57" fmla="*/ 30 h 84"/>
                <a:gd name="T58" fmla="*/ 17 w 55"/>
                <a:gd name="T59" fmla="*/ 44 h 84"/>
                <a:gd name="T60" fmla="*/ 19 w 55"/>
                <a:gd name="T61" fmla="*/ 55 h 84"/>
                <a:gd name="T62" fmla="*/ 19 w 55"/>
                <a:gd name="T63" fmla="*/ 63 h 84"/>
                <a:gd name="T64" fmla="*/ 22 w 55"/>
                <a:gd name="T65" fmla="*/ 68 h 84"/>
                <a:gd name="T66" fmla="*/ 22 w 55"/>
                <a:gd name="T67" fmla="*/ 71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71 h 84"/>
                <a:gd name="T76" fmla="*/ 36 w 55"/>
                <a:gd name="T77" fmla="*/ 68 h 84"/>
                <a:gd name="T78" fmla="*/ 39 w 55"/>
                <a:gd name="T79" fmla="*/ 63 h 84"/>
                <a:gd name="T80" fmla="*/ 39 w 55"/>
                <a:gd name="T81" fmla="*/ 55 h 84"/>
                <a:gd name="T82" fmla="*/ 39 w 55"/>
                <a:gd name="T83" fmla="*/ 44 h 84"/>
                <a:gd name="T84" fmla="*/ 39 w 55"/>
                <a:gd name="T85" fmla="*/ 30 h 84"/>
                <a:gd name="T86" fmla="*/ 39 w 55"/>
                <a:gd name="T87" fmla="*/ 25 h 84"/>
                <a:gd name="T88" fmla="*/ 36 w 55"/>
                <a:gd name="T89" fmla="*/ 19 h 84"/>
                <a:gd name="T90" fmla="*/ 33 w 55"/>
                <a:gd name="T91" fmla="*/ 17 h 84"/>
                <a:gd name="T92" fmla="*/ 30 w 55"/>
                <a:gd name="T93" fmla="*/ 14 h 84"/>
                <a:gd name="T94" fmla="*/ 28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9" y="3"/>
                  </a:lnTo>
                  <a:lnTo>
                    <a:pt x="47" y="11"/>
                  </a:lnTo>
                  <a:lnTo>
                    <a:pt x="52" y="17"/>
                  </a:lnTo>
                  <a:lnTo>
                    <a:pt x="55" y="25"/>
                  </a:lnTo>
                  <a:lnTo>
                    <a:pt x="55" y="33"/>
                  </a:lnTo>
                  <a:lnTo>
                    <a:pt x="55" y="44"/>
                  </a:lnTo>
                  <a:lnTo>
                    <a:pt x="55" y="55"/>
                  </a:lnTo>
                  <a:lnTo>
                    <a:pt x="55" y="63"/>
                  </a:lnTo>
                  <a:lnTo>
                    <a:pt x="52" y="71"/>
                  </a:lnTo>
                  <a:lnTo>
                    <a:pt x="47" y="76"/>
                  </a:lnTo>
                  <a:lnTo>
                    <a:pt x="39" y="84"/>
                  </a:lnTo>
                  <a:lnTo>
                    <a:pt x="28" y="84"/>
                  </a:lnTo>
                  <a:lnTo>
                    <a:pt x="17" y="82"/>
                  </a:lnTo>
                  <a:lnTo>
                    <a:pt x="9" y="76"/>
                  </a:lnTo>
                  <a:lnTo>
                    <a:pt x="3" y="63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3" y="22"/>
                  </a:lnTo>
                  <a:lnTo>
                    <a:pt x="6" y="17"/>
                  </a:lnTo>
                  <a:lnTo>
                    <a:pt x="9" y="11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25" y="14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7" y="44"/>
                  </a:lnTo>
                  <a:lnTo>
                    <a:pt x="19" y="55"/>
                  </a:lnTo>
                  <a:lnTo>
                    <a:pt x="19" y="63"/>
                  </a:lnTo>
                  <a:lnTo>
                    <a:pt x="22" y="68"/>
                  </a:lnTo>
                  <a:lnTo>
                    <a:pt x="22" y="71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6" y="68"/>
                  </a:lnTo>
                  <a:lnTo>
                    <a:pt x="39" y="63"/>
                  </a:lnTo>
                  <a:lnTo>
                    <a:pt x="39" y="55"/>
                  </a:lnTo>
                  <a:lnTo>
                    <a:pt x="39" y="44"/>
                  </a:lnTo>
                  <a:lnTo>
                    <a:pt x="39" y="30"/>
                  </a:lnTo>
                  <a:lnTo>
                    <a:pt x="39" y="25"/>
                  </a:lnTo>
                  <a:lnTo>
                    <a:pt x="36" y="19"/>
                  </a:lnTo>
                  <a:lnTo>
                    <a:pt x="33" y="17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1" name="Freeform 49"/>
            <p:cNvSpPr>
              <a:spLocks noEditPoints="1"/>
            </p:cNvSpPr>
            <p:nvPr/>
          </p:nvSpPr>
          <p:spPr bwMode="auto">
            <a:xfrm>
              <a:off x="6107" y="3441"/>
              <a:ext cx="55" cy="84"/>
            </a:xfrm>
            <a:custGeom>
              <a:avLst/>
              <a:gdLst>
                <a:gd name="T0" fmla="*/ 8 w 55"/>
                <a:gd name="T1" fmla="*/ 36 h 84"/>
                <a:gd name="T2" fmla="*/ 3 w 55"/>
                <a:gd name="T3" fmla="*/ 27 h 84"/>
                <a:gd name="T4" fmla="*/ 3 w 55"/>
                <a:gd name="T5" fmla="*/ 14 h 84"/>
                <a:gd name="T6" fmla="*/ 17 w 55"/>
                <a:gd name="T7" fmla="*/ 3 h 84"/>
                <a:gd name="T8" fmla="*/ 38 w 55"/>
                <a:gd name="T9" fmla="*/ 3 h 84"/>
                <a:gd name="T10" fmla="*/ 52 w 55"/>
                <a:gd name="T11" fmla="*/ 14 h 84"/>
                <a:gd name="T12" fmla="*/ 52 w 55"/>
                <a:gd name="T13" fmla="*/ 27 h 84"/>
                <a:gd name="T14" fmla="*/ 47 w 55"/>
                <a:gd name="T15" fmla="*/ 36 h 84"/>
                <a:gd name="T16" fmla="*/ 47 w 55"/>
                <a:gd name="T17" fmla="*/ 44 h 84"/>
                <a:gd name="T18" fmla="*/ 55 w 55"/>
                <a:gd name="T19" fmla="*/ 55 h 84"/>
                <a:gd name="T20" fmla="*/ 55 w 55"/>
                <a:gd name="T21" fmla="*/ 71 h 84"/>
                <a:gd name="T22" fmla="*/ 38 w 55"/>
                <a:gd name="T23" fmla="*/ 84 h 84"/>
                <a:gd name="T24" fmla="*/ 17 w 55"/>
                <a:gd name="T25" fmla="*/ 84 h 84"/>
                <a:gd name="T26" fmla="*/ 3 w 55"/>
                <a:gd name="T27" fmla="*/ 71 h 84"/>
                <a:gd name="T28" fmla="*/ 0 w 55"/>
                <a:gd name="T29" fmla="*/ 55 h 84"/>
                <a:gd name="T30" fmla="*/ 8 w 55"/>
                <a:gd name="T31" fmla="*/ 44 h 84"/>
                <a:gd name="T32" fmla="*/ 17 w 55"/>
                <a:gd name="T33" fmla="*/ 25 h 84"/>
                <a:gd name="T34" fmla="*/ 19 w 55"/>
                <a:gd name="T35" fmla="*/ 30 h 84"/>
                <a:gd name="T36" fmla="*/ 28 w 55"/>
                <a:gd name="T37" fmla="*/ 33 h 84"/>
                <a:gd name="T38" fmla="*/ 36 w 55"/>
                <a:gd name="T39" fmla="*/ 30 h 84"/>
                <a:gd name="T40" fmla="*/ 38 w 55"/>
                <a:gd name="T41" fmla="*/ 25 h 84"/>
                <a:gd name="T42" fmla="*/ 36 w 55"/>
                <a:gd name="T43" fmla="*/ 17 h 84"/>
                <a:gd name="T44" fmla="*/ 28 w 55"/>
                <a:gd name="T45" fmla="*/ 14 h 84"/>
                <a:gd name="T46" fmla="*/ 19 w 55"/>
                <a:gd name="T47" fmla="*/ 17 h 84"/>
                <a:gd name="T48" fmla="*/ 17 w 55"/>
                <a:gd name="T49" fmla="*/ 25 h 84"/>
                <a:gd name="T50" fmla="*/ 17 w 55"/>
                <a:gd name="T51" fmla="*/ 65 h 84"/>
                <a:gd name="T52" fmla="*/ 22 w 55"/>
                <a:gd name="T53" fmla="*/ 71 h 84"/>
                <a:gd name="T54" fmla="*/ 33 w 55"/>
                <a:gd name="T55" fmla="*/ 71 h 84"/>
                <a:gd name="T56" fmla="*/ 38 w 55"/>
                <a:gd name="T57" fmla="*/ 65 h 84"/>
                <a:gd name="T58" fmla="*/ 38 w 55"/>
                <a:gd name="T59" fmla="*/ 55 h 84"/>
                <a:gd name="T60" fmla="*/ 33 w 55"/>
                <a:gd name="T61" fmla="*/ 46 h 84"/>
                <a:gd name="T62" fmla="*/ 22 w 55"/>
                <a:gd name="T63" fmla="*/ 46 h 84"/>
                <a:gd name="T64" fmla="*/ 17 w 55"/>
                <a:gd name="T65" fmla="*/ 55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"/>
                <a:gd name="T100" fmla="*/ 0 h 84"/>
                <a:gd name="T101" fmla="*/ 55 w 55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" h="84">
                  <a:moveTo>
                    <a:pt x="14" y="38"/>
                  </a:moveTo>
                  <a:lnTo>
                    <a:pt x="8" y="36"/>
                  </a:lnTo>
                  <a:lnTo>
                    <a:pt x="6" y="33"/>
                  </a:lnTo>
                  <a:lnTo>
                    <a:pt x="3" y="27"/>
                  </a:lnTo>
                  <a:lnTo>
                    <a:pt x="3" y="22"/>
                  </a:lnTo>
                  <a:lnTo>
                    <a:pt x="3" y="14"/>
                  </a:lnTo>
                  <a:lnTo>
                    <a:pt x="8" y="8"/>
                  </a:lnTo>
                  <a:lnTo>
                    <a:pt x="17" y="3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7" y="8"/>
                  </a:lnTo>
                  <a:lnTo>
                    <a:pt x="52" y="14"/>
                  </a:lnTo>
                  <a:lnTo>
                    <a:pt x="52" y="22"/>
                  </a:lnTo>
                  <a:lnTo>
                    <a:pt x="52" y="27"/>
                  </a:lnTo>
                  <a:lnTo>
                    <a:pt x="49" y="33"/>
                  </a:lnTo>
                  <a:lnTo>
                    <a:pt x="47" y="36"/>
                  </a:lnTo>
                  <a:lnTo>
                    <a:pt x="41" y="38"/>
                  </a:lnTo>
                  <a:lnTo>
                    <a:pt x="47" y="44"/>
                  </a:lnTo>
                  <a:lnTo>
                    <a:pt x="52" y="46"/>
                  </a:lnTo>
                  <a:lnTo>
                    <a:pt x="55" y="55"/>
                  </a:lnTo>
                  <a:lnTo>
                    <a:pt x="55" y="60"/>
                  </a:lnTo>
                  <a:lnTo>
                    <a:pt x="55" y="71"/>
                  </a:lnTo>
                  <a:lnTo>
                    <a:pt x="49" y="79"/>
                  </a:lnTo>
                  <a:lnTo>
                    <a:pt x="38" y="84"/>
                  </a:lnTo>
                  <a:lnTo>
                    <a:pt x="28" y="84"/>
                  </a:lnTo>
                  <a:lnTo>
                    <a:pt x="17" y="84"/>
                  </a:lnTo>
                  <a:lnTo>
                    <a:pt x="8" y="79"/>
                  </a:lnTo>
                  <a:lnTo>
                    <a:pt x="3" y="71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3" y="49"/>
                  </a:lnTo>
                  <a:lnTo>
                    <a:pt x="8" y="44"/>
                  </a:lnTo>
                  <a:lnTo>
                    <a:pt x="14" y="38"/>
                  </a:lnTo>
                  <a:close/>
                  <a:moveTo>
                    <a:pt x="17" y="25"/>
                  </a:moveTo>
                  <a:lnTo>
                    <a:pt x="19" y="27"/>
                  </a:lnTo>
                  <a:lnTo>
                    <a:pt x="19" y="30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6" y="30"/>
                  </a:lnTo>
                  <a:lnTo>
                    <a:pt x="36" y="27"/>
                  </a:lnTo>
                  <a:lnTo>
                    <a:pt x="38" y="25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3" y="14"/>
                  </a:lnTo>
                  <a:lnTo>
                    <a:pt x="28" y="14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7" y="25"/>
                  </a:lnTo>
                  <a:close/>
                  <a:moveTo>
                    <a:pt x="17" y="60"/>
                  </a:moveTo>
                  <a:lnTo>
                    <a:pt x="17" y="65"/>
                  </a:lnTo>
                  <a:lnTo>
                    <a:pt x="19" y="68"/>
                  </a:lnTo>
                  <a:lnTo>
                    <a:pt x="22" y="71"/>
                  </a:lnTo>
                  <a:lnTo>
                    <a:pt x="28" y="74"/>
                  </a:lnTo>
                  <a:lnTo>
                    <a:pt x="33" y="71"/>
                  </a:lnTo>
                  <a:lnTo>
                    <a:pt x="36" y="68"/>
                  </a:lnTo>
                  <a:lnTo>
                    <a:pt x="38" y="65"/>
                  </a:lnTo>
                  <a:lnTo>
                    <a:pt x="38" y="60"/>
                  </a:lnTo>
                  <a:lnTo>
                    <a:pt x="38" y="55"/>
                  </a:lnTo>
                  <a:lnTo>
                    <a:pt x="36" y="49"/>
                  </a:lnTo>
                  <a:lnTo>
                    <a:pt x="33" y="46"/>
                  </a:lnTo>
                  <a:lnTo>
                    <a:pt x="28" y="46"/>
                  </a:lnTo>
                  <a:lnTo>
                    <a:pt x="22" y="46"/>
                  </a:lnTo>
                  <a:lnTo>
                    <a:pt x="19" y="49"/>
                  </a:lnTo>
                  <a:lnTo>
                    <a:pt x="17" y="55"/>
                  </a:lnTo>
                  <a:lnTo>
                    <a:pt x="17" y="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2" name="Freeform 50"/>
            <p:cNvSpPr>
              <a:spLocks noEditPoints="1"/>
            </p:cNvSpPr>
            <p:nvPr/>
          </p:nvSpPr>
          <p:spPr bwMode="auto">
            <a:xfrm>
              <a:off x="6173" y="3441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3 h 84"/>
                <a:gd name="T4" fmla="*/ 46 w 54"/>
                <a:gd name="T5" fmla="*/ 11 h 84"/>
                <a:gd name="T6" fmla="*/ 49 w 54"/>
                <a:gd name="T7" fmla="*/ 17 h 84"/>
                <a:gd name="T8" fmla="*/ 52 w 54"/>
                <a:gd name="T9" fmla="*/ 25 h 84"/>
                <a:gd name="T10" fmla="*/ 54 w 54"/>
                <a:gd name="T11" fmla="*/ 33 h 84"/>
                <a:gd name="T12" fmla="*/ 54 w 54"/>
                <a:gd name="T13" fmla="*/ 44 h 84"/>
                <a:gd name="T14" fmla="*/ 54 w 54"/>
                <a:gd name="T15" fmla="*/ 55 h 84"/>
                <a:gd name="T16" fmla="*/ 52 w 54"/>
                <a:gd name="T17" fmla="*/ 63 h 84"/>
                <a:gd name="T18" fmla="*/ 49 w 54"/>
                <a:gd name="T19" fmla="*/ 71 h 84"/>
                <a:gd name="T20" fmla="*/ 46 w 54"/>
                <a:gd name="T21" fmla="*/ 76 h 84"/>
                <a:gd name="T22" fmla="*/ 38 w 54"/>
                <a:gd name="T23" fmla="*/ 84 h 84"/>
                <a:gd name="T24" fmla="*/ 27 w 54"/>
                <a:gd name="T25" fmla="*/ 84 h 84"/>
                <a:gd name="T26" fmla="*/ 16 w 54"/>
                <a:gd name="T27" fmla="*/ 82 h 84"/>
                <a:gd name="T28" fmla="*/ 8 w 54"/>
                <a:gd name="T29" fmla="*/ 76 h 84"/>
                <a:gd name="T30" fmla="*/ 2 w 54"/>
                <a:gd name="T31" fmla="*/ 63 h 84"/>
                <a:gd name="T32" fmla="*/ 0 w 54"/>
                <a:gd name="T33" fmla="*/ 44 h 84"/>
                <a:gd name="T34" fmla="*/ 0 w 54"/>
                <a:gd name="T35" fmla="*/ 33 h 84"/>
                <a:gd name="T36" fmla="*/ 2 w 54"/>
                <a:gd name="T37" fmla="*/ 22 h 84"/>
                <a:gd name="T38" fmla="*/ 5 w 54"/>
                <a:gd name="T39" fmla="*/ 17 h 84"/>
                <a:gd name="T40" fmla="*/ 8 w 54"/>
                <a:gd name="T41" fmla="*/ 11 h 84"/>
                <a:gd name="T42" fmla="*/ 16 w 54"/>
                <a:gd name="T43" fmla="*/ 3 h 84"/>
                <a:gd name="T44" fmla="*/ 27 w 54"/>
                <a:gd name="T45" fmla="*/ 0 h 84"/>
                <a:gd name="T46" fmla="*/ 27 w 54"/>
                <a:gd name="T47" fmla="*/ 14 h 84"/>
                <a:gd name="T48" fmla="*/ 24 w 54"/>
                <a:gd name="T49" fmla="*/ 14 h 84"/>
                <a:gd name="T50" fmla="*/ 22 w 54"/>
                <a:gd name="T51" fmla="*/ 17 h 84"/>
                <a:gd name="T52" fmla="*/ 19 w 54"/>
                <a:gd name="T53" fmla="*/ 19 h 84"/>
                <a:gd name="T54" fmla="*/ 19 w 54"/>
                <a:gd name="T55" fmla="*/ 22 h 84"/>
                <a:gd name="T56" fmla="*/ 16 w 54"/>
                <a:gd name="T57" fmla="*/ 30 h 84"/>
                <a:gd name="T58" fmla="*/ 16 w 54"/>
                <a:gd name="T59" fmla="*/ 44 h 84"/>
                <a:gd name="T60" fmla="*/ 16 w 54"/>
                <a:gd name="T61" fmla="*/ 55 h 84"/>
                <a:gd name="T62" fmla="*/ 19 w 54"/>
                <a:gd name="T63" fmla="*/ 63 h 84"/>
                <a:gd name="T64" fmla="*/ 19 w 54"/>
                <a:gd name="T65" fmla="*/ 68 h 84"/>
                <a:gd name="T66" fmla="*/ 22 w 54"/>
                <a:gd name="T67" fmla="*/ 71 h 84"/>
                <a:gd name="T68" fmla="*/ 24 w 54"/>
                <a:gd name="T69" fmla="*/ 71 h 84"/>
                <a:gd name="T70" fmla="*/ 27 w 54"/>
                <a:gd name="T71" fmla="*/ 71 h 84"/>
                <a:gd name="T72" fmla="*/ 30 w 54"/>
                <a:gd name="T73" fmla="*/ 71 h 84"/>
                <a:gd name="T74" fmla="*/ 32 w 54"/>
                <a:gd name="T75" fmla="*/ 71 h 84"/>
                <a:gd name="T76" fmla="*/ 35 w 54"/>
                <a:gd name="T77" fmla="*/ 68 h 84"/>
                <a:gd name="T78" fmla="*/ 35 w 54"/>
                <a:gd name="T79" fmla="*/ 63 h 84"/>
                <a:gd name="T80" fmla="*/ 38 w 54"/>
                <a:gd name="T81" fmla="*/ 55 h 84"/>
                <a:gd name="T82" fmla="*/ 38 w 54"/>
                <a:gd name="T83" fmla="*/ 44 h 84"/>
                <a:gd name="T84" fmla="*/ 38 w 54"/>
                <a:gd name="T85" fmla="*/ 30 h 84"/>
                <a:gd name="T86" fmla="*/ 35 w 54"/>
                <a:gd name="T87" fmla="*/ 25 h 84"/>
                <a:gd name="T88" fmla="*/ 35 w 54"/>
                <a:gd name="T89" fmla="*/ 19 h 84"/>
                <a:gd name="T90" fmla="*/ 32 w 54"/>
                <a:gd name="T91" fmla="*/ 17 h 84"/>
                <a:gd name="T92" fmla="*/ 30 w 54"/>
                <a:gd name="T93" fmla="*/ 14 h 84"/>
                <a:gd name="T94" fmla="*/ 27 w 54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3"/>
                  </a:lnTo>
                  <a:lnTo>
                    <a:pt x="46" y="11"/>
                  </a:lnTo>
                  <a:lnTo>
                    <a:pt x="49" y="17"/>
                  </a:lnTo>
                  <a:lnTo>
                    <a:pt x="52" y="25"/>
                  </a:lnTo>
                  <a:lnTo>
                    <a:pt x="54" y="33"/>
                  </a:lnTo>
                  <a:lnTo>
                    <a:pt x="54" y="44"/>
                  </a:lnTo>
                  <a:lnTo>
                    <a:pt x="54" y="55"/>
                  </a:lnTo>
                  <a:lnTo>
                    <a:pt x="52" y="63"/>
                  </a:lnTo>
                  <a:lnTo>
                    <a:pt x="49" y="71"/>
                  </a:lnTo>
                  <a:lnTo>
                    <a:pt x="46" y="76"/>
                  </a:lnTo>
                  <a:lnTo>
                    <a:pt x="38" y="84"/>
                  </a:lnTo>
                  <a:lnTo>
                    <a:pt x="27" y="84"/>
                  </a:lnTo>
                  <a:lnTo>
                    <a:pt x="16" y="82"/>
                  </a:lnTo>
                  <a:lnTo>
                    <a:pt x="8" y="76"/>
                  </a:lnTo>
                  <a:lnTo>
                    <a:pt x="2" y="63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2" y="22"/>
                  </a:lnTo>
                  <a:lnTo>
                    <a:pt x="5" y="17"/>
                  </a:lnTo>
                  <a:lnTo>
                    <a:pt x="8" y="11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4" y="14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6" y="30"/>
                  </a:lnTo>
                  <a:lnTo>
                    <a:pt x="16" y="44"/>
                  </a:lnTo>
                  <a:lnTo>
                    <a:pt x="16" y="55"/>
                  </a:lnTo>
                  <a:lnTo>
                    <a:pt x="19" y="63"/>
                  </a:lnTo>
                  <a:lnTo>
                    <a:pt x="19" y="68"/>
                  </a:lnTo>
                  <a:lnTo>
                    <a:pt x="22" y="71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71"/>
                  </a:lnTo>
                  <a:lnTo>
                    <a:pt x="35" y="68"/>
                  </a:lnTo>
                  <a:lnTo>
                    <a:pt x="35" y="63"/>
                  </a:lnTo>
                  <a:lnTo>
                    <a:pt x="38" y="55"/>
                  </a:lnTo>
                  <a:lnTo>
                    <a:pt x="38" y="44"/>
                  </a:lnTo>
                  <a:lnTo>
                    <a:pt x="38" y="30"/>
                  </a:lnTo>
                  <a:lnTo>
                    <a:pt x="35" y="25"/>
                  </a:lnTo>
                  <a:lnTo>
                    <a:pt x="35" y="19"/>
                  </a:lnTo>
                  <a:lnTo>
                    <a:pt x="32" y="17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3" name="Freeform 51"/>
            <p:cNvSpPr>
              <a:spLocks/>
            </p:cNvSpPr>
            <p:nvPr/>
          </p:nvSpPr>
          <p:spPr bwMode="auto">
            <a:xfrm>
              <a:off x="6364" y="3441"/>
              <a:ext cx="38" cy="82"/>
            </a:xfrm>
            <a:custGeom>
              <a:avLst/>
              <a:gdLst>
                <a:gd name="T0" fmla="*/ 38 w 38"/>
                <a:gd name="T1" fmla="*/ 82 h 82"/>
                <a:gd name="T2" fmla="*/ 21 w 38"/>
                <a:gd name="T3" fmla="*/ 82 h 82"/>
                <a:gd name="T4" fmla="*/ 21 w 38"/>
                <a:gd name="T5" fmla="*/ 22 h 82"/>
                <a:gd name="T6" fmla="*/ 10 w 38"/>
                <a:gd name="T7" fmla="*/ 30 h 82"/>
                <a:gd name="T8" fmla="*/ 0 w 38"/>
                <a:gd name="T9" fmla="*/ 36 h 82"/>
                <a:gd name="T10" fmla="*/ 0 w 38"/>
                <a:gd name="T11" fmla="*/ 22 h 82"/>
                <a:gd name="T12" fmla="*/ 5 w 38"/>
                <a:gd name="T13" fmla="*/ 19 h 82"/>
                <a:gd name="T14" fmla="*/ 13 w 38"/>
                <a:gd name="T15" fmla="*/ 14 h 82"/>
                <a:gd name="T16" fmla="*/ 19 w 38"/>
                <a:gd name="T17" fmla="*/ 8 h 82"/>
                <a:gd name="T18" fmla="*/ 24 w 38"/>
                <a:gd name="T19" fmla="*/ 0 h 82"/>
                <a:gd name="T20" fmla="*/ 38 w 38"/>
                <a:gd name="T21" fmla="*/ 0 h 82"/>
                <a:gd name="T22" fmla="*/ 38 w 38"/>
                <a:gd name="T23" fmla="*/ 82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82"/>
                <a:gd name="T38" fmla="*/ 38 w 38"/>
                <a:gd name="T39" fmla="*/ 82 h 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82">
                  <a:moveTo>
                    <a:pt x="38" y="82"/>
                  </a:moveTo>
                  <a:lnTo>
                    <a:pt x="21" y="82"/>
                  </a:lnTo>
                  <a:lnTo>
                    <a:pt x="21" y="22"/>
                  </a:lnTo>
                  <a:lnTo>
                    <a:pt x="10" y="30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8" y="8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4" name="Freeform 52"/>
            <p:cNvSpPr>
              <a:spLocks noEditPoints="1"/>
            </p:cNvSpPr>
            <p:nvPr/>
          </p:nvSpPr>
          <p:spPr bwMode="auto">
            <a:xfrm>
              <a:off x="6424" y="3441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3 h 84"/>
                <a:gd name="T4" fmla="*/ 46 w 54"/>
                <a:gd name="T5" fmla="*/ 8 h 84"/>
                <a:gd name="T6" fmla="*/ 51 w 54"/>
                <a:gd name="T7" fmla="*/ 14 h 84"/>
                <a:gd name="T8" fmla="*/ 54 w 54"/>
                <a:gd name="T9" fmla="*/ 22 h 84"/>
                <a:gd name="T10" fmla="*/ 54 w 54"/>
                <a:gd name="T11" fmla="*/ 30 h 84"/>
                <a:gd name="T12" fmla="*/ 54 w 54"/>
                <a:gd name="T13" fmla="*/ 41 h 84"/>
                <a:gd name="T14" fmla="*/ 54 w 54"/>
                <a:gd name="T15" fmla="*/ 52 h 84"/>
                <a:gd name="T16" fmla="*/ 54 w 54"/>
                <a:gd name="T17" fmla="*/ 63 h 84"/>
                <a:gd name="T18" fmla="*/ 51 w 54"/>
                <a:gd name="T19" fmla="*/ 71 h 84"/>
                <a:gd name="T20" fmla="*/ 46 w 54"/>
                <a:gd name="T21" fmla="*/ 76 h 84"/>
                <a:gd name="T22" fmla="*/ 38 w 54"/>
                <a:gd name="T23" fmla="*/ 82 h 84"/>
                <a:gd name="T24" fmla="*/ 27 w 54"/>
                <a:gd name="T25" fmla="*/ 84 h 84"/>
                <a:gd name="T26" fmla="*/ 16 w 54"/>
                <a:gd name="T27" fmla="*/ 82 h 84"/>
                <a:gd name="T28" fmla="*/ 8 w 54"/>
                <a:gd name="T29" fmla="*/ 74 h 84"/>
                <a:gd name="T30" fmla="*/ 2 w 54"/>
                <a:gd name="T31" fmla="*/ 63 h 84"/>
                <a:gd name="T32" fmla="*/ 0 w 54"/>
                <a:gd name="T33" fmla="*/ 41 h 84"/>
                <a:gd name="T34" fmla="*/ 2 w 54"/>
                <a:gd name="T35" fmla="*/ 30 h 84"/>
                <a:gd name="T36" fmla="*/ 2 w 54"/>
                <a:gd name="T37" fmla="*/ 22 h 84"/>
                <a:gd name="T38" fmla="*/ 5 w 54"/>
                <a:gd name="T39" fmla="*/ 14 h 84"/>
                <a:gd name="T40" fmla="*/ 8 w 54"/>
                <a:gd name="T41" fmla="*/ 8 h 84"/>
                <a:gd name="T42" fmla="*/ 16 w 54"/>
                <a:gd name="T43" fmla="*/ 3 h 84"/>
                <a:gd name="T44" fmla="*/ 27 w 54"/>
                <a:gd name="T45" fmla="*/ 0 h 84"/>
                <a:gd name="T46" fmla="*/ 27 w 54"/>
                <a:gd name="T47" fmla="*/ 14 h 84"/>
                <a:gd name="T48" fmla="*/ 24 w 54"/>
                <a:gd name="T49" fmla="*/ 14 h 84"/>
                <a:gd name="T50" fmla="*/ 21 w 54"/>
                <a:gd name="T51" fmla="*/ 14 h 84"/>
                <a:gd name="T52" fmla="*/ 21 w 54"/>
                <a:gd name="T53" fmla="*/ 17 h 84"/>
                <a:gd name="T54" fmla="*/ 19 w 54"/>
                <a:gd name="T55" fmla="*/ 22 h 84"/>
                <a:gd name="T56" fmla="*/ 19 w 54"/>
                <a:gd name="T57" fmla="*/ 30 h 84"/>
                <a:gd name="T58" fmla="*/ 19 w 54"/>
                <a:gd name="T59" fmla="*/ 41 h 84"/>
                <a:gd name="T60" fmla="*/ 19 w 54"/>
                <a:gd name="T61" fmla="*/ 55 h 84"/>
                <a:gd name="T62" fmla="*/ 19 w 54"/>
                <a:gd name="T63" fmla="*/ 63 h 84"/>
                <a:gd name="T64" fmla="*/ 21 w 54"/>
                <a:gd name="T65" fmla="*/ 65 h 84"/>
                <a:gd name="T66" fmla="*/ 21 w 54"/>
                <a:gd name="T67" fmla="*/ 68 h 84"/>
                <a:gd name="T68" fmla="*/ 24 w 54"/>
                <a:gd name="T69" fmla="*/ 71 h 84"/>
                <a:gd name="T70" fmla="*/ 27 w 54"/>
                <a:gd name="T71" fmla="*/ 71 h 84"/>
                <a:gd name="T72" fmla="*/ 30 w 54"/>
                <a:gd name="T73" fmla="*/ 71 h 84"/>
                <a:gd name="T74" fmla="*/ 32 w 54"/>
                <a:gd name="T75" fmla="*/ 68 h 84"/>
                <a:gd name="T76" fmla="*/ 35 w 54"/>
                <a:gd name="T77" fmla="*/ 65 h 84"/>
                <a:gd name="T78" fmla="*/ 38 w 54"/>
                <a:gd name="T79" fmla="*/ 63 h 84"/>
                <a:gd name="T80" fmla="*/ 38 w 54"/>
                <a:gd name="T81" fmla="*/ 55 h 84"/>
                <a:gd name="T82" fmla="*/ 38 w 54"/>
                <a:gd name="T83" fmla="*/ 41 h 84"/>
                <a:gd name="T84" fmla="*/ 38 w 54"/>
                <a:gd name="T85" fmla="*/ 30 h 84"/>
                <a:gd name="T86" fmla="*/ 38 w 54"/>
                <a:gd name="T87" fmla="*/ 22 h 84"/>
                <a:gd name="T88" fmla="*/ 35 w 54"/>
                <a:gd name="T89" fmla="*/ 17 h 84"/>
                <a:gd name="T90" fmla="*/ 32 w 54"/>
                <a:gd name="T91" fmla="*/ 14 h 84"/>
                <a:gd name="T92" fmla="*/ 30 w 54"/>
                <a:gd name="T93" fmla="*/ 14 h 84"/>
                <a:gd name="T94" fmla="*/ 27 w 54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3"/>
                  </a:lnTo>
                  <a:lnTo>
                    <a:pt x="46" y="8"/>
                  </a:lnTo>
                  <a:lnTo>
                    <a:pt x="51" y="14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41"/>
                  </a:lnTo>
                  <a:lnTo>
                    <a:pt x="54" y="52"/>
                  </a:lnTo>
                  <a:lnTo>
                    <a:pt x="54" y="63"/>
                  </a:lnTo>
                  <a:lnTo>
                    <a:pt x="51" y="71"/>
                  </a:lnTo>
                  <a:lnTo>
                    <a:pt x="46" y="76"/>
                  </a:lnTo>
                  <a:lnTo>
                    <a:pt x="38" y="82"/>
                  </a:lnTo>
                  <a:lnTo>
                    <a:pt x="27" y="84"/>
                  </a:lnTo>
                  <a:lnTo>
                    <a:pt x="16" y="82"/>
                  </a:lnTo>
                  <a:lnTo>
                    <a:pt x="8" y="74"/>
                  </a:lnTo>
                  <a:lnTo>
                    <a:pt x="2" y="63"/>
                  </a:lnTo>
                  <a:lnTo>
                    <a:pt x="0" y="41"/>
                  </a:lnTo>
                  <a:lnTo>
                    <a:pt x="2" y="30"/>
                  </a:lnTo>
                  <a:lnTo>
                    <a:pt x="2" y="22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4" y="14"/>
                  </a:lnTo>
                  <a:lnTo>
                    <a:pt x="21" y="14"/>
                  </a:lnTo>
                  <a:lnTo>
                    <a:pt x="21" y="17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9" y="41"/>
                  </a:lnTo>
                  <a:lnTo>
                    <a:pt x="19" y="55"/>
                  </a:lnTo>
                  <a:lnTo>
                    <a:pt x="19" y="63"/>
                  </a:lnTo>
                  <a:lnTo>
                    <a:pt x="21" y="65"/>
                  </a:lnTo>
                  <a:lnTo>
                    <a:pt x="21" y="68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68"/>
                  </a:lnTo>
                  <a:lnTo>
                    <a:pt x="35" y="65"/>
                  </a:lnTo>
                  <a:lnTo>
                    <a:pt x="38" y="63"/>
                  </a:lnTo>
                  <a:lnTo>
                    <a:pt x="38" y="55"/>
                  </a:lnTo>
                  <a:lnTo>
                    <a:pt x="38" y="41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5" y="17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5" name="Freeform 53"/>
            <p:cNvSpPr>
              <a:spLocks noEditPoints="1"/>
            </p:cNvSpPr>
            <p:nvPr/>
          </p:nvSpPr>
          <p:spPr bwMode="auto">
            <a:xfrm>
              <a:off x="6489" y="3441"/>
              <a:ext cx="55" cy="84"/>
            </a:xfrm>
            <a:custGeom>
              <a:avLst/>
              <a:gdLst>
                <a:gd name="T0" fmla="*/ 27 w 55"/>
                <a:gd name="T1" fmla="*/ 0 h 84"/>
                <a:gd name="T2" fmla="*/ 38 w 55"/>
                <a:gd name="T3" fmla="*/ 3 h 84"/>
                <a:gd name="T4" fmla="*/ 46 w 55"/>
                <a:gd name="T5" fmla="*/ 8 h 84"/>
                <a:gd name="T6" fmla="*/ 52 w 55"/>
                <a:gd name="T7" fmla="*/ 14 h 84"/>
                <a:gd name="T8" fmla="*/ 55 w 55"/>
                <a:gd name="T9" fmla="*/ 22 h 84"/>
                <a:gd name="T10" fmla="*/ 55 w 55"/>
                <a:gd name="T11" fmla="*/ 30 h 84"/>
                <a:gd name="T12" fmla="*/ 55 w 55"/>
                <a:gd name="T13" fmla="*/ 41 h 84"/>
                <a:gd name="T14" fmla="*/ 55 w 55"/>
                <a:gd name="T15" fmla="*/ 52 h 84"/>
                <a:gd name="T16" fmla="*/ 55 w 55"/>
                <a:gd name="T17" fmla="*/ 63 h 84"/>
                <a:gd name="T18" fmla="*/ 52 w 55"/>
                <a:gd name="T19" fmla="*/ 71 h 84"/>
                <a:gd name="T20" fmla="*/ 46 w 55"/>
                <a:gd name="T21" fmla="*/ 76 h 84"/>
                <a:gd name="T22" fmla="*/ 38 w 55"/>
                <a:gd name="T23" fmla="*/ 82 h 84"/>
                <a:gd name="T24" fmla="*/ 27 w 55"/>
                <a:gd name="T25" fmla="*/ 84 h 84"/>
                <a:gd name="T26" fmla="*/ 16 w 55"/>
                <a:gd name="T27" fmla="*/ 82 h 84"/>
                <a:gd name="T28" fmla="*/ 8 w 55"/>
                <a:gd name="T29" fmla="*/ 74 h 84"/>
                <a:gd name="T30" fmla="*/ 3 w 55"/>
                <a:gd name="T31" fmla="*/ 63 h 84"/>
                <a:gd name="T32" fmla="*/ 0 w 55"/>
                <a:gd name="T33" fmla="*/ 41 h 84"/>
                <a:gd name="T34" fmla="*/ 3 w 55"/>
                <a:gd name="T35" fmla="*/ 30 h 84"/>
                <a:gd name="T36" fmla="*/ 3 w 55"/>
                <a:gd name="T37" fmla="*/ 22 h 84"/>
                <a:gd name="T38" fmla="*/ 5 w 55"/>
                <a:gd name="T39" fmla="*/ 14 h 84"/>
                <a:gd name="T40" fmla="*/ 8 w 55"/>
                <a:gd name="T41" fmla="*/ 8 h 84"/>
                <a:gd name="T42" fmla="*/ 16 w 55"/>
                <a:gd name="T43" fmla="*/ 3 h 84"/>
                <a:gd name="T44" fmla="*/ 27 w 55"/>
                <a:gd name="T45" fmla="*/ 0 h 84"/>
                <a:gd name="T46" fmla="*/ 27 w 55"/>
                <a:gd name="T47" fmla="*/ 14 h 84"/>
                <a:gd name="T48" fmla="*/ 25 w 55"/>
                <a:gd name="T49" fmla="*/ 14 h 84"/>
                <a:gd name="T50" fmla="*/ 22 w 55"/>
                <a:gd name="T51" fmla="*/ 14 h 84"/>
                <a:gd name="T52" fmla="*/ 22 w 55"/>
                <a:gd name="T53" fmla="*/ 17 h 84"/>
                <a:gd name="T54" fmla="*/ 19 w 55"/>
                <a:gd name="T55" fmla="*/ 22 h 84"/>
                <a:gd name="T56" fmla="*/ 19 w 55"/>
                <a:gd name="T57" fmla="*/ 30 h 84"/>
                <a:gd name="T58" fmla="*/ 19 w 55"/>
                <a:gd name="T59" fmla="*/ 41 h 84"/>
                <a:gd name="T60" fmla="*/ 19 w 55"/>
                <a:gd name="T61" fmla="*/ 55 h 84"/>
                <a:gd name="T62" fmla="*/ 19 w 55"/>
                <a:gd name="T63" fmla="*/ 63 h 84"/>
                <a:gd name="T64" fmla="*/ 22 w 55"/>
                <a:gd name="T65" fmla="*/ 65 h 84"/>
                <a:gd name="T66" fmla="*/ 22 w 55"/>
                <a:gd name="T67" fmla="*/ 68 h 84"/>
                <a:gd name="T68" fmla="*/ 25 w 55"/>
                <a:gd name="T69" fmla="*/ 71 h 84"/>
                <a:gd name="T70" fmla="*/ 27 w 55"/>
                <a:gd name="T71" fmla="*/ 71 h 84"/>
                <a:gd name="T72" fmla="*/ 30 w 55"/>
                <a:gd name="T73" fmla="*/ 71 h 84"/>
                <a:gd name="T74" fmla="*/ 33 w 55"/>
                <a:gd name="T75" fmla="*/ 68 h 84"/>
                <a:gd name="T76" fmla="*/ 35 w 55"/>
                <a:gd name="T77" fmla="*/ 65 h 84"/>
                <a:gd name="T78" fmla="*/ 38 w 55"/>
                <a:gd name="T79" fmla="*/ 63 h 84"/>
                <a:gd name="T80" fmla="*/ 38 w 55"/>
                <a:gd name="T81" fmla="*/ 55 h 84"/>
                <a:gd name="T82" fmla="*/ 38 w 55"/>
                <a:gd name="T83" fmla="*/ 41 h 84"/>
                <a:gd name="T84" fmla="*/ 38 w 55"/>
                <a:gd name="T85" fmla="*/ 30 h 84"/>
                <a:gd name="T86" fmla="*/ 38 w 55"/>
                <a:gd name="T87" fmla="*/ 22 h 84"/>
                <a:gd name="T88" fmla="*/ 35 w 55"/>
                <a:gd name="T89" fmla="*/ 17 h 84"/>
                <a:gd name="T90" fmla="*/ 33 w 55"/>
                <a:gd name="T91" fmla="*/ 14 h 84"/>
                <a:gd name="T92" fmla="*/ 30 w 55"/>
                <a:gd name="T93" fmla="*/ 14 h 84"/>
                <a:gd name="T94" fmla="*/ 27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7" y="0"/>
                  </a:moveTo>
                  <a:lnTo>
                    <a:pt x="38" y="3"/>
                  </a:lnTo>
                  <a:lnTo>
                    <a:pt x="46" y="8"/>
                  </a:lnTo>
                  <a:lnTo>
                    <a:pt x="52" y="14"/>
                  </a:lnTo>
                  <a:lnTo>
                    <a:pt x="55" y="22"/>
                  </a:lnTo>
                  <a:lnTo>
                    <a:pt x="55" y="30"/>
                  </a:lnTo>
                  <a:lnTo>
                    <a:pt x="55" y="41"/>
                  </a:lnTo>
                  <a:lnTo>
                    <a:pt x="55" y="52"/>
                  </a:lnTo>
                  <a:lnTo>
                    <a:pt x="55" y="63"/>
                  </a:lnTo>
                  <a:lnTo>
                    <a:pt x="52" y="71"/>
                  </a:lnTo>
                  <a:lnTo>
                    <a:pt x="46" y="76"/>
                  </a:lnTo>
                  <a:lnTo>
                    <a:pt x="38" y="82"/>
                  </a:lnTo>
                  <a:lnTo>
                    <a:pt x="27" y="84"/>
                  </a:lnTo>
                  <a:lnTo>
                    <a:pt x="16" y="82"/>
                  </a:lnTo>
                  <a:lnTo>
                    <a:pt x="8" y="74"/>
                  </a:lnTo>
                  <a:lnTo>
                    <a:pt x="3" y="63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3" y="22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5" y="14"/>
                  </a:lnTo>
                  <a:lnTo>
                    <a:pt x="22" y="14"/>
                  </a:lnTo>
                  <a:lnTo>
                    <a:pt x="22" y="17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9" y="41"/>
                  </a:lnTo>
                  <a:lnTo>
                    <a:pt x="19" y="55"/>
                  </a:lnTo>
                  <a:lnTo>
                    <a:pt x="19" y="63"/>
                  </a:lnTo>
                  <a:lnTo>
                    <a:pt x="22" y="65"/>
                  </a:lnTo>
                  <a:lnTo>
                    <a:pt x="22" y="68"/>
                  </a:lnTo>
                  <a:lnTo>
                    <a:pt x="25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3" y="68"/>
                  </a:lnTo>
                  <a:lnTo>
                    <a:pt x="35" y="65"/>
                  </a:lnTo>
                  <a:lnTo>
                    <a:pt x="38" y="63"/>
                  </a:lnTo>
                  <a:lnTo>
                    <a:pt x="38" y="55"/>
                  </a:lnTo>
                  <a:lnTo>
                    <a:pt x="38" y="41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35" y="17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6" name="Freeform 54"/>
            <p:cNvSpPr>
              <a:spLocks/>
            </p:cNvSpPr>
            <p:nvPr/>
          </p:nvSpPr>
          <p:spPr bwMode="auto">
            <a:xfrm>
              <a:off x="6650" y="3441"/>
              <a:ext cx="35" cy="84"/>
            </a:xfrm>
            <a:custGeom>
              <a:avLst/>
              <a:gdLst>
                <a:gd name="T0" fmla="*/ 35 w 35"/>
                <a:gd name="T1" fmla="*/ 84 h 84"/>
                <a:gd name="T2" fmla="*/ 22 w 35"/>
                <a:gd name="T3" fmla="*/ 84 h 84"/>
                <a:gd name="T4" fmla="*/ 22 w 35"/>
                <a:gd name="T5" fmla="*/ 25 h 84"/>
                <a:gd name="T6" fmla="*/ 11 w 35"/>
                <a:gd name="T7" fmla="*/ 33 h 84"/>
                <a:gd name="T8" fmla="*/ 0 w 35"/>
                <a:gd name="T9" fmla="*/ 36 h 84"/>
                <a:gd name="T10" fmla="*/ 0 w 35"/>
                <a:gd name="T11" fmla="*/ 22 h 84"/>
                <a:gd name="T12" fmla="*/ 5 w 35"/>
                <a:gd name="T13" fmla="*/ 19 h 84"/>
                <a:gd name="T14" fmla="*/ 13 w 35"/>
                <a:gd name="T15" fmla="*/ 14 h 84"/>
                <a:gd name="T16" fmla="*/ 19 w 35"/>
                <a:gd name="T17" fmla="*/ 8 h 84"/>
                <a:gd name="T18" fmla="*/ 24 w 35"/>
                <a:gd name="T19" fmla="*/ 0 h 84"/>
                <a:gd name="T20" fmla="*/ 35 w 35"/>
                <a:gd name="T21" fmla="*/ 0 h 84"/>
                <a:gd name="T22" fmla="*/ 35 w 35"/>
                <a:gd name="T23" fmla="*/ 84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"/>
                <a:gd name="T37" fmla="*/ 0 h 84"/>
                <a:gd name="T38" fmla="*/ 35 w 35"/>
                <a:gd name="T39" fmla="*/ 84 h 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" h="84">
                  <a:moveTo>
                    <a:pt x="35" y="84"/>
                  </a:moveTo>
                  <a:lnTo>
                    <a:pt x="22" y="84"/>
                  </a:lnTo>
                  <a:lnTo>
                    <a:pt x="22" y="25"/>
                  </a:lnTo>
                  <a:lnTo>
                    <a:pt x="11" y="33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4" y="0"/>
                  </a:lnTo>
                  <a:lnTo>
                    <a:pt x="35" y="0"/>
                  </a:lnTo>
                  <a:lnTo>
                    <a:pt x="35" y="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7" name="Freeform 55"/>
            <p:cNvSpPr>
              <a:spLocks/>
            </p:cNvSpPr>
            <p:nvPr/>
          </p:nvSpPr>
          <p:spPr bwMode="auto">
            <a:xfrm>
              <a:off x="6710" y="3441"/>
              <a:ext cx="54" cy="84"/>
            </a:xfrm>
            <a:custGeom>
              <a:avLst/>
              <a:gdLst>
                <a:gd name="T0" fmla="*/ 54 w 54"/>
                <a:gd name="T1" fmla="*/ 68 h 84"/>
                <a:gd name="T2" fmla="*/ 54 w 54"/>
                <a:gd name="T3" fmla="*/ 84 h 84"/>
                <a:gd name="T4" fmla="*/ 0 w 54"/>
                <a:gd name="T5" fmla="*/ 84 h 84"/>
                <a:gd name="T6" fmla="*/ 0 w 54"/>
                <a:gd name="T7" fmla="*/ 76 h 84"/>
                <a:gd name="T8" fmla="*/ 5 w 54"/>
                <a:gd name="T9" fmla="*/ 68 h 84"/>
                <a:gd name="T10" fmla="*/ 11 w 54"/>
                <a:gd name="T11" fmla="*/ 60 h 84"/>
                <a:gd name="T12" fmla="*/ 22 w 54"/>
                <a:gd name="T13" fmla="*/ 49 h 84"/>
                <a:gd name="T14" fmla="*/ 30 w 54"/>
                <a:gd name="T15" fmla="*/ 41 h 84"/>
                <a:gd name="T16" fmla="*/ 35 w 54"/>
                <a:gd name="T17" fmla="*/ 36 h 84"/>
                <a:gd name="T18" fmla="*/ 38 w 54"/>
                <a:gd name="T19" fmla="*/ 30 h 84"/>
                <a:gd name="T20" fmla="*/ 38 w 54"/>
                <a:gd name="T21" fmla="*/ 25 h 84"/>
                <a:gd name="T22" fmla="*/ 38 w 54"/>
                <a:gd name="T23" fmla="*/ 22 h 84"/>
                <a:gd name="T24" fmla="*/ 35 w 54"/>
                <a:gd name="T25" fmla="*/ 17 h 84"/>
                <a:gd name="T26" fmla="*/ 33 w 54"/>
                <a:gd name="T27" fmla="*/ 17 h 84"/>
                <a:gd name="T28" fmla="*/ 27 w 54"/>
                <a:gd name="T29" fmla="*/ 14 h 84"/>
                <a:gd name="T30" fmla="*/ 24 w 54"/>
                <a:gd name="T31" fmla="*/ 17 h 84"/>
                <a:gd name="T32" fmla="*/ 19 w 54"/>
                <a:gd name="T33" fmla="*/ 17 h 84"/>
                <a:gd name="T34" fmla="*/ 19 w 54"/>
                <a:gd name="T35" fmla="*/ 22 h 84"/>
                <a:gd name="T36" fmla="*/ 16 w 54"/>
                <a:gd name="T37" fmla="*/ 27 h 84"/>
                <a:gd name="T38" fmla="*/ 0 w 54"/>
                <a:gd name="T39" fmla="*/ 25 h 84"/>
                <a:gd name="T40" fmla="*/ 3 w 54"/>
                <a:gd name="T41" fmla="*/ 14 h 84"/>
                <a:gd name="T42" fmla="*/ 11 w 54"/>
                <a:gd name="T43" fmla="*/ 8 h 84"/>
                <a:gd name="T44" fmla="*/ 19 w 54"/>
                <a:gd name="T45" fmla="*/ 3 h 84"/>
                <a:gd name="T46" fmla="*/ 30 w 54"/>
                <a:gd name="T47" fmla="*/ 0 h 84"/>
                <a:gd name="T48" fmla="*/ 41 w 54"/>
                <a:gd name="T49" fmla="*/ 3 h 84"/>
                <a:gd name="T50" fmla="*/ 49 w 54"/>
                <a:gd name="T51" fmla="*/ 8 h 84"/>
                <a:gd name="T52" fmla="*/ 54 w 54"/>
                <a:gd name="T53" fmla="*/ 17 h 84"/>
                <a:gd name="T54" fmla="*/ 54 w 54"/>
                <a:gd name="T55" fmla="*/ 25 h 84"/>
                <a:gd name="T56" fmla="*/ 54 w 54"/>
                <a:gd name="T57" fmla="*/ 30 h 84"/>
                <a:gd name="T58" fmla="*/ 54 w 54"/>
                <a:gd name="T59" fmla="*/ 36 h 84"/>
                <a:gd name="T60" fmla="*/ 52 w 54"/>
                <a:gd name="T61" fmla="*/ 41 h 84"/>
                <a:gd name="T62" fmla="*/ 46 w 54"/>
                <a:gd name="T63" fmla="*/ 46 h 84"/>
                <a:gd name="T64" fmla="*/ 43 w 54"/>
                <a:gd name="T65" fmla="*/ 49 h 84"/>
                <a:gd name="T66" fmla="*/ 35 w 54"/>
                <a:gd name="T67" fmla="*/ 55 h 84"/>
                <a:gd name="T68" fmla="*/ 30 w 54"/>
                <a:gd name="T69" fmla="*/ 63 h 84"/>
                <a:gd name="T70" fmla="*/ 27 w 54"/>
                <a:gd name="T71" fmla="*/ 65 h 84"/>
                <a:gd name="T72" fmla="*/ 24 w 54"/>
                <a:gd name="T73" fmla="*/ 68 h 84"/>
                <a:gd name="T74" fmla="*/ 24 w 54"/>
                <a:gd name="T75" fmla="*/ 68 h 84"/>
                <a:gd name="T76" fmla="*/ 54 w 54"/>
                <a:gd name="T77" fmla="*/ 68 h 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4"/>
                <a:gd name="T118" fmla="*/ 0 h 84"/>
                <a:gd name="T119" fmla="*/ 54 w 54"/>
                <a:gd name="T120" fmla="*/ 84 h 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4" h="84">
                  <a:moveTo>
                    <a:pt x="54" y="68"/>
                  </a:moveTo>
                  <a:lnTo>
                    <a:pt x="54" y="84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5" y="68"/>
                  </a:lnTo>
                  <a:lnTo>
                    <a:pt x="11" y="60"/>
                  </a:lnTo>
                  <a:lnTo>
                    <a:pt x="22" y="49"/>
                  </a:lnTo>
                  <a:lnTo>
                    <a:pt x="30" y="41"/>
                  </a:lnTo>
                  <a:lnTo>
                    <a:pt x="35" y="36"/>
                  </a:lnTo>
                  <a:lnTo>
                    <a:pt x="38" y="30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27" y="14"/>
                  </a:lnTo>
                  <a:lnTo>
                    <a:pt x="24" y="17"/>
                  </a:lnTo>
                  <a:lnTo>
                    <a:pt x="19" y="17"/>
                  </a:lnTo>
                  <a:lnTo>
                    <a:pt x="19" y="22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3" y="14"/>
                  </a:lnTo>
                  <a:lnTo>
                    <a:pt x="11" y="8"/>
                  </a:lnTo>
                  <a:lnTo>
                    <a:pt x="19" y="3"/>
                  </a:lnTo>
                  <a:lnTo>
                    <a:pt x="30" y="0"/>
                  </a:lnTo>
                  <a:lnTo>
                    <a:pt x="41" y="3"/>
                  </a:lnTo>
                  <a:lnTo>
                    <a:pt x="49" y="8"/>
                  </a:lnTo>
                  <a:lnTo>
                    <a:pt x="54" y="17"/>
                  </a:lnTo>
                  <a:lnTo>
                    <a:pt x="54" y="25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2" y="41"/>
                  </a:lnTo>
                  <a:lnTo>
                    <a:pt x="46" y="46"/>
                  </a:lnTo>
                  <a:lnTo>
                    <a:pt x="43" y="49"/>
                  </a:lnTo>
                  <a:lnTo>
                    <a:pt x="35" y="55"/>
                  </a:lnTo>
                  <a:lnTo>
                    <a:pt x="30" y="63"/>
                  </a:lnTo>
                  <a:lnTo>
                    <a:pt x="27" y="65"/>
                  </a:lnTo>
                  <a:lnTo>
                    <a:pt x="24" y="68"/>
                  </a:lnTo>
                  <a:lnTo>
                    <a:pt x="54" y="6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8" name="Freeform 56"/>
            <p:cNvSpPr>
              <a:spLocks noEditPoints="1"/>
            </p:cNvSpPr>
            <p:nvPr/>
          </p:nvSpPr>
          <p:spPr bwMode="auto">
            <a:xfrm>
              <a:off x="6775" y="3441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3 h 84"/>
                <a:gd name="T4" fmla="*/ 47 w 55"/>
                <a:gd name="T5" fmla="*/ 11 h 84"/>
                <a:gd name="T6" fmla="*/ 52 w 55"/>
                <a:gd name="T7" fmla="*/ 17 h 84"/>
                <a:gd name="T8" fmla="*/ 55 w 55"/>
                <a:gd name="T9" fmla="*/ 25 h 84"/>
                <a:gd name="T10" fmla="*/ 55 w 55"/>
                <a:gd name="T11" fmla="*/ 33 h 84"/>
                <a:gd name="T12" fmla="*/ 55 w 55"/>
                <a:gd name="T13" fmla="*/ 44 h 84"/>
                <a:gd name="T14" fmla="*/ 55 w 55"/>
                <a:gd name="T15" fmla="*/ 55 h 84"/>
                <a:gd name="T16" fmla="*/ 55 w 55"/>
                <a:gd name="T17" fmla="*/ 63 h 84"/>
                <a:gd name="T18" fmla="*/ 52 w 55"/>
                <a:gd name="T19" fmla="*/ 71 h 84"/>
                <a:gd name="T20" fmla="*/ 47 w 55"/>
                <a:gd name="T21" fmla="*/ 76 h 84"/>
                <a:gd name="T22" fmla="*/ 38 w 55"/>
                <a:gd name="T23" fmla="*/ 84 h 84"/>
                <a:gd name="T24" fmla="*/ 28 w 55"/>
                <a:gd name="T25" fmla="*/ 84 h 84"/>
                <a:gd name="T26" fmla="*/ 17 w 55"/>
                <a:gd name="T27" fmla="*/ 82 h 84"/>
                <a:gd name="T28" fmla="*/ 8 w 55"/>
                <a:gd name="T29" fmla="*/ 76 h 84"/>
                <a:gd name="T30" fmla="*/ 3 w 55"/>
                <a:gd name="T31" fmla="*/ 63 h 84"/>
                <a:gd name="T32" fmla="*/ 0 w 55"/>
                <a:gd name="T33" fmla="*/ 44 h 84"/>
                <a:gd name="T34" fmla="*/ 3 w 55"/>
                <a:gd name="T35" fmla="*/ 33 h 84"/>
                <a:gd name="T36" fmla="*/ 3 w 55"/>
                <a:gd name="T37" fmla="*/ 22 h 84"/>
                <a:gd name="T38" fmla="*/ 6 w 55"/>
                <a:gd name="T39" fmla="*/ 17 h 84"/>
                <a:gd name="T40" fmla="*/ 8 w 55"/>
                <a:gd name="T41" fmla="*/ 11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4 h 84"/>
                <a:gd name="T48" fmla="*/ 25 w 55"/>
                <a:gd name="T49" fmla="*/ 14 h 84"/>
                <a:gd name="T50" fmla="*/ 22 w 55"/>
                <a:gd name="T51" fmla="*/ 17 h 84"/>
                <a:gd name="T52" fmla="*/ 22 w 55"/>
                <a:gd name="T53" fmla="*/ 19 h 84"/>
                <a:gd name="T54" fmla="*/ 19 w 55"/>
                <a:gd name="T55" fmla="*/ 22 h 84"/>
                <a:gd name="T56" fmla="*/ 19 w 55"/>
                <a:gd name="T57" fmla="*/ 30 h 84"/>
                <a:gd name="T58" fmla="*/ 19 w 55"/>
                <a:gd name="T59" fmla="*/ 44 h 84"/>
                <a:gd name="T60" fmla="*/ 19 w 55"/>
                <a:gd name="T61" fmla="*/ 55 h 84"/>
                <a:gd name="T62" fmla="*/ 19 w 55"/>
                <a:gd name="T63" fmla="*/ 63 h 84"/>
                <a:gd name="T64" fmla="*/ 22 w 55"/>
                <a:gd name="T65" fmla="*/ 68 h 84"/>
                <a:gd name="T66" fmla="*/ 22 w 55"/>
                <a:gd name="T67" fmla="*/ 71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71 h 84"/>
                <a:gd name="T76" fmla="*/ 36 w 55"/>
                <a:gd name="T77" fmla="*/ 68 h 84"/>
                <a:gd name="T78" fmla="*/ 38 w 55"/>
                <a:gd name="T79" fmla="*/ 63 h 84"/>
                <a:gd name="T80" fmla="*/ 38 w 55"/>
                <a:gd name="T81" fmla="*/ 55 h 84"/>
                <a:gd name="T82" fmla="*/ 38 w 55"/>
                <a:gd name="T83" fmla="*/ 44 h 84"/>
                <a:gd name="T84" fmla="*/ 38 w 55"/>
                <a:gd name="T85" fmla="*/ 30 h 84"/>
                <a:gd name="T86" fmla="*/ 38 w 55"/>
                <a:gd name="T87" fmla="*/ 25 h 84"/>
                <a:gd name="T88" fmla="*/ 36 w 55"/>
                <a:gd name="T89" fmla="*/ 19 h 84"/>
                <a:gd name="T90" fmla="*/ 33 w 55"/>
                <a:gd name="T91" fmla="*/ 17 h 84"/>
                <a:gd name="T92" fmla="*/ 30 w 55"/>
                <a:gd name="T93" fmla="*/ 14 h 84"/>
                <a:gd name="T94" fmla="*/ 28 w 55"/>
                <a:gd name="T95" fmla="*/ 14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3"/>
                  </a:lnTo>
                  <a:lnTo>
                    <a:pt x="47" y="11"/>
                  </a:lnTo>
                  <a:lnTo>
                    <a:pt x="52" y="17"/>
                  </a:lnTo>
                  <a:lnTo>
                    <a:pt x="55" y="25"/>
                  </a:lnTo>
                  <a:lnTo>
                    <a:pt x="55" y="33"/>
                  </a:lnTo>
                  <a:lnTo>
                    <a:pt x="55" y="44"/>
                  </a:lnTo>
                  <a:lnTo>
                    <a:pt x="55" y="55"/>
                  </a:lnTo>
                  <a:lnTo>
                    <a:pt x="55" y="63"/>
                  </a:lnTo>
                  <a:lnTo>
                    <a:pt x="52" y="71"/>
                  </a:lnTo>
                  <a:lnTo>
                    <a:pt x="47" y="76"/>
                  </a:lnTo>
                  <a:lnTo>
                    <a:pt x="38" y="84"/>
                  </a:lnTo>
                  <a:lnTo>
                    <a:pt x="28" y="84"/>
                  </a:lnTo>
                  <a:lnTo>
                    <a:pt x="17" y="82"/>
                  </a:lnTo>
                  <a:lnTo>
                    <a:pt x="8" y="76"/>
                  </a:lnTo>
                  <a:lnTo>
                    <a:pt x="3" y="63"/>
                  </a:lnTo>
                  <a:lnTo>
                    <a:pt x="0" y="44"/>
                  </a:lnTo>
                  <a:lnTo>
                    <a:pt x="3" y="33"/>
                  </a:lnTo>
                  <a:lnTo>
                    <a:pt x="3" y="22"/>
                  </a:lnTo>
                  <a:lnTo>
                    <a:pt x="6" y="17"/>
                  </a:lnTo>
                  <a:lnTo>
                    <a:pt x="8" y="11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4"/>
                  </a:moveTo>
                  <a:lnTo>
                    <a:pt x="25" y="14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9" y="30"/>
                  </a:lnTo>
                  <a:lnTo>
                    <a:pt x="19" y="44"/>
                  </a:lnTo>
                  <a:lnTo>
                    <a:pt x="19" y="55"/>
                  </a:lnTo>
                  <a:lnTo>
                    <a:pt x="19" y="63"/>
                  </a:lnTo>
                  <a:lnTo>
                    <a:pt x="22" y="68"/>
                  </a:lnTo>
                  <a:lnTo>
                    <a:pt x="22" y="71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6" y="68"/>
                  </a:lnTo>
                  <a:lnTo>
                    <a:pt x="38" y="63"/>
                  </a:lnTo>
                  <a:lnTo>
                    <a:pt x="38" y="55"/>
                  </a:lnTo>
                  <a:lnTo>
                    <a:pt x="38" y="44"/>
                  </a:lnTo>
                  <a:lnTo>
                    <a:pt x="38" y="30"/>
                  </a:lnTo>
                  <a:lnTo>
                    <a:pt x="38" y="25"/>
                  </a:lnTo>
                  <a:lnTo>
                    <a:pt x="36" y="19"/>
                  </a:lnTo>
                  <a:lnTo>
                    <a:pt x="33" y="17"/>
                  </a:lnTo>
                  <a:lnTo>
                    <a:pt x="30" y="14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89" name="Freeform 57"/>
            <p:cNvSpPr>
              <a:spLocks/>
            </p:cNvSpPr>
            <p:nvPr/>
          </p:nvSpPr>
          <p:spPr bwMode="auto">
            <a:xfrm>
              <a:off x="4646" y="2228"/>
              <a:ext cx="60" cy="55"/>
            </a:xfrm>
            <a:custGeom>
              <a:avLst/>
              <a:gdLst>
                <a:gd name="T0" fmla="*/ 60 w 60"/>
                <a:gd name="T1" fmla="*/ 0 h 55"/>
                <a:gd name="T2" fmla="*/ 60 w 60"/>
                <a:gd name="T3" fmla="*/ 17 h 55"/>
                <a:gd name="T4" fmla="*/ 30 w 60"/>
                <a:gd name="T5" fmla="*/ 17 h 55"/>
                <a:gd name="T6" fmla="*/ 22 w 60"/>
                <a:gd name="T7" fmla="*/ 17 h 55"/>
                <a:gd name="T8" fmla="*/ 16 w 60"/>
                <a:gd name="T9" fmla="*/ 17 h 55"/>
                <a:gd name="T10" fmla="*/ 14 w 60"/>
                <a:gd name="T11" fmla="*/ 17 h 55"/>
                <a:gd name="T12" fmla="*/ 14 w 60"/>
                <a:gd name="T13" fmla="*/ 19 h 55"/>
                <a:gd name="T14" fmla="*/ 11 w 60"/>
                <a:gd name="T15" fmla="*/ 22 h 55"/>
                <a:gd name="T16" fmla="*/ 11 w 60"/>
                <a:gd name="T17" fmla="*/ 25 h 55"/>
                <a:gd name="T18" fmla="*/ 11 w 60"/>
                <a:gd name="T19" fmla="*/ 30 h 55"/>
                <a:gd name="T20" fmla="*/ 14 w 60"/>
                <a:gd name="T21" fmla="*/ 33 h 55"/>
                <a:gd name="T22" fmla="*/ 16 w 60"/>
                <a:gd name="T23" fmla="*/ 36 h 55"/>
                <a:gd name="T24" fmla="*/ 19 w 60"/>
                <a:gd name="T25" fmla="*/ 38 h 55"/>
                <a:gd name="T26" fmla="*/ 25 w 60"/>
                <a:gd name="T27" fmla="*/ 38 h 55"/>
                <a:gd name="T28" fmla="*/ 33 w 60"/>
                <a:gd name="T29" fmla="*/ 38 h 55"/>
                <a:gd name="T30" fmla="*/ 60 w 60"/>
                <a:gd name="T31" fmla="*/ 38 h 55"/>
                <a:gd name="T32" fmla="*/ 60 w 60"/>
                <a:gd name="T33" fmla="*/ 55 h 55"/>
                <a:gd name="T34" fmla="*/ 0 w 60"/>
                <a:gd name="T35" fmla="*/ 55 h 55"/>
                <a:gd name="T36" fmla="*/ 0 w 60"/>
                <a:gd name="T37" fmla="*/ 41 h 55"/>
                <a:gd name="T38" fmla="*/ 8 w 60"/>
                <a:gd name="T39" fmla="*/ 41 h 55"/>
                <a:gd name="T40" fmla="*/ 5 w 60"/>
                <a:gd name="T41" fmla="*/ 36 h 55"/>
                <a:gd name="T42" fmla="*/ 3 w 60"/>
                <a:gd name="T43" fmla="*/ 30 h 55"/>
                <a:gd name="T44" fmla="*/ 0 w 60"/>
                <a:gd name="T45" fmla="*/ 25 h 55"/>
                <a:gd name="T46" fmla="*/ 0 w 60"/>
                <a:gd name="T47" fmla="*/ 19 h 55"/>
                <a:gd name="T48" fmla="*/ 0 w 60"/>
                <a:gd name="T49" fmla="*/ 14 h 55"/>
                <a:gd name="T50" fmla="*/ 0 w 60"/>
                <a:gd name="T51" fmla="*/ 11 h 55"/>
                <a:gd name="T52" fmla="*/ 3 w 60"/>
                <a:gd name="T53" fmla="*/ 6 h 55"/>
                <a:gd name="T54" fmla="*/ 5 w 60"/>
                <a:gd name="T55" fmla="*/ 3 h 55"/>
                <a:gd name="T56" fmla="*/ 8 w 60"/>
                <a:gd name="T57" fmla="*/ 0 h 55"/>
                <a:gd name="T58" fmla="*/ 14 w 60"/>
                <a:gd name="T59" fmla="*/ 0 h 55"/>
                <a:gd name="T60" fmla="*/ 16 w 60"/>
                <a:gd name="T61" fmla="*/ 0 h 55"/>
                <a:gd name="T62" fmla="*/ 25 w 60"/>
                <a:gd name="T63" fmla="*/ 0 h 55"/>
                <a:gd name="T64" fmla="*/ 60 w 6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"/>
                <a:gd name="T100" fmla="*/ 0 h 55"/>
                <a:gd name="T101" fmla="*/ 60 w 6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" h="55">
                  <a:moveTo>
                    <a:pt x="60" y="0"/>
                  </a:moveTo>
                  <a:lnTo>
                    <a:pt x="60" y="17"/>
                  </a:lnTo>
                  <a:lnTo>
                    <a:pt x="30" y="17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11" y="25"/>
                  </a:lnTo>
                  <a:lnTo>
                    <a:pt x="11" y="30"/>
                  </a:lnTo>
                  <a:lnTo>
                    <a:pt x="14" y="33"/>
                  </a:lnTo>
                  <a:lnTo>
                    <a:pt x="16" y="36"/>
                  </a:lnTo>
                  <a:lnTo>
                    <a:pt x="19" y="38"/>
                  </a:lnTo>
                  <a:lnTo>
                    <a:pt x="25" y="38"/>
                  </a:lnTo>
                  <a:lnTo>
                    <a:pt x="33" y="38"/>
                  </a:lnTo>
                  <a:lnTo>
                    <a:pt x="60" y="38"/>
                  </a:lnTo>
                  <a:lnTo>
                    <a:pt x="60" y="55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5" y="36"/>
                  </a:lnTo>
                  <a:lnTo>
                    <a:pt x="3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0" name="Freeform 58"/>
            <p:cNvSpPr>
              <a:spLocks noEditPoints="1"/>
            </p:cNvSpPr>
            <p:nvPr/>
          </p:nvSpPr>
          <p:spPr bwMode="auto">
            <a:xfrm>
              <a:off x="4646" y="2128"/>
              <a:ext cx="63" cy="54"/>
            </a:xfrm>
            <a:custGeom>
              <a:avLst/>
              <a:gdLst>
                <a:gd name="T0" fmla="*/ 41 w 63"/>
                <a:gd name="T1" fmla="*/ 16 h 54"/>
                <a:gd name="T2" fmla="*/ 44 w 63"/>
                <a:gd name="T3" fmla="*/ 0 h 54"/>
                <a:gd name="T4" fmla="*/ 52 w 63"/>
                <a:gd name="T5" fmla="*/ 2 h 54"/>
                <a:gd name="T6" fmla="*/ 57 w 63"/>
                <a:gd name="T7" fmla="*/ 8 h 54"/>
                <a:gd name="T8" fmla="*/ 60 w 63"/>
                <a:gd name="T9" fmla="*/ 16 h 54"/>
                <a:gd name="T10" fmla="*/ 63 w 63"/>
                <a:gd name="T11" fmla="*/ 27 h 54"/>
                <a:gd name="T12" fmla="*/ 60 w 63"/>
                <a:gd name="T13" fmla="*/ 32 h 54"/>
                <a:gd name="T14" fmla="*/ 60 w 63"/>
                <a:gd name="T15" fmla="*/ 41 h 54"/>
                <a:gd name="T16" fmla="*/ 57 w 63"/>
                <a:gd name="T17" fmla="*/ 46 h 54"/>
                <a:gd name="T18" fmla="*/ 52 w 63"/>
                <a:gd name="T19" fmla="*/ 49 h 54"/>
                <a:gd name="T20" fmla="*/ 44 w 63"/>
                <a:gd name="T21" fmla="*/ 54 h 54"/>
                <a:gd name="T22" fmla="*/ 30 w 63"/>
                <a:gd name="T23" fmla="*/ 54 h 54"/>
                <a:gd name="T24" fmla="*/ 19 w 63"/>
                <a:gd name="T25" fmla="*/ 54 h 54"/>
                <a:gd name="T26" fmla="*/ 8 w 63"/>
                <a:gd name="T27" fmla="*/ 49 h 54"/>
                <a:gd name="T28" fmla="*/ 3 w 63"/>
                <a:gd name="T29" fmla="*/ 38 h 54"/>
                <a:gd name="T30" fmla="*/ 0 w 63"/>
                <a:gd name="T31" fmla="*/ 27 h 54"/>
                <a:gd name="T32" fmla="*/ 3 w 63"/>
                <a:gd name="T33" fmla="*/ 16 h 54"/>
                <a:gd name="T34" fmla="*/ 8 w 63"/>
                <a:gd name="T35" fmla="*/ 5 h 54"/>
                <a:gd name="T36" fmla="*/ 19 w 63"/>
                <a:gd name="T37" fmla="*/ 0 h 54"/>
                <a:gd name="T38" fmla="*/ 35 w 63"/>
                <a:gd name="T39" fmla="*/ 0 h 54"/>
                <a:gd name="T40" fmla="*/ 35 w 63"/>
                <a:gd name="T41" fmla="*/ 38 h 54"/>
                <a:gd name="T42" fmla="*/ 41 w 63"/>
                <a:gd name="T43" fmla="*/ 38 h 54"/>
                <a:gd name="T44" fmla="*/ 46 w 63"/>
                <a:gd name="T45" fmla="*/ 35 h 54"/>
                <a:gd name="T46" fmla="*/ 49 w 63"/>
                <a:gd name="T47" fmla="*/ 30 h 54"/>
                <a:gd name="T48" fmla="*/ 49 w 63"/>
                <a:gd name="T49" fmla="*/ 27 h 54"/>
                <a:gd name="T50" fmla="*/ 49 w 63"/>
                <a:gd name="T51" fmla="*/ 21 h 54"/>
                <a:gd name="T52" fmla="*/ 49 w 63"/>
                <a:gd name="T53" fmla="*/ 19 h 54"/>
                <a:gd name="T54" fmla="*/ 46 w 63"/>
                <a:gd name="T55" fmla="*/ 16 h 54"/>
                <a:gd name="T56" fmla="*/ 41 w 63"/>
                <a:gd name="T57" fmla="*/ 16 h 54"/>
                <a:gd name="T58" fmla="*/ 25 w 63"/>
                <a:gd name="T59" fmla="*/ 13 h 54"/>
                <a:gd name="T60" fmla="*/ 19 w 63"/>
                <a:gd name="T61" fmla="*/ 16 h 54"/>
                <a:gd name="T62" fmla="*/ 16 w 63"/>
                <a:gd name="T63" fmla="*/ 19 h 54"/>
                <a:gd name="T64" fmla="*/ 14 w 63"/>
                <a:gd name="T65" fmla="*/ 21 h 54"/>
                <a:gd name="T66" fmla="*/ 11 w 63"/>
                <a:gd name="T67" fmla="*/ 27 h 54"/>
                <a:gd name="T68" fmla="*/ 14 w 63"/>
                <a:gd name="T69" fmla="*/ 32 h 54"/>
                <a:gd name="T70" fmla="*/ 16 w 63"/>
                <a:gd name="T71" fmla="*/ 35 h 54"/>
                <a:gd name="T72" fmla="*/ 19 w 63"/>
                <a:gd name="T73" fmla="*/ 38 h 54"/>
                <a:gd name="T74" fmla="*/ 25 w 63"/>
                <a:gd name="T75" fmla="*/ 38 h 54"/>
                <a:gd name="T76" fmla="*/ 25 w 63"/>
                <a:gd name="T77" fmla="*/ 13 h 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54"/>
                <a:gd name="T119" fmla="*/ 63 w 63"/>
                <a:gd name="T120" fmla="*/ 54 h 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54">
                  <a:moveTo>
                    <a:pt x="41" y="16"/>
                  </a:moveTo>
                  <a:lnTo>
                    <a:pt x="44" y="0"/>
                  </a:lnTo>
                  <a:lnTo>
                    <a:pt x="52" y="2"/>
                  </a:lnTo>
                  <a:lnTo>
                    <a:pt x="57" y="8"/>
                  </a:lnTo>
                  <a:lnTo>
                    <a:pt x="60" y="16"/>
                  </a:lnTo>
                  <a:lnTo>
                    <a:pt x="63" y="27"/>
                  </a:lnTo>
                  <a:lnTo>
                    <a:pt x="60" y="32"/>
                  </a:lnTo>
                  <a:lnTo>
                    <a:pt x="60" y="41"/>
                  </a:lnTo>
                  <a:lnTo>
                    <a:pt x="57" y="46"/>
                  </a:lnTo>
                  <a:lnTo>
                    <a:pt x="52" y="49"/>
                  </a:lnTo>
                  <a:lnTo>
                    <a:pt x="44" y="54"/>
                  </a:lnTo>
                  <a:lnTo>
                    <a:pt x="30" y="54"/>
                  </a:lnTo>
                  <a:lnTo>
                    <a:pt x="19" y="54"/>
                  </a:lnTo>
                  <a:lnTo>
                    <a:pt x="8" y="49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8" y="5"/>
                  </a:lnTo>
                  <a:lnTo>
                    <a:pt x="19" y="0"/>
                  </a:lnTo>
                  <a:lnTo>
                    <a:pt x="35" y="0"/>
                  </a:lnTo>
                  <a:lnTo>
                    <a:pt x="35" y="38"/>
                  </a:lnTo>
                  <a:lnTo>
                    <a:pt x="41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9" y="19"/>
                  </a:lnTo>
                  <a:lnTo>
                    <a:pt x="46" y="16"/>
                  </a:lnTo>
                  <a:lnTo>
                    <a:pt x="41" y="16"/>
                  </a:lnTo>
                  <a:close/>
                  <a:moveTo>
                    <a:pt x="25" y="13"/>
                  </a:moveTo>
                  <a:lnTo>
                    <a:pt x="19" y="16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1" y="27"/>
                  </a:lnTo>
                  <a:lnTo>
                    <a:pt x="14" y="32"/>
                  </a:lnTo>
                  <a:lnTo>
                    <a:pt x="16" y="35"/>
                  </a:lnTo>
                  <a:lnTo>
                    <a:pt x="19" y="38"/>
                  </a:lnTo>
                  <a:lnTo>
                    <a:pt x="25" y="3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1" name="Freeform 59"/>
            <p:cNvSpPr>
              <a:spLocks/>
            </p:cNvSpPr>
            <p:nvPr/>
          </p:nvSpPr>
          <p:spPr bwMode="auto">
            <a:xfrm>
              <a:off x="4646" y="2057"/>
              <a:ext cx="60" cy="57"/>
            </a:xfrm>
            <a:custGeom>
              <a:avLst/>
              <a:gdLst>
                <a:gd name="T0" fmla="*/ 60 w 60"/>
                <a:gd name="T1" fmla="*/ 0 h 57"/>
                <a:gd name="T2" fmla="*/ 60 w 60"/>
                <a:gd name="T3" fmla="*/ 16 h 57"/>
                <a:gd name="T4" fmla="*/ 30 w 60"/>
                <a:gd name="T5" fmla="*/ 16 h 57"/>
                <a:gd name="T6" fmla="*/ 22 w 60"/>
                <a:gd name="T7" fmla="*/ 16 h 57"/>
                <a:gd name="T8" fmla="*/ 16 w 60"/>
                <a:gd name="T9" fmla="*/ 19 h 57"/>
                <a:gd name="T10" fmla="*/ 14 w 60"/>
                <a:gd name="T11" fmla="*/ 19 h 57"/>
                <a:gd name="T12" fmla="*/ 14 w 60"/>
                <a:gd name="T13" fmla="*/ 22 h 57"/>
                <a:gd name="T14" fmla="*/ 11 w 60"/>
                <a:gd name="T15" fmla="*/ 24 h 57"/>
                <a:gd name="T16" fmla="*/ 11 w 60"/>
                <a:gd name="T17" fmla="*/ 27 h 57"/>
                <a:gd name="T18" fmla="*/ 11 w 60"/>
                <a:gd name="T19" fmla="*/ 30 h 57"/>
                <a:gd name="T20" fmla="*/ 14 w 60"/>
                <a:gd name="T21" fmla="*/ 35 h 57"/>
                <a:gd name="T22" fmla="*/ 16 w 60"/>
                <a:gd name="T23" fmla="*/ 38 h 57"/>
                <a:gd name="T24" fmla="*/ 19 w 60"/>
                <a:gd name="T25" fmla="*/ 38 h 57"/>
                <a:gd name="T26" fmla="*/ 25 w 60"/>
                <a:gd name="T27" fmla="*/ 41 h 57"/>
                <a:gd name="T28" fmla="*/ 33 w 60"/>
                <a:gd name="T29" fmla="*/ 41 h 57"/>
                <a:gd name="T30" fmla="*/ 60 w 60"/>
                <a:gd name="T31" fmla="*/ 41 h 57"/>
                <a:gd name="T32" fmla="*/ 60 w 60"/>
                <a:gd name="T33" fmla="*/ 57 h 57"/>
                <a:gd name="T34" fmla="*/ 0 w 60"/>
                <a:gd name="T35" fmla="*/ 57 h 57"/>
                <a:gd name="T36" fmla="*/ 0 w 60"/>
                <a:gd name="T37" fmla="*/ 41 h 57"/>
                <a:gd name="T38" fmla="*/ 8 w 60"/>
                <a:gd name="T39" fmla="*/ 41 h 57"/>
                <a:gd name="T40" fmla="*/ 5 w 60"/>
                <a:gd name="T41" fmla="*/ 38 h 57"/>
                <a:gd name="T42" fmla="*/ 3 w 60"/>
                <a:gd name="T43" fmla="*/ 33 h 57"/>
                <a:gd name="T44" fmla="*/ 0 w 60"/>
                <a:gd name="T45" fmla="*/ 27 h 57"/>
                <a:gd name="T46" fmla="*/ 0 w 60"/>
                <a:gd name="T47" fmla="*/ 22 h 57"/>
                <a:gd name="T48" fmla="*/ 0 w 60"/>
                <a:gd name="T49" fmla="*/ 16 h 57"/>
                <a:gd name="T50" fmla="*/ 0 w 60"/>
                <a:gd name="T51" fmla="*/ 11 h 57"/>
                <a:gd name="T52" fmla="*/ 3 w 60"/>
                <a:gd name="T53" fmla="*/ 8 h 57"/>
                <a:gd name="T54" fmla="*/ 5 w 60"/>
                <a:gd name="T55" fmla="*/ 5 h 57"/>
                <a:gd name="T56" fmla="*/ 8 w 60"/>
                <a:gd name="T57" fmla="*/ 3 h 57"/>
                <a:gd name="T58" fmla="*/ 14 w 60"/>
                <a:gd name="T59" fmla="*/ 3 h 57"/>
                <a:gd name="T60" fmla="*/ 16 w 60"/>
                <a:gd name="T61" fmla="*/ 0 h 57"/>
                <a:gd name="T62" fmla="*/ 25 w 60"/>
                <a:gd name="T63" fmla="*/ 0 h 57"/>
                <a:gd name="T64" fmla="*/ 60 w 60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"/>
                <a:gd name="T100" fmla="*/ 0 h 57"/>
                <a:gd name="T101" fmla="*/ 60 w 60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" h="57">
                  <a:moveTo>
                    <a:pt x="60" y="0"/>
                  </a:moveTo>
                  <a:lnTo>
                    <a:pt x="60" y="16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1" y="24"/>
                  </a:lnTo>
                  <a:lnTo>
                    <a:pt x="11" y="27"/>
                  </a:lnTo>
                  <a:lnTo>
                    <a:pt x="11" y="30"/>
                  </a:lnTo>
                  <a:lnTo>
                    <a:pt x="14" y="35"/>
                  </a:lnTo>
                  <a:lnTo>
                    <a:pt x="16" y="38"/>
                  </a:lnTo>
                  <a:lnTo>
                    <a:pt x="19" y="38"/>
                  </a:lnTo>
                  <a:lnTo>
                    <a:pt x="25" y="41"/>
                  </a:lnTo>
                  <a:lnTo>
                    <a:pt x="33" y="41"/>
                  </a:lnTo>
                  <a:lnTo>
                    <a:pt x="60" y="41"/>
                  </a:lnTo>
                  <a:lnTo>
                    <a:pt x="60" y="57"/>
                  </a:lnTo>
                  <a:lnTo>
                    <a:pt x="0" y="57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5" y="38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2" name="Freeform 60"/>
            <p:cNvSpPr>
              <a:spLocks/>
            </p:cNvSpPr>
            <p:nvPr/>
          </p:nvSpPr>
          <p:spPr bwMode="auto">
            <a:xfrm>
              <a:off x="4627" y="2013"/>
              <a:ext cx="82" cy="36"/>
            </a:xfrm>
            <a:custGeom>
              <a:avLst/>
              <a:gdLst>
                <a:gd name="T0" fmla="*/ 19 w 82"/>
                <a:gd name="T1" fmla="*/ 0 h 36"/>
                <a:gd name="T2" fmla="*/ 33 w 82"/>
                <a:gd name="T3" fmla="*/ 0 h 36"/>
                <a:gd name="T4" fmla="*/ 33 w 82"/>
                <a:gd name="T5" fmla="*/ 11 h 36"/>
                <a:gd name="T6" fmla="*/ 57 w 82"/>
                <a:gd name="T7" fmla="*/ 11 h 36"/>
                <a:gd name="T8" fmla="*/ 63 w 82"/>
                <a:gd name="T9" fmla="*/ 11 h 36"/>
                <a:gd name="T10" fmla="*/ 65 w 82"/>
                <a:gd name="T11" fmla="*/ 11 h 36"/>
                <a:gd name="T12" fmla="*/ 65 w 82"/>
                <a:gd name="T13" fmla="*/ 11 h 36"/>
                <a:gd name="T14" fmla="*/ 68 w 82"/>
                <a:gd name="T15" fmla="*/ 9 h 36"/>
                <a:gd name="T16" fmla="*/ 68 w 82"/>
                <a:gd name="T17" fmla="*/ 9 h 36"/>
                <a:gd name="T18" fmla="*/ 68 w 82"/>
                <a:gd name="T19" fmla="*/ 6 h 36"/>
                <a:gd name="T20" fmla="*/ 68 w 82"/>
                <a:gd name="T21" fmla="*/ 3 h 36"/>
                <a:gd name="T22" fmla="*/ 65 w 82"/>
                <a:gd name="T23" fmla="*/ 0 h 36"/>
                <a:gd name="T24" fmla="*/ 79 w 82"/>
                <a:gd name="T25" fmla="*/ 0 h 36"/>
                <a:gd name="T26" fmla="*/ 79 w 82"/>
                <a:gd name="T27" fmla="*/ 6 h 36"/>
                <a:gd name="T28" fmla="*/ 82 w 82"/>
                <a:gd name="T29" fmla="*/ 11 h 36"/>
                <a:gd name="T30" fmla="*/ 82 w 82"/>
                <a:gd name="T31" fmla="*/ 17 h 36"/>
                <a:gd name="T32" fmla="*/ 79 w 82"/>
                <a:gd name="T33" fmla="*/ 20 h 36"/>
                <a:gd name="T34" fmla="*/ 79 w 82"/>
                <a:gd name="T35" fmla="*/ 22 h 36"/>
                <a:gd name="T36" fmla="*/ 76 w 82"/>
                <a:gd name="T37" fmla="*/ 25 h 36"/>
                <a:gd name="T38" fmla="*/ 74 w 82"/>
                <a:gd name="T39" fmla="*/ 28 h 36"/>
                <a:gd name="T40" fmla="*/ 71 w 82"/>
                <a:gd name="T41" fmla="*/ 28 h 36"/>
                <a:gd name="T42" fmla="*/ 65 w 82"/>
                <a:gd name="T43" fmla="*/ 28 h 36"/>
                <a:gd name="T44" fmla="*/ 57 w 82"/>
                <a:gd name="T45" fmla="*/ 28 h 36"/>
                <a:gd name="T46" fmla="*/ 33 w 82"/>
                <a:gd name="T47" fmla="*/ 28 h 36"/>
                <a:gd name="T48" fmla="*/ 33 w 82"/>
                <a:gd name="T49" fmla="*/ 36 h 36"/>
                <a:gd name="T50" fmla="*/ 19 w 82"/>
                <a:gd name="T51" fmla="*/ 36 h 36"/>
                <a:gd name="T52" fmla="*/ 19 w 82"/>
                <a:gd name="T53" fmla="*/ 28 h 36"/>
                <a:gd name="T54" fmla="*/ 8 w 82"/>
                <a:gd name="T55" fmla="*/ 28 h 36"/>
                <a:gd name="T56" fmla="*/ 0 w 82"/>
                <a:gd name="T57" fmla="*/ 11 h 36"/>
                <a:gd name="T58" fmla="*/ 19 w 82"/>
                <a:gd name="T59" fmla="*/ 11 h 36"/>
                <a:gd name="T60" fmla="*/ 19 w 82"/>
                <a:gd name="T61" fmla="*/ 0 h 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2"/>
                <a:gd name="T94" fmla="*/ 0 h 36"/>
                <a:gd name="T95" fmla="*/ 82 w 82"/>
                <a:gd name="T96" fmla="*/ 36 h 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2" h="36">
                  <a:moveTo>
                    <a:pt x="19" y="0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57" y="11"/>
                  </a:lnTo>
                  <a:lnTo>
                    <a:pt x="63" y="11"/>
                  </a:lnTo>
                  <a:lnTo>
                    <a:pt x="65" y="11"/>
                  </a:lnTo>
                  <a:lnTo>
                    <a:pt x="68" y="9"/>
                  </a:lnTo>
                  <a:lnTo>
                    <a:pt x="68" y="6"/>
                  </a:lnTo>
                  <a:lnTo>
                    <a:pt x="68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79" y="6"/>
                  </a:lnTo>
                  <a:lnTo>
                    <a:pt x="82" y="11"/>
                  </a:lnTo>
                  <a:lnTo>
                    <a:pt x="82" y="17"/>
                  </a:lnTo>
                  <a:lnTo>
                    <a:pt x="79" y="20"/>
                  </a:lnTo>
                  <a:lnTo>
                    <a:pt x="79" y="22"/>
                  </a:lnTo>
                  <a:lnTo>
                    <a:pt x="76" y="25"/>
                  </a:lnTo>
                  <a:lnTo>
                    <a:pt x="74" y="28"/>
                  </a:lnTo>
                  <a:lnTo>
                    <a:pt x="71" y="28"/>
                  </a:lnTo>
                  <a:lnTo>
                    <a:pt x="65" y="28"/>
                  </a:lnTo>
                  <a:lnTo>
                    <a:pt x="57" y="28"/>
                  </a:lnTo>
                  <a:lnTo>
                    <a:pt x="33" y="28"/>
                  </a:lnTo>
                  <a:lnTo>
                    <a:pt x="33" y="36"/>
                  </a:lnTo>
                  <a:lnTo>
                    <a:pt x="19" y="36"/>
                  </a:lnTo>
                  <a:lnTo>
                    <a:pt x="19" y="28"/>
                  </a:lnTo>
                  <a:lnTo>
                    <a:pt x="8" y="28"/>
                  </a:lnTo>
                  <a:lnTo>
                    <a:pt x="0" y="11"/>
                  </a:lnTo>
                  <a:lnTo>
                    <a:pt x="19" y="1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3" name="Freeform 61"/>
            <p:cNvSpPr>
              <a:spLocks/>
            </p:cNvSpPr>
            <p:nvPr/>
          </p:nvSpPr>
          <p:spPr bwMode="auto">
            <a:xfrm>
              <a:off x="4624" y="1948"/>
              <a:ext cx="82" cy="55"/>
            </a:xfrm>
            <a:custGeom>
              <a:avLst/>
              <a:gdLst>
                <a:gd name="T0" fmla="*/ 0 w 82"/>
                <a:gd name="T1" fmla="*/ 38 h 55"/>
                <a:gd name="T2" fmla="*/ 30 w 82"/>
                <a:gd name="T3" fmla="*/ 38 h 55"/>
                <a:gd name="T4" fmla="*/ 25 w 82"/>
                <a:gd name="T5" fmla="*/ 30 h 55"/>
                <a:gd name="T6" fmla="*/ 22 w 82"/>
                <a:gd name="T7" fmla="*/ 19 h 55"/>
                <a:gd name="T8" fmla="*/ 22 w 82"/>
                <a:gd name="T9" fmla="*/ 14 h 55"/>
                <a:gd name="T10" fmla="*/ 25 w 82"/>
                <a:gd name="T11" fmla="*/ 11 h 55"/>
                <a:gd name="T12" fmla="*/ 25 w 82"/>
                <a:gd name="T13" fmla="*/ 6 h 55"/>
                <a:gd name="T14" fmla="*/ 27 w 82"/>
                <a:gd name="T15" fmla="*/ 3 h 55"/>
                <a:gd name="T16" fmla="*/ 33 w 82"/>
                <a:gd name="T17" fmla="*/ 0 h 55"/>
                <a:gd name="T18" fmla="*/ 36 w 82"/>
                <a:gd name="T19" fmla="*/ 0 h 55"/>
                <a:gd name="T20" fmla="*/ 41 w 82"/>
                <a:gd name="T21" fmla="*/ 0 h 55"/>
                <a:gd name="T22" fmla="*/ 47 w 82"/>
                <a:gd name="T23" fmla="*/ 0 h 55"/>
                <a:gd name="T24" fmla="*/ 82 w 82"/>
                <a:gd name="T25" fmla="*/ 0 h 55"/>
                <a:gd name="T26" fmla="*/ 82 w 82"/>
                <a:gd name="T27" fmla="*/ 17 h 55"/>
                <a:gd name="T28" fmla="*/ 52 w 82"/>
                <a:gd name="T29" fmla="*/ 17 h 55"/>
                <a:gd name="T30" fmla="*/ 44 w 82"/>
                <a:gd name="T31" fmla="*/ 17 h 55"/>
                <a:gd name="T32" fmla="*/ 38 w 82"/>
                <a:gd name="T33" fmla="*/ 17 h 55"/>
                <a:gd name="T34" fmla="*/ 36 w 82"/>
                <a:gd name="T35" fmla="*/ 17 h 55"/>
                <a:gd name="T36" fmla="*/ 36 w 82"/>
                <a:gd name="T37" fmla="*/ 19 h 55"/>
                <a:gd name="T38" fmla="*/ 33 w 82"/>
                <a:gd name="T39" fmla="*/ 22 h 55"/>
                <a:gd name="T40" fmla="*/ 33 w 82"/>
                <a:gd name="T41" fmla="*/ 25 h 55"/>
                <a:gd name="T42" fmla="*/ 33 w 82"/>
                <a:gd name="T43" fmla="*/ 30 h 55"/>
                <a:gd name="T44" fmla="*/ 36 w 82"/>
                <a:gd name="T45" fmla="*/ 33 h 55"/>
                <a:gd name="T46" fmla="*/ 38 w 82"/>
                <a:gd name="T47" fmla="*/ 36 h 55"/>
                <a:gd name="T48" fmla="*/ 41 w 82"/>
                <a:gd name="T49" fmla="*/ 38 h 55"/>
                <a:gd name="T50" fmla="*/ 47 w 82"/>
                <a:gd name="T51" fmla="*/ 38 h 55"/>
                <a:gd name="T52" fmla="*/ 52 w 82"/>
                <a:gd name="T53" fmla="*/ 38 h 55"/>
                <a:gd name="T54" fmla="*/ 82 w 82"/>
                <a:gd name="T55" fmla="*/ 38 h 55"/>
                <a:gd name="T56" fmla="*/ 82 w 82"/>
                <a:gd name="T57" fmla="*/ 55 h 55"/>
                <a:gd name="T58" fmla="*/ 0 w 82"/>
                <a:gd name="T59" fmla="*/ 55 h 55"/>
                <a:gd name="T60" fmla="*/ 0 w 82"/>
                <a:gd name="T61" fmla="*/ 38 h 5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2"/>
                <a:gd name="T94" fmla="*/ 0 h 55"/>
                <a:gd name="T95" fmla="*/ 82 w 82"/>
                <a:gd name="T96" fmla="*/ 55 h 5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2" h="55">
                  <a:moveTo>
                    <a:pt x="0" y="38"/>
                  </a:moveTo>
                  <a:lnTo>
                    <a:pt x="30" y="38"/>
                  </a:lnTo>
                  <a:lnTo>
                    <a:pt x="25" y="30"/>
                  </a:lnTo>
                  <a:lnTo>
                    <a:pt x="22" y="19"/>
                  </a:lnTo>
                  <a:lnTo>
                    <a:pt x="22" y="14"/>
                  </a:lnTo>
                  <a:lnTo>
                    <a:pt x="25" y="11"/>
                  </a:lnTo>
                  <a:lnTo>
                    <a:pt x="25" y="6"/>
                  </a:lnTo>
                  <a:lnTo>
                    <a:pt x="27" y="3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82" y="0"/>
                  </a:lnTo>
                  <a:lnTo>
                    <a:pt x="82" y="17"/>
                  </a:lnTo>
                  <a:lnTo>
                    <a:pt x="52" y="17"/>
                  </a:lnTo>
                  <a:lnTo>
                    <a:pt x="44" y="17"/>
                  </a:lnTo>
                  <a:lnTo>
                    <a:pt x="38" y="17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0"/>
                  </a:lnTo>
                  <a:lnTo>
                    <a:pt x="36" y="33"/>
                  </a:lnTo>
                  <a:lnTo>
                    <a:pt x="38" y="36"/>
                  </a:lnTo>
                  <a:lnTo>
                    <a:pt x="41" y="38"/>
                  </a:lnTo>
                  <a:lnTo>
                    <a:pt x="47" y="38"/>
                  </a:lnTo>
                  <a:lnTo>
                    <a:pt x="52" y="38"/>
                  </a:lnTo>
                  <a:lnTo>
                    <a:pt x="82" y="38"/>
                  </a:lnTo>
                  <a:lnTo>
                    <a:pt x="82" y="55"/>
                  </a:lnTo>
                  <a:lnTo>
                    <a:pt x="0" y="5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4" name="Freeform 62"/>
            <p:cNvSpPr>
              <a:spLocks noEditPoints="1"/>
            </p:cNvSpPr>
            <p:nvPr/>
          </p:nvSpPr>
          <p:spPr bwMode="auto">
            <a:xfrm>
              <a:off x="4646" y="1878"/>
              <a:ext cx="63" cy="57"/>
            </a:xfrm>
            <a:custGeom>
              <a:avLst/>
              <a:gdLst>
                <a:gd name="T0" fmla="*/ 16 w 63"/>
                <a:gd name="T1" fmla="*/ 57 h 57"/>
                <a:gd name="T2" fmla="*/ 3 w 63"/>
                <a:gd name="T3" fmla="*/ 46 h 57"/>
                <a:gd name="T4" fmla="*/ 0 w 63"/>
                <a:gd name="T5" fmla="*/ 29 h 57"/>
                <a:gd name="T6" fmla="*/ 3 w 63"/>
                <a:gd name="T7" fmla="*/ 13 h 57"/>
                <a:gd name="T8" fmla="*/ 8 w 63"/>
                <a:gd name="T9" fmla="*/ 5 h 57"/>
                <a:gd name="T10" fmla="*/ 22 w 63"/>
                <a:gd name="T11" fmla="*/ 2 h 57"/>
                <a:gd name="T12" fmla="*/ 46 w 63"/>
                <a:gd name="T13" fmla="*/ 2 h 57"/>
                <a:gd name="T14" fmla="*/ 57 w 63"/>
                <a:gd name="T15" fmla="*/ 2 h 57"/>
                <a:gd name="T16" fmla="*/ 60 w 63"/>
                <a:gd name="T17" fmla="*/ 16 h 57"/>
                <a:gd name="T18" fmla="*/ 55 w 63"/>
                <a:gd name="T19" fmla="*/ 19 h 57"/>
                <a:gd name="T20" fmla="*/ 55 w 63"/>
                <a:gd name="T21" fmla="*/ 19 h 57"/>
                <a:gd name="T22" fmla="*/ 60 w 63"/>
                <a:gd name="T23" fmla="*/ 27 h 57"/>
                <a:gd name="T24" fmla="*/ 63 w 63"/>
                <a:gd name="T25" fmla="*/ 38 h 57"/>
                <a:gd name="T26" fmla="*/ 57 w 63"/>
                <a:gd name="T27" fmla="*/ 51 h 57"/>
                <a:gd name="T28" fmla="*/ 44 w 63"/>
                <a:gd name="T29" fmla="*/ 57 h 57"/>
                <a:gd name="T30" fmla="*/ 35 w 63"/>
                <a:gd name="T31" fmla="*/ 54 h 57"/>
                <a:gd name="T32" fmla="*/ 30 w 63"/>
                <a:gd name="T33" fmla="*/ 48 h 57"/>
                <a:gd name="T34" fmla="*/ 25 w 63"/>
                <a:gd name="T35" fmla="*/ 35 h 57"/>
                <a:gd name="T36" fmla="*/ 22 w 63"/>
                <a:gd name="T37" fmla="*/ 19 h 57"/>
                <a:gd name="T38" fmla="*/ 16 w 63"/>
                <a:gd name="T39" fmla="*/ 19 h 57"/>
                <a:gd name="T40" fmla="*/ 11 w 63"/>
                <a:gd name="T41" fmla="*/ 24 h 57"/>
                <a:gd name="T42" fmla="*/ 11 w 63"/>
                <a:gd name="T43" fmla="*/ 35 h 57"/>
                <a:gd name="T44" fmla="*/ 16 w 63"/>
                <a:gd name="T45" fmla="*/ 40 h 57"/>
                <a:gd name="T46" fmla="*/ 33 w 63"/>
                <a:gd name="T47" fmla="*/ 19 h 57"/>
                <a:gd name="T48" fmla="*/ 35 w 63"/>
                <a:gd name="T49" fmla="*/ 29 h 57"/>
                <a:gd name="T50" fmla="*/ 38 w 63"/>
                <a:gd name="T51" fmla="*/ 38 h 57"/>
                <a:gd name="T52" fmla="*/ 44 w 63"/>
                <a:gd name="T53" fmla="*/ 40 h 57"/>
                <a:gd name="T54" fmla="*/ 49 w 63"/>
                <a:gd name="T55" fmla="*/ 38 h 57"/>
                <a:gd name="T56" fmla="*/ 52 w 63"/>
                <a:gd name="T57" fmla="*/ 32 h 57"/>
                <a:gd name="T58" fmla="*/ 49 w 63"/>
                <a:gd name="T59" fmla="*/ 24 h 57"/>
                <a:gd name="T60" fmla="*/ 44 w 63"/>
                <a:gd name="T61" fmla="*/ 21 h 57"/>
                <a:gd name="T62" fmla="*/ 35 w 63"/>
                <a:gd name="T63" fmla="*/ 19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3"/>
                <a:gd name="T97" fmla="*/ 0 h 57"/>
                <a:gd name="T98" fmla="*/ 63 w 63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3" h="57">
                  <a:moveTo>
                    <a:pt x="19" y="40"/>
                  </a:moveTo>
                  <a:lnTo>
                    <a:pt x="16" y="57"/>
                  </a:lnTo>
                  <a:lnTo>
                    <a:pt x="8" y="51"/>
                  </a:lnTo>
                  <a:lnTo>
                    <a:pt x="3" y="46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3" y="13"/>
                  </a:lnTo>
                  <a:lnTo>
                    <a:pt x="5" y="8"/>
                  </a:lnTo>
                  <a:lnTo>
                    <a:pt x="8" y="5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57" y="16"/>
                  </a:lnTo>
                  <a:lnTo>
                    <a:pt x="55" y="19"/>
                  </a:lnTo>
                  <a:lnTo>
                    <a:pt x="57" y="21"/>
                  </a:lnTo>
                  <a:lnTo>
                    <a:pt x="60" y="27"/>
                  </a:lnTo>
                  <a:lnTo>
                    <a:pt x="60" y="32"/>
                  </a:lnTo>
                  <a:lnTo>
                    <a:pt x="63" y="38"/>
                  </a:lnTo>
                  <a:lnTo>
                    <a:pt x="60" y="46"/>
                  </a:lnTo>
                  <a:lnTo>
                    <a:pt x="57" y="51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3" y="51"/>
                  </a:lnTo>
                  <a:lnTo>
                    <a:pt x="30" y="48"/>
                  </a:lnTo>
                  <a:lnTo>
                    <a:pt x="27" y="43"/>
                  </a:lnTo>
                  <a:lnTo>
                    <a:pt x="25" y="35"/>
                  </a:lnTo>
                  <a:lnTo>
                    <a:pt x="25" y="27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1" y="24"/>
                  </a:lnTo>
                  <a:lnTo>
                    <a:pt x="11" y="29"/>
                  </a:lnTo>
                  <a:lnTo>
                    <a:pt x="11" y="35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9" y="40"/>
                  </a:lnTo>
                  <a:close/>
                  <a:moveTo>
                    <a:pt x="33" y="19"/>
                  </a:moveTo>
                  <a:lnTo>
                    <a:pt x="33" y="24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9" y="38"/>
                  </a:lnTo>
                  <a:lnTo>
                    <a:pt x="49" y="35"/>
                  </a:lnTo>
                  <a:lnTo>
                    <a:pt x="52" y="32"/>
                  </a:lnTo>
                  <a:lnTo>
                    <a:pt x="49" y="27"/>
                  </a:lnTo>
                  <a:lnTo>
                    <a:pt x="49" y="24"/>
                  </a:lnTo>
                  <a:lnTo>
                    <a:pt x="46" y="21"/>
                  </a:lnTo>
                  <a:lnTo>
                    <a:pt x="44" y="21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5" name="Rectangle 63"/>
            <p:cNvSpPr>
              <a:spLocks noChangeArrowheads="1"/>
            </p:cNvSpPr>
            <p:nvPr/>
          </p:nvSpPr>
          <p:spPr bwMode="auto">
            <a:xfrm>
              <a:off x="4624" y="1850"/>
              <a:ext cx="82" cy="17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altLang="ru-RU" sz="1600">
                <a:latin typeface="Arial Cyr" pitchFamily="34" charset="-52"/>
              </a:endParaRPr>
            </a:p>
          </p:txBody>
        </p:sp>
        <p:sp>
          <p:nvSpPr>
            <p:cNvPr id="248896" name="Freeform 64"/>
            <p:cNvSpPr>
              <a:spLocks noEditPoints="1"/>
            </p:cNvSpPr>
            <p:nvPr/>
          </p:nvSpPr>
          <p:spPr bwMode="auto">
            <a:xfrm>
              <a:off x="4646" y="1774"/>
              <a:ext cx="82" cy="60"/>
            </a:xfrm>
            <a:custGeom>
              <a:avLst/>
              <a:gdLst>
                <a:gd name="T0" fmla="*/ 0 w 82"/>
                <a:gd name="T1" fmla="*/ 60 h 60"/>
                <a:gd name="T2" fmla="*/ 0 w 82"/>
                <a:gd name="T3" fmla="*/ 44 h 60"/>
                <a:gd name="T4" fmla="*/ 8 w 82"/>
                <a:gd name="T5" fmla="*/ 44 h 60"/>
                <a:gd name="T6" fmla="*/ 5 w 82"/>
                <a:gd name="T7" fmla="*/ 41 h 60"/>
                <a:gd name="T8" fmla="*/ 3 w 82"/>
                <a:gd name="T9" fmla="*/ 36 h 60"/>
                <a:gd name="T10" fmla="*/ 0 w 82"/>
                <a:gd name="T11" fmla="*/ 30 h 60"/>
                <a:gd name="T12" fmla="*/ 0 w 82"/>
                <a:gd name="T13" fmla="*/ 25 h 60"/>
                <a:gd name="T14" fmla="*/ 3 w 82"/>
                <a:gd name="T15" fmla="*/ 17 h 60"/>
                <a:gd name="T16" fmla="*/ 8 w 82"/>
                <a:gd name="T17" fmla="*/ 8 h 60"/>
                <a:gd name="T18" fmla="*/ 16 w 82"/>
                <a:gd name="T19" fmla="*/ 3 h 60"/>
                <a:gd name="T20" fmla="*/ 30 w 82"/>
                <a:gd name="T21" fmla="*/ 0 h 60"/>
                <a:gd name="T22" fmla="*/ 44 w 82"/>
                <a:gd name="T23" fmla="*/ 3 h 60"/>
                <a:gd name="T24" fmla="*/ 55 w 82"/>
                <a:gd name="T25" fmla="*/ 8 h 60"/>
                <a:gd name="T26" fmla="*/ 60 w 82"/>
                <a:gd name="T27" fmla="*/ 17 h 60"/>
                <a:gd name="T28" fmla="*/ 63 w 82"/>
                <a:gd name="T29" fmla="*/ 25 h 60"/>
                <a:gd name="T30" fmla="*/ 60 w 82"/>
                <a:gd name="T31" fmla="*/ 30 h 60"/>
                <a:gd name="T32" fmla="*/ 60 w 82"/>
                <a:gd name="T33" fmla="*/ 36 h 60"/>
                <a:gd name="T34" fmla="*/ 57 w 82"/>
                <a:gd name="T35" fmla="*/ 38 h 60"/>
                <a:gd name="T36" fmla="*/ 52 w 82"/>
                <a:gd name="T37" fmla="*/ 44 h 60"/>
                <a:gd name="T38" fmla="*/ 82 w 82"/>
                <a:gd name="T39" fmla="*/ 44 h 60"/>
                <a:gd name="T40" fmla="*/ 82 w 82"/>
                <a:gd name="T41" fmla="*/ 60 h 60"/>
                <a:gd name="T42" fmla="*/ 0 w 82"/>
                <a:gd name="T43" fmla="*/ 60 h 60"/>
                <a:gd name="T44" fmla="*/ 30 w 82"/>
                <a:gd name="T45" fmla="*/ 44 h 60"/>
                <a:gd name="T46" fmla="*/ 38 w 82"/>
                <a:gd name="T47" fmla="*/ 44 h 60"/>
                <a:gd name="T48" fmla="*/ 44 w 82"/>
                <a:gd name="T49" fmla="*/ 38 h 60"/>
                <a:gd name="T50" fmla="*/ 49 w 82"/>
                <a:gd name="T51" fmla="*/ 36 h 60"/>
                <a:gd name="T52" fmla="*/ 49 w 82"/>
                <a:gd name="T53" fmla="*/ 30 h 60"/>
                <a:gd name="T54" fmla="*/ 49 w 82"/>
                <a:gd name="T55" fmla="*/ 25 h 60"/>
                <a:gd name="T56" fmla="*/ 44 w 82"/>
                <a:gd name="T57" fmla="*/ 19 h 60"/>
                <a:gd name="T58" fmla="*/ 38 w 82"/>
                <a:gd name="T59" fmla="*/ 17 h 60"/>
                <a:gd name="T60" fmla="*/ 30 w 82"/>
                <a:gd name="T61" fmla="*/ 17 h 60"/>
                <a:gd name="T62" fmla="*/ 22 w 82"/>
                <a:gd name="T63" fmla="*/ 17 h 60"/>
                <a:gd name="T64" fmla="*/ 16 w 82"/>
                <a:gd name="T65" fmla="*/ 19 h 60"/>
                <a:gd name="T66" fmla="*/ 14 w 82"/>
                <a:gd name="T67" fmla="*/ 25 h 60"/>
                <a:gd name="T68" fmla="*/ 11 w 82"/>
                <a:gd name="T69" fmla="*/ 30 h 60"/>
                <a:gd name="T70" fmla="*/ 14 w 82"/>
                <a:gd name="T71" fmla="*/ 36 h 60"/>
                <a:gd name="T72" fmla="*/ 16 w 82"/>
                <a:gd name="T73" fmla="*/ 41 h 60"/>
                <a:gd name="T74" fmla="*/ 22 w 82"/>
                <a:gd name="T75" fmla="*/ 44 h 60"/>
                <a:gd name="T76" fmla="*/ 30 w 82"/>
                <a:gd name="T77" fmla="*/ 44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2"/>
                <a:gd name="T118" fmla="*/ 0 h 60"/>
                <a:gd name="T119" fmla="*/ 82 w 82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2" h="60">
                  <a:moveTo>
                    <a:pt x="0" y="60"/>
                  </a:moveTo>
                  <a:lnTo>
                    <a:pt x="0" y="44"/>
                  </a:lnTo>
                  <a:lnTo>
                    <a:pt x="8" y="44"/>
                  </a:lnTo>
                  <a:lnTo>
                    <a:pt x="5" y="41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3" y="17"/>
                  </a:lnTo>
                  <a:lnTo>
                    <a:pt x="8" y="8"/>
                  </a:lnTo>
                  <a:lnTo>
                    <a:pt x="16" y="3"/>
                  </a:lnTo>
                  <a:lnTo>
                    <a:pt x="30" y="0"/>
                  </a:lnTo>
                  <a:lnTo>
                    <a:pt x="44" y="3"/>
                  </a:lnTo>
                  <a:lnTo>
                    <a:pt x="55" y="8"/>
                  </a:lnTo>
                  <a:lnTo>
                    <a:pt x="60" y="17"/>
                  </a:lnTo>
                  <a:lnTo>
                    <a:pt x="63" y="25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7" y="38"/>
                  </a:lnTo>
                  <a:lnTo>
                    <a:pt x="52" y="44"/>
                  </a:lnTo>
                  <a:lnTo>
                    <a:pt x="82" y="44"/>
                  </a:lnTo>
                  <a:lnTo>
                    <a:pt x="82" y="60"/>
                  </a:lnTo>
                  <a:lnTo>
                    <a:pt x="0" y="60"/>
                  </a:lnTo>
                  <a:close/>
                  <a:moveTo>
                    <a:pt x="30" y="44"/>
                  </a:moveTo>
                  <a:lnTo>
                    <a:pt x="38" y="44"/>
                  </a:lnTo>
                  <a:lnTo>
                    <a:pt x="44" y="38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4" y="19"/>
                  </a:lnTo>
                  <a:lnTo>
                    <a:pt x="38" y="17"/>
                  </a:lnTo>
                  <a:lnTo>
                    <a:pt x="30" y="17"/>
                  </a:lnTo>
                  <a:lnTo>
                    <a:pt x="22" y="17"/>
                  </a:lnTo>
                  <a:lnTo>
                    <a:pt x="16" y="19"/>
                  </a:lnTo>
                  <a:lnTo>
                    <a:pt x="14" y="25"/>
                  </a:lnTo>
                  <a:lnTo>
                    <a:pt x="11" y="30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22" y="44"/>
                  </a:lnTo>
                  <a:lnTo>
                    <a:pt x="30" y="4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7" name="Freeform 65"/>
            <p:cNvSpPr>
              <a:spLocks/>
            </p:cNvSpPr>
            <p:nvPr/>
          </p:nvSpPr>
          <p:spPr bwMode="auto">
            <a:xfrm>
              <a:off x="4646" y="1706"/>
              <a:ext cx="85" cy="63"/>
            </a:xfrm>
            <a:custGeom>
              <a:avLst/>
              <a:gdLst>
                <a:gd name="T0" fmla="*/ 0 w 85"/>
                <a:gd name="T1" fmla="*/ 63 h 63"/>
                <a:gd name="T2" fmla="*/ 0 w 85"/>
                <a:gd name="T3" fmla="*/ 46 h 63"/>
                <a:gd name="T4" fmla="*/ 44 w 85"/>
                <a:gd name="T5" fmla="*/ 30 h 63"/>
                <a:gd name="T6" fmla="*/ 0 w 85"/>
                <a:gd name="T7" fmla="*/ 17 h 63"/>
                <a:gd name="T8" fmla="*/ 0 w 85"/>
                <a:gd name="T9" fmla="*/ 0 h 63"/>
                <a:gd name="T10" fmla="*/ 57 w 85"/>
                <a:gd name="T11" fmla="*/ 22 h 63"/>
                <a:gd name="T12" fmla="*/ 68 w 85"/>
                <a:gd name="T13" fmla="*/ 25 h 63"/>
                <a:gd name="T14" fmla="*/ 74 w 85"/>
                <a:gd name="T15" fmla="*/ 27 h 63"/>
                <a:gd name="T16" fmla="*/ 76 w 85"/>
                <a:gd name="T17" fmla="*/ 30 h 63"/>
                <a:gd name="T18" fmla="*/ 79 w 85"/>
                <a:gd name="T19" fmla="*/ 33 h 63"/>
                <a:gd name="T20" fmla="*/ 82 w 85"/>
                <a:gd name="T21" fmla="*/ 36 h 63"/>
                <a:gd name="T22" fmla="*/ 82 w 85"/>
                <a:gd name="T23" fmla="*/ 38 h 63"/>
                <a:gd name="T24" fmla="*/ 85 w 85"/>
                <a:gd name="T25" fmla="*/ 41 h 63"/>
                <a:gd name="T26" fmla="*/ 85 w 85"/>
                <a:gd name="T27" fmla="*/ 44 h 63"/>
                <a:gd name="T28" fmla="*/ 85 w 85"/>
                <a:gd name="T29" fmla="*/ 49 h 63"/>
                <a:gd name="T30" fmla="*/ 85 w 85"/>
                <a:gd name="T31" fmla="*/ 52 h 63"/>
                <a:gd name="T32" fmla="*/ 85 w 85"/>
                <a:gd name="T33" fmla="*/ 57 h 63"/>
                <a:gd name="T34" fmla="*/ 71 w 85"/>
                <a:gd name="T35" fmla="*/ 60 h 63"/>
                <a:gd name="T36" fmla="*/ 71 w 85"/>
                <a:gd name="T37" fmla="*/ 55 h 63"/>
                <a:gd name="T38" fmla="*/ 71 w 85"/>
                <a:gd name="T39" fmla="*/ 52 h 63"/>
                <a:gd name="T40" fmla="*/ 71 w 85"/>
                <a:gd name="T41" fmla="*/ 46 h 63"/>
                <a:gd name="T42" fmla="*/ 68 w 85"/>
                <a:gd name="T43" fmla="*/ 44 h 63"/>
                <a:gd name="T44" fmla="*/ 65 w 85"/>
                <a:gd name="T45" fmla="*/ 41 h 63"/>
                <a:gd name="T46" fmla="*/ 60 w 85"/>
                <a:gd name="T47" fmla="*/ 41 h 63"/>
                <a:gd name="T48" fmla="*/ 0 w 85"/>
                <a:gd name="T49" fmla="*/ 63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63"/>
                <a:gd name="T77" fmla="*/ 85 w 85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63">
                  <a:moveTo>
                    <a:pt x="0" y="63"/>
                  </a:moveTo>
                  <a:lnTo>
                    <a:pt x="0" y="46"/>
                  </a:lnTo>
                  <a:lnTo>
                    <a:pt x="44" y="3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7" y="22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6" y="30"/>
                  </a:lnTo>
                  <a:lnTo>
                    <a:pt x="79" y="33"/>
                  </a:lnTo>
                  <a:lnTo>
                    <a:pt x="82" y="36"/>
                  </a:lnTo>
                  <a:lnTo>
                    <a:pt x="82" y="38"/>
                  </a:lnTo>
                  <a:lnTo>
                    <a:pt x="85" y="41"/>
                  </a:lnTo>
                  <a:lnTo>
                    <a:pt x="85" y="44"/>
                  </a:lnTo>
                  <a:lnTo>
                    <a:pt x="85" y="49"/>
                  </a:lnTo>
                  <a:lnTo>
                    <a:pt x="85" y="52"/>
                  </a:lnTo>
                  <a:lnTo>
                    <a:pt x="85" y="57"/>
                  </a:lnTo>
                  <a:lnTo>
                    <a:pt x="71" y="60"/>
                  </a:lnTo>
                  <a:lnTo>
                    <a:pt x="71" y="55"/>
                  </a:lnTo>
                  <a:lnTo>
                    <a:pt x="71" y="52"/>
                  </a:lnTo>
                  <a:lnTo>
                    <a:pt x="71" y="46"/>
                  </a:lnTo>
                  <a:lnTo>
                    <a:pt x="68" y="44"/>
                  </a:lnTo>
                  <a:lnTo>
                    <a:pt x="65" y="41"/>
                  </a:lnTo>
                  <a:lnTo>
                    <a:pt x="60" y="41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8" name="Freeform 66"/>
            <p:cNvSpPr>
              <a:spLocks/>
            </p:cNvSpPr>
            <p:nvPr/>
          </p:nvSpPr>
          <p:spPr bwMode="auto">
            <a:xfrm>
              <a:off x="4624" y="1576"/>
              <a:ext cx="82" cy="57"/>
            </a:xfrm>
            <a:custGeom>
              <a:avLst/>
              <a:gdLst>
                <a:gd name="T0" fmla="*/ 82 w 82"/>
                <a:gd name="T1" fmla="*/ 57 h 57"/>
                <a:gd name="T2" fmla="*/ 0 w 82"/>
                <a:gd name="T3" fmla="*/ 57 h 57"/>
                <a:gd name="T4" fmla="*/ 0 w 82"/>
                <a:gd name="T5" fmla="*/ 40 h 57"/>
                <a:gd name="T6" fmla="*/ 44 w 82"/>
                <a:gd name="T7" fmla="*/ 40 h 57"/>
                <a:gd name="T8" fmla="*/ 22 w 82"/>
                <a:gd name="T9" fmla="*/ 21 h 57"/>
                <a:gd name="T10" fmla="*/ 22 w 82"/>
                <a:gd name="T11" fmla="*/ 0 h 57"/>
                <a:gd name="T12" fmla="*/ 44 w 82"/>
                <a:gd name="T13" fmla="*/ 21 h 57"/>
                <a:gd name="T14" fmla="*/ 82 w 82"/>
                <a:gd name="T15" fmla="*/ 0 h 57"/>
                <a:gd name="T16" fmla="*/ 82 w 82"/>
                <a:gd name="T17" fmla="*/ 16 h 57"/>
                <a:gd name="T18" fmla="*/ 55 w 82"/>
                <a:gd name="T19" fmla="*/ 32 h 57"/>
                <a:gd name="T20" fmla="*/ 63 w 82"/>
                <a:gd name="T21" fmla="*/ 40 h 57"/>
                <a:gd name="T22" fmla="*/ 82 w 82"/>
                <a:gd name="T23" fmla="*/ 40 h 57"/>
                <a:gd name="T24" fmla="*/ 82 w 82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57"/>
                <a:gd name="T41" fmla="*/ 82 w 82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57">
                  <a:moveTo>
                    <a:pt x="82" y="57"/>
                  </a:moveTo>
                  <a:lnTo>
                    <a:pt x="0" y="57"/>
                  </a:lnTo>
                  <a:lnTo>
                    <a:pt x="0" y="40"/>
                  </a:lnTo>
                  <a:lnTo>
                    <a:pt x="44" y="40"/>
                  </a:lnTo>
                  <a:lnTo>
                    <a:pt x="22" y="21"/>
                  </a:lnTo>
                  <a:lnTo>
                    <a:pt x="22" y="0"/>
                  </a:lnTo>
                  <a:lnTo>
                    <a:pt x="44" y="21"/>
                  </a:lnTo>
                  <a:lnTo>
                    <a:pt x="82" y="0"/>
                  </a:lnTo>
                  <a:lnTo>
                    <a:pt x="82" y="16"/>
                  </a:lnTo>
                  <a:lnTo>
                    <a:pt x="55" y="32"/>
                  </a:lnTo>
                  <a:lnTo>
                    <a:pt x="63" y="40"/>
                  </a:lnTo>
                  <a:lnTo>
                    <a:pt x="82" y="40"/>
                  </a:lnTo>
                  <a:lnTo>
                    <a:pt x="82" y="5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99" name="Freeform 67"/>
            <p:cNvSpPr>
              <a:spLocks/>
            </p:cNvSpPr>
            <p:nvPr/>
          </p:nvSpPr>
          <p:spPr bwMode="auto">
            <a:xfrm>
              <a:off x="4624" y="1519"/>
              <a:ext cx="85" cy="54"/>
            </a:xfrm>
            <a:custGeom>
              <a:avLst/>
              <a:gdLst>
                <a:gd name="T0" fmla="*/ 0 w 85"/>
                <a:gd name="T1" fmla="*/ 16 h 54"/>
                <a:gd name="T2" fmla="*/ 0 w 85"/>
                <a:gd name="T3" fmla="*/ 0 h 54"/>
                <a:gd name="T4" fmla="*/ 52 w 85"/>
                <a:gd name="T5" fmla="*/ 0 h 54"/>
                <a:gd name="T6" fmla="*/ 60 w 85"/>
                <a:gd name="T7" fmla="*/ 0 h 54"/>
                <a:gd name="T8" fmla="*/ 68 w 85"/>
                <a:gd name="T9" fmla="*/ 2 h 54"/>
                <a:gd name="T10" fmla="*/ 74 w 85"/>
                <a:gd name="T11" fmla="*/ 5 h 54"/>
                <a:gd name="T12" fmla="*/ 79 w 85"/>
                <a:gd name="T13" fmla="*/ 10 h 54"/>
                <a:gd name="T14" fmla="*/ 82 w 85"/>
                <a:gd name="T15" fmla="*/ 19 h 54"/>
                <a:gd name="T16" fmla="*/ 85 w 85"/>
                <a:gd name="T17" fmla="*/ 27 h 54"/>
                <a:gd name="T18" fmla="*/ 82 w 85"/>
                <a:gd name="T19" fmla="*/ 38 h 54"/>
                <a:gd name="T20" fmla="*/ 77 w 85"/>
                <a:gd name="T21" fmla="*/ 46 h 54"/>
                <a:gd name="T22" fmla="*/ 68 w 85"/>
                <a:gd name="T23" fmla="*/ 51 h 54"/>
                <a:gd name="T24" fmla="*/ 57 w 85"/>
                <a:gd name="T25" fmla="*/ 54 h 54"/>
                <a:gd name="T26" fmla="*/ 55 w 85"/>
                <a:gd name="T27" fmla="*/ 38 h 54"/>
                <a:gd name="T28" fmla="*/ 60 w 85"/>
                <a:gd name="T29" fmla="*/ 38 h 54"/>
                <a:gd name="T30" fmla="*/ 66 w 85"/>
                <a:gd name="T31" fmla="*/ 35 h 54"/>
                <a:gd name="T32" fmla="*/ 68 w 85"/>
                <a:gd name="T33" fmla="*/ 32 h 54"/>
                <a:gd name="T34" fmla="*/ 68 w 85"/>
                <a:gd name="T35" fmla="*/ 27 h 54"/>
                <a:gd name="T36" fmla="*/ 68 w 85"/>
                <a:gd name="T37" fmla="*/ 21 h 54"/>
                <a:gd name="T38" fmla="*/ 66 w 85"/>
                <a:gd name="T39" fmla="*/ 19 h 54"/>
                <a:gd name="T40" fmla="*/ 63 w 85"/>
                <a:gd name="T41" fmla="*/ 16 h 54"/>
                <a:gd name="T42" fmla="*/ 52 w 85"/>
                <a:gd name="T43" fmla="*/ 16 h 54"/>
                <a:gd name="T44" fmla="*/ 0 w 85"/>
                <a:gd name="T45" fmla="*/ 16 h 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"/>
                <a:gd name="T70" fmla="*/ 0 h 54"/>
                <a:gd name="T71" fmla="*/ 85 w 85"/>
                <a:gd name="T72" fmla="*/ 54 h 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" h="54">
                  <a:moveTo>
                    <a:pt x="0" y="16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8" y="2"/>
                  </a:lnTo>
                  <a:lnTo>
                    <a:pt x="74" y="5"/>
                  </a:lnTo>
                  <a:lnTo>
                    <a:pt x="79" y="10"/>
                  </a:lnTo>
                  <a:lnTo>
                    <a:pt x="82" y="19"/>
                  </a:lnTo>
                  <a:lnTo>
                    <a:pt x="85" y="27"/>
                  </a:lnTo>
                  <a:lnTo>
                    <a:pt x="82" y="38"/>
                  </a:lnTo>
                  <a:lnTo>
                    <a:pt x="77" y="46"/>
                  </a:lnTo>
                  <a:lnTo>
                    <a:pt x="68" y="51"/>
                  </a:lnTo>
                  <a:lnTo>
                    <a:pt x="57" y="54"/>
                  </a:lnTo>
                  <a:lnTo>
                    <a:pt x="55" y="38"/>
                  </a:lnTo>
                  <a:lnTo>
                    <a:pt x="60" y="38"/>
                  </a:lnTo>
                  <a:lnTo>
                    <a:pt x="66" y="35"/>
                  </a:lnTo>
                  <a:lnTo>
                    <a:pt x="68" y="32"/>
                  </a:lnTo>
                  <a:lnTo>
                    <a:pt x="68" y="27"/>
                  </a:lnTo>
                  <a:lnTo>
                    <a:pt x="68" y="21"/>
                  </a:lnTo>
                  <a:lnTo>
                    <a:pt x="66" y="19"/>
                  </a:lnTo>
                  <a:lnTo>
                    <a:pt x="63" y="16"/>
                  </a:lnTo>
                  <a:lnTo>
                    <a:pt x="52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0" name="Freeform 68"/>
            <p:cNvSpPr>
              <a:spLocks/>
            </p:cNvSpPr>
            <p:nvPr/>
          </p:nvSpPr>
          <p:spPr bwMode="auto">
            <a:xfrm>
              <a:off x="4621" y="1475"/>
              <a:ext cx="88" cy="33"/>
            </a:xfrm>
            <a:custGeom>
              <a:avLst/>
              <a:gdLst>
                <a:gd name="T0" fmla="*/ 88 w 88"/>
                <a:gd name="T1" fmla="*/ 33 h 33"/>
                <a:gd name="T2" fmla="*/ 0 w 88"/>
                <a:gd name="T3" fmla="*/ 14 h 33"/>
                <a:gd name="T4" fmla="*/ 0 w 88"/>
                <a:gd name="T5" fmla="*/ 0 h 33"/>
                <a:gd name="T6" fmla="*/ 88 w 88"/>
                <a:gd name="T7" fmla="*/ 22 h 33"/>
                <a:gd name="T8" fmla="*/ 88 w 88"/>
                <a:gd name="T9" fmla="*/ 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33"/>
                <a:gd name="T17" fmla="*/ 88 w 8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33">
                  <a:moveTo>
                    <a:pt x="88" y="33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88" y="22"/>
                  </a:lnTo>
                  <a:lnTo>
                    <a:pt x="88" y="3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1" name="Freeform 69"/>
            <p:cNvSpPr>
              <a:spLocks/>
            </p:cNvSpPr>
            <p:nvPr/>
          </p:nvSpPr>
          <p:spPr bwMode="auto">
            <a:xfrm>
              <a:off x="4646" y="138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0 w 60"/>
                <a:gd name="T3" fmla="*/ 73 h 90"/>
                <a:gd name="T4" fmla="*/ 8 w 60"/>
                <a:gd name="T5" fmla="*/ 73 h 90"/>
                <a:gd name="T6" fmla="*/ 3 w 60"/>
                <a:gd name="T7" fmla="*/ 65 h 90"/>
                <a:gd name="T8" fmla="*/ 0 w 60"/>
                <a:gd name="T9" fmla="*/ 54 h 90"/>
                <a:gd name="T10" fmla="*/ 0 w 60"/>
                <a:gd name="T11" fmla="*/ 49 h 90"/>
                <a:gd name="T12" fmla="*/ 3 w 60"/>
                <a:gd name="T13" fmla="*/ 46 h 90"/>
                <a:gd name="T14" fmla="*/ 5 w 60"/>
                <a:gd name="T15" fmla="*/ 41 h 90"/>
                <a:gd name="T16" fmla="*/ 8 w 60"/>
                <a:gd name="T17" fmla="*/ 38 h 90"/>
                <a:gd name="T18" fmla="*/ 5 w 60"/>
                <a:gd name="T19" fmla="*/ 33 h 90"/>
                <a:gd name="T20" fmla="*/ 3 w 60"/>
                <a:gd name="T21" fmla="*/ 30 h 90"/>
                <a:gd name="T22" fmla="*/ 0 w 60"/>
                <a:gd name="T23" fmla="*/ 24 h 90"/>
                <a:gd name="T24" fmla="*/ 0 w 60"/>
                <a:gd name="T25" fmla="*/ 19 h 90"/>
                <a:gd name="T26" fmla="*/ 0 w 60"/>
                <a:gd name="T27" fmla="*/ 13 h 90"/>
                <a:gd name="T28" fmla="*/ 3 w 60"/>
                <a:gd name="T29" fmla="*/ 8 h 90"/>
                <a:gd name="T30" fmla="*/ 5 w 60"/>
                <a:gd name="T31" fmla="*/ 5 h 90"/>
                <a:gd name="T32" fmla="*/ 11 w 60"/>
                <a:gd name="T33" fmla="*/ 0 h 90"/>
                <a:gd name="T34" fmla="*/ 14 w 60"/>
                <a:gd name="T35" fmla="*/ 0 h 90"/>
                <a:gd name="T36" fmla="*/ 22 w 60"/>
                <a:gd name="T37" fmla="*/ 0 h 90"/>
                <a:gd name="T38" fmla="*/ 60 w 60"/>
                <a:gd name="T39" fmla="*/ 0 h 90"/>
                <a:gd name="T40" fmla="*/ 60 w 60"/>
                <a:gd name="T41" fmla="*/ 16 h 90"/>
                <a:gd name="T42" fmla="*/ 27 w 60"/>
                <a:gd name="T43" fmla="*/ 16 h 90"/>
                <a:gd name="T44" fmla="*/ 19 w 60"/>
                <a:gd name="T45" fmla="*/ 16 h 90"/>
                <a:gd name="T46" fmla="*/ 14 w 60"/>
                <a:gd name="T47" fmla="*/ 16 h 90"/>
                <a:gd name="T48" fmla="*/ 14 w 60"/>
                <a:gd name="T49" fmla="*/ 19 h 90"/>
                <a:gd name="T50" fmla="*/ 11 w 60"/>
                <a:gd name="T51" fmla="*/ 24 h 90"/>
                <a:gd name="T52" fmla="*/ 11 w 60"/>
                <a:gd name="T53" fmla="*/ 27 h 90"/>
                <a:gd name="T54" fmla="*/ 14 w 60"/>
                <a:gd name="T55" fmla="*/ 30 h 90"/>
                <a:gd name="T56" fmla="*/ 16 w 60"/>
                <a:gd name="T57" fmla="*/ 33 h 90"/>
                <a:gd name="T58" fmla="*/ 19 w 60"/>
                <a:gd name="T59" fmla="*/ 35 h 90"/>
                <a:gd name="T60" fmla="*/ 25 w 60"/>
                <a:gd name="T61" fmla="*/ 35 h 90"/>
                <a:gd name="T62" fmla="*/ 33 w 60"/>
                <a:gd name="T63" fmla="*/ 35 h 90"/>
                <a:gd name="T64" fmla="*/ 60 w 60"/>
                <a:gd name="T65" fmla="*/ 35 h 90"/>
                <a:gd name="T66" fmla="*/ 60 w 60"/>
                <a:gd name="T67" fmla="*/ 52 h 90"/>
                <a:gd name="T68" fmla="*/ 27 w 60"/>
                <a:gd name="T69" fmla="*/ 52 h 90"/>
                <a:gd name="T70" fmla="*/ 22 w 60"/>
                <a:gd name="T71" fmla="*/ 52 h 90"/>
                <a:gd name="T72" fmla="*/ 16 w 60"/>
                <a:gd name="T73" fmla="*/ 54 h 90"/>
                <a:gd name="T74" fmla="*/ 14 w 60"/>
                <a:gd name="T75" fmla="*/ 54 h 90"/>
                <a:gd name="T76" fmla="*/ 14 w 60"/>
                <a:gd name="T77" fmla="*/ 57 h 90"/>
                <a:gd name="T78" fmla="*/ 11 w 60"/>
                <a:gd name="T79" fmla="*/ 57 h 90"/>
                <a:gd name="T80" fmla="*/ 11 w 60"/>
                <a:gd name="T81" fmla="*/ 60 h 90"/>
                <a:gd name="T82" fmla="*/ 11 w 60"/>
                <a:gd name="T83" fmla="*/ 65 h 90"/>
                <a:gd name="T84" fmla="*/ 14 w 60"/>
                <a:gd name="T85" fmla="*/ 68 h 90"/>
                <a:gd name="T86" fmla="*/ 16 w 60"/>
                <a:gd name="T87" fmla="*/ 71 h 90"/>
                <a:gd name="T88" fmla="*/ 19 w 60"/>
                <a:gd name="T89" fmla="*/ 71 h 90"/>
                <a:gd name="T90" fmla="*/ 25 w 60"/>
                <a:gd name="T91" fmla="*/ 73 h 90"/>
                <a:gd name="T92" fmla="*/ 33 w 60"/>
                <a:gd name="T93" fmla="*/ 73 h 90"/>
                <a:gd name="T94" fmla="*/ 60 w 60"/>
                <a:gd name="T95" fmla="*/ 73 h 90"/>
                <a:gd name="T96" fmla="*/ 60 w 60"/>
                <a:gd name="T97" fmla="*/ 90 h 90"/>
                <a:gd name="T98" fmla="*/ 0 w 60"/>
                <a:gd name="T99" fmla="*/ 90 h 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"/>
                <a:gd name="T151" fmla="*/ 0 h 90"/>
                <a:gd name="T152" fmla="*/ 60 w 60"/>
                <a:gd name="T153" fmla="*/ 90 h 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" h="90">
                  <a:moveTo>
                    <a:pt x="0" y="90"/>
                  </a:moveTo>
                  <a:lnTo>
                    <a:pt x="0" y="73"/>
                  </a:lnTo>
                  <a:lnTo>
                    <a:pt x="8" y="73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3" y="46"/>
                  </a:lnTo>
                  <a:lnTo>
                    <a:pt x="5" y="41"/>
                  </a:lnTo>
                  <a:lnTo>
                    <a:pt x="8" y="38"/>
                  </a:lnTo>
                  <a:lnTo>
                    <a:pt x="5" y="33"/>
                  </a:lnTo>
                  <a:lnTo>
                    <a:pt x="3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5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27" y="16"/>
                  </a:lnTo>
                  <a:lnTo>
                    <a:pt x="19" y="16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1" y="24"/>
                  </a:lnTo>
                  <a:lnTo>
                    <a:pt x="11" y="27"/>
                  </a:lnTo>
                  <a:lnTo>
                    <a:pt x="14" y="30"/>
                  </a:lnTo>
                  <a:lnTo>
                    <a:pt x="16" y="33"/>
                  </a:lnTo>
                  <a:lnTo>
                    <a:pt x="19" y="35"/>
                  </a:lnTo>
                  <a:lnTo>
                    <a:pt x="25" y="35"/>
                  </a:lnTo>
                  <a:lnTo>
                    <a:pt x="33" y="35"/>
                  </a:lnTo>
                  <a:lnTo>
                    <a:pt x="60" y="35"/>
                  </a:lnTo>
                  <a:lnTo>
                    <a:pt x="60" y="52"/>
                  </a:lnTo>
                  <a:lnTo>
                    <a:pt x="27" y="52"/>
                  </a:lnTo>
                  <a:lnTo>
                    <a:pt x="22" y="52"/>
                  </a:lnTo>
                  <a:lnTo>
                    <a:pt x="16" y="54"/>
                  </a:lnTo>
                  <a:lnTo>
                    <a:pt x="14" y="54"/>
                  </a:lnTo>
                  <a:lnTo>
                    <a:pt x="14" y="57"/>
                  </a:lnTo>
                  <a:lnTo>
                    <a:pt x="11" y="57"/>
                  </a:lnTo>
                  <a:lnTo>
                    <a:pt x="11" y="60"/>
                  </a:lnTo>
                  <a:lnTo>
                    <a:pt x="11" y="65"/>
                  </a:lnTo>
                  <a:lnTo>
                    <a:pt x="14" y="68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25" y="73"/>
                  </a:lnTo>
                  <a:lnTo>
                    <a:pt x="33" y="73"/>
                  </a:lnTo>
                  <a:lnTo>
                    <a:pt x="60" y="73"/>
                  </a:lnTo>
                  <a:lnTo>
                    <a:pt x="6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2" name="Freeform 70"/>
            <p:cNvSpPr>
              <a:spLocks noEditPoints="1"/>
            </p:cNvSpPr>
            <p:nvPr/>
          </p:nvSpPr>
          <p:spPr bwMode="auto">
            <a:xfrm>
              <a:off x="4646" y="1304"/>
              <a:ext cx="63" cy="62"/>
            </a:xfrm>
            <a:custGeom>
              <a:avLst/>
              <a:gdLst>
                <a:gd name="T0" fmla="*/ 30 w 63"/>
                <a:gd name="T1" fmla="*/ 62 h 62"/>
                <a:gd name="T2" fmla="*/ 22 w 63"/>
                <a:gd name="T3" fmla="*/ 62 h 62"/>
                <a:gd name="T4" fmla="*/ 14 w 63"/>
                <a:gd name="T5" fmla="*/ 60 h 62"/>
                <a:gd name="T6" fmla="*/ 8 w 63"/>
                <a:gd name="T7" fmla="*/ 54 h 62"/>
                <a:gd name="T8" fmla="*/ 3 w 63"/>
                <a:gd name="T9" fmla="*/ 49 h 62"/>
                <a:gd name="T10" fmla="*/ 0 w 63"/>
                <a:gd name="T11" fmla="*/ 41 h 62"/>
                <a:gd name="T12" fmla="*/ 0 w 63"/>
                <a:gd name="T13" fmla="*/ 32 h 62"/>
                <a:gd name="T14" fmla="*/ 3 w 63"/>
                <a:gd name="T15" fmla="*/ 19 h 62"/>
                <a:gd name="T16" fmla="*/ 8 w 63"/>
                <a:gd name="T17" fmla="*/ 8 h 62"/>
                <a:gd name="T18" fmla="*/ 19 w 63"/>
                <a:gd name="T19" fmla="*/ 2 h 62"/>
                <a:gd name="T20" fmla="*/ 30 w 63"/>
                <a:gd name="T21" fmla="*/ 0 h 62"/>
                <a:gd name="T22" fmla="*/ 44 w 63"/>
                <a:gd name="T23" fmla="*/ 2 h 62"/>
                <a:gd name="T24" fmla="*/ 52 w 63"/>
                <a:gd name="T25" fmla="*/ 11 h 62"/>
                <a:gd name="T26" fmla="*/ 60 w 63"/>
                <a:gd name="T27" fmla="*/ 19 h 62"/>
                <a:gd name="T28" fmla="*/ 63 w 63"/>
                <a:gd name="T29" fmla="*/ 32 h 62"/>
                <a:gd name="T30" fmla="*/ 60 w 63"/>
                <a:gd name="T31" fmla="*/ 41 h 62"/>
                <a:gd name="T32" fmla="*/ 57 w 63"/>
                <a:gd name="T33" fmla="*/ 49 h 62"/>
                <a:gd name="T34" fmla="*/ 55 w 63"/>
                <a:gd name="T35" fmla="*/ 54 h 62"/>
                <a:gd name="T36" fmla="*/ 46 w 63"/>
                <a:gd name="T37" fmla="*/ 60 h 62"/>
                <a:gd name="T38" fmla="*/ 38 w 63"/>
                <a:gd name="T39" fmla="*/ 62 h 62"/>
                <a:gd name="T40" fmla="*/ 30 w 63"/>
                <a:gd name="T41" fmla="*/ 62 h 62"/>
                <a:gd name="T42" fmla="*/ 30 w 63"/>
                <a:gd name="T43" fmla="*/ 46 h 62"/>
                <a:gd name="T44" fmla="*/ 38 w 63"/>
                <a:gd name="T45" fmla="*/ 46 h 62"/>
                <a:gd name="T46" fmla="*/ 44 w 63"/>
                <a:gd name="T47" fmla="*/ 43 h 62"/>
                <a:gd name="T48" fmla="*/ 46 w 63"/>
                <a:gd name="T49" fmla="*/ 38 h 62"/>
                <a:gd name="T50" fmla="*/ 49 w 63"/>
                <a:gd name="T51" fmla="*/ 32 h 62"/>
                <a:gd name="T52" fmla="*/ 46 w 63"/>
                <a:gd name="T53" fmla="*/ 27 h 62"/>
                <a:gd name="T54" fmla="*/ 44 w 63"/>
                <a:gd name="T55" fmla="*/ 21 h 62"/>
                <a:gd name="T56" fmla="*/ 38 w 63"/>
                <a:gd name="T57" fmla="*/ 19 h 62"/>
                <a:gd name="T58" fmla="*/ 30 w 63"/>
                <a:gd name="T59" fmla="*/ 16 h 62"/>
                <a:gd name="T60" fmla="*/ 22 w 63"/>
                <a:gd name="T61" fmla="*/ 19 h 62"/>
                <a:gd name="T62" fmla="*/ 16 w 63"/>
                <a:gd name="T63" fmla="*/ 21 h 62"/>
                <a:gd name="T64" fmla="*/ 14 w 63"/>
                <a:gd name="T65" fmla="*/ 27 h 62"/>
                <a:gd name="T66" fmla="*/ 11 w 63"/>
                <a:gd name="T67" fmla="*/ 32 h 62"/>
                <a:gd name="T68" fmla="*/ 14 w 63"/>
                <a:gd name="T69" fmla="*/ 38 h 62"/>
                <a:gd name="T70" fmla="*/ 16 w 63"/>
                <a:gd name="T71" fmla="*/ 43 h 62"/>
                <a:gd name="T72" fmla="*/ 22 w 63"/>
                <a:gd name="T73" fmla="*/ 46 h 62"/>
                <a:gd name="T74" fmla="*/ 30 w 63"/>
                <a:gd name="T75" fmla="*/ 46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"/>
                <a:gd name="T115" fmla="*/ 0 h 62"/>
                <a:gd name="T116" fmla="*/ 63 w 63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" h="62">
                  <a:moveTo>
                    <a:pt x="30" y="62"/>
                  </a:moveTo>
                  <a:lnTo>
                    <a:pt x="22" y="62"/>
                  </a:lnTo>
                  <a:lnTo>
                    <a:pt x="14" y="60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0" y="41"/>
                  </a:lnTo>
                  <a:lnTo>
                    <a:pt x="0" y="32"/>
                  </a:lnTo>
                  <a:lnTo>
                    <a:pt x="3" y="19"/>
                  </a:lnTo>
                  <a:lnTo>
                    <a:pt x="8" y="8"/>
                  </a:lnTo>
                  <a:lnTo>
                    <a:pt x="19" y="2"/>
                  </a:lnTo>
                  <a:lnTo>
                    <a:pt x="30" y="0"/>
                  </a:lnTo>
                  <a:lnTo>
                    <a:pt x="44" y="2"/>
                  </a:lnTo>
                  <a:lnTo>
                    <a:pt x="52" y="11"/>
                  </a:lnTo>
                  <a:lnTo>
                    <a:pt x="60" y="19"/>
                  </a:lnTo>
                  <a:lnTo>
                    <a:pt x="63" y="32"/>
                  </a:lnTo>
                  <a:lnTo>
                    <a:pt x="60" y="41"/>
                  </a:lnTo>
                  <a:lnTo>
                    <a:pt x="57" y="49"/>
                  </a:lnTo>
                  <a:lnTo>
                    <a:pt x="55" y="54"/>
                  </a:lnTo>
                  <a:lnTo>
                    <a:pt x="46" y="60"/>
                  </a:lnTo>
                  <a:lnTo>
                    <a:pt x="38" y="62"/>
                  </a:lnTo>
                  <a:lnTo>
                    <a:pt x="30" y="62"/>
                  </a:lnTo>
                  <a:close/>
                  <a:moveTo>
                    <a:pt x="30" y="46"/>
                  </a:moveTo>
                  <a:lnTo>
                    <a:pt x="38" y="46"/>
                  </a:lnTo>
                  <a:lnTo>
                    <a:pt x="44" y="43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46" y="27"/>
                  </a:lnTo>
                  <a:lnTo>
                    <a:pt x="44" y="21"/>
                  </a:lnTo>
                  <a:lnTo>
                    <a:pt x="38" y="19"/>
                  </a:lnTo>
                  <a:lnTo>
                    <a:pt x="30" y="16"/>
                  </a:lnTo>
                  <a:lnTo>
                    <a:pt x="22" y="19"/>
                  </a:lnTo>
                  <a:lnTo>
                    <a:pt x="16" y="21"/>
                  </a:lnTo>
                  <a:lnTo>
                    <a:pt x="14" y="27"/>
                  </a:lnTo>
                  <a:lnTo>
                    <a:pt x="11" y="32"/>
                  </a:lnTo>
                  <a:lnTo>
                    <a:pt x="14" y="38"/>
                  </a:lnTo>
                  <a:lnTo>
                    <a:pt x="16" y="43"/>
                  </a:lnTo>
                  <a:lnTo>
                    <a:pt x="22" y="46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3" name="Rectangle 71"/>
            <p:cNvSpPr>
              <a:spLocks noChangeArrowheads="1"/>
            </p:cNvSpPr>
            <p:nvPr/>
          </p:nvSpPr>
          <p:spPr bwMode="auto">
            <a:xfrm>
              <a:off x="4624" y="1277"/>
              <a:ext cx="82" cy="16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altLang="ru-RU" sz="1600">
                <a:latin typeface="Arial Cyr" pitchFamily="34" charset="-52"/>
              </a:endParaRPr>
            </a:p>
          </p:txBody>
        </p:sp>
        <p:sp>
          <p:nvSpPr>
            <p:cNvPr id="248904" name="Freeform 72"/>
            <p:cNvSpPr>
              <a:spLocks noEditPoints="1"/>
            </p:cNvSpPr>
            <p:nvPr/>
          </p:nvSpPr>
          <p:spPr bwMode="auto">
            <a:xfrm>
              <a:off x="7258" y="2269"/>
              <a:ext cx="84" cy="60"/>
            </a:xfrm>
            <a:custGeom>
              <a:avLst/>
              <a:gdLst>
                <a:gd name="T0" fmla="*/ 3 w 84"/>
                <a:gd name="T1" fmla="*/ 60 h 60"/>
                <a:gd name="T2" fmla="*/ 3 w 84"/>
                <a:gd name="T3" fmla="*/ 44 h 60"/>
                <a:gd name="T4" fmla="*/ 11 w 84"/>
                <a:gd name="T5" fmla="*/ 44 h 60"/>
                <a:gd name="T6" fmla="*/ 5 w 84"/>
                <a:gd name="T7" fmla="*/ 41 h 60"/>
                <a:gd name="T8" fmla="*/ 3 w 84"/>
                <a:gd name="T9" fmla="*/ 38 h 60"/>
                <a:gd name="T10" fmla="*/ 0 w 84"/>
                <a:gd name="T11" fmla="*/ 33 h 60"/>
                <a:gd name="T12" fmla="*/ 0 w 84"/>
                <a:gd name="T13" fmla="*/ 25 h 60"/>
                <a:gd name="T14" fmla="*/ 3 w 84"/>
                <a:gd name="T15" fmla="*/ 16 h 60"/>
                <a:gd name="T16" fmla="*/ 8 w 84"/>
                <a:gd name="T17" fmla="*/ 8 h 60"/>
                <a:gd name="T18" fmla="*/ 19 w 84"/>
                <a:gd name="T19" fmla="*/ 3 h 60"/>
                <a:gd name="T20" fmla="*/ 30 w 84"/>
                <a:gd name="T21" fmla="*/ 0 h 60"/>
                <a:gd name="T22" fmla="*/ 43 w 84"/>
                <a:gd name="T23" fmla="*/ 3 h 60"/>
                <a:gd name="T24" fmla="*/ 54 w 84"/>
                <a:gd name="T25" fmla="*/ 8 h 60"/>
                <a:gd name="T26" fmla="*/ 60 w 84"/>
                <a:gd name="T27" fmla="*/ 16 h 60"/>
                <a:gd name="T28" fmla="*/ 62 w 84"/>
                <a:gd name="T29" fmla="*/ 25 h 60"/>
                <a:gd name="T30" fmla="*/ 62 w 84"/>
                <a:gd name="T31" fmla="*/ 30 h 60"/>
                <a:gd name="T32" fmla="*/ 60 w 84"/>
                <a:gd name="T33" fmla="*/ 35 h 60"/>
                <a:gd name="T34" fmla="*/ 57 w 84"/>
                <a:gd name="T35" fmla="*/ 38 h 60"/>
                <a:gd name="T36" fmla="*/ 54 w 84"/>
                <a:gd name="T37" fmla="*/ 44 h 60"/>
                <a:gd name="T38" fmla="*/ 84 w 84"/>
                <a:gd name="T39" fmla="*/ 44 h 60"/>
                <a:gd name="T40" fmla="*/ 84 w 84"/>
                <a:gd name="T41" fmla="*/ 60 h 60"/>
                <a:gd name="T42" fmla="*/ 3 w 84"/>
                <a:gd name="T43" fmla="*/ 60 h 60"/>
                <a:gd name="T44" fmla="*/ 30 w 84"/>
                <a:gd name="T45" fmla="*/ 44 h 60"/>
                <a:gd name="T46" fmla="*/ 38 w 84"/>
                <a:gd name="T47" fmla="*/ 44 h 60"/>
                <a:gd name="T48" fmla="*/ 46 w 84"/>
                <a:gd name="T49" fmla="*/ 41 h 60"/>
                <a:gd name="T50" fmla="*/ 49 w 84"/>
                <a:gd name="T51" fmla="*/ 35 h 60"/>
                <a:gd name="T52" fmla="*/ 49 w 84"/>
                <a:gd name="T53" fmla="*/ 30 h 60"/>
                <a:gd name="T54" fmla="*/ 49 w 84"/>
                <a:gd name="T55" fmla="*/ 25 h 60"/>
                <a:gd name="T56" fmla="*/ 46 w 84"/>
                <a:gd name="T57" fmla="*/ 22 h 60"/>
                <a:gd name="T58" fmla="*/ 41 w 84"/>
                <a:gd name="T59" fmla="*/ 16 h 60"/>
                <a:gd name="T60" fmla="*/ 33 w 84"/>
                <a:gd name="T61" fmla="*/ 16 h 60"/>
                <a:gd name="T62" fmla="*/ 24 w 84"/>
                <a:gd name="T63" fmla="*/ 16 h 60"/>
                <a:gd name="T64" fmla="*/ 16 w 84"/>
                <a:gd name="T65" fmla="*/ 22 h 60"/>
                <a:gd name="T66" fmla="*/ 13 w 84"/>
                <a:gd name="T67" fmla="*/ 25 h 60"/>
                <a:gd name="T68" fmla="*/ 13 w 84"/>
                <a:gd name="T69" fmla="*/ 30 h 60"/>
                <a:gd name="T70" fmla="*/ 13 w 84"/>
                <a:gd name="T71" fmla="*/ 35 h 60"/>
                <a:gd name="T72" fmla="*/ 16 w 84"/>
                <a:gd name="T73" fmla="*/ 41 h 60"/>
                <a:gd name="T74" fmla="*/ 22 w 84"/>
                <a:gd name="T75" fmla="*/ 44 h 60"/>
                <a:gd name="T76" fmla="*/ 30 w 84"/>
                <a:gd name="T77" fmla="*/ 44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4"/>
                <a:gd name="T118" fmla="*/ 0 h 60"/>
                <a:gd name="T119" fmla="*/ 84 w 84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4" h="60">
                  <a:moveTo>
                    <a:pt x="3" y="60"/>
                  </a:moveTo>
                  <a:lnTo>
                    <a:pt x="3" y="44"/>
                  </a:lnTo>
                  <a:lnTo>
                    <a:pt x="11" y="44"/>
                  </a:lnTo>
                  <a:lnTo>
                    <a:pt x="5" y="41"/>
                  </a:lnTo>
                  <a:lnTo>
                    <a:pt x="3" y="38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9" y="3"/>
                  </a:lnTo>
                  <a:lnTo>
                    <a:pt x="30" y="0"/>
                  </a:lnTo>
                  <a:lnTo>
                    <a:pt x="43" y="3"/>
                  </a:lnTo>
                  <a:lnTo>
                    <a:pt x="54" y="8"/>
                  </a:lnTo>
                  <a:lnTo>
                    <a:pt x="60" y="16"/>
                  </a:lnTo>
                  <a:lnTo>
                    <a:pt x="62" y="25"/>
                  </a:lnTo>
                  <a:lnTo>
                    <a:pt x="62" y="30"/>
                  </a:lnTo>
                  <a:lnTo>
                    <a:pt x="60" y="35"/>
                  </a:lnTo>
                  <a:lnTo>
                    <a:pt x="57" y="38"/>
                  </a:lnTo>
                  <a:lnTo>
                    <a:pt x="54" y="44"/>
                  </a:lnTo>
                  <a:lnTo>
                    <a:pt x="84" y="44"/>
                  </a:lnTo>
                  <a:lnTo>
                    <a:pt x="84" y="60"/>
                  </a:lnTo>
                  <a:lnTo>
                    <a:pt x="3" y="60"/>
                  </a:lnTo>
                  <a:close/>
                  <a:moveTo>
                    <a:pt x="30" y="44"/>
                  </a:moveTo>
                  <a:lnTo>
                    <a:pt x="38" y="44"/>
                  </a:lnTo>
                  <a:lnTo>
                    <a:pt x="46" y="41"/>
                  </a:lnTo>
                  <a:lnTo>
                    <a:pt x="49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6" y="22"/>
                  </a:lnTo>
                  <a:lnTo>
                    <a:pt x="41" y="16"/>
                  </a:lnTo>
                  <a:lnTo>
                    <a:pt x="33" y="16"/>
                  </a:lnTo>
                  <a:lnTo>
                    <a:pt x="24" y="16"/>
                  </a:lnTo>
                  <a:lnTo>
                    <a:pt x="16" y="22"/>
                  </a:lnTo>
                  <a:lnTo>
                    <a:pt x="13" y="25"/>
                  </a:lnTo>
                  <a:lnTo>
                    <a:pt x="13" y="30"/>
                  </a:lnTo>
                  <a:lnTo>
                    <a:pt x="13" y="35"/>
                  </a:lnTo>
                  <a:lnTo>
                    <a:pt x="16" y="41"/>
                  </a:lnTo>
                  <a:lnTo>
                    <a:pt x="22" y="44"/>
                  </a:lnTo>
                  <a:lnTo>
                    <a:pt x="30" y="4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5" name="Freeform 73"/>
            <p:cNvSpPr>
              <a:spLocks noEditPoints="1"/>
            </p:cNvSpPr>
            <p:nvPr/>
          </p:nvSpPr>
          <p:spPr bwMode="auto">
            <a:xfrm>
              <a:off x="7258" y="2198"/>
              <a:ext cx="62" cy="63"/>
            </a:xfrm>
            <a:custGeom>
              <a:avLst/>
              <a:gdLst>
                <a:gd name="T0" fmla="*/ 30 w 62"/>
                <a:gd name="T1" fmla="*/ 63 h 63"/>
                <a:gd name="T2" fmla="*/ 22 w 62"/>
                <a:gd name="T3" fmla="*/ 60 h 63"/>
                <a:gd name="T4" fmla="*/ 16 w 62"/>
                <a:gd name="T5" fmla="*/ 58 h 63"/>
                <a:gd name="T6" fmla="*/ 8 w 62"/>
                <a:gd name="T7" fmla="*/ 55 h 63"/>
                <a:gd name="T8" fmla="*/ 5 w 62"/>
                <a:gd name="T9" fmla="*/ 47 h 63"/>
                <a:gd name="T10" fmla="*/ 3 w 62"/>
                <a:gd name="T11" fmla="*/ 38 h 63"/>
                <a:gd name="T12" fmla="*/ 0 w 62"/>
                <a:gd name="T13" fmla="*/ 30 h 63"/>
                <a:gd name="T14" fmla="*/ 3 w 62"/>
                <a:gd name="T15" fmla="*/ 19 h 63"/>
                <a:gd name="T16" fmla="*/ 8 w 62"/>
                <a:gd name="T17" fmla="*/ 9 h 63"/>
                <a:gd name="T18" fmla="*/ 19 w 62"/>
                <a:gd name="T19" fmla="*/ 3 h 63"/>
                <a:gd name="T20" fmla="*/ 33 w 62"/>
                <a:gd name="T21" fmla="*/ 0 h 63"/>
                <a:gd name="T22" fmla="*/ 43 w 62"/>
                <a:gd name="T23" fmla="*/ 3 h 63"/>
                <a:gd name="T24" fmla="*/ 54 w 62"/>
                <a:gd name="T25" fmla="*/ 9 h 63"/>
                <a:gd name="T26" fmla="*/ 60 w 62"/>
                <a:gd name="T27" fmla="*/ 19 h 63"/>
                <a:gd name="T28" fmla="*/ 62 w 62"/>
                <a:gd name="T29" fmla="*/ 30 h 63"/>
                <a:gd name="T30" fmla="*/ 62 w 62"/>
                <a:gd name="T31" fmla="*/ 38 h 63"/>
                <a:gd name="T32" fmla="*/ 60 w 62"/>
                <a:gd name="T33" fmla="*/ 47 h 63"/>
                <a:gd name="T34" fmla="*/ 54 w 62"/>
                <a:gd name="T35" fmla="*/ 55 h 63"/>
                <a:gd name="T36" fmla="*/ 49 w 62"/>
                <a:gd name="T37" fmla="*/ 58 h 63"/>
                <a:gd name="T38" fmla="*/ 41 w 62"/>
                <a:gd name="T39" fmla="*/ 60 h 63"/>
                <a:gd name="T40" fmla="*/ 30 w 62"/>
                <a:gd name="T41" fmla="*/ 63 h 63"/>
                <a:gd name="T42" fmla="*/ 33 w 62"/>
                <a:gd name="T43" fmla="*/ 47 h 63"/>
                <a:gd name="T44" fmla="*/ 38 w 62"/>
                <a:gd name="T45" fmla="*/ 44 h 63"/>
                <a:gd name="T46" fmla="*/ 46 w 62"/>
                <a:gd name="T47" fmla="*/ 41 h 63"/>
                <a:gd name="T48" fmla="*/ 49 w 62"/>
                <a:gd name="T49" fmla="*/ 36 h 63"/>
                <a:gd name="T50" fmla="*/ 49 w 62"/>
                <a:gd name="T51" fmla="*/ 30 h 63"/>
                <a:gd name="T52" fmla="*/ 49 w 62"/>
                <a:gd name="T53" fmla="*/ 25 h 63"/>
                <a:gd name="T54" fmla="*/ 46 w 62"/>
                <a:gd name="T55" fmla="*/ 19 h 63"/>
                <a:gd name="T56" fmla="*/ 38 w 62"/>
                <a:gd name="T57" fmla="*/ 17 h 63"/>
                <a:gd name="T58" fmla="*/ 33 w 62"/>
                <a:gd name="T59" fmla="*/ 17 h 63"/>
                <a:gd name="T60" fmla="*/ 24 w 62"/>
                <a:gd name="T61" fmla="*/ 17 h 63"/>
                <a:gd name="T62" fmla="*/ 19 w 62"/>
                <a:gd name="T63" fmla="*/ 19 h 63"/>
                <a:gd name="T64" fmla="*/ 13 w 62"/>
                <a:gd name="T65" fmla="*/ 25 h 63"/>
                <a:gd name="T66" fmla="*/ 13 w 62"/>
                <a:gd name="T67" fmla="*/ 30 h 63"/>
                <a:gd name="T68" fmla="*/ 13 w 62"/>
                <a:gd name="T69" fmla="*/ 36 h 63"/>
                <a:gd name="T70" fmla="*/ 19 w 62"/>
                <a:gd name="T71" fmla="*/ 41 h 63"/>
                <a:gd name="T72" fmla="*/ 24 w 62"/>
                <a:gd name="T73" fmla="*/ 44 h 63"/>
                <a:gd name="T74" fmla="*/ 33 w 62"/>
                <a:gd name="T75" fmla="*/ 47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2"/>
                <a:gd name="T115" fmla="*/ 0 h 63"/>
                <a:gd name="T116" fmla="*/ 62 w 62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2" h="63">
                  <a:moveTo>
                    <a:pt x="30" y="63"/>
                  </a:moveTo>
                  <a:lnTo>
                    <a:pt x="22" y="60"/>
                  </a:lnTo>
                  <a:lnTo>
                    <a:pt x="16" y="58"/>
                  </a:lnTo>
                  <a:lnTo>
                    <a:pt x="8" y="55"/>
                  </a:lnTo>
                  <a:lnTo>
                    <a:pt x="5" y="47"/>
                  </a:lnTo>
                  <a:lnTo>
                    <a:pt x="3" y="38"/>
                  </a:lnTo>
                  <a:lnTo>
                    <a:pt x="0" y="30"/>
                  </a:lnTo>
                  <a:lnTo>
                    <a:pt x="3" y="19"/>
                  </a:lnTo>
                  <a:lnTo>
                    <a:pt x="8" y="9"/>
                  </a:lnTo>
                  <a:lnTo>
                    <a:pt x="19" y="3"/>
                  </a:lnTo>
                  <a:lnTo>
                    <a:pt x="33" y="0"/>
                  </a:lnTo>
                  <a:lnTo>
                    <a:pt x="43" y="3"/>
                  </a:lnTo>
                  <a:lnTo>
                    <a:pt x="54" y="9"/>
                  </a:lnTo>
                  <a:lnTo>
                    <a:pt x="60" y="19"/>
                  </a:lnTo>
                  <a:lnTo>
                    <a:pt x="62" y="30"/>
                  </a:lnTo>
                  <a:lnTo>
                    <a:pt x="62" y="38"/>
                  </a:lnTo>
                  <a:lnTo>
                    <a:pt x="60" y="47"/>
                  </a:lnTo>
                  <a:lnTo>
                    <a:pt x="54" y="55"/>
                  </a:lnTo>
                  <a:lnTo>
                    <a:pt x="49" y="58"/>
                  </a:lnTo>
                  <a:lnTo>
                    <a:pt x="41" y="60"/>
                  </a:lnTo>
                  <a:lnTo>
                    <a:pt x="30" y="63"/>
                  </a:lnTo>
                  <a:close/>
                  <a:moveTo>
                    <a:pt x="33" y="47"/>
                  </a:moveTo>
                  <a:lnTo>
                    <a:pt x="38" y="44"/>
                  </a:lnTo>
                  <a:lnTo>
                    <a:pt x="46" y="41"/>
                  </a:lnTo>
                  <a:lnTo>
                    <a:pt x="49" y="36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6" y="19"/>
                  </a:lnTo>
                  <a:lnTo>
                    <a:pt x="38" y="17"/>
                  </a:lnTo>
                  <a:lnTo>
                    <a:pt x="33" y="17"/>
                  </a:lnTo>
                  <a:lnTo>
                    <a:pt x="24" y="17"/>
                  </a:lnTo>
                  <a:lnTo>
                    <a:pt x="19" y="19"/>
                  </a:lnTo>
                  <a:lnTo>
                    <a:pt x="13" y="25"/>
                  </a:lnTo>
                  <a:lnTo>
                    <a:pt x="13" y="30"/>
                  </a:lnTo>
                  <a:lnTo>
                    <a:pt x="13" y="36"/>
                  </a:lnTo>
                  <a:lnTo>
                    <a:pt x="19" y="41"/>
                  </a:lnTo>
                  <a:lnTo>
                    <a:pt x="24" y="44"/>
                  </a:lnTo>
                  <a:lnTo>
                    <a:pt x="33" y="47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6" name="Freeform 74"/>
            <p:cNvSpPr>
              <a:spLocks noEditPoints="1"/>
            </p:cNvSpPr>
            <p:nvPr/>
          </p:nvSpPr>
          <p:spPr bwMode="auto">
            <a:xfrm>
              <a:off x="7236" y="2169"/>
              <a:ext cx="84" cy="16"/>
            </a:xfrm>
            <a:custGeom>
              <a:avLst/>
              <a:gdLst>
                <a:gd name="T0" fmla="*/ 16 w 84"/>
                <a:gd name="T1" fmla="*/ 16 h 16"/>
                <a:gd name="T2" fmla="*/ 0 w 84"/>
                <a:gd name="T3" fmla="*/ 16 h 16"/>
                <a:gd name="T4" fmla="*/ 0 w 84"/>
                <a:gd name="T5" fmla="*/ 0 h 16"/>
                <a:gd name="T6" fmla="*/ 16 w 84"/>
                <a:gd name="T7" fmla="*/ 0 h 16"/>
                <a:gd name="T8" fmla="*/ 16 w 84"/>
                <a:gd name="T9" fmla="*/ 16 h 16"/>
                <a:gd name="T10" fmla="*/ 84 w 84"/>
                <a:gd name="T11" fmla="*/ 16 h 16"/>
                <a:gd name="T12" fmla="*/ 25 w 84"/>
                <a:gd name="T13" fmla="*/ 16 h 16"/>
                <a:gd name="T14" fmla="*/ 25 w 84"/>
                <a:gd name="T15" fmla="*/ 0 h 16"/>
                <a:gd name="T16" fmla="*/ 84 w 84"/>
                <a:gd name="T17" fmla="*/ 0 h 16"/>
                <a:gd name="T18" fmla="*/ 84 w 84"/>
                <a:gd name="T19" fmla="*/ 1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"/>
                <a:gd name="T31" fmla="*/ 0 h 16"/>
                <a:gd name="T32" fmla="*/ 84 w 8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" h="16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close/>
                  <a:moveTo>
                    <a:pt x="84" y="16"/>
                  </a:moveTo>
                  <a:lnTo>
                    <a:pt x="25" y="16"/>
                  </a:lnTo>
                  <a:lnTo>
                    <a:pt x="25" y="0"/>
                  </a:lnTo>
                  <a:lnTo>
                    <a:pt x="84" y="0"/>
                  </a:lnTo>
                  <a:lnTo>
                    <a:pt x="84" y="16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7" name="Freeform 75"/>
            <p:cNvSpPr>
              <a:spLocks/>
            </p:cNvSpPr>
            <p:nvPr/>
          </p:nvSpPr>
          <p:spPr bwMode="auto">
            <a:xfrm>
              <a:off x="7258" y="2098"/>
              <a:ext cx="62" cy="54"/>
            </a:xfrm>
            <a:custGeom>
              <a:avLst/>
              <a:gdLst>
                <a:gd name="T0" fmla="*/ 62 w 62"/>
                <a:gd name="T1" fmla="*/ 0 h 54"/>
                <a:gd name="T2" fmla="*/ 62 w 62"/>
                <a:gd name="T3" fmla="*/ 16 h 54"/>
                <a:gd name="T4" fmla="*/ 30 w 62"/>
                <a:gd name="T5" fmla="*/ 16 h 54"/>
                <a:gd name="T6" fmla="*/ 22 w 62"/>
                <a:gd name="T7" fmla="*/ 16 h 54"/>
                <a:gd name="T8" fmla="*/ 19 w 62"/>
                <a:gd name="T9" fmla="*/ 16 h 54"/>
                <a:gd name="T10" fmla="*/ 16 w 62"/>
                <a:gd name="T11" fmla="*/ 19 h 54"/>
                <a:gd name="T12" fmla="*/ 13 w 62"/>
                <a:gd name="T13" fmla="*/ 19 h 54"/>
                <a:gd name="T14" fmla="*/ 13 w 62"/>
                <a:gd name="T15" fmla="*/ 22 h 54"/>
                <a:gd name="T16" fmla="*/ 13 w 62"/>
                <a:gd name="T17" fmla="*/ 24 h 54"/>
                <a:gd name="T18" fmla="*/ 13 w 62"/>
                <a:gd name="T19" fmla="*/ 30 h 54"/>
                <a:gd name="T20" fmla="*/ 13 w 62"/>
                <a:gd name="T21" fmla="*/ 32 h 54"/>
                <a:gd name="T22" fmla="*/ 16 w 62"/>
                <a:gd name="T23" fmla="*/ 35 h 54"/>
                <a:gd name="T24" fmla="*/ 22 w 62"/>
                <a:gd name="T25" fmla="*/ 38 h 54"/>
                <a:gd name="T26" fmla="*/ 27 w 62"/>
                <a:gd name="T27" fmla="*/ 38 h 54"/>
                <a:gd name="T28" fmla="*/ 35 w 62"/>
                <a:gd name="T29" fmla="*/ 38 h 54"/>
                <a:gd name="T30" fmla="*/ 62 w 62"/>
                <a:gd name="T31" fmla="*/ 38 h 54"/>
                <a:gd name="T32" fmla="*/ 62 w 62"/>
                <a:gd name="T33" fmla="*/ 54 h 54"/>
                <a:gd name="T34" fmla="*/ 3 w 62"/>
                <a:gd name="T35" fmla="*/ 54 h 54"/>
                <a:gd name="T36" fmla="*/ 3 w 62"/>
                <a:gd name="T37" fmla="*/ 41 h 54"/>
                <a:gd name="T38" fmla="*/ 11 w 62"/>
                <a:gd name="T39" fmla="*/ 41 h 54"/>
                <a:gd name="T40" fmla="*/ 5 w 62"/>
                <a:gd name="T41" fmla="*/ 35 h 54"/>
                <a:gd name="T42" fmla="*/ 3 w 62"/>
                <a:gd name="T43" fmla="*/ 30 h 54"/>
                <a:gd name="T44" fmla="*/ 0 w 62"/>
                <a:gd name="T45" fmla="*/ 24 h 54"/>
                <a:gd name="T46" fmla="*/ 0 w 62"/>
                <a:gd name="T47" fmla="*/ 19 h 54"/>
                <a:gd name="T48" fmla="*/ 0 w 62"/>
                <a:gd name="T49" fmla="*/ 13 h 54"/>
                <a:gd name="T50" fmla="*/ 3 w 62"/>
                <a:gd name="T51" fmla="*/ 11 h 54"/>
                <a:gd name="T52" fmla="*/ 5 w 62"/>
                <a:gd name="T53" fmla="*/ 5 h 54"/>
                <a:gd name="T54" fmla="*/ 8 w 62"/>
                <a:gd name="T55" fmla="*/ 3 h 54"/>
                <a:gd name="T56" fmla="*/ 11 w 62"/>
                <a:gd name="T57" fmla="*/ 0 h 54"/>
                <a:gd name="T58" fmla="*/ 13 w 62"/>
                <a:gd name="T59" fmla="*/ 0 h 54"/>
                <a:gd name="T60" fmla="*/ 19 w 62"/>
                <a:gd name="T61" fmla="*/ 0 h 54"/>
                <a:gd name="T62" fmla="*/ 24 w 62"/>
                <a:gd name="T63" fmla="*/ 0 h 54"/>
                <a:gd name="T64" fmla="*/ 62 w 62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"/>
                <a:gd name="T100" fmla="*/ 0 h 54"/>
                <a:gd name="T101" fmla="*/ 62 w 62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" h="54">
                  <a:moveTo>
                    <a:pt x="62" y="0"/>
                  </a:moveTo>
                  <a:lnTo>
                    <a:pt x="62" y="16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3" y="19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3" y="30"/>
                  </a:lnTo>
                  <a:lnTo>
                    <a:pt x="13" y="32"/>
                  </a:lnTo>
                  <a:lnTo>
                    <a:pt x="16" y="35"/>
                  </a:lnTo>
                  <a:lnTo>
                    <a:pt x="22" y="38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62" y="38"/>
                  </a:lnTo>
                  <a:lnTo>
                    <a:pt x="62" y="54"/>
                  </a:lnTo>
                  <a:lnTo>
                    <a:pt x="3" y="54"/>
                  </a:lnTo>
                  <a:lnTo>
                    <a:pt x="3" y="41"/>
                  </a:lnTo>
                  <a:lnTo>
                    <a:pt x="11" y="41"/>
                  </a:lnTo>
                  <a:lnTo>
                    <a:pt x="5" y="35"/>
                  </a:lnTo>
                  <a:lnTo>
                    <a:pt x="3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5" y="5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8" name="Freeform 76"/>
            <p:cNvSpPr>
              <a:spLocks/>
            </p:cNvSpPr>
            <p:nvPr/>
          </p:nvSpPr>
          <p:spPr bwMode="auto">
            <a:xfrm>
              <a:off x="7239" y="2052"/>
              <a:ext cx="81" cy="35"/>
            </a:xfrm>
            <a:custGeom>
              <a:avLst/>
              <a:gdLst>
                <a:gd name="T0" fmla="*/ 22 w 81"/>
                <a:gd name="T1" fmla="*/ 0 h 35"/>
                <a:gd name="T2" fmla="*/ 32 w 81"/>
                <a:gd name="T3" fmla="*/ 0 h 35"/>
                <a:gd name="T4" fmla="*/ 32 w 81"/>
                <a:gd name="T5" fmla="*/ 10 h 35"/>
                <a:gd name="T6" fmla="*/ 57 w 81"/>
                <a:gd name="T7" fmla="*/ 10 h 35"/>
                <a:gd name="T8" fmla="*/ 62 w 81"/>
                <a:gd name="T9" fmla="*/ 10 h 35"/>
                <a:gd name="T10" fmla="*/ 65 w 81"/>
                <a:gd name="T11" fmla="*/ 10 h 35"/>
                <a:gd name="T12" fmla="*/ 68 w 81"/>
                <a:gd name="T13" fmla="*/ 10 h 35"/>
                <a:gd name="T14" fmla="*/ 68 w 81"/>
                <a:gd name="T15" fmla="*/ 10 h 35"/>
                <a:gd name="T16" fmla="*/ 68 w 81"/>
                <a:gd name="T17" fmla="*/ 8 h 35"/>
                <a:gd name="T18" fmla="*/ 68 w 81"/>
                <a:gd name="T19" fmla="*/ 8 h 35"/>
                <a:gd name="T20" fmla="*/ 68 w 81"/>
                <a:gd name="T21" fmla="*/ 5 h 35"/>
                <a:gd name="T22" fmla="*/ 68 w 81"/>
                <a:gd name="T23" fmla="*/ 0 h 35"/>
                <a:gd name="T24" fmla="*/ 79 w 81"/>
                <a:gd name="T25" fmla="*/ 0 h 35"/>
                <a:gd name="T26" fmla="*/ 81 w 81"/>
                <a:gd name="T27" fmla="*/ 5 h 35"/>
                <a:gd name="T28" fmla="*/ 81 w 81"/>
                <a:gd name="T29" fmla="*/ 13 h 35"/>
                <a:gd name="T30" fmla="*/ 81 w 81"/>
                <a:gd name="T31" fmla="*/ 16 h 35"/>
                <a:gd name="T32" fmla="*/ 79 w 81"/>
                <a:gd name="T33" fmla="*/ 21 h 35"/>
                <a:gd name="T34" fmla="*/ 79 w 81"/>
                <a:gd name="T35" fmla="*/ 24 h 35"/>
                <a:gd name="T36" fmla="*/ 76 w 81"/>
                <a:gd name="T37" fmla="*/ 24 h 35"/>
                <a:gd name="T38" fmla="*/ 73 w 81"/>
                <a:gd name="T39" fmla="*/ 27 h 35"/>
                <a:gd name="T40" fmla="*/ 71 w 81"/>
                <a:gd name="T41" fmla="*/ 27 h 35"/>
                <a:gd name="T42" fmla="*/ 65 w 81"/>
                <a:gd name="T43" fmla="*/ 27 h 35"/>
                <a:gd name="T44" fmla="*/ 60 w 81"/>
                <a:gd name="T45" fmla="*/ 27 h 35"/>
                <a:gd name="T46" fmla="*/ 32 w 81"/>
                <a:gd name="T47" fmla="*/ 27 h 35"/>
                <a:gd name="T48" fmla="*/ 32 w 81"/>
                <a:gd name="T49" fmla="*/ 35 h 35"/>
                <a:gd name="T50" fmla="*/ 22 w 81"/>
                <a:gd name="T51" fmla="*/ 35 h 35"/>
                <a:gd name="T52" fmla="*/ 22 w 81"/>
                <a:gd name="T53" fmla="*/ 27 h 35"/>
                <a:gd name="T54" fmla="*/ 8 w 81"/>
                <a:gd name="T55" fmla="*/ 27 h 35"/>
                <a:gd name="T56" fmla="*/ 0 w 81"/>
                <a:gd name="T57" fmla="*/ 10 h 35"/>
                <a:gd name="T58" fmla="*/ 22 w 81"/>
                <a:gd name="T59" fmla="*/ 10 h 35"/>
                <a:gd name="T60" fmla="*/ 22 w 81"/>
                <a:gd name="T61" fmla="*/ 0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1"/>
                <a:gd name="T94" fmla="*/ 0 h 35"/>
                <a:gd name="T95" fmla="*/ 81 w 81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1" h="35">
                  <a:moveTo>
                    <a:pt x="22" y="0"/>
                  </a:moveTo>
                  <a:lnTo>
                    <a:pt x="32" y="0"/>
                  </a:lnTo>
                  <a:lnTo>
                    <a:pt x="32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5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8" y="0"/>
                  </a:lnTo>
                  <a:lnTo>
                    <a:pt x="79" y="0"/>
                  </a:lnTo>
                  <a:lnTo>
                    <a:pt x="81" y="5"/>
                  </a:lnTo>
                  <a:lnTo>
                    <a:pt x="81" y="13"/>
                  </a:lnTo>
                  <a:lnTo>
                    <a:pt x="81" y="16"/>
                  </a:lnTo>
                  <a:lnTo>
                    <a:pt x="79" y="21"/>
                  </a:lnTo>
                  <a:lnTo>
                    <a:pt x="79" y="24"/>
                  </a:lnTo>
                  <a:lnTo>
                    <a:pt x="76" y="24"/>
                  </a:lnTo>
                  <a:lnTo>
                    <a:pt x="73" y="27"/>
                  </a:lnTo>
                  <a:lnTo>
                    <a:pt x="71" y="27"/>
                  </a:lnTo>
                  <a:lnTo>
                    <a:pt x="65" y="27"/>
                  </a:lnTo>
                  <a:lnTo>
                    <a:pt x="60" y="27"/>
                  </a:lnTo>
                  <a:lnTo>
                    <a:pt x="32" y="27"/>
                  </a:lnTo>
                  <a:lnTo>
                    <a:pt x="32" y="35"/>
                  </a:lnTo>
                  <a:lnTo>
                    <a:pt x="22" y="35"/>
                  </a:lnTo>
                  <a:lnTo>
                    <a:pt x="22" y="27"/>
                  </a:lnTo>
                  <a:lnTo>
                    <a:pt x="8" y="27"/>
                  </a:lnTo>
                  <a:lnTo>
                    <a:pt x="0" y="10"/>
                  </a:lnTo>
                  <a:lnTo>
                    <a:pt x="22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09" name="Freeform 77"/>
            <p:cNvSpPr>
              <a:spLocks/>
            </p:cNvSpPr>
            <p:nvPr/>
          </p:nvSpPr>
          <p:spPr bwMode="auto">
            <a:xfrm>
              <a:off x="7236" y="1899"/>
              <a:ext cx="84" cy="76"/>
            </a:xfrm>
            <a:custGeom>
              <a:avLst/>
              <a:gdLst>
                <a:gd name="T0" fmla="*/ 84 w 84"/>
                <a:gd name="T1" fmla="*/ 76 h 76"/>
                <a:gd name="T2" fmla="*/ 0 w 84"/>
                <a:gd name="T3" fmla="*/ 76 h 76"/>
                <a:gd name="T4" fmla="*/ 0 w 84"/>
                <a:gd name="T5" fmla="*/ 60 h 76"/>
                <a:gd name="T6" fmla="*/ 38 w 84"/>
                <a:gd name="T7" fmla="*/ 60 h 76"/>
                <a:gd name="T8" fmla="*/ 0 w 84"/>
                <a:gd name="T9" fmla="*/ 25 h 76"/>
                <a:gd name="T10" fmla="*/ 0 w 84"/>
                <a:gd name="T11" fmla="*/ 3 h 76"/>
                <a:gd name="T12" fmla="*/ 33 w 84"/>
                <a:gd name="T13" fmla="*/ 36 h 76"/>
                <a:gd name="T14" fmla="*/ 84 w 84"/>
                <a:gd name="T15" fmla="*/ 0 h 76"/>
                <a:gd name="T16" fmla="*/ 84 w 84"/>
                <a:gd name="T17" fmla="*/ 22 h 76"/>
                <a:gd name="T18" fmla="*/ 44 w 84"/>
                <a:gd name="T19" fmla="*/ 47 h 76"/>
                <a:gd name="T20" fmla="*/ 57 w 84"/>
                <a:gd name="T21" fmla="*/ 60 h 76"/>
                <a:gd name="T22" fmla="*/ 84 w 84"/>
                <a:gd name="T23" fmla="*/ 60 h 76"/>
                <a:gd name="T24" fmla="*/ 84 w 84"/>
                <a:gd name="T25" fmla="*/ 76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"/>
                <a:gd name="T40" fmla="*/ 0 h 76"/>
                <a:gd name="T41" fmla="*/ 84 w 84"/>
                <a:gd name="T42" fmla="*/ 76 h 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" h="76">
                  <a:moveTo>
                    <a:pt x="84" y="76"/>
                  </a:moveTo>
                  <a:lnTo>
                    <a:pt x="0" y="76"/>
                  </a:lnTo>
                  <a:lnTo>
                    <a:pt x="0" y="60"/>
                  </a:lnTo>
                  <a:lnTo>
                    <a:pt x="38" y="60"/>
                  </a:lnTo>
                  <a:lnTo>
                    <a:pt x="0" y="25"/>
                  </a:lnTo>
                  <a:lnTo>
                    <a:pt x="0" y="3"/>
                  </a:lnTo>
                  <a:lnTo>
                    <a:pt x="33" y="36"/>
                  </a:lnTo>
                  <a:lnTo>
                    <a:pt x="84" y="0"/>
                  </a:lnTo>
                  <a:lnTo>
                    <a:pt x="84" y="22"/>
                  </a:lnTo>
                  <a:lnTo>
                    <a:pt x="44" y="47"/>
                  </a:lnTo>
                  <a:lnTo>
                    <a:pt x="57" y="60"/>
                  </a:lnTo>
                  <a:lnTo>
                    <a:pt x="84" y="60"/>
                  </a:lnTo>
                  <a:lnTo>
                    <a:pt x="84" y="76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0" name="Freeform 78"/>
            <p:cNvSpPr>
              <a:spLocks/>
            </p:cNvSpPr>
            <p:nvPr/>
          </p:nvSpPr>
          <p:spPr bwMode="auto">
            <a:xfrm>
              <a:off x="4799" y="1804"/>
              <a:ext cx="38" cy="82"/>
            </a:xfrm>
            <a:custGeom>
              <a:avLst/>
              <a:gdLst>
                <a:gd name="T0" fmla="*/ 38 w 38"/>
                <a:gd name="T1" fmla="*/ 82 h 82"/>
                <a:gd name="T2" fmla="*/ 22 w 38"/>
                <a:gd name="T3" fmla="*/ 82 h 82"/>
                <a:gd name="T4" fmla="*/ 22 w 38"/>
                <a:gd name="T5" fmla="*/ 22 h 82"/>
                <a:gd name="T6" fmla="*/ 13 w 38"/>
                <a:gd name="T7" fmla="*/ 30 h 82"/>
                <a:gd name="T8" fmla="*/ 0 w 38"/>
                <a:gd name="T9" fmla="*/ 35 h 82"/>
                <a:gd name="T10" fmla="*/ 0 w 38"/>
                <a:gd name="T11" fmla="*/ 19 h 82"/>
                <a:gd name="T12" fmla="*/ 8 w 38"/>
                <a:gd name="T13" fmla="*/ 16 h 82"/>
                <a:gd name="T14" fmla="*/ 13 w 38"/>
                <a:gd name="T15" fmla="*/ 11 h 82"/>
                <a:gd name="T16" fmla="*/ 22 w 38"/>
                <a:gd name="T17" fmla="*/ 6 h 82"/>
                <a:gd name="T18" fmla="*/ 24 w 38"/>
                <a:gd name="T19" fmla="*/ 0 h 82"/>
                <a:gd name="T20" fmla="*/ 38 w 38"/>
                <a:gd name="T21" fmla="*/ 0 h 82"/>
                <a:gd name="T22" fmla="*/ 38 w 38"/>
                <a:gd name="T23" fmla="*/ 82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82"/>
                <a:gd name="T38" fmla="*/ 38 w 38"/>
                <a:gd name="T39" fmla="*/ 82 h 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82">
                  <a:moveTo>
                    <a:pt x="38" y="82"/>
                  </a:moveTo>
                  <a:lnTo>
                    <a:pt x="22" y="82"/>
                  </a:lnTo>
                  <a:lnTo>
                    <a:pt x="22" y="22"/>
                  </a:lnTo>
                  <a:lnTo>
                    <a:pt x="13" y="30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8" y="16"/>
                  </a:lnTo>
                  <a:lnTo>
                    <a:pt x="13" y="11"/>
                  </a:lnTo>
                  <a:lnTo>
                    <a:pt x="22" y="6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38" y="8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1" name="Freeform 79"/>
            <p:cNvSpPr>
              <a:spLocks noEditPoints="1"/>
            </p:cNvSpPr>
            <p:nvPr/>
          </p:nvSpPr>
          <p:spPr bwMode="auto">
            <a:xfrm>
              <a:off x="4861" y="1804"/>
              <a:ext cx="55" cy="82"/>
            </a:xfrm>
            <a:custGeom>
              <a:avLst/>
              <a:gdLst>
                <a:gd name="T0" fmla="*/ 28 w 55"/>
                <a:gd name="T1" fmla="*/ 0 h 82"/>
                <a:gd name="T2" fmla="*/ 39 w 55"/>
                <a:gd name="T3" fmla="*/ 0 h 82"/>
                <a:gd name="T4" fmla="*/ 47 w 55"/>
                <a:gd name="T5" fmla="*/ 8 h 82"/>
                <a:gd name="T6" fmla="*/ 49 w 55"/>
                <a:gd name="T7" fmla="*/ 14 h 82"/>
                <a:gd name="T8" fmla="*/ 52 w 55"/>
                <a:gd name="T9" fmla="*/ 22 h 82"/>
                <a:gd name="T10" fmla="*/ 55 w 55"/>
                <a:gd name="T11" fmla="*/ 30 h 82"/>
                <a:gd name="T12" fmla="*/ 55 w 55"/>
                <a:gd name="T13" fmla="*/ 41 h 82"/>
                <a:gd name="T14" fmla="*/ 55 w 55"/>
                <a:gd name="T15" fmla="*/ 52 h 82"/>
                <a:gd name="T16" fmla="*/ 52 w 55"/>
                <a:gd name="T17" fmla="*/ 60 h 82"/>
                <a:gd name="T18" fmla="*/ 49 w 55"/>
                <a:gd name="T19" fmla="*/ 68 h 82"/>
                <a:gd name="T20" fmla="*/ 47 w 55"/>
                <a:gd name="T21" fmla="*/ 74 h 82"/>
                <a:gd name="T22" fmla="*/ 39 w 55"/>
                <a:gd name="T23" fmla="*/ 82 h 82"/>
                <a:gd name="T24" fmla="*/ 28 w 55"/>
                <a:gd name="T25" fmla="*/ 82 h 82"/>
                <a:gd name="T26" fmla="*/ 17 w 55"/>
                <a:gd name="T27" fmla="*/ 82 h 82"/>
                <a:gd name="T28" fmla="*/ 9 w 55"/>
                <a:gd name="T29" fmla="*/ 74 h 82"/>
                <a:gd name="T30" fmla="*/ 0 w 55"/>
                <a:gd name="T31" fmla="*/ 60 h 82"/>
                <a:gd name="T32" fmla="*/ 0 w 55"/>
                <a:gd name="T33" fmla="*/ 41 h 82"/>
                <a:gd name="T34" fmla="*/ 0 w 55"/>
                <a:gd name="T35" fmla="*/ 30 h 82"/>
                <a:gd name="T36" fmla="*/ 3 w 55"/>
                <a:gd name="T37" fmla="*/ 22 h 82"/>
                <a:gd name="T38" fmla="*/ 6 w 55"/>
                <a:gd name="T39" fmla="*/ 14 h 82"/>
                <a:gd name="T40" fmla="*/ 9 w 55"/>
                <a:gd name="T41" fmla="*/ 8 h 82"/>
                <a:gd name="T42" fmla="*/ 17 w 55"/>
                <a:gd name="T43" fmla="*/ 0 h 82"/>
                <a:gd name="T44" fmla="*/ 28 w 55"/>
                <a:gd name="T45" fmla="*/ 0 h 82"/>
                <a:gd name="T46" fmla="*/ 28 w 55"/>
                <a:gd name="T47" fmla="*/ 11 h 82"/>
                <a:gd name="T48" fmla="*/ 25 w 55"/>
                <a:gd name="T49" fmla="*/ 14 h 82"/>
                <a:gd name="T50" fmla="*/ 22 w 55"/>
                <a:gd name="T51" fmla="*/ 14 h 82"/>
                <a:gd name="T52" fmla="*/ 19 w 55"/>
                <a:gd name="T53" fmla="*/ 16 h 82"/>
                <a:gd name="T54" fmla="*/ 19 w 55"/>
                <a:gd name="T55" fmla="*/ 22 h 82"/>
                <a:gd name="T56" fmla="*/ 17 w 55"/>
                <a:gd name="T57" fmla="*/ 30 h 82"/>
                <a:gd name="T58" fmla="*/ 17 w 55"/>
                <a:gd name="T59" fmla="*/ 41 h 82"/>
                <a:gd name="T60" fmla="*/ 17 w 55"/>
                <a:gd name="T61" fmla="*/ 54 h 82"/>
                <a:gd name="T62" fmla="*/ 19 w 55"/>
                <a:gd name="T63" fmla="*/ 60 h 82"/>
                <a:gd name="T64" fmla="*/ 19 w 55"/>
                <a:gd name="T65" fmla="*/ 65 h 82"/>
                <a:gd name="T66" fmla="*/ 22 w 55"/>
                <a:gd name="T67" fmla="*/ 68 h 82"/>
                <a:gd name="T68" fmla="*/ 25 w 55"/>
                <a:gd name="T69" fmla="*/ 71 h 82"/>
                <a:gd name="T70" fmla="*/ 28 w 55"/>
                <a:gd name="T71" fmla="*/ 71 h 82"/>
                <a:gd name="T72" fmla="*/ 30 w 55"/>
                <a:gd name="T73" fmla="*/ 71 h 82"/>
                <a:gd name="T74" fmla="*/ 33 w 55"/>
                <a:gd name="T75" fmla="*/ 68 h 82"/>
                <a:gd name="T76" fmla="*/ 33 w 55"/>
                <a:gd name="T77" fmla="*/ 65 h 82"/>
                <a:gd name="T78" fmla="*/ 36 w 55"/>
                <a:gd name="T79" fmla="*/ 63 h 82"/>
                <a:gd name="T80" fmla="*/ 39 w 55"/>
                <a:gd name="T81" fmla="*/ 54 h 82"/>
                <a:gd name="T82" fmla="*/ 39 w 55"/>
                <a:gd name="T83" fmla="*/ 41 h 82"/>
                <a:gd name="T84" fmla="*/ 39 w 55"/>
                <a:gd name="T85" fmla="*/ 30 h 82"/>
                <a:gd name="T86" fmla="*/ 36 w 55"/>
                <a:gd name="T87" fmla="*/ 22 h 82"/>
                <a:gd name="T88" fmla="*/ 33 w 55"/>
                <a:gd name="T89" fmla="*/ 16 h 82"/>
                <a:gd name="T90" fmla="*/ 33 w 55"/>
                <a:gd name="T91" fmla="*/ 14 h 82"/>
                <a:gd name="T92" fmla="*/ 30 w 55"/>
                <a:gd name="T93" fmla="*/ 14 h 82"/>
                <a:gd name="T94" fmla="*/ 28 w 55"/>
                <a:gd name="T95" fmla="*/ 11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2"/>
                <a:gd name="T146" fmla="*/ 55 w 55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2">
                  <a:moveTo>
                    <a:pt x="28" y="0"/>
                  </a:moveTo>
                  <a:lnTo>
                    <a:pt x="39" y="0"/>
                  </a:lnTo>
                  <a:lnTo>
                    <a:pt x="47" y="8"/>
                  </a:lnTo>
                  <a:lnTo>
                    <a:pt x="49" y="14"/>
                  </a:lnTo>
                  <a:lnTo>
                    <a:pt x="52" y="22"/>
                  </a:lnTo>
                  <a:lnTo>
                    <a:pt x="55" y="30"/>
                  </a:lnTo>
                  <a:lnTo>
                    <a:pt x="55" y="41"/>
                  </a:lnTo>
                  <a:lnTo>
                    <a:pt x="55" y="52"/>
                  </a:lnTo>
                  <a:lnTo>
                    <a:pt x="52" y="60"/>
                  </a:lnTo>
                  <a:lnTo>
                    <a:pt x="49" y="68"/>
                  </a:lnTo>
                  <a:lnTo>
                    <a:pt x="47" y="74"/>
                  </a:lnTo>
                  <a:lnTo>
                    <a:pt x="39" y="82"/>
                  </a:lnTo>
                  <a:lnTo>
                    <a:pt x="28" y="82"/>
                  </a:lnTo>
                  <a:lnTo>
                    <a:pt x="17" y="82"/>
                  </a:lnTo>
                  <a:lnTo>
                    <a:pt x="9" y="74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7" y="0"/>
                  </a:lnTo>
                  <a:lnTo>
                    <a:pt x="28" y="0"/>
                  </a:lnTo>
                  <a:close/>
                  <a:moveTo>
                    <a:pt x="28" y="11"/>
                  </a:moveTo>
                  <a:lnTo>
                    <a:pt x="25" y="14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7" y="30"/>
                  </a:lnTo>
                  <a:lnTo>
                    <a:pt x="17" y="41"/>
                  </a:lnTo>
                  <a:lnTo>
                    <a:pt x="17" y="54"/>
                  </a:lnTo>
                  <a:lnTo>
                    <a:pt x="19" y="60"/>
                  </a:lnTo>
                  <a:lnTo>
                    <a:pt x="19" y="65"/>
                  </a:lnTo>
                  <a:lnTo>
                    <a:pt x="22" y="68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68"/>
                  </a:lnTo>
                  <a:lnTo>
                    <a:pt x="33" y="65"/>
                  </a:lnTo>
                  <a:lnTo>
                    <a:pt x="36" y="63"/>
                  </a:lnTo>
                  <a:lnTo>
                    <a:pt x="39" y="54"/>
                  </a:lnTo>
                  <a:lnTo>
                    <a:pt x="39" y="41"/>
                  </a:lnTo>
                  <a:lnTo>
                    <a:pt x="39" y="30"/>
                  </a:lnTo>
                  <a:lnTo>
                    <a:pt x="36" y="22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2" name="Freeform 80"/>
            <p:cNvSpPr>
              <a:spLocks noEditPoints="1"/>
            </p:cNvSpPr>
            <p:nvPr/>
          </p:nvSpPr>
          <p:spPr bwMode="auto">
            <a:xfrm>
              <a:off x="4927" y="1804"/>
              <a:ext cx="54" cy="82"/>
            </a:xfrm>
            <a:custGeom>
              <a:avLst/>
              <a:gdLst>
                <a:gd name="T0" fmla="*/ 27 w 54"/>
                <a:gd name="T1" fmla="*/ 0 h 82"/>
                <a:gd name="T2" fmla="*/ 38 w 54"/>
                <a:gd name="T3" fmla="*/ 0 h 82"/>
                <a:gd name="T4" fmla="*/ 46 w 54"/>
                <a:gd name="T5" fmla="*/ 8 h 82"/>
                <a:gd name="T6" fmla="*/ 49 w 54"/>
                <a:gd name="T7" fmla="*/ 14 h 82"/>
                <a:gd name="T8" fmla="*/ 52 w 54"/>
                <a:gd name="T9" fmla="*/ 22 h 82"/>
                <a:gd name="T10" fmla="*/ 54 w 54"/>
                <a:gd name="T11" fmla="*/ 30 h 82"/>
                <a:gd name="T12" fmla="*/ 54 w 54"/>
                <a:gd name="T13" fmla="*/ 41 h 82"/>
                <a:gd name="T14" fmla="*/ 54 w 54"/>
                <a:gd name="T15" fmla="*/ 52 h 82"/>
                <a:gd name="T16" fmla="*/ 52 w 54"/>
                <a:gd name="T17" fmla="*/ 60 h 82"/>
                <a:gd name="T18" fmla="*/ 49 w 54"/>
                <a:gd name="T19" fmla="*/ 68 h 82"/>
                <a:gd name="T20" fmla="*/ 46 w 54"/>
                <a:gd name="T21" fmla="*/ 74 h 82"/>
                <a:gd name="T22" fmla="*/ 38 w 54"/>
                <a:gd name="T23" fmla="*/ 82 h 82"/>
                <a:gd name="T24" fmla="*/ 27 w 54"/>
                <a:gd name="T25" fmla="*/ 82 h 82"/>
                <a:gd name="T26" fmla="*/ 16 w 54"/>
                <a:gd name="T27" fmla="*/ 82 h 82"/>
                <a:gd name="T28" fmla="*/ 8 w 54"/>
                <a:gd name="T29" fmla="*/ 74 h 82"/>
                <a:gd name="T30" fmla="*/ 0 w 54"/>
                <a:gd name="T31" fmla="*/ 60 h 82"/>
                <a:gd name="T32" fmla="*/ 0 w 54"/>
                <a:gd name="T33" fmla="*/ 41 h 82"/>
                <a:gd name="T34" fmla="*/ 0 w 54"/>
                <a:gd name="T35" fmla="*/ 30 h 82"/>
                <a:gd name="T36" fmla="*/ 3 w 54"/>
                <a:gd name="T37" fmla="*/ 22 h 82"/>
                <a:gd name="T38" fmla="*/ 5 w 54"/>
                <a:gd name="T39" fmla="*/ 14 h 82"/>
                <a:gd name="T40" fmla="*/ 8 w 54"/>
                <a:gd name="T41" fmla="*/ 8 h 82"/>
                <a:gd name="T42" fmla="*/ 16 w 54"/>
                <a:gd name="T43" fmla="*/ 0 h 82"/>
                <a:gd name="T44" fmla="*/ 27 w 54"/>
                <a:gd name="T45" fmla="*/ 0 h 82"/>
                <a:gd name="T46" fmla="*/ 27 w 54"/>
                <a:gd name="T47" fmla="*/ 11 h 82"/>
                <a:gd name="T48" fmla="*/ 24 w 54"/>
                <a:gd name="T49" fmla="*/ 14 h 82"/>
                <a:gd name="T50" fmla="*/ 22 w 54"/>
                <a:gd name="T51" fmla="*/ 14 h 82"/>
                <a:gd name="T52" fmla="*/ 19 w 54"/>
                <a:gd name="T53" fmla="*/ 16 h 82"/>
                <a:gd name="T54" fmla="*/ 19 w 54"/>
                <a:gd name="T55" fmla="*/ 22 h 82"/>
                <a:gd name="T56" fmla="*/ 16 w 54"/>
                <a:gd name="T57" fmla="*/ 30 h 82"/>
                <a:gd name="T58" fmla="*/ 16 w 54"/>
                <a:gd name="T59" fmla="*/ 41 h 82"/>
                <a:gd name="T60" fmla="*/ 16 w 54"/>
                <a:gd name="T61" fmla="*/ 54 h 82"/>
                <a:gd name="T62" fmla="*/ 19 w 54"/>
                <a:gd name="T63" fmla="*/ 60 h 82"/>
                <a:gd name="T64" fmla="*/ 19 w 54"/>
                <a:gd name="T65" fmla="*/ 65 h 82"/>
                <a:gd name="T66" fmla="*/ 22 w 54"/>
                <a:gd name="T67" fmla="*/ 68 h 82"/>
                <a:gd name="T68" fmla="*/ 24 w 54"/>
                <a:gd name="T69" fmla="*/ 71 h 82"/>
                <a:gd name="T70" fmla="*/ 27 w 54"/>
                <a:gd name="T71" fmla="*/ 71 h 82"/>
                <a:gd name="T72" fmla="*/ 30 w 54"/>
                <a:gd name="T73" fmla="*/ 71 h 82"/>
                <a:gd name="T74" fmla="*/ 33 w 54"/>
                <a:gd name="T75" fmla="*/ 68 h 82"/>
                <a:gd name="T76" fmla="*/ 33 w 54"/>
                <a:gd name="T77" fmla="*/ 65 h 82"/>
                <a:gd name="T78" fmla="*/ 35 w 54"/>
                <a:gd name="T79" fmla="*/ 63 h 82"/>
                <a:gd name="T80" fmla="*/ 38 w 54"/>
                <a:gd name="T81" fmla="*/ 54 h 82"/>
                <a:gd name="T82" fmla="*/ 38 w 54"/>
                <a:gd name="T83" fmla="*/ 41 h 82"/>
                <a:gd name="T84" fmla="*/ 38 w 54"/>
                <a:gd name="T85" fmla="*/ 30 h 82"/>
                <a:gd name="T86" fmla="*/ 35 w 54"/>
                <a:gd name="T87" fmla="*/ 22 h 82"/>
                <a:gd name="T88" fmla="*/ 33 w 54"/>
                <a:gd name="T89" fmla="*/ 16 h 82"/>
                <a:gd name="T90" fmla="*/ 33 w 54"/>
                <a:gd name="T91" fmla="*/ 14 h 82"/>
                <a:gd name="T92" fmla="*/ 30 w 54"/>
                <a:gd name="T93" fmla="*/ 14 h 82"/>
                <a:gd name="T94" fmla="*/ 27 w 54"/>
                <a:gd name="T95" fmla="*/ 11 h 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2"/>
                <a:gd name="T146" fmla="*/ 54 w 54"/>
                <a:gd name="T147" fmla="*/ 82 h 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2">
                  <a:moveTo>
                    <a:pt x="27" y="0"/>
                  </a:moveTo>
                  <a:lnTo>
                    <a:pt x="38" y="0"/>
                  </a:lnTo>
                  <a:lnTo>
                    <a:pt x="46" y="8"/>
                  </a:lnTo>
                  <a:lnTo>
                    <a:pt x="49" y="14"/>
                  </a:lnTo>
                  <a:lnTo>
                    <a:pt x="52" y="22"/>
                  </a:lnTo>
                  <a:lnTo>
                    <a:pt x="54" y="30"/>
                  </a:lnTo>
                  <a:lnTo>
                    <a:pt x="54" y="41"/>
                  </a:lnTo>
                  <a:lnTo>
                    <a:pt x="54" y="52"/>
                  </a:lnTo>
                  <a:lnTo>
                    <a:pt x="52" y="60"/>
                  </a:lnTo>
                  <a:lnTo>
                    <a:pt x="49" y="68"/>
                  </a:lnTo>
                  <a:lnTo>
                    <a:pt x="46" y="74"/>
                  </a:lnTo>
                  <a:lnTo>
                    <a:pt x="38" y="82"/>
                  </a:lnTo>
                  <a:lnTo>
                    <a:pt x="27" y="82"/>
                  </a:lnTo>
                  <a:lnTo>
                    <a:pt x="16" y="82"/>
                  </a:lnTo>
                  <a:lnTo>
                    <a:pt x="8" y="74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7" y="0"/>
                  </a:lnTo>
                  <a:close/>
                  <a:moveTo>
                    <a:pt x="27" y="11"/>
                  </a:moveTo>
                  <a:lnTo>
                    <a:pt x="24" y="14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6" y="30"/>
                  </a:lnTo>
                  <a:lnTo>
                    <a:pt x="16" y="41"/>
                  </a:lnTo>
                  <a:lnTo>
                    <a:pt x="16" y="54"/>
                  </a:lnTo>
                  <a:lnTo>
                    <a:pt x="19" y="60"/>
                  </a:lnTo>
                  <a:lnTo>
                    <a:pt x="19" y="65"/>
                  </a:lnTo>
                  <a:lnTo>
                    <a:pt x="22" y="68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3" y="68"/>
                  </a:lnTo>
                  <a:lnTo>
                    <a:pt x="33" y="65"/>
                  </a:lnTo>
                  <a:lnTo>
                    <a:pt x="35" y="63"/>
                  </a:lnTo>
                  <a:lnTo>
                    <a:pt x="38" y="54"/>
                  </a:lnTo>
                  <a:lnTo>
                    <a:pt x="38" y="41"/>
                  </a:lnTo>
                  <a:lnTo>
                    <a:pt x="38" y="30"/>
                  </a:lnTo>
                  <a:lnTo>
                    <a:pt x="35" y="22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0" y="14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3" name="Line 81"/>
            <p:cNvSpPr>
              <a:spLocks noChangeShapeType="1"/>
            </p:cNvSpPr>
            <p:nvPr/>
          </p:nvSpPr>
          <p:spPr bwMode="auto">
            <a:xfrm>
              <a:off x="5314" y="1086"/>
              <a:ext cx="1" cy="46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4" name="Line 82"/>
            <p:cNvSpPr>
              <a:spLocks noChangeShapeType="1"/>
            </p:cNvSpPr>
            <p:nvPr/>
          </p:nvSpPr>
          <p:spPr bwMode="auto">
            <a:xfrm>
              <a:off x="5867" y="1086"/>
              <a:ext cx="1" cy="46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5" name="Line 83"/>
            <p:cNvSpPr>
              <a:spLocks noChangeShapeType="1"/>
            </p:cNvSpPr>
            <p:nvPr/>
          </p:nvSpPr>
          <p:spPr bwMode="auto">
            <a:xfrm>
              <a:off x="6424" y="1086"/>
              <a:ext cx="1" cy="44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6" name="Line 84"/>
            <p:cNvSpPr>
              <a:spLocks noChangeShapeType="1"/>
            </p:cNvSpPr>
            <p:nvPr/>
          </p:nvSpPr>
          <p:spPr bwMode="auto">
            <a:xfrm>
              <a:off x="5595" y="1083"/>
              <a:ext cx="1" cy="44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7" name="Line 85"/>
            <p:cNvSpPr>
              <a:spLocks noChangeShapeType="1"/>
            </p:cNvSpPr>
            <p:nvPr/>
          </p:nvSpPr>
          <p:spPr bwMode="auto">
            <a:xfrm>
              <a:off x="6143" y="1086"/>
              <a:ext cx="1" cy="46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8" name="Line 86"/>
            <p:cNvSpPr>
              <a:spLocks noChangeShapeType="1"/>
            </p:cNvSpPr>
            <p:nvPr/>
          </p:nvSpPr>
          <p:spPr bwMode="auto">
            <a:xfrm>
              <a:off x="6699" y="1086"/>
              <a:ext cx="1" cy="44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19" name="Line 87"/>
            <p:cNvSpPr>
              <a:spLocks noChangeShapeType="1"/>
            </p:cNvSpPr>
            <p:nvPr/>
          </p:nvSpPr>
          <p:spPr bwMode="auto">
            <a:xfrm>
              <a:off x="5175" y="1083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0" name="Line 88"/>
            <p:cNvSpPr>
              <a:spLocks noChangeShapeType="1"/>
            </p:cNvSpPr>
            <p:nvPr/>
          </p:nvSpPr>
          <p:spPr bwMode="auto">
            <a:xfrm>
              <a:off x="6285" y="1083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1" name="Line 89"/>
            <p:cNvSpPr>
              <a:spLocks noChangeShapeType="1"/>
            </p:cNvSpPr>
            <p:nvPr/>
          </p:nvSpPr>
          <p:spPr bwMode="auto">
            <a:xfrm>
              <a:off x="5731" y="1083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2" name="Line 90"/>
            <p:cNvSpPr>
              <a:spLocks noChangeShapeType="1"/>
            </p:cNvSpPr>
            <p:nvPr/>
          </p:nvSpPr>
          <p:spPr bwMode="auto">
            <a:xfrm>
              <a:off x="5453" y="1083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3" name="Line 91"/>
            <p:cNvSpPr>
              <a:spLocks noChangeShapeType="1"/>
            </p:cNvSpPr>
            <p:nvPr/>
          </p:nvSpPr>
          <p:spPr bwMode="auto">
            <a:xfrm>
              <a:off x="6006" y="1083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4" name="Line 92"/>
            <p:cNvSpPr>
              <a:spLocks noChangeShapeType="1"/>
            </p:cNvSpPr>
            <p:nvPr/>
          </p:nvSpPr>
          <p:spPr bwMode="auto">
            <a:xfrm>
              <a:off x="6563" y="1081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5" name="Line 93"/>
            <p:cNvSpPr>
              <a:spLocks noChangeShapeType="1"/>
            </p:cNvSpPr>
            <p:nvPr/>
          </p:nvSpPr>
          <p:spPr bwMode="auto">
            <a:xfrm>
              <a:off x="5041" y="1695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6" name="Line 94"/>
            <p:cNvSpPr>
              <a:spLocks noChangeShapeType="1"/>
            </p:cNvSpPr>
            <p:nvPr/>
          </p:nvSpPr>
          <p:spPr bwMode="auto">
            <a:xfrm>
              <a:off x="5039" y="2155"/>
              <a:ext cx="76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7" name="Line 95"/>
            <p:cNvSpPr>
              <a:spLocks noChangeShapeType="1"/>
            </p:cNvSpPr>
            <p:nvPr/>
          </p:nvSpPr>
          <p:spPr bwMode="auto">
            <a:xfrm>
              <a:off x="5041" y="1388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8" name="Line 96"/>
            <p:cNvSpPr>
              <a:spLocks noChangeShapeType="1"/>
            </p:cNvSpPr>
            <p:nvPr/>
          </p:nvSpPr>
          <p:spPr bwMode="auto">
            <a:xfrm>
              <a:off x="5039" y="1848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29" name="Line 97"/>
            <p:cNvSpPr>
              <a:spLocks noChangeShapeType="1"/>
            </p:cNvSpPr>
            <p:nvPr/>
          </p:nvSpPr>
          <p:spPr bwMode="auto">
            <a:xfrm>
              <a:off x="5036" y="1081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0" name="Line 98"/>
            <p:cNvSpPr>
              <a:spLocks noChangeShapeType="1"/>
            </p:cNvSpPr>
            <p:nvPr/>
          </p:nvSpPr>
          <p:spPr bwMode="auto">
            <a:xfrm>
              <a:off x="5041" y="1543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1" name="Line 99"/>
            <p:cNvSpPr>
              <a:spLocks noChangeShapeType="1"/>
            </p:cNvSpPr>
            <p:nvPr/>
          </p:nvSpPr>
          <p:spPr bwMode="auto">
            <a:xfrm>
              <a:off x="5039" y="2003"/>
              <a:ext cx="76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2" name="Line 100"/>
            <p:cNvSpPr>
              <a:spLocks noChangeShapeType="1"/>
            </p:cNvSpPr>
            <p:nvPr/>
          </p:nvSpPr>
          <p:spPr bwMode="auto">
            <a:xfrm>
              <a:off x="5041" y="1236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3" name="Line 101"/>
            <p:cNvSpPr>
              <a:spLocks noChangeShapeType="1"/>
            </p:cNvSpPr>
            <p:nvPr/>
          </p:nvSpPr>
          <p:spPr bwMode="auto">
            <a:xfrm>
              <a:off x="5041" y="1771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4" name="Line 102"/>
            <p:cNvSpPr>
              <a:spLocks noChangeShapeType="1"/>
            </p:cNvSpPr>
            <p:nvPr/>
          </p:nvSpPr>
          <p:spPr bwMode="auto">
            <a:xfrm>
              <a:off x="5039" y="1926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5" name="Line 103"/>
            <p:cNvSpPr>
              <a:spLocks noChangeShapeType="1"/>
            </p:cNvSpPr>
            <p:nvPr/>
          </p:nvSpPr>
          <p:spPr bwMode="auto">
            <a:xfrm>
              <a:off x="5041" y="1157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6" name="Line 104"/>
            <p:cNvSpPr>
              <a:spLocks noChangeShapeType="1"/>
            </p:cNvSpPr>
            <p:nvPr/>
          </p:nvSpPr>
          <p:spPr bwMode="auto">
            <a:xfrm>
              <a:off x="5039" y="2231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7" name="Line 105"/>
            <p:cNvSpPr>
              <a:spLocks noChangeShapeType="1"/>
            </p:cNvSpPr>
            <p:nvPr/>
          </p:nvSpPr>
          <p:spPr bwMode="auto">
            <a:xfrm>
              <a:off x="5041" y="1464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8" name="Line 106"/>
            <p:cNvSpPr>
              <a:spLocks noChangeShapeType="1"/>
            </p:cNvSpPr>
            <p:nvPr/>
          </p:nvSpPr>
          <p:spPr bwMode="auto">
            <a:xfrm>
              <a:off x="5041" y="1619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39" name="Line 107"/>
            <p:cNvSpPr>
              <a:spLocks noChangeShapeType="1"/>
            </p:cNvSpPr>
            <p:nvPr/>
          </p:nvSpPr>
          <p:spPr bwMode="auto">
            <a:xfrm>
              <a:off x="5039" y="2079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0" name="Line 108"/>
            <p:cNvSpPr>
              <a:spLocks noChangeShapeType="1"/>
            </p:cNvSpPr>
            <p:nvPr/>
          </p:nvSpPr>
          <p:spPr bwMode="auto">
            <a:xfrm>
              <a:off x="5041" y="1312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1" name="Line 109"/>
            <p:cNvSpPr>
              <a:spLocks noChangeShapeType="1"/>
            </p:cNvSpPr>
            <p:nvPr/>
          </p:nvSpPr>
          <p:spPr bwMode="auto">
            <a:xfrm flipH="1">
              <a:off x="6753" y="2120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2" name="Line 110"/>
            <p:cNvSpPr>
              <a:spLocks noChangeShapeType="1"/>
            </p:cNvSpPr>
            <p:nvPr/>
          </p:nvSpPr>
          <p:spPr bwMode="auto">
            <a:xfrm flipH="1">
              <a:off x="6753" y="1888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3" name="Line 111"/>
            <p:cNvSpPr>
              <a:spLocks noChangeShapeType="1"/>
            </p:cNvSpPr>
            <p:nvPr/>
          </p:nvSpPr>
          <p:spPr bwMode="auto">
            <a:xfrm flipH="1">
              <a:off x="6756" y="2234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4" name="Line 112"/>
            <p:cNvSpPr>
              <a:spLocks noChangeShapeType="1"/>
            </p:cNvSpPr>
            <p:nvPr/>
          </p:nvSpPr>
          <p:spPr bwMode="auto">
            <a:xfrm flipH="1">
              <a:off x="6759" y="1657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5" name="Line 113"/>
            <p:cNvSpPr>
              <a:spLocks noChangeShapeType="1"/>
            </p:cNvSpPr>
            <p:nvPr/>
          </p:nvSpPr>
          <p:spPr bwMode="auto">
            <a:xfrm flipH="1">
              <a:off x="6753" y="2003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6" name="Line 114"/>
            <p:cNvSpPr>
              <a:spLocks noChangeShapeType="1"/>
            </p:cNvSpPr>
            <p:nvPr/>
          </p:nvSpPr>
          <p:spPr bwMode="auto">
            <a:xfrm flipH="1">
              <a:off x="6753" y="1771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7" name="Line 115"/>
            <p:cNvSpPr>
              <a:spLocks noChangeShapeType="1"/>
            </p:cNvSpPr>
            <p:nvPr/>
          </p:nvSpPr>
          <p:spPr bwMode="auto">
            <a:xfrm flipH="1">
              <a:off x="6794" y="2177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8" name="Line 116"/>
            <p:cNvSpPr>
              <a:spLocks noChangeShapeType="1"/>
            </p:cNvSpPr>
            <p:nvPr/>
          </p:nvSpPr>
          <p:spPr bwMode="auto">
            <a:xfrm flipH="1">
              <a:off x="6797" y="2291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49" name="Line 117"/>
            <p:cNvSpPr>
              <a:spLocks noChangeShapeType="1"/>
            </p:cNvSpPr>
            <p:nvPr/>
          </p:nvSpPr>
          <p:spPr bwMode="auto">
            <a:xfrm flipH="1">
              <a:off x="6794" y="1714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0" name="Line 118"/>
            <p:cNvSpPr>
              <a:spLocks noChangeShapeType="1"/>
            </p:cNvSpPr>
            <p:nvPr/>
          </p:nvSpPr>
          <p:spPr bwMode="auto">
            <a:xfrm flipH="1">
              <a:off x="6794" y="1946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1" name="Line 119"/>
            <p:cNvSpPr>
              <a:spLocks noChangeShapeType="1"/>
            </p:cNvSpPr>
            <p:nvPr/>
          </p:nvSpPr>
          <p:spPr bwMode="auto">
            <a:xfrm flipH="1">
              <a:off x="6794" y="2060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2" name="Line 120"/>
            <p:cNvSpPr>
              <a:spLocks noChangeShapeType="1"/>
            </p:cNvSpPr>
            <p:nvPr/>
          </p:nvSpPr>
          <p:spPr bwMode="auto">
            <a:xfrm flipH="1">
              <a:off x="6794" y="1829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3" name="Line 121"/>
            <p:cNvSpPr>
              <a:spLocks noChangeShapeType="1"/>
            </p:cNvSpPr>
            <p:nvPr/>
          </p:nvSpPr>
          <p:spPr bwMode="auto">
            <a:xfrm flipH="1">
              <a:off x="6751" y="1543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4" name="Line 122"/>
            <p:cNvSpPr>
              <a:spLocks noChangeShapeType="1"/>
            </p:cNvSpPr>
            <p:nvPr/>
          </p:nvSpPr>
          <p:spPr bwMode="auto">
            <a:xfrm flipH="1">
              <a:off x="6751" y="1312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5" name="Line 123"/>
            <p:cNvSpPr>
              <a:spLocks noChangeShapeType="1"/>
            </p:cNvSpPr>
            <p:nvPr/>
          </p:nvSpPr>
          <p:spPr bwMode="auto">
            <a:xfrm flipH="1">
              <a:off x="6753" y="1657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6" name="Line 124"/>
            <p:cNvSpPr>
              <a:spLocks noChangeShapeType="1"/>
            </p:cNvSpPr>
            <p:nvPr/>
          </p:nvSpPr>
          <p:spPr bwMode="auto">
            <a:xfrm flipH="1">
              <a:off x="6756" y="1081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7" name="Line 125"/>
            <p:cNvSpPr>
              <a:spLocks noChangeShapeType="1"/>
            </p:cNvSpPr>
            <p:nvPr/>
          </p:nvSpPr>
          <p:spPr bwMode="auto">
            <a:xfrm flipH="1">
              <a:off x="6751" y="1429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8" name="Line 126"/>
            <p:cNvSpPr>
              <a:spLocks noChangeShapeType="1"/>
            </p:cNvSpPr>
            <p:nvPr/>
          </p:nvSpPr>
          <p:spPr bwMode="auto">
            <a:xfrm flipH="1">
              <a:off x="6751" y="1198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59" name="Line 127"/>
            <p:cNvSpPr>
              <a:spLocks noChangeShapeType="1"/>
            </p:cNvSpPr>
            <p:nvPr/>
          </p:nvSpPr>
          <p:spPr bwMode="auto">
            <a:xfrm flipH="1">
              <a:off x="6789" y="1600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0" name="Line 128"/>
            <p:cNvSpPr>
              <a:spLocks noChangeShapeType="1"/>
            </p:cNvSpPr>
            <p:nvPr/>
          </p:nvSpPr>
          <p:spPr bwMode="auto">
            <a:xfrm flipH="1">
              <a:off x="6789" y="1138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1" name="Line 129"/>
            <p:cNvSpPr>
              <a:spLocks noChangeShapeType="1"/>
            </p:cNvSpPr>
            <p:nvPr/>
          </p:nvSpPr>
          <p:spPr bwMode="auto">
            <a:xfrm flipH="1">
              <a:off x="6789" y="1369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2" name="Line 130"/>
            <p:cNvSpPr>
              <a:spLocks noChangeShapeType="1"/>
            </p:cNvSpPr>
            <p:nvPr/>
          </p:nvSpPr>
          <p:spPr bwMode="auto">
            <a:xfrm flipH="1">
              <a:off x="6789" y="1486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3" name="Line 131"/>
            <p:cNvSpPr>
              <a:spLocks noChangeShapeType="1"/>
            </p:cNvSpPr>
            <p:nvPr/>
          </p:nvSpPr>
          <p:spPr bwMode="auto">
            <a:xfrm flipH="1">
              <a:off x="6789" y="1255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4" name="Freeform 132"/>
            <p:cNvSpPr>
              <a:spLocks/>
            </p:cNvSpPr>
            <p:nvPr/>
          </p:nvSpPr>
          <p:spPr bwMode="auto">
            <a:xfrm>
              <a:off x="5426" y="1364"/>
              <a:ext cx="54" cy="54"/>
            </a:xfrm>
            <a:custGeom>
              <a:avLst/>
              <a:gdLst>
                <a:gd name="T0" fmla="*/ 27 w 54"/>
                <a:gd name="T1" fmla="*/ 0 h 54"/>
                <a:gd name="T2" fmla="*/ 38 w 54"/>
                <a:gd name="T3" fmla="*/ 2 h 54"/>
                <a:gd name="T4" fmla="*/ 46 w 54"/>
                <a:gd name="T5" fmla="*/ 8 h 54"/>
                <a:gd name="T6" fmla="*/ 52 w 54"/>
                <a:gd name="T7" fmla="*/ 16 h 54"/>
                <a:gd name="T8" fmla="*/ 54 w 54"/>
                <a:gd name="T9" fmla="*/ 27 h 54"/>
                <a:gd name="T10" fmla="*/ 52 w 54"/>
                <a:gd name="T11" fmla="*/ 38 h 54"/>
                <a:gd name="T12" fmla="*/ 46 w 54"/>
                <a:gd name="T13" fmla="*/ 46 h 54"/>
                <a:gd name="T14" fmla="*/ 38 w 54"/>
                <a:gd name="T15" fmla="*/ 51 h 54"/>
                <a:gd name="T16" fmla="*/ 27 w 54"/>
                <a:gd name="T17" fmla="*/ 54 h 54"/>
                <a:gd name="T18" fmla="*/ 16 w 54"/>
                <a:gd name="T19" fmla="*/ 51 h 54"/>
                <a:gd name="T20" fmla="*/ 8 w 54"/>
                <a:gd name="T21" fmla="*/ 46 h 54"/>
                <a:gd name="T22" fmla="*/ 2 w 54"/>
                <a:gd name="T23" fmla="*/ 38 h 54"/>
                <a:gd name="T24" fmla="*/ 0 w 54"/>
                <a:gd name="T25" fmla="*/ 27 h 54"/>
                <a:gd name="T26" fmla="*/ 2 w 54"/>
                <a:gd name="T27" fmla="*/ 16 h 54"/>
                <a:gd name="T28" fmla="*/ 8 w 54"/>
                <a:gd name="T29" fmla="*/ 8 h 54"/>
                <a:gd name="T30" fmla="*/ 16 w 54"/>
                <a:gd name="T31" fmla="*/ 2 h 54"/>
                <a:gd name="T32" fmla="*/ 27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4"/>
                <a:gd name="T53" fmla="*/ 54 w 54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1"/>
                  </a:lnTo>
                  <a:lnTo>
                    <a:pt x="27" y="54"/>
                  </a:lnTo>
                  <a:lnTo>
                    <a:pt x="16" y="51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5" name="Freeform 133"/>
            <p:cNvSpPr>
              <a:spLocks/>
            </p:cNvSpPr>
            <p:nvPr/>
          </p:nvSpPr>
          <p:spPr bwMode="auto">
            <a:xfrm>
              <a:off x="5426" y="1364"/>
              <a:ext cx="54" cy="54"/>
            </a:xfrm>
            <a:custGeom>
              <a:avLst/>
              <a:gdLst>
                <a:gd name="T0" fmla="*/ 27 w 54"/>
                <a:gd name="T1" fmla="*/ 0 h 54"/>
                <a:gd name="T2" fmla="*/ 38 w 54"/>
                <a:gd name="T3" fmla="*/ 2 h 54"/>
                <a:gd name="T4" fmla="*/ 46 w 54"/>
                <a:gd name="T5" fmla="*/ 8 h 54"/>
                <a:gd name="T6" fmla="*/ 52 w 54"/>
                <a:gd name="T7" fmla="*/ 16 h 54"/>
                <a:gd name="T8" fmla="*/ 54 w 54"/>
                <a:gd name="T9" fmla="*/ 27 h 54"/>
                <a:gd name="T10" fmla="*/ 52 w 54"/>
                <a:gd name="T11" fmla="*/ 38 h 54"/>
                <a:gd name="T12" fmla="*/ 46 w 54"/>
                <a:gd name="T13" fmla="*/ 46 h 54"/>
                <a:gd name="T14" fmla="*/ 38 w 54"/>
                <a:gd name="T15" fmla="*/ 51 h 54"/>
                <a:gd name="T16" fmla="*/ 27 w 54"/>
                <a:gd name="T17" fmla="*/ 54 h 54"/>
                <a:gd name="T18" fmla="*/ 16 w 54"/>
                <a:gd name="T19" fmla="*/ 51 h 54"/>
                <a:gd name="T20" fmla="*/ 8 w 54"/>
                <a:gd name="T21" fmla="*/ 46 h 54"/>
                <a:gd name="T22" fmla="*/ 2 w 54"/>
                <a:gd name="T23" fmla="*/ 38 h 54"/>
                <a:gd name="T24" fmla="*/ 0 w 54"/>
                <a:gd name="T25" fmla="*/ 27 h 54"/>
                <a:gd name="T26" fmla="*/ 2 w 54"/>
                <a:gd name="T27" fmla="*/ 16 h 54"/>
                <a:gd name="T28" fmla="*/ 8 w 54"/>
                <a:gd name="T29" fmla="*/ 8 h 54"/>
                <a:gd name="T30" fmla="*/ 16 w 54"/>
                <a:gd name="T31" fmla="*/ 2 h 54"/>
                <a:gd name="T32" fmla="*/ 27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4"/>
                <a:gd name="T53" fmla="*/ 54 w 54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1"/>
                  </a:lnTo>
                  <a:lnTo>
                    <a:pt x="27" y="54"/>
                  </a:lnTo>
                  <a:lnTo>
                    <a:pt x="16" y="51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6" name="Freeform 134"/>
            <p:cNvSpPr>
              <a:spLocks/>
            </p:cNvSpPr>
            <p:nvPr/>
          </p:nvSpPr>
          <p:spPr bwMode="auto">
            <a:xfrm>
              <a:off x="5423" y="1997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38 w 55"/>
                <a:gd name="T3" fmla="*/ 0 h 55"/>
                <a:gd name="T4" fmla="*/ 46 w 55"/>
                <a:gd name="T5" fmla="*/ 8 h 55"/>
                <a:gd name="T6" fmla="*/ 52 w 55"/>
                <a:gd name="T7" fmla="*/ 16 h 55"/>
                <a:gd name="T8" fmla="*/ 55 w 55"/>
                <a:gd name="T9" fmla="*/ 27 h 55"/>
                <a:gd name="T10" fmla="*/ 52 w 55"/>
                <a:gd name="T11" fmla="*/ 38 h 55"/>
                <a:gd name="T12" fmla="*/ 46 w 55"/>
                <a:gd name="T13" fmla="*/ 46 h 55"/>
                <a:gd name="T14" fmla="*/ 38 w 55"/>
                <a:gd name="T15" fmla="*/ 52 h 55"/>
                <a:gd name="T16" fmla="*/ 27 w 55"/>
                <a:gd name="T17" fmla="*/ 55 h 55"/>
                <a:gd name="T18" fmla="*/ 16 w 55"/>
                <a:gd name="T19" fmla="*/ 52 h 55"/>
                <a:gd name="T20" fmla="*/ 8 w 55"/>
                <a:gd name="T21" fmla="*/ 46 h 55"/>
                <a:gd name="T22" fmla="*/ 3 w 55"/>
                <a:gd name="T23" fmla="*/ 38 h 55"/>
                <a:gd name="T24" fmla="*/ 0 w 55"/>
                <a:gd name="T25" fmla="*/ 27 h 55"/>
                <a:gd name="T26" fmla="*/ 3 w 55"/>
                <a:gd name="T27" fmla="*/ 16 h 55"/>
                <a:gd name="T28" fmla="*/ 8 w 55"/>
                <a:gd name="T29" fmla="*/ 8 h 55"/>
                <a:gd name="T30" fmla="*/ 16 w 55"/>
                <a:gd name="T31" fmla="*/ 0 h 55"/>
                <a:gd name="T32" fmla="*/ 27 w 55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0"/>
                  </a:moveTo>
                  <a:lnTo>
                    <a:pt x="38" y="0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5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2"/>
                  </a:lnTo>
                  <a:lnTo>
                    <a:pt x="27" y="55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93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7" name="Freeform 135"/>
            <p:cNvSpPr>
              <a:spLocks/>
            </p:cNvSpPr>
            <p:nvPr/>
          </p:nvSpPr>
          <p:spPr bwMode="auto">
            <a:xfrm>
              <a:off x="5423" y="1997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38 w 55"/>
                <a:gd name="T3" fmla="*/ 0 h 55"/>
                <a:gd name="T4" fmla="*/ 46 w 55"/>
                <a:gd name="T5" fmla="*/ 8 h 55"/>
                <a:gd name="T6" fmla="*/ 52 w 55"/>
                <a:gd name="T7" fmla="*/ 16 h 55"/>
                <a:gd name="T8" fmla="*/ 55 w 55"/>
                <a:gd name="T9" fmla="*/ 27 h 55"/>
                <a:gd name="T10" fmla="*/ 52 w 55"/>
                <a:gd name="T11" fmla="*/ 38 h 55"/>
                <a:gd name="T12" fmla="*/ 46 w 55"/>
                <a:gd name="T13" fmla="*/ 46 h 55"/>
                <a:gd name="T14" fmla="*/ 38 w 55"/>
                <a:gd name="T15" fmla="*/ 52 h 55"/>
                <a:gd name="T16" fmla="*/ 27 w 55"/>
                <a:gd name="T17" fmla="*/ 55 h 55"/>
                <a:gd name="T18" fmla="*/ 16 w 55"/>
                <a:gd name="T19" fmla="*/ 52 h 55"/>
                <a:gd name="T20" fmla="*/ 8 w 55"/>
                <a:gd name="T21" fmla="*/ 46 h 55"/>
                <a:gd name="T22" fmla="*/ 3 w 55"/>
                <a:gd name="T23" fmla="*/ 38 h 55"/>
                <a:gd name="T24" fmla="*/ 0 w 55"/>
                <a:gd name="T25" fmla="*/ 27 h 55"/>
                <a:gd name="T26" fmla="*/ 3 w 55"/>
                <a:gd name="T27" fmla="*/ 16 h 55"/>
                <a:gd name="T28" fmla="*/ 8 w 55"/>
                <a:gd name="T29" fmla="*/ 8 h 55"/>
                <a:gd name="T30" fmla="*/ 16 w 55"/>
                <a:gd name="T31" fmla="*/ 0 h 55"/>
                <a:gd name="T32" fmla="*/ 27 w 55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0"/>
                  </a:moveTo>
                  <a:lnTo>
                    <a:pt x="38" y="0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5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2"/>
                  </a:lnTo>
                  <a:lnTo>
                    <a:pt x="27" y="55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4763">
              <a:solidFill>
                <a:srgbClr val="0093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8" name="Freeform 136"/>
            <p:cNvSpPr>
              <a:spLocks/>
            </p:cNvSpPr>
            <p:nvPr/>
          </p:nvSpPr>
          <p:spPr bwMode="auto">
            <a:xfrm>
              <a:off x="5668" y="2163"/>
              <a:ext cx="52" cy="54"/>
            </a:xfrm>
            <a:custGeom>
              <a:avLst/>
              <a:gdLst>
                <a:gd name="T0" fmla="*/ 28 w 52"/>
                <a:gd name="T1" fmla="*/ 0 h 54"/>
                <a:gd name="T2" fmla="*/ 36 w 52"/>
                <a:gd name="T3" fmla="*/ 3 h 54"/>
                <a:gd name="T4" fmla="*/ 47 w 52"/>
                <a:gd name="T5" fmla="*/ 8 h 54"/>
                <a:gd name="T6" fmla="*/ 52 w 52"/>
                <a:gd name="T7" fmla="*/ 16 h 54"/>
                <a:gd name="T8" fmla="*/ 52 w 52"/>
                <a:gd name="T9" fmla="*/ 27 h 54"/>
                <a:gd name="T10" fmla="*/ 52 w 52"/>
                <a:gd name="T11" fmla="*/ 38 h 54"/>
                <a:gd name="T12" fmla="*/ 47 w 52"/>
                <a:gd name="T13" fmla="*/ 46 h 54"/>
                <a:gd name="T14" fmla="*/ 36 w 52"/>
                <a:gd name="T15" fmla="*/ 52 h 54"/>
                <a:gd name="T16" fmla="*/ 28 w 52"/>
                <a:gd name="T17" fmla="*/ 54 h 54"/>
                <a:gd name="T18" fmla="*/ 17 w 52"/>
                <a:gd name="T19" fmla="*/ 52 h 54"/>
                <a:gd name="T20" fmla="*/ 6 w 52"/>
                <a:gd name="T21" fmla="*/ 46 h 54"/>
                <a:gd name="T22" fmla="*/ 0 w 52"/>
                <a:gd name="T23" fmla="*/ 38 h 54"/>
                <a:gd name="T24" fmla="*/ 0 w 52"/>
                <a:gd name="T25" fmla="*/ 27 h 54"/>
                <a:gd name="T26" fmla="*/ 0 w 52"/>
                <a:gd name="T27" fmla="*/ 16 h 54"/>
                <a:gd name="T28" fmla="*/ 6 w 52"/>
                <a:gd name="T29" fmla="*/ 8 h 54"/>
                <a:gd name="T30" fmla="*/ 17 w 52"/>
                <a:gd name="T31" fmla="*/ 3 h 54"/>
                <a:gd name="T32" fmla="*/ 28 w 52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4"/>
                <a:gd name="T53" fmla="*/ 52 w 52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4">
                  <a:moveTo>
                    <a:pt x="28" y="0"/>
                  </a:moveTo>
                  <a:lnTo>
                    <a:pt x="36" y="3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2" y="27"/>
                  </a:lnTo>
                  <a:lnTo>
                    <a:pt x="52" y="38"/>
                  </a:lnTo>
                  <a:lnTo>
                    <a:pt x="47" y="46"/>
                  </a:lnTo>
                  <a:lnTo>
                    <a:pt x="36" y="52"/>
                  </a:lnTo>
                  <a:lnTo>
                    <a:pt x="28" y="54"/>
                  </a:lnTo>
                  <a:lnTo>
                    <a:pt x="17" y="52"/>
                  </a:lnTo>
                  <a:lnTo>
                    <a:pt x="6" y="46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7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93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69" name="Freeform 137"/>
            <p:cNvSpPr>
              <a:spLocks/>
            </p:cNvSpPr>
            <p:nvPr/>
          </p:nvSpPr>
          <p:spPr bwMode="auto">
            <a:xfrm>
              <a:off x="5668" y="2163"/>
              <a:ext cx="52" cy="54"/>
            </a:xfrm>
            <a:custGeom>
              <a:avLst/>
              <a:gdLst>
                <a:gd name="T0" fmla="*/ 28 w 52"/>
                <a:gd name="T1" fmla="*/ 0 h 54"/>
                <a:gd name="T2" fmla="*/ 36 w 52"/>
                <a:gd name="T3" fmla="*/ 3 h 54"/>
                <a:gd name="T4" fmla="*/ 47 w 52"/>
                <a:gd name="T5" fmla="*/ 8 h 54"/>
                <a:gd name="T6" fmla="*/ 52 w 52"/>
                <a:gd name="T7" fmla="*/ 16 h 54"/>
                <a:gd name="T8" fmla="*/ 52 w 52"/>
                <a:gd name="T9" fmla="*/ 27 h 54"/>
                <a:gd name="T10" fmla="*/ 52 w 52"/>
                <a:gd name="T11" fmla="*/ 38 h 54"/>
                <a:gd name="T12" fmla="*/ 47 w 52"/>
                <a:gd name="T13" fmla="*/ 46 h 54"/>
                <a:gd name="T14" fmla="*/ 36 w 52"/>
                <a:gd name="T15" fmla="*/ 52 h 54"/>
                <a:gd name="T16" fmla="*/ 28 w 52"/>
                <a:gd name="T17" fmla="*/ 54 h 54"/>
                <a:gd name="T18" fmla="*/ 17 w 52"/>
                <a:gd name="T19" fmla="*/ 52 h 54"/>
                <a:gd name="T20" fmla="*/ 6 w 52"/>
                <a:gd name="T21" fmla="*/ 46 h 54"/>
                <a:gd name="T22" fmla="*/ 0 w 52"/>
                <a:gd name="T23" fmla="*/ 38 h 54"/>
                <a:gd name="T24" fmla="*/ 0 w 52"/>
                <a:gd name="T25" fmla="*/ 27 h 54"/>
                <a:gd name="T26" fmla="*/ 0 w 52"/>
                <a:gd name="T27" fmla="*/ 16 h 54"/>
                <a:gd name="T28" fmla="*/ 6 w 52"/>
                <a:gd name="T29" fmla="*/ 8 h 54"/>
                <a:gd name="T30" fmla="*/ 17 w 52"/>
                <a:gd name="T31" fmla="*/ 3 h 54"/>
                <a:gd name="T32" fmla="*/ 28 w 52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4"/>
                <a:gd name="T53" fmla="*/ 52 w 52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4">
                  <a:moveTo>
                    <a:pt x="28" y="0"/>
                  </a:moveTo>
                  <a:lnTo>
                    <a:pt x="36" y="3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2" y="27"/>
                  </a:lnTo>
                  <a:lnTo>
                    <a:pt x="52" y="38"/>
                  </a:lnTo>
                  <a:lnTo>
                    <a:pt x="47" y="46"/>
                  </a:lnTo>
                  <a:lnTo>
                    <a:pt x="36" y="52"/>
                  </a:lnTo>
                  <a:lnTo>
                    <a:pt x="28" y="54"/>
                  </a:lnTo>
                  <a:lnTo>
                    <a:pt x="17" y="52"/>
                  </a:lnTo>
                  <a:lnTo>
                    <a:pt x="6" y="46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7" y="3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4763">
              <a:solidFill>
                <a:srgbClr val="0093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0" name="Freeform 138"/>
            <p:cNvSpPr>
              <a:spLocks/>
            </p:cNvSpPr>
            <p:nvPr/>
          </p:nvSpPr>
          <p:spPr bwMode="auto">
            <a:xfrm>
              <a:off x="5671" y="1652"/>
              <a:ext cx="52" cy="54"/>
            </a:xfrm>
            <a:custGeom>
              <a:avLst/>
              <a:gdLst>
                <a:gd name="T0" fmla="*/ 25 w 52"/>
                <a:gd name="T1" fmla="*/ 0 h 54"/>
                <a:gd name="T2" fmla="*/ 36 w 52"/>
                <a:gd name="T3" fmla="*/ 3 h 54"/>
                <a:gd name="T4" fmla="*/ 46 w 52"/>
                <a:gd name="T5" fmla="*/ 8 h 54"/>
                <a:gd name="T6" fmla="*/ 52 w 52"/>
                <a:gd name="T7" fmla="*/ 16 h 54"/>
                <a:gd name="T8" fmla="*/ 52 w 52"/>
                <a:gd name="T9" fmla="*/ 27 h 54"/>
                <a:gd name="T10" fmla="*/ 52 w 52"/>
                <a:gd name="T11" fmla="*/ 38 h 54"/>
                <a:gd name="T12" fmla="*/ 46 w 52"/>
                <a:gd name="T13" fmla="*/ 46 h 54"/>
                <a:gd name="T14" fmla="*/ 36 w 52"/>
                <a:gd name="T15" fmla="*/ 51 h 54"/>
                <a:gd name="T16" fmla="*/ 25 w 52"/>
                <a:gd name="T17" fmla="*/ 54 h 54"/>
                <a:gd name="T18" fmla="*/ 16 w 52"/>
                <a:gd name="T19" fmla="*/ 51 h 54"/>
                <a:gd name="T20" fmla="*/ 6 w 52"/>
                <a:gd name="T21" fmla="*/ 46 h 54"/>
                <a:gd name="T22" fmla="*/ 0 w 52"/>
                <a:gd name="T23" fmla="*/ 38 h 54"/>
                <a:gd name="T24" fmla="*/ 0 w 52"/>
                <a:gd name="T25" fmla="*/ 27 h 54"/>
                <a:gd name="T26" fmla="*/ 0 w 52"/>
                <a:gd name="T27" fmla="*/ 16 h 54"/>
                <a:gd name="T28" fmla="*/ 6 w 52"/>
                <a:gd name="T29" fmla="*/ 8 h 54"/>
                <a:gd name="T30" fmla="*/ 16 w 52"/>
                <a:gd name="T31" fmla="*/ 3 h 54"/>
                <a:gd name="T32" fmla="*/ 25 w 52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4"/>
                <a:gd name="T53" fmla="*/ 52 w 52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4">
                  <a:moveTo>
                    <a:pt x="25" y="0"/>
                  </a:moveTo>
                  <a:lnTo>
                    <a:pt x="36" y="3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2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6" y="51"/>
                  </a:lnTo>
                  <a:lnTo>
                    <a:pt x="25" y="54"/>
                  </a:lnTo>
                  <a:lnTo>
                    <a:pt x="16" y="51"/>
                  </a:lnTo>
                  <a:lnTo>
                    <a:pt x="6" y="46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6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1" name="Freeform 139"/>
            <p:cNvSpPr>
              <a:spLocks/>
            </p:cNvSpPr>
            <p:nvPr/>
          </p:nvSpPr>
          <p:spPr bwMode="auto">
            <a:xfrm>
              <a:off x="5671" y="1652"/>
              <a:ext cx="52" cy="54"/>
            </a:xfrm>
            <a:custGeom>
              <a:avLst/>
              <a:gdLst>
                <a:gd name="T0" fmla="*/ 25 w 52"/>
                <a:gd name="T1" fmla="*/ 0 h 54"/>
                <a:gd name="T2" fmla="*/ 36 w 52"/>
                <a:gd name="T3" fmla="*/ 3 h 54"/>
                <a:gd name="T4" fmla="*/ 46 w 52"/>
                <a:gd name="T5" fmla="*/ 8 h 54"/>
                <a:gd name="T6" fmla="*/ 52 w 52"/>
                <a:gd name="T7" fmla="*/ 16 h 54"/>
                <a:gd name="T8" fmla="*/ 52 w 52"/>
                <a:gd name="T9" fmla="*/ 27 h 54"/>
                <a:gd name="T10" fmla="*/ 52 w 52"/>
                <a:gd name="T11" fmla="*/ 38 h 54"/>
                <a:gd name="T12" fmla="*/ 46 w 52"/>
                <a:gd name="T13" fmla="*/ 46 h 54"/>
                <a:gd name="T14" fmla="*/ 36 w 52"/>
                <a:gd name="T15" fmla="*/ 51 h 54"/>
                <a:gd name="T16" fmla="*/ 25 w 52"/>
                <a:gd name="T17" fmla="*/ 54 h 54"/>
                <a:gd name="T18" fmla="*/ 16 w 52"/>
                <a:gd name="T19" fmla="*/ 51 h 54"/>
                <a:gd name="T20" fmla="*/ 6 w 52"/>
                <a:gd name="T21" fmla="*/ 46 h 54"/>
                <a:gd name="T22" fmla="*/ 0 w 52"/>
                <a:gd name="T23" fmla="*/ 38 h 54"/>
                <a:gd name="T24" fmla="*/ 0 w 52"/>
                <a:gd name="T25" fmla="*/ 27 h 54"/>
                <a:gd name="T26" fmla="*/ 0 w 52"/>
                <a:gd name="T27" fmla="*/ 16 h 54"/>
                <a:gd name="T28" fmla="*/ 6 w 52"/>
                <a:gd name="T29" fmla="*/ 8 h 54"/>
                <a:gd name="T30" fmla="*/ 16 w 52"/>
                <a:gd name="T31" fmla="*/ 3 h 54"/>
                <a:gd name="T32" fmla="*/ 25 w 52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4"/>
                <a:gd name="T53" fmla="*/ 52 w 52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4">
                  <a:moveTo>
                    <a:pt x="25" y="0"/>
                  </a:moveTo>
                  <a:lnTo>
                    <a:pt x="36" y="3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2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6" y="51"/>
                  </a:lnTo>
                  <a:lnTo>
                    <a:pt x="25" y="54"/>
                  </a:lnTo>
                  <a:lnTo>
                    <a:pt x="16" y="51"/>
                  </a:lnTo>
                  <a:lnTo>
                    <a:pt x="6" y="46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6" y="3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2" name="Freeform 140"/>
            <p:cNvSpPr>
              <a:spLocks noEditPoints="1"/>
            </p:cNvSpPr>
            <p:nvPr/>
          </p:nvSpPr>
          <p:spPr bwMode="auto">
            <a:xfrm>
              <a:off x="5382" y="1325"/>
              <a:ext cx="1202" cy="1548"/>
            </a:xfrm>
            <a:custGeom>
              <a:avLst/>
              <a:gdLst>
                <a:gd name="T0" fmla="*/ 0 w 1202"/>
                <a:gd name="T1" fmla="*/ 6 h 1548"/>
                <a:gd name="T2" fmla="*/ 85 w 1202"/>
                <a:gd name="T3" fmla="*/ 98 h 1548"/>
                <a:gd name="T4" fmla="*/ 52 w 1202"/>
                <a:gd name="T5" fmla="*/ 55 h 1548"/>
                <a:gd name="T6" fmla="*/ 117 w 1202"/>
                <a:gd name="T7" fmla="*/ 158 h 1548"/>
                <a:gd name="T8" fmla="*/ 126 w 1202"/>
                <a:gd name="T9" fmla="*/ 153 h 1548"/>
                <a:gd name="T10" fmla="*/ 126 w 1202"/>
                <a:gd name="T11" fmla="*/ 166 h 1548"/>
                <a:gd name="T12" fmla="*/ 210 w 1202"/>
                <a:gd name="T13" fmla="*/ 259 h 1548"/>
                <a:gd name="T14" fmla="*/ 175 w 1202"/>
                <a:gd name="T15" fmla="*/ 215 h 1548"/>
                <a:gd name="T16" fmla="*/ 243 w 1202"/>
                <a:gd name="T17" fmla="*/ 319 h 1548"/>
                <a:gd name="T18" fmla="*/ 251 w 1202"/>
                <a:gd name="T19" fmla="*/ 313 h 1548"/>
                <a:gd name="T20" fmla="*/ 248 w 1202"/>
                <a:gd name="T21" fmla="*/ 327 h 1548"/>
                <a:gd name="T22" fmla="*/ 333 w 1202"/>
                <a:gd name="T23" fmla="*/ 419 h 1548"/>
                <a:gd name="T24" fmla="*/ 300 w 1202"/>
                <a:gd name="T25" fmla="*/ 373 h 1548"/>
                <a:gd name="T26" fmla="*/ 365 w 1202"/>
                <a:gd name="T27" fmla="*/ 479 h 1548"/>
                <a:gd name="T28" fmla="*/ 374 w 1202"/>
                <a:gd name="T29" fmla="*/ 471 h 1548"/>
                <a:gd name="T30" fmla="*/ 374 w 1202"/>
                <a:gd name="T31" fmla="*/ 487 h 1548"/>
                <a:gd name="T32" fmla="*/ 458 w 1202"/>
                <a:gd name="T33" fmla="*/ 580 h 1548"/>
                <a:gd name="T34" fmla="*/ 423 w 1202"/>
                <a:gd name="T35" fmla="*/ 533 h 1548"/>
                <a:gd name="T36" fmla="*/ 491 w 1202"/>
                <a:gd name="T37" fmla="*/ 640 h 1548"/>
                <a:gd name="T38" fmla="*/ 499 w 1202"/>
                <a:gd name="T39" fmla="*/ 631 h 1548"/>
                <a:gd name="T40" fmla="*/ 496 w 1202"/>
                <a:gd name="T41" fmla="*/ 648 h 1548"/>
                <a:gd name="T42" fmla="*/ 581 w 1202"/>
                <a:gd name="T43" fmla="*/ 740 h 1548"/>
                <a:gd name="T44" fmla="*/ 548 w 1202"/>
                <a:gd name="T45" fmla="*/ 694 h 1548"/>
                <a:gd name="T46" fmla="*/ 614 w 1202"/>
                <a:gd name="T47" fmla="*/ 800 h 1548"/>
                <a:gd name="T48" fmla="*/ 622 w 1202"/>
                <a:gd name="T49" fmla="*/ 792 h 1548"/>
                <a:gd name="T50" fmla="*/ 622 w 1202"/>
                <a:gd name="T51" fmla="*/ 808 h 1548"/>
                <a:gd name="T52" fmla="*/ 706 w 1202"/>
                <a:gd name="T53" fmla="*/ 901 h 1548"/>
                <a:gd name="T54" fmla="*/ 671 w 1202"/>
                <a:gd name="T55" fmla="*/ 854 h 1548"/>
                <a:gd name="T56" fmla="*/ 739 w 1202"/>
                <a:gd name="T57" fmla="*/ 960 h 1548"/>
                <a:gd name="T58" fmla="*/ 747 w 1202"/>
                <a:gd name="T59" fmla="*/ 952 h 1548"/>
                <a:gd name="T60" fmla="*/ 744 w 1202"/>
                <a:gd name="T61" fmla="*/ 969 h 1548"/>
                <a:gd name="T62" fmla="*/ 829 w 1202"/>
                <a:gd name="T63" fmla="*/ 1061 h 1548"/>
                <a:gd name="T64" fmla="*/ 793 w 1202"/>
                <a:gd name="T65" fmla="*/ 1015 h 1548"/>
                <a:gd name="T66" fmla="*/ 862 w 1202"/>
                <a:gd name="T67" fmla="*/ 1121 h 1548"/>
                <a:gd name="T68" fmla="*/ 870 w 1202"/>
                <a:gd name="T69" fmla="*/ 1113 h 1548"/>
                <a:gd name="T70" fmla="*/ 870 w 1202"/>
                <a:gd name="T71" fmla="*/ 1129 h 1548"/>
                <a:gd name="T72" fmla="*/ 954 w 1202"/>
                <a:gd name="T73" fmla="*/ 1219 h 1548"/>
                <a:gd name="T74" fmla="*/ 919 w 1202"/>
                <a:gd name="T75" fmla="*/ 1175 h 1548"/>
                <a:gd name="T76" fmla="*/ 984 w 1202"/>
                <a:gd name="T77" fmla="*/ 1281 h 1548"/>
                <a:gd name="T78" fmla="*/ 995 w 1202"/>
                <a:gd name="T79" fmla="*/ 1273 h 1548"/>
                <a:gd name="T80" fmla="*/ 992 w 1202"/>
                <a:gd name="T81" fmla="*/ 1289 h 1548"/>
                <a:gd name="T82" fmla="*/ 1077 w 1202"/>
                <a:gd name="T83" fmla="*/ 1379 h 1548"/>
                <a:gd name="T84" fmla="*/ 1042 w 1202"/>
                <a:gd name="T85" fmla="*/ 1336 h 1548"/>
                <a:gd name="T86" fmla="*/ 1110 w 1202"/>
                <a:gd name="T87" fmla="*/ 1442 h 1548"/>
                <a:gd name="T88" fmla="*/ 1118 w 1202"/>
                <a:gd name="T89" fmla="*/ 1434 h 1548"/>
                <a:gd name="T90" fmla="*/ 1115 w 1202"/>
                <a:gd name="T91" fmla="*/ 1450 h 1548"/>
                <a:gd name="T92" fmla="*/ 1202 w 1202"/>
                <a:gd name="T93" fmla="*/ 1540 h 1548"/>
                <a:gd name="T94" fmla="*/ 1167 w 1202"/>
                <a:gd name="T95" fmla="*/ 1496 h 15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02"/>
                <a:gd name="T145" fmla="*/ 0 h 1548"/>
                <a:gd name="T146" fmla="*/ 1202 w 1202"/>
                <a:gd name="T147" fmla="*/ 1548 h 15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02" h="1548">
                  <a:moveTo>
                    <a:pt x="44" y="44"/>
                  </a:moveTo>
                  <a:lnTo>
                    <a:pt x="36" y="52"/>
                  </a:lnTo>
                  <a:lnTo>
                    <a:pt x="0" y="6"/>
                  </a:lnTo>
                  <a:lnTo>
                    <a:pt x="11" y="0"/>
                  </a:lnTo>
                  <a:lnTo>
                    <a:pt x="44" y="44"/>
                  </a:lnTo>
                  <a:close/>
                  <a:moveTo>
                    <a:pt x="85" y="98"/>
                  </a:moveTo>
                  <a:lnTo>
                    <a:pt x="76" y="104"/>
                  </a:lnTo>
                  <a:lnTo>
                    <a:pt x="41" y="60"/>
                  </a:lnTo>
                  <a:lnTo>
                    <a:pt x="52" y="55"/>
                  </a:lnTo>
                  <a:lnTo>
                    <a:pt x="85" y="98"/>
                  </a:lnTo>
                  <a:close/>
                  <a:moveTo>
                    <a:pt x="126" y="153"/>
                  </a:moveTo>
                  <a:lnTo>
                    <a:pt x="117" y="158"/>
                  </a:lnTo>
                  <a:lnTo>
                    <a:pt x="85" y="115"/>
                  </a:lnTo>
                  <a:lnTo>
                    <a:pt x="93" y="107"/>
                  </a:lnTo>
                  <a:lnTo>
                    <a:pt x="126" y="153"/>
                  </a:lnTo>
                  <a:close/>
                  <a:moveTo>
                    <a:pt x="169" y="204"/>
                  </a:moveTo>
                  <a:lnTo>
                    <a:pt x="158" y="213"/>
                  </a:lnTo>
                  <a:lnTo>
                    <a:pt x="126" y="166"/>
                  </a:lnTo>
                  <a:lnTo>
                    <a:pt x="134" y="161"/>
                  </a:lnTo>
                  <a:lnTo>
                    <a:pt x="169" y="204"/>
                  </a:lnTo>
                  <a:close/>
                  <a:moveTo>
                    <a:pt x="210" y="259"/>
                  </a:moveTo>
                  <a:lnTo>
                    <a:pt x="202" y="264"/>
                  </a:lnTo>
                  <a:lnTo>
                    <a:pt x="166" y="221"/>
                  </a:lnTo>
                  <a:lnTo>
                    <a:pt x="175" y="215"/>
                  </a:lnTo>
                  <a:lnTo>
                    <a:pt x="210" y="259"/>
                  </a:lnTo>
                  <a:close/>
                  <a:moveTo>
                    <a:pt x="251" y="313"/>
                  </a:moveTo>
                  <a:lnTo>
                    <a:pt x="243" y="319"/>
                  </a:lnTo>
                  <a:lnTo>
                    <a:pt x="207" y="275"/>
                  </a:lnTo>
                  <a:lnTo>
                    <a:pt x="215" y="267"/>
                  </a:lnTo>
                  <a:lnTo>
                    <a:pt x="251" y="313"/>
                  </a:lnTo>
                  <a:close/>
                  <a:moveTo>
                    <a:pt x="292" y="365"/>
                  </a:moveTo>
                  <a:lnTo>
                    <a:pt x="284" y="373"/>
                  </a:lnTo>
                  <a:lnTo>
                    <a:pt x="248" y="327"/>
                  </a:lnTo>
                  <a:lnTo>
                    <a:pt x="256" y="321"/>
                  </a:lnTo>
                  <a:lnTo>
                    <a:pt x="292" y="365"/>
                  </a:lnTo>
                  <a:close/>
                  <a:moveTo>
                    <a:pt x="333" y="419"/>
                  </a:moveTo>
                  <a:lnTo>
                    <a:pt x="325" y="425"/>
                  </a:lnTo>
                  <a:lnTo>
                    <a:pt x="289" y="381"/>
                  </a:lnTo>
                  <a:lnTo>
                    <a:pt x="300" y="373"/>
                  </a:lnTo>
                  <a:lnTo>
                    <a:pt x="333" y="419"/>
                  </a:lnTo>
                  <a:close/>
                  <a:moveTo>
                    <a:pt x="374" y="471"/>
                  </a:moveTo>
                  <a:lnTo>
                    <a:pt x="365" y="479"/>
                  </a:lnTo>
                  <a:lnTo>
                    <a:pt x="330" y="436"/>
                  </a:lnTo>
                  <a:lnTo>
                    <a:pt x="341" y="427"/>
                  </a:lnTo>
                  <a:lnTo>
                    <a:pt x="374" y="471"/>
                  </a:lnTo>
                  <a:close/>
                  <a:moveTo>
                    <a:pt x="417" y="525"/>
                  </a:moveTo>
                  <a:lnTo>
                    <a:pt x="406" y="533"/>
                  </a:lnTo>
                  <a:lnTo>
                    <a:pt x="374" y="487"/>
                  </a:lnTo>
                  <a:lnTo>
                    <a:pt x="382" y="482"/>
                  </a:lnTo>
                  <a:lnTo>
                    <a:pt x="417" y="525"/>
                  </a:lnTo>
                  <a:close/>
                  <a:moveTo>
                    <a:pt x="458" y="580"/>
                  </a:moveTo>
                  <a:lnTo>
                    <a:pt x="447" y="585"/>
                  </a:lnTo>
                  <a:lnTo>
                    <a:pt x="415" y="542"/>
                  </a:lnTo>
                  <a:lnTo>
                    <a:pt x="423" y="533"/>
                  </a:lnTo>
                  <a:lnTo>
                    <a:pt x="458" y="580"/>
                  </a:lnTo>
                  <a:close/>
                  <a:moveTo>
                    <a:pt x="499" y="631"/>
                  </a:moveTo>
                  <a:lnTo>
                    <a:pt x="491" y="640"/>
                  </a:lnTo>
                  <a:lnTo>
                    <a:pt x="455" y="596"/>
                  </a:lnTo>
                  <a:lnTo>
                    <a:pt x="464" y="588"/>
                  </a:lnTo>
                  <a:lnTo>
                    <a:pt x="499" y="631"/>
                  </a:lnTo>
                  <a:close/>
                  <a:moveTo>
                    <a:pt x="540" y="686"/>
                  </a:moveTo>
                  <a:lnTo>
                    <a:pt x="532" y="694"/>
                  </a:lnTo>
                  <a:lnTo>
                    <a:pt x="496" y="648"/>
                  </a:lnTo>
                  <a:lnTo>
                    <a:pt x="504" y="642"/>
                  </a:lnTo>
                  <a:lnTo>
                    <a:pt x="540" y="686"/>
                  </a:lnTo>
                  <a:close/>
                  <a:moveTo>
                    <a:pt x="581" y="740"/>
                  </a:moveTo>
                  <a:lnTo>
                    <a:pt x="573" y="746"/>
                  </a:lnTo>
                  <a:lnTo>
                    <a:pt x="537" y="702"/>
                  </a:lnTo>
                  <a:lnTo>
                    <a:pt x="548" y="694"/>
                  </a:lnTo>
                  <a:lnTo>
                    <a:pt x="581" y="740"/>
                  </a:lnTo>
                  <a:close/>
                  <a:moveTo>
                    <a:pt x="622" y="792"/>
                  </a:moveTo>
                  <a:lnTo>
                    <a:pt x="614" y="800"/>
                  </a:lnTo>
                  <a:lnTo>
                    <a:pt x="578" y="754"/>
                  </a:lnTo>
                  <a:lnTo>
                    <a:pt x="589" y="748"/>
                  </a:lnTo>
                  <a:lnTo>
                    <a:pt x="622" y="792"/>
                  </a:lnTo>
                  <a:close/>
                  <a:moveTo>
                    <a:pt x="663" y="846"/>
                  </a:moveTo>
                  <a:lnTo>
                    <a:pt x="654" y="854"/>
                  </a:lnTo>
                  <a:lnTo>
                    <a:pt x="622" y="808"/>
                  </a:lnTo>
                  <a:lnTo>
                    <a:pt x="630" y="803"/>
                  </a:lnTo>
                  <a:lnTo>
                    <a:pt x="663" y="846"/>
                  </a:lnTo>
                  <a:close/>
                  <a:moveTo>
                    <a:pt x="706" y="901"/>
                  </a:moveTo>
                  <a:lnTo>
                    <a:pt x="695" y="906"/>
                  </a:lnTo>
                  <a:lnTo>
                    <a:pt x="663" y="863"/>
                  </a:lnTo>
                  <a:lnTo>
                    <a:pt x="671" y="854"/>
                  </a:lnTo>
                  <a:lnTo>
                    <a:pt x="706" y="901"/>
                  </a:lnTo>
                  <a:close/>
                  <a:moveTo>
                    <a:pt x="747" y="952"/>
                  </a:moveTo>
                  <a:lnTo>
                    <a:pt x="739" y="960"/>
                  </a:lnTo>
                  <a:lnTo>
                    <a:pt x="703" y="914"/>
                  </a:lnTo>
                  <a:lnTo>
                    <a:pt x="712" y="909"/>
                  </a:lnTo>
                  <a:lnTo>
                    <a:pt x="747" y="952"/>
                  </a:lnTo>
                  <a:close/>
                  <a:moveTo>
                    <a:pt x="788" y="1007"/>
                  </a:moveTo>
                  <a:lnTo>
                    <a:pt x="780" y="1012"/>
                  </a:lnTo>
                  <a:lnTo>
                    <a:pt x="744" y="969"/>
                  </a:lnTo>
                  <a:lnTo>
                    <a:pt x="753" y="963"/>
                  </a:lnTo>
                  <a:lnTo>
                    <a:pt x="788" y="1007"/>
                  </a:lnTo>
                  <a:close/>
                  <a:moveTo>
                    <a:pt x="829" y="1061"/>
                  </a:moveTo>
                  <a:lnTo>
                    <a:pt x="821" y="1066"/>
                  </a:lnTo>
                  <a:lnTo>
                    <a:pt x="785" y="1023"/>
                  </a:lnTo>
                  <a:lnTo>
                    <a:pt x="793" y="1015"/>
                  </a:lnTo>
                  <a:lnTo>
                    <a:pt x="829" y="1061"/>
                  </a:lnTo>
                  <a:close/>
                  <a:moveTo>
                    <a:pt x="870" y="1113"/>
                  </a:moveTo>
                  <a:lnTo>
                    <a:pt x="862" y="1121"/>
                  </a:lnTo>
                  <a:lnTo>
                    <a:pt x="826" y="1075"/>
                  </a:lnTo>
                  <a:lnTo>
                    <a:pt x="837" y="1069"/>
                  </a:lnTo>
                  <a:lnTo>
                    <a:pt x="870" y="1113"/>
                  </a:lnTo>
                  <a:close/>
                  <a:moveTo>
                    <a:pt x="911" y="1167"/>
                  </a:moveTo>
                  <a:lnTo>
                    <a:pt x="903" y="1173"/>
                  </a:lnTo>
                  <a:lnTo>
                    <a:pt x="870" y="1129"/>
                  </a:lnTo>
                  <a:lnTo>
                    <a:pt x="878" y="1121"/>
                  </a:lnTo>
                  <a:lnTo>
                    <a:pt x="911" y="1167"/>
                  </a:lnTo>
                  <a:close/>
                  <a:moveTo>
                    <a:pt x="954" y="1219"/>
                  </a:moveTo>
                  <a:lnTo>
                    <a:pt x="943" y="1227"/>
                  </a:lnTo>
                  <a:lnTo>
                    <a:pt x="911" y="1183"/>
                  </a:lnTo>
                  <a:lnTo>
                    <a:pt x="919" y="1175"/>
                  </a:lnTo>
                  <a:lnTo>
                    <a:pt x="954" y="1219"/>
                  </a:lnTo>
                  <a:close/>
                  <a:moveTo>
                    <a:pt x="995" y="1273"/>
                  </a:moveTo>
                  <a:lnTo>
                    <a:pt x="984" y="1281"/>
                  </a:lnTo>
                  <a:lnTo>
                    <a:pt x="952" y="1235"/>
                  </a:lnTo>
                  <a:lnTo>
                    <a:pt x="960" y="1230"/>
                  </a:lnTo>
                  <a:lnTo>
                    <a:pt x="995" y="1273"/>
                  </a:lnTo>
                  <a:close/>
                  <a:moveTo>
                    <a:pt x="1036" y="1328"/>
                  </a:moveTo>
                  <a:lnTo>
                    <a:pt x="1028" y="1333"/>
                  </a:lnTo>
                  <a:lnTo>
                    <a:pt x="992" y="1289"/>
                  </a:lnTo>
                  <a:lnTo>
                    <a:pt x="1001" y="1281"/>
                  </a:lnTo>
                  <a:lnTo>
                    <a:pt x="1036" y="1328"/>
                  </a:lnTo>
                  <a:close/>
                  <a:moveTo>
                    <a:pt x="1077" y="1379"/>
                  </a:moveTo>
                  <a:lnTo>
                    <a:pt x="1069" y="1387"/>
                  </a:lnTo>
                  <a:lnTo>
                    <a:pt x="1033" y="1344"/>
                  </a:lnTo>
                  <a:lnTo>
                    <a:pt x="1042" y="1336"/>
                  </a:lnTo>
                  <a:lnTo>
                    <a:pt x="1077" y="1379"/>
                  </a:lnTo>
                  <a:close/>
                  <a:moveTo>
                    <a:pt x="1118" y="1434"/>
                  </a:moveTo>
                  <a:lnTo>
                    <a:pt x="1110" y="1442"/>
                  </a:lnTo>
                  <a:lnTo>
                    <a:pt x="1074" y="1396"/>
                  </a:lnTo>
                  <a:lnTo>
                    <a:pt x="1085" y="1390"/>
                  </a:lnTo>
                  <a:lnTo>
                    <a:pt x="1118" y="1434"/>
                  </a:lnTo>
                  <a:close/>
                  <a:moveTo>
                    <a:pt x="1159" y="1488"/>
                  </a:moveTo>
                  <a:lnTo>
                    <a:pt x="1151" y="1493"/>
                  </a:lnTo>
                  <a:lnTo>
                    <a:pt x="1115" y="1450"/>
                  </a:lnTo>
                  <a:lnTo>
                    <a:pt x="1126" y="1442"/>
                  </a:lnTo>
                  <a:lnTo>
                    <a:pt x="1159" y="1488"/>
                  </a:lnTo>
                  <a:close/>
                  <a:moveTo>
                    <a:pt x="1202" y="1540"/>
                  </a:moveTo>
                  <a:lnTo>
                    <a:pt x="1191" y="1548"/>
                  </a:lnTo>
                  <a:lnTo>
                    <a:pt x="1159" y="1504"/>
                  </a:lnTo>
                  <a:lnTo>
                    <a:pt x="1167" y="1496"/>
                  </a:lnTo>
                  <a:lnTo>
                    <a:pt x="1202" y="15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3" name="Freeform 141"/>
            <p:cNvSpPr>
              <a:spLocks noEditPoints="1"/>
            </p:cNvSpPr>
            <p:nvPr/>
          </p:nvSpPr>
          <p:spPr bwMode="auto">
            <a:xfrm>
              <a:off x="5349" y="1918"/>
              <a:ext cx="1181" cy="1039"/>
            </a:xfrm>
            <a:custGeom>
              <a:avLst/>
              <a:gdLst>
                <a:gd name="T0" fmla="*/ 44 w 1181"/>
                <a:gd name="T1" fmla="*/ 44 h 1039"/>
                <a:gd name="T2" fmla="*/ 9 w 1181"/>
                <a:gd name="T3" fmla="*/ 0 h 1039"/>
                <a:gd name="T4" fmla="*/ 101 w 1181"/>
                <a:gd name="T5" fmla="*/ 82 h 1039"/>
                <a:gd name="T6" fmla="*/ 52 w 1181"/>
                <a:gd name="T7" fmla="*/ 52 h 1039"/>
                <a:gd name="T8" fmla="*/ 101 w 1181"/>
                <a:gd name="T9" fmla="*/ 82 h 1039"/>
                <a:gd name="T10" fmla="*/ 145 w 1181"/>
                <a:gd name="T11" fmla="*/ 134 h 1039"/>
                <a:gd name="T12" fmla="*/ 109 w 1181"/>
                <a:gd name="T13" fmla="*/ 87 h 1039"/>
                <a:gd name="T14" fmla="*/ 205 w 1181"/>
                <a:gd name="T15" fmla="*/ 172 h 1039"/>
                <a:gd name="T16" fmla="*/ 153 w 1181"/>
                <a:gd name="T17" fmla="*/ 142 h 1039"/>
                <a:gd name="T18" fmla="*/ 205 w 1181"/>
                <a:gd name="T19" fmla="*/ 172 h 1039"/>
                <a:gd name="T20" fmla="*/ 246 w 1181"/>
                <a:gd name="T21" fmla="*/ 223 h 1039"/>
                <a:gd name="T22" fmla="*/ 213 w 1181"/>
                <a:gd name="T23" fmla="*/ 177 h 1039"/>
                <a:gd name="T24" fmla="*/ 306 w 1181"/>
                <a:gd name="T25" fmla="*/ 259 h 1039"/>
                <a:gd name="T26" fmla="*/ 254 w 1181"/>
                <a:gd name="T27" fmla="*/ 231 h 1039"/>
                <a:gd name="T28" fmla="*/ 306 w 1181"/>
                <a:gd name="T29" fmla="*/ 259 h 1039"/>
                <a:gd name="T30" fmla="*/ 349 w 1181"/>
                <a:gd name="T31" fmla="*/ 313 h 1039"/>
                <a:gd name="T32" fmla="*/ 314 w 1181"/>
                <a:gd name="T33" fmla="*/ 267 h 1039"/>
                <a:gd name="T34" fmla="*/ 407 w 1181"/>
                <a:gd name="T35" fmla="*/ 348 h 1039"/>
                <a:gd name="T36" fmla="*/ 358 w 1181"/>
                <a:gd name="T37" fmla="*/ 321 h 1039"/>
                <a:gd name="T38" fmla="*/ 407 w 1181"/>
                <a:gd name="T39" fmla="*/ 348 h 1039"/>
                <a:gd name="T40" fmla="*/ 450 w 1181"/>
                <a:gd name="T41" fmla="*/ 403 h 1039"/>
                <a:gd name="T42" fmla="*/ 415 w 1181"/>
                <a:gd name="T43" fmla="*/ 357 h 1039"/>
                <a:gd name="T44" fmla="*/ 507 w 1181"/>
                <a:gd name="T45" fmla="*/ 438 h 1039"/>
                <a:gd name="T46" fmla="*/ 458 w 1181"/>
                <a:gd name="T47" fmla="*/ 408 h 1039"/>
                <a:gd name="T48" fmla="*/ 507 w 1181"/>
                <a:gd name="T49" fmla="*/ 438 h 1039"/>
                <a:gd name="T50" fmla="*/ 551 w 1181"/>
                <a:gd name="T51" fmla="*/ 490 h 1039"/>
                <a:gd name="T52" fmla="*/ 516 w 1181"/>
                <a:gd name="T53" fmla="*/ 446 h 1039"/>
                <a:gd name="T54" fmla="*/ 608 w 1181"/>
                <a:gd name="T55" fmla="*/ 528 h 1039"/>
                <a:gd name="T56" fmla="*/ 559 w 1181"/>
                <a:gd name="T57" fmla="*/ 498 h 1039"/>
                <a:gd name="T58" fmla="*/ 608 w 1181"/>
                <a:gd name="T59" fmla="*/ 528 h 1039"/>
                <a:gd name="T60" fmla="*/ 652 w 1181"/>
                <a:gd name="T61" fmla="*/ 580 h 1039"/>
                <a:gd name="T62" fmla="*/ 619 w 1181"/>
                <a:gd name="T63" fmla="*/ 533 h 1039"/>
                <a:gd name="T64" fmla="*/ 712 w 1181"/>
                <a:gd name="T65" fmla="*/ 618 h 1039"/>
                <a:gd name="T66" fmla="*/ 660 w 1181"/>
                <a:gd name="T67" fmla="*/ 588 h 1039"/>
                <a:gd name="T68" fmla="*/ 712 w 1181"/>
                <a:gd name="T69" fmla="*/ 618 h 1039"/>
                <a:gd name="T70" fmla="*/ 756 w 1181"/>
                <a:gd name="T71" fmla="*/ 669 h 1039"/>
                <a:gd name="T72" fmla="*/ 720 w 1181"/>
                <a:gd name="T73" fmla="*/ 623 h 1039"/>
                <a:gd name="T74" fmla="*/ 813 w 1181"/>
                <a:gd name="T75" fmla="*/ 705 h 1039"/>
                <a:gd name="T76" fmla="*/ 764 w 1181"/>
                <a:gd name="T77" fmla="*/ 677 h 1039"/>
                <a:gd name="T78" fmla="*/ 813 w 1181"/>
                <a:gd name="T79" fmla="*/ 705 h 1039"/>
                <a:gd name="T80" fmla="*/ 856 w 1181"/>
                <a:gd name="T81" fmla="*/ 759 h 1039"/>
                <a:gd name="T82" fmla="*/ 821 w 1181"/>
                <a:gd name="T83" fmla="*/ 713 h 1039"/>
                <a:gd name="T84" fmla="*/ 914 w 1181"/>
                <a:gd name="T85" fmla="*/ 794 h 1039"/>
                <a:gd name="T86" fmla="*/ 865 w 1181"/>
                <a:gd name="T87" fmla="*/ 767 h 1039"/>
                <a:gd name="T88" fmla="*/ 914 w 1181"/>
                <a:gd name="T89" fmla="*/ 794 h 1039"/>
                <a:gd name="T90" fmla="*/ 957 w 1181"/>
                <a:gd name="T91" fmla="*/ 849 h 1039"/>
                <a:gd name="T92" fmla="*/ 922 w 1181"/>
                <a:gd name="T93" fmla="*/ 803 h 1039"/>
                <a:gd name="T94" fmla="*/ 1015 w 1181"/>
                <a:gd name="T95" fmla="*/ 884 h 1039"/>
                <a:gd name="T96" fmla="*/ 966 w 1181"/>
                <a:gd name="T97" fmla="*/ 854 h 1039"/>
                <a:gd name="T98" fmla="*/ 1015 w 1181"/>
                <a:gd name="T99" fmla="*/ 884 h 1039"/>
                <a:gd name="T100" fmla="*/ 1058 w 1181"/>
                <a:gd name="T101" fmla="*/ 936 h 1039"/>
                <a:gd name="T102" fmla="*/ 1023 w 1181"/>
                <a:gd name="T103" fmla="*/ 892 h 1039"/>
                <a:gd name="T104" fmla="*/ 1118 w 1181"/>
                <a:gd name="T105" fmla="*/ 974 h 1039"/>
                <a:gd name="T106" fmla="*/ 1066 w 1181"/>
                <a:gd name="T107" fmla="*/ 944 h 1039"/>
                <a:gd name="T108" fmla="*/ 1118 w 1181"/>
                <a:gd name="T109" fmla="*/ 974 h 1039"/>
                <a:gd name="T110" fmla="*/ 1159 w 1181"/>
                <a:gd name="T111" fmla="*/ 1026 h 1039"/>
                <a:gd name="T112" fmla="*/ 1126 w 1181"/>
                <a:gd name="T113" fmla="*/ 979 h 1039"/>
                <a:gd name="T114" fmla="*/ 1173 w 1181"/>
                <a:gd name="T115" fmla="*/ 1039 h 1039"/>
                <a:gd name="T116" fmla="*/ 1175 w 1181"/>
                <a:gd name="T117" fmla="*/ 1026 h 1039"/>
                <a:gd name="T118" fmla="*/ 1173 w 1181"/>
                <a:gd name="T119" fmla="*/ 1039 h 10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81"/>
                <a:gd name="T181" fmla="*/ 0 h 1039"/>
                <a:gd name="T182" fmla="*/ 1181 w 1181"/>
                <a:gd name="T183" fmla="*/ 1039 h 10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81" h="1039">
                  <a:moveTo>
                    <a:pt x="52" y="36"/>
                  </a:moveTo>
                  <a:lnTo>
                    <a:pt x="44" y="44"/>
                  </a:lnTo>
                  <a:lnTo>
                    <a:pt x="0" y="8"/>
                  </a:lnTo>
                  <a:lnTo>
                    <a:pt x="9" y="0"/>
                  </a:lnTo>
                  <a:lnTo>
                    <a:pt x="52" y="36"/>
                  </a:lnTo>
                  <a:close/>
                  <a:moveTo>
                    <a:pt x="101" y="82"/>
                  </a:moveTo>
                  <a:lnTo>
                    <a:pt x="96" y="90"/>
                  </a:lnTo>
                  <a:lnTo>
                    <a:pt x="52" y="52"/>
                  </a:lnTo>
                  <a:lnTo>
                    <a:pt x="60" y="44"/>
                  </a:lnTo>
                  <a:lnTo>
                    <a:pt x="101" y="82"/>
                  </a:lnTo>
                  <a:close/>
                  <a:moveTo>
                    <a:pt x="153" y="125"/>
                  </a:moveTo>
                  <a:lnTo>
                    <a:pt x="145" y="134"/>
                  </a:lnTo>
                  <a:lnTo>
                    <a:pt x="104" y="98"/>
                  </a:lnTo>
                  <a:lnTo>
                    <a:pt x="109" y="87"/>
                  </a:lnTo>
                  <a:lnTo>
                    <a:pt x="153" y="125"/>
                  </a:lnTo>
                  <a:close/>
                  <a:moveTo>
                    <a:pt x="205" y="172"/>
                  </a:moveTo>
                  <a:lnTo>
                    <a:pt x="197" y="180"/>
                  </a:lnTo>
                  <a:lnTo>
                    <a:pt x="153" y="142"/>
                  </a:lnTo>
                  <a:lnTo>
                    <a:pt x="161" y="134"/>
                  </a:lnTo>
                  <a:lnTo>
                    <a:pt x="205" y="172"/>
                  </a:lnTo>
                  <a:close/>
                  <a:moveTo>
                    <a:pt x="254" y="215"/>
                  </a:moveTo>
                  <a:lnTo>
                    <a:pt x="246" y="223"/>
                  </a:lnTo>
                  <a:lnTo>
                    <a:pt x="205" y="185"/>
                  </a:lnTo>
                  <a:lnTo>
                    <a:pt x="213" y="177"/>
                  </a:lnTo>
                  <a:lnTo>
                    <a:pt x="254" y="215"/>
                  </a:lnTo>
                  <a:close/>
                  <a:moveTo>
                    <a:pt x="306" y="259"/>
                  </a:moveTo>
                  <a:lnTo>
                    <a:pt x="298" y="267"/>
                  </a:lnTo>
                  <a:lnTo>
                    <a:pt x="254" y="231"/>
                  </a:lnTo>
                  <a:lnTo>
                    <a:pt x="262" y="223"/>
                  </a:lnTo>
                  <a:lnTo>
                    <a:pt x="306" y="259"/>
                  </a:lnTo>
                  <a:close/>
                  <a:moveTo>
                    <a:pt x="355" y="305"/>
                  </a:moveTo>
                  <a:lnTo>
                    <a:pt x="349" y="313"/>
                  </a:lnTo>
                  <a:lnTo>
                    <a:pt x="306" y="275"/>
                  </a:lnTo>
                  <a:lnTo>
                    <a:pt x="314" y="267"/>
                  </a:lnTo>
                  <a:lnTo>
                    <a:pt x="355" y="305"/>
                  </a:lnTo>
                  <a:close/>
                  <a:moveTo>
                    <a:pt x="407" y="348"/>
                  </a:moveTo>
                  <a:lnTo>
                    <a:pt x="398" y="357"/>
                  </a:lnTo>
                  <a:lnTo>
                    <a:pt x="358" y="321"/>
                  </a:lnTo>
                  <a:lnTo>
                    <a:pt x="363" y="310"/>
                  </a:lnTo>
                  <a:lnTo>
                    <a:pt x="407" y="348"/>
                  </a:lnTo>
                  <a:close/>
                  <a:moveTo>
                    <a:pt x="458" y="395"/>
                  </a:moveTo>
                  <a:lnTo>
                    <a:pt x="450" y="403"/>
                  </a:lnTo>
                  <a:lnTo>
                    <a:pt x="407" y="365"/>
                  </a:lnTo>
                  <a:lnTo>
                    <a:pt x="415" y="357"/>
                  </a:lnTo>
                  <a:lnTo>
                    <a:pt x="458" y="395"/>
                  </a:lnTo>
                  <a:close/>
                  <a:moveTo>
                    <a:pt x="507" y="438"/>
                  </a:moveTo>
                  <a:lnTo>
                    <a:pt x="499" y="446"/>
                  </a:lnTo>
                  <a:lnTo>
                    <a:pt x="458" y="408"/>
                  </a:lnTo>
                  <a:lnTo>
                    <a:pt x="467" y="400"/>
                  </a:lnTo>
                  <a:lnTo>
                    <a:pt x="507" y="438"/>
                  </a:lnTo>
                  <a:close/>
                  <a:moveTo>
                    <a:pt x="559" y="482"/>
                  </a:moveTo>
                  <a:lnTo>
                    <a:pt x="551" y="490"/>
                  </a:lnTo>
                  <a:lnTo>
                    <a:pt x="510" y="454"/>
                  </a:lnTo>
                  <a:lnTo>
                    <a:pt x="516" y="446"/>
                  </a:lnTo>
                  <a:lnTo>
                    <a:pt x="559" y="482"/>
                  </a:lnTo>
                  <a:close/>
                  <a:moveTo>
                    <a:pt x="608" y="528"/>
                  </a:moveTo>
                  <a:lnTo>
                    <a:pt x="603" y="536"/>
                  </a:lnTo>
                  <a:lnTo>
                    <a:pt x="559" y="498"/>
                  </a:lnTo>
                  <a:lnTo>
                    <a:pt x="567" y="490"/>
                  </a:lnTo>
                  <a:lnTo>
                    <a:pt x="608" y="528"/>
                  </a:lnTo>
                  <a:close/>
                  <a:moveTo>
                    <a:pt x="660" y="571"/>
                  </a:moveTo>
                  <a:lnTo>
                    <a:pt x="652" y="580"/>
                  </a:lnTo>
                  <a:lnTo>
                    <a:pt x="611" y="544"/>
                  </a:lnTo>
                  <a:lnTo>
                    <a:pt x="619" y="533"/>
                  </a:lnTo>
                  <a:lnTo>
                    <a:pt x="660" y="571"/>
                  </a:lnTo>
                  <a:close/>
                  <a:moveTo>
                    <a:pt x="712" y="618"/>
                  </a:moveTo>
                  <a:lnTo>
                    <a:pt x="704" y="626"/>
                  </a:lnTo>
                  <a:lnTo>
                    <a:pt x="660" y="588"/>
                  </a:lnTo>
                  <a:lnTo>
                    <a:pt x="668" y="580"/>
                  </a:lnTo>
                  <a:lnTo>
                    <a:pt x="712" y="618"/>
                  </a:lnTo>
                  <a:close/>
                  <a:moveTo>
                    <a:pt x="761" y="661"/>
                  </a:moveTo>
                  <a:lnTo>
                    <a:pt x="756" y="669"/>
                  </a:lnTo>
                  <a:lnTo>
                    <a:pt x="712" y="631"/>
                  </a:lnTo>
                  <a:lnTo>
                    <a:pt x="720" y="623"/>
                  </a:lnTo>
                  <a:lnTo>
                    <a:pt x="761" y="661"/>
                  </a:lnTo>
                  <a:close/>
                  <a:moveTo>
                    <a:pt x="813" y="705"/>
                  </a:moveTo>
                  <a:lnTo>
                    <a:pt x="805" y="713"/>
                  </a:lnTo>
                  <a:lnTo>
                    <a:pt x="764" y="677"/>
                  </a:lnTo>
                  <a:lnTo>
                    <a:pt x="769" y="669"/>
                  </a:lnTo>
                  <a:lnTo>
                    <a:pt x="813" y="705"/>
                  </a:lnTo>
                  <a:close/>
                  <a:moveTo>
                    <a:pt x="865" y="751"/>
                  </a:moveTo>
                  <a:lnTo>
                    <a:pt x="856" y="759"/>
                  </a:lnTo>
                  <a:lnTo>
                    <a:pt x="813" y="721"/>
                  </a:lnTo>
                  <a:lnTo>
                    <a:pt x="821" y="713"/>
                  </a:lnTo>
                  <a:lnTo>
                    <a:pt x="865" y="751"/>
                  </a:lnTo>
                  <a:close/>
                  <a:moveTo>
                    <a:pt x="914" y="794"/>
                  </a:moveTo>
                  <a:lnTo>
                    <a:pt x="906" y="803"/>
                  </a:lnTo>
                  <a:lnTo>
                    <a:pt x="865" y="767"/>
                  </a:lnTo>
                  <a:lnTo>
                    <a:pt x="873" y="756"/>
                  </a:lnTo>
                  <a:lnTo>
                    <a:pt x="914" y="794"/>
                  </a:lnTo>
                  <a:close/>
                  <a:moveTo>
                    <a:pt x="966" y="841"/>
                  </a:moveTo>
                  <a:lnTo>
                    <a:pt x="957" y="849"/>
                  </a:lnTo>
                  <a:lnTo>
                    <a:pt x="916" y="811"/>
                  </a:lnTo>
                  <a:lnTo>
                    <a:pt x="922" y="803"/>
                  </a:lnTo>
                  <a:lnTo>
                    <a:pt x="966" y="841"/>
                  </a:lnTo>
                  <a:close/>
                  <a:moveTo>
                    <a:pt x="1015" y="884"/>
                  </a:moveTo>
                  <a:lnTo>
                    <a:pt x="1009" y="892"/>
                  </a:lnTo>
                  <a:lnTo>
                    <a:pt x="966" y="854"/>
                  </a:lnTo>
                  <a:lnTo>
                    <a:pt x="974" y="846"/>
                  </a:lnTo>
                  <a:lnTo>
                    <a:pt x="1015" y="884"/>
                  </a:lnTo>
                  <a:close/>
                  <a:moveTo>
                    <a:pt x="1066" y="928"/>
                  </a:moveTo>
                  <a:lnTo>
                    <a:pt x="1058" y="936"/>
                  </a:lnTo>
                  <a:lnTo>
                    <a:pt x="1017" y="900"/>
                  </a:lnTo>
                  <a:lnTo>
                    <a:pt x="1023" y="892"/>
                  </a:lnTo>
                  <a:lnTo>
                    <a:pt x="1066" y="928"/>
                  </a:lnTo>
                  <a:close/>
                  <a:moveTo>
                    <a:pt x="1118" y="974"/>
                  </a:moveTo>
                  <a:lnTo>
                    <a:pt x="1110" y="982"/>
                  </a:lnTo>
                  <a:lnTo>
                    <a:pt x="1066" y="944"/>
                  </a:lnTo>
                  <a:lnTo>
                    <a:pt x="1075" y="936"/>
                  </a:lnTo>
                  <a:lnTo>
                    <a:pt x="1118" y="974"/>
                  </a:lnTo>
                  <a:close/>
                  <a:moveTo>
                    <a:pt x="1167" y="1017"/>
                  </a:moveTo>
                  <a:lnTo>
                    <a:pt x="1159" y="1026"/>
                  </a:lnTo>
                  <a:lnTo>
                    <a:pt x="1118" y="990"/>
                  </a:lnTo>
                  <a:lnTo>
                    <a:pt x="1126" y="979"/>
                  </a:lnTo>
                  <a:lnTo>
                    <a:pt x="1167" y="1017"/>
                  </a:lnTo>
                  <a:close/>
                  <a:moveTo>
                    <a:pt x="1173" y="1039"/>
                  </a:moveTo>
                  <a:lnTo>
                    <a:pt x="1170" y="1034"/>
                  </a:lnTo>
                  <a:lnTo>
                    <a:pt x="1175" y="1026"/>
                  </a:lnTo>
                  <a:lnTo>
                    <a:pt x="1181" y="1028"/>
                  </a:lnTo>
                  <a:lnTo>
                    <a:pt x="1173" y="1039"/>
                  </a:lnTo>
                  <a:close/>
                </a:path>
              </a:pathLst>
            </a:custGeom>
            <a:solidFill>
              <a:srgbClr val="0093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4" name="Text Box 142"/>
            <p:cNvSpPr txBox="1">
              <a:spLocks noChangeArrowheads="1"/>
            </p:cNvSpPr>
            <p:nvPr/>
          </p:nvSpPr>
          <p:spPr bwMode="auto">
            <a:xfrm>
              <a:off x="4656" y="624"/>
              <a:ext cx="2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ru-RU" sz="1600" b="1">
                  <a:solidFill>
                    <a:srgbClr val="CC3300"/>
                  </a:solidFill>
                  <a:latin typeface="Arial" pitchFamily="34" charset="0"/>
                </a:rPr>
                <a:t>Element 112 is a noble metal – like Hg</a:t>
              </a:r>
              <a:endParaRPr lang="ru-RU" altLang="ru-RU" sz="1600" b="1">
                <a:solidFill>
                  <a:srgbClr val="CC3300"/>
                </a:solidFill>
                <a:latin typeface="Arial" pitchFamily="34" charset="0"/>
              </a:endParaRPr>
            </a:p>
          </p:txBody>
        </p:sp>
        <p:sp>
          <p:nvSpPr>
            <p:cNvPr id="248975" name="Line 143"/>
            <p:cNvSpPr>
              <a:spLocks noChangeShapeType="1"/>
            </p:cNvSpPr>
            <p:nvPr/>
          </p:nvSpPr>
          <p:spPr bwMode="auto">
            <a:xfrm>
              <a:off x="6271" y="3060"/>
              <a:ext cx="720" cy="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6" name="Text Box 144"/>
            <p:cNvSpPr txBox="1">
              <a:spLocks noChangeArrowheads="1"/>
            </p:cNvSpPr>
            <p:nvPr/>
          </p:nvSpPr>
          <p:spPr bwMode="auto">
            <a:xfrm>
              <a:off x="5215" y="2964"/>
              <a:ext cx="10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ru-RU" sz="1400" b="1">
                  <a:solidFill>
                    <a:srgbClr val="000099"/>
                  </a:solidFill>
                  <a:latin typeface="Arial" pitchFamily="34" charset="0"/>
                </a:rPr>
                <a:t>room temperature</a:t>
              </a:r>
              <a:endParaRPr lang="ru-RU" altLang="ru-RU" sz="1400" b="1">
                <a:solidFill>
                  <a:srgbClr val="000099"/>
                </a:solidFill>
                <a:latin typeface="Arial" pitchFamily="34" charset="0"/>
              </a:endParaRPr>
            </a:p>
          </p:txBody>
        </p:sp>
        <p:sp>
          <p:nvSpPr>
            <p:cNvPr id="248977" name="Freeform 145"/>
            <p:cNvSpPr>
              <a:spLocks/>
            </p:cNvSpPr>
            <p:nvPr/>
          </p:nvSpPr>
          <p:spPr bwMode="auto">
            <a:xfrm>
              <a:off x="4845" y="2566"/>
              <a:ext cx="57" cy="81"/>
            </a:xfrm>
            <a:custGeom>
              <a:avLst/>
              <a:gdLst>
                <a:gd name="T0" fmla="*/ 0 w 57"/>
                <a:gd name="T1" fmla="*/ 59 h 81"/>
                <a:gd name="T2" fmla="*/ 16 w 57"/>
                <a:gd name="T3" fmla="*/ 57 h 81"/>
                <a:gd name="T4" fmla="*/ 16 w 57"/>
                <a:gd name="T5" fmla="*/ 62 h 81"/>
                <a:gd name="T6" fmla="*/ 19 w 57"/>
                <a:gd name="T7" fmla="*/ 65 h 81"/>
                <a:gd name="T8" fmla="*/ 25 w 57"/>
                <a:gd name="T9" fmla="*/ 68 h 81"/>
                <a:gd name="T10" fmla="*/ 27 w 57"/>
                <a:gd name="T11" fmla="*/ 70 h 81"/>
                <a:gd name="T12" fmla="*/ 33 w 57"/>
                <a:gd name="T13" fmla="*/ 68 h 81"/>
                <a:gd name="T14" fmla="*/ 35 w 57"/>
                <a:gd name="T15" fmla="*/ 65 h 81"/>
                <a:gd name="T16" fmla="*/ 38 w 57"/>
                <a:gd name="T17" fmla="*/ 59 h 81"/>
                <a:gd name="T18" fmla="*/ 41 w 57"/>
                <a:gd name="T19" fmla="*/ 54 h 81"/>
                <a:gd name="T20" fmla="*/ 38 w 57"/>
                <a:gd name="T21" fmla="*/ 46 h 81"/>
                <a:gd name="T22" fmla="*/ 35 w 57"/>
                <a:gd name="T23" fmla="*/ 40 h 81"/>
                <a:gd name="T24" fmla="*/ 33 w 57"/>
                <a:gd name="T25" fmla="*/ 38 h 81"/>
                <a:gd name="T26" fmla="*/ 27 w 57"/>
                <a:gd name="T27" fmla="*/ 38 h 81"/>
                <a:gd name="T28" fmla="*/ 22 w 57"/>
                <a:gd name="T29" fmla="*/ 40 h 81"/>
                <a:gd name="T30" fmla="*/ 14 w 57"/>
                <a:gd name="T31" fmla="*/ 43 h 81"/>
                <a:gd name="T32" fmla="*/ 3 w 57"/>
                <a:gd name="T33" fmla="*/ 43 h 81"/>
                <a:gd name="T34" fmla="*/ 11 w 57"/>
                <a:gd name="T35" fmla="*/ 0 h 81"/>
                <a:gd name="T36" fmla="*/ 52 w 57"/>
                <a:gd name="T37" fmla="*/ 0 h 81"/>
                <a:gd name="T38" fmla="*/ 52 w 57"/>
                <a:gd name="T39" fmla="*/ 13 h 81"/>
                <a:gd name="T40" fmla="*/ 22 w 57"/>
                <a:gd name="T41" fmla="*/ 13 h 81"/>
                <a:gd name="T42" fmla="*/ 19 w 57"/>
                <a:gd name="T43" fmla="*/ 27 h 81"/>
                <a:gd name="T44" fmla="*/ 25 w 57"/>
                <a:gd name="T45" fmla="*/ 27 h 81"/>
                <a:gd name="T46" fmla="*/ 30 w 57"/>
                <a:gd name="T47" fmla="*/ 24 h 81"/>
                <a:gd name="T48" fmla="*/ 41 w 57"/>
                <a:gd name="T49" fmla="*/ 27 h 81"/>
                <a:gd name="T50" fmla="*/ 49 w 57"/>
                <a:gd name="T51" fmla="*/ 32 h 81"/>
                <a:gd name="T52" fmla="*/ 55 w 57"/>
                <a:gd name="T53" fmla="*/ 43 h 81"/>
                <a:gd name="T54" fmla="*/ 57 w 57"/>
                <a:gd name="T55" fmla="*/ 54 h 81"/>
                <a:gd name="T56" fmla="*/ 55 w 57"/>
                <a:gd name="T57" fmla="*/ 62 h 81"/>
                <a:gd name="T58" fmla="*/ 49 w 57"/>
                <a:gd name="T59" fmla="*/ 70 h 81"/>
                <a:gd name="T60" fmla="*/ 46 w 57"/>
                <a:gd name="T61" fmla="*/ 76 h 81"/>
                <a:gd name="T62" fmla="*/ 41 w 57"/>
                <a:gd name="T63" fmla="*/ 78 h 81"/>
                <a:gd name="T64" fmla="*/ 35 w 57"/>
                <a:gd name="T65" fmla="*/ 81 h 81"/>
                <a:gd name="T66" fmla="*/ 27 w 57"/>
                <a:gd name="T67" fmla="*/ 81 h 81"/>
                <a:gd name="T68" fmla="*/ 16 w 57"/>
                <a:gd name="T69" fmla="*/ 81 h 81"/>
                <a:gd name="T70" fmla="*/ 8 w 57"/>
                <a:gd name="T71" fmla="*/ 76 h 81"/>
                <a:gd name="T72" fmla="*/ 3 w 57"/>
                <a:gd name="T73" fmla="*/ 68 h 81"/>
                <a:gd name="T74" fmla="*/ 0 w 57"/>
                <a:gd name="T75" fmla="*/ 59 h 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81"/>
                <a:gd name="T116" fmla="*/ 57 w 57"/>
                <a:gd name="T117" fmla="*/ 81 h 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81">
                  <a:moveTo>
                    <a:pt x="0" y="59"/>
                  </a:moveTo>
                  <a:lnTo>
                    <a:pt x="16" y="57"/>
                  </a:lnTo>
                  <a:lnTo>
                    <a:pt x="16" y="62"/>
                  </a:lnTo>
                  <a:lnTo>
                    <a:pt x="19" y="65"/>
                  </a:lnTo>
                  <a:lnTo>
                    <a:pt x="25" y="68"/>
                  </a:lnTo>
                  <a:lnTo>
                    <a:pt x="27" y="70"/>
                  </a:lnTo>
                  <a:lnTo>
                    <a:pt x="33" y="68"/>
                  </a:lnTo>
                  <a:lnTo>
                    <a:pt x="35" y="65"/>
                  </a:lnTo>
                  <a:lnTo>
                    <a:pt x="38" y="59"/>
                  </a:lnTo>
                  <a:lnTo>
                    <a:pt x="41" y="54"/>
                  </a:lnTo>
                  <a:lnTo>
                    <a:pt x="38" y="46"/>
                  </a:lnTo>
                  <a:lnTo>
                    <a:pt x="35" y="40"/>
                  </a:lnTo>
                  <a:lnTo>
                    <a:pt x="33" y="38"/>
                  </a:lnTo>
                  <a:lnTo>
                    <a:pt x="27" y="38"/>
                  </a:lnTo>
                  <a:lnTo>
                    <a:pt x="22" y="40"/>
                  </a:lnTo>
                  <a:lnTo>
                    <a:pt x="14" y="43"/>
                  </a:lnTo>
                  <a:lnTo>
                    <a:pt x="3" y="43"/>
                  </a:lnTo>
                  <a:lnTo>
                    <a:pt x="11" y="0"/>
                  </a:lnTo>
                  <a:lnTo>
                    <a:pt x="52" y="0"/>
                  </a:lnTo>
                  <a:lnTo>
                    <a:pt x="52" y="13"/>
                  </a:lnTo>
                  <a:lnTo>
                    <a:pt x="22" y="13"/>
                  </a:lnTo>
                  <a:lnTo>
                    <a:pt x="19" y="27"/>
                  </a:lnTo>
                  <a:lnTo>
                    <a:pt x="25" y="27"/>
                  </a:lnTo>
                  <a:lnTo>
                    <a:pt x="30" y="24"/>
                  </a:lnTo>
                  <a:lnTo>
                    <a:pt x="41" y="27"/>
                  </a:lnTo>
                  <a:lnTo>
                    <a:pt x="49" y="32"/>
                  </a:lnTo>
                  <a:lnTo>
                    <a:pt x="55" y="43"/>
                  </a:lnTo>
                  <a:lnTo>
                    <a:pt x="57" y="54"/>
                  </a:lnTo>
                  <a:lnTo>
                    <a:pt x="55" y="62"/>
                  </a:lnTo>
                  <a:lnTo>
                    <a:pt x="49" y="70"/>
                  </a:lnTo>
                  <a:lnTo>
                    <a:pt x="46" y="76"/>
                  </a:lnTo>
                  <a:lnTo>
                    <a:pt x="41" y="78"/>
                  </a:lnTo>
                  <a:lnTo>
                    <a:pt x="35" y="81"/>
                  </a:lnTo>
                  <a:lnTo>
                    <a:pt x="27" y="81"/>
                  </a:lnTo>
                  <a:lnTo>
                    <a:pt x="16" y="81"/>
                  </a:lnTo>
                  <a:lnTo>
                    <a:pt x="8" y="76"/>
                  </a:lnTo>
                  <a:lnTo>
                    <a:pt x="3" y="68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8" name="Freeform 146"/>
            <p:cNvSpPr>
              <a:spLocks noEditPoints="1"/>
            </p:cNvSpPr>
            <p:nvPr/>
          </p:nvSpPr>
          <p:spPr bwMode="auto">
            <a:xfrm>
              <a:off x="4910" y="2563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9 w 55"/>
                <a:gd name="T3" fmla="*/ 3 h 84"/>
                <a:gd name="T4" fmla="*/ 47 w 55"/>
                <a:gd name="T5" fmla="*/ 8 h 84"/>
                <a:gd name="T6" fmla="*/ 50 w 55"/>
                <a:gd name="T7" fmla="*/ 16 h 84"/>
                <a:gd name="T8" fmla="*/ 52 w 55"/>
                <a:gd name="T9" fmla="*/ 22 h 84"/>
                <a:gd name="T10" fmla="*/ 55 w 55"/>
                <a:gd name="T11" fmla="*/ 32 h 84"/>
                <a:gd name="T12" fmla="*/ 55 w 55"/>
                <a:gd name="T13" fmla="*/ 43 h 84"/>
                <a:gd name="T14" fmla="*/ 55 w 55"/>
                <a:gd name="T15" fmla="*/ 54 h 84"/>
                <a:gd name="T16" fmla="*/ 52 w 55"/>
                <a:gd name="T17" fmla="*/ 62 h 84"/>
                <a:gd name="T18" fmla="*/ 50 w 55"/>
                <a:gd name="T19" fmla="*/ 71 h 84"/>
                <a:gd name="T20" fmla="*/ 47 w 55"/>
                <a:gd name="T21" fmla="*/ 76 h 84"/>
                <a:gd name="T22" fmla="*/ 39 w 55"/>
                <a:gd name="T23" fmla="*/ 81 h 84"/>
                <a:gd name="T24" fmla="*/ 28 w 55"/>
                <a:gd name="T25" fmla="*/ 84 h 84"/>
                <a:gd name="T26" fmla="*/ 17 w 55"/>
                <a:gd name="T27" fmla="*/ 81 h 84"/>
                <a:gd name="T28" fmla="*/ 9 w 55"/>
                <a:gd name="T29" fmla="*/ 76 h 84"/>
                <a:gd name="T30" fmla="*/ 0 w 55"/>
                <a:gd name="T31" fmla="*/ 62 h 84"/>
                <a:gd name="T32" fmla="*/ 0 w 55"/>
                <a:gd name="T33" fmla="*/ 43 h 84"/>
                <a:gd name="T34" fmla="*/ 0 w 55"/>
                <a:gd name="T35" fmla="*/ 32 h 84"/>
                <a:gd name="T36" fmla="*/ 3 w 55"/>
                <a:gd name="T37" fmla="*/ 22 h 84"/>
                <a:gd name="T38" fmla="*/ 6 w 55"/>
                <a:gd name="T39" fmla="*/ 16 h 84"/>
                <a:gd name="T40" fmla="*/ 9 w 55"/>
                <a:gd name="T41" fmla="*/ 8 h 84"/>
                <a:gd name="T42" fmla="*/ 17 w 55"/>
                <a:gd name="T43" fmla="*/ 3 h 84"/>
                <a:gd name="T44" fmla="*/ 28 w 55"/>
                <a:gd name="T45" fmla="*/ 0 h 84"/>
                <a:gd name="T46" fmla="*/ 28 w 55"/>
                <a:gd name="T47" fmla="*/ 13 h 84"/>
                <a:gd name="T48" fmla="*/ 25 w 55"/>
                <a:gd name="T49" fmla="*/ 13 h 84"/>
                <a:gd name="T50" fmla="*/ 22 w 55"/>
                <a:gd name="T51" fmla="*/ 16 h 84"/>
                <a:gd name="T52" fmla="*/ 20 w 55"/>
                <a:gd name="T53" fmla="*/ 19 h 84"/>
                <a:gd name="T54" fmla="*/ 20 w 55"/>
                <a:gd name="T55" fmla="*/ 22 h 84"/>
                <a:gd name="T56" fmla="*/ 17 w 55"/>
                <a:gd name="T57" fmla="*/ 30 h 84"/>
                <a:gd name="T58" fmla="*/ 17 w 55"/>
                <a:gd name="T59" fmla="*/ 43 h 84"/>
                <a:gd name="T60" fmla="*/ 17 w 55"/>
                <a:gd name="T61" fmla="*/ 54 h 84"/>
                <a:gd name="T62" fmla="*/ 20 w 55"/>
                <a:gd name="T63" fmla="*/ 62 h 84"/>
                <a:gd name="T64" fmla="*/ 20 w 55"/>
                <a:gd name="T65" fmla="*/ 68 h 84"/>
                <a:gd name="T66" fmla="*/ 22 w 55"/>
                <a:gd name="T67" fmla="*/ 71 h 84"/>
                <a:gd name="T68" fmla="*/ 25 w 55"/>
                <a:gd name="T69" fmla="*/ 71 h 84"/>
                <a:gd name="T70" fmla="*/ 28 w 55"/>
                <a:gd name="T71" fmla="*/ 71 h 84"/>
                <a:gd name="T72" fmla="*/ 30 w 55"/>
                <a:gd name="T73" fmla="*/ 71 h 84"/>
                <a:gd name="T74" fmla="*/ 33 w 55"/>
                <a:gd name="T75" fmla="*/ 71 h 84"/>
                <a:gd name="T76" fmla="*/ 33 w 55"/>
                <a:gd name="T77" fmla="*/ 68 h 84"/>
                <a:gd name="T78" fmla="*/ 36 w 55"/>
                <a:gd name="T79" fmla="*/ 62 h 84"/>
                <a:gd name="T80" fmla="*/ 39 w 55"/>
                <a:gd name="T81" fmla="*/ 54 h 84"/>
                <a:gd name="T82" fmla="*/ 39 w 55"/>
                <a:gd name="T83" fmla="*/ 43 h 84"/>
                <a:gd name="T84" fmla="*/ 39 w 55"/>
                <a:gd name="T85" fmla="*/ 30 h 84"/>
                <a:gd name="T86" fmla="*/ 36 w 55"/>
                <a:gd name="T87" fmla="*/ 22 h 84"/>
                <a:gd name="T88" fmla="*/ 33 w 55"/>
                <a:gd name="T89" fmla="*/ 19 h 84"/>
                <a:gd name="T90" fmla="*/ 33 w 55"/>
                <a:gd name="T91" fmla="*/ 16 h 84"/>
                <a:gd name="T92" fmla="*/ 30 w 55"/>
                <a:gd name="T93" fmla="*/ 13 h 84"/>
                <a:gd name="T94" fmla="*/ 28 w 55"/>
                <a:gd name="T95" fmla="*/ 13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9" y="3"/>
                  </a:lnTo>
                  <a:lnTo>
                    <a:pt x="47" y="8"/>
                  </a:lnTo>
                  <a:lnTo>
                    <a:pt x="50" y="16"/>
                  </a:lnTo>
                  <a:lnTo>
                    <a:pt x="52" y="22"/>
                  </a:lnTo>
                  <a:lnTo>
                    <a:pt x="55" y="32"/>
                  </a:lnTo>
                  <a:lnTo>
                    <a:pt x="55" y="43"/>
                  </a:lnTo>
                  <a:lnTo>
                    <a:pt x="55" y="54"/>
                  </a:lnTo>
                  <a:lnTo>
                    <a:pt x="52" y="62"/>
                  </a:lnTo>
                  <a:lnTo>
                    <a:pt x="50" y="71"/>
                  </a:lnTo>
                  <a:lnTo>
                    <a:pt x="47" y="76"/>
                  </a:lnTo>
                  <a:lnTo>
                    <a:pt x="39" y="81"/>
                  </a:lnTo>
                  <a:lnTo>
                    <a:pt x="28" y="84"/>
                  </a:lnTo>
                  <a:lnTo>
                    <a:pt x="17" y="81"/>
                  </a:lnTo>
                  <a:lnTo>
                    <a:pt x="9" y="76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2"/>
                  </a:lnTo>
                  <a:lnTo>
                    <a:pt x="3" y="22"/>
                  </a:lnTo>
                  <a:lnTo>
                    <a:pt x="6" y="16"/>
                  </a:lnTo>
                  <a:lnTo>
                    <a:pt x="9" y="8"/>
                  </a:lnTo>
                  <a:lnTo>
                    <a:pt x="17" y="3"/>
                  </a:lnTo>
                  <a:lnTo>
                    <a:pt x="28" y="0"/>
                  </a:lnTo>
                  <a:close/>
                  <a:moveTo>
                    <a:pt x="28" y="13"/>
                  </a:moveTo>
                  <a:lnTo>
                    <a:pt x="25" y="13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20" y="22"/>
                  </a:lnTo>
                  <a:lnTo>
                    <a:pt x="17" y="30"/>
                  </a:lnTo>
                  <a:lnTo>
                    <a:pt x="17" y="43"/>
                  </a:lnTo>
                  <a:lnTo>
                    <a:pt x="17" y="54"/>
                  </a:lnTo>
                  <a:lnTo>
                    <a:pt x="20" y="62"/>
                  </a:lnTo>
                  <a:lnTo>
                    <a:pt x="20" y="68"/>
                  </a:lnTo>
                  <a:lnTo>
                    <a:pt x="22" y="71"/>
                  </a:lnTo>
                  <a:lnTo>
                    <a:pt x="25" y="71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3" y="68"/>
                  </a:lnTo>
                  <a:lnTo>
                    <a:pt x="36" y="62"/>
                  </a:lnTo>
                  <a:lnTo>
                    <a:pt x="39" y="54"/>
                  </a:lnTo>
                  <a:lnTo>
                    <a:pt x="39" y="43"/>
                  </a:lnTo>
                  <a:lnTo>
                    <a:pt x="39" y="30"/>
                  </a:lnTo>
                  <a:lnTo>
                    <a:pt x="36" y="22"/>
                  </a:lnTo>
                  <a:lnTo>
                    <a:pt x="33" y="19"/>
                  </a:lnTo>
                  <a:lnTo>
                    <a:pt x="33" y="16"/>
                  </a:lnTo>
                  <a:lnTo>
                    <a:pt x="30" y="13"/>
                  </a:lnTo>
                  <a:lnTo>
                    <a:pt x="28" y="1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79" name="Freeform 147"/>
            <p:cNvSpPr>
              <a:spLocks/>
            </p:cNvSpPr>
            <p:nvPr/>
          </p:nvSpPr>
          <p:spPr bwMode="auto">
            <a:xfrm>
              <a:off x="6922" y="2761"/>
              <a:ext cx="58" cy="82"/>
            </a:xfrm>
            <a:custGeom>
              <a:avLst/>
              <a:gdLst>
                <a:gd name="T0" fmla="*/ 0 w 58"/>
                <a:gd name="T1" fmla="*/ 60 h 82"/>
                <a:gd name="T2" fmla="*/ 17 w 58"/>
                <a:gd name="T3" fmla="*/ 57 h 82"/>
                <a:gd name="T4" fmla="*/ 20 w 58"/>
                <a:gd name="T5" fmla="*/ 63 h 82"/>
                <a:gd name="T6" fmla="*/ 22 w 58"/>
                <a:gd name="T7" fmla="*/ 66 h 82"/>
                <a:gd name="T8" fmla="*/ 25 w 58"/>
                <a:gd name="T9" fmla="*/ 68 h 82"/>
                <a:gd name="T10" fmla="*/ 30 w 58"/>
                <a:gd name="T11" fmla="*/ 68 h 82"/>
                <a:gd name="T12" fmla="*/ 33 w 58"/>
                <a:gd name="T13" fmla="*/ 68 h 82"/>
                <a:gd name="T14" fmla="*/ 39 w 58"/>
                <a:gd name="T15" fmla="*/ 66 h 82"/>
                <a:gd name="T16" fmla="*/ 41 w 58"/>
                <a:gd name="T17" fmla="*/ 60 h 82"/>
                <a:gd name="T18" fmla="*/ 41 w 58"/>
                <a:gd name="T19" fmla="*/ 55 h 82"/>
                <a:gd name="T20" fmla="*/ 41 w 58"/>
                <a:gd name="T21" fmla="*/ 47 h 82"/>
                <a:gd name="T22" fmla="*/ 39 w 58"/>
                <a:gd name="T23" fmla="*/ 41 h 82"/>
                <a:gd name="T24" fmla="*/ 33 w 58"/>
                <a:gd name="T25" fmla="*/ 38 h 82"/>
                <a:gd name="T26" fmla="*/ 30 w 58"/>
                <a:gd name="T27" fmla="*/ 38 h 82"/>
                <a:gd name="T28" fmla="*/ 22 w 58"/>
                <a:gd name="T29" fmla="*/ 38 h 82"/>
                <a:gd name="T30" fmla="*/ 17 w 58"/>
                <a:gd name="T31" fmla="*/ 44 h 82"/>
                <a:gd name="T32" fmla="*/ 3 w 58"/>
                <a:gd name="T33" fmla="*/ 41 h 82"/>
                <a:gd name="T34" fmla="*/ 11 w 58"/>
                <a:gd name="T35" fmla="*/ 0 h 82"/>
                <a:gd name="T36" fmla="*/ 55 w 58"/>
                <a:gd name="T37" fmla="*/ 0 h 82"/>
                <a:gd name="T38" fmla="*/ 55 w 58"/>
                <a:gd name="T39" fmla="*/ 14 h 82"/>
                <a:gd name="T40" fmla="*/ 25 w 58"/>
                <a:gd name="T41" fmla="*/ 14 h 82"/>
                <a:gd name="T42" fmla="*/ 22 w 58"/>
                <a:gd name="T43" fmla="*/ 28 h 82"/>
                <a:gd name="T44" fmla="*/ 28 w 58"/>
                <a:gd name="T45" fmla="*/ 28 h 82"/>
                <a:gd name="T46" fmla="*/ 33 w 58"/>
                <a:gd name="T47" fmla="*/ 25 h 82"/>
                <a:gd name="T48" fmla="*/ 41 w 58"/>
                <a:gd name="T49" fmla="*/ 28 h 82"/>
                <a:gd name="T50" fmla="*/ 52 w 58"/>
                <a:gd name="T51" fmla="*/ 33 h 82"/>
                <a:gd name="T52" fmla="*/ 58 w 58"/>
                <a:gd name="T53" fmla="*/ 41 h 82"/>
                <a:gd name="T54" fmla="*/ 58 w 58"/>
                <a:gd name="T55" fmla="*/ 52 h 82"/>
                <a:gd name="T56" fmla="*/ 58 w 58"/>
                <a:gd name="T57" fmla="*/ 63 h 82"/>
                <a:gd name="T58" fmla="*/ 52 w 58"/>
                <a:gd name="T59" fmla="*/ 71 h 82"/>
                <a:gd name="T60" fmla="*/ 47 w 58"/>
                <a:gd name="T61" fmla="*/ 76 h 82"/>
                <a:gd name="T62" fmla="*/ 41 w 58"/>
                <a:gd name="T63" fmla="*/ 79 h 82"/>
                <a:gd name="T64" fmla="*/ 36 w 58"/>
                <a:gd name="T65" fmla="*/ 82 h 82"/>
                <a:gd name="T66" fmla="*/ 30 w 58"/>
                <a:gd name="T67" fmla="*/ 82 h 82"/>
                <a:gd name="T68" fmla="*/ 20 w 58"/>
                <a:gd name="T69" fmla="*/ 79 h 82"/>
                <a:gd name="T70" fmla="*/ 11 w 58"/>
                <a:gd name="T71" fmla="*/ 76 h 82"/>
                <a:gd name="T72" fmla="*/ 6 w 58"/>
                <a:gd name="T73" fmla="*/ 68 h 82"/>
                <a:gd name="T74" fmla="*/ 0 w 58"/>
                <a:gd name="T75" fmla="*/ 60 h 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8"/>
                <a:gd name="T115" fmla="*/ 0 h 82"/>
                <a:gd name="T116" fmla="*/ 58 w 58"/>
                <a:gd name="T117" fmla="*/ 82 h 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8" h="82">
                  <a:moveTo>
                    <a:pt x="0" y="60"/>
                  </a:moveTo>
                  <a:lnTo>
                    <a:pt x="17" y="57"/>
                  </a:lnTo>
                  <a:lnTo>
                    <a:pt x="20" y="63"/>
                  </a:lnTo>
                  <a:lnTo>
                    <a:pt x="22" y="66"/>
                  </a:lnTo>
                  <a:lnTo>
                    <a:pt x="25" y="68"/>
                  </a:lnTo>
                  <a:lnTo>
                    <a:pt x="30" y="68"/>
                  </a:lnTo>
                  <a:lnTo>
                    <a:pt x="33" y="68"/>
                  </a:lnTo>
                  <a:lnTo>
                    <a:pt x="39" y="66"/>
                  </a:lnTo>
                  <a:lnTo>
                    <a:pt x="41" y="60"/>
                  </a:lnTo>
                  <a:lnTo>
                    <a:pt x="41" y="55"/>
                  </a:lnTo>
                  <a:lnTo>
                    <a:pt x="41" y="47"/>
                  </a:lnTo>
                  <a:lnTo>
                    <a:pt x="39" y="41"/>
                  </a:lnTo>
                  <a:lnTo>
                    <a:pt x="33" y="38"/>
                  </a:lnTo>
                  <a:lnTo>
                    <a:pt x="30" y="38"/>
                  </a:lnTo>
                  <a:lnTo>
                    <a:pt x="22" y="38"/>
                  </a:lnTo>
                  <a:lnTo>
                    <a:pt x="17" y="44"/>
                  </a:lnTo>
                  <a:lnTo>
                    <a:pt x="3" y="41"/>
                  </a:lnTo>
                  <a:lnTo>
                    <a:pt x="11" y="0"/>
                  </a:lnTo>
                  <a:lnTo>
                    <a:pt x="55" y="0"/>
                  </a:lnTo>
                  <a:lnTo>
                    <a:pt x="55" y="14"/>
                  </a:lnTo>
                  <a:lnTo>
                    <a:pt x="25" y="14"/>
                  </a:lnTo>
                  <a:lnTo>
                    <a:pt x="22" y="28"/>
                  </a:lnTo>
                  <a:lnTo>
                    <a:pt x="28" y="28"/>
                  </a:lnTo>
                  <a:lnTo>
                    <a:pt x="33" y="25"/>
                  </a:lnTo>
                  <a:lnTo>
                    <a:pt x="41" y="28"/>
                  </a:lnTo>
                  <a:lnTo>
                    <a:pt x="52" y="33"/>
                  </a:lnTo>
                  <a:lnTo>
                    <a:pt x="58" y="41"/>
                  </a:lnTo>
                  <a:lnTo>
                    <a:pt x="58" y="52"/>
                  </a:lnTo>
                  <a:lnTo>
                    <a:pt x="58" y="63"/>
                  </a:lnTo>
                  <a:lnTo>
                    <a:pt x="52" y="71"/>
                  </a:lnTo>
                  <a:lnTo>
                    <a:pt x="47" y="76"/>
                  </a:lnTo>
                  <a:lnTo>
                    <a:pt x="41" y="79"/>
                  </a:lnTo>
                  <a:lnTo>
                    <a:pt x="36" y="82"/>
                  </a:lnTo>
                  <a:lnTo>
                    <a:pt x="30" y="82"/>
                  </a:lnTo>
                  <a:lnTo>
                    <a:pt x="20" y="79"/>
                  </a:lnTo>
                  <a:lnTo>
                    <a:pt x="11" y="76"/>
                  </a:lnTo>
                  <a:lnTo>
                    <a:pt x="6" y="6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0" name="Freeform 148"/>
            <p:cNvSpPr>
              <a:spLocks noEditPoints="1"/>
            </p:cNvSpPr>
            <p:nvPr/>
          </p:nvSpPr>
          <p:spPr bwMode="auto">
            <a:xfrm>
              <a:off x="6988" y="2759"/>
              <a:ext cx="54" cy="84"/>
            </a:xfrm>
            <a:custGeom>
              <a:avLst/>
              <a:gdLst>
                <a:gd name="T0" fmla="*/ 27 w 54"/>
                <a:gd name="T1" fmla="*/ 0 h 84"/>
                <a:gd name="T2" fmla="*/ 38 w 54"/>
                <a:gd name="T3" fmla="*/ 2 h 84"/>
                <a:gd name="T4" fmla="*/ 46 w 54"/>
                <a:gd name="T5" fmla="*/ 8 h 84"/>
                <a:gd name="T6" fmla="*/ 52 w 54"/>
                <a:gd name="T7" fmla="*/ 16 h 84"/>
                <a:gd name="T8" fmla="*/ 54 w 54"/>
                <a:gd name="T9" fmla="*/ 21 h 84"/>
                <a:gd name="T10" fmla="*/ 54 w 54"/>
                <a:gd name="T11" fmla="*/ 32 h 84"/>
                <a:gd name="T12" fmla="*/ 54 w 54"/>
                <a:gd name="T13" fmla="*/ 43 h 84"/>
                <a:gd name="T14" fmla="*/ 54 w 54"/>
                <a:gd name="T15" fmla="*/ 54 h 84"/>
                <a:gd name="T16" fmla="*/ 54 w 54"/>
                <a:gd name="T17" fmla="*/ 62 h 84"/>
                <a:gd name="T18" fmla="*/ 52 w 54"/>
                <a:gd name="T19" fmla="*/ 70 h 84"/>
                <a:gd name="T20" fmla="*/ 46 w 54"/>
                <a:gd name="T21" fmla="*/ 76 h 84"/>
                <a:gd name="T22" fmla="*/ 38 w 54"/>
                <a:gd name="T23" fmla="*/ 81 h 84"/>
                <a:gd name="T24" fmla="*/ 27 w 54"/>
                <a:gd name="T25" fmla="*/ 84 h 84"/>
                <a:gd name="T26" fmla="*/ 16 w 54"/>
                <a:gd name="T27" fmla="*/ 81 h 84"/>
                <a:gd name="T28" fmla="*/ 8 w 54"/>
                <a:gd name="T29" fmla="*/ 76 h 84"/>
                <a:gd name="T30" fmla="*/ 3 w 54"/>
                <a:gd name="T31" fmla="*/ 62 h 84"/>
                <a:gd name="T32" fmla="*/ 0 w 54"/>
                <a:gd name="T33" fmla="*/ 43 h 84"/>
                <a:gd name="T34" fmla="*/ 3 w 54"/>
                <a:gd name="T35" fmla="*/ 32 h 84"/>
                <a:gd name="T36" fmla="*/ 3 w 54"/>
                <a:gd name="T37" fmla="*/ 21 h 84"/>
                <a:gd name="T38" fmla="*/ 5 w 54"/>
                <a:gd name="T39" fmla="*/ 13 h 84"/>
                <a:gd name="T40" fmla="*/ 8 w 54"/>
                <a:gd name="T41" fmla="*/ 8 h 84"/>
                <a:gd name="T42" fmla="*/ 16 w 54"/>
                <a:gd name="T43" fmla="*/ 2 h 84"/>
                <a:gd name="T44" fmla="*/ 27 w 54"/>
                <a:gd name="T45" fmla="*/ 0 h 84"/>
                <a:gd name="T46" fmla="*/ 27 w 54"/>
                <a:gd name="T47" fmla="*/ 13 h 84"/>
                <a:gd name="T48" fmla="*/ 24 w 54"/>
                <a:gd name="T49" fmla="*/ 13 h 84"/>
                <a:gd name="T50" fmla="*/ 24 w 54"/>
                <a:gd name="T51" fmla="*/ 16 h 84"/>
                <a:gd name="T52" fmla="*/ 22 w 54"/>
                <a:gd name="T53" fmla="*/ 19 h 84"/>
                <a:gd name="T54" fmla="*/ 19 w 54"/>
                <a:gd name="T55" fmla="*/ 21 h 84"/>
                <a:gd name="T56" fmla="*/ 19 w 54"/>
                <a:gd name="T57" fmla="*/ 30 h 84"/>
                <a:gd name="T58" fmla="*/ 19 w 54"/>
                <a:gd name="T59" fmla="*/ 43 h 84"/>
                <a:gd name="T60" fmla="*/ 19 w 54"/>
                <a:gd name="T61" fmla="*/ 54 h 84"/>
                <a:gd name="T62" fmla="*/ 19 w 54"/>
                <a:gd name="T63" fmla="*/ 62 h 84"/>
                <a:gd name="T64" fmla="*/ 22 w 54"/>
                <a:gd name="T65" fmla="*/ 68 h 84"/>
                <a:gd name="T66" fmla="*/ 24 w 54"/>
                <a:gd name="T67" fmla="*/ 70 h 84"/>
                <a:gd name="T68" fmla="*/ 24 w 54"/>
                <a:gd name="T69" fmla="*/ 70 h 84"/>
                <a:gd name="T70" fmla="*/ 27 w 54"/>
                <a:gd name="T71" fmla="*/ 70 h 84"/>
                <a:gd name="T72" fmla="*/ 30 w 54"/>
                <a:gd name="T73" fmla="*/ 70 h 84"/>
                <a:gd name="T74" fmla="*/ 33 w 54"/>
                <a:gd name="T75" fmla="*/ 70 h 84"/>
                <a:gd name="T76" fmla="*/ 35 w 54"/>
                <a:gd name="T77" fmla="*/ 68 h 84"/>
                <a:gd name="T78" fmla="*/ 38 w 54"/>
                <a:gd name="T79" fmla="*/ 62 h 84"/>
                <a:gd name="T80" fmla="*/ 38 w 54"/>
                <a:gd name="T81" fmla="*/ 54 h 84"/>
                <a:gd name="T82" fmla="*/ 38 w 54"/>
                <a:gd name="T83" fmla="*/ 43 h 84"/>
                <a:gd name="T84" fmla="*/ 38 w 54"/>
                <a:gd name="T85" fmla="*/ 30 h 84"/>
                <a:gd name="T86" fmla="*/ 38 w 54"/>
                <a:gd name="T87" fmla="*/ 21 h 84"/>
                <a:gd name="T88" fmla="*/ 35 w 54"/>
                <a:gd name="T89" fmla="*/ 19 h 84"/>
                <a:gd name="T90" fmla="*/ 33 w 54"/>
                <a:gd name="T91" fmla="*/ 16 h 84"/>
                <a:gd name="T92" fmla="*/ 30 w 54"/>
                <a:gd name="T93" fmla="*/ 13 h 84"/>
                <a:gd name="T94" fmla="*/ 27 w 54"/>
                <a:gd name="T95" fmla="*/ 13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4"/>
                <a:gd name="T146" fmla="*/ 54 w 54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54" y="43"/>
                  </a:lnTo>
                  <a:lnTo>
                    <a:pt x="54" y="54"/>
                  </a:lnTo>
                  <a:lnTo>
                    <a:pt x="54" y="62"/>
                  </a:lnTo>
                  <a:lnTo>
                    <a:pt x="52" y="70"/>
                  </a:lnTo>
                  <a:lnTo>
                    <a:pt x="46" y="76"/>
                  </a:lnTo>
                  <a:lnTo>
                    <a:pt x="38" y="81"/>
                  </a:lnTo>
                  <a:lnTo>
                    <a:pt x="27" y="84"/>
                  </a:lnTo>
                  <a:lnTo>
                    <a:pt x="16" y="81"/>
                  </a:lnTo>
                  <a:lnTo>
                    <a:pt x="8" y="76"/>
                  </a:lnTo>
                  <a:lnTo>
                    <a:pt x="3" y="62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3" y="21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  <a:moveTo>
                    <a:pt x="27" y="13"/>
                  </a:moveTo>
                  <a:lnTo>
                    <a:pt x="24" y="13"/>
                  </a:lnTo>
                  <a:lnTo>
                    <a:pt x="24" y="16"/>
                  </a:lnTo>
                  <a:lnTo>
                    <a:pt x="22" y="19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4" y="70"/>
                  </a:lnTo>
                  <a:lnTo>
                    <a:pt x="27" y="70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5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5" y="19"/>
                  </a:lnTo>
                  <a:lnTo>
                    <a:pt x="33" y="16"/>
                  </a:lnTo>
                  <a:lnTo>
                    <a:pt x="30" y="13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1" name="Freeform 149"/>
            <p:cNvSpPr>
              <a:spLocks noEditPoints="1"/>
            </p:cNvSpPr>
            <p:nvPr/>
          </p:nvSpPr>
          <p:spPr bwMode="auto">
            <a:xfrm>
              <a:off x="7053" y="2759"/>
              <a:ext cx="55" cy="84"/>
            </a:xfrm>
            <a:custGeom>
              <a:avLst/>
              <a:gdLst>
                <a:gd name="T0" fmla="*/ 28 w 55"/>
                <a:gd name="T1" fmla="*/ 0 h 84"/>
                <a:gd name="T2" fmla="*/ 38 w 55"/>
                <a:gd name="T3" fmla="*/ 2 h 84"/>
                <a:gd name="T4" fmla="*/ 47 w 55"/>
                <a:gd name="T5" fmla="*/ 8 h 84"/>
                <a:gd name="T6" fmla="*/ 52 w 55"/>
                <a:gd name="T7" fmla="*/ 16 h 84"/>
                <a:gd name="T8" fmla="*/ 55 w 55"/>
                <a:gd name="T9" fmla="*/ 21 h 84"/>
                <a:gd name="T10" fmla="*/ 55 w 55"/>
                <a:gd name="T11" fmla="*/ 32 h 84"/>
                <a:gd name="T12" fmla="*/ 55 w 55"/>
                <a:gd name="T13" fmla="*/ 43 h 84"/>
                <a:gd name="T14" fmla="*/ 55 w 55"/>
                <a:gd name="T15" fmla="*/ 54 h 84"/>
                <a:gd name="T16" fmla="*/ 55 w 55"/>
                <a:gd name="T17" fmla="*/ 62 h 84"/>
                <a:gd name="T18" fmla="*/ 52 w 55"/>
                <a:gd name="T19" fmla="*/ 70 h 84"/>
                <a:gd name="T20" fmla="*/ 47 w 55"/>
                <a:gd name="T21" fmla="*/ 76 h 84"/>
                <a:gd name="T22" fmla="*/ 38 w 55"/>
                <a:gd name="T23" fmla="*/ 81 h 84"/>
                <a:gd name="T24" fmla="*/ 28 w 55"/>
                <a:gd name="T25" fmla="*/ 84 h 84"/>
                <a:gd name="T26" fmla="*/ 17 w 55"/>
                <a:gd name="T27" fmla="*/ 81 h 84"/>
                <a:gd name="T28" fmla="*/ 9 w 55"/>
                <a:gd name="T29" fmla="*/ 76 h 84"/>
                <a:gd name="T30" fmla="*/ 3 w 55"/>
                <a:gd name="T31" fmla="*/ 62 h 84"/>
                <a:gd name="T32" fmla="*/ 0 w 55"/>
                <a:gd name="T33" fmla="*/ 43 h 84"/>
                <a:gd name="T34" fmla="*/ 3 w 55"/>
                <a:gd name="T35" fmla="*/ 32 h 84"/>
                <a:gd name="T36" fmla="*/ 3 w 55"/>
                <a:gd name="T37" fmla="*/ 21 h 84"/>
                <a:gd name="T38" fmla="*/ 6 w 55"/>
                <a:gd name="T39" fmla="*/ 13 h 84"/>
                <a:gd name="T40" fmla="*/ 9 w 55"/>
                <a:gd name="T41" fmla="*/ 8 h 84"/>
                <a:gd name="T42" fmla="*/ 17 w 55"/>
                <a:gd name="T43" fmla="*/ 2 h 84"/>
                <a:gd name="T44" fmla="*/ 28 w 55"/>
                <a:gd name="T45" fmla="*/ 0 h 84"/>
                <a:gd name="T46" fmla="*/ 28 w 55"/>
                <a:gd name="T47" fmla="*/ 13 h 84"/>
                <a:gd name="T48" fmla="*/ 25 w 55"/>
                <a:gd name="T49" fmla="*/ 13 h 84"/>
                <a:gd name="T50" fmla="*/ 22 w 55"/>
                <a:gd name="T51" fmla="*/ 16 h 84"/>
                <a:gd name="T52" fmla="*/ 22 w 55"/>
                <a:gd name="T53" fmla="*/ 19 h 84"/>
                <a:gd name="T54" fmla="*/ 19 w 55"/>
                <a:gd name="T55" fmla="*/ 21 h 84"/>
                <a:gd name="T56" fmla="*/ 19 w 55"/>
                <a:gd name="T57" fmla="*/ 30 h 84"/>
                <a:gd name="T58" fmla="*/ 19 w 55"/>
                <a:gd name="T59" fmla="*/ 43 h 84"/>
                <a:gd name="T60" fmla="*/ 19 w 55"/>
                <a:gd name="T61" fmla="*/ 54 h 84"/>
                <a:gd name="T62" fmla="*/ 19 w 55"/>
                <a:gd name="T63" fmla="*/ 62 h 84"/>
                <a:gd name="T64" fmla="*/ 22 w 55"/>
                <a:gd name="T65" fmla="*/ 68 h 84"/>
                <a:gd name="T66" fmla="*/ 25 w 55"/>
                <a:gd name="T67" fmla="*/ 70 h 84"/>
                <a:gd name="T68" fmla="*/ 25 w 55"/>
                <a:gd name="T69" fmla="*/ 70 h 84"/>
                <a:gd name="T70" fmla="*/ 28 w 55"/>
                <a:gd name="T71" fmla="*/ 70 h 84"/>
                <a:gd name="T72" fmla="*/ 30 w 55"/>
                <a:gd name="T73" fmla="*/ 70 h 84"/>
                <a:gd name="T74" fmla="*/ 33 w 55"/>
                <a:gd name="T75" fmla="*/ 70 h 84"/>
                <a:gd name="T76" fmla="*/ 36 w 55"/>
                <a:gd name="T77" fmla="*/ 68 h 84"/>
                <a:gd name="T78" fmla="*/ 38 w 55"/>
                <a:gd name="T79" fmla="*/ 62 h 84"/>
                <a:gd name="T80" fmla="*/ 38 w 55"/>
                <a:gd name="T81" fmla="*/ 54 h 84"/>
                <a:gd name="T82" fmla="*/ 38 w 55"/>
                <a:gd name="T83" fmla="*/ 43 h 84"/>
                <a:gd name="T84" fmla="*/ 38 w 55"/>
                <a:gd name="T85" fmla="*/ 30 h 84"/>
                <a:gd name="T86" fmla="*/ 38 w 55"/>
                <a:gd name="T87" fmla="*/ 21 h 84"/>
                <a:gd name="T88" fmla="*/ 36 w 55"/>
                <a:gd name="T89" fmla="*/ 19 h 84"/>
                <a:gd name="T90" fmla="*/ 33 w 55"/>
                <a:gd name="T91" fmla="*/ 16 h 84"/>
                <a:gd name="T92" fmla="*/ 30 w 55"/>
                <a:gd name="T93" fmla="*/ 13 h 84"/>
                <a:gd name="T94" fmla="*/ 28 w 55"/>
                <a:gd name="T95" fmla="*/ 13 h 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4"/>
                <a:gd name="T146" fmla="*/ 55 w 55"/>
                <a:gd name="T147" fmla="*/ 84 h 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4">
                  <a:moveTo>
                    <a:pt x="28" y="0"/>
                  </a:moveTo>
                  <a:lnTo>
                    <a:pt x="38" y="2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5" y="21"/>
                  </a:lnTo>
                  <a:lnTo>
                    <a:pt x="55" y="32"/>
                  </a:lnTo>
                  <a:lnTo>
                    <a:pt x="55" y="43"/>
                  </a:lnTo>
                  <a:lnTo>
                    <a:pt x="55" y="54"/>
                  </a:lnTo>
                  <a:lnTo>
                    <a:pt x="55" y="62"/>
                  </a:lnTo>
                  <a:lnTo>
                    <a:pt x="52" y="70"/>
                  </a:lnTo>
                  <a:lnTo>
                    <a:pt x="47" y="76"/>
                  </a:lnTo>
                  <a:lnTo>
                    <a:pt x="38" y="81"/>
                  </a:lnTo>
                  <a:lnTo>
                    <a:pt x="28" y="84"/>
                  </a:lnTo>
                  <a:lnTo>
                    <a:pt x="17" y="81"/>
                  </a:lnTo>
                  <a:lnTo>
                    <a:pt x="9" y="76"/>
                  </a:lnTo>
                  <a:lnTo>
                    <a:pt x="3" y="62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3" y="21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7" y="2"/>
                  </a:lnTo>
                  <a:lnTo>
                    <a:pt x="28" y="0"/>
                  </a:lnTo>
                  <a:close/>
                  <a:moveTo>
                    <a:pt x="28" y="13"/>
                  </a:moveTo>
                  <a:lnTo>
                    <a:pt x="25" y="13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19" y="43"/>
                  </a:lnTo>
                  <a:lnTo>
                    <a:pt x="19" y="54"/>
                  </a:lnTo>
                  <a:lnTo>
                    <a:pt x="19" y="62"/>
                  </a:lnTo>
                  <a:lnTo>
                    <a:pt x="22" y="68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6" y="68"/>
                  </a:lnTo>
                  <a:lnTo>
                    <a:pt x="38" y="62"/>
                  </a:lnTo>
                  <a:lnTo>
                    <a:pt x="38" y="54"/>
                  </a:lnTo>
                  <a:lnTo>
                    <a:pt x="38" y="43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0" y="13"/>
                  </a:lnTo>
                  <a:lnTo>
                    <a:pt x="28" y="13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2" name="Freeform 150"/>
            <p:cNvSpPr>
              <a:spLocks noEditPoints="1"/>
            </p:cNvSpPr>
            <p:nvPr/>
          </p:nvSpPr>
          <p:spPr bwMode="auto">
            <a:xfrm>
              <a:off x="4894" y="3324"/>
              <a:ext cx="55" cy="85"/>
            </a:xfrm>
            <a:custGeom>
              <a:avLst/>
              <a:gdLst>
                <a:gd name="T0" fmla="*/ 27 w 55"/>
                <a:gd name="T1" fmla="*/ 0 h 85"/>
                <a:gd name="T2" fmla="*/ 38 w 55"/>
                <a:gd name="T3" fmla="*/ 3 h 85"/>
                <a:gd name="T4" fmla="*/ 46 w 55"/>
                <a:gd name="T5" fmla="*/ 11 h 85"/>
                <a:gd name="T6" fmla="*/ 49 w 55"/>
                <a:gd name="T7" fmla="*/ 17 h 85"/>
                <a:gd name="T8" fmla="*/ 52 w 55"/>
                <a:gd name="T9" fmla="*/ 25 h 85"/>
                <a:gd name="T10" fmla="*/ 55 w 55"/>
                <a:gd name="T11" fmla="*/ 33 h 85"/>
                <a:gd name="T12" fmla="*/ 55 w 55"/>
                <a:gd name="T13" fmla="*/ 44 h 85"/>
                <a:gd name="T14" fmla="*/ 55 w 55"/>
                <a:gd name="T15" fmla="*/ 55 h 85"/>
                <a:gd name="T16" fmla="*/ 52 w 55"/>
                <a:gd name="T17" fmla="*/ 63 h 85"/>
                <a:gd name="T18" fmla="*/ 49 w 55"/>
                <a:gd name="T19" fmla="*/ 71 h 85"/>
                <a:gd name="T20" fmla="*/ 46 w 55"/>
                <a:gd name="T21" fmla="*/ 76 h 85"/>
                <a:gd name="T22" fmla="*/ 38 w 55"/>
                <a:gd name="T23" fmla="*/ 85 h 85"/>
                <a:gd name="T24" fmla="*/ 27 w 55"/>
                <a:gd name="T25" fmla="*/ 85 h 85"/>
                <a:gd name="T26" fmla="*/ 16 w 55"/>
                <a:gd name="T27" fmla="*/ 82 h 85"/>
                <a:gd name="T28" fmla="*/ 8 w 55"/>
                <a:gd name="T29" fmla="*/ 76 h 85"/>
                <a:gd name="T30" fmla="*/ 0 w 55"/>
                <a:gd name="T31" fmla="*/ 63 h 85"/>
                <a:gd name="T32" fmla="*/ 0 w 55"/>
                <a:gd name="T33" fmla="*/ 44 h 85"/>
                <a:gd name="T34" fmla="*/ 0 w 55"/>
                <a:gd name="T35" fmla="*/ 33 h 85"/>
                <a:gd name="T36" fmla="*/ 3 w 55"/>
                <a:gd name="T37" fmla="*/ 25 h 85"/>
                <a:gd name="T38" fmla="*/ 6 w 55"/>
                <a:gd name="T39" fmla="*/ 17 h 85"/>
                <a:gd name="T40" fmla="*/ 8 w 55"/>
                <a:gd name="T41" fmla="*/ 11 h 85"/>
                <a:gd name="T42" fmla="*/ 16 w 55"/>
                <a:gd name="T43" fmla="*/ 3 h 85"/>
                <a:gd name="T44" fmla="*/ 27 w 55"/>
                <a:gd name="T45" fmla="*/ 0 h 85"/>
                <a:gd name="T46" fmla="*/ 27 w 55"/>
                <a:gd name="T47" fmla="*/ 14 h 85"/>
                <a:gd name="T48" fmla="*/ 25 w 55"/>
                <a:gd name="T49" fmla="*/ 14 h 85"/>
                <a:gd name="T50" fmla="*/ 22 w 55"/>
                <a:gd name="T51" fmla="*/ 17 h 85"/>
                <a:gd name="T52" fmla="*/ 19 w 55"/>
                <a:gd name="T53" fmla="*/ 19 h 85"/>
                <a:gd name="T54" fmla="*/ 19 w 55"/>
                <a:gd name="T55" fmla="*/ 22 h 85"/>
                <a:gd name="T56" fmla="*/ 16 w 55"/>
                <a:gd name="T57" fmla="*/ 30 h 85"/>
                <a:gd name="T58" fmla="*/ 16 w 55"/>
                <a:gd name="T59" fmla="*/ 44 h 85"/>
                <a:gd name="T60" fmla="*/ 16 w 55"/>
                <a:gd name="T61" fmla="*/ 55 h 85"/>
                <a:gd name="T62" fmla="*/ 19 w 55"/>
                <a:gd name="T63" fmla="*/ 63 h 85"/>
                <a:gd name="T64" fmla="*/ 19 w 55"/>
                <a:gd name="T65" fmla="*/ 68 h 85"/>
                <a:gd name="T66" fmla="*/ 22 w 55"/>
                <a:gd name="T67" fmla="*/ 71 h 85"/>
                <a:gd name="T68" fmla="*/ 25 w 55"/>
                <a:gd name="T69" fmla="*/ 71 h 85"/>
                <a:gd name="T70" fmla="*/ 27 w 55"/>
                <a:gd name="T71" fmla="*/ 74 h 85"/>
                <a:gd name="T72" fmla="*/ 30 w 55"/>
                <a:gd name="T73" fmla="*/ 71 h 85"/>
                <a:gd name="T74" fmla="*/ 33 w 55"/>
                <a:gd name="T75" fmla="*/ 71 h 85"/>
                <a:gd name="T76" fmla="*/ 33 w 55"/>
                <a:gd name="T77" fmla="*/ 68 h 85"/>
                <a:gd name="T78" fmla="*/ 36 w 55"/>
                <a:gd name="T79" fmla="*/ 63 h 85"/>
                <a:gd name="T80" fmla="*/ 38 w 55"/>
                <a:gd name="T81" fmla="*/ 55 h 85"/>
                <a:gd name="T82" fmla="*/ 38 w 55"/>
                <a:gd name="T83" fmla="*/ 44 h 85"/>
                <a:gd name="T84" fmla="*/ 38 w 55"/>
                <a:gd name="T85" fmla="*/ 30 h 85"/>
                <a:gd name="T86" fmla="*/ 36 w 55"/>
                <a:gd name="T87" fmla="*/ 25 h 85"/>
                <a:gd name="T88" fmla="*/ 33 w 55"/>
                <a:gd name="T89" fmla="*/ 19 h 85"/>
                <a:gd name="T90" fmla="*/ 33 w 55"/>
                <a:gd name="T91" fmla="*/ 17 h 85"/>
                <a:gd name="T92" fmla="*/ 30 w 55"/>
                <a:gd name="T93" fmla="*/ 14 h 85"/>
                <a:gd name="T94" fmla="*/ 27 w 55"/>
                <a:gd name="T95" fmla="*/ 14 h 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85"/>
                <a:gd name="T146" fmla="*/ 55 w 55"/>
                <a:gd name="T147" fmla="*/ 85 h 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85">
                  <a:moveTo>
                    <a:pt x="27" y="0"/>
                  </a:moveTo>
                  <a:lnTo>
                    <a:pt x="38" y="3"/>
                  </a:lnTo>
                  <a:lnTo>
                    <a:pt x="46" y="11"/>
                  </a:lnTo>
                  <a:lnTo>
                    <a:pt x="49" y="17"/>
                  </a:lnTo>
                  <a:lnTo>
                    <a:pt x="52" y="25"/>
                  </a:lnTo>
                  <a:lnTo>
                    <a:pt x="55" y="33"/>
                  </a:lnTo>
                  <a:lnTo>
                    <a:pt x="55" y="44"/>
                  </a:lnTo>
                  <a:lnTo>
                    <a:pt x="55" y="55"/>
                  </a:lnTo>
                  <a:lnTo>
                    <a:pt x="52" y="63"/>
                  </a:lnTo>
                  <a:lnTo>
                    <a:pt x="49" y="71"/>
                  </a:lnTo>
                  <a:lnTo>
                    <a:pt x="46" y="76"/>
                  </a:lnTo>
                  <a:lnTo>
                    <a:pt x="38" y="85"/>
                  </a:lnTo>
                  <a:lnTo>
                    <a:pt x="27" y="85"/>
                  </a:lnTo>
                  <a:lnTo>
                    <a:pt x="16" y="82"/>
                  </a:lnTo>
                  <a:lnTo>
                    <a:pt x="8" y="76"/>
                  </a:lnTo>
                  <a:lnTo>
                    <a:pt x="0" y="63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3" y="25"/>
                  </a:lnTo>
                  <a:lnTo>
                    <a:pt x="6" y="17"/>
                  </a:lnTo>
                  <a:lnTo>
                    <a:pt x="8" y="11"/>
                  </a:lnTo>
                  <a:lnTo>
                    <a:pt x="16" y="3"/>
                  </a:lnTo>
                  <a:lnTo>
                    <a:pt x="27" y="0"/>
                  </a:lnTo>
                  <a:close/>
                  <a:moveTo>
                    <a:pt x="27" y="14"/>
                  </a:moveTo>
                  <a:lnTo>
                    <a:pt x="25" y="14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6" y="30"/>
                  </a:lnTo>
                  <a:lnTo>
                    <a:pt x="16" y="44"/>
                  </a:lnTo>
                  <a:lnTo>
                    <a:pt x="16" y="55"/>
                  </a:lnTo>
                  <a:lnTo>
                    <a:pt x="19" y="63"/>
                  </a:lnTo>
                  <a:lnTo>
                    <a:pt x="19" y="68"/>
                  </a:lnTo>
                  <a:lnTo>
                    <a:pt x="22" y="71"/>
                  </a:lnTo>
                  <a:lnTo>
                    <a:pt x="25" y="71"/>
                  </a:lnTo>
                  <a:lnTo>
                    <a:pt x="27" y="74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3" y="68"/>
                  </a:lnTo>
                  <a:lnTo>
                    <a:pt x="36" y="63"/>
                  </a:lnTo>
                  <a:lnTo>
                    <a:pt x="38" y="55"/>
                  </a:lnTo>
                  <a:lnTo>
                    <a:pt x="38" y="44"/>
                  </a:lnTo>
                  <a:lnTo>
                    <a:pt x="38" y="30"/>
                  </a:lnTo>
                  <a:lnTo>
                    <a:pt x="36" y="25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0" y="14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3" name="Freeform 151"/>
            <p:cNvSpPr>
              <a:spLocks noEditPoints="1"/>
            </p:cNvSpPr>
            <p:nvPr/>
          </p:nvSpPr>
          <p:spPr bwMode="auto">
            <a:xfrm>
              <a:off x="6920" y="3343"/>
              <a:ext cx="54" cy="85"/>
            </a:xfrm>
            <a:custGeom>
              <a:avLst/>
              <a:gdLst>
                <a:gd name="T0" fmla="*/ 27 w 54"/>
                <a:gd name="T1" fmla="*/ 0 h 85"/>
                <a:gd name="T2" fmla="*/ 38 w 54"/>
                <a:gd name="T3" fmla="*/ 0 h 85"/>
                <a:gd name="T4" fmla="*/ 46 w 54"/>
                <a:gd name="T5" fmla="*/ 8 h 85"/>
                <a:gd name="T6" fmla="*/ 49 w 54"/>
                <a:gd name="T7" fmla="*/ 14 h 85"/>
                <a:gd name="T8" fmla="*/ 52 w 54"/>
                <a:gd name="T9" fmla="*/ 22 h 85"/>
                <a:gd name="T10" fmla="*/ 54 w 54"/>
                <a:gd name="T11" fmla="*/ 30 h 85"/>
                <a:gd name="T12" fmla="*/ 54 w 54"/>
                <a:gd name="T13" fmla="*/ 41 h 85"/>
                <a:gd name="T14" fmla="*/ 54 w 54"/>
                <a:gd name="T15" fmla="*/ 52 h 85"/>
                <a:gd name="T16" fmla="*/ 52 w 54"/>
                <a:gd name="T17" fmla="*/ 60 h 85"/>
                <a:gd name="T18" fmla="*/ 49 w 54"/>
                <a:gd name="T19" fmla="*/ 68 h 85"/>
                <a:gd name="T20" fmla="*/ 46 w 54"/>
                <a:gd name="T21" fmla="*/ 74 h 85"/>
                <a:gd name="T22" fmla="*/ 38 w 54"/>
                <a:gd name="T23" fmla="*/ 82 h 85"/>
                <a:gd name="T24" fmla="*/ 27 w 54"/>
                <a:gd name="T25" fmla="*/ 85 h 85"/>
                <a:gd name="T26" fmla="*/ 16 w 54"/>
                <a:gd name="T27" fmla="*/ 82 h 85"/>
                <a:gd name="T28" fmla="*/ 5 w 54"/>
                <a:gd name="T29" fmla="*/ 74 h 85"/>
                <a:gd name="T30" fmla="*/ 0 w 54"/>
                <a:gd name="T31" fmla="*/ 60 h 85"/>
                <a:gd name="T32" fmla="*/ 0 w 54"/>
                <a:gd name="T33" fmla="*/ 41 h 85"/>
                <a:gd name="T34" fmla="*/ 0 w 54"/>
                <a:gd name="T35" fmla="*/ 30 h 85"/>
                <a:gd name="T36" fmla="*/ 0 w 54"/>
                <a:gd name="T37" fmla="*/ 22 h 85"/>
                <a:gd name="T38" fmla="*/ 2 w 54"/>
                <a:gd name="T39" fmla="*/ 14 h 85"/>
                <a:gd name="T40" fmla="*/ 8 w 54"/>
                <a:gd name="T41" fmla="*/ 8 h 85"/>
                <a:gd name="T42" fmla="*/ 16 w 54"/>
                <a:gd name="T43" fmla="*/ 0 h 85"/>
                <a:gd name="T44" fmla="*/ 27 w 54"/>
                <a:gd name="T45" fmla="*/ 0 h 85"/>
                <a:gd name="T46" fmla="*/ 27 w 54"/>
                <a:gd name="T47" fmla="*/ 11 h 85"/>
                <a:gd name="T48" fmla="*/ 24 w 54"/>
                <a:gd name="T49" fmla="*/ 14 h 85"/>
                <a:gd name="T50" fmla="*/ 22 w 54"/>
                <a:gd name="T51" fmla="*/ 14 h 85"/>
                <a:gd name="T52" fmla="*/ 19 w 54"/>
                <a:gd name="T53" fmla="*/ 17 h 85"/>
                <a:gd name="T54" fmla="*/ 16 w 54"/>
                <a:gd name="T55" fmla="*/ 22 h 85"/>
                <a:gd name="T56" fmla="*/ 16 w 54"/>
                <a:gd name="T57" fmla="*/ 30 h 85"/>
                <a:gd name="T58" fmla="*/ 16 w 54"/>
                <a:gd name="T59" fmla="*/ 41 h 85"/>
                <a:gd name="T60" fmla="*/ 16 w 54"/>
                <a:gd name="T61" fmla="*/ 55 h 85"/>
                <a:gd name="T62" fmla="*/ 16 w 54"/>
                <a:gd name="T63" fmla="*/ 60 h 85"/>
                <a:gd name="T64" fmla="*/ 19 w 54"/>
                <a:gd name="T65" fmla="*/ 66 h 85"/>
                <a:gd name="T66" fmla="*/ 22 w 54"/>
                <a:gd name="T67" fmla="*/ 68 h 85"/>
                <a:gd name="T68" fmla="*/ 24 w 54"/>
                <a:gd name="T69" fmla="*/ 71 h 85"/>
                <a:gd name="T70" fmla="*/ 27 w 54"/>
                <a:gd name="T71" fmla="*/ 71 h 85"/>
                <a:gd name="T72" fmla="*/ 30 w 54"/>
                <a:gd name="T73" fmla="*/ 71 h 85"/>
                <a:gd name="T74" fmla="*/ 32 w 54"/>
                <a:gd name="T75" fmla="*/ 68 h 85"/>
                <a:gd name="T76" fmla="*/ 32 w 54"/>
                <a:gd name="T77" fmla="*/ 66 h 85"/>
                <a:gd name="T78" fmla="*/ 35 w 54"/>
                <a:gd name="T79" fmla="*/ 63 h 85"/>
                <a:gd name="T80" fmla="*/ 35 w 54"/>
                <a:gd name="T81" fmla="*/ 55 h 85"/>
                <a:gd name="T82" fmla="*/ 38 w 54"/>
                <a:gd name="T83" fmla="*/ 41 h 85"/>
                <a:gd name="T84" fmla="*/ 35 w 54"/>
                <a:gd name="T85" fmla="*/ 30 h 85"/>
                <a:gd name="T86" fmla="*/ 35 w 54"/>
                <a:gd name="T87" fmla="*/ 22 h 85"/>
                <a:gd name="T88" fmla="*/ 32 w 54"/>
                <a:gd name="T89" fmla="*/ 17 h 85"/>
                <a:gd name="T90" fmla="*/ 32 w 54"/>
                <a:gd name="T91" fmla="*/ 14 h 85"/>
                <a:gd name="T92" fmla="*/ 30 w 54"/>
                <a:gd name="T93" fmla="*/ 14 h 85"/>
                <a:gd name="T94" fmla="*/ 27 w 54"/>
                <a:gd name="T95" fmla="*/ 11 h 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85"/>
                <a:gd name="T146" fmla="*/ 54 w 54"/>
                <a:gd name="T147" fmla="*/ 85 h 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85">
                  <a:moveTo>
                    <a:pt x="27" y="0"/>
                  </a:moveTo>
                  <a:lnTo>
                    <a:pt x="38" y="0"/>
                  </a:lnTo>
                  <a:lnTo>
                    <a:pt x="46" y="8"/>
                  </a:lnTo>
                  <a:lnTo>
                    <a:pt x="49" y="14"/>
                  </a:lnTo>
                  <a:lnTo>
                    <a:pt x="52" y="22"/>
                  </a:lnTo>
                  <a:lnTo>
                    <a:pt x="54" y="30"/>
                  </a:lnTo>
                  <a:lnTo>
                    <a:pt x="54" y="41"/>
                  </a:lnTo>
                  <a:lnTo>
                    <a:pt x="54" y="52"/>
                  </a:lnTo>
                  <a:lnTo>
                    <a:pt x="52" y="60"/>
                  </a:lnTo>
                  <a:lnTo>
                    <a:pt x="49" y="68"/>
                  </a:lnTo>
                  <a:lnTo>
                    <a:pt x="46" y="74"/>
                  </a:lnTo>
                  <a:lnTo>
                    <a:pt x="38" y="82"/>
                  </a:lnTo>
                  <a:lnTo>
                    <a:pt x="27" y="85"/>
                  </a:lnTo>
                  <a:lnTo>
                    <a:pt x="16" y="82"/>
                  </a:lnTo>
                  <a:lnTo>
                    <a:pt x="5" y="74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7" y="0"/>
                  </a:lnTo>
                  <a:close/>
                  <a:moveTo>
                    <a:pt x="27" y="11"/>
                  </a:moveTo>
                  <a:lnTo>
                    <a:pt x="24" y="14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6" y="22"/>
                  </a:lnTo>
                  <a:lnTo>
                    <a:pt x="16" y="30"/>
                  </a:lnTo>
                  <a:lnTo>
                    <a:pt x="16" y="41"/>
                  </a:lnTo>
                  <a:lnTo>
                    <a:pt x="16" y="55"/>
                  </a:lnTo>
                  <a:lnTo>
                    <a:pt x="16" y="60"/>
                  </a:lnTo>
                  <a:lnTo>
                    <a:pt x="19" y="66"/>
                  </a:lnTo>
                  <a:lnTo>
                    <a:pt x="22" y="68"/>
                  </a:lnTo>
                  <a:lnTo>
                    <a:pt x="24" y="71"/>
                  </a:lnTo>
                  <a:lnTo>
                    <a:pt x="27" y="71"/>
                  </a:lnTo>
                  <a:lnTo>
                    <a:pt x="30" y="71"/>
                  </a:lnTo>
                  <a:lnTo>
                    <a:pt x="32" y="68"/>
                  </a:lnTo>
                  <a:lnTo>
                    <a:pt x="32" y="66"/>
                  </a:lnTo>
                  <a:lnTo>
                    <a:pt x="35" y="63"/>
                  </a:lnTo>
                  <a:lnTo>
                    <a:pt x="35" y="55"/>
                  </a:lnTo>
                  <a:lnTo>
                    <a:pt x="38" y="41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4" name="Freeform 152"/>
            <p:cNvSpPr>
              <a:spLocks/>
            </p:cNvSpPr>
            <p:nvPr/>
          </p:nvSpPr>
          <p:spPr bwMode="auto">
            <a:xfrm>
              <a:off x="6470" y="2495"/>
              <a:ext cx="44" cy="95"/>
            </a:xfrm>
            <a:custGeom>
              <a:avLst/>
              <a:gdLst>
                <a:gd name="T0" fmla="*/ 44 w 44"/>
                <a:gd name="T1" fmla="*/ 95 h 95"/>
                <a:gd name="T2" fmla="*/ 24 w 44"/>
                <a:gd name="T3" fmla="*/ 95 h 95"/>
                <a:gd name="T4" fmla="*/ 24 w 44"/>
                <a:gd name="T5" fmla="*/ 27 h 95"/>
                <a:gd name="T6" fmla="*/ 14 w 44"/>
                <a:gd name="T7" fmla="*/ 35 h 95"/>
                <a:gd name="T8" fmla="*/ 0 w 44"/>
                <a:gd name="T9" fmla="*/ 41 h 95"/>
                <a:gd name="T10" fmla="*/ 0 w 44"/>
                <a:gd name="T11" fmla="*/ 24 h 95"/>
                <a:gd name="T12" fmla="*/ 8 w 44"/>
                <a:gd name="T13" fmla="*/ 22 h 95"/>
                <a:gd name="T14" fmla="*/ 16 w 44"/>
                <a:gd name="T15" fmla="*/ 16 h 95"/>
                <a:gd name="T16" fmla="*/ 24 w 44"/>
                <a:gd name="T17" fmla="*/ 8 h 95"/>
                <a:gd name="T18" fmla="*/ 30 w 44"/>
                <a:gd name="T19" fmla="*/ 0 h 95"/>
                <a:gd name="T20" fmla="*/ 44 w 44"/>
                <a:gd name="T21" fmla="*/ 0 h 95"/>
                <a:gd name="T22" fmla="*/ 44 w 44"/>
                <a:gd name="T23" fmla="*/ 95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"/>
                <a:gd name="T37" fmla="*/ 0 h 95"/>
                <a:gd name="T38" fmla="*/ 44 w 44"/>
                <a:gd name="T39" fmla="*/ 95 h 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" h="95">
                  <a:moveTo>
                    <a:pt x="44" y="95"/>
                  </a:moveTo>
                  <a:lnTo>
                    <a:pt x="24" y="95"/>
                  </a:lnTo>
                  <a:lnTo>
                    <a:pt x="24" y="27"/>
                  </a:lnTo>
                  <a:lnTo>
                    <a:pt x="14" y="35"/>
                  </a:lnTo>
                  <a:lnTo>
                    <a:pt x="0" y="41"/>
                  </a:lnTo>
                  <a:lnTo>
                    <a:pt x="0" y="24"/>
                  </a:lnTo>
                  <a:lnTo>
                    <a:pt x="8" y="22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30" y="0"/>
                  </a:lnTo>
                  <a:lnTo>
                    <a:pt x="44" y="0"/>
                  </a:lnTo>
                  <a:lnTo>
                    <a:pt x="44" y="95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5" name="Freeform 153"/>
            <p:cNvSpPr>
              <a:spLocks/>
            </p:cNvSpPr>
            <p:nvPr/>
          </p:nvSpPr>
          <p:spPr bwMode="auto">
            <a:xfrm>
              <a:off x="6541" y="2495"/>
              <a:ext cx="41" cy="95"/>
            </a:xfrm>
            <a:custGeom>
              <a:avLst/>
              <a:gdLst>
                <a:gd name="T0" fmla="*/ 41 w 41"/>
                <a:gd name="T1" fmla="*/ 95 h 95"/>
                <a:gd name="T2" fmla="*/ 24 w 41"/>
                <a:gd name="T3" fmla="*/ 95 h 95"/>
                <a:gd name="T4" fmla="*/ 24 w 41"/>
                <a:gd name="T5" fmla="*/ 27 h 95"/>
                <a:gd name="T6" fmla="*/ 11 w 41"/>
                <a:gd name="T7" fmla="*/ 35 h 95"/>
                <a:gd name="T8" fmla="*/ 0 w 41"/>
                <a:gd name="T9" fmla="*/ 41 h 95"/>
                <a:gd name="T10" fmla="*/ 0 w 41"/>
                <a:gd name="T11" fmla="*/ 24 h 95"/>
                <a:gd name="T12" fmla="*/ 5 w 41"/>
                <a:gd name="T13" fmla="*/ 22 h 95"/>
                <a:gd name="T14" fmla="*/ 16 w 41"/>
                <a:gd name="T15" fmla="*/ 16 h 95"/>
                <a:gd name="T16" fmla="*/ 22 w 41"/>
                <a:gd name="T17" fmla="*/ 8 h 95"/>
                <a:gd name="T18" fmla="*/ 27 w 41"/>
                <a:gd name="T19" fmla="*/ 0 h 95"/>
                <a:gd name="T20" fmla="*/ 41 w 41"/>
                <a:gd name="T21" fmla="*/ 0 h 95"/>
                <a:gd name="T22" fmla="*/ 41 w 41"/>
                <a:gd name="T23" fmla="*/ 95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95"/>
                <a:gd name="T38" fmla="*/ 41 w 41"/>
                <a:gd name="T39" fmla="*/ 95 h 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95">
                  <a:moveTo>
                    <a:pt x="41" y="95"/>
                  </a:moveTo>
                  <a:lnTo>
                    <a:pt x="24" y="95"/>
                  </a:lnTo>
                  <a:lnTo>
                    <a:pt x="24" y="27"/>
                  </a:lnTo>
                  <a:lnTo>
                    <a:pt x="11" y="35"/>
                  </a:lnTo>
                  <a:lnTo>
                    <a:pt x="0" y="41"/>
                  </a:lnTo>
                  <a:lnTo>
                    <a:pt x="0" y="24"/>
                  </a:lnTo>
                  <a:lnTo>
                    <a:pt x="5" y="22"/>
                  </a:lnTo>
                  <a:lnTo>
                    <a:pt x="16" y="16"/>
                  </a:lnTo>
                  <a:lnTo>
                    <a:pt x="22" y="8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1" y="95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6" name="Freeform 154"/>
            <p:cNvSpPr>
              <a:spLocks/>
            </p:cNvSpPr>
            <p:nvPr/>
          </p:nvSpPr>
          <p:spPr bwMode="auto">
            <a:xfrm>
              <a:off x="6609" y="2495"/>
              <a:ext cx="65" cy="95"/>
            </a:xfrm>
            <a:custGeom>
              <a:avLst/>
              <a:gdLst>
                <a:gd name="T0" fmla="*/ 65 w 65"/>
                <a:gd name="T1" fmla="*/ 79 h 95"/>
                <a:gd name="T2" fmla="*/ 65 w 65"/>
                <a:gd name="T3" fmla="*/ 95 h 95"/>
                <a:gd name="T4" fmla="*/ 0 w 65"/>
                <a:gd name="T5" fmla="*/ 95 h 95"/>
                <a:gd name="T6" fmla="*/ 3 w 65"/>
                <a:gd name="T7" fmla="*/ 87 h 95"/>
                <a:gd name="T8" fmla="*/ 5 w 65"/>
                <a:gd name="T9" fmla="*/ 79 h 95"/>
                <a:gd name="T10" fmla="*/ 14 w 65"/>
                <a:gd name="T11" fmla="*/ 68 h 95"/>
                <a:gd name="T12" fmla="*/ 27 w 65"/>
                <a:gd name="T13" fmla="*/ 54 h 95"/>
                <a:gd name="T14" fmla="*/ 38 w 65"/>
                <a:gd name="T15" fmla="*/ 46 h 95"/>
                <a:gd name="T16" fmla="*/ 44 w 65"/>
                <a:gd name="T17" fmla="*/ 38 h 95"/>
                <a:gd name="T18" fmla="*/ 46 w 65"/>
                <a:gd name="T19" fmla="*/ 32 h 95"/>
                <a:gd name="T20" fmla="*/ 46 w 65"/>
                <a:gd name="T21" fmla="*/ 27 h 95"/>
                <a:gd name="T22" fmla="*/ 46 w 65"/>
                <a:gd name="T23" fmla="*/ 22 h 95"/>
                <a:gd name="T24" fmla="*/ 44 w 65"/>
                <a:gd name="T25" fmla="*/ 19 h 95"/>
                <a:gd name="T26" fmla="*/ 38 w 65"/>
                <a:gd name="T27" fmla="*/ 16 h 95"/>
                <a:gd name="T28" fmla="*/ 35 w 65"/>
                <a:gd name="T29" fmla="*/ 16 h 95"/>
                <a:gd name="T30" fmla="*/ 30 w 65"/>
                <a:gd name="T31" fmla="*/ 16 h 95"/>
                <a:gd name="T32" fmla="*/ 24 w 65"/>
                <a:gd name="T33" fmla="*/ 19 h 95"/>
                <a:gd name="T34" fmla="*/ 22 w 65"/>
                <a:gd name="T35" fmla="*/ 24 h 95"/>
                <a:gd name="T36" fmla="*/ 22 w 65"/>
                <a:gd name="T37" fmla="*/ 30 h 95"/>
                <a:gd name="T38" fmla="*/ 3 w 65"/>
                <a:gd name="T39" fmla="*/ 27 h 95"/>
                <a:gd name="T40" fmla="*/ 5 w 65"/>
                <a:gd name="T41" fmla="*/ 16 h 95"/>
                <a:gd name="T42" fmla="*/ 14 w 65"/>
                <a:gd name="T43" fmla="*/ 5 h 95"/>
                <a:gd name="T44" fmla="*/ 22 w 65"/>
                <a:gd name="T45" fmla="*/ 3 h 95"/>
                <a:gd name="T46" fmla="*/ 35 w 65"/>
                <a:gd name="T47" fmla="*/ 0 h 95"/>
                <a:gd name="T48" fmla="*/ 46 w 65"/>
                <a:gd name="T49" fmla="*/ 3 h 95"/>
                <a:gd name="T50" fmla="*/ 57 w 65"/>
                <a:gd name="T51" fmla="*/ 8 h 95"/>
                <a:gd name="T52" fmla="*/ 63 w 65"/>
                <a:gd name="T53" fmla="*/ 16 h 95"/>
                <a:gd name="T54" fmla="*/ 65 w 65"/>
                <a:gd name="T55" fmla="*/ 27 h 95"/>
                <a:gd name="T56" fmla="*/ 65 w 65"/>
                <a:gd name="T57" fmla="*/ 32 h 95"/>
                <a:gd name="T58" fmla="*/ 63 w 65"/>
                <a:gd name="T59" fmla="*/ 38 h 95"/>
                <a:gd name="T60" fmla="*/ 60 w 65"/>
                <a:gd name="T61" fmla="*/ 46 h 95"/>
                <a:gd name="T62" fmla="*/ 57 w 65"/>
                <a:gd name="T63" fmla="*/ 52 h 95"/>
                <a:gd name="T64" fmla="*/ 52 w 65"/>
                <a:gd name="T65" fmla="*/ 57 h 95"/>
                <a:gd name="T66" fmla="*/ 44 w 65"/>
                <a:gd name="T67" fmla="*/ 62 h 95"/>
                <a:gd name="T68" fmla="*/ 35 w 65"/>
                <a:gd name="T69" fmla="*/ 71 h 95"/>
                <a:gd name="T70" fmla="*/ 33 w 65"/>
                <a:gd name="T71" fmla="*/ 73 h 95"/>
                <a:gd name="T72" fmla="*/ 30 w 65"/>
                <a:gd name="T73" fmla="*/ 76 h 95"/>
                <a:gd name="T74" fmla="*/ 27 w 65"/>
                <a:gd name="T75" fmla="*/ 79 h 95"/>
                <a:gd name="T76" fmla="*/ 65 w 65"/>
                <a:gd name="T77" fmla="*/ 79 h 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5"/>
                <a:gd name="T118" fmla="*/ 0 h 95"/>
                <a:gd name="T119" fmla="*/ 65 w 65"/>
                <a:gd name="T120" fmla="*/ 95 h 9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5" h="95">
                  <a:moveTo>
                    <a:pt x="65" y="79"/>
                  </a:moveTo>
                  <a:lnTo>
                    <a:pt x="65" y="95"/>
                  </a:lnTo>
                  <a:lnTo>
                    <a:pt x="0" y="95"/>
                  </a:lnTo>
                  <a:lnTo>
                    <a:pt x="3" y="87"/>
                  </a:lnTo>
                  <a:lnTo>
                    <a:pt x="5" y="79"/>
                  </a:lnTo>
                  <a:lnTo>
                    <a:pt x="14" y="68"/>
                  </a:lnTo>
                  <a:lnTo>
                    <a:pt x="27" y="54"/>
                  </a:lnTo>
                  <a:lnTo>
                    <a:pt x="38" y="46"/>
                  </a:lnTo>
                  <a:lnTo>
                    <a:pt x="44" y="38"/>
                  </a:lnTo>
                  <a:lnTo>
                    <a:pt x="46" y="32"/>
                  </a:lnTo>
                  <a:lnTo>
                    <a:pt x="46" y="27"/>
                  </a:lnTo>
                  <a:lnTo>
                    <a:pt x="46" y="22"/>
                  </a:lnTo>
                  <a:lnTo>
                    <a:pt x="44" y="19"/>
                  </a:lnTo>
                  <a:lnTo>
                    <a:pt x="38" y="16"/>
                  </a:lnTo>
                  <a:lnTo>
                    <a:pt x="35" y="16"/>
                  </a:lnTo>
                  <a:lnTo>
                    <a:pt x="30" y="16"/>
                  </a:lnTo>
                  <a:lnTo>
                    <a:pt x="24" y="19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" y="27"/>
                  </a:lnTo>
                  <a:lnTo>
                    <a:pt x="5" y="16"/>
                  </a:lnTo>
                  <a:lnTo>
                    <a:pt x="14" y="5"/>
                  </a:lnTo>
                  <a:lnTo>
                    <a:pt x="22" y="3"/>
                  </a:lnTo>
                  <a:lnTo>
                    <a:pt x="35" y="0"/>
                  </a:lnTo>
                  <a:lnTo>
                    <a:pt x="46" y="3"/>
                  </a:lnTo>
                  <a:lnTo>
                    <a:pt x="57" y="8"/>
                  </a:lnTo>
                  <a:lnTo>
                    <a:pt x="63" y="16"/>
                  </a:lnTo>
                  <a:lnTo>
                    <a:pt x="65" y="27"/>
                  </a:lnTo>
                  <a:lnTo>
                    <a:pt x="65" y="32"/>
                  </a:lnTo>
                  <a:lnTo>
                    <a:pt x="63" y="38"/>
                  </a:lnTo>
                  <a:lnTo>
                    <a:pt x="60" y="46"/>
                  </a:lnTo>
                  <a:lnTo>
                    <a:pt x="57" y="52"/>
                  </a:lnTo>
                  <a:lnTo>
                    <a:pt x="52" y="57"/>
                  </a:lnTo>
                  <a:lnTo>
                    <a:pt x="44" y="62"/>
                  </a:lnTo>
                  <a:lnTo>
                    <a:pt x="35" y="71"/>
                  </a:lnTo>
                  <a:lnTo>
                    <a:pt x="33" y="73"/>
                  </a:lnTo>
                  <a:lnTo>
                    <a:pt x="30" y="76"/>
                  </a:lnTo>
                  <a:lnTo>
                    <a:pt x="27" y="79"/>
                  </a:lnTo>
                  <a:lnTo>
                    <a:pt x="65" y="79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7" name="Freeform 155"/>
            <p:cNvSpPr>
              <a:spLocks/>
            </p:cNvSpPr>
            <p:nvPr/>
          </p:nvSpPr>
          <p:spPr bwMode="auto">
            <a:xfrm>
              <a:off x="4646" y="2818"/>
              <a:ext cx="63" cy="58"/>
            </a:xfrm>
            <a:custGeom>
              <a:avLst/>
              <a:gdLst>
                <a:gd name="T0" fmla="*/ 44 w 63"/>
                <a:gd name="T1" fmla="*/ 58 h 58"/>
                <a:gd name="T2" fmla="*/ 41 w 63"/>
                <a:gd name="T3" fmla="*/ 41 h 58"/>
                <a:gd name="T4" fmla="*/ 46 w 63"/>
                <a:gd name="T5" fmla="*/ 39 h 58"/>
                <a:gd name="T6" fmla="*/ 49 w 63"/>
                <a:gd name="T7" fmla="*/ 36 h 58"/>
                <a:gd name="T8" fmla="*/ 49 w 63"/>
                <a:gd name="T9" fmla="*/ 33 h 58"/>
                <a:gd name="T10" fmla="*/ 49 w 63"/>
                <a:gd name="T11" fmla="*/ 28 h 58"/>
                <a:gd name="T12" fmla="*/ 49 w 63"/>
                <a:gd name="T13" fmla="*/ 22 h 58"/>
                <a:gd name="T14" fmla="*/ 49 w 63"/>
                <a:gd name="T15" fmla="*/ 19 h 58"/>
                <a:gd name="T16" fmla="*/ 46 w 63"/>
                <a:gd name="T17" fmla="*/ 17 h 58"/>
                <a:gd name="T18" fmla="*/ 44 w 63"/>
                <a:gd name="T19" fmla="*/ 17 h 58"/>
                <a:gd name="T20" fmla="*/ 41 w 63"/>
                <a:gd name="T21" fmla="*/ 17 h 58"/>
                <a:gd name="T22" fmla="*/ 41 w 63"/>
                <a:gd name="T23" fmla="*/ 17 h 58"/>
                <a:gd name="T24" fmla="*/ 41 w 63"/>
                <a:gd name="T25" fmla="*/ 19 h 58"/>
                <a:gd name="T26" fmla="*/ 38 w 63"/>
                <a:gd name="T27" fmla="*/ 22 h 58"/>
                <a:gd name="T28" fmla="*/ 35 w 63"/>
                <a:gd name="T29" fmla="*/ 39 h 58"/>
                <a:gd name="T30" fmla="*/ 30 w 63"/>
                <a:gd name="T31" fmla="*/ 47 h 58"/>
                <a:gd name="T32" fmla="*/ 25 w 63"/>
                <a:gd name="T33" fmla="*/ 52 h 58"/>
                <a:gd name="T34" fmla="*/ 16 w 63"/>
                <a:gd name="T35" fmla="*/ 55 h 58"/>
                <a:gd name="T36" fmla="*/ 11 w 63"/>
                <a:gd name="T37" fmla="*/ 55 h 58"/>
                <a:gd name="T38" fmla="*/ 5 w 63"/>
                <a:gd name="T39" fmla="*/ 49 h 58"/>
                <a:gd name="T40" fmla="*/ 0 w 63"/>
                <a:gd name="T41" fmla="*/ 41 h 58"/>
                <a:gd name="T42" fmla="*/ 0 w 63"/>
                <a:gd name="T43" fmla="*/ 30 h 58"/>
                <a:gd name="T44" fmla="*/ 0 w 63"/>
                <a:gd name="T45" fmla="*/ 19 h 58"/>
                <a:gd name="T46" fmla="*/ 3 w 63"/>
                <a:gd name="T47" fmla="*/ 11 h 58"/>
                <a:gd name="T48" fmla="*/ 8 w 63"/>
                <a:gd name="T49" fmla="*/ 6 h 58"/>
                <a:gd name="T50" fmla="*/ 16 w 63"/>
                <a:gd name="T51" fmla="*/ 3 h 58"/>
                <a:gd name="T52" fmla="*/ 19 w 63"/>
                <a:gd name="T53" fmla="*/ 17 h 58"/>
                <a:gd name="T54" fmla="*/ 14 w 63"/>
                <a:gd name="T55" fmla="*/ 19 h 58"/>
                <a:gd name="T56" fmla="*/ 14 w 63"/>
                <a:gd name="T57" fmla="*/ 22 h 58"/>
                <a:gd name="T58" fmla="*/ 11 w 63"/>
                <a:gd name="T59" fmla="*/ 25 h 58"/>
                <a:gd name="T60" fmla="*/ 11 w 63"/>
                <a:gd name="T61" fmla="*/ 30 h 58"/>
                <a:gd name="T62" fmla="*/ 11 w 63"/>
                <a:gd name="T63" fmla="*/ 36 h 58"/>
                <a:gd name="T64" fmla="*/ 14 w 63"/>
                <a:gd name="T65" fmla="*/ 39 h 58"/>
                <a:gd name="T66" fmla="*/ 14 w 63"/>
                <a:gd name="T67" fmla="*/ 39 h 58"/>
                <a:gd name="T68" fmla="*/ 16 w 63"/>
                <a:gd name="T69" fmla="*/ 41 h 58"/>
                <a:gd name="T70" fmla="*/ 16 w 63"/>
                <a:gd name="T71" fmla="*/ 39 h 58"/>
                <a:gd name="T72" fmla="*/ 19 w 63"/>
                <a:gd name="T73" fmla="*/ 39 h 58"/>
                <a:gd name="T74" fmla="*/ 22 w 63"/>
                <a:gd name="T75" fmla="*/ 33 h 58"/>
                <a:gd name="T76" fmla="*/ 22 w 63"/>
                <a:gd name="T77" fmla="*/ 22 h 58"/>
                <a:gd name="T78" fmla="*/ 27 w 63"/>
                <a:gd name="T79" fmla="*/ 11 h 58"/>
                <a:gd name="T80" fmla="*/ 30 w 63"/>
                <a:gd name="T81" fmla="*/ 6 h 58"/>
                <a:gd name="T82" fmla="*/ 35 w 63"/>
                <a:gd name="T83" fmla="*/ 0 h 58"/>
                <a:gd name="T84" fmla="*/ 41 w 63"/>
                <a:gd name="T85" fmla="*/ 0 h 58"/>
                <a:gd name="T86" fmla="*/ 49 w 63"/>
                <a:gd name="T87" fmla="*/ 3 h 58"/>
                <a:gd name="T88" fmla="*/ 55 w 63"/>
                <a:gd name="T89" fmla="*/ 9 h 58"/>
                <a:gd name="T90" fmla="*/ 60 w 63"/>
                <a:gd name="T91" fmla="*/ 17 h 58"/>
                <a:gd name="T92" fmla="*/ 63 w 63"/>
                <a:gd name="T93" fmla="*/ 28 h 58"/>
                <a:gd name="T94" fmla="*/ 60 w 63"/>
                <a:gd name="T95" fmla="*/ 39 h 58"/>
                <a:gd name="T96" fmla="*/ 57 w 63"/>
                <a:gd name="T97" fmla="*/ 47 h 58"/>
                <a:gd name="T98" fmla="*/ 52 w 63"/>
                <a:gd name="T99" fmla="*/ 55 h 58"/>
                <a:gd name="T100" fmla="*/ 44 w 63"/>
                <a:gd name="T101" fmla="*/ 58 h 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3"/>
                <a:gd name="T154" fmla="*/ 0 h 58"/>
                <a:gd name="T155" fmla="*/ 63 w 63"/>
                <a:gd name="T156" fmla="*/ 58 h 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3" h="58">
                  <a:moveTo>
                    <a:pt x="44" y="58"/>
                  </a:moveTo>
                  <a:lnTo>
                    <a:pt x="41" y="41"/>
                  </a:lnTo>
                  <a:lnTo>
                    <a:pt x="46" y="39"/>
                  </a:lnTo>
                  <a:lnTo>
                    <a:pt x="49" y="36"/>
                  </a:lnTo>
                  <a:lnTo>
                    <a:pt x="49" y="33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9" y="19"/>
                  </a:lnTo>
                  <a:lnTo>
                    <a:pt x="46" y="17"/>
                  </a:lnTo>
                  <a:lnTo>
                    <a:pt x="44" y="17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38" y="22"/>
                  </a:lnTo>
                  <a:lnTo>
                    <a:pt x="35" y="39"/>
                  </a:lnTo>
                  <a:lnTo>
                    <a:pt x="30" y="47"/>
                  </a:lnTo>
                  <a:lnTo>
                    <a:pt x="25" y="52"/>
                  </a:lnTo>
                  <a:lnTo>
                    <a:pt x="16" y="55"/>
                  </a:lnTo>
                  <a:lnTo>
                    <a:pt x="11" y="55"/>
                  </a:lnTo>
                  <a:lnTo>
                    <a:pt x="5" y="49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8" y="6"/>
                  </a:lnTo>
                  <a:lnTo>
                    <a:pt x="16" y="3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1" y="25"/>
                  </a:lnTo>
                  <a:lnTo>
                    <a:pt x="11" y="30"/>
                  </a:lnTo>
                  <a:lnTo>
                    <a:pt x="11" y="36"/>
                  </a:lnTo>
                  <a:lnTo>
                    <a:pt x="14" y="39"/>
                  </a:lnTo>
                  <a:lnTo>
                    <a:pt x="16" y="41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2" y="33"/>
                  </a:lnTo>
                  <a:lnTo>
                    <a:pt x="22" y="22"/>
                  </a:lnTo>
                  <a:lnTo>
                    <a:pt x="27" y="11"/>
                  </a:lnTo>
                  <a:lnTo>
                    <a:pt x="30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9" y="3"/>
                  </a:lnTo>
                  <a:lnTo>
                    <a:pt x="55" y="9"/>
                  </a:lnTo>
                  <a:lnTo>
                    <a:pt x="60" y="17"/>
                  </a:lnTo>
                  <a:lnTo>
                    <a:pt x="63" y="28"/>
                  </a:lnTo>
                  <a:lnTo>
                    <a:pt x="60" y="39"/>
                  </a:lnTo>
                  <a:lnTo>
                    <a:pt x="57" y="47"/>
                  </a:lnTo>
                  <a:lnTo>
                    <a:pt x="52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8" name="Freeform 156"/>
            <p:cNvSpPr>
              <a:spLocks/>
            </p:cNvSpPr>
            <p:nvPr/>
          </p:nvSpPr>
          <p:spPr bwMode="auto">
            <a:xfrm>
              <a:off x="4646" y="2750"/>
              <a:ext cx="63" cy="55"/>
            </a:xfrm>
            <a:custGeom>
              <a:avLst/>
              <a:gdLst>
                <a:gd name="T0" fmla="*/ 60 w 63"/>
                <a:gd name="T1" fmla="*/ 14 h 55"/>
                <a:gd name="T2" fmla="*/ 52 w 63"/>
                <a:gd name="T3" fmla="*/ 14 h 55"/>
                <a:gd name="T4" fmla="*/ 55 w 63"/>
                <a:gd name="T5" fmla="*/ 19 h 55"/>
                <a:gd name="T6" fmla="*/ 60 w 63"/>
                <a:gd name="T7" fmla="*/ 22 h 55"/>
                <a:gd name="T8" fmla="*/ 60 w 63"/>
                <a:gd name="T9" fmla="*/ 28 h 55"/>
                <a:gd name="T10" fmla="*/ 63 w 63"/>
                <a:gd name="T11" fmla="*/ 36 h 55"/>
                <a:gd name="T12" fmla="*/ 60 w 63"/>
                <a:gd name="T13" fmla="*/ 41 h 55"/>
                <a:gd name="T14" fmla="*/ 60 w 63"/>
                <a:gd name="T15" fmla="*/ 47 h 55"/>
                <a:gd name="T16" fmla="*/ 57 w 63"/>
                <a:gd name="T17" fmla="*/ 49 h 55"/>
                <a:gd name="T18" fmla="*/ 52 w 63"/>
                <a:gd name="T19" fmla="*/ 52 h 55"/>
                <a:gd name="T20" fmla="*/ 46 w 63"/>
                <a:gd name="T21" fmla="*/ 55 h 55"/>
                <a:gd name="T22" fmla="*/ 38 w 63"/>
                <a:gd name="T23" fmla="*/ 55 h 55"/>
                <a:gd name="T24" fmla="*/ 0 w 63"/>
                <a:gd name="T25" fmla="*/ 55 h 55"/>
                <a:gd name="T26" fmla="*/ 0 w 63"/>
                <a:gd name="T27" fmla="*/ 39 h 55"/>
                <a:gd name="T28" fmla="*/ 27 w 63"/>
                <a:gd name="T29" fmla="*/ 39 h 55"/>
                <a:gd name="T30" fmla="*/ 38 w 63"/>
                <a:gd name="T31" fmla="*/ 39 h 55"/>
                <a:gd name="T32" fmla="*/ 44 w 63"/>
                <a:gd name="T33" fmla="*/ 39 h 55"/>
                <a:gd name="T34" fmla="*/ 46 w 63"/>
                <a:gd name="T35" fmla="*/ 36 h 55"/>
                <a:gd name="T36" fmla="*/ 49 w 63"/>
                <a:gd name="T37" fmla="*/ 36 h 55"/>
                <a:gd name="T38" fmla="*/ 49 w 63"/>
                <a:gd name="T39" fmla="*/ 33 h 55"/>
                <a:gd name="T40" fmla="*/ 49 w 63"/>
                <a:gd name="T41" fmla="*/ 28 h 55"/>
                <a:gd name="T42" fmla="*/ 49 w 63"/>
                <a:gd name="T43" fmla="*/ 25 h 55"/>
                <a:gd name="T44" fmla="*/ 46 w 63"/>
                <a:gd name="T45" fmla="*/ 22 h 55"/>
                <a:gd name="T46" fmla="*/ 46 w 63"/>
                <a:gd name="T47" fmla="*/ 19 h 55"/>
                <a:gd name="T48" fmla="*/ 41 w 63"/>
                <a:gd name="T49" fmla="*/ 17 h 55"/>
                <a:gd name="T50" fmla="*/ 35 w 63"/>
                <a:gd name="T51" fmla="*/ 17 h 55"/>
                <a:gd name="T52" fmla="*/ 27 w 63"/>
                <a:gd name="T53" fmla="*/ 17 h 55"/>
                <a:gd name="T54" fmla="*/ 0 w 63"/>
                <a:gd name="T55" fmla="*/ 17 h 55"/>
                <a:gd name="T56" fmla="*/ 0 w 63"/>
                <a:gd name="T57" fmla="*/ 0 h 55"/>
                <a:gd name="T58" fmla="*/ 60 w 63"/>
                <a:gd name="T59" fmla="*/ 0 h 55"/>
                <a:gd name="T60" fmla="*/ 60 w 63"/>
                <a:gd name="T61" fmla="*/ 14 h 5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3"/>
                <a:gd name="T94" fmla="*/ 0 h 55"/>
                <a:gd name="T95" fmla="*/ 63 w 63"/>
                <a:gd name="T96" fmla="*/ 55 h 5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3" h="55">
                  <a:moveTo>
                    <a:pt x="60" y="14"/>
                  </a:moveTo>
                  <a:lnTo>
                    <a:pt x="52" y="14"/>
                  </a:lnTo>
                  <a:lnTo>
                    <a:pt x="55" y="19"/>
                  </a:lnTo>
                  <a:lnTo>
                    <a:pt x="60" y="22"/>
                  </a:lnTo>
                  <a:lnTo>
                    <a:pt x="60" y="28"/>
                  </a:lnTo>
                  <a:lnTo>
                    <a:pt x="63" y="36"/>
                  </a:lnTo>
                  <a:lnTo>
                    <a:pt x="60" y="41"/>
                  </a:lnTo>
                  <a:lnTo>
                    <a:pt x="60" y="47"/>
                  </a:lnTo>
                  <a:lnTo>
                    <a:pt x="57" y="49"/>
                  </a:lnTo>
                  <a:lnTo>
                    <a:pt x="52" y="52"/>
                  </a:lnTo>
                  <a:lnTo>
                    <a:pt x="46" y="55"/>
                  </a:lnTo>
                  <a:lnTo>
                    <a:pt x="38" y="55"/>
                  </a:lnTo>
                  <a:lnTo>
                    <a:pt x="0" y="55"/>
                  </a:lnTo>
                  <a:lnTo>
                    <a:pt x="0" y="39"/>
                  </a:lnTo>
                  <a:lnTo>
                    <a:pt x="27" y="39"/>
                  </a:lnTo>
                  <a:lnTo>
                    <a:pt x="38" y="39"/>
                  </a:lnTo>
                  <a:lnTo>
                    <a:pt x="44" y="39"/>
                  </a:lnTo>
                  <a:lnTo>
                    <a:pt x="46" y="36"/>
                  </a:lnTo>
                  <a:lnTo>
                    <a:pt x="49" y="36"/>
                  </a:lnTo>
                  <a:lnTo>
                    <a:pt x="49" y="33"/>
                  </a:lnTo>
                  <a:lnTo>
                    <a:pt x="49" y="28"/>
                  </a:lnTo>
                  <a:lnTo>
                    <a:pt x="49" y="25"/>
                  </a:lnTo>
                  <a:lnTo>
                    <a:pt x="46" y="22"/>
                  </a:lnTo>
                  <a:lnTo>
                    <a:pt x="46" y="19"/>
                  </a:lnTo>
                  <a:lnTo>
                    <a:pt x="41" y="17"/>
                  </a:lnTo>
                  <a:lnTo>
                    <a:pt x="35" y="17"/>
                  </a:lnTo>
                  <a:lnTo>
                    <a:pt x="2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89" name="Freeform 157"/>
            <p:cNvSpPr>
              <a:spLocks noEditPoints="1"/>
            </p:cNvSpPr>
            <p:nvPr/>
          </p:nvSpPr>
          <p:spPr bwMode="auto">
            <a:xfrm>
              <a:off x="4624" y="2674"/>
              <a:ext cx="85" cy="60"/>
            </a:xfrm>
            <a:custGeom>
              <a:avLst/>
              <a:gdLst>
                <a:gd name="T0" fmla="*/ 82 w 85"/>
                <a:gd name="T1" fmla="*/ 60 h 60"/>
                <a:gd name="T2" fmla="*/ 0 w 85"/>
                <a:gd name="T3" fmla="*/ 60 h 60"/>
                <a:gd name="T4" fmla="*/ 0 w 85"/>
                <a:gd name="T5" fmla="*/ 44 h 60"/>
                <a:gd name="T6" fmla="*/ 30 w 85"/>
                <a:gd name="T7" fmla="*/ 44 h 60"/>
                <a:gd name="T8" fmla="*/ 25 w 85"/>
                <a:gd name="T9" fmla="*/ 36 h 60"/>
                <a:gd name="T10" fmla="*/ 22 w 85"/>
                <a:gd name="T11" fmla="*/ 25 h 60"/>
                <a:gd name="T12" fmla="*/ 25 w 85"/>
                <a:gd name="T13" fmla="*/ 17 h 60"/>
                <a:gd name="T14" fmla="*/ 30 w 85"/>
                <a:gd name="T15" fmla="*/ 8 h 60"/>
                <a:gd name="T16" fmla="*/ 38 w 85"/>
                <a:gd name="T17" fmla="*/ 3 h 60"/>
                <a:gd name="T18" fmla="*/ 52 w 85"/>
                <a:gd name="T19" fmla="*/ 0 h 60"/>
                <a:gd name="T20" fmla="*/ 66 w 85"/>
                <a:gd name="T21" fmla="*/ 3 h 60"/>
                <a:gd name="T22" fmla="*/ 77 w 85"/>
                <a:gd name="T23" fmla="*/ 8 h 60"/>
                <a:gd name="T24" fmla="*/ 82 w 85"/>
                <a:gd name="T25" fmla="*/ 17 h 60"/>
                <a:gd name="T26" fmla="*/ 85 w 85"/>
                <a:gd name="T27" fmla="*/ 25 h 60"/>
                <a:gd name="T28" fmla="*/ 82 w 85"/>
                <a:gd name="T29" fmla="*/ 30 h 60"/>
                <a:gd name="T30" fmla="*/ 82 w 85"/>
                <a:gd name="T31" fmla="*/ 36 h 60"/>
                <a:gd name="T32" fmla="*/ 79 w 85"/>
                <a:gd name="T33" fmla="*/ 41 h 60"/>
                <a:gd name="T34" fmla="*/ 74 w 85"/>
                <a:gd name="T35" fmla="*/ 44 h 60"/>
                <a:gd name="T36" fmla="*/ 82 w 85"/>
                <a:gd name="T37" fmla="*/ 44 h 60"/>
                <a:gd name="T38" fmla="*/ 82 w 85"/>
                <a:gd name="T39" fmla="*/ 60 h 60"/>
                <a:gd name="T40" fmla="*/ 52 w 85"/>
                <a:gd name="T41" fmla="*/ 44 h 60"/>
                <a:gd name="T42" fmla="*/ 60 w 85"/>
                <a:gd name="T43" fmla="*/ 44 h 60"/>
                <a:gd name="T44" fmla="*/ 66 w 85"/>
                <a:gd name="T45" fmla="*/ 41 h 60"/>
                <a:gd name="T46" fmla="*/ 71 w 85"/>
                <a:gd name="T47" fmla="*/ 36 h 60"/>
                <a:gd name="T48" fmla="*/ 71 w 85"/>
                <a:gd name="T49" fmla="*/ 30 h 60"/>
                <a:gd name="T50" fmla="*/ 71 w 85"/>
                <a:gd name="T51" fmla="*/ 25 h 60"/>
                <a:gd name="T52" fmla="*/ 66 w 85"/>
                <a:gd name="T53" fmla="*/ 19 h 60"/>
                <a:gd name="T54" fmla="*/ 60 w 85"/>
                <a:gd name="T55" fmla="*/ 17 h 60"/>
                <a:gd name="T56" fmla="*/ 52 w 85"/>
                <a:gd name="T57" fmla="*/ 17 h 60"/>
                <a:gd name="T58" fmla="*/ 44 w 85"/>
                <a:gd name="T59" fmla="*/ 17 h 60"/>
                <a:gd name="T60" fmla="*/ 38 w 85"/>
                <a:gd name="T61" fmla="*/ 19 h 60"/>
                <a:gd name="T62" fmla="*/ 36 w 85"/>
                <a:gd name="T63" fmla="*/ 25 h 60"/>
                <a:gd name="T64" fmla="*/ 33 w 85"/>
                <a:gd name="T65" fmla="*/ 30 h 60"/>
                <a:gd name="T66" fmla="*/ 36 w 85"/>
                <a:gd name="T67" fmla="*/ 36 h 60"/>
                <a:gd name="T68" fmla="*/ 38 w 85"/>
                <a:gd name="T69" fmla="*/ 38 h 60"/>
                <a:gd name="T70" fmla="*/ 44 w 85"/>
                <a:gd name="T71" fmla="*/ 41 h 60"/>
                <a:gd name="T72" fmla="*/ 52 w 85"/>
                <a:gd name="T73" fmla="*/ 44 h 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5"/>
                <a:gd name="T112" fmla="*/ 0 h 60"/>
                <a:gd name="T113" fmla="*/ 85 w 85"/>
                <a:gd name="T114" fmla="*/ 60 h 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5" h="60">
                  <a:moveTo>
                    <a:pt x="82" y="60"/>
                  </a:moveTo>
                  <a:lnTo>
                    <a:pt x="0" y="60"/>
                  </a:lnTo>
                  <a:lnTo>
                    <a:pt x="0" y="44"/>
                  </a:lnTo>
                  <a:lnTo>
                    <a:pt x="30" y="44"/>
                  </a:lnTo>
                  <a:lnTo>
                    <a:pt x="25" y="36"/>
                  </a:lnTo>
                  <a:lnTo>
                    <a:pt x="22" y="25"/>
                  </a:lnTo>
                  <a:lnTo>
                    <a:pt x="25" y="17"/>
                  </a:lnTo>
                  <a:lnTo>
                    <a:pt x="30" y="8"/>
                  </a:lnTo>
                  <a:lnTo>
                    <a:pt x="38" y="3"/>
                  </a:lnTo>
                  <a:lnTo>
                    <a:pt x="52" y="0"/>
                  </a:lnTo>
                  <a:lnTo>
                    <a:pt x="66" y="3"/>
                  </a:lnTo>
                  <a:lnTo>
                    <a:pt x="77" y="8"/>
                  </a:lnTo>
                  <a:lnTo>
                    <a:pt x="82" y="17"/>
                  </a:lnTo>
                  <a:lnTo>
                    <a:pt x="85" y="25"/>
                  </a:lnTo>
                  <a:lnTo>
                    <a:pt x="82" y="30"/>
                  </a:lnTo>
                  <a:lnTo>
                    <a:pt x="82" y="36"/>
                  </a:lnTo>
                  <a:lnTo>
                    <a:pt x="79" y="41"/>
                  </a:lnTo>
                  <a:lnTo>
                    <a:pt x="74" y="44"/>
                  </a:lnTo>
                  <a:lnTo>
                    <a:pt x="82" y="44"/>
                  </a:lnTo>
                  <a:lnTo>
                    <a:pt x="82" y="60"/>
                  </a:lnTo>
                  <a:close/>
                  <a:moveTo>
                    <a:pt x="52" y="44"/>
                  </a:moveTo>
                  <a:lnTo>
                    <a:pt x="60" y="44"/>
                  </a:lnTo>
                  <a:lnTo>
                    <a:pt x="66" y="41"/>
                  </a:lnTo>
                  <a:lnTo>
                    <a:pt x="71" y="36"/>
                  </a:lnTo>
                  <a:lnTo>
                    <a:pt x="71" y="30"/>
                  </a:lnTo>
                  <a:lnTo>
                    <a:pt x="71" y="25"/>
                  </a:lnTo>
                  <a:lnTo>
                    <a:pt x="66" y="19"/>
                  </a:lnTo>
                  <a:lnTo>
                    <a:pt x="60" y="17"/>
                  </a:lnTo>
                  <a:lnTo>
                    <a:pt x="52" y="17"/>
                  </a:lnTo>
                  <a:lnTo>
                    <a:pt x="44" y="17"/>
                  </a:lnTo>
                  <a:lnTo>
                    <a:pt x="38" y="19"/>
                  </a:lnTo>
                  <a:lnTo>
                    <a:pt x="36" y="25"/>
                  </a:lnTo>
                  <a:lnTo>
                    <a:pt x="33" y="30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44" y="41"/>
                  </a:lnTo>
                  <a:lnTo>
                    <a:pt x="52" y="4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0" name="Rectangle 158"/>
            <p:cNvSpPr>
              <a:spLocks noChangeArrowheads="1"/>
            </p:cNvSpPr>
            <p:nvPr/>
          </p:nvSpPr>
          <p:spPr bwMode="auto">
            <a:xfrm>
              <a:off x="4624" y="2644"/>
              <a:ext cx="82" cy="17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altLang="ru-RU" sz="1600">
                <a:latin typeface="Arial Cyr" pitchFamily="34" charset="-52"/>
              </a:endParaRPr>
            </a:p>
          </p:txBody>
        </p:sp>
        <p:sp>
          <p:nvSpPr>
            <p:cNvPr id="248991" name="Freeform 159"/>
            <p:cNvSpPr>
              <a:spLocks noEditPoints="1"/>
            </p:cNvSpPr>
            <p:nvPr/>
          </p:nvSpPr>
          <p:spPr bwMode="auto">
            <a:xfrm>
              <a:off x="4624" y="2612"/>
              <a:ext cx="82" cy="16"/>
            </a:xfrm>
            <a:custGeom>
              <a:avLst/>
              <a:gdLst>
                <a:gd name="T0" fmla="*/ 14 w 82"/>
                <a:gd name="T1" fmla="*/ 16 h 16"/>
                <a:gd name="T2" fmla="*/ 0 w 82"/>
                <a:gd name="T3" fmla="*/ 16 h 16"/>
                <a:gd name="T4" fmla="*/ 0 w 82"/>
                <a:gd name="T5" fmla="*/ 0 h 16"/>
                <a:gd name="T6" fmla="*/ 14 w 82"/>
                <a:gd name="T7" fmla="*/ 0 h 16"/>
                <a:gd name="T8" fmla="*/ 14 w 82"/>
                <a:gd name="T9" fmla="*/ 16 h 16"/>
                <a:gd name="T10" fmla="*/ 82 w 82"/>
                <a:gd name="T11" fmla="*/ 16 h 16"/>
                <a:gd name="T12" fmla="*/ 22 w 82"/>
                <a:gd name="T13" fmla="*/ 16 h 16"/>
                <a:gd name="T14" fmla="*/ 22 w 82"/>
                <a:gd name="T15" fmla="*/ 0 h 16"/>
                <a:gd name="T16" fmla="*/ 82 w 82"/>
                <a:gd name="T17" fmla="*/ 0 h 16"/>
                <a:gd name="T18" fmla="*/ 82 w 82"/>
                <a:gd name="T19" fmla="*/ 1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6"/>
                <a:gd name="T32" fmla="*/ 82 w 82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6">
                  <a:moveTo>
                    <a:pt x="14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6"/>
                  </a:lnTo>
                  <a:close/>
                  <a:moveTo>
                    <a:pt x="82" y="16"/>
                  </a:moveTo>
                  <a:lnTo>
                    <a:pt x="22" y="16"/>
                  </a:lnTo>
                  <a:lnTo>
                    <a:pt x="22" y="0"/>
                  </a:lnTo>
                  <a:lnTo>
                    <a:pt x="82" y="0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2" name="Freeform 160"/>
            <p:cNvSpPr>
              <a:spLocks/>
            </p:cNvSpPr>
            <p:nvPr/>
          </p:nvSpPr>
          <p:spPr bwMode="auto">
            <a:xfrm>
              <a:off x="4646" y="2508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0 w 60"/>
                <a:gd name="T3" fmla="*/ 74 h 90"/>
                <a:gd name="T4" fmla="*/ 8 w 60"/>
                <a:gd name="T5" fmla="*/ 74 h 90"/>
                <a:gd name="T6" fmla="*/ 3 w 60"/>
                <a:gd name="T7" fmla="*/ 66 h 90"/>
                <a:gd name="T8" fmla="*/ 0 w 60"/>
                <a:gd name="T9" fmla="*/ 55 h 90"/>
                <a:gd name="T10" fmla="*/ 0 w 60"/>
                <a:gd name="T11" fmla="*/ 49 h 90"/>
                <a:gd name="T12" fmla="*/ 3 w 60"/>
                <a:gd name="T13" fmla="*/ 44 h 90"/>
                <a:gd name="T14" fmla="*/ 5 w 60"/>
                <a:gd name="T15" fmla="*/ 41 h 90"/>
                <a:gd name="T16" fmla="*/ 8 w 60"/>
                <a:gd name="T17" fmla="*/ 39 h 90"/>
                <a:gd name="T18" fmla="*/ 5 w 60"/>
                <a:gd name="T19" fmla="*/ 33 h 90"/>
                <a:gd name="T20" fmla="*/ 3 w 60"/>
                <a:gd name="T21" fmla="*/ 30 h 90"/>
                <a:gd name="T22" fmla="*/ 0 w 60"/>
                <a:gd name="T23" fmla="*/ 25 h 90"/>
                <a:gd name="T24" fmla="*/ 0 w 60"/>
                <a:gd name="T25" fmla="*/ 19 h 90"/>
                <a:gd name="T26" fmla="*/ 0 w 60"/>
                <a:gd name="T27" fmla="*/ 14 h 90"/>
                <a:gd name="T28" fmla="*/ 3 w 60"/>
                <a:gd name="T29" fmla="*/ 9 h 90"/>
                <a:gd name="T30" fmla="*/ 5 w 60"/>
                <a:gd name="T31" fmla="*/ 3 h 90"/>
                <a:gd name="T32" fmla="*/ 11 w 60"/>
                <a:gd name="T33" fmla="*/ 0 h 90"/>
                <a:gd name="T34" fmla="*/ 14 w 60"/>
                <a:gd name="T35" fmla="*/ 0 h 90"/>
                <a:gd name="T36" fmla="*/ 22 w 60"/>
                <a:gd name="T37" fmla="*/ 0 h 90"/>
                <a:gd name="T38" fmla="*/ 60 w 60"/>
                <a:gd name="T39" fmla="*/ 0 h 90"/>
                <a:gd name="T40" fmla="*/ 60 w 60"/>
                <a:gd name="T41" fmla="*/ 17 h 90"/>
                <a:gd name="T42" fmla="*/ 27 w 60"/>
                <a:gd name="T43" fmla="*/ 17 h 90"/>
                <a:gd name="T44" fmla="*/ 19 w 60"/>
                <a:gd name="T45" fmla="*/ 17 h 90"/>
                <a:gd name="T46" fmla="*/ 14 w 60"/>
                <a:gd name="T47" fmla="*/ 17 h 90"/>
                <a:gd name="T48" fmla="*/ 14 w 60"/>
                <a:gd name="T49" fmla="*/ 19 h 90"/>
                <a:gd name="T50" fmla="*/ 11 w 60"/>
                <a:gd name="T51" fmla="*/ 25 h 90"/>
                <a:gd name="T52" fmla="*/ 11 w 60"/>
                <a:gd name="T53" fmla="*/ 28 h 90"/>
                <a:gd name="T54" fmla="*/ 14 w 60"/>
                <a:gd name="T55" fmla="*/ 30 h 90"/>
                <a:gd name="T56" fmla="*/ 16 w 60"/>
                <a:gd name="T57" fmla="*/ 33 h 90"/>
                <a:gd name="T58" fmla="*/ 19 w 60"/>
                <a:gd name="T59" fmla="*/ 36 h 90"/>
                <a:gd name="T60" fmla="*/ 25 w 60"/>
                <a:gd name="T61" fmla="*/ 36 h 90"/>
                <a:gd name="T62" fmla="*/ 33 w 60"/>
                <a:gd name="T63" fmla="*/ 36 h 90"/>
                <a:gd name="T64" fmla="*/ 60 w 60"/>
                <a:gd name="T65" fmla="*/ 36 h 90"/>
                <a:gd name="T66" fmla="*/ 60 w 60"/>
                <a:gd name="T67" fmla="*/ 52 h 90"/>
                <a:gd name="T68" fmla="*/ 27 w 60"/>
                <a:gd name="T69" fmla="*/ 52 h 90"/>
                <a:gd name="T70" fmla="*/ 22 w 60"/>
                <a:gd name="T71" fmla="*/ 52 h 90"/>
                <a:gd name="T72" fmla="*/ 16 w 60"/>
                <a:gd name="T73" fmla="*/ 52 h 90"/>
                <a:gd name="T74" fmla="*/ 14 w 60"/>
                <a:gd name="T75" fmla="*/ 55 h 90"/>
                <a:gd name="T76" fmla="*/ 14 w 60"/>
                <a:gd name="T77" fmla="*/ 55 h 90"/>
                <a:gd name="T78" fmla="*/ 11 w 60"/>
                <a:gd name="T79" fmla="*/ 58 h 90"/>
                <a:gd name="T80" fmla="*/ 11 w 60"/>
                <a:gd name="T81" fmla="*/ 60 h 90"/>
                <a:gd name="T82" fmla="*/ 11 w 60"/>
                <a:gd name="T83" fmla="*/ 63 h 90"/>
                <a:gd name="T84" fmla="*/ 14 w 60"/>
                <a:gd name="T85" fmla="*/ 68 h 90"/>
                <a:gd name="T86" fmla="*/ 16 w 60"/>
                <a:gd name="T87" fmla="*/ 71 h 90"/>
                <a:gd name="T88" fmla="*/ 19 w 60"/>
                <a:gd name="T89" fmla="*/ 71 h 90"/>
                <a:gd name="T90" fmla="*/ 25 w 60"/>
                <a:gd name="T91" fmla="*/ 74 h 90"/>
                <a:gd name="T92" fmla="*/ 33 w 60"/>
                <a:gd name="T93" fmla="*/ 74 h 90"/>
                <a:gd name="T94" fmla="*/ 60 w 60"/>
                <a:gd name="T95" fmla="*/ 74 h 90"/>
                <a:gd name="T96" fmla="*/ 60 w 60"/>
                <a:gd name="T97" fmla="*/ 90 h 90"/>
                <a:gd name="T98" fmla="*/ 0 w 60"/>
                <a:gd name="T99" fmla="*/ 90 h 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"/>
                <a:gd name="T151" fmla="*/ 0 h 90"/>
                <a:gd name="T152" fmla="*/ 60 w 60"/>
                <a:gd name="T153" fmla="*/ 90 h 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" h="90">
                  <a:moveTo>
                    <a:pt x="0" y="90"/>
                  </a:moveTo>
                  <a:lnTo>
                    <a:pt x="0" y="74"/>
                  </a:lnTo>
                  <a:lnTo>
                    <a:pt x="8" y="74"/>
                  </a:lnTo>
                  <a:lnTo>
                    <a:pt x="3" y="66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3" y="44"/>
                  </a:lnTo>
                  <a:lnTo>
                    <a:pt x="5" y="41"/>
                  </a:lnTo>
                  <a:lnTo>
                    <a:pt x="8" y="39"/>
                  </a:lnTo>
                  <a:lnTo>
                    <a:pt x="5" y="33"/>
                  </a:lnTo>
                  <a:lnTo>
                    <a:pt x="3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3" y="9"/>
                  </a:lnTo>
                  <a:lnTo>
                    <a:pt x="5" y="3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60" y="17"/>
                  </a:lnTo>
                  <a:lnTo>
                    <a:pt x="27" y="17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1" y="25"/>
                  </a:lnTo>
                  <a:lnTo>
                    <a:pt x="11" y="28"/>
                  </a:lnTo>
                  <a:lnTo>
                    <a:pt x="14" y="30"/>
                  </a:lnTo>
                  <a:lnTo>
                    <a:pt x="16" y="33"/>
                  </a:lnTo>
                  <a:lnTo>
                    <a:pt x="19" y="36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60" y="36"/>
                  </a:lnTo>
                  <a:lnTo>
                    <a:pt x="60" y="52"/>
                  </a:lnTo>
                  <a:lnTo>
                    <a:pt x="27" y="52"/>
                  </a:lnTo>
                  <a:lnTo>
                    <a:pt x="22" y="52"/>
                  </a:lnTo>
                  <a:lnTo>
                    <a:pt x="16" y="52"/>
                  </a:lnTo>
                  <a:lnTo>
                    <a:pt x="14" y="55"/>
                  </a:lnTo>
                  <a:lnTo>
                    <a:pt x="11" y="58"/>
                  </a:lnTo>
                  <a:lnTo>
                    <a:pt x="11" y="60"/>
                  </a:lnTo>
                  <a:lnTo>
                    <a:pt x="11" y="63"/>
                  </a:lnTo>
                  <a:lnTo>
                    <a:pt x="14" y="68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25" y="74"/>
                  </a:lnTo>
                  <a:lnTo>
                    <a:pt x="33" y="74"/>
                  </a:lnTo>
                  <a:lnTo>
                    <a:pt x="60" y="74"/>
                  </a:lnTo>
                  <a:lnTo>
                    <a:pt x="6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3" name="Freeform 161"/>
            <p:cNvSpPr>
              <a:spLocks noEditPoints="1"/>
            </p:cNvSpPr>
            <p:nvPr/>
          </p:nvSpPr>
          <p:spPr bwMode="auto">
            <a:xfrm>
              <a:off x="4646" y="2438"/>
              <a:ext cx="63" cy="57"/>
            </a:xfrm>
            <a:custGeom>
              <a:avLst/>
              <a:gdLst>
                <a:gd name="T0" fmla="*/ 16 w 63"/>
                <a:gd name="T1" fmla="*/ 57 h 57"/>
                <a:gd name="T2" fmla="*/ 3 w 63"/>
                <a:gd name="T3" fmla="*/ 49 h 57"/>
                <a:gd name="T4" fmla="*/ 0 w 63"/>
                <a:gd name="T5" fmla="*/ 30 h 57"/>
                <a:gd name="T6" fmla="*/ 3 w 63"/>
                <a:gd name="T7" fmla="*/ 13 h 57"/>
                <a:gd name="T8" fmla="*/ 8 w 63"/>
                <a:gd name="T9" fmla="*/ 5 h 57"/>
                <a:gd name="T10" fmla="*/ 22 w 63"/>
                <a:gd name="T11" fmla="*/ 5 h 57"/>
                <a:gd name="T12" fmla="*/ 46 w 63"/>
                <a:gd name="T13" fmla="*/ 5 h 57"/>
                <a:gd name="T14" fmla="*/ 57 w 63"/>
                <a:gd name="T15" fmla="*/ 2 h 57"/>
                <a:gd name="T16" fmla="*/ 60 w 63"/>
                <a:gd name="T17" fmla="*/ 16 h 57"/>
                <a:gd name="T18" fmla="*/ 55 w 63"/>
                <a:gd name="T19" fmla="*/ 19 h 57"/>
                <a:gd name="T20" fmla="*/ 55 w 63"/>
                <a:gd name="T21" fmla="*/ 19 h 57"/>
                <a:gd name="T22" fmla="*/ 60 w 63"/>
                <a:gd name="T23" fmla="*/ 27 h 57"/>
                <a:gd name="T24" fmla="*/ 63 w 63"/>
                <a:gd name="T25" fmla="*/ 38 h 57"/>
                <a:gd name="T26" fmla="*/ 57 w 63"/>
                <a:gd name="T27" fmla="*/ 51 h 57"/>
                <a:gd name="T28" fmla="*/ 44 w 63"/>
                <a:gd name="T29" fmla="*/ 57 h 57"/>
                <a:gd name="T30" fmla="*/ 35 w 63"/>
                <a:gd name="T31" fmla="*/ 54 h 57"/>
                <a:gd name="T32" fmla="*/ 30 w 63"/>
                <a:gd name="T33" fmla="*/ 49 h 57"/>
                <a:gd name="T34" fmla="*/ 25 w 63"/>
                <a:gd name="T35" fmla="*/ 35 h 57"/>
                <a:gd name="T36" fmla="*/ 22 w 63"/>
                <a:gd name="T37" fmla="*/ 19 h 57"/>
                <a:gd name="T38" fmla="*/ 16 w 63"/>
                <a:gd name="T39" fmla="*/ 21 h 57"/>
                <a:gd name="T40" fmla="*/ 11 w 63"/>
                <a:gd name="T41" fmla="*/ 24 h 57"/>
                <a:gd name="T42" fmla="*/ 11 w 63"/>
                <a:gd name="T43" fmla="*/ 35 h 57"/>
                <a:gd name="T44" fmla="*/ 16 w 63"/>
                <a:gd name="T45" fmla="*/ 41 h 57"/>
                <a:gd name="T46" fmla="*/ 33 w 63"/>
                <a:gd name="T47" fmla="*/ 19 h 57"/>
                <a:gd name="T48" fmla="*/ 35 w 63"/>
                <a:gd name="T49" fmla="*/ 30 h 57"/>
                <a:gd name="T50" fmla="*/ 38 w 63"/>
                <a:gd name="T51" fmla="*/ 38 h 57"/>
                <a:gd name="T52" fmla="*/ 44 w 63"/>
                <a:gd name="T53" fmla="*/ 41 h 57"/>
                <a:gd name="T54" fmla="*/ 49 w 63"/>
                <a:gd name="T55" fmla="*/ 38 h 57"/>
                <a:gd name="T56" fmla="*/ 52 w 63"/>
                <a:gd name="T57" fmla="*/ 32 h 57"/>
                <a:gd name="T58" fmla="*/ 49 w 63"/>
                <a:gd name="T59" fmla="*/ 24 h 57"/>
                <a:gd name="T60" fmla="*/ 44 w 63"/>
                <a:gd name="T61" fmla="*/ 21 h 57"/>
                <a:gd name="T62" fmla="*/ 35 w 63"/>
                <a:gd name="T63" fmla="*/ 19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3"/>
                <a:gd name="T97" fmla="*/ 0 h 57"/>
                <a:gd name="T98" fmla="*/ 63 w 63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3" h="57">
                  <a:moveTo>
                    <a:pt x="19" y="41"/>
                  </a:moveTo>
                  <a:lnTo>
                    <a:pt x="16" y="57"/>
                  </a:lnTo>
                  <a:lnTo>
                    <a:pt x="8" y="51"/>
                  </a:lnTo>
                  <a:lnTo>
                    <a:pt x="3" y="49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5" y="8"/>
                  </a:lnTo>
                  <a:lnTo>
                    <a:pt x="8" y="5"/>
                  </a:lnTo>
                  <a:lnTo>
                    <a:pt x="14" y="5"/>
                  </a:lnTo>
                  <a:lnTo>
                    <a:pt x="22" y="5"/>
                  </a:lnTo>
                  <a:lnTo>
                    <a:pt x="41" y="5"/>
                  </a:lnTo>
                  <a:lnTo>
                    <a:pt x="46" y="5"/>
                  </a:lnTo>
                  <a:lnTo>
                    <a:pt x="52" y="2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0" y="16"/>
                  </a:lnTo>
                  <a:lnTo>
                    <a:pt x="57" y="16"/>
                  </a:lnTo>
                  <a:lnTo>
                    <a:pt x="55" y="19"/>
                  </a:lnTo>
                  <a:lnTo>
                    <a:pt x="57" y="24"/>
                  </a:lnTo>
                  <a:lnTo>
                    <a:pt x="60" y="27"/>
                  </a:lnTo>
                  <a:lnTo>
                    <a:pt x="60" y="32"/>
                  </a:lnTo>
                  <a:lnTo>
                    <a:pt x="63" y="38"/>
                  </a:lnTo>
                  <a:lnTo>
                    <a:pt x="60" y="46"/>
                  </a:lnTo>
                  <a:lnTo>
                    <a:pt x="57" y="51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3" y="51"/>
                  </a:lnTo>
                  <a:lnTo>
                    <a:pt x="30" y="49"/>
                  </a:lnTo>
                  <a:lnTo>
                    <a:pt x="27" y="43"/>
                  </a:lnTo>
                  <a:lnTo>
                    <a:pt x="25" y="35"/>
                  </a:lnTo>
                  <a:lnTo>
                    <a:pt x="25" y="27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1" y="24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4" y="38"/>
                  </a:lnTo>
                  <a:lnTo>
                    <a:pt x="16" y="41"/>
                  </a:lnTo>
                  <a:lnTo>
                    <a:pt x="19" y="41"/>
                  </a:lnTo>
                  <a:close/>
                  <a:moveTo>
                    <a:pt x="33" y="19"/>
                  </a:moveTo>
                  <a:lnTo>
                    <a:pt x="33" y="24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38" y="41"/>
                  </a:lnTo>
                  <a:lnTo>
                    <a:pt x="44" y="41"/>
                  </a:lnTo>
                  <a:lnTo>
                    <a:pt x="46" y="41"/>
                  </a:lnTo>
                  <a:lnTo>
                    <a:pt x="49" y="38"/>
                  </a:lnTo>
                  <a:lnTo>
                    <a:pt x="49" y="35"/>
                  </a:lnTo>
                  <a:lnTo>
                    <a:pt x="52" y="32"/>
                  </a:lnTo>
                  <a:lnTo>
                    <a:pt x="49" y="30"/>
                  </a:lnTo>
                  <a:lnTo>
                    <a:pt x="49" y="24"/>
                  </a:lnTo>
                  <a:lnTo>
                    <a:pt x="46" y="21"/>
                  </a:lnTo>
                  <a:lnTo>
                    <a:pt x="44" y="21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4" name="Freeform 162"/>
            <p:cNvSpPr>
              <a:spLocks/>
            </p:cNvSpPr>
            <p:nvPr/>
          </p:nvSpPr>
          <p:spPr bwMode="auto">
            <a:xfrm>
              <a:off x="4627" y="2397"/>
              <a:ext cx="82" cy="35"/>
            </a:xfrm>
            <a:custGeom>
              <a:avLst/>
              <a:gdLst>
                <a:gd name="T0" fmla="*/ 19 w 82"/>
                <a:gd name="T1" fmla="*/ 3 h 35"/>
                <a:gd name="T2" fmla="*/ 33 w 82"/>
                <a:gd name="T3" fmla="*/ 3 h 35"/>
                <a:gd name="T4" fmla="*/ 33 w 82"/>
                <a:gd name="T5" fmla="*/ 14 h 35"/>
                <a:gd name="T6" fmla="*/ 57 w 82"/>
                <a:gd name="T7" fmla="*/ 14 h 35"/>
                <a:gd name="T8" fmla="*/ 63 w 82"/>
                <a:gd name="T9" fmla="*/ 14 h 35"/>
                <a:gd name="T10" fmla="*/ 65 w 82"/>
                <a:gd name="T11" fmla="*/ 11 h 35"/>
                <a:gd name="T12" fmla="*/ 65 w 82"/>
                <a:gd name="T13" fmla="*/ 11 h 35"/>
                <a:gd name="T14" fmla="*/ 68 w 82"/>
                <a:gd name="T15" fmla="*/ 11 h 35"/>
                <a:gd name="T16" fmla="*/ 68 w 82"/>
                <a:gd name="T17" fmla="*/ 8 h 35"/>
                <a:gd name="T18" fmla="*/ 68 w 82"/>
                <a:gd name="T19" fmla="*/ 8 h 35"/>
                <a:gd name="T20" fmla="*/ 68 w 82"/>
                <a:gd name="T21" fmla="*/ 5 h 35"/>
                <a:gd name="T22" fmla="*/ 65 w 82"/>
                <a:gd name="T23" fmla="*/ 3 h 35"/>
                <a:gd name="T24" fmla="*/ 79 w 82"/>
                <a:gd name="T25" fmla="*/ 0 h 35"/>
                <a:gd name="T26" fmla="*/ 79 w 82"/>
                <a:gd name="T27" fmla="*/ 5 h 35"/>
                <a:gd name="T28" fmla="*/ 82 w 82"/>
                <a:gd name="T29" fmla="*/ 14 h 35"/>
                <a:gd name="T30" fmla="*/ 82 w 82"/>
                <a:gd name="T31" fmla="*/ 16 h 35"/>
                <a:gd name="T32" fmla="*/ 79 w 82"/>
                <a:gd name="T33" fmla="*/ 22 h 35"/>
                <a:gd name="T34" fmla="*/ 79 w 82"/>
                <a:gd name="T35" fmla="*/ 24 h 35"/>
                <a:gd name="T36" fmla="*/ 76 w 82"/>
                <a:gd name="T37" fmla="*/ 24 h 35"/>
                <a:gd name="T38" fmla="*/ 74 w 82"/>
                <a:gd name="T39" fmla="*/ 27 h 35"/>
                <a:gd name="T40" fmla="*/ 71 w 82"/>
                <a:gd name="T41" fmla="*/ 27 h 35"/>
                <a:gd name="T42" fmla="*/ 65 w 82"/>
                <a:gd name="T43" fmla="*/ 27 h 35"/>
                <a:gd name="T44" fmla="*/ 57 w 82"/>
                <a:gd name="T45" fmla="*/ 27 h 35"/>
                <a:gd name="T46" fmla="*/ 33 w 82"/>
                <a:gd name="T47" fmla="*/ 27 h 35"/>
                <a:gd name="T48" fmla="*/ 33 w 82"/>
                <a:gd name="T49" fmla="*/ 35 h 35"/>
                <a:gd name="T50" fmla="*/ 19 w 82"/>
                <a:gd name="T51" fmla="*/ 35 h 35"/>
                <a:gd name="T52" fmla="*/ 19 w 82"/>
                <a:gd name="T53" fmla="*/ 27 h 35"/>
                <a:gd name="T54" fmla="*/ 8 w 82"/>
                <a:gd name="T55" fmla="*/ 27 h 35"/>
                <a:gd name="T56" fmla="*/ 0 w 82"/>
                <a:gd name="T57" fmla="*/ 14 h 35"/>
                <a:gd name="T58" fmla="*/ 19 w 82"/>
                <a:gd name="T59" fmla="*/ 14 h 35"/>
                <a:gd name="T60" fmla="*/ 19 w 82"/>
                <a:gd name="T61" fmla="*/ 3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2"/>
                <a:gd name="T94" fmla="*/ 0 h 35"/>
                <a:gd name="T95" fmla="*/ 82 w 82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2" h="35">
                  <a:moveTo>
                    <a:pt x="19" y="3"/>
                  </a:moveTo>
                  <a:lnTo>
                    <a:pt x="33" y="3"/>
                  </a:lnTo>
                  <a:lnTo>
                    <a:pt x="33" y="14"/>
                  </a:lnTo>
                  <a:lnTo>
                    <a:pt x="57" y="14"/>
                  </a:lnTo>
                  <a:lnTo>
                    <a:pt x="63" y="14"/>
                  </a:lnTo>
                  <a:lnTo>
                    <a:pt x="65" y="11"/>
                  </a:lnTo>
                  <a:lnTo>
                    <a:pt x="68" y="11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5" y="3"/>
                  </a:lnTo>
                  <a:lnTo>
                    <a:pt x="79" y="0"/>
                  </a:lnTo>
                  <a:lnTo>
                    <a:pt x="79" y="5"/>
                  </a:lnTo>
                  <a:lnTo>
                    <a:pt x="82" y="14"/>
                  </a:lnTo>
                  <a:lnTo>
                    <a:pt x="82" y="16"/>
                  </a:lnTo>
                  <a:lnTo>
                    <a:pt x="79" y="22"/>
                  </a:lnTo>
                  <a:lnTo>
                    <a:pt x="79" y="24"/>
                  </a:lnTo>
                  <a:lnTo>
                    <a:pt x="76" y="24"/>
                  </a:lnTo>
                  <a:lnTo>
                    <a:pt x="74" y="27"/>
                  </a:lnTo>
                  <a:lnTo>
                    <a:pt x="71" y="27"/>
                  </a:lnTo>
                  <a:lnTo>
                    <a:pt x="65" y="27"/>
                  </a:lnTo>
                  <a:lnTo>
                    <a:pt x="57" y="27"/>
                  </a:lnTo>
                  <a:lnTo>
                    <a:pt x="33" y="27"/>
                  </a:lnTo>
                  <a:lnTo>
                    <a:pt x="33" y="35"/>
                  </a:lnTo>
                  <a:lnTo>
                    <a:pt x="19" y="35"/>
                  </a:lnTo>
                  <a:lnTo>
                    <a:pt x="19" y="27"/>
                  </a:lnTo>
                  <a:lnTo>
                    <a:pt x="8" y="27"/>
                  </a:lnTo>
                  <a:lnTo>
                    <a:pt x="0" y="14"/>
                  </a:lnTo>
                  <a:lnTo>
                    <a:pt x="19" y="14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5" name="Freeform 163"/>
            <p:cNvSpPr>
              <a:spLocks noEditPoints="1"/>
            </p:cNvSpPr>
            <p:nvPr/>
          </p:nvSpPr>
          <p:spPr bwMode="auto">
            <a:xfrm>
              <a:off x="4624" y="2370"/>
              <a:ext cx="82" cy="16"/>
            </a:xfrm>
            <a:custGeom>
              <a:avLst/>
              <a:gdLst>
                <a:gd name="T0" fmla="*/ 14 w 82"/>
                <a:gd name="T1" fmla="*/ 16 h 16"/>
                <a:gd name="T2" fmla="*/ 0 w 82"/>
                <a:gd name="T3" fmla="*/ 16 h 16"/>
                <a:gd name="T4" fmla="*/ 0 w 82"/>
                <a:gd name="T5" fmla="*/ 0 h 16"/>
                <a:gd name="T6" fmla="*/ 14 w 82"/>
                <a:gd name="T7" fmla="*/ 0 h 16"/>
                <a:gd name="T8" fmla="*/ 14 w 82"/>
                <a:gd name="T9" fmla="*/ 16 h 16"/>
                <a:gd name="T10" fmla="*/ 82 w 82"/>
                <a:gd name="T11" fmla="*/ 16 h 16"/>
                <a:gd name="T12" fmla="*/ 22 w 82"/>
                <a:gd name="T13" fmla="*/ 16 h 16"/>
                <a:gd name="T14" fmla="*/ 22 w 82"/>
                <a:gd name="T15" fmla="*/ 0 h 16"/>
                <a:gd name="T16" fmla="*/ 82 w 82"/>
                <a:gd name="T17" fmla="*/ 0 h 16"/>
                <a:gd name="T18" fmla="*/ 82 w 82"/>
                <a:gd name="T19" fmla="*/ 1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6"/>
                <a:gd name="T32" fmla="*/ 82 w 82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6">
                  <a:moveTo>
                    <a:pt x="14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16"/>
                  </a:lnTo>
                  <a:close/>
                  <a:moveTo>
                    <a:pt x="82" y="16"/>
                  </a:moveTo>
                  <a:lnTo>
                    <a:pt x="22" y="16"/>
                  </a:lnTo>
                  <a:lnTo>
                    <a:pt x="22" y="0"/>
                  </a:lnTo>
                  <a:lnTo>
                    <a:pt x="82" y="0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6" name="Freeform 164"/>
            <p:cNvSpPr>
              <a:spLocks noEditPoints="1"/>
            </p:cNvSpPr>
            <p:nvPr/>
          </p:nvSpPr>
          <p:spPr bwMode="auto">
            <a:xfrm>
              <a:off x="4646" y="2296"/>
              <a:ext cx="63" cy="63"/>
            </a:xfrm>
            <a:custGeom>
              <a:avLst/>
              <a:gdLst>
                <a:gd name="T0" fmla="*/ 30 w 63"/>
                <a:gd name="T1" fmla="*/ 63 h 63"/>
                <a:gd name="T2" fmla="*/ 22 w 63"/>
                <a:gd name="T3" fmla="*/ 60 h 63"/>
                <a:gd name="T4" fmla="*/ 14 w 63"/>
                <a:gd name="T5" fmla="*/ 57 h 63"/>
                <a:gd name="T6" fmla="*/ 8 w 63"/>
                <a:gd name="T7" fmla="*/ 55 h 63"/>
                <a:gd name="T8" fmla="*/ 3 w 63"/>
                <a:gd name="T9" fmla="*/ 47 h 63"/>
                <a:gd name="T10" fmla="*/ 0 w 63"/>
                <a:gd name="T11" fmla="*/ 38 h 63"/>
                <a:gd name="T12" fmla="*/ 0 w 63"/>
                <a:gd name="T13" fmla="*/ 30 h 63"/>
                <a:gd name="T14" fmla="*/ 3 w 63"/>
                <a:gd name="T15" fmla="*/ 19 h 63"/>
                <a:gd name="T16" fmla="*/ 8 w 63"/>
                <a:gd name="T17" fmla="*/ 8 h 63"/>
                <a:gd name="T18" fmla="*/ 19 w 63"/>
                <a:gd name="T19" fmla="*/ 0 h 63"/>
                <a:gd name="T20" fmla="*/ 30 w 63"/>
                <a:gd name="T21" fmla="*/ 0 h 63"/>
                <a:gd name="T22" fmla="*/ 44 w 63"/>
                <a:gd name="T23" fmla="*/ 3 h 63"/>
                <a:gd name="T24" fmla="*/ 52 w 63"/>
                <a:gd name="T25" fmla="*/ 8 h 63"/>
                <a:gd name="T26" fmla="*/ 60 w 63"/>
                <a:gd name="T27" fmla="*/ 19 h 63"/>
                <a:gd name="T28" fmla="*/ 63 w 63"/>
                <a:gd name="T29" fmla="*/ 30 h 63"/>
                <a:gd name="T30" fmla="*/ 60 w 63"/>
                <a:gd name="T31" fmla="*/ 38 h 63"/>
                <a:gd name="T32" fmla="*/ 57 w 63"/>
                <a:gd name="T33" fmla="*/ 47 h 63"/>
                <a:gd name="T34" fmla="*/ 55 w 63"/>
                <a:gd name="T35" fmla="*/ 55 h 63"/>
                <a:gd name="T36" fmla="*/ 46 w 63"/>
                <a:gd name="T37" fmla="*/ 57 h 63"/>
                <a:gd name="T38" fmla="*/ 38 w 63"/>
                <a:gd name="T39" fmla="*/ 60 h 63"/>
                <a:gd name="T40" fmla="*/ 30 w 63"/>
                <a:gd name="T41" fmla="*/ 63 h 63"/>
                <a:gd name="T42" fmla="*/ 30 w 63"/>
                <a:gd name="T43" fmla="*/ 47 h 63"/>
                <a:gd name="T44" fmla="*/ 38 w 63"/>
                <a:gd name="T45" fmla="*/ 44 h 63"/>
                <a:gd name="T46" fmla="*/ 44 w 63"/>
                <a:gd name="T47" fmla="*/ 41 h 63"/>
                <a:gd name="T48" fmla="*/ 46 w 63"/>
                <a:gd name="T49" fmla="*/ 36 h 63"/>
                <a:gd name="T50" fmla="*/ 49 w 63"/>
                <a:gd name="T51" fmla="*/ 30 h 63"/>
                <a:gd name="T52" fmla="*/ 46 w 63"/>
                <a:gd name="T53" fmla="*/ 25 h 63"/>
                <a:gd name="T54" fmla="*/ 44 w 63"/>
                <a:gd name="T55" fmla="*/ 19 h 63"/>
                <a:gd name="T56" fmla="*/ 38 w 63"/>
                <a:gd name="T57" fmla="*/ 17 h 63"/>
                <a:gd name="T58" fmla="*/ 30 w 63"/>
                <a:gd name="T59" fmla="*/ 17 h 63"/>
                <a:gd name="T60" fmla="*/ 22 w 63"/>
                <a:gd name="T61" fmla="*/ 17 h 63"/>
                <a:gd name="T62" fmla="*/ 16 w 63"/>
                <a:gd name="T63" fmla="*/ 19 h 63"/>
                <a:gd name="T64" fmla="*/ 14 w 63"/>
                <a:gd name="T65" fmla="*/ 25 h 63"/>
                <a:gd name="T66" fmla="*/ 11 w 63"/>
                <a:gd name="T67" fmla="*/ 30 h 63"/>
                <a:gd name="T68" fmla="*/ 14 w 63"/>
                <a:gd name="T69" fmla="*/ 36 h 63"/>
                <a:gd name="T70" fmla="*/ 16 w 63"/>
                <a:gd name="T71" fmla="*/ 41 h 63"/>
                <a:gd name="T72" fmla="*/ 22 w 63"/>
                <a:gd name="T73" fmla="*/ 44 h 63"/>
                <a:gd name="T74" fmla="*/ 30 w 63"/>
                <a:gd name="T75" fmla="*/ 47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"/>
                <a:gd name="T115" fmla="*/ 0 h 63"/>
                <a:gd name="T116" fmla="*/ 63 w 6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" h="63">
                  <a:moveTo>
                    <a:pt x="30" y="63"/>
                  </a:moveTo>
                  <a:lnTo>
                    <a:pt x="22" y="60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3" y="47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3" y="19"/>
                  </a:lnTo>
                  <a:lnTo>
                    <a:pt x="8" y="8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44" y="3"/>
                  </a:lnTo>
                  <a:lnTo>
                    <a:pt x="52" y="8"/>
                  </a:lnTo>
                  <a:lnTo>
                    <a:pt x="60" y="19"/>
                  </a:lnTo>
                  <a:lnTo>
                    <a:pt x="63" y="30"/>
                  </a:lnTo>
                  <a:lnTo>
                    <a:pt x="60" y="38"/>
                  </a:lnTo>
                  <a:lnTo>
                    <a:pt x="57" y="47"/>
                  </a:lnTo>
                  <a:lnTo>
                    <a:pt x="55" y="55"/>
                  </a:lnTo>
                  <a:lnTo>
                    <a:pt x="46" y="57"/>
                  </a:lnTo>
                  <a:lnTo>
                    <a:pt x="38" y="60"/>
                  </a:lnTo>
                  <a:lnTo>
                    <a:pt x="30" y="63"/>
                  </a:lnTo>
                  <a:close/>
                  <a:moveTo>
                    <a:pt x="30" y="47"/>
                  </a:moveTo>
                  <a:lnTo>
                    <a:pt x="38" y="44"/>
                  </a:lnTo>
                  <a:lnTo>
                    <a:pt x="44" y="41"/>
                  </a:lnTo>
                  <a:lnTo>
                    <a:pt x="46" y="36"/>
                  </a:lnTo>
                  <a:lnTo>
                    <a:pt x="49" y="30"/>
                  </a:lnTo>
                  <a:lnTo>
                    <a:pt x="46" y="25"/>
                  </a:lnTo>
                  <a:lnTo>
                    <a:pt x="44" y="19"/>
                  </a:lnTo>
                  <a:lnTo>
                    <a:pt x="38" y="17"/>
                  </a:lnTo>
                  <a:lnTo>
                    <a:pt x="30" y="17"/>
                  </a:lnTo>
                  <a:lnTo>
                    <a:pt x="22" y="17"/>
                  </a:lnTo>
                  <a:lnTo>
                    <a:pt x="16" y="19"/>
                  </a:lnTo>
                  <a:lnTo>
                    <a:pt x="14" y="25"/>
                  </a:lnTo>
                  <a:lnTo>
                    <a:pt x="11" y="30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22" y="44"/>
                  </a:lnTo>
                  <a:lnTo>
                    <a:pt x="30" y="4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7" name="Freeform 165"/>
            <p:cNvSpPr>
              <a:spLocks noEditPoints="1"/>
            </p:cNvSpPr>
            <p:nvPr/>
          </p:nvSpPr>
          <p:spPr bwMode="auto">
            <a:xfrm>
              <a:off x="7236" y="2688"/>
              <a:ext cx="84" cy="57"/>
            </a:xfrm>
            <a:custGeom>
              <a:avLst/>
              <a:gdLst>
                <a:gd name="T0" fmla="*/ 84 w 84"/>
                <a:gd name="T1" fmla="*/ 57 h 57"/>
                <a:gd name="T2" fmla="*/ 0 w 84"/>
                <a:gd name="T3" fmla="*/ 57 h 57"/>
                <a:gd name="T4" fmla="*/ 0 w 84"/>
                <a:gd name="T5" fmla="*/ 41 h 57"/>
                <a:gd name="T6" fmla="*/ 30 w 84"/>
                <a:gd name="T7" fmla="*/ 41 h 57"/>
                <a:gd name="T8" fmla="*/ 25 w 84"/>
                <a:gd name="T9" fmla="*/ 33 h 57"/>
                <a:gd name="T10" fmla="*/ 22 w 84"/>
                <a:gd name="T11" fmla="*/ 24 h 57"/>
                <a:gd name="T12" fmla="*/ 25 w 84"/>
                <a:gd name="T13" fmla="*/ 14 h 57"/>
                <a:gd name="T14" fmla="*/ 30 w 84"/>
                <a:gd name="T15" fmla="*/ 5 h 57"/>
                <a:gd name="T16" fmla="*/ 41 w 84"/>
                <a:gd name="T17" fmla="*/ 0 h 57"/>
                <a:gd name="T18" fmla="*/ 52 w 84"/>
                <a:gd name="T19" fmla="*/ 0 h 57"/>
                <a:gd name="T20" fmla="*/ 65 w 84"/>
                <a:gd name="T21" fmla="*/ 0 h 57"/>
                <a:gd name="T22" fmla="*/ 76 w 84"/>
                <a:gd name="T23" fmla="*/ 5 h 57"/>
                <a:gd name="T24" fmla="*/ 82 w 84"/>
                <a:gd name="T25" fmla="*/ 14 h 57"/>
                <a:gd name="T26" fmla="*/ 84 w 84"/>
                <a:gd name="T27" fmla="*/ 24 h 57"/>
                <a:gd name="T28" fmla="*/ 84 w 84"/>
                <a:gd name="T29" fmla="*/ 30 h 57"/>
                <a:gd name="T30" fmla="*/ 82 w 84"/>
                <a:gd name="T31" fmla="*/ 35 h 57"/>
                <a:gd name="T32" fmla="*/ 79 w 84"/>
                <a:gd name="T33" fmla="*/ 38 h 57"/>
                <a:gd name="T34" fmla="*/ 74 w 84"/>
                <a:gd name="T35" fmla="*/ 43 h 57"/>
                <a:gd name="T36" fmla="*/ 84 w 84"/>
                <a:gd name="T37" fmla="*/ 43 h 57"/>
                <a:gd name="T38" fmla="*/ 84 w 84"/>
                <a:gd name="T39" fmla="*/ 57 h 57"/>
                <a:gd name="T40" fmla="*/ 52 w 84"/>
                <a:gd name="T41" fmla="*/ 43 h 57"/>
                <a:gd name="T42" fmla="*/ 60 w 84"/>
                <a:gd name="T43" fmla="*/ 41 h 57"/>
                <a:gd name="T44" fmla="*/ 65 w 84"/>
                <a:gd name="T45" fmla="*/ 38 h 57"/>
                <a:gd name="T46" fmla="*/ 71 w 84"/>
                <a:gd name="T47" fmla="*/ 35 h 57"/>
                <a:gd name="T48" fmla="*/ 71 w 84"/>
                <a:gd name="T49" fmla="*/ 27 h 57"/>
                <a:gd name="T50" fmla="*/ 71 w 84"/>
                <a:gd name="T51" fmla="*/ 24 h 57"/>
                <a:gd name="T52" fmla="*/ 68 w 84"/>
                <a:gd name="T53" fmla="*/ 19 h 57"/>
                <a:gd name="T54" fmla="*/ 63 w 84"/>
                <a:gd name="T55" fmla="*/ 16 h 57"/>
                <a:gd name="T56" fmla="*/ 55 w 84"/>
                <a:gd name="T57" fmla="*/ 16 h 57"/>
                <a:gd name="T58" fmla="*/ 44 w 84"/>
                <a:gd name="T59" fmla="*/ 16 h 57"/>
                <a:gd name="T60" fmla="*/ 38 w 84"/>
                <a:gd name="T61" fmla="*/ 19 h 57"/>
                <a:gd name="T62" fmla="*/ 35 w 84"/>
                <a:gd name="T63" fmla="*/ 24 h 57"/>
                <a:gd name="T64" fmla="*/ 35 w 84"/>
                <a:gd name="T65" fmla="*/ 30 h 57"/>
                <a:gd name="T66" fmla="*/ 35 w 84"/>
                <a:gd name="T67" fmla="*/ 35 h 57"/>
                <a:gd name="T68" fmla="*/ 38 w 84"/>
                <a:gd name="T69" fmla="*/ 38 h 57"/>
                <a:gd name="T70" fmla="*/ 44 w 84"/>
                <a:gd name="T71" fmla="*/ 41 h 57"/>
                <a:gd name="T72" fmla="*/ 52 w 84"/>
                <a:gd name="T73" fmla="*/ 43 h 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4"/>
                <a:gd name="T112" fmla="*/ 0 h 57"/>
                <a:gd name="T113" fmla="*/ 84 w 84"/>
                <a:gd name="T114" fmla="*/ 57 h 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4" h="57">
                  <a:moveTo>
                    <a:pt x="84" y="57"/>
                  </a:moveTo>
                  <a:lnTo>
                    <a:pt x="0" y="57"/>
                  </a:lnTo>
                  <a:lnTo>
                    <a:pt x="0" y="41"/>
                  </a:lnTo>
                  <a:lnTo>
                    <a:pt x="30" y="41"/>
                  </a:lnTo>
                  <a:lnTo>
                    <a:pt x="25" y="33"/>
                  </a:lnTo>
                  <a:lnTo>
                    <a:pt x="22" y="24"/>
                  </a:lnTo>
                  <a:lnTo>
                    <a:pt x="25" y="14"/>
                  </a:lnTo>
                  <a:lnTo>
                    <a:pt x="30" y="5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76" y="5"/>
                  </a:lnTo>
                  <a:lnTo>
                    <a:pt x="82" y="1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2" y="35"/>
                  </a:lnTo>
                  <a:lnTo>
                    <a:pt x="79" y="38"/>
                  </a:lnTo>
                  <a:lnTo>
                    <a:pt x="74" y="43"/>
                  </a:lnTo>
                  <a:lnTo>
                    <a:pt x="84" y="43"/>
                  </a:lnTo>
                  <a:lnTo>
                    <a:pt x="84" y="57"/>
                  </a:lnTo>
                  <a:close/>
                  <a:moveTo>
                    <a:pt x="52" y="43"/>
                  </a:moveTo>
                  <a:lnTo>
                    <a:pt x="60" y="41"/>
                  </a:lnTo>
                  <a:lnTo>
                    <a:pt x="65" y="38"/>
                  </a:lnTo>
                  <a:lnTo>
                    <a:pt x="71" y="35"/>
                  </a:lnTo>
                  <a:lnTo>
                    <a:pt x="71" y="27"/>
                  </a:lnTo>
                  <a:lnTo>
                    <a:pt x="71" y="24"/>
                  </a:lnTo>
                  <a:lnTo>
                    <a:pt x="68" y="19"/>
                  </a:lnTo>
                  <a:lnTo>
                    <a:pt x="63" y="16"/>
                  </a:lnTo>
                  <a:lnTo>
                    <a:pt x="55" y="16"/>
                  </a:lnTo>
                  <a:lnTo>
                    <a:pt x="44" y="16"/>
                  </a:lnTo>
                  <a:lnTo>
                    <a:pt x="38" y="19"/>
                  </a:lnTo>
                  <a:lnTo>
                    <a:pt x="35" y="24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44" y="41"/>
                  </a:lnTo>
                  <a:lnTo>
                    <a:pt x="52" y="43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8" name="Freeform 166"/>
            <p:cNvSpPr>
              <a:spLocks noEditPoints="1"/>
            </p:cNvSpPr>
            <p:nvPr/>
          </p:nvSpPr>
          <p:spPr bwMode="auto">
            <a:xfrm>
              <a:off x="7258" y="2614"/>
              <a:ext cx="62" cy="63"/>
            </a:xfrm>
            <a:custGeom>
              <a:avLst/>
              <a:gdLst>
                <a:gd name="T0" fmla="*/ 30 w 62"/>
                <a:gd name="T1" fmla="*/ 63 h 63"/>
                <a:gd name="T2" fmla="*/ 22 w 62"/>
                <a:gd name="T3" fmla="*/ 63 h 63"/>
                <a:gd name="T4" fmla="*/ 16 w 62"/>
                <a:gd name="T5" fmla="*/ 60 h 63"/>
                <a:gd name="T6" fmla="*/ 8 w 62"/>
                <a:gd name="T7" fmla="*/ 55 h 63"/>
                <a:gd name="T8" fmla="*/ 5 w 62"/>
                <a:gd name="T9" fmla="*/ 49 h 63"/>
                <a:gd name="T10" fmla="*/ 3 w 62"/>
                <a:gd name="T11" fmla="*/ 41 h 63"/>
                <a:gd name="T12" fmla="*/ 0 w 62"/>
                <a:gd name="T13" fmla="*/ 33 h 63"/>
                <a:gd name="T14" fmla="*/ 3 w 62"/>
                <a:gd name="T15" fmla="*/ 20 h 63"/>
                <a:gd name="T16" fmla="*/ 8 w 62"/>
                <a:gd name="T17" fmla="*/ 9 h 63"/>
                <a:gd name="T18" fmla="*/ 19 w 62"/>
                <a:gd name="T19" fmla="*/ 3 h 63"/>
                <a:gd name="T20" fmla="*/ 33 w 62"/>
                <a:gd name="T21" fmla="*/ 0 h 63"/>
                <a:gd name="T22" fmla="*/ 43 w 62"/>
                <a:gd name="T23" fmla="*/ 3 h 63"/>
                <a:gd name="T24" fmla="*/ 54 w 62"/>
                <a:gd name="T25" fmla="*/ 9 h 63"/>
                <a:gd name="T26" fmla="*/ 60 w 62"/>
                <a:gd name="T27" fmla="*/ 20 h 63"/>
                <a:gd name="T28" fmla="*/ 62 w 62"/>
                <a:gd name="T29" fmla="*/ 33 h 63"/>
                <a:gd name="T30" fmla="*/ 62 w 62"/>
                <a:gd name="T31" fmla="*/ 41 h 63"/>
                <a:gd name="T32" fmla="*/ 60 w 62"/>
                <a:gd name="T33" fmla="*/ 47 h 63"/>
                <a:gd name="T34" fmla="*/ 54 w 62"/>
                <a:gd name="T35" fmla="*/ 55 h 63"/>
                <a:gd name="T36" fmla="*/ 49 w 62"/>
                <a:gd name="T37" fmla="*/ 60 h 63"/>
                <a:gd name="T38" fmla="*/ 41 w 62"/>
                <a:gd name="T39" fmla="*/ 63 h 63"/>
                <a:gd name="T40" fmla="*/ 30 w 62"/>
                <a:gd name="T41" fmla="*/ 63 h 63"/>
                <a:gd name="T42" fmla="*/ 33 w 62"/>
                <a:gd name="T43" fmla="*/ 47 h 63"/>
                <a:gd name="T44" fmla="*/ 38 w 62"/>
                <a:gd name="T45" fmla="*/ 47 h 63"/>
                <a:gd name="T46" fmla="*/ 46 w 62"/>
                <a:gd name="T47" fmla="*/ 44 h 63"/>
                <a:gd name="T48" fmla="*/ 49 w 62"/>
                <a:gd name="T49" fmla="*/ 39 h 63"/>
                <a:gd name="T50" fmla="*/ 49 w 62"/>
                <a:gd name="T51" fmla="*/ 33 h 63"/>
                <a:gd name="T52" fmla="*/ 49 w 62"/>
                <a:gd name="T53" fmla="*/ 25 h 63"/>
                <a:gd name="T54" fmla="*/ 46 w 62"/>
                <a:gd name="T55" fmla="*/ 22 h 63"/>
                <a:gd name="T56" fmla="*/ 38 w 62"/>
                <a:gd name="T57" fmla="*/ 20 h 63"/>
                <a:gd name="T58" fmla="*/ 33 w 62"/>
                <a:gd name="T59" fmla="*/ 17 h 63"/>
                <a:gd name="T60" fmla="*/ 24 w 62"/>
                <a:gd name="T61" fmla="*/ 20 h 63"/>
                <a:gd name="T62" fmla="*/ 19 w 62"/>
                <a:gd name="T63" fmla="*/ 22 h 63"/>
                <a:gd name="T64" fmla="*/ 13 w 62"/>
                <a:gd name="T65" fmla="*/ 25 h 63"/>
                <a:gd name="T66" fmla="*/ 13 w 62"/>
                <a:gd name="T67" fmla="*/ 33 h 63"/>
                <a:gd name="T68" fmla="*/ 13 w 62"/>
                <a:gd name="T69" fmla="*/ 39 h 63"/>
                <a:gd name="T70" fmla="*/ 19 w 62"/>
                <a:gd name="T71" fmla="*/ 44 h 63"/>
                <a:gd name="T72" fmla="*/ 24 w 62"/>
                <a:gd name="T73" fmla="*/ 47 h 63"/>
                <a:gd name="T74" fmla="*/ 33 w 62"/>
                <a:gd name="T75" fmla="*/ 47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2"/>
                <a:gd name="T115" fmla="*/ 0 h 63"/>
                <a:gd name="T116" fmla="*/ 62 w 62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2" h="63">
                  <a:moveTo>
                    <a:pt x="30" y="63"/>
                  </a:moveTo>
                  <a:lnTo>
                    <a:pt x="22" y="63"/>
                  </a:lnTo>
                  <a:lnTo>
                    <a:pt x="16" y="60"/>
                  </a:lnTo>
                  <a:lnTo>
                    <a:pt x="8" y="55"/>
                  </a:lnTo>
                  <a:lnTo>
                    <a:pt x="5" y="49"/>
                  </a:lnTo>
                  <a:lnTo>
                    <a:pt x="3" y="41"/>
                  </a:lnTo>
                  <a:lnTo>
                    <a:pt x="0" y="33"/>
                  </a:lnTo>
                  <a:lnTo>
                    <a:pt x="3" y="20"/>
                  </a:lnTo>
                  <a:lnTo>
                    <a:pt x="8" y="9"/>
                  </a:lnTo>
                  <a:lnTo>
                    <a:pt x="19" y="3"/>
                  </a:lnTo>
                  <a:lnTo>
                    <a:pt x="33" y="0"/>
                  </a:lnTo>
                  <a:lnTo>
                    <a:pt x="43" y="3"/>
                  </a:lnTo>
                  <a:lnTo>
                    <a:pt x="54" y="9"/>
                  </a:lnTo>
                  <a:lnTo>
                    <a:pt x="60" y="20"/>
                  </a:lnTo>
                  <a:lnTo>
                    <a:pt x="62" y="33"/>
                  </a:lnTo>
                  <a:lnTo>
                    <a:pt x="62" y="41"/>
                  </a:lnTo>
                  <a:lnTo>
                    <a:pt x="60" y="47"/>
                  </a:lnTo>
                  <a:lnTo>
                    <a:pt x="54" y="55"/>
                  </a:lnTo>
                  <a:lnTo>
                    <a:pt x="49" y="60"/>
                  </a:lnTo>
                  <a:lnTo>
                    <a:pt x="41" y="63"/>
                  </a:lnTo>
                  <a:lnTo>
                    <a:pt x="30" y="63"/>
                  </a:lnTo>
                  <a:close/>
                  <a:moveTo>
                    <a:pt x="33" y="47"/>
                  </a:moveTo>
                  <a:lnTo>
                    <a:pt x="38" y="47"/>
                  </a:lnTo>
                  <a:lnTo>
                    <a:pt x="46" y="44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5"/>
                  </a:lnTo>
                  <a:lnTo>
                    <a:pt x="46" y="22"/>
                  </a:lnTo>
                  <a:lnTo>
                    <a:pt x="38" y="20"/>
                  </a:lnTo>
                  <a:lnTo>
                    <a:pt x="33" y="17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3" y="25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19" y="44"/>
                  </a:lnTo>
                  <a:lnTo>
                    <a:pt x="24" y="47"/>
                  </a:lnTo>
                  <a:lnTo>
                    <a:pt x="33" y="47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99" name="Freeform 167"/>
            <p:cNvSpPr>
              <a:spLocks noEditPoints="1"/>
            </p:cNvSpPr>
            <p:nvPr/>
          </p:nvSpPr>
          <p:spPr bwMode="auto">
            <a:xfrm>
              <a:off x="7236" y="2587"/>
              <a:ext cx="84" cy="14"/>
            </a:xfrm>
            <a:custGeom>
              <a:avLst/>
              <a:gdLst>
                <a:gd name="T0" fmla="*/ 16 w 84"/>
                <a:gd name="T1" fmla="*/ 14 h 14"/>
                <a:gd name="T2" fmla="*/ 0 w 84"/>
                <a:gd name="T3" fmla="*/ 14 h 14"/>
                <a:gd name="T4" fmla="*/ 0 w 84"/>
                <a:gd name="T5" fmla="*/ 0 h 14"/>
                <a:gd name="T6" fmla="*/ 16 w 84"/>
                <a:gd name="T7" fmla="*/ 0 h 14"/>
                <a:gd name="T8" fmla="*/ 16 w 84"/>
                <a:gd name="T9" fmla="*/ 14 h 14"/>
                <a:gd name="T10" fmla="*/ 84 w 84"/>
                <a:gd name="T11" fmla="*/ 14 h 14"/>
                <a:gd name="T12" fmla="*/ 25 w 84"/>
                <a:gd name="T13" fmla="*/ 14 h 14"/>
                <a:gd name="T14" fmla="*/ 25 w 84"/>
                <a:gd name="T15" fmla="*/ 0 h 14"/>
                <a:gd name="T16" fmla="*/ 84 w 84"/>
                <a:gd name="T17" fmla="*/ 0 h 14"/>
                <a:gd name="T18" fmla="*/ 84 w 84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"/>
                <a:gd name="T31" fmla="*/ 0 h 14"/>
                <a:gd name="T32" fmla="*/ 84 w 8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" h="14">
                  <a:moveTo>
                    <a:pt x="16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"/>
                  </a:lnTo>
                  <a:close/>
                  <a:moveTo>
                    <a:pt x="84" y="14"/>
                  </a:moveTo>
                  <a:lnTo>
                    <a:pt x="25" y="14"/>
                  </a:lnTo>
                  <a:lnTo>
                    <a:pt x="25" y="0"/>
                  </a:lnTo>
                  <a:lnTo>
                    <a:pt x="84" y="0"/>
                  </a:lnTo>
                  <a:lnTo>
                    <a:pt x="84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0" name="Rectangle 168"/>
            <p:cNvSpPr>
              <a:spLocks noChangeArrowheads="1"/>
            </p:cNvSpPr>
            <p:nvPr/>
          </p:nvSpPr>
          <p:spPr bwMode="auto">
            <a:xfrm>
              <a:off x="7236" y="2555"/>
              <a:ext cx="84" cy="13"/>
            </a:xfrm>
            <a:prstGeom prst="rect">
              <a:avLst/>
            </a:prstGeom>
            <a:solidFill>
              <a:srgbClr val="007C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altLang="ru-RU" sz="1600">
                <a:latin typeface="Arial Cyr" pitchFamily="34" charset="-52"/>
              </a:endParaRPr>
            </a:p>
          </p:txBody>
        </p:sp>
        <p:sp>
          <p:nvSpPr>
            <p:cNvPr id="249001" name="Freeform 169"/>
            <p:cNvSpPr>
              <a:spLocks noEditPoints="1"/>
            </p:cNvSpPr>
            <p:nvPr/>
          </p:nvSpPr>
          <p:spPr bwMode="auto">
            <a:xfrm>
              <a:off x="7236" y="2522"/>
              <a:ext cx="84" cy="14"/>
            </a:xfrm>
            <a:custGeom>
              <a:avLst/>
              <a:gdLst>
                <a:gd name="T0" fmla="*/ 16 w 84"/>
                <a:gd name="T1" fmla="*/ 14 h 14"/>
                <a:gd name="T2" fmla="*/ 0 w 84"/>
                <a:gd name="T3" fmla="*/ 14 h 14"/>
                <a:gd name="T4" fmla="*/ 0 w 84"/>
                <a:gd name="T5" fmla="*/ 0 h 14"/>
                <a:gd name="T6" fmla="*/ 16 w 84"/>
                <a:gd name="T7" fmla="*/ 0 h 14"/>
                <a:gd name="T8" fmla="*/ 16 w 84"/>
                <a:gd name="T9" fmla="*/ 14 h 14"/>
                <a:gd name="T10" fmla="*/ 84 w 84"/>
                <a:gd name="T11" fmla="*/ 14 h 14"/>
                <a:gd name="T12" fmla="*/ 25 w 84"/>
                <a:gd name="T13" fmla="*/ 14 h 14"/>
                <a:gd name="T14" fmla="*/ 25 w 84"/>
                <a:gd name="T15" fmla="*/ 0 h 14"/>
                <a:gd name="T16" fmla="*/ 84 w 84"/>
                <a:gd name="T17" fmla="*/ 0 h 14"/>
                <a:gd name="T18" fmla="*/ 84 w 84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"/>
                <a:gd name="T31" fmla="*/ 0 h 14"/>
                <a:gd name="T32" fmla="*/ 84 w 8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" h="14">
                  <a:moveTo>
                    <a:pt x="16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4"/>
                  </a:lnTo>
                  <a:close/>
                  <a:moveTo>
                    <a:pt x="84" y="14"/>
                  </a:moveTo>
                  <a:lnTo>
                    <a:pt x="25" y="14"/>
                  </a:lnTo>
                  <a:lnTo>
                    <a:pt x="25" y="0"/>
                  </a:lnTo>
                  <a:lnTo>
                    <a:pt x="84" y="0"/>
                  </a:lnTo>
                  <a:lnTo>
                    <a:pt x="84" y="14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2" name="Freeform 170"/>
            <p:cNvSpPr>
              <a:spLocks/>
            </p:cNvSpPr>
            <p:nvPr/>
          </p:nvSpPr>
          <p:spPr bwMode="auto">
            <a:xfrm>
              <a:off x="7258" y="2449"/>
              <a:ext cx="62" cy="57"/>
            </a:xfrm>
            <a:custGeom>
              <a:avLst/>
              <a:gdLst>
                <a:gd name="T0" fmla="*/ 62 w 62"/>
                <a:gd name="T1" fmla="*/ 0 h 57"/>
                <a:gd name="T2" fmla="*/ 62 w 62"/>
                <a:gd name="T3" fmla="*/ 16 h 57"/>
                <a:gd name="T4" fmla="*/ 30 w 62"/>
                <a:gd name="T5" fmla="*/ 16 h 57"/>
                <a:gd name="T6" fmla="*/ 22 w 62"/>
                <a:gd name="T7" fmla="*/ 16 h 57"/>
                <a:gd name="T8" fmla="*/ 19 w 62"/>
                <a:gd name="T9" fmla="*/ 16 h 57"/>
                <a:gd name="T10" fmla="*/ 16 w 62"/>
                <a:gd name="T11" fmla="*/ 19 h 57"/>
                <a:gd name="T12" fmla="*/ 13 w 62"/>
                <a:gd name="T13" fmla="*/ 21 h 57"/>
                <a:gd name="T14" fmla="*/ 13 w 62"/>
                <a:gd name="T15" fmla="*/ 24 h 57"/>
                <a:gd name="T16" fmla="*/ 13 w 62"/>
                <a:gd name="T17" fmla="*/ 27 h 57"/>
                <a:gd name="T18" fmla="*/ 13 w 62"/>
                <a:gd name="T19" fmla="*/ 30 h 57"/>
                <a:gd name="T20" fmla="*/ 13 w 62"/>
                <a:gd name="T21" fmla="*/ 32 h 57"/>
                <a:gd name="T22" fmla="*/ 16 w 62"/>
                <a:gd name="T23" fmla="*/ 35 h 57"/>
                <a:gd name="T24" fmla="*/ 22 w 62"/>
                <a:gd name="T25" fmla="*/ 38 h 57"/>
                <a:gd name="T26" fmla="*/ 27 w 62"/>
                <a:gd name="T27" fmla="*/ 38 h 57"/>
                <a:gd name="T28" fmla="*/ 35 w 62"/>
                <a:gd name="T29" fmla="*/ 40 h 57"/>
                <a:gd name="T30" fmla="*/ 62 w 62"/>
                <a:gd name="T31" fmla="*/ 40 h 57"/>
                <a:gd name="T32" fmla="*/ 62 w 62"/>
                <a:gd name="T33" fmla="*/ 57 h 57"/>
                <a:gd name="T34" fmla="*/ 3 w 62"/>
                <a:gd name="T35" fmla="*/ 57 h 57"/>
                <a:gd name="T36" fmla="*/ 3 w 62"/>
                <a:gd name="T37" fmla="*/ 40 h 57"/>
                <a:gd name="T38" fmla="*/ 11 w 62"/>
                <a:gd name="T39" fmla="*/ 40 h 57"/>
                <a:gd name="T40" fmla="*/ 5 w 62"/>
                <a:gd name="T41" fmla="*/ 35 h 57"/>
                <a:gd name="T42" fmla="*/ 3 w 62"/>
                <a:gd name="T43" fmla="*/ 32 h 57"/>
                <a:gd name="T44" fmla="*/ 0 w 62"/>
                <a:gd name="T45" fmla="*/ 27 h 57"/>
                <a:gd name="T46" fmla="*/ 0 w 62"/>
                <a:gd name="T47" fmla="*/ 21 h 57"/>
                <a:gd name="T48" fmla="*/ 0 w 62"/>
                <a:gd name="T49" fmla="*/ 16 h 57"/>
                <a:gd name="T50" fmla="*/ 3 w 62"/>
                <a:gd name="T51" fmla="*/ 10 h 57"/>
                <a:gd name="T52" fmla="*/ 5 w 62"/>
                <a:gd name="T53" fmla="*/ 8 h 57"/>
                <a:gd name="T54" fmla="*/ 8 w 62"/>
                <a:gd name="T55" fmla="*/ 5 h 57"/>
                <a:gd name="T56" fmla="*/ 11 w 62"/>
                <a:gd name="T57" fmla="*/ 2 h 57"/>
                <a:gd name="T58" fmla="*/ 13 w 62"/>
                <a:gd name="T59" fmla="*/ 0 h 57"/>
                <a:gd name="T60" fmla="*/ 19 w 62"/>
                <a:gd name="T61" fmla="*/ 0 h 57"/>
                <a:gd name="T62" fmla="*/ 24 w 62"/>
                <a:gd name="T63" fmla="*/ 0 h 57"/>
                <a:gd name="T64" fmla="*/ 62 w 62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"/>
                <a:gd name="T100" fmla="*/ 0 h 57"/>
                <a:gd name="T101" fmla="*/ 62 w 62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" h="57">
                  <a:moveTo>
                    <a:pt x="62" y="0"/>
                  </a:moveTo>
                  <a:lnTo>
                    <a:pt x="62" y="16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3" y="21"/>
                  </a:lnTo>
                  <a:lnTo>
                    <a:pt x="13" y="24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2"/>
                  </a:lnTo>
                  <a:lnTo>
                    <a:pt x="16" y="35"/>
                  </a:lnTo>
                  <a:lnTo>
                    <a:pt x="22" y="38"/>
                  </a:lnTo>
                  <a:lnTo>
                    <a:pt x="27" y="38"/>
                  </a:lnTo>
                  <a:lnTo>
                    <a:pt x="35" y="40"/>
                  </a:lnTo>
                  <a:lnTo>
                    <a:pt x="62" y="40"/>
                  </a:lnTo>
                  <a:lnTo>
                    <a:pt x="62" y="57"/>
                  </a:lnTo>
                  <a:lnTo>
                    <a:pt x="3" y="57"/>
                  </a:lnTo>
                  <a:lnTo>
                    <a:pt x="3" y="40"/>
                  </a:lnTo>
                  <a:lnTo>
                    <a:pt x="11" y="40"/>
                  </a:lnTo>
                  <a:lnTo>
                    <a:pt x="5" y="35"/>
                  </a:lnTo>
                  <a:lnTo>
                    <a:pt x="3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8"/>
                  </a:lnTo>
                  <a:lnTo>
                    <a:pt x="8" y="5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3" name="Freeform 171"/>
            <p:cNvSpPr>
              <a:spLocks noEditPoints="1"/>
            </p:cNvSpPr>
            <p:nvPr/>
          </p:nvSpPr>
          <p:spPr bwMode="auto">
            <a:xfrm>
              <a:off x="7258" y="2378"/>
              <a:ext cx="84" cy="57"/>
            </a:xfrm>
            <a:custGeom>
              <a:avLst/>
              <a:gdLst>
                <a:gd name="T0" fmla="*/ 65 w 84"/>
                <a:gd name="T1" fmla="*/ 57 h 57"/>
                <a:gd name="T2" fmla="*/ 68 w 84"/>
                <a:gd name="T3" fmla="*/ 38 h 57"/>
                <a:gd name="T4" fmla="*/ 71 w 84"/>
                <a:gd name="T5" fmla="*/ 38 h 57"/>
                <a:gd name="T6" fmla="*/ 71 w 84"/>
                <a:gd name="T7" fmla="*/ 35 h 57"/>
                <a:gd name="T8" fmla="*/ 73 w 84"/>
                <a:gd name="T9" fmla="*/ 33 h 57"/>
                <a:gd name="T10" fmla="*/ 73 w 84"/>
                <a:gd name="T11" fmla="*/ 27 h 57"/>
                <a:gd name="T12" fmla="*/ 73 w 84"/>
                <a:gd name="T13" fmla="*/ 22 h 57"/>
                <a:gd name="T14" fmla="*/ 71 w 84"/>
                <a:gd name="T15" fmla="*/ 19 h 57"/>
                <a:gd name="T16" fmla="*/ 71 w 84"/>
                <a:gd name="T17" fmla="*/ 16 h 57"/>
                <a:gd name="T18" fmla="*/ 68 w 84"/>
                <a:gd name="T19" fmla="*/ 16 h 57"/>
                <a:gd name="T20" fmla="*/ 65 w 84"/>
                <a:gd name="T21" fmla="*/ 16 h 57"/>
                <a:gd name="T22" fmla="*/ 60 w 84"/>
                <a:gd name="T23" fmla="*/ 16 h 57"/>
                <a:gd name="T24" fmla="*/ 52 w 84"/>
                <a:gd name="T25" fmla="*/ 16 h 57"/>
                <a:gd name="T26" fmla="*/ 60 w 84"/>
                <a:gd name="T27" fmla="*/ 24 h 57"/>
                <a:gd name="T28" fmla="*/ 62 w 84"/>
                <a:gd name="T29" fmla="*/ 33 h 57"/>
                <a:gd name="T30" fmla="*/ 60 w 84"/>
                <a:gd name="T31" fmla="*/ 38 h 57"/>
                <a:gd name="T32" fmla="*/ 60 w 84"/>
                <a:gd name="T33" fmla="*/ 43 h 57"/>
                <a:gd name="T34" fmla="*/ 54 w 84"/>
                <a:gd name="T35" fmla="*/ 49 h 57"/>
                <a:gd name="T36" fmla="*/ 52 w 84"/>
                <a:gd name="T37" fmla="*/ 52 h 57"/>
                <a:gd name="T38" fmla="*/ 41 w 84"/>
                <a:gd name="T39" fmla="*/ 57 h 57"/>
                <a:gd name="T40" fmla="*/ 30 w 84"/>
                <a:gd name="T41" fmla="*/ 57 h 57"/>
                <a:gd name="T42" fmla="*/ 19 w 84"/>
                <a:gd name="T43" fmla="*/ 57 h 57"/>
                <a:gd name="T44" fmla="*/ 8 w 84"/>
                <a:gd name="T45" fmla="*/ 52 h 57"/>
                <a:gd name="T46" fmla="*/ 3 w 84"/>
                <a:gd name="T47" fmla="*/ 43 h 57"/>
                <a:gd name="T48" fmla="*/ 0 w 84"/>
                <a:gd name="T49" fmla="*/ 33 h 57"/>
                <a:gd name="T50" fmla="*/ 3 w 84"/>
                <a:gd name="T51" fmla="*/ 22 h 57"/>
                <a:gd name="T52" fmla="*/ 11 w 84"/>
                <a:gd name="T53" fmla="*/ 13 h 57"/>
                <a:gd name="T54" fmla="*/ 3 w 84"/>
                <a:gd name="T55" fmla="*/ 13 h 57"/>
                <a:gd name="T56" fmla="*/ 3 w 84"/>
                <a:gd name="T57" fmla="*/ 0 h 57"/>
                <a:gd name="T58" fmla="*/ 54 w 84"/>
                <a:gd name="T59" fmla="*/ 0 h 57"/>
                <a:gd name="T60" fmla="*/ 65 w 84"/>
                <a:gd name="T61" fmla="*/ 0 h 57"/>
                <a:gd name="T62" fmla="*/ 71 w 84"/>
                <a:gd name="T63" fmla="*/ 0 h 57"/>
                <a:gd name="T64" fmla="*/ 76 w 84"/>
                <a:gd name="T65" fmla="*/ 3 h 57"/>
                <a:gd name="T66" fmla="*/ 79 w 84"/>
                <a:gd name="T67" fmla="*/ 5 h 57"/>
                <a:gd name="T68" fmla="*/ 82 w 84"/>
                <a:gd name="T69" fmla="*/ 8 h 57"/>
                <a:gd name="T70" fmla="*/ 84 w 84"/>
                <a:gd name="T71" fmla="*/ 13 h 57"/>
                <a:gd name="T72" fmla="*/ 84 w 84"/>
                <a:gd name="T73" fmla="*/ 19 h 57"/>
                <a:gd name="T74" fmla="*/ 84 w 84"/>
                <a:gd name="T75" fmla="*/ 27 h 57"/>
                <a:gd name="T76" fmla="*/ 84 w 84"/>
                <a:gd name="T77" fmla="*/ 41 h 57"/>
                <a:gd name="T78" fmla="*/ 82 w 84"/>
                <a:gd name="T79" fmla="*/ 49 h 57"/>
                <a:gd name="T80" fmla="*/ 73 w 84"/>
                <a:gd name="T81" fmla="*/ 54 h 57"/>
                <a:gd name="T82" fmla="*/ 68 w 84"/>
                <a:gd name="T83" fmla="*/ 57 h 57"/>
                <a:gd name="T84" fmla="*/ 65 w 84"/>
                <a:gd name="T85" fmla="*/ 57 h 57"/>
                <a:gd name="T86" fmla="*/ 65 w 84"/>
                <a:gd name="T87" fmla="*/ 57 h 57"/>
                <a:gd name="T88" fmla="*/ 30 w 84"/>
                <a:gd name="T89" fmla="*/ 41 h 57"/>
                <a:gd name="T90" fmla="*/ 38 w 84"/>
                <a:gd name="T91" fmla="*/ 41 h 57"/>
                <a:gd name="T92" fmla="*/ 43 w 84"/>
                <a:gd name="T93" fmla="*/ 38 h 57"/>
                <a:gd name="T94" fmla="*/ 46 w 84"/>
                <a:gd name="T95" fmla="*/ 33 h 57"/>
                <a:gd name="T96" fmla="*/ 49 w 84"/>
                <a:gd name="T97" fmla="*/ 30 h 57"/>
                <a:gd name="T98" fmla="*/ 46 w 84"/>
                <a:gd name="T99" fmla="*/ 24 h 57"/>
                <a:gd name="T100" fmla="*/ 43 w 84"/>
                <a:gd name="T101" fmla="*/ 19 h 57"/>
                <a:gd name="T102" fmla="*/ 38 w 84"/>
                <a:gd name="T103" fmla="*/ 16 h 57"/>
                <a:gd name="T104" fmla="*/ 30 w 84"/>
                <a:gd name="T105" fmla="*/ 13 h 57"/>
                <a:gd name="T106" fmla="*/ 22 w 84"/>
                <a:gd name="T107" fmla="*/ 16 h 57"/>
                <a:gd name="T108" fmla="*/ 16 w 84"/>
                <a:gd name="T109" fmla="*/ 19 h 57"/>
                <a:gd name="T110" fmla="*/ 13 w 84"/>
                <a:gd name="T111" fmla="*/ 22 h 57"/>
                <a:gd name="T112" fmla="*/ 13 w 84"/>
                <a:gd name="T113" fmla="*/ 27 h 57"/>
                <a:gd name="T114" fmla="*/ 13 w 84"/>
                <a:gd name="T115" fmla="*/ 33 h 57"/>
                <a:gd name="T116" fmla="*/ 16 w 84"/>
                <a:gd name="T117" fmla="*/ 38 h 57"/>
                <a:gd name="T118" fmla="*/ 22 w 84"/>
                <a:gd name="T119" fmla="*/ 41 h 57"/>
                <a:gd name="T120" fmla="*/ 30 w 84"/>
                <a:gd name="T121" fmla="*/ 41 h 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4"/>
                <a:gd name="T184" fmla="*/ 0 h 57"/>
                <a:gd name="T185" fmla="*/ 84 w 84"/>
                <a:gd name="T186" fmla="*/ 57 h 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4" h="57">
                  <a:moveTo>
                    <a:pt x="65" y="57"/>
                  </a:moveTo>
                  <a:lnTo>
                    <a:pt x="68" y="38"/>
                  </a:lnTo>
                  <a:lnTo>
                    <a:pt x="71" y="38"/>
                  </a:lnTo>
                  <a:lnTo>
                    <a:pt x="71" y="35"/>
                  </a:lnTo>
                  <a:lnTo>
                    <a:pt x="73" y="33"/>
                  </a:lnTo>
                  <a:lnTo>
                    <a:pt x="73" y="27"/>
                  </a:lnTo>
                  <a:lnTo>
                    <a:pt x="73" y="22"/>
                  </a:lnTo>
                  <a:lnTo>
                    <a:pt x="71" y="19"/>
                  </a:lnTo>
                  <a:lnTo>
                    <a:pt x="71" y="16"/>
                  </a:lnTo>
                  <a:lnTo>
                    <a:pt x="68" y="16"/>
                  </a:lnTo>
                  <a:lnTo>
                    <a:pt x="65" y="16"/>
                  </a:lnTo>
                  <a:lnTo>
                    <a:pt x="60" y="16"/>
                  </a:lnTo>
                  <a:lnTo>
                    <a:pt x="52" y="16"/>
                  </a:lnTo>
                  <a:lnTo>
                    <a:pt x="60" y="24"/>
                  </a:lnTo>
                  <a:lnTo>
                    <a:pt x="62" y="33"/>
                  </a:lnTo>
                  <a:lnTo>
                    <a:pt x="60" y="38"/>
                  </a:lnTo>
                  <a:lnTo>
                    <a:pt x="60" y="43"/>
                  </a:lnTo>
                  <a:lnTo>
                    <a:pt x="54" y="49"/>
                  </a:lnTo>
                  <a:lnTo>
                    <a:pt x="52" y="52"/>
                  </a:lnTo>
                  <a:lnTo>
                    <a:pt x="41" y="57"/>
                  </a:lnTo>
                  <a:lnTo>
                    <a:pt x="30" y="57"/>
                  </a:lnTo>
                  <a:lnTo>
                    <a:pt x="19" y="57"/>
                  </a:lnTo>
                  <a:lnTo>
                    <a:pt x="8" y="52"/>
                  </a:lnTo>
                  <a:lnTo>
                    <a:pt x="3" y="43"/>
                  </a:lnTo>
                  <a:lnTo>
                    <a:pt x="0" y="33"/>
                  </a:lnTo>
                  <a:lnTo>
                    <a:pt x="3" y="22"/>
                  </a:lnTo>
                  <a:lnTo>
                    <a:pt x="11" y="13"/>
                  </a:lnTo>
                  <a:lnTo>
                    <a:pt x="3" y="13"/>
                  </a:lnTo>
                  <a:lnTo>
                    <a:pt x="3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6" y="3"/>
                  </a:lnTo>
                  <a:lnTo>
                    <a:pt x="79" y="5"/>
                  </a:lnTo>
                  <a:lnTo>
                    <a:pt x="82" y="8"/>
                  </a:lnTo>
                  <a:lnTo>
                    <a:pt x="84" y="13"/>
                  </a:lnTo>
                  <a:lnTo>
                    <a:pt x="84" y="19"/>
                  </a:lnTo>
                  <a:lnTo>
                    <a:pt x="84" y="27"/>
                  </a:lnTo>
                  <a:lnTo>
                    <a:pt x="84" y="41"/>
                  </a:lnTo>
                  <a:lnTo>
                    <a:pt x="82" y="49"/>
                  </a:lnTo>
                  <a:lnTo>
                    <a:pt x="73" y="54"/>
                  </a:lnTo>
                  <a:lnTo>
                    <a:pt x="68" y="57"/>
                  </a:lnTo>
                  <a:lnTo>
                    <a:pt x="65" y="57"/>
                  </a:lnTo>
                  <a:close/>
                  <a:moveTo>
                    <a:pt x="30" y="41"/>
                  </a:moveTo>
                  <a:lnTo>
                    <a:pt x="38" y="41"/>
                  </a:lnTo>
                  <a:lnTo>
                    <a:pt x="43" y="38"/>
                  </a:lnTo>
                  <a:lnTo>
                    <a:pt x="46" y="33"/>
                  </a:lnTo>
                  <a:lnTo>
                    <a:pt x="49" y="30"/>
                  </a:lnTo>
                  <a:lnTo>
                    <a:pt x="46" y="24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0" y="13"/>
                  </a:lnTo>
                  <a:lnTo>
                    <a:pt x="22" y="16"/>
                  </a:lnTo>
                  <a:lnTo>
                    <a:pt x="16" y="19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33"/>
                  </a:lnTo>
                  <a:lnTo>
                    <a:pt x="16" y="38"/>
                  </a:lnTo>
                  <a:lnTo>
                    <a:pt x="22" y="41"/>
                  </a:lnTo>
                  <a:lnTo>
                    <a:pt x="30" y="41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4" name="Line 172"/>
            <p:cNvSpPr>
              <a:spLocks noChangeShapeType="1"/>
            </p:cNvSpPr>
            <p:nvPr/>
          </p:nvSpPr>
          <p:spPr bwMode="auto">
            <a:xfrm flipV="1">
              <a:off x="5314" y="3338"/>
              <a:ext cx="1" cy="46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5" name="Line 173"/>
            <p:cNvSpPr>
              <a:spLocks noChangeShapeType="1"/>
            </p:cNvSpPr>
            <p:nvPr/>
          </p:nvSpPr>
          <p:spPr bwMode="auto">
            <a:xfrm flipV="1">
              <a:off x="5867" y="3338"/>
              <a:ext cx="1" cy="46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6" name="Line 174"/>
            <p:cNvSpPr>
              <a:spLocks noChangeShapeType="1"/>
            </p:cNvSpPr>
            <p:nvPr/>
          </p:nvSpPr>
          <p:spPr bwMode="auto">
            <a:xfrm flipV="1">
              <a:off x="6424" y="3341"/>
              <a:ext cx="1" cy="43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7" name="Line 175"/>
            <p:cNvSpPr>
              <a:spLocks noChangeShapeType="1"/>
            </p:cNvSpPr>
            <p:nvPr/>
          </p:nvSpPr>
          <p:spPr bwMode="auto">
            <a:xfrm flipV="1">
              <a:off x="6424" y="3338"/>
              <a:ext cx="1" cy="52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8" name="Line 176"/>
            <p:cNvSpPr>
              <a:spLocks noChangeShapeType="1"/>
            </p:cNvSpPr>
            <p:nvPr/>
          </p:nvSpPr>
          <p:spPr bwMode="auto">
            <a:xfrm flipV="1">
              <a:off x="5595" y="3343"/>
              <a:ext cx="1" cy="44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09" name="Line 177"/>
            <p:cNvSpPr>
              <a:spLocks noChangeShapeType="1"/>
            </p:cNvSpPr>
            <p:nvPr/>
          </p:nvSpPr>
          <p:spPr bwMode="auto">
            <a:xfrm flipV="1">
              <a:off x="6145" y="3338"/>
              <a:ext cx="1" cy="46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0" name="Line 178"/>
            <p:cNvSpPr>
              <a:spLocks noChangeShapeType="1"/>
            </p:cNvSpPr>
            <p:nvPr/>
          </p:nvSpPr>
          <p:spPr bwMode="auto">
            <a:xfrm flipV="1">
              <a:off x="6699" y="3341"/>
              <a:ext cx="1" cy="43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1" name="Line 179"/>
            <p:cNvSpPr>
              <a:spLocks noChangeShapeType="1"/>
            </p:cNvSpPr>
            <p:nvPr/>
          </p:nvSpPr>
          <p:spPr bwMode="auto">
            <a:xfrm flipV="1">
              <a:off x="5175" y="3332"/>
              <a:ext cx="1" cy="52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2" name="Line 180"/>
            <p:cNvSpPr>
              <a:spLocks noChangeShapeType="1"/>
            </p:cNvSpPr>
            <p:nvPr/>
          </p:nvSpPr>
          <p:spPr bwMode="auto">
            <a:xfrm flipV="1">
              <a:off x="6285" y="3338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3" name="Line 181"/>
            <p:cNvSpPr>
              <a:spLocks noChangeShapeType="1"/>
            </p:cNvSpPr>
            <p:nvPr/>
          </p:nvSpPr>
          <p:spPr bwMode="auto">
            <a:xfrm flipV="1">
              <a:off x="5731" y="3338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4" name="Line 182"/>
            <p:cNvSpPr>
              <a:spLocks noChangeShapeType="1"/>
            </p:cNvSpPr>
            <p:nvPr/>
          </p:nvSpPr>
          <p:spPr bwMode="auto">
            <a:xfrm flipV="1">
              <a:off x="5453" y="3338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5" name="Line 183"/>
            <p:cNvSpPr>
              <a:spLocks noChangeShapeType="1"/>
            </p:cNvSpPr>
            <p:nvPr/>
          </p:nvSpPr>
          <p:spPr bwMode="auto">
            <a:xfrm flipV="1">
              <a:off x="6006" y="3338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6" name="Line 184"/>
            <p:cNvSpPr>
              <a:spLocks noChangeShapeType="1"/>
            </p:cNvSpPr>
            <p:nvPr/>
          </p:nvSpPr>
          <p:spPr bwMode="auto">
            <a:xfrm flipV="1">
              <a:off x="6563" y="3341"/>
              <a:ext cx="1" cy="49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7" name="Line 185"/>
            <p:cNvSpPr>
              <a:spLocks noChangeShapeType="1"/>
            </p:cNvSpPr>
            <p:nvPr/>
          </p:nvSpPr>
          <p:spPr bwMode="auto">
            <a:xfrm>
              <a:off x="5041" y="3232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8" name="Line 186"/>
            <p:cNvSpPr>
              <a:spLocks noChangeShapeType="1"/>
            </p:cNvSpPr>
            <p:nvPr/>
          </p:nvSpPr>
          <p:spPr bwMode="auto">
            <a:xfrm>
              <a:off x="5039" y="3384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19" name="Line 187"/>
            <p:cNvSpPr>
              <a:spLocks noChangeShapeType="1"/>
            </p:cNvSpPr>
            <p:nvPr/>
          </p:nvSpPr>
          <p:spPr bwMode="auto">
            <a:xfrm>
              <a:off x="5039" y="2465"/>
              <a:ext cx="76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0" name="Line 188"/>
            <p:cNvSpPr>
              <a:spLocks noChangeShapeType="1"/>
            </p:cNvSpPr>
            <p:nvPr/>
          </p:nvSpPr>
          <p:spPr bwMode="auto">
            <a:xfrm>
              <a:off x="5041" y="2925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1" name="Line 189"/>
            <p:cNvSpPr>
              <a:spLocks noChangeShapeType="1"/>
            </p:cNvSpPr>
            <p:nvPr/>
          </p:nvSpPr>
          <p:spPr bwMode="auto">
            <a:xfrm>
              <a:off x="5036" y="2617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2" name="Line 190"/>
            <p:cNvSpPr>
              <a:spLocks noChangeShapeType="1"/>
            </p:cNvSpPr>
            <p:nvPr/>
          </p:nvSpPr>
          <p:spPr bwMode="auto">
            <a:xfrm>
              <a:off x="5041" y="3080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3" name="Line 191"/>
            <p:cNvSpPr>
              <a:spLocks noChangeShapeType="1"/>
            </p:cNvSpPr>
            <p:nvPr/>
          </p:nvSpPr>
          <p:spPr bwMode="auto">
            <a:xfrm>
              <a:off x="5039" y="2310"/>
              <a:ext cx="76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4" name="Line 192"/>
            <p:cNvSpPr>
              <a:spLocks noChangeShapeType="1"/>
            </p:cNvSpPr>
            <p:nvPr/>
          </p:nvSpPr>
          <p:spPr bwMode="auto">
            <a:xfrm>
              <a:off x="5041" y="2769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5" name="Line 193"/>
            <p:cNvSpPr>
              <a:spLocks noChangeShapeType="1"/>
            </p:cNvSpPr>
            <p:nvPr/>
          </p:nvSpPr>
          <p:spPr bwMode="auto">
            <a:xfrm>
              <a:off x="5041" y="3308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6" name="Line 194"/>
            <p:cNvSpPr>
              <a:spLocks noChangeShapeType="1"/>
            </p:cNvSpPr>
            <p:nvPr/>
          </p:nvSpPr>
          <p:spPr bwMode="auto">
            <a:xfrm>
              <a:off x="5039" y="2541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7" name="Line 195"/>
            <p:cNvSpPr>
              <a:spLocks noChangeShapeType="1"/>
            </p:cNvSpPr>
            <p:nvPr/>
          </p:nvSpPr>
          <p:spPr bwMode="auto">
            <a:xfrm>
              <a:off x="5041" y="2693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8" name="Line 196"/>
            <p:cNvSpPr>
              <a:spLocks noChangeShapeType="1"/>
            </p:cNvSpPr>
            <p:nvPr/>
          </p:nvSpPr>
          <p:spPr bwMode="auto">
            <a:xfrm>
              <a:off x="5041" y="3001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29" name="Line 197"/>
            <p:cNvSpPr>
              <a:spLocks noChangeShapeType="1"/>
            </p:cNvSpPr>
            <p:nvPr/>
          </p:nvSpPr>
          <p:spPr bwMode="auto">
            <a:xfrm>
              <a:off x="5041" y="3156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0" name="Line 198"/>
            <p:cNvSpPr>
              <a:spLocks noChangeShapeType="1"/>
            </p:cNvSpPr>
            <p:nvPr/>
          </p:nvSpPr>
          <p:spPr bwMode="auto">
            <a:xfrm>
              <a:off x="5039" y="2386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1" name="Line 199"/>
            <p:cNvSpPr>
              <a:spLocks noChangeShapeType="1"/>
            </p:cNvSpPr>
            <p:nvPr/>
          </p:nvSpPr>
          <p:spPr bwMode="auto">
            <a:xfrm>
              <a:off x="5041" y="2846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2" name="Line 200"/>
            <p:cNvSpPr>
              <a:spLocks noChangeShapeType="1"/>
            </p:cNvSpPr>
            <p:nvPr/>
          </p:nvSpPr>
          <p:spPr bwMode="auto">
            <a:xfrm flipH="1">
              <a:off x="6753" y="3270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3" name="Line 201"/>
            <p:cNvSpPr>
              <a:spLocks noChangeShapeType="1"/>
            </p:cNvSpPr>
            <p:nvPr/>
          </p:nvSpPr>
          <p:spPr bwMode="auto">
            <a:xfrm flipH="1">
              <a:off x="6759" y="2693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4" name="Line 202"/>
            <p:cNvSpPr>
              <a:spLocks noChangeShapeType="1"/>
            </p:cNvSpPr>
            <p:nvPr/>
          </p:nvSpPr>
          <p:spPr bwMode="auto">
            <a:xfrm flipH="1">
              <a:off x="6753" y="3039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5" name="Line 203"/>
            <p:cNvSpPr>
              <a:spLocks noChangeShapeType="1"/>
            </p:cNvSpPr>
            <p:nvPr/>
          </p:nvSpPr>
          <p:spPr bwMode="auto">
            <a:xfrm flipH="1">
              <a:off x="6759" y="2462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6" name="Line 204"/>
            <p:cNvSpPr>
              <a:spLocks noChangeShapeType="1"/>
            </p:cNvSpPr>
            <p:nvPr/>
          </p:nvSpPr>
          <p:spPr bwMode="auto">
            <a:xfrm flipH="1">
              <a:off x="6759" y="2808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7" name="Line 205"/>
            <p:cNvSpPr>
              <a:spLocks noChangeShapeType="1"/>
            </p:cNvSpPr>
            <p:nvPr/>
          </p:nvSpPr>
          <p:spPr bwMode="auto">
            <a:xfrm flipH="1">
              <a:off x="6753" y="3156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8" name="Line 206"/>
            <p:cNvSpPr>
              <a:spLocks noChangeShapeType="1"/>
            </p:cNvSpPr>
            <p:nvPr/>
          </p:nvSpPr>
          <p:spPr bwMode="auto">
            <a:xfrm flipH="1">
              <a:off x="6759" y="2579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39" name="Line 207"/>
            <p:cNvSpPr>
              <a:spLocks noChangeShapeType="1"/>
            </p:cNvSpPr>
            <p:nvPr/>
          </p:nvSpPr>
          <p:spPr bwMode="auto">
            <a:xfrm flipH="1">
              <a:off x="6753" y="2925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0" name="Line 208"/>
            <p:cNvSpPr>
              <a:spLocks noChangeShapeType="1"/>
            </p:cNvSpPr>
            <p:nvPr/>
          </p:nvSpPr>
          <p:spPr bwMode="auto">
            <a:xfrm flipH="1">
              <a:off x="6759" y="2348"/>
              <a:ext cx="79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1" name="Line 209"/>
            <p:cNvSpPr>
              <a:spLocks noChangeShapeType="1"/>
            </p:cNvSpPr>
            <p:nvPr/>
          </p:nvSpPr>
          <p:spPr bwMode="auto">
            <a:xfrm flipH="1">
              <a:off x="6794" y="3327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2" name="Line 210"/>
            <p:cNvSpPr>
              <a:spLocks noChangeShapeType="1"/>
            </p:cNvSpPr>
            <p:nvPr/>
          </p:nvSpPr>
          <p:spPr bwMode="auto">
            <a:xfrm flipH="1">
              <a:off x="6797" y="2750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3" name="Line 211"/>
            <p:cNvSpPr>
              <a:spLocks noChangeShapeType="1"/>
            </p:cNvSpPr>
            <p:nvPr/>
          </p:nvSpPr>
          <p:spPr bwMode="auto">
            <a:xfrm flipH="1">
              <a:off x="6794" y="2867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4" name="Line 212"/>
            <p:cNvSpPr>
              <a:spLocks noChangeShapeType="1"/>
            </p:cNvSpPr>
            <p:nvPr/>
          </p:nvSpPr>
          <p:spPr bwMode="auto">
            <a:xfrm flipH="1">
              <a:off x="6794" y="3096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5" name="Line 213"/>
            <p:cNvSpPr>
              <a:spLocks noChangeShapeType="1"/>
            </p:cNvSpPr>
            <p:nvPr/>
          </p:nvSpPr>
          <p:spPr bwMode="auto">
            <a:xfrm flipH="1">
              <a:off x="6797" y="2519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6" name="Line 214"/>
            <p:cNvSpPr>
              <a:spLocks noChangeShapeType="1"/>
            </p:cNvSpPr>
            <p:nvPr/>
          </p:nvSpPr>
          <p:spPr bwMode="auto">
            <a:xfrm flipH="1">
              <a:off x="6794" y="3213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7" name="Line 215"/>
            <p:cNvSpPr>
              <a:spLocks noChangeShapeType="1"/>
            </p:cNvSpPr>
            <p:nvPr/>
          </p:nvSpPr>
          <p:spPr bwMode="auto">
            <a:xfrm flipH="1">
              <a:off x="6797" y="2636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8" name="Line 216"/>
            <p:cNvSpPr>
              <a:spLocks noChangeShapeType="1"/>
            </p:cNvSpPr>
            <p:nvPr/>
          </p:nvSpPr>
          <p:spPr bwMode="auto">
            <a:xfrm flipH="1">
              <a:off x="6794" y="2982"/>
              <a:ext cx="38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49" name="Line 217"/>
            <p:cNvSpPr>
              <a:spLocks noChangeShapeType="1"/>
            </p:cNvSpPr>
            <p:nvPr/>
          </p:nvSpPr>
          <p:spPr bwMode="auto">
            <a:xfrm flipH="1">
              <a:off x="6797" y="2405"/>
              <a:ext cx="41" cy="1"/>
            </a:xfrm>
            <a:prstGeom prst="line">
              <a:avLst/>
            </a:prstGeom>
            <a:noFill/>
            <a:ln w="17463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0" name="Freeform 218"/>
            <p:cNvSpPr>
              <a:spLocks/>
            </p:cNvSpPr>
            <p:nvPr/>
          </p:nvSpPr>
          <p:spPr bwMode="auto">
            <a:xfrm>
              <a:off x="6115" y="2631"/>
              <a:ext cx="55" cy="54"/>
            </a:xfrm>
            <a:custGeom>
              <a:avLst/>
              <a:gdLst>
                <a:gd name="T0" fmla="*/ 28 w 55"/>
                <a:gd name="T1" fmla="*/ 0 h 54"/>
                <a:gd name="T2" fmla="*/ 39 w 55"/>
                <a:gd name="T3" fmla="*/ 0 h 54"/>
                <a:gd name="T4" fmla="*/ 47 w 55"/>
                <a:gd name="T5" fmla="*/ 8 h 54"/>
                <a:gd name="T6" fmla="*/ 52 w 55"/>
                <a:gd name="T7" fmla="*/ 16 h 54"/>
                <a:gd name="T8" fmla="*/ 55 w 55"/>
                <a:gd name="T9" fmla="*/ 27 h 54"/>
                <a:gd name="T10" fmla="*/ 52 w 55"/>
                <a:gd name="T11" fmla="*/ 38 h 54"/>
                <a:gd name="T12" fmla="*/ 47 w 55"/>
                <a:gd name="T13" fmla="*/ 46 h 54"/>
                <a:gd name="T14" fmla="*/ 39 w 55"/>
                <a:gd name="T15" fmla="*/ 51 h 54"/>
                <a:gd name="T16" fmla="*/ 28 w 55"/>
                <a:gd name="T17" fmla="*/ 54 h 54"/>
                <a:gd name="T18" fmla="*/ 17 w 55"/>
                <a:gd name="T19" fmla="*/ 51 h 54"/>
                <a:gd name="T20" fmla="*/ 9 w 55"/>
                <a:gd name="T21" fmla="*/ 46 h 54"/>
                <a:gd name="T22" fmla="*/ 3 w 55"/>
                <a:gd name="T23" fmla="*/ 38 h 54"/>
                <a:gd name="T24" fmla="*/ 0 w 55"/>
                <a:gd name="T25" fmla="*/ 27 h 54"/>
                <a:gd name="T26" fmla="*/ 3 w 55"/>
                <a:gd name="T27" fmla="*/ 16 h 54"/>
                <a:gd name="T28" fmla="*/ 9 w 55"/>
                <a:gd name="T29" fmla="*/ 8 h 54"/>
                <a:gd name="T30" fmla="*/ 17 w 55"/>
                <a:gd name="T31" fmla="*/ 0 h 54"/>
                <a:gd name="T32" fmla="*/ 28 w 55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4"/>
                <a:gd name="T53" fmla="*/ 55 w 55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4">
                  <a:moveTo>
                    <a:pt x="28" y="0"/>
                  </a:moveTo>
                  <a:lnTo>
                    <a:pt x="39" y="0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5" y="27"/>
                  </a:lnTo>
                  <a:lnTo>
                    <a:pt x="52" y="38"/>
                  </a:lnTo>
                  <a:lnTo>
                    <a:pt x="47" y="46"/>
                  </a:lnTo>
                  <a:lnTo>
                    <a:pt x="39" y="51"/>
                  </a:lnTo>
                  <a:lnTo>
                    <a:pt x="28" y="54"/>
                  </a:lnTo>
                  <a:lnTo>
                    <a:pt x="17" y="51"/>
                  </a:lnTo>
                  <a:lnTo>
                    <a:pt x="9" y="46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9" y="8"/>
                  </a:lnTo>
                  <a:lnTo>
                    <a:pt x="17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93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1" name="Freeform 219"/>
            <p:cNvSpPr>
              <a:spLocks/>
            </p:cNvSpPr>
            <p:nvPr/>
          </p:nvSpPr>
          <p:spPr bwMode="auto">
            <a:xfrm>
              <a:off x="6115" y="2631"/>
              <a:ext cx="55" cy="54"/>
            </a:xfrm>
            <a:custGeom>
              <a:avLst/>
              <a:gdLst>
                <a:gd name="T0" fmla="*/ 28 w 55"/>
                <a:gd name="T1" fmla="*/ 0 h 54"/>
                <a:gd name="T2" fmla="*/ 39 w 55"/>
                <a:gd name="T3" fmla="*/ 0 h 54"/>
                <a:gd name="T4" fmla="*/ 47 w 55"/>
                <a:gd name="T5" fmla="*/ 8 h 54"/>
                <a:gd name="T6" fmla="*/ 52 w 55"/>
                <a:gd name="T7" fmla="*/ 16 h 54"/>
                <a:gd name="T8" fmla="*/ 55 w 55"/>
                <a:gd name="T9" fmla="*/ 27 h 54"/>
                <a:gd name="T10" fmla="*/ 52 w 55"/>
                <a:gd name="T11" fmla="*/ 38 h 54"/>
                <a:gd name="T12" fmla="*/ 47 w 55"/>
                <a:gd name="T13" fmla="*/ 46 h 54"/>
                <a:gd name="T14" fmla="*/ 39 w 55"/>
                <a:gd name="T15" fmla="*/ 51 h 54"/>
                <a:gd name="T16" fmla="*/ 28 w 55"/>
                <a:gd name="T17" fmla="*/ 54 h 54"/>
                <a:gd name="T18" fmla="*/ 17 w 55"/>
                <a:gd name="T19" fmla="*/ 51 h 54"/>
                <a:gd name="T20" fmla="*/ 9 w 55"/>
                <a:gd name="T21" fmla="*/ 46 h 54"/>
                <a:gd name="T22" fmla="*/ 3 w 55"/>
                <a:gd name="T23" fmla="*/ 38 h 54"/>
                <a:gd name="T24" fmla="*/ 0 w 55"/>
                <a:gd name="T25" fmla="*/ 27 h 54"/>
                <a:gd name="T26" fmla="*/ 3 w 55"/>
                <a:gd name="T27" fmla="*/ 16 h 54"/>
                <a:gd name="T28" fmla="*/ 9 w 55"/>
                <a:gd name="T29" fmla="*/ 8 h 54"/>
                <a:gd name="T30" fmla="*/ 17 w 55"/>
                <a:gd name="T31" fmla="*/ 0 h 54"/>
                <a:gd name="T32" fmla="*/ 28 w 55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4"/>
                <a:gd name="T53" fmla="*/ 55 w 55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4">
                  <a:moveTo>
                    <a:pt x="28" y="0"/>
                  </a:moveTo>
                  <a:lnTo>
                    <a:pt x="39" y="0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5" y="27"/>
                  </a:lnTo>
                  <a:lnTo>
                    <a:pt x="52" y="38"/>
                  </a:lnTo>
                  <a:lnTo>
                    <a:pt x="47" y="46"/>
                  </a:lnTo>
                  <a:lnTo>
                    <a:pt x="39" y="51"/>
                  </a:lnTo>
                  <a:lnTo>
                    <a:pt x="28" y="54"/>
                  </a:lnTo>
                  <a:lnTo>
                    <a:pt x="17" y="51"/>
                  </a:lnTo>
                  <a:lnTo>
                    <a:pt x="9" y="46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9" y="8"/>
                  </a:lnTo>
                  <a:lnTo>
                    <a:pt x="17" y="0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4763">
              <a:solidFill>
                <a:srgbClr val="0093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2" name="Freeform 220"/>
            <p:cNvSpPr>
              <a:spLocks/>
            </p:cNvSpPr>
            <p:nvPr/>
          </p:nvSpPr>
          <p:spPr bwMode="auto">
            <a:xfrm>
              <a:off x="6118" y="2372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38 w 55"/>
                <a:gd name="T3" fmla="*/ 0 h 55"/>
                <a:gd name="T4" fmla="*/ 47 w 55"/>
                <a:gd name="T5" fmla="*/ 9 h 55"/>
                <a:gd name="T6" fmla="*/ 52 w 55"/>
                <a:gd name="T7" fmla="*/ 17 h 55"/>
                <a:gd name="T8" fmla="*/ 55 w 55"/>
                <a:gd name="T9" fmla="*/ 28 h 55"/>
                <a:gd name="T10" fmla="*/ 52 w 55"/>
                <a:gd name="T11" fmla="*/ 39 h 55"/>
                <a:gd name="T12" fmla="*/ 47 w 55"/>
                <a:gd name="T13" fmla="*/ 47 h 55"/>
                <a:gd name="T14" fmla="*/ 38 w 55"/>
                <a:gd name="T15" fmla="*/ 52 h 55"/>
                <a:gd name="T16" fmla="*/ 27 w 55"/>
                <a:gd name="T17" fmla="*/ 55 h 55"/>
                <a:gd name="T18" fmla="*/ 17 w 55"/>
                <a:gd name="T19" fmla="*/ 52 h 55"/>
                <a:gd name="T20" fmla="*/ 8 w 55"/>
                <a:gd name="T21" fmla="*/ 47 h 55"/>
                <a:gd name="T22" fmla="*/ 0 w 55"/>
                <a:gd name="T23" fmla="*/ 39 h 55"/>
                <a:gd name="T24" fmla="*/ 0 w 55"/>
                <a:gd name="T25" fmla="*/ 28 h 55"/>
                <a:gd name="T26" fmla="*/ 0 w 55"/>
                <a:gd name="T27" fmla="*/ 17 h 55"/>
                <a:gd name="T28" fmla="*/ 8 w 55"/>
                <a:gd name="T29" fmla="*/ 9 h 55"/>
                <a:gd name="T30" fmla="*/ 17 w 55"/>
                <a:gd name="T31" fmla="*/ 0 h 55"/>
                <a:gd name="T32" fmla="*/ 27 w 55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0"/>
                  </a:moveTo>
                  <a:lnTo>
                    <a:pt x="38" y="0"/>
                  </a:lnTo>
                  <a:lnTo>
                    <a:pt x="47" y="9"/>
                  </a:lnTo>
                  <a:lnTo>
                    <a:pt x="52" y="17"/>
                  </a:lnTo>
                  <a:lnTo>
                    <a:pt x="55" y="28"/>
                  </a:lnTo>
                  <a:lnTo>
                    <a:pt x="52" y="39"/>
                  </a:lnTo>
                  <a:lnTo>
                    <a:pt x="47" y="47"/>
                  </a:lnTo>
                  <a:lnTo>
                    <a:pt x="38" y="52"/>
                  </a:lnTo>
                  <a:lnTo>
                    <a:pt x="27" y="55"/>
                  </a:lnTo>
                  <a:lnTo>
                    <a:pt x="17" y="52"/>
                  </a:lnTo>
                  <a:lnTo>
                    <a:pt x="8" y="47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8" y="9"/>
                  </a:lnTo>
                  <a:lnTo>
                    <a:pt x="1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3" name="Freeform 221"/>
            <p:cNvSpPr>
              <a:spLocks/>
            </p:cNvSpPr>
            <p:nvPr/>
          </p:nvSpPr>
          <p:spPr bwMode="auto">
            <a:xfrm>
              <a:off x="6118" y="2372"/>
              <a:ext cx="55" cy="55"/>
            </a:xfrm>
            <a:custGeom>
              <a:avLst/>
              <a:gdLst>
                <a:gd name="T0" fmla="*/ 27 w 55"/>
                <a:gd name="T1" fmla="*/ 0 h 55"/>
                <a:gd name="T2" fmla="*/ 38 w 55"/>
                <a:gd name="T3" fmla="*/ 0 h 55"/>
                <a:gd name="T4" fmla="*/ 47 w 55"/>
                <a:gd name="T5" fmla="*/ 9 h 55"/>
                <a:gd name="T6" fmla="*/ 52 w 55"/>
                <a:gd name="T7" fmla="*/ 17 h 55"/>
                <a:gd name="T8" fmla="*/ 55 w 55"/>
                <a:gd name="T9" fmla="*/ 28 h 55"/>
                <a:gd name="T10" fmla="*/ 52 w 55"/>
                <a:gd name="T11" fmla="*/ 39 h 55"/>
                <a:gd name="T12" fmla="*/ 47 w 55"/>
                <a:gd name="T13" fmla="*/ 47 h 55"/>
                <a:gd name="T14" fmla="*/ 38 w 55"/>
                <a:gd name="T15" fmla="*/ 52 h 55"/>
                <a:gd name="T16" fmla="*/ 27 w 55"/>
                <a:gd name="T17" fmla="*/ 55 h 55"/>
                <a:gd name="T18" fmla="*/ 17 w 55"/>
                <a:gd name="T19" fmla="*/ 52 h 55"/>
                <a:gd name="T20" fmla="*/ 8 w 55"/>
                <a:gd name="T21" fmla="*/ 47 h 55"/>
                <a:gd name="T22" fmla="*/ 0 w 55"/>
                <a:gd name="T23" fmla="*/ 39 h 55"/>
                <a:gd name="T24" fmla="*/ 0 w 55"/>
                <a:gd name="T25" fmla="*/ 28 h 55"/>
                <a:gd name="T26" fmla="*/ 0 w 55"/>
                <a:gd name="T27" fmla="*/ 17 h 55"/>
                <a:gd name="T28" fmla="*/ 8 w 55"/>
                <a:gd name="T29" fmla="*/ 9 h 55"/>
                <a:gd name="T30" fmla="*/ 17 w 55"/>
                <a:gd name="T31" fmla="*/ 0 h 55"/>
                <a:gd name="T32" fmla="*/ 27 w 55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5"/>
                <a:gd name="T53" fmla="*/ 55 w 55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5">
                  <a:moveTo>
                    <a:pt x="27" y="0"/>
                  </a:moveTo>
                  <a:lnTo>
                    <a:pt x="38" y="0"/>
                  </a:lnTo>
                  <a:lnTo>
                    <a:pt x="47" y="9"/>
                  </a:lnTo>
                  <a:lnTo>
                    <a:pt x="52" y="17"/>
                  </a:lnTo>
                  <a:lnTo>
                    <a:pt x="55" y="28"/>
                  </a:lnTo>
                  <a:lnTo>
                    <a:pt x="52" y="39"/>
                  </a:lnTo>
                  <a:lnTo>
                    <a:pt x="47" y="47"/>
                  </a:lnTo>
                  <a:lnTo>
                    <a:pt x="38" y="52"/>
                  </a:lnTo>
                  <a:lnTo>
                    <a:pt x="27" y="55"/>
                  </a:lnTo>
                  <a:lnTo>
                    <a:pt x="17" y="52"/>
                  </a:lnTo>
                  <a:lnTo>
                    <a:pt x="8" y="47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8" y="9"/>
                  </a:lnTo>
                  <a:lnTo>
                    <a:pt x="17" y="0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4" name="Freeform 222"/>
            <p:cNvSpPr>
              <a:spLocks/>
            </p:cNvSpPr>
            <p:nvPr/>
          </p:nvSpPr>
          <p:spPr bwMode="auto">
            <a:xfrm>
              <a:off x="6546" y="2759"/>
              <a:ext cx="55" cy="54"/>
            </a:xfrm>
            <a:custGeom>
              <a:avLst/>
              <a:gdLst>
                <a:gd name="T0" fmla="*/ 27 w 55"/>
                <a:gd name="T1" fmla="*/ 0 h 54"/>
                <a:gd name="T2" fmla="*/ 38 w 55"/>
                <a:gd name="T3" fmla="*/ 2 h 54"/>
                <a:gd name="T4" fmla="*/ 47 w 55"/>
                <a:gd name="T5" fmla="*/ 8 h 54"/>
                <a:gd name="T6" fmla="*/ 52 w 55"/>
                <a:gd name="T7" fmla="*/ 16 h 54"/>
                <a:gd name="T8" fmla="*/ 55 w 55"/>
                <a:gd name="T9" fmla="*/ 27 h 54"/>
                <a:gd name="T10" fmla="*/ 52 w 55"/>
                <a:gd name="T11" fmla="*/ 38 h 54"/>
                <a:gd name="T12" fmla="*/ 47 w 55"/>
                <a:gd name="T13" fmla="*/ 46 h 54"/>
                <a:gd name="T14" fmla="*/ 38 w 55"/>
                <a:gd name="T15" fmla="*/ 51 h 54"/>
                <a:gd name="T16" fmla="*/ 27 w 55"/>
                <a:gd name="T17" fmla="*/ 54 h 54"/>
                <a:gd name="T18" fmla="*/ 17 w 55"/>
                <a:gd name="T19" fmla="*/ 51 h 54"/>
                <a:gd name="T20" fmla="*/ 8 w 55"/>
                <a:gd name="T21" fmla="*/ 46 h 54"/>
                <a:gd name="T22" fmla="*/ 3 w 55"/>
                <a:gd name="T23" fmla="*/ 38 h 54"/>
                <a:gd name="T24" fmla="*/ 0 w 55"/>
                <a:gd name="T25" fmla="*/ 27 h 54"/>
                <a:gd name="T26" fmla="*/ 3 w 55"/>
                <a:gd name="T27" fmla="*/ 16 h 54"/>
                <a:gd name="T28" fmla="*/ 8 w 55"/>
                <a:gd name="T29" fmla="*/ 8 h 54"/>
                <a:gd name="T30" fmla="*/ 17 w 55"/>
                <a:gd name="T31" fmla="*/ 2 h 54"/>
                <a:gd name="T32" fmla="*/ 27 w 55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4"/>
                <a:gd name="T53" fmla="*/ 55 w 55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4">
                  <a:moveTo>
                    <a:pt x="27" y="0"/>
                  </a:moveTo>
                  <a:lnTo>
                    <a:pt x="38" y="2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5" y="27"/>
                  </a:lnTo>
                  <a:lnTo>
                    <a:pt x="52" y="38"/>
                  </a:lnTo>
                  <a:lnTo>
                    <a:pt x="47" y="46"/>
                  </a:lnTo>
                  <a:lnTo>
                    <a:pt x="38" y="51"/>
                  </a:lnTo>
                  <a:lnTo>
                    <a:pt x="27" y="54"/>
                  </a:lnTo>
                  <a:lnTo>
                    <a:pt x="17" y="51"/>
                  </a:lnTo>
                  <a:lnTo>
                    <a:pt x="8" y="46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7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5" name="Freeform 223"/>
            <p:cNvSpPr>
              <a:spLocks/>
            </p:cNvSpPr>
            <p:nvPr/>
          </p:nvSpPr>
          <p:spPr bwMode="auto">
            <a:xfrm>
              <a:off x="6546" y="2759"/>
              <a:ext cx="55" cy="54"/>
            </a:xfrm>
            <a:custGeom>
              <a:avLst/>
              <a:gdLst>
                <a:gd name="T0" fmla="*/ 27 w 55"/>
                <a:gd name="T1" fmla="*/ 0 h 54"/>
                <a:gd name="T2" fmla="*/ 38 w 55"/>
                <a:gd name="T3" fmla="*/ 2 h 54"/>
                <a:gd name="T4" fmla="*/ 47 w 55"/>
                <a:gd name="T5" fmla="*/ 8 h 54"/>
                <a:gd name="T6" fmla="*/ 52 w 55"/>
                <a:gd name="T7" fmla="*/ 16 h 54"/>
                <a:gd name="T8" fmla="*/ 55 w 55"/>
                <a:gd name="T9" fmla="*/ 27 h 54"/>
                <a:gd name="T10" fmla="*/ 52 w 55"/>
                <a:gd name="T11" fmla="*/ 38 h 54"/>
                <a:gd name="T12" fmla="*/ 47 w 55"/>
                <a:gd name="T13" fmla="*/ 46 h 54"/>
                <a:gd name="T14" fmla="*/ 38 w 55"/>
                <a:gd name="T15" fmla="*/ 51 h 54"/>
                <a:gd name="T16" fmla="*/ 27 w 55"/>
                <a:gd name="T17" fmla="*/ 54 h 54"/>
                <a:gd name="T18" fmla="*/ 17 w 55"/>
                <a:gd name="T19" fmla="*/ 51 h 54"/>
                <a:gd name="T20" fmla="*/ 8 w 55"/>
                <a:gd name="T21" fmla="*/ 46 h 54"/>
                <a:gd name="T22" fmla="*/ 3 w 55"/>
                <a:gd name="T23" fmla="*/ 38 h 54"/>
                <a:gd name="T24" fmla="*/ 0 w 55"/>
                <a:gd name="T25" fmla="*/ 27 h 54"/>
                <a:gd name="T26" fmla="*/ 3 w 55"/>
                <a:gd name="T27" fmla="*/ 16 h 54"/>
                <a:gd name="T28" fmla="*/ 8 w 55"/>
                <a:gd name="T29" fmla="*/ 8 h 54"/>
                <a:gd name="T30" fmla="*/ 17 w 55"/>
                <a:gd name="T31" fmla="*/ 2 h 54"/>
                <a:gd name="T32" fmla="*/ 27 w 55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54"/>
                <a:gd name="T53" fmla="*/ 55 w 55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54">
                  <a:moveTo>
                    <a:pt x="27" y="0"/>
                  </a:moveTo>
                  <a:lnTo>
                    <a:pt x="38" y="2"/>
                  </a:lnTo>
                  <a:lnTo>
                    <a:pt x="47" y="8"/>
                  </a:lnTo>
                  <a:lnTo>
                    <a:pt x="52" y="16"/>
                  </a:lnTo>
                  <a:lnTo>
                    <a:pt x="55" y="27"/>
                  </a:lnTo>
                  <a:lnTo>
                    <a:pt x="52" y="38"/>
                  </a:lnTo>
                  <a:lnTo>
                    <a:pt x="47" y="46"/>
                  </a:lnTo>
                  <a:lnTo>
                    <a:pt x="38" y="51"/>
                  </a:lnTo>
                  <a:lnTo>
                    <a:pt x="27" y="54"/>
                  </a:lnTo>
                  <a:lnTo>
                    <a:pt x="17" y="51"/>
                  </a:lnTo>
                  <a:lnTo>
                    <a:pt x="8" y="46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7" y="2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4763">
              <a:solidFill>
                <a:srgbClr val="DA25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6" name="Freeform 224"/>
            <p:cNvSpPr>
              <a:spLocks noEditPoints="1"/>
            </p:cNvSpPr>
            <p:nvPr/>
          </p:nvSpPr>
          <p:spPr bwMode="auto">
            <a:xfrm>
              <a:off x="6505" y="2631"/>
              <a:ext cx="137" cy="359"/>
            </a:xfrm>
            <a:custGeom>
              <a:avLst/>
              <a:gdLst>
                <a:gd name="T0" fmla="*/ 0 w 137"/>
                <a:gd name="T1" fmla="*/ 8 h 359"/>
                <a:gd name="T2" fmla="*/ 0 w 137"/>
                <a:gd name="T3" fmla="*/ 0 h 359"/>
                <a:gd name="T4" fmla="*/ 137 w 137"/>
                <a:gd name="T5" fmla="*/ 0 h 359"/>
                <a:gd name="T6" fmla="*/ 137 w 137"/>
                <a:gd name="T7" fmla="*/ 16 h 359"/>
                <a:gd name="T8" fmla="*/ 0 w 137"/>
                <a:gd name="T9" fmla="*/ 16 h 359"/>
                <a:gd name="T10" fmla="*/ 0 w 137"/>
                <a:gd name="T11" fmla="*/ 8 h 359"/>
                <a:gd name="T12" fmla="*/ 60 w 137"/>
                <a:gd name="T13" fmla="*/ 351 h 359"/>
                <a:gd name="T14" fmla="*/ 60 w 137"/>
                <a:gd name="T15" fmla="*/ 8 h 359"/>
                <a:gd name="T16" fmla="*/ 77 w 137"/>
                <a:gd name="T17" fmla="*/ 8 h 359"/>
                <a:gd name="T18" fmla="*/ 77 w 137"/>
                <a:gd name="T19" fmla="*/ 351 h 359"/>
                <a:gd name="T20" fmla="*/ 60 w 137"/>
                <a:gd name="T21" fmla="*/ 351 h 359"/>
                <a:gd name="T22" fmla="*/ 0 w 137"/>
                <a:gd name="T23" fmla="*/ 351 h 359"/>
                <a:gd name="T24" fmla="*/ 0 w 137"/>
                <a:gd name="T25" fmla="*/ 342 h 359"/>
                <a:gd name="T26" fmla="*/ 137 w 137"/>
                <a:gd name="T27" fmla="*/ 342 h 359"/>
                <a:gd name="T28" fmla="*/ 137 w 137"/>
                <a:gd name="T29" fmla="*/ 359 h 359"/>
                <a:gd name="T30" fmla="*/ 0 w 137"/>
                <a:gd name="T31" fmla="*/ 359 h 359"/>
                <a:gd name="T32" fmla="*/ 0 w 137"/>
                <a:gd name="T33" fmla="*/ 351 h 3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7"/>
                <a:gd name="T52" fmla="*/ 0 h 359"/>
                <a:gd name="T53" fmla="*/ 137 w 137"/>
                <a:gd name="T54" fmla="*/ 359 h 3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7" h="359">
                  <a:moveTo>
                    <a:pt x="0" y="8"/>
                  </a:moveTo>
                  <a:lnTo>
                    <a:pt x="0" y="0"/>
                  </a:lnTo>
                  <a:lnTo>
                    <a:pt x="137" y="0"/>
                  </a:lnTo>
                  <a:lnTo>
                    <a:pt x="137" y="16"/>
                  </a:lnTo>
                  <a:lnTo>
                    <a:pt x="0" y="16"/>
                  </a:lnTo>
                  <a:lnTo>
                    <a:pt x="0" y="8"/>
                  </a:lnTo>
                  <a:close/>
                  <a:moveTo>
                    <a:pt x="60" y="351"/>
                  </a:moveTo>
                  <a:lnTo>
                    <a:pt x="60" y="8"/>
                  </a:lnTo>
                  <a:lnTo>
                    <a:pt x="77" y="8"/>
                  </a:lnTo>
                  <a:lnTo>
                    <a:pt x="77" y="351"/>
                  </a:lnTo>
                  <a:lnTo>
                    <a:pt x="60" y="351"/>
                  </a:lnTo>
                  <a:close/>
                  <a:moveTo>
                    <a:pt x="0" y="351"/>
                  </a:moveTo>
                  <a:lnTo>
                    <a:pt x="0" y="342"/>
                  </a:lnTo>
                  <a:lnTo>
                    <a:pt x="137" y="342"/>
                  </a:lnTo>
                  <a:lnTo>
                    <a:pt x="137" y="359"/>
                  </a:lnTo>
                  <a:lnTo>
                    <a:pt x="0" y="359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7" name="Freeform 225"/>
            <p:cNvSpPr>
              <a:spLocks/>
            </p:cNvSpPr>
            <p:nvPr/>
          </p:nvSpPr>
          <p:spPr bwMode="auto">
            <a:xfrm>
              <a:off x="6601" y="2944"/>
              <a:ext cx="54" cy="54"/>
            </a:xfrm>
            <a:custGeom>
              <a:avLst/>
              <a:gdLst>
                <a:gd name="T0" fmla="*/ 27 w 54"/>
                <a:gd name="T1" fmla="*/ 0 h 54"/>
                <a:gd name="T2" fmla="*/ 38 w 54"/>
                <a:gd name="T3" fmla="*/ 2 h 54"/>
                <a:gd name="T4" fmla="*/ 46 w 54"/>
                <a:gd name="T5" fmla="*/ 8 h 54"/>
                <a:gd name="T6" fmla="*/ 52 w 54"/>
                <a:gd name="T7" fmla="*/ 16 h 54"/>
                <a:gd name="T8" fmla="*/ 54 w 54"/>
                <a:gd name="T9" fmla="*/ 27 h 54"/>
                <a:gd name="T10" fmla="*/ 52 w 54"/>
                <a:gd name="T11" fmla="*/ 38 h 54"/>
                <a:gd name="T12" fmla="*/ 46 w 54"/>
                <a:gd name="T13" fmla="*/ 46 h 54"/>
                <a:gd name="T14" fmla="*/ 38 w 54"/>
                <a:gd name="T15" fmla="*/ 51 h 54"/>
                <a:gd name="T16" fmla="*/ 27 w 54"/>
                <a:gd name="T17" fmla="*/ 54 h 54"/>
                <a:gd name="T18" fmla="*/ 16 w 54"/>
                <a:gd name="T19" fmla="*/ 51 h 54"/>
                <a:gd name="T20" fmla="*/ 8 w 54"/>
                <a:gd name="T21" fmla="*/ 46 h 54"/>
                <a:gd name="T22" fmla="*/ 2 w 54"/>
                <a:gd name="T23" fmla="*/ 38 h 54"/>
                <a:gd name="T24" fmla="*/ 0 w 54"/>
                <a:gd name="T25" fmla="*/ 27 h 54"/>
                <a:gd name="T26" fmla="*/ 2 w 54"/>
                <a:gd name="T27" fmla="*/ 16 h 54"/>
                <a:gd name="T28" fmla="*/ 8 w 54"/>
                <a:gd name="T29" fmla="*/ 8 h 54"/>
                <a:gd name="T30" fmla="*/ 16 w 54"/>
                <a:gd name="T31" fmla="*/ 2 h 54"/>
                <a:gd name="T32" fmla="*/ 27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4"/>
                <a:gd name="T53" fmla="*/ 54 w 54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1"/>
                  </a:lnTo>
                  <a:lnTo>
                    <a:pt x="27" y="54"/>
                  </a:lnTo>
                  <a:lnTo>
                    <a:pt x="16" y="51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93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8" name="Freeform 226"/>
            <p:cNvSpPr>
              <a:spLocks/>
            </p:cNvSpPr>
            <p:nvPr/>
          </p:nvSpPr>
          <p:spPr bwMode="auto">
            <a:xfrm>
              <a:off x="6601" y="2944"/>
              <a:ext cx="54" cy="54"/>
            </a:xfrm>
            <a:custGeom>
              <a:avLst/>
              <a:gdLst>
                <a:gd name="T0" fmla="*/ 27 w 54"/>
                <a:gd name="T1" fmla="*/ 0 h 54"/>
                <a:gd name="T2" fmla="*/ 38 w 54"/>
                <a:gd name="T3" fmla="*/ 2 h 54"/>
                <a:gd name="T4" fmla="*/ 46 w 54"/>
                <a:gd name="T5" fmla="*/ 8 h 54"/>
                <a:gd name="T6" fmla="*/ 52 w 54"/>
                <a:gd name="T7" fmla="*/ 16 h 54"/>
                <a:gd name="T8" fmla="*/ 54 w 54"/>
                <a:gd name="T9" fmla="*/ 27 h 54"/>
                <a:gd name="T10" fmla="*/ 52 w 54"/>
                <a:gd name="T11" fmla="*/ 38 h 54"/>
                <a:gd name="T12" fmla="*/ 46 w 54"/>
                <a:gd name="T13" fmla="*/ 46 h 54"/>
                <a:gd name="T14" fmla="*/ 38 w 54"/>
                <a:gd name="T15" fmla="*/ 51 h 54"/>
                <a:gd name="T16" fmla="*/ 27 w 54"/>
                <a:gd name="T17" fmla="*/ 54 h 54"/>
                <a:gd name="T18" fmla="*/ 16 w 54"/>
                <a:gd name="T19" fmla="*/ 51 h 54"/>
                <a:gd name="T20" fmla="*/ 8 w 54"/>
                <a:gd name="T21" fmla="*/ 46 h 54"/>
                <a:gd name="T22" fmla="*/ 2 w 54"/>
                <a:gd name="T23" fmla="*/ 38 h 54"/>
                <a:gd name="T24" fmla="*/ 0 w 54"/>
                <a:gd name="T25" fmla="*/ 27 h 54"/>
                <a:gd name="T26" fmla="*/ 2 w 54"/>
                <a:gd name="T27" fmla="*/ 16 h 54"/>
                <a:gd name="T28" fmla="*/ 8 w 54"/>
                <a:gd name="T29" fmla="*/ 8 h 54"/>
                <a:gd name="T30" fmla="*/ 16 w 54"/>
                <a:gd name="T31" fmla="*/ 2 h 54"/>
                <a:gd name="T32" fmla="*/ 27 w 54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4"/>
                <a:gd name="T53" fmla="*/ 54 w 54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4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6"/>
                  </a:lnTo>
                  <a:lnTo>
                    <a:pt x="54" y="27"/>
                  </a:lnTo>
                  <a:lnTo>
                    <a:pt x="52" y="38"/>
                  </a:lnTo>
                  <a:lnTo>
                    <a:pt x="46" y="46"/>
                  </a:lnTo>
                  <a:lnTo>
                    <a:pt x="38" y="51"/>
                  </a:lnTo>
                  <a:lnTo>
                    <a:pt x="27" y="54"/>
                  </a:lnTo>
                  <a:lnTo>
                    <a:pt x="16" y="51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4763">
              <a:solidFill>
                <a:srgbClr val="0093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59" name="Freeform 227"/>
            <p:cNvSpPr>
              <a:spLocks noEditPoints="1"/>
            </p:cNvSpPr>
            <p:nvPr/>
          </p:nvSpPr>
          <p:spPr bwMode="auto">
            <a:xfrm>
              <a:off x="6560" y="2818"/>
              <a:ext cx="136" cy="270"/>
            </a:xfrm>
            <a:custGeom>
              <a:avLst/>
              <a:gdLst>
                <a:gd name="T0" fmla="*/ 0 w 136"/>
                <a:gd name="T1" fmla="*/ 9 h 270"/>
                <a:gd name="T2" fmla="*/ 0 w 136"/>
                <a:gd name="T3" fmla="*/ 0 h 270"/>
                <a:gd name="T4" fmla="*/ 136 w 136"/>
                <a:gd name="T5" fmla="*/ 0 h 270"/>
                <a:gd name="T6" fmla="*/ 136 w 136"/>
                <a:gd name="T7" fmla="*/ 17 h 270"/>
                <a:gd name="T8" fmla="*/ 0 w 136"/>
                <a:gd name="T9" fmla="*/ 17 h 270"/>
                <a:gd name="T10" fmla="*/ 0 w 136"/>
                <a:gd name="T11" fmla="*/ 9 h 270"/>
                <a:gd name="T12" fmla="*/ 60 w 136"/>
                <a:gd name="T13" fmla="*/ 262 h 270"/>
                <a:gd name="T14" fmla="*/ 60 w 136"/>
                <a:gd name="T15" fmla="*/ 9 h 270"/>
                <a:gd name="T16" fmla="*/ 76 w 136"/>
                <a:gd name="T17" fmla="*/ 9 h 270"/>
                <a:gd name="T18" fmla="*/ 76 w 136"/>
                <a:gd name="T19" fmla="*/ 262 h 270"/>
                <a:gd name="T20" fmla="*/ 60 w 136"/>
                <a:gd name="T21" fmla="*/ 262 h 270"/>
                <a:gd name="T22" fmla="*/ 0 w 136"/>
                <a:gd name="T23" fmla="*/ 262 h 270"/>
                <a:gd name="T24" fmla="*/ 0 w 136"/>
                <a:gd name="T25" fmla="*/ 253 h 270"/>
                <a:gd name="T26" fmla="*/ 136 w 136"/>
                <a:gd name="T27" fmla="*/ 253 h 270"/>
                <a:gd name="T28" fmla="*/ 136 w 136"/>
                <a:gd name="T29" fmla="*/ 270 h 270"/>
                <a:gd name="T30" fmla="*/ 0 w 136"/>
                <a:gd name="T31" fmla="*/ 270 h 270"/>
                <a:gd name="T32" fmla="*/ 0 w 136"/>
                <a:gd name="T33" fmla="*/ 262 h 2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270"/>
                <a:gd name="T53" fmla="*/ 136 w 136"/>
                <a:gd name="T54" fmla="*/ 270 h 2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270">
                  <a:moveTo>
                    <a:pt x="0" y="9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17"/>
                  </a:lnTo>
                  <a:lnTo>
                    <a:pt x="0" y="17"/>
                  </a:lnTo>
                  <a:lnTo>
                    <a:pt x="0" y="9"/>
                  </a:lnTo>
                  <a:close/>
                  <a:moveTo>
                    <a:pt x="60" y="262"/>
                  </a:moveTo>
                  <a:lnTo>
                    <a:pt x="60" y="9"/>
                  </a:lnTo>
                  <a:lnTo>
                    <a:pt x="76" y="9"/>
                  </a:lnTo>
                  <a:lnTo>
                    <a:pt x="76" y="262"/>
                  </a:lnTo>
                  <a:lnTo>
                    <a:pt x="60" y="262"/>
                  </a:lnTo>
                  <a:close/>
                  <a:moveTo>
                    <a:pt x="0" y="262"/>
                  </a:moveTo>
                  <a:lnTo>
                    <a:pt x="0" y="253"/>
                  </a:lnTo>
                  <a:lnTo>
                    <a:pt x="136" y="253"/>
                  </a:lnTo>
                  <a:lnTo>
                    <a:pt x="136" y="270"/>
                  </a:lnTo>
                  <a:lnTo>
                    <a:pt x="0" y="270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0093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060" name="Freeform 228"/>
            <p:cNvSpPr>
              <a:spLocks noEditPoints="1"/>
            </p:cNvSpPr>
            <p:nvPr/>
          </p:nvSpPr>
          <p:spPr bwMode="auto">
            <a:xfrm>
              <a:off x="6075" y="2310"/>
              <a:ext cx="136" cy="169"/>
            </a:xfrm>
            <a:custGeom>
              <a:avLst/>
              <a:gdLst>
                <a:gd name="T0" fmla="*/ 0 w 136"/>
                <a:gd name="T1" fmla="*/ 8 h 169"/>
                <a:gd name="T2" fmla="*/ 0 w 136"/>
                <a:gd name="T3" fmla="*/ 0 h 169"/>
                <a:gd name="T4" fmla="*/ 136 w 136"/>
                <a:gd name="T5" fmla="*/ 0 h 169"/>
                <a:gd name="T6" fmla="*/ 136 w 136"/>
                <a:gd name="T7" fmla="*/ 16 h 169"/>
                <a:gd name="T8" fmla="*/ 0 w 136"/>
                <a:gd name="T9" fmla="*/ 16 h 169"/>
                <a:gd name="T10" fmla="*/ 0 w 136"/>
                <a:gd name="T11" fmla="*/ 8 h 169"/>
                <a:gd name="T12" fmla="*/ 60 w 136"/>
                <a:gd name="T13" fmla="*/ 160 h 169"/>
                <a:gd name="T14" fmla="*/ 60 w 136"/>
                <a:gd name="T15" fmla="*/ 8 h 169"/>
                <a:gd name="T16" fmla="*/ 76 w 136"/>
                <a:gd name="T17" fmla="*/ 8 h 169"/>
                <a:gd name="T18" fmla="*/ 76 w 136"/>
                <a:gd name="T19" fmla="*/ 160 h 169"/>
                <a:gd name="T20" fmla="*/ 60 w 136"/>
                <a:gd name="T21" fmla="*/ 160 h 169"/>
                <a:gd name="T22" fmla="*/ 0 w 136"/>
                <a:gd name="T23" fmla="*/ 160 h 169"/>
                <a:gd name="T24" fmla="*/ 0 w 136"/>
                <a:gd name="T25" fmla="*/ 152 h 169"/>
                <a:gd name="T26" fmla="*/ 136 w 136"/>
                <a:gd name="T27" fmla="*/ 152 h 169"/>
                <a:gd name="T28" fmla="*/ 136 w 136"/>
                <a:gd name="T29" fmla="*/ 169 h 169"/>
                <a:gd name="T30" fmla="*/ 0 w 136"/>
                <a:gd name="T31" fmla="*/ 169 h 169"/>
                <a:gd name="T32" fmla="*/ 0 w 136"/>
                <a:gd name="T33" fmla="*/ 160 h 1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6"/>
                <a:gd name="T52" fmla="*/ 0 h 169"/>
                <a:gd name="T53" fmla="*/ 136 w 136"/>
                <a:gd name="T54" fmla="*/ 169 h 1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6" h="169">
                  <a:moveTo>
                    <a:pt x="0" y="8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16"/>
                  </a:lnTo>
                  <a:lnTo>
                    <a:pt x="0" y="16"/>
                  </a:lnTo>
                  <a:lnTo>
                    <a:pt x="0" y="8"/>
                  </a:lnTo>
                  <a:close/>
                  <a:moveTo>
                    <a:pt x="60" y="160"/>
                  </a:moveTo>
                  <a:lnTo>
                    <a:pt x="60" y="8"/>
                  </a:lnTo>
                  <a:lnTo>
                    <a:pt x="76" y="8"/>
                  </a:lnTo>
                  <a:lnTo>
                    <a:pt x="76" y="160"/>
                  </a:lnTo>
                  <a:lnTo>
                    <a:pt x="60" y="160"/>
                  </a:lnTo>
                  <a:close/>
                  <a:moveTo>
                    <a:pt x="0" y="160"/>
                  </a:moveTo>
                  <a:lnTo>
                    <a:pt x="0" y="152"/>
                  </a:lnTo>
                  <a:lnTo>
                    <a:pt x="136" y="152"/>
                  </a:lnTo>
                  <a:lnTo>
                    <a:pt x="136" y="169"/>
                  </a:lnTo>
                  <a:lnTo>
                    <a:pt x="0" y="169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4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536" y="4293128"/>
            <a:ext cx="41412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New heavy isotopes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Fusion-fission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Nuclear spectroscopy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SHE chemistry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Multi nucleon transfer reactions;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Reactions with exotic nuclei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Structure of light exotic nuclei;</a:t>
            </a:r>
          </a:p>
        </p:txBody>
      </p:sp>
      <p:graphicFrame>
        <p:nvGraphicFramePr>
          <p:cNvPr id="3" name="Group 166"/>
          <p:cNvGraphicFramePr>
            <a:graphicFrameLocks noGrp="1"/>
          </p:cNvGraphicFramePr>
          <p:nvPr/>
        </p:nvGraphicFramePr>
        <p:xfrm>
          <a:off x="4787900" y="981075"/>
          <a:ext cx="3913188" cy="5743052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1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7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pps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5.7; 7.9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7.8; 10.5; 15.8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Ar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3.8; 5.1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3.7; 5.3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8.9; 11; 17.7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3.6; 5.1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 p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3.8; 5.4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 p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3.1; 4.4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3.3; 4.6; 6.9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0.08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19+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 pμA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209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19+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3.4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pμA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35152" y="20638"/>
            <a:ext cx="5076825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U400 CYCLOTRON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stand-alone &amp; post-accelerator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328" y="188640"/>
            <a:ext cx="329339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46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0" y="0"/>
            <a:ext cx="9180513" cy="6958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ru-RU" sz="1800" b="1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ru-RU" sz="1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290513" y="1484313"/>
            <a:ext cx="312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800000"/>
                </a:solidFill>
                <a:cs typeface="Arial" pitchFamily="34" charset="0"/>
              </a:rPr>
              <a:t>Observed in chemistry</a:t>
            </a:r>
            <a:endParaRPr lang="en-US" altLang="ru-RU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1300" name="Text Box 22"/>
          <p:cNvSpPr txBox="1">
            <a:spLocks noChangeArrowheads="1"/>
          </p:cNvSpPr>
          <p:nvPr/>
        </p:nvSpPr>
        <p:spPr bwMode="auto">
          <a:xfrm>
            <a:off x="3706813" y="1563688"/>
            <a:ext cx="2622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cs typeface="Arial" pitchFamily="34" charset="0"/>
              </a:rPr>
              <a:t>5.04.2007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cs typeface="Arial" pitchFamily="34" charset="0"/>
              </a:rPr>
              <a:t>21:47:46 (moscow time)</a:t>
            </a:r>
            <a:br>
              <a:rPr lang="en-US" altLang="ru-RU" sz="1800">
                <a:solidFill>
                  <a:srgbClr val="000000"/>
                </a:solidFill>
                <a:cs typeface="Arial" pitchFamily="34" charset="0"/>
              </a:rPr>
            </a:br>
            <a:endParaRPr lang="en-US" altLang="ru-RU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8807" name="Rectangle 23">
            <a:extLst>
              <a:ext uri="{FF2B5EF4-FFF2-40B4-BE49-F238E27FC236}">
                <a16:creationId xmlns="" xmlns:a16="http://schemas.microsoft.com/office/drawing/2014/main" id="{F4D0EF58-C63A-4520-BA4C-E2E371009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893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Result from the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48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Ca +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242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Pu experiment</a:t>
            </a:r>
            <a:b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</a:b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287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114</a:t>
            </a:r>
            <a:endParaRPr lang="en-US" sz="3200" b="1" baseline="-25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1302" name="Text Box 25"/>
          <p:cNvSpPr txBox="1">
            <a:spLocks noChangeArrowheads="1"/>
          </p:cNvSpPr>
          <p:nvPr/>
        </p:nvSpPr>
        <p:spPr bwMode="auto">
          <a:xfrm>
            <a:off x="2195513" y="79375"/>
            <a:ext cx="720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CH" altLang="ru-RU" sz="2000" b="1">
                <a:solidFill>
                  <a:srgbClr val="FFFFFF"/>
                </a:solidFill>
                <a:latin typeface="Times" pitchFamily="18" charset="0"/>
                <a:cs typeface="Arial" pitchFamily="34" charset="0"/>
              </a:rPr>
              <a:t>Laboratory for Radiochemistry and Environmental Chemistry</a:t>
            </a:r>
            <a:endParaRPr lang="de-DE" altLang="ru-RU" sz="2000" b="1">
              <a:solidFill>
                <a:srgbClr val="FFFFFF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2400300" y="2276475"/>
            <a:ext cx="4043363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3300"/>
                </a:solidFill>
                <a:cs typeface="Arial" pitchFamily="34" charset="0"/>
              </a:rPr>
              <a:t>Deposition Temp.: -72 °C</a:t>
            </a:r>
            <a:endParaRPr lang="en-US" altLang="ru-RU" sz="2800" i="1">
              <a:solidFill>
                <a:srgbClr val="FF3300"/>
              </a:solidFill>
              <a:cs typeface="Arial" pitchFamily="34" charset="0"/>
            </a:endParaRPr>
          </a:p>
        </p:txBody>
      </p:sp>
      <p:grpSp>
        <p:nvGrpSpPr>
          <p:cNvPr id="311304" name="Group 55"/>
          <p:cNvGrpSpPr>
            <a:grpSpLocks/>
          </p:cNvGrpSpPr>
          <p:nvPr/>
        </p:nvGrpSpPr>
        <p:grpSpPr bwMode="auto">
          <a:xfrm>
            <a:off x="4135438" y="2954338"/>
            <a:ext cx="3316287" cy="3570287"/>
            <a:chOff x="2605" y="1861"/>
            <a:chExt cx="2089" cy="2249"/>
          </a:xfrm>
        </p:grpSpPr>
        <p:sp>
          <p:nvSpPr>
            <p:cNvPr id="311314" name="Text Box 39"/>
            <p:cNvSpPr txBox="1">
              <a:spLocks noChangeAspect="1" noChangeArrowheads="1"/>
            </p:cNvSpPr>
            <p:nvPr/>
          </p:nvSpPr>
          <p:spPr bwMode="auto">
            <a:xfrm>
              <a:off x="3329" y="2665"/>
              <a:ext cx="642" cy="6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283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112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10.9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9.53 MeV</a:t>
              </a:r>
            </a:p>
          </p:txBody>
        </p:sp>
        <p:sp>
          <p:nvSpPr>
            <p:cNvPr id="311315" name="Text Box 40"/>
            <p:cNvSpPr txBox="1">
              <a:spLocks noChangeAspect="1" noChangeArrowheads="1"/>
            </p:cNvSpPr>
            <p:nvPr/>
          </p:nvSpPr>
          <p:spPr bwMode="auto">
            <a:xfrm>
              <a:off x="4052" y="1861"/>
              <a:ext cx="642" cy="6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287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114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de-CH" altLang="ru-RU" sz="1400" b="1">
                <a:solidFill>
                  <a:srgbClr val="000000"/>
                </a:solidFill>
                <a:cs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10.04 MeV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1316" name="Text Box 41"/>
            <p:cNvSpPr txBox="1">
              <a:spLocks noChangeAspect="1" noChangeArrowheads="1"/>
            </p:cNvSpPr>
            <p:nvPr/>
          </p:nvSpPr>
          <p:spPr bwMode="auto">
            <a:xfrm>
              <a:off x="2605" y="3468"/>
              <a:ext cx="642" cy="64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279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Ds</a:t>
              </a:r>
            </a:p>
            <a:p>
              <a:pPr algn="ctr" eaLnBrk="1" hangingPunct="1">
                <a:spcBef>
                  <a:spcPct val="3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0.24 s</a:t>
              </a:r>
            </a:p>
            <a:p>
              <a:pPr algn="ctr" eaLnBrk="1" hangingPunct="1">
                <a:spcBef>
                  <a:spcPct val="1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SF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103+114</a:t>
              </a:r>
            </a:p>
          </p:txBody>
        </p:sp>
        <p:sp>
          <p:nvSpPr>
            <p:cNvPr id="311317" name="Line 42"/>
            <p:cNvSpPr>
              <a:spLocks noChangeAspect="1" noChangeShapeType="1"/>
            </p:cNvSpPr>
            <p:nvPr/>
          </p:nvSpPr>
          <p:spPr bwMode="auto">
            <a:xfrm flipH="1">
              <a:off x="3971" y="2503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1318" name="Line 43"/>
            <p:cNvSpPr>
              <a:spLocks noChangeAspect="1" noChangeShapeType="1"/>
            </p:cNvSpPr>
            <p:nvPr/>
          </p:nvSpPr>
          <p:spPr bwMode="auto">
            <a:xfrm flipH="1">
              <a:off x="3247" y="3306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07950" y="2860675"/>
            <a:ext cx="3316288" cy="3570288"/>
            <a:chOff x="716" y="1205"/>
            <a:chExt cx="2089" cy="2249"/>
          </a:xfrm>
        </p:grpSpPr>
        <p:sp>
          <p:nvSpPr>
            <p:cNvPr id="311307" name="Text Box 47"/>
            <p:cNvSpPr txBox="1">
              <a:spLocks noChangeAspect="1" noChangeArrowheads="1"/>
            </p:cNvSpPr>
            <p:nvPr/>
          </p:nvSpPr>
          <p:spPr bwMode="auto">
            <a:xfrm>
              <a:off x="1440" y="2009"/>
              <a:ext cx="642" cy="6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283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112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4.0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9.54 MeV</a:t>
              </a:r>
            </a:p>
          </p:txBody>
        </p:sp>
        <p:sp>
          <p:nvSpPr>
            <p:cNvPr id="311308" name="Text Box 48"/>
            <p:cNvSpPr txBox="1">
              <a:spLocks noChangeAspect="1" noChangeArrowheads="1"/>
            </p:cNvSpPr>
            <p:nvPr/>
          </p:nvSpPr>
          <p:spPr bwMode="auto">
            <a:xfrm>
              <a:off x="2163" y="1205"/>
              <a:ext cx="642" cy="6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287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114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0.51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10.02 MeV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1309" name="Text Box 49"/>
            <p:cNvSpPr txBox="1">
              <a:spLocks noChangeAspect="1" noChangeArrowheads="1"/>
            </p:cNvSpPr>
            <p:nvPr/>
          </p:nvSpPr>
          <p:spPr bwMode="auto">
            <a:xfrm>
              <a:off x="716" y="2812"/>
              <a:ext cx="642" cy="64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279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Ds</a:t>
              </a:r>
            </a:p>
            <a:p>
              <a:pPr algn="ctr" eaLnBrk="1" hangingPunct="1">
                <a:spcBef>
                  <a:spcPct val="3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0.18 s</a:t>
              </a:r>
              <a:b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</a:br>
              <a:endParaRPr lang="de-CH" altLang="ru-RU" sz="1400" b="1">
                <a:solidFill>
                  <a:srgbClr val="000000"/>
                </a:solidFill>
                <a:cs typeface="Arial" pitchFamily="34" charset="0"/>
              </a:endParaRPr>
            </a:p>
            <a:p>
              <a:pPr algn="ctr" eaLnBrk="1" hangingPunct="1">
                <a:spcBef>
                  <a:spcPct val="1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SF</a:t>
              </a:r>
            </a:p>
          </p:txBody>
        </p:sp>
        <p:sp>
          <p:nvSpPr>
            <p:cNvPr id="311310" name="Line 50"/>
            <p:cNvSpPr>
              <a:spLocks noChangeAspect="1" noChangeShapeType="1"/>
            </p:cNvSpPr>
            <p:nvPr/>
          </p:nvSpPr>
          <p:spPr bwMode="auto">
            <a:xfrm flipH="1">
              <a:off x="2082" y="1847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1311" name="Line 51"/>
            <p:cNvSpPr>
              <a:spLocks noChangeAspect="1" noChangeShapeType="1"/>
            </p:cNvSpPr>
            <p:nvPr/>
          </p:nvSpPr>
          <p:spPr bwMode="auto">
            <a:xfrm flipH="1">
              <a:off x="1358" y="2650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1312" name="AutoShape 52"/>
            <p:cNvSpPr>
              <a:spLocks noChangeArrowheads="1"/>
            </p:cNvSpPr>
            <p:nvPr/>
          </p:nvSpPr>
          <p:spPr bwMode="auto">
            <a:xfrm flipH="1">
              <a:off x="1938" y="2420"/>
              <a:ext cx="146" cy="228"/>
            </a:xfrm>
            <a:prstGeom prst="rtTriangle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1313" name="AutoShape 53"/>
            <p:cNvSpPr>
              <a:spLocks noChangeArrowheads="1"/>
            </p:cNvSpPr>
            <p:nvPr/>
          </p:nvSpPr>
          <p:spPr bwMode="auto">
            <a:xfrm flipH="1">
              <a:off x="1235" y="3297"/>
              <a:ext cx="117" cy="157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18838" name="Text Box 54"/>
          <p:cNvSpPr txBox="1">
            <a:spLocks noChangeArrowheads="1"/>
          </p:cNvSpPr>
          <p:nvPr/>
        </p:nvSpPr>
        <p:spPr bwMode="auto">
          <a:xfrm>
            <a:off x="250825" y="3284538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ru-RU" sz="1800">
                <a:solidFill>
                  <a:srgbClr val="000000"/>
                </a:solidFill>
                <a:cs typeface="Arial" pitchFamily="34" charset="0"/>
              </a:rPr>
              <a:t>DGFRS</a:t>
            </a:r>
            <a:endParaRPr lang="de-DE" altLang="ru-RU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0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19" grpId="0" animBg="1"/>
      <p:bldP spid="1188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0" y="-100013"/>
            <a:ext cx="9359900" cy="6958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ru-RU" sz="1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290513" y="1484313"/>
            <a:ext cx="312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800000"/>
                </a:solidFill>
                <a:cs typeface="Arial" pitchFamily="34" charset="0"/>
              </a:rPr>
              <a:t>Observed in chemistry</a:t>
            </a:r>
            <a:endParaRPr lang="en-US" altLang="ru-RU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3706813" y="1341438"/>
            <a:ext cx="2622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cs typeface="Arial" pitchFamily="34" charset="0"/>
              </a:rPr>
              <a:t>6.5. 2007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cs typeface="Arial" pitchFamily="34" charset="0"/>
              </a:rPr>
              <a:t>08:49:26 (moscow time)</a:t>
            </a:r>
            <a:br>
              <a:rPr lang="en-US" altLang="ru-RU" sz="1800">
                <a:solidFill>
                  <a:srgbClr val="000000"/>
                </a:solidFill>
                <a:cs typeface="Arial" pitchFamily="34" charset="0"/>
              </a:rPr>
            </a:br>
            <a:endParaRPr lang="en-US" altLang="ru-RU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885" name="Rectangle 5">
            <a:extLst>
              <a:ext uri="{FF2B5EF4-FFF2-40B4-BE49-F238E27FC236}">
                <a16:creationId xmlns="" xmlns:a16="http://schemas.microsoft.com/office/drawing/2014/main" id="{5E8BC6A2-B2AB-49B0-BED2-3149702AC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893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Result from the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48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Ca +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244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Pu experiment</a:t>
            </a:r>
          </a:p>
          <a:p>
            <a:pPr algn="ctr" eaLnBrk="1" hangingPunct="1">
              <a:defRPr/>
            </a:pPr>
            <a:r>
              <a:rPr lang="de-CH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288</a:t>
            </a:r>
            <a:r>
              <a:rPr lang="de-CH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114</a:t>
            </a:r>
            <a:endParaRPr lang="en-US" sz="3200" b="1" baseline="-25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3350" name="Text Box 7"/>
          <p:cNvSpPr txBox="1">
            <a:spLocks noChangeArrowheads="1"/>
          </p:cNvSpPr>
          <p:nvPr/>
        </p:nvSpPr>
        <p:spPr bwMode="auto">
          <a:xfrm>
            <a:off x="2195513" y="79375"/>
            <a:ext cx="720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CH" altLang="ru-RU" sz="2000" b="1">
                <a:solidFill>
                  <a:srgbClr val="FFFFFF"/>
                </a:solidFill>
                <a:latin typeface="Times" pitchFamily="18" charset="0"/>
                <a:cs typeface="Arial" pitchFamily="34" charset="0"/>
              </a:rPr>
              <a:t>Laboratory for Radiochemistry and Environmental Chemistry</a:t>
            </a:r>
            <a:endParaRPr lang="de-DE" altLang="ru-RU" sz="2000" b="1">
              <a:solidFill>
                <a:srgbClr val="FFFFFF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313351" name="Text Box 11"/>
          <p:cNvSpPr txBox="1">
            <a:spLocks noChangeAspect="1" noChangeArrowheads="1"/>
          </p:cNvSpPr>
          <p:nvPr/>
        </p:nvSpPr>
        <p:spPr bwMode="auto">
          <a:xfrm>
            <a:off x="5424488" y="2986088"/>
            <a:ext cx="1019175" cy="10191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ru-RU" sz="1800" b="1" baseline="30000">
                <a:solidFill>
                  <a:srgbClr val="000000"/>
                </a:solidFill>
                <a:cs typeface="Arial" pitchFamily="34" charset="0"/>
              </a:rPr>
              <a:t>288</a:t>
            </a:r>
            <a:r>
              <a:rPr lang="de-CH" altLang="ru-RU" sz="1800" b="1">
                <a:solidFill>
                  <a:srgbClr val="000000"/>
                </a:solidFill>
                <a:cs typeface="Arial" pitchFamily="34" charset="0"/>
              </a:rPr>
              <a:t>114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de-CH" altLang="ru-RU" sz="1400" b="1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9.95 MeV</a:t>
            </a:r>
            <a:endParaRPr lang="en-US" altLang="ru-RU" sz="1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3352" name="Text Box 12"/>
          <p:cNvSpPr txBox="1">
            <a:spLocks noChangeAspect="1" noChangeArrowheads="1"/>
          </p:cNvSpPr>
          <p:nvPr/>
        </p:nvSpPr>
        <p:spPr bwMode="auto">
          <a:xfrm>
            <a:off x="4273550" y="4292600"/>
            <a:ext cx="1019175" cy="10191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ru-RU" sz="1800" b="1" baseline="30000">
                <a:solidFill>
                  <a:srgbClr val="000000"/>
                </a:solidFill>
                <a:cs typeface="Arial" pitchFamily="34" charset="0"/>
              </a:rPr>
              <a:t>284</a:t>
            </a:r>
            <a:r>
              <a:rPr lang="de-CH" altLang="ru-RU" sz="1800" b="1">
                <a:solidFill>
                  <a:srgbClr val="000000"/>
                </a:solidFill>
                <a:cs typeface="Arial" pitchFamily="34" charset="0"/>
              </a:rPr>
              <a:t>112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109 ms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SF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00"/>
                </a:solidFill>
                <a:cs typeface="Arial" pitchFamily="34" charset="0"/>
              </a:rPr>
              <a:t>62+nd</a:t>
            </a:r>
          </a:p>
        </p:txBody>
      </p:sp>
      <p:sp>
        <p:nvSpPr>
          <p:cNvPr id="313353" name="Line 13"/>
          <p:cNvSpPr>
            <a:spLocks noChangeAspect="1" noChangeShapeType="1"/>
          </p:cNvSpPr>
          <p:nvPr/>
        </p:nvSpPr>
        <p:spPr bwMode="auto">
          <a:xfrm flipH="1">
            <a:off x="5307013" y="4005263"/>
            <a:ext cx="128587" cy="2571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354" name="Text Box 17"/>
          <p:cNvSpPr txBox="1">
            <a:spLocks noChangeArrowheads="1"/>
          </p:cNvSpPr>
          <p:nvPr/>
        </p:nvSpPr>
        <p:spPr bwMode="auto">
          <a:xfrm>
            <a:off x="250825" y="2349500"/>
            <a:ext cx="4089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3300"/>
                </a:solidFill>
                <a:cs typeface="Arial" pitchFamily="34" charset="0"/>
              </a:rPr>
              <a:t>Deposition Temp.: -85 °C</a:t>
            </a:r>
            <a:endParaRPr lang="en-US" altLang="ru-RU" sz="2800" i="1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313355" name="Text Box 18"/>
          <p:cNvSpPr txBox="1">
            <a:spLocks noChangeArrowheads="1"/>
          </p:cNvSpPr>
          <p:nvPr/>
        </p:nvSpPr>
        <p:spPr bwMode="auto">
          <a:xfrm>
            <a:off x="6300788" y="4797425"/>
            <a:ext cx="237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ru-RU" sz="1800" u="sng">
                <a:solidFill>
                  <a:srgbClr val="000000"/>
                </a:solidFill>
                <a:cs typeface="Arial" pitchFamily="34" charset="0"/>
              </a:rPr>
              <a:t>nd</a:t>
            </a:r>
            <a:r>
              <a:rPr lang="de-CH" altLang="ru-RU" sz="1800">
                <a:solidFill>
                  <a:srgbClr val="000000"/>
                </a:solidFill>
                <a:cs typeface="Arial" pitchFamily="34" charset="0"/>
              </a:rPr>
              <a:t> not detected</a:t>
            </a:r>
            <a:endParaRPr lang="de-DE" altLang="ru-RU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3356" name="Text Box 19"/>
          <p:cNvSpPr txBox="1">
            <a:spLocks noChangeAspect="1" noChangeArrowheads="1"/>
          </p:cNvSpPr>
          <p:nvPr/>
        </p:nvSpPr>
        <p:spPr bwMode="auto">
          <a:xfrm>
            <a:off x="1392238" y="4365625"/>
            <a:ext cx="1019175" cy="10191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ru-RU" sz="1800" b="1" baseline="30000">
                <a:solidFill>
                  <a:srgbClr val="000000"/>
                </a:solidFill>
                <a:cs typeface="Arial" pitchFamily="34" charset="0"/>
              </a:rPr>
              <a:t>284</a:t>
            </a:r>
            <a:r>
              <a:rPr lang="de-CH" altLang="ru-RU" sz="1800" b="1">
                <a:solidFill>
                  <a:srgbClr val="000000"/>
                </a:solidFill>
                <a:cs typeface="Arial" pitchFamily="34" charset="0"/>
              </a:rPr>
              <a:t>112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101 ms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SF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3357" name="Text Box 20"/>
          <p:cNvSpPr txBox="1">
            <a:spLocks noChangeAspect="1" noChangeArrowheads="1"/>
          </p:cNvSpPr>
          <p:nvPr/>
        </p:nvSpPr>
        <p:spPr bwMode="auto">
          <a:xfrm>
            <a:off x="2555875" y="3057525"/>
            <a:ext cx="1019175" cy="10191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ru-RU" sz="1800" b="1" baseline="30000">
                <a:solidFill>
                  <a:srgbClr val="000000"/>
                </a:solidFill>
                <a:cs typeface="Arial" pitchFamily="34" charset="0"/>
              </a:rPr>
              <a:t>288</a:t>
            </a:r>
            <a:r>
              <a:rPr lang="de-CH" altLang="ru-RU" sz="1800" b="1">
                <a:solidFill>
                  <a:srgbClr val="000000"/>
                </a:solidFill>
                <a:cs typeface="Arial" pitchFamily="34" charset="0"/>
              </a:rPr>
              <a:t>114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0.8 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ru-RU" sz="1400" b="1">
                <a:solidFill>
                  <a:srgbClr val="000000"/>
                </a:solidFill>
                <a:cs typeface="Arial" pitchFamily="34" charset="0"/>
              </a:rPr>
              <a:t>9.95 MeV</a:t>
            </a:r>
            <a:endParaRPr lang="en-US" altLang="ru-RU" sz="1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3358" name="Line 21"/>
          <p:cNvSpPr>
            <a:spLocks noChangeAspect="1" noChangeShapeType="1"/>
          </p:cNvSpPr>
          <p:nvPr/>
        </p:nvSpPr>
        <p:spPr bwMode="auto">
          <a:xfrm flipH="1">
            <a:off x="2411413" y="4076700"/>
            <a:ext cx="128587" cy="2571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359" name="Text Box 22"/>
          <p:cNvSpPr txBox="1">
            <a:spLocks noChangeArrowheads="1"/>
          </p:cNvSpPr>
          <p:nvPr/>
        </p:nvSpPr>
        <p:spPr bwMode="auto">
          <a:xfrm>
            <a:off x="179388" y="3284538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ru-RU" sz="1800">
                <a:solidFill>
                  <a:srgbClr val="000000"/>
                </a:solidFill>
                <a:cs typeface="Arial" pitchFamily="34" charset="0"/>
              </a:rPr>
              <a:t>DGFRS</a:t>
            </a:r>
            <a:endParaRPr lang="de-DE" altLang="ru-RU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2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0" y="0"/>
            <a:ext cx="9359900" cy="7218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ru-RU" sz="1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290513" y="1484313"/>
            <a:ext cx="312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800000"/>
                </a:solidFill>
                <a:cs typeface="Arial" pitchFamily="34" charset="0"/>
              </a:rPr>
              <a:t>Observed in chemistry</a:t>
            </a:r>
            <a:endParaRPr lang="en-US" altLang="ru-RU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3706813" y="1563688"/>
            <a:ext cx="2622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cs typeface="Arial" pitchFamily="34" charset="0"/>
              </a:rPr>
              <a:t>28.4.2007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cs typeface="Arial" pitchFamily="34" charset="0"/>
              </a:rPr>
              <a:t>22:49:22 (moscow time)</a:t>
            </a:r>
            <a:br>
              <a:rPr lang="en-US" altLang="ru-RU" sz="1800">
                <a:solidFill>
                  <a:srgbClr val="000000"/>
                </a:solidFill>
                <a:cs typeface="Arial" pitchFamily="34" charset="0"/>
              </a:rPr>
            </a:br>
            <a:endParaRPr lang="en-US" altLang="ru-RU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0837" name="Rectangle 5">
            <a:extLst>
              <a:ext uri="{FF2B5EF4-FFF2-40B4-BE49-F238E27FC236}">
                <a16:creationId xmlns="" xmlns:a16="http://schemas.microsoft.com/office/drawing/2014/main" id="{5823229D-B926-43D3-897B-7984A3C1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893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Result from the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48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Ca + </a:t>
            </a:r>
            <a:r>
              <a:rPr lang="de-DE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244</a:t>
            </a:r>
            <a:r>
              <a:rPr lang="de-DE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Pu experiment</a:t>
            </a:r>
          </a:p>
          <a:p>
            <a:pPr algn="ctr" eaLnBrk="1" hangingPunct="1">
              <a:defRPr/>
            </a:pPr>
            <a:r>
              <a:rPr lang="de-CH" sz="3200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289</a:t>
            </a:r>
            <a:r>
              <a:rPr lang="de-CH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114</a:t>
            </a:r>
            <a:endParaRPr lang="en-US" sz="3200" b="1" baseline="-25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5398" name="Text Box 7"/>
          <p:cNvSpPr txBox="1">
            <a:spLocks noChangeArrowheads="1"/>
          </p:cNvSpPr>
          <p:nvPr/>
        </p:nvSpPr>
        <p:spPr bwMode="auto">
          <a:xfrm>
            <a:off x="2195513" y="79375"/>
            <a:ext cx="720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CH" altLang="ru-RU" sz="2000" b="1">
                <a:solidFill>
                  <a:srgbClr val="FFFFFF"/>
                </a:solidFill>
                <a:latin typeface="Times" pitchFamily="18" charset="0"/>
                <a:cs typeface="Arial" pitchFamily="34" charset="0"/>
              </a:rPr>
              <a:t>Laboratory for Radiochemistry and Environmental Chemistry</a:t>
            </a:r>
            <a:endParaRPr lang="de-DE" altLang="ru-RU" sz="2000" b="1">
              <a:solidFill>
                <a:srgbClr val="FFFFFF"/>
              </a:solidFill>
              <a:latin typeface="Times" pitchFamily="18" charset="0"/>
              <a:cs typeface="Arial" pitchFamily="34" charset="0"/>
            </a:endParaRPr>
          </a:p>
        </p:txBody>
      </p:sp>
      <p:grpSp>
        <p:nvGrpSpPr>
          <p:cNvPr id="315399" name="Group 30"/>
          <p:cNvGrpSpPr>
            <a:grpSpLocks/>
          </p:cNvGrpSpPr>
          <p:nvPr/>
        </p:nvGrpSpPr>
        <p:grpSpPr bwMode="auto">
          <a:xfrm>
            <a:off x="3055938" y="2644775"/>
            <a:ext cx="3316287" cy="3570288"/>
            <a:chOff x="1925" y="1666"/>
            <a:chExt cx="2089" cy="2249"/>
          </a:xfrm>
        </p:grpSpPr>
        <p:sp>
          <p:nvSpPr>
            <p:cNvPr id="315410" name="Text Box 10"/>
            <p:cNvSpPr txBox="1">
              <a:spLocks noChangeAspect="1" noChangeArrowheads="1"/>
            </p:cNvSpPr>
            <p:nvPr/>
          </p:nvSpPr>
          <p:spPr bwMode="auto">
            <a:xfrm>
              <a:off x="2649" y="2470"/>
              <a:ext cx="642" cy="6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285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112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6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9.0 MeV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5411" name="Text Box 11"/>
            <p:cNvSpPr txBox="1">
              <a:spLocks noChangeAspect="1" noChangeArrowheads="1"/>
            </p:cNvSpPr>
            <p:nvPr/>
          </p:nvSpPr>
          <p:spPr bwMode="auto">
            <a:xfrm>
              <a:off x="3372" y="1666"/>
              <a:ext cx="642" cy="6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289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114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de-CH" altLang="ru-RU" sz="1400" b="1">
                <a:solidFill>
                  <a:srgbClr val="000000"/>
                </a:solidFill>
                <a:cs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9.70 MeV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5412" name="Text Box 12"/>
            <p:cNvSpPr txBox="1">
              <a:spLocks noChangeAspect="1" noChangeArrowheads="1"/>
            </p:cNvSpPr>
            <p:nvPr/>
          </p:nvSpPr>
          <p:spPr bwMode="auto">
            <a:xfrm>
              <a:off x="1925" y="3273"/>
              <a:ext cx="642" cy="64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281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Ds</a:t>
              </a:r>
            </a:p>
            <a:p>
              <a:pPr algn="ctr" eaLnBrk="1" hangingPunct="1">
                <a:spcBef>
                  <a:spcPct val="3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17 s</a:t>
              </a:r>
            </a:p>
            <a:p>
              <a:pPr algn="ctr" eaLnBrk="1" hangingPunct="1">
                <a:spcBef>
                  <a:spcPct val="1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SF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123+nd</a:t>
              </a:r>
            </a:p>
          </p:txBody>
        </p:sp>
        <p:sp>
          <p:nvSpPr>
            <p:cNvPr id="315413" name="Line 13"/>
            <p:cNvSpPr>
              <a:spLocks noChangeAspect="1" noChangeShapeType="1"/>
            </p:cNvSpPr>
            <p:nvPr/>
          </p:nvSpPr>
          <p:spPr bwMode="auto">
            <a:xfrm flipH="1">
              <a:off x="3291" y="2308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5414" name="Line 14"/>
            <p:cNvSpPr>
              <a:spLocks noChangeAspect="1" noChangeShapeType="1"/>
            </p:cNvSpPr>
            <p:nvPr/>
          </p:nvSpPr>
          <p:spPr bwMode="auto">
            <a:xfrm flipH="1">
              <a:off x="2567" y="3111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400" name="Text Box 17"/>
          <p:cNvSpPr txBox="1">
            <a:spLocks noChangeArrowheads="1"/>
          </p:cNvSpPr>
          <p:nvPr/>
        </p:nvSpPr>
        <p:spPr bwMode="auto">
          <a:xfrm>
            <a:off x="3779838" y="2914650"/>
            <a:ext cx="4221162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3300"/>
                </a:solidFill>
                <a:cs typeface="Arial" pitchFamily="34" charset="0"/>
              </a:rPr>
              <a:t>Deposition Temp.: -128 °C</a:t>
            </a:r>
            <a:br>
              <a:rPr lang="en-US" altLang="ru-RU" sz="2800" b="1">
                <a:solidFill>
                  <a:srgbClr val="FF3300"/>
                </a:solidFill>
                <a:cs typeface="Arial" pitchFamily="34" charset="0"/>
              </a:rPr>
            </a:br>
            <a:r>
              <a:rPr lang="en-US" altLang="ru-RU" sz="2800" b="1">
                <a:solidFill>
                  <a:srgbClr val="FF3300"/>
                </a:solidFill>
                <a:cs typeface="Arial" pitchFamily="34" charset="0"/>
              </a:rPr>
              <a:t>(ice !)</a:t>
            </a:r>
            <a:endParaRPr lang="en-US" altLang="ru-RU" sz="2800" i="1">
              <a:solidFill>
                <a:srgbClr val="FF3300"/>
              </a:solidFill>
              <a:cs typeface="Arial" pitchFamily="34" charset="0"/>
            </a:endParaRPr>
          </a:p>
        </p:txBody>
      </p:sp>
      <p:grpSp>
        <p:nvGrpSpPr>
          <p:cNvPr id="315401" name="Group 21"/>
          <p:cNvGrpSpPr>
            <a:grpSpLocks/>
          </p:cNvGrpSpPr>
          <p:nvPr/>
        </p:nvGrpSpPr>
        <p:grpSpPr bwMode="auto">
          <a:xfrm>
            <a:off x="82550" y="2644775"/>
            <a:ext cx="3316288" cy="3570288"/>
            <a:chOff x="716" y="1205"/>
            <a:chExt cx="2089" cy="2249"/>
          </a:xfrm>
        </p:grpSpPr>
        <p:sp>
          <p:nvSpPr>
            <p:cNvPr id="315403" name="Text Box 22"/>
            <p:cNvSpPr txBox="1">
              <a:spLocks noChangeAspect="1" noChangeArrowheads="1"/>
            </p:cNvSpPr>
            <p:nvPr/>
          </p:nvSpPr>
          <p:spPr bwMode="auto">
            <a:xfrm>
              <a:off x="1440" y="2009"/>
              <a:ext cx="642" cy="6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285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112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34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1400" b="1">
                  <a:solidFill>
                    <a:srgbClr val="000000"/>
                  </a:solidFill>
                  <a:cs typeface="Arial" pitchFamily="34" charset="0"/>
                </a:rPr>
                <a:t>9.16 MeV</a:t>
              </a:r>
            </a:p>
          </p:txBody>
        </p:sp>
        <p:sp>
          <p:nvSpPr>
            <p:cNvPr id="315404" name="Text Box 23"/>
            <p:cNvSpPr txBox="1">
              <a:spLocks noChangeAspect="1" noChangeArrowheads="1"/>
            </p:cNvSpPr>
            <p:nvPr/>
          </p:nvSpPr>
          <p:spPr bwMode="auto">
            <a:xfrm>
              <a:off x="2163" y="1205"/>
              <a:ext cx="642" cy="6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289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114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2.7 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9.82 MeV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5405" name="Text Box 24"/>
            <p:cNvSpPr txBox="1">
              <a:spLocks noChangeAspect="1" noChangeArrowheads="1"/>
            </p:cNvSpPr>
            <p:nvPr/>
          </p:nvSpPr>
          <p:spPr bwMode="auto">
            <a:xfrm>
              <a:off x="716" y="2812"/>
              <a:ext cx="642" cy="64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de-CH" altLang="ru-RU" sz="1800" b="1" baseline="30000">
                  <a:solidFill>
                    <a:srgbClr val="000000"/>
                  </a:solidFill>
                  <a:cs typeface="Arial" pitchFamily="34" charset="0"/>
                </a:rPr>
                <a:t>281</a:t>
              </a:r>
              <a:r>
                <a:rPr lang="de-CH" altLang="ru-RU" sz="1800" b="1">
                  <a:solidFill>
                    <a:srgbClr val="000000"/>
                  </a:solidFill>
                  <a:cs typeface="Arial" pitchFamily="34" charset="0"/>
                </a:rPr>
                <a:t>Ds</a:t>
              </a:r>
            </a:p>
            <a:p>
              <a:pPr algn="ctr" eaLnBrk="1" hangingPunct="1">
                <a:spcBef>
                  <a:spcPct val="3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9.6</a:t>
              </a:r>
            </a:p>
            <a:p>
              <a:pPr algn="ctr" eaLnBrk="1" hangingPunct="1">
                <a:spcBef>
                  <a:spcPct val="10000"/>
                </a:spcBef>
                <a:buFontTx/>
                <a:buNone/>
              </a:pPr>
              <a:r>
                <a:rPr lang="de-CH" altLang="ru-RU" sz="1400" b="1">
                  <a:solidFill>
                    <a:srgbClr val="000000"/>
                  </a:solidFill>
                  <a:cs typeface="Arial" pitchFamily="34" charset="0"/>
                </a:rPr>
                <a:t>SF</a:t>
              </a:r>
              <a:endParaRPr lang="en-US" altLang="ru-RU" sz="14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5406" name="Line 25"/>
            <p:cNvSpPr>
              <a:spLocks noChangeAspect="1" noChangeShapeType="1"/>
            </p:cNvSpPr>
            <p:nvPr/>
          </p:nvSpPr>
          <p:spPr bwMode="auto">
            <a:xfrm flipH="1">
              <a:off x="2082" y="1847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5407" name="Line 26"/>
            <p:cNvSpPr>
              <a:spLocks noChangeAspect="1" noChangeShapeType="1"/>
            </p:cNvSpPr>
            <p:nvPr/>
          </p:nvSpPr>
          <p:spPr bwMode="auto">
            <a:xfrm flipH="1">
              <a:off x="1358" y="2650"/>
              <a:ext cx="81" cy="16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5408" name="AutoShape 27"/>
            <p:cNvSpPr>
              <a:spLocks noChangeArrowheads="1"/>
            </p:cNvSpPr>
            <p:nvPr/>
          </p:nvSpPr>
          <p:spPr bwMode="auto">
            <a:xfrm flipH="1">
              <a:off x="1938" y="2420"/>
              <a:ext cx="146" cy="228"/>
            </a:xfrm>
            <a:prstGeom prst="rtTriangle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15409" name="AutoShape 28"/>
            <p:cNvSpPr>
              <a:spLocks noChangeArrowheads="1"/>
            </p:cNvSpPr>
            <p:nvPr/>
          </p:nvSpPr>
          <p:spPr bwMode="auto">
            <a:xfrm flipH="1">
              <a:off x="1235" y="3297"/>
              <a:ext cx="117" cy="157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15402" name="Text Box 29"/>
          <p:cNvSpPr txBox="1">
            <a:spLocks noChangeArrowheads="1"/>
          </p:cNvSpPr>
          <p:nvPr/>
        </p:nvSpPr>
        <p:spPr bwMode="auto">
          <a:xfrm>
            <a:off x="323850" y="2565400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ru-RU" sz="1800">
                <a:solidFill>
                  <a:srgbClr val="000000"/>
                </a:solidFill>
                <a:cs typeface="Arial" pitchFamily="34" charset="0"/>
              </a:rPr>
              <a:t>DGFRS</a:t>
            </a:r>
            <a:endParaRPr lang="de-DE" altLang="ru-RU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6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55" b="4536"/>
          <a:stretch>
            <a:fillRect/>
          </a:stretch>
        </p:blipFill>
        <p:spPr bwMode="auto">
          <a:xfrm>
            <a:off x="-204788" y="758825"/>
            <a:ext cx="6246813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>
            <a:extLst>
              <a:ext uri="{FF2B5EF4-FFF2-40B4-BE49-F238E27FC236}">
                <a16:creationId xmlns="" xmlns:a16="http://schemas.microsoft.com/office/drawing/2014/main" id="{531D9BD0-8185-4C20-A30B-28A176C5D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979488"/>
            <a:ext cx="2833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kern="0">
                <a:sym typeface="Symbol" pitchFamily="18" charset="2"/>
              </a:rPr>
              <a:t></a:t>
            </a:r>
            <a:r>
              <a:rPr lang="en-US" altLang="en-US" sz="2000" i="1" kern="0">
                <a:sym typeface="Symbol" pitchFamily="18" charset="2"/>
              </a:rPr>
              <a:t>H</a:t>
            </a:r>
            <a:r>
              <a:rPr lang="en-US" altLang="en-US" sz="2000" kern="0" baseline="-25000">
                <a:sym typeface="Symbol" pitchFamily="18" charset="2"/>
              </a:rPr>
              <a:t>a</a:t>
            </a:r>
            <a:r>
              <a:rPr lang="en-US" altLang="en-US" sz="2000" kern="0" baseline="30000">
                <a:sym typeface="Symbol" pitchFamily="18" charset="2"/>
              </a:rPr>
              <a:t>ice</a:t>
            </a:r>
            <a:r>
              <a:rPr lang="en-US" altLang="en-US" sz="2000" kern="0">
                <a:sym typeface="Symbol" pitchFamily="18" charset="2"/>
              </a:rPr>
              <a:t>(Rn) = 19 kJ/mol</a:t>
            </a:r>
          </a:p>
        </p:txBody>
      </p:sp>
      <p:sp>
        <p:nvSpPr>
          <p:cNvPr id="141316" name="Text Box 4">
            <a:extLst>
              <a:ext uri="{FF2B5EF4-FFF2-40B4-BE49-F238E27FC236}">
                <a16:creationId xmlns="" xmlns:a16="http://schemas.microsoft.com/office/drawing/2014/main" id="{5AD2D8D3-F859-4620-B877-4F1919870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1395413"/>
            <a:ext cx="2816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kern="0">
                <a:sym typeface="Symbol" pitchFamily="18" charset="2"/>
              </a:rPr>
              <a:t></a:t>
            </a:r>
            <a:r>
              <a:rPr lang="en-US" altLang="en-US" sz="2000" i="1" kern="0">
                <a:sym typeface="Symbol" pitchFamily="18" charset="2"/>
              </a:rPr>
              <a:t>H</a:t>
            </a:r>
            <a:r>
              <a:rPr lang="en-US" altLang="en-US" sz="2000" kern="0" baseline="-25000">
                <a:sym typeface="Symbol" pitchFamily="18" charset="2"/>
              </a:rPr>
              <a:t>a</a:t>
            </a:r>
            <a:r>
              <a:rPr lang="en-US" altLang="en-US" sz="2000" kern="0" baseline="30000">
                <a:sym typeface="Symbol" pitchFamily="18" charset="2"/>
              </a:rPr>
              <a:t>Au</a:t>
            </a:r>
            <a:r>
              <a:rPr lang="en-US" altLang="en-US" sz="2000" kern="0">
                <a:sym typeface="Symbol" pitchFamily="18" charset="2"/>
              </a:rPr>
              <a:t>(Hg)  50 kJ/mol</a:t>
            </a:r>
          </a:p>
        </p:txBody>
      </p:sp>
      <p:sp>
        <p:nvSpPr>
          <p:cNvPr id="141317" name="Text Box 5">
            <a:extLst>
              <a:ext uri="{FF2B5EF4-FFF2-40B4-BE49-F238E27FC236}">
                <a16:creationId xmlns="" xmlns:a16="http://schemas.microsoft.com/office/drawing/2014/main" id="{9380842F-6A68-411B-887C-CC1001252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2620963"/>
            <a:ext cx="3160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kern="0">
                <a:sym typeface="Symbol" pitchFamily="18" charset="2"/>
              </a:rPr>
              <a:t></a:t>
            </a:r>
            <a:r>
              <a:rPr lang="en-US" altLang="en-US" sz="2000" i="1" kern="0">
                <a:sym typeface="Symbol" pitchFamily="18" charset="2"/>
              </a:rPr>
              <a:t>H</a:t>
            </a:r>
            <a:r>
              <a:rPr lang="en-US" altLang="en-US" sz="2000" kern="0" baseline="-25000">
                <a:sym typeface="Symbol" pitchFamily="18" charset="2"/>
              </a:rPr>
              <a:t>a</a:t>
            </a:r>
            <a:r>
              <a:rPr lang="en-US" altLang="en-US" sz="2000" kern="0" baseline="30000">
                <a:sym typeface="Symbol" pitchFamily="18" charset="2"/>
              </a:rPr>
              <a:t>Au</a:t>
            </a:r>
            <a:r>
              <a:rPr lang="en-US" altLang="en-US" sz="2000" kern="0">
                <a:sym typeface="Symbol" pitchFamily="18" charset="2"/>
              </a:rPr>
              <a:t>(Cn) = 52</a:t>
            </a:r>
            <a:r>
              <a:rPr lang="en-US" altLang="en-US" sz="2000" kern="0" baseline="30000">
                <a:sym typeface="Symbol" pitchFamily="18" charset="2"/>
              </a:rPr>
              <a:t>+4</a:t>
            </a:r>
            <a:r>
              <a:rPr lang="en-US" altLang="en-US" sz="2000" kern="0" baseline="-25000">
                <a:sym typeface="Symbol" pitchFamily="18" charset="2"/>
              </a:rPr>
              <a:t>-3</a:t>
            </a:r>
            <a:r>
              <a:rPr lang="en-US" altLang="en-US" sz="2000" kern="0">
                <a:sym typeface="Symbol" pitchFamily="18" charset="2"/>
              </a:rPr>
              <a:t> kJ/mol</a:t>
            </a:r>
            <a:br>
              <a:rPr lang="en-US" altLang="en-US" sz="2000" kern="0">
                <a:sym typeface="Symbol" pitchFamily="18" charset="2"/>
              </a:rPr>
            </a:br>
            <a:r>
              <a:rPr lang="en-US" altLang="en-US" sz="2000" kern="0">
                <a:sym typeface="Symbol" pitchFamily="18" charset="2"/>
              </a:rPr>
              <a:t>(68 % c.i.)</a:t>
            </a:r>
          </a:p>
        </p:txBody>
      </p:sp>
      <p:sp>
        <p:nvSpPr>
          <p:cNvPr id="141318" name="Text Box 6">
            <a:extLst>
              <a:ext uri="{FF2B5EF4-FFF2-40B4-BE49-F238E27FC236}">
                <a16:creationId xmlns="" xmlns:a16="http://schemas.microsoft.com/office/drawing/2014/main" id="{56B684B5-1931-499A-9A7B-5EAB7E0CD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960813"/>
            <a:ext cx="32861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kern="0" dirty="0">
                <a:sym typeface="Symbol" pitchFamily="18" charset="2"/>
              </a:rPr>
              <a:t></a:t>
            </a:r>
            <a:r>
              <a:rPr lang="en-US" altLang="en-US" sz="2000" b="1" i="1" kern="0" dirty="0" err="1">
                <a:sym typeface="Symbol" pitchFamily="18" charset="2"/>
              </a:rPr>
              <a:t>H</a:t>
            </a:r>
            <a:r>
              <a:rPr lang="en-US" altLang="en-US" sz="2000" b="1" kern="0" baseline="-25000" dirty="0" err="1">
                <a:sym typeface="Symbol" pitchFamily="18" charset="2"/>
              </a:rPr>
              <a:t>a</a:t>
            </a:r>
            <a:r>
              <a:rPr lang="en-US" altLang="en-US" sz="2000" b="1" kern="0" baseline="30000" dirty="0" err="1">
                <a:sym typeface="Symbol" pitchFamily="18" charset="2"/>
              </a:rPr>
              <a:t>Au</a:t>
            </a:r>
            <a:r>
              <a:rPr lang="en-US" altLang="en-US" sz="2000" b="1" kern="0" dirty="0">
                <a:sym typeface="Symbol" pitchFamily="18" charset="2"/>
              </a:rPr>
              <a:t>(</a:t>
            </a:r>
            <a:r>
              <a:rPr lang="en-US" altLang="en-US" sz="2000" b="1" kern="0" dirty="0" err="1">
                <a:sym typeface="Symbol" pitchFamily="18" charset="2"/>
              </a:rPr>
              <a:t>Fl</a:t>
            </a:r>
            <a:r>
              <a:rPr lang="en-US" altLang="en-US" sz="2000" b="1" kern="0" dirty="0">
                <a:sym typeface="Symbol" pitchFamily="18" charset="2"/>
              </a:rPr>
              <a:t>) = 34</a:t>
            </a:r>
            <a:r>
              <a:rPr lang="en-US" altLang="en-US" sz="2000" b="1" kern="0" baseline="30000" dirty="0">
                <a:sym typeface="Symbol" pitchFamily="18" charset="2"/>
              </a:rPr>
              <a:t>+20</a:t>
            </a:r>
            <a:r>
              <a:rPr lang="en-US" altLang="en-US" sz="2000" b="1" kern="0" baseline="-25000" dirty="0">
                <a:sym typeface="Symbol" pitchFamily="18" charset="2"/>
              </a:rPr>
              <a:t>-3</a:t>
            </a:r>
            <a:r>
              <a:rPr lang="en-US" altLang="en-US" sz="2000" b="1" kern="0" dirty="0">
                <a:sym typeface="Symbol" pitchFamily="18" charset="2"/>
              </a:rPr>
              <a:t> kJ/</a:t>
            </a:r>
            <a:r>
              <a:rPr lang="en-US" altLang="en-US" sz="2000" b="1" kern="0" dirty="0" err="1">
                <a:sym typeface="Symbol" pitchFamily="18" charset="2"/>
              </a:rPr>
              <a:t>mol</a:t>
            </a:r>
            <a:r>
              <a:rPr lang="en-US" altLang="en-US" sz="2000" b="1" kern="0" dirty="0">
                <a:sym typeface="Symbol" pitchFamily="18" charset="2"/>
              </a:rPr>
              <a:t/>
            </a:r>
            <a:br>
              <a:rPr lang="en-US" altLang="en-US" sz="2000" b="1" kern="0" dirty="0">
                <a:sym typeface="Symbol" pitchFamily="18" charset="2"/>
              </a:rPr>
            </a:br>
            <a:r>
              <a:rPr lang="en-US" altLang="en-US" sz="2000" b="1" kern="0" dirty="0">
                <a:sym typeface="Symbol" pitchFamily="18" charset="2"/>
              </a:rPr>
              <a:t>(68 % </a:t>
            </a:r>
            <a:r>
              <a:rPr lang="en-US" altLang="en-US" sz="2000" b="1" kern="0" dirty="0" err="1">
                <a:sym typeface="Symbol" pitchFamily="18" charset="2"/>
              </a:rPr>
              <a:t>c.i.</a:t>
            </a:r>
            <a:r>
              <a:rPr lang="en-US" altLang="en-US" sz="2000" b="1" kern="0" dirty="0">
                <a:sym typeface="Symbol" pitchFamily="18" charset="2"/>
              </a:rPr>
              <a:t>)</a:t>
            </a:r>
          </a:p>
        </p:txBody>
      </p:sp>
      <p:sp>
        <p:nvSpPr>
          <p:cNvPr id="199695" name="Text Box 15">
            <a:extLst>
              <a:ext uri="{FF2B5EF4-FFF2-40B4-BE49-F238E27FC236}">
                <a16:creationId xmlns="" xmlns:a16="http://schemas.microsoft.com/office/drawing/2014/main" id="{E94DBA2F-F7FE-4302-9A26-E6E8215E5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5335588"/>
            <a:ext cx="2151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en-US" sz="2400" kern="0" dirty="0" err="1">
                <a:solidFill>
                  <a:sysClr val="windowText" lastClr="000000"/>
                </a:solidFill>
              </a:rPr>
              <a:t>Volatility</a:t>
            </a:r>
            <a:endParaRPr lang="de-CH" altLang="en-US" sz="2400" kern="0" dirty="0">
              <a:solidFill>
                <a:sysClr val="windowText" lastClr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Rn</a:t>
            </a:r>
            <a:r>
              <a:rPr lang="de-CH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  <a:r>
              <a:rPr lang="de-CH" alt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Fl≈Cn</a:t>
            </a:r>
            <a:r>
              <a:rPr lang="de-CH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  <a:r>
              <a:rPr lang="de-CH" alt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Hg</a:t>
            </a:r>
            <a:endParaRPr lang="de-CH" altLang="en-US" sz="2400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328" name="Text Box 16">
            <a:extLst>
              <a:ext uri="{FF2B5EF4-FFF2-40B4-BE49-F238E27FC236}">
                <a16:creationId xmlns="" xmlns:a16="http://schemas.microsoft.com/office/drawing/2014/main" id="{475C5BA3-9D00-44E1-9F53-331FC2928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183188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en-US" sz="1400" kern="0" dirty="0" err="1"/>
              <a:t>decay</a:t>
            </a:r>
            <a:r>
              <a:rPr lang="de-CH" altLang="en-US" sz="1400" kern="0" dirty="0"/>
              <a:t> in </a:t>
            </a:r>
            <a:r>
              <a:rPr lang="de-CH" altLang="en-US" sz="1400" kern="0" dirty="0" err="1"/>
              <a:t>flight</a:t>
            </a:r>
            <a:r>
              <a:rPr lang="de-CH" altLang="en-US" sz="1400" kern="0" dirty="0"/>
              <a:t>?</a:t>
            </a:r>
            <a:endParaRPr lang="en-US" altLang="en-US" sz="1400" kern="0" dirty="0"/>
          </a:p>
        </p:txBody>
      </p:sp>
      <p:sp>
        <p:nvSpPr>
          <p:cNvPr id="141329" name="Line 17">
            <a:extLst>
              <a:ext uri="{FF2B5EF4-FFF2-40B4-BE49-F238E27FC236}">
                <a16:creationId xmlns="" xmlns:a16="http://schemas.microsoft.com/office/drawing/2014/main" id="{C2B67641-F56B-4C8C-88F9-A967E0103C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52550" y="5457825"/>
            <a:ext cx="523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41330" name="Rectangle 18">
            <a:extLst>
              <a:ext uri="{FF2B5EF4-FFF2-40B4-BE49-F238E27FC236}">
                <a16:creationId xmlns="" xmlns:a16="http://schemas.microsoft.com/office/drawing/2014/main" id="{29C84C5D-8093-4024-932B-770D88504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7300"/>
            <a:ext cx="461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en-US" sz="1600" kern="0" dirty="0"/>
              <a:t>R. Eichler et al., </a:t>
            </a:r>
            <a:r>
              <a:rPr lang="de-CH" altLang="en-US" sz="1600" kern="0" dirty="0" err="1"/>
              <a:t>Radiochim</a:t>
            </a:r>
            <a:r>
              <a:rPr lang="de-CH" altLang="en-US" sz="1600" kern="0" dirty="0"/>
              <a:t>. </a:t>
            </a:r>
            <a:r>
              <a:rPr lang="en-US" altLang="en-US" sz="1600" kern="0" dirty="0" err="1"/>
              <a:t>Acta</a:t>
            </a:r>
            <a:r>
              <a:rPr lang="en-US" altLang="en-US" sz="1600" kern="0" dirty="0"/>
              <a:t> 98, 133 (2010)</a:t>
            </a:r>
            <a:r>
              <a:rPr lang="en-US" altLang="en-US" kern="0" dirty="0">
                <a:latin typeface="Times" pitchFamily="18" charset="0"/>
              </a:rPr>
              <a:t> </a:t>
            </a:r>
          </a:p>
        </p:txBody>
      </p:sp>
      <p:pic>
        <p:nvPicPr>
          <p:cNvPr id="317451" name="Picture 19" descr="logocolor-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882" b="-15996"/>
          <a:stretch>
            <a:fillRect/>
          </a:stretch>
        </p:blipFill>
        <p:spPr bwMode="auto">
          <a:xfrm>
            <a:off x="8281988" y="0"/>
            <a:ext cx="8620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52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9144000" cy="7223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sz="2400" smtClean="0"/>
              <a:t>All Flerovium atoms found at FLNR in </a:t>
            </a:r>
            <a:r>
              <a:rPr lang="en-US" altLang="en-US" sz="2400" baseline="30000" smtClean="0"/>
              <a:t>48</a:t>
            </a:r>
            <a:r>
              <a:rPr lang="en-US" altLang="en-US" sz="2400" smtClean="0"/>
              <a:t>Ca induced fusion reactions with </a:t>
            </a:r>
            <a:r>
              <a:rPr lang="en-US" altLang="en-US" sz="2400" baseline="30000" smtClean="0"/>
              <a:t>242,244</a:t>
            </a:r>
            <a:r>
              <a:rPr lang="en-US" altLang="en-US" sz="2400" smtClean="0"/>
              <a:t>Pu targets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0BDE5654-19A5-4857-B4F1-D1240E2E83F1}"/>
              </a:ext>
            </a:extLst>
          </p:cNvPr>
          <p:cNvSpPr/>
          <p:nvPr/>
        </p:nvSpPr>
        <p:spPr>
          <a:xfrm>
            <a:off x="925513" y="3916363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CH" kern="0" dirty="0">
                <a:solidFill>
                  <a:srgbClr val="002060"/>
                </a:solidFill>
              </a:rPr>
              <a:t>T</a:t>
            </a:r>
            <a:r>
              <a:rPr lang="de-CH" kern="0" baseline="-25000" dirty="0">
                <a:solidFill>
                  <a:srgbClr val="002060"/>
                </a:solidFill>
              </a:rPr>
              <a:t>1/2</a:t>
            </a:r>
            <a:r>
              <a:rPr lang="de-CH" kern="0" dirty="0">
                <a:solidFill>
                  <a:srgbClr val="002060"/>
                </a:solidFill>
              </a:rPr>
              <a:t> </a:t>
            </a:r>
            <a:r>
              <a:rPr lang="de-CH" b="1" kern="0" baseline="30000" dirty="0">
                <a:solidFill>
                  <a:srgbClr val="002060"/>
                </a:solidFill>
              </a:rPr>
              <a:t>287</a:t>
            </a:r>
            <a:r>
              <a:rPr lang="de-CH" b="1" kern="0" dirty="0">
                <a:solidFill>
                  <a:srgbClr val="002060"/>
                </a:solidFill>
              </a:rPr>
              <a:t>Fl=0.5 s</a:t>
            </a:r>
            <a:br>
              <a:rPr lang="de-CH" b="1" kern="0" dirty="0">
                <a:solidFill>
                  <a:srgbClr val="002060"/>
                </a:solidFill>
              </a:rPr>
            </a:br>
            <a:endParaRPr lang="de-CH" b="1" dirty="0"/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23FA1032-FDE5-4351-B491-6E840D0883AD}"/>
              </a:ext>
            </a:extLst>
          </p:cNvPr>
          <p:cNvSpPr/>
          <p:nvPr/>
        </p:nvSpPr>
        <p:spPr>
          <a:xfrm>
            <a:off x="3321050" y="5059363"/>
            <a:ext cx="17748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kern="0" dirty="0">
                <a:solidFill>
                  <a:srgbClr val="002060"/>
                </a:solidFill>
              </a:rPr>
              <a:t>T</a:t>
            </a:r>
            <a:r>
              <a:rPr lang="de-CH" kern="0" baseline="-25000" dirty="0">
                <a:solidFill>
                  <a:srgbClr val="002060"/>
                </a:solidFill>
              </a:rPr>
              <a:t>1/2</a:t>
            </a:r>
            <a:r>
              <a:rPr lang="de-CH" kern="0" dirty="0">
                <a:solidFill>
                  <a:srgbClr val="002060"/>
                </a:solidFill>
              </a:rPr>
              <a:t> </a:t>
            </a:r>
            <a:r>
              <a:rPr lang="de-CH" b="1" kern="0" baseline="30000" dirty="0">
                <a:solidFill>
                  <a:srgbClr val="002060"/>
                </a:solidFill>
              </a:rPr>
              <a:t>288</a:t>
            </a:r>
            <a:r>
              <a:rPr lang="de-CH" b="1" kern="0" dirty="0">
                <a:solidFill>
                  <a:srgbClr val="002060"/>
                </a:solidFill>
              </a:rPr>
              <a:t>Fl=0.8 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AF7B82B2-8976-48B2-BE34-3E466CB029C7}"/>
              </a:ext>
            </a:extLst>
          </p:cNvPr>
          <p:cNvSpPr/>
          <p:nvPr/>
        </p:nvSpPr>
        <p:spPr>
          <a:xfrm>
            <a:off x="2628900" y="2362200"/>
            <a:ext cx="16605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kern="0" dirty="0">
                <a:solidFill>
                  <a:srgbClr val="002060"/>
                </a:solidFill>
              </a:rPr>
              <a:t>T</a:t>
            </a:r>
            <a:r>
              <a:rPr lang="de-CH" kern="0" baseline="-25000" dirty="0">
                <a:solidFill>
                  <a:srgbClr val="002060"/>
                </a:solidFill>
              </a:rPr>
              <a:t>1/2</a:t>
            </a:r>
            <a:r>
              <a:rPr lang="de-CH" kern="0" dirty="0">
                <a:solidFill>
                  <a:srgbClr val="002060"/>
                </a:solidFill>
              </a:rPr>
              <a:t> </a:t>
            </a:r>
            <a:r>
              <a:rPr lang="de-CH" kern="0" baseline="30000" dirty="0">
                <a:solidFill>
                  <a:srgbClr val="002060"/>
                </a:solidFill>
              </a:rPr>
              <a:t>283</a:t>
            </a:r>
            <a:r>
              <a:rPr lang="de-CH" kern="0" dirty="0">
                <a:solidFill>
                  <a:srgbClr val="002060"/>
                </a:solidFill>
              </a:rPr>
              <a:t>Cn= 3 s</a:t>
            </a:r>
          </a:p>
        </p:txBody>
      </p:sp>
      <p:sp>
        <p:nvSpPr>
          <p:cNvPr id="317456" name="Textfeld 4"/>
          <p:cNvSpPr txBox="1">
            <a:spLocks noChangeArrowheads="1"/>
          </p:cNvSpPr>
          <p:nvPr/>
        </p:nvSpPr>
        <p:spPr bwMode="auto">
          <a:xfrm>
            <a:off x="4114800" y="2197100"/>
            <a:ext cx="1050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ru-RU" sz="2400" b="1" baseline="30000">
                <a:latin typeface="Verdana" pitchFamily="34" charset="0"/>
              </a:rPr>
              <a:t>242</a:t>
            </a:r>
            <a:r>
              <a:rPr lang="de-CH" altLang="ru-RU" sz="2400" b="1">
                <a:latin typeface="Verdana" pitchFamily="34" charset="0"/>
              </a:rPr>
              <a:t>Pu</a:t>
            </a: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76200" y="677863"/>
            <a:ext cx="8947150" cy="26447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ru-RU" sz="2400"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385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2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7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1"/>
          <p:cNvSpPr>
            <a:spLocks noGrp="1" noChangeArrowheads="1"/>
          </p:cNvSpPr>
          <p:nvPr>
            <p:ph type="title"/>
          </p:nvPr>
        </p:nvSpPr>
        <p:spPr>
          <a:xfrm>
            <a:off x="-58738" y="150813"/>
            <a:ext cx="6621463" cy="1325562"/>
          </a:xfrm>
        </p:spPr>
        <p:txBody>
          <a:bodyPr>
            <a:noAutofit/>
          </a:bodyPr>
          <a:lstStyle/>
          <a:p>
            <a:pPr algn="ctr"/>
            <a:r>
              <a:rPr lang="de-CH" altLang="ru-RU" sz="2800" dirty="0" err="1" smtClean="0">
                <a:solidFill>
                  <a:srgbClr val="FF0000"/>
                </a:solidFill>
              </a:rPr>
              <a:t>How</a:t>
            </a:r>
            <a:r>
              <a:rPr lang="de-CH" altLang="ru-RU" sz="2800" dirty="0" smtClean="0">
                <a:solidFill>
                  <a:srgbClr val="FF0000"/>
                </a:solidFill>
              </a:rPr>
              <a:t> volatile </a:t>
            </a:r>
            <a:r>
              <a:rPr lang="de-CH" altLang="ru-RU" sz="2800" dirty="0" err="1" smtClean="0">
                <a:solidFill>
                  <a:srgbClr val="FF0000"/>
                </a:solidFill>
              </a:rPr>
              <a:t>is</a:t>
            </a:r>
            <a:r>
              <a:rPr lang="de-CH" altLang="ru-RU" sz="2800" dirty="0" smtClean="0">
                <a:solidFill>
                  <a:srgbClr val="FF0000"/>
                </a:solidFill>
              </a:rPr>
              <a:t> </a:t>
            </a:r>
            <a:r>
              <a:rPr lang="de-CH" altLang="ru-RU" sz="2800" dirty="0" err="1" smtClean="0">
                <a:solidFill>
                  <a:srgbClr val="FF0000"/>
                </a:solidFill>
              </a:rPr>
              <a:t>Oganesson</a:t>
            </a:r>
            <a:r>
              <a:rPr lang="de-CH" altLang="ru-RU" sz="2800" dirty="0" smtClean="0">
                <a:solidFill>
                  <a:srgbClr val="FF0000"/>
                </a:solidFill>
              </a:rPr>
              <a:t>?</a:t>
            </a:r>
            <a:br>
              <a:rPr lang="de-CH" altLang="ru-RU" sz="2800" dirty="0" smtClean="0">
                <a:solidFill>
                  <a:srgbClr val="FF0000"/>
                </a:solidFill>
              </a:rPr>
            </a:br>
            <a:r>
              <a:rPr lang="de-CH" altLang="ru-RU" sz="2800" b="0" dirty="0" err="1" smtClean="0">
                <a:solidFill>
                  <a:srgbClr val="FF0000"/>
                </a:solidFill>
              </a:rPr>
              <a:t>Predicted</a:t>
            </a:r>
            <a:r>
              <a:rPr lang="de-CH" altLang="ru-RU" sz="2800" b="0" dirty="0" smtClean="0">
                <a:solidFill>
                  <a:srgbClr val="FF0000"/>
                </a:solidFill>
              </a:rPr>
              <a:t> </a:t>
            </a:r>
            <a:r>
              <a:rPr lang="de-CH" altLang="ru-RU" sz="2800" b="0" dirty="0" err="1" smtClean="0">
                <a:solidFill>
                  <a:srgbClr val="FF0000"/>
                </a:solidFill>
              </a:rPr>
              <a:t>melting</a:t>
            </a:r>
            <a:r>
              <a:rPr lang="de-CH" altLang="ru-RU" sz="2800" b="0" dirty="0" smtClean="0">
                <a:solidFill>
                  <a:srgbClr val="FF0000"/>
                </a:solidFill>
              </a:rPr>
              <a:t> </a:t>
            </a:r>
            <a:r>
              <a:rPr lang="de-CH" altLang="ru-RU" sz="2800" b="0" dirty="0" err="1" smtClean="0">
                <a:solidFill>
                  <a:srgbClr val="FF0000"/>
                </a:solidFill>
              </a:rPr>
              <a:t>point</a:t>
            </a:r>
            <a:r>
              <a:rPr lang="de-CH" altLang="ru-RU" sz="2800" b="0" dirty="0" smtClean="0">
                <a:solidFill>
                  <a:srgbClr val="FF0000"/>
                </a:solidFill>
              </a:rPr>
              <a:t>: ≈150 °C </a:t>
            </a:r>
            <a:br>
              <a:rPr lang="de-CH" altLang="ru-RU" sz="2800" b="0" dirty="0" smtClean="0">
                <a:solidFill>
                  <a:srgbClr val="FF0000"/>
                </a:solidFill>
              </a:rPr>
            </a:br>
            <a:r>
              <a:rPr lang="de-CH" altLang="ru-RU" sz="2800" b="0" dirty="0" smtClean="0">
                <a:solidFill>
                  <a:srgbClr val="FF0000"/>
                </a:solidFill>
              </a:rPr>
              <a:t>( P. </a:t>
            </a:r>
            <a:r>
              <a:rPr lang="de-CH" altLang="ru-RU" sz="2800" b="0" dirty="0" err="1" smtClean="0">
                <a:solidFill>
                  <a:srgbClr val="FF0000"/>
                </a:solidFill>
              </a:rPr>
              <a:t>Schwerdtfeger</a:t>
            </a:r>
            <a:r>
              <a:rPr lang="de-CH" altLang="ru-RU" sz="2800" b="0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B4CAE44-7BEB-42CB-9A19-CD04B5850A86}"/>
              </a:ext>
            </a:extLst>
          </p:cNvPr>
          <p:cNvCxnSpPr/>
          <p:nvPr/>
        </p:nvCxnSpPr>
        <p:spPr>
          <a:xfrm>
            <a:off x="6167438" y="5143500"/>
            <a:ext cx="914400" cy="9144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F8C6874-FD67-4898-97C3-70A76E74B18B}"/>
              </a:ext>
            </a:extLst>
          </p:cNvPr>
          <p:cNvCxnSpPr/>
          <p:nvPr/>
        </p:nvCxnSpPr>
        <p:spPr>
          <a:xfrm>
            <a:off x="5857875" y="51435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690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373188"/>
            <a:ext cx="6923087" cy="52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7393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Group 7"/>
          <p:cNvGraphicFramePr>
            <a:graphicFrameLocks noGrp="1"/>
          </p:cNvGraphicFramePr>
          <p:nvPr>
            <p:extLst/>
          </p:nvPr>
        </p:nvGraphicFramePr>
        <p:xfrm>
          <a:off x="762000" y="5181600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Ca,4n)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-26987"/>
            <a:ext cx="7794625" cy="712788"/>
          </a:xfrm>
        </p:spPr>
        <p:txBody>
          <a:bodyPr lIns="36000" rIns="36000" anchorCtr="1">
            <a:normAutofit fontScale="90000"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  <a:t>Gas-filled pre-separator GFS-3</a:t>
            </a:r>
            <a:b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(Q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D)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00400" y="2362200"/>
          <a:ext cx="326752" cy="704850"/>
        </p:xfrm>
        <a:graphic>
          <a:graphicData uri="http://schemas.openxmlformats.org/presentationml/2006/ole">
            <p:oleObj spid="_x0000_s392230" name="CorelDRAW" r:id="rId4" imgW="915480" imgH="2003040" progId="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062609"/>
            <a:ext cx="5239512" cy="3304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038600"/>
            <a:ext cx="348519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2683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480" y="4293096"/>
            <a:ext cx="9109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Factory Building:  Completion -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2017;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commissioning - 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 – April 2018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DC-280 cyclotron:          A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ssembling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 2017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commissioning – 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 -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April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</a:p>
          <a:p>
            <a:pPr marL="0" indent="0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Gas-Filled Separator:   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I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nstallation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 2017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commissioning –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Jan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July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</a:pP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Onset of first-day experiments 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Sept-Nov 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ts val="1600"/>
              <a:buFont typeface="Arial" panose="020B0604020202020204" pitchFamily="34" charset="0"/>
              <a:buChar char="•"/>
              <a:defRPr/>
            </a:pPr>
            <a:endParaRPr lang="en-US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ts val="1600"/>
              <a:buFont typeface="Arial" panose="020B0604020202020204" pitchFamily="34" charset="0"/>
              <a:buChar char="•"/>
              <a:defRPr/>
            </a:pP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62503" name="TextBox 11"/>
          <p:cNvSpPr txBox="1">
            <a:spLocks noChangeArrowheads="1"/>
          </p:cNvSpPr>
          <p:nvPr/>
        </p:nvSpPr>
        <p:spPr bwMode="auto">
          <a:xfrm>
            <a:off x="7802562" y="542552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DC-280</a:t>
            </a:r>
            <a:endParaRPr lang="ru-RU" altLang="ru-RU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268760"/>
            <a:ext cx="3656335" cy="230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40768"/>
            <a:ext cx="4499992" cy="230027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07704" y="53514"/>
            <a:ext cx="5082208" cy="9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 Factory</a:t>
            </a:r>
          </a:p>
          <a:p>
            <a:pPr eaLnBrk="1" hangingPunct="1">
              <a:defRPr/>
            </a:pPr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</a:t>
            </a:r>
          </a:p>
        </p:txBody>
      </p:sp>
    </p:spTree>
    <p:extLst>
      <p:ext uri="{BB962C8B-B14F-4D97-AF65-F5344CB8AC3E}">
        <p14:creationId xmlns:p14="http://schemas.microsoft.com/office/powerpoint/2010/main" xmlns="" val="30741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95738" y="115888"/>
            <a:ext cx="5076825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U400R CYCLOTRON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stand-alone &amp; post-accelerator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90538" y="4076731"/>
            <a:ext cx="41412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Fusion-fission;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Quasi-fission;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Nuclear spectroscopy;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New heavy isotopes;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Multi nucleon transfer reactions;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SHE chemistry;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Reactions with exotic nuclei;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Structure of light exotic nuclei;</a:t>
            </a:r>
          </a:p>
        </p:txBody>
      </p:sp>
      <p:graphicFrame>
        <p:nvGraphicFramePr>
          <p:cNvPr id="5" name="Group 65"/>
          <p:cNvGraphicFramePr>
            <a:graphicFrameLocks noGrp="1"/>
          </p:cNvGraphicFramePr>
          <p:nvPr/>
        </p:nvGraphicFramePr>
        <p:xfrm>
          <a:off x="4832350" y="1425580"/>
          <a:ext cx="3913188" cy="5126041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6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5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U400R (expected)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2.8 </a:t>
                      </a: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14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1.6 </a:t>
                      </a: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8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2-17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6,4 -27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1-5,1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1,6-11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4,1-21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1,2-7,5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0,8-3,5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0,8-3,5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1,5- 8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121" y="113734"/>
            <a:ext cx="329339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7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u400from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62" y="1408137"/>
            <a:ext cx="41179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5" name="Text Box 3"/>
          <p:cNvSpPr txBox="1">
            <a:spLocks noChangeArrowheads="1"/>
          </p:cNvSpPr>
          <p:nvPr/>
        </p:nvSpPr>
        <p:spPr bwMode="auto">
          <a:xfrm>
            <a:off x="881065" y="63500"/>
            <a:ext cx="7131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ru-RU" sz="2800" b="1" dirty="0">
                <a:solidFill>
                  <a:srgbClr val="C00000"/>
                </a:solidFill>
                <a:latin typeface="Times New Roman" pitchFamily="18" charset="0"/>
              </a:rPr>
              <a:t>U400M CYCLOTRON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ru-RU" sz="2800" b="1" dirty="0">
                <a:solidFill>
                  <a:srgbClr val="C00000"/>
                </a:solidFill>
                <a:latin typeface="Times New Roman" pitchFamily="18" charset="0"/>
              </a:rPr>
              <a:t>stand-alone &amp; driving accelerator</a:t>
            </a:r>
          </a:p>
        </p:txBody>
      </p:sp>
      <p:sp>
        <p:nvSpPr>
          <p:cNvPr id="361476" name="Прямоугольник 1"/>
          <p:cNvSpPr>
            <a:spLocks noChangeArrowheads="1"/>
          </p:cNvSpPr>
          <p:nvPr/>
        </p:nvSpPr>
        <p:spPr bwMode="auto">
          <a:xfrm>
            <a:off x="209550" y="4391037"/>
            <a:ext cx="41846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Properties and structure of light exotic nuclei;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Astrophysics;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Reactions with exotic nuclei;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Light neutron-rich nuclei;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Deep inelastic scattering;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Producing of RIBs.</a:t>
            </a:r>
          </a:p>
        </p:txBody>
      </p:sp>
      <p:graphicFrame>
        <p:nvGraphicFramePr>
          <p:cNvPr id="243769" name="Group 57"/>
          <p:cNvGraphicFramePr>
            <a:graphicFrameLocks noGrp="1"/>
          </p:cNvGraphicFramePr>
          <p:nvPr/>
        </p:nvGraphicFramePr>
        <p:xfrm>
          <a:off x="4832350" y="1425575"/>
          <a:ext cx="3913188" cy="4676776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6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6867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U400M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E=30 ÷ 50 MeV/A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E=4.5 ÷ 9 MeV/A</a:t>
                      </a: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2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40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604630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59972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Dubna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gas-filled recoil separator</a:t>
            </a:r>
            <a:endParaRPr lang="ru-RU" sz="2800" b="1" baseline="300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8339" name="Picture 4" descr="GNSV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1268760"/>
            <a:ext cx="4267200" cy="4422775"/>
          </a:xfrm>
        </p:spPr>
      </p:pic>
      <p:pic>
        <p:nvPicPr>
          <p:cNvPr id="398340" name="Picture 2" descr="q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15963" y="1271935"/>
            <a:ext cx="3536950" cy="4419600"/>
          </a:xfrm>
        </p:spPr>
      </p:pic>
    </p:spTree>
    <p:extLst>
      <p:ext uri="{BB962C8B-B14F-4D97-AF65-F5344CB8AC3E}">
        <p14:creationId xmlns:p14="http://schemas.microsoft.com/office/powerpoint/2010/main" xmlns="" val="132253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11884"/>
          <a:stretch/>
        </p:blipFill>
        <p:spPr>
          <a:xfrm>
            <a:off x="107504" y="116632"/>
            <a:ext cx="8861984" cy="4392488"/>
          </a:xfrm>
          <a:prstGeom prst="rect">
            <a:avLst/>
          </a:prstGeom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84"/>
          <a:stretch/>
        </p:blipFill>
        <p:spPr bwMode="auto">
          <a:xfrm>
            <a:off x="5924044" y="4737323"/>
            <a:ext cx="2915304" cy="1944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4" t="7242" r="334" b="2111"/>
          <a:stretch/>
        </p:blipFill>
        <p:spPr bwMode="auto">
          <a:xfrm>
            <a:off x="3300570" y="4737323"/>
            <a:ext cx="2376264" cy="197313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108520" y="4572620"/>
            <a:ext cx="9577064" cy="1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24664698"/>
              </p:ext>
            </p:extLst>
          </p:nvPr>
        </p:nvGraphicFramePr>
        <p:xfrm>
          <a:off x="378390" y="4737323"/>
          <a:ext cx="2674970" cy="1973133"/>
        </p:xfrm>
        <a:graphic>
          <a:graphicData uri="http://schemas.openxmlformats.org/presentationml/2006/ole">
            <p:oleObj spid="_x0000_s386209" name="PHOTO-PAINT" r:id="rId6" imgW="2020680" imgH="14904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7424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6784"/>
            <a:ext cx="9144000" cy="6504432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148263" y="115920"/>
            <a:ext cx="3887787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YOUR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ATTENTION !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835150" y="6237288"/>
            <a:ext cx="53948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000" b="1" dirty="0" err="1">
                <a:solidFill>
                  <a:srgbClr val="FF0000"/>
                </a:solidFill>
                <a:latin typeface="Times New Roman" pitchFamily="18" charset="0"/>
              </a:rPr>
              <a:t>Flerov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</a:rPr>
              <a:t> Laboratory of Nuclear Reactions (JINR)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28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92" y="64008"/>
            <a:ext cx="8967216" cy="672998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187624" y="6165304"/>
            <a:ext cx="6939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Flerov</a:t>
            </a:r>
            <a:r>
              <a:rPr lang="en-US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 of Nuclear Reactions (JINR)</a:t>
            </a: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148263" y="115888"/>
            <a:ext cx="3887787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 YOU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 YOUR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!</a:t>
            </a:r>
            <a:endParaRPr lang="ru-RU" sz="4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5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anchor="ctr"/>
          <a:lstStyle/>
          <a:p>
            <a:fld id="{26F0730E-DC73-4C07-9C74-FA6A94A980E0}" type="slidenum">
              <a:rPr lang="en-US" smtClean="0">
                <a:solidFill>
                  <a:srgbClr val="FF0000"/>
                </a:solidFill>
                <a:latin typeface="Times New Roman" pitchFamily="18" charset="0"/>
              </a:rPr>
              <a:pPr/>
              <a:t>6</a:t>
            </a:fld>
            <a:endParaRPr lang="en-US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What is beyond 118 element?</a:t>
            </a:r>
            <a:endParaRPr lang="ru-RU" sz="3600" b="1" smtClean="0">
              <a:solidFill>
                <a:srgbClr val="FF000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5" y="2286000"/>
            <a:ext cx="8316416" cy="297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3399"/>
                </a:solidFill>
              </a:rPr>
              <a:t>Heavier projectiles (</a:t>
            </a:r>
            <a:r>
              <a:rPr lang="en-US" b="1" baseline="30000" dirty="0" smtClean="0">
                <a:solidFill>
                  <a:srgbClr val="003399"/>
                </a:solidFill>
              </a:rPr>
              <a:t>50</a:t>
            </a:r>
            <a:r>
              <a:rPr lang="en-US" b="1" dirty="0" smtClean="0">
                <a:solidFill>
                  <a:srgbClr val="003399"/>
                </a:solidFill>
              </a:rPr>
              <a:t>Ti, </a:t>
            </a:r>
            <a:r>
              <a:rPr lang="en-US" b="1" baseline="30000" dirty="0" smtClean="0">
                <a:solidFill>
                  <a:srgbClr val="003399"/>
                </a:solidFill>
              </a:rPr>
              <a:t>54</a:t>
            </a:r>
            <a:r>
              <a:rPr lang="en-US" b="1" dirty="0" smtClean="0">
                <a:solidFill>
                  <a:srgbClr val="003399"/>
                </a:solidFill>
              </a:rPr>
              <a:t>Cr, </a:t>
            </a:r>
            <a:r>
              <a:rPr lang="en-US" b="1" baseline="30000" dirty="0" smtClean="0">
                <a:solidFill>
                  <a:srgbClr val="003399"/>
                </a:solidFill>
              </a:rPr>
              <a:t>58</a:t>
            </a:r>
            <a:r>
              <a:rPr lang="en-US" b="1" dirty="0" smtClean="0">
                <a:solidFill>
                  <a:srgbClr val="003399"/>
                </a:solidFill>
              </a:rPr>
              <a:t>Fe, </a:t>
            </a:r>
            <a:r>
              <a:rPr lang="en-US" b="1" baseline="30000" dirty="0" smtClean="0">
                <a:solidFill>
                  <a:srgbClr val="003399"/>
                </a:solidFill>
              </a:rPr>
              <a:t>64</a:t>
            </a:r>
            <a:r>
              <a:rPr lang="en-US" b="1" dirty="0" smtClean="0">
                <a:solidFill>
                  <a:srgbClr val="003399"/>
                </a:solidFill>
              </a:rPr>
              <a:t>Ni)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2400" b="1" dirty="0" smtClean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endParaRPr lang="en-US" sz="2400" b="1" dirty="0" smtClean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Sufficient increasing of overall experiment efficiency is needed!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209800" y="1219200"/>
            <a:ext cx="47259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3399"/>
                </a:solidFill>
                <a:latin typeface="Times New Roman" pitchFamily="18" charset="0"/>
              </a:rPr>
              <a:t>Heaviest target: </a:t>
            </a:r>
            <a:r>
              <a:rPr lang="en-US" sz="2400" b="1" baseline="30000">
                <a:solidFill>
                  <a:srgbClr val="003399"/>
                </a:solidFill>
                <a:latin typeface="Times New Roman" pitchFamily="18" charset="0"/>
              </a:rPr>
              <a:t>249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</a:rPr>
              <a:t>Cf → Z</a:t>
            </a:r>
            <a:r>
              <a:rPr lang="en-US" sz="2400" b="1" baseline="-25000">
                <a:solidFill>
                  <a:srgbClr val="003399"/>
                </a:solidFill>
                <a:latin typeface="Times New Roman" pitchFamily="18" charset="0"/>
              </a:rPr>
              <a:t>max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</a:rPr>
              <a:t>= 118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xmlns="" val="3767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484784"/>
            <a:ext cx="5598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smtClean="0">
                <a:solidFill>
                  <a:srgbClr val="FF0000"/>
                </a:solidFill>
              </a:rPr>
              <a:t>SHE-Factory: </a:t>
            </a:r>
            <a:endParaRPr lang="ru-RU" sz="3600" b="1" cap="all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cap="all" dirty="0" smtClean="0">
                <a:solidFill>
                  <a:srgbClr val="FF0000"/>
                </a:solidFill>
              </a:rPr>
              <a:t>New facility for super heavy element research </a:t>
            </a:r>
            <a:endParaRPr lang="ru-RU" sz="3600" b="1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0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27954" y="304800"/>
            <a:ext cx="8325297" cy="459904"/>
          </a:xfrm>
        </p:spPr>
        <p:txBody>
          <a:bodyPr/>
          <a:lstStyle/>
          <a:p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 Elements (SHE) Factory – the Goals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0" name="TextBox 6"/>
          <p:cNvSpPr txBox="1">
            <a:spLocks noChangeArrowheads="1"/>
          </p:cNvSpPr>
          <p:nvPr/>
        </p:nvSpPr>
        <p:spPr bwMode="auto">
          <a:xfrm>
            <a:off x="427954" y="1536174"/>
            <a:ext cx="8536534" cy="3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at the extremely low (</a:t>
            </a:r>
            <a:r>
              <a:rPr lang="el-GR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&lt;100 fb) cross sections: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SHE in reactions with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Ti,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...;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isotopes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decay properties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excitation functions.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ts val="16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requiring high statistics: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spectroscopy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chemical properties of SHE.</a:t>
            </a:r>
          </a:p>
        </p:txBody>
      </p:sp>
    </p:spTree>
    <p:extLst>
      <p:ext uri="{BB962C8B-B14F-4D97-AF65-F5344CB8AC3E}">
        <p14:creationId xmlns:p14="http://schemas.microsoft.com/office/powerpoint/2010/main" xmlns="" val="30732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779" y="168582"/>
            <a:ext cx="2683123" cy="5040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Factory</a:t>
            </a:r>
            <a:endParaRPr lang="ru-RU" sz="3000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401271" y="3751467"/>
            <a:ext cx="3709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2000" dirty="0">
                <a:solidFill>
                  <a:srgbClr val="002060"/>
                </a:solidFill>
              </a:rPr>
              <a:t>High-current cyclotron DC-280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1285006" y="5085184"/>
            <a:ext cx="367240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C00000"/>
                </a:solidFill>
              </a:rPr>
              <a:t>New facilities: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New gas-filled separator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Preseparator</a:t>
            </a: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SHELS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Etc.</a:t>
            </a:r>
          </a:p>
          <a:p>
            <a:pPr eaLnBrk="1" hangingPunct="1"/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19605" y="1214543"/>
            <a:ext cx="3141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rgbClr val="002060"/>
                </a:solidFill>
              </a:rPr>
              <a:t>SHE Factory Building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83" b="265"/>
          <a:stretch/>
        </p:blipFill>
        <p:spPr>
          <a:xfrm>
            <a:off x="403659" y="692696"/>
            <a:ext cx="4312357" cy="2804597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73252717"/>
              </p:ext>
            </p:extLst>
          </p:nvPr>
        </p:nvGraphicFramePr>
        <p:xfrm>
          <a:off x="4211960" y="2088068"/>
          <a:ext cx="3711204" cy="2737488"/>
        </p:xfrm>
        <a:graphic>
          <a:graphicData uri="http://schemas.openxmlformats.org/presentationml/2006/ole">
            <p:oleObj spid="_x0000_s387218" name="PHOTO-PAINT" r:id="rId5" imgW="2020680" imgH="1490400" progId="">
              <p:embed/>
            </p:oleObj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2" y="4683579"/>
            <a:ext cx="3744416" cy="19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1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RNL template_4x3_160226.potx" id="{DF21DB35-F0E5-4B9D-A31C-3B8FCA7CFF42}" vid="{C80A0934-B94A-49A3-9B10-0453C9DE6C2E}"/>
    </a:ext>
  </a:extLst>
</a:theme>
</file>

<file path=ppt/theme/theme9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4444</TotalTime>
  <Words>2106</Words>
  <Application>Microsoft Office PowerPoint</Application>
  <PresentationFormat>Экран (4:3)</PresentationFormat>
  <Paragraphs>673</Paragraphs>
  <Slides>52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64" baseType="lpstr">
      <vt:lpstr>Тема Office</vt:lpstr>
      <vt:lpstr>Оформление по умолчанию</vt:lpstr>
      <vt:lpstr>5_Оформление по умолчанию</vt:lpstr>
      <vt:lpstr>4_Тема Office</vt:lpstr>
      <vt:lpstr>6_Тема Office</vt:lpstr>
      <vt:lpstr>7_Тема Office</vt:lpstr>
      <vt:lpstr>5_Тема Office</vt:lpstr>
      <vt:lpstr>Default Theme</vt:lpstr>
      <vt:lpstr>5_Default Design</vt:lpstr>
      <vt:lpstr>PHOTO-PAINT</vt:lpstr>
      <vt:lpstr>CorelDRAW</vt:lpstr>
      <vt:lpstr>Origin Graph</vt:lpstr>
      <vt:lpstr>    </vt:lpstr>
      <vt:lpstr> </vt:lpstr>
      <vt:lpstr>Region of superheavy nuclei</vt:lpstr>
      <vt:lpstr>Слайд 4</vt:lpstr>
      <vt:lpstr>Dubna gas-filled recoil separator</vt:lpstr>
      <vt:lpstr>What is beyond 118 element?</vt:lpstr>
      <vt:lpstr>Слайд 7</vt:lpstr>
      <vt:lpstr>Superheavy Elements (SHE) Factory – the Goals</vt:lpstr>
      <vt:lpstr>SHE Factory</vt:lpstr>
      <vt:lpstr>Слайд 10</vt:lpstr>
      <vt:lpstr>Слайд 11</vt:lpstr>
      <vt:lpstr>Assembling of the DC280 main magnet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New FLNR gas-filled separator (contracted) </vt:lpstr>
      <vt:lpstr>Слайд 24</vt:lpstr>
      <vt:lpstr>Слайд 25</vt:lpstr>
      <vt:lpstr>Слайд 26</vt:lpstr>
      <vt:lpstr>Слайд 27</vt:lpstr>
      <vt:lpstr>Target block design  </vt:lpstr>
      <vt:lpstr>Слайд 29</vt:lpstr>
      <vt:lpstr>Superheavy Elements (SHE) Factory – the Goals</vt:lpstr>
      <vt:lpstr>Слайд 31</vt:lpstr>
      <vt:lpstr>Слайд 32</vt:lpstr>
      <vt:lpstr>Слайд 33</vt:lpstr>
      <vt:lpstr>Gas-phase chemistry with elements 112, 113 and 114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All Flerovium atoms found at FLNR in 48Ca induced fusion reactions with 242,244Pu targets</vt:lpstr>
      <vt:lpstr> </vt:lpstr>
      <vt:lpstr>How volatile is Oganesson? Predicted melting point: ≈150 °C  ( P. Schwerdtfeger)</vt:lpstr>
      <vt:lpstr>Gas-filled pre-separator GFS-3 (QVDHQHQVD)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Dmitriev</dc:creator>
  <cp:lastModifiedBy>Пользователь</cp:lastModifiedBy>
  <cp:revision>425</cp:revision>
  <dcterms:created xsi:type="dcterms:W3CDTF">2015-05-02T10:22:03Z</dcterms:created>
  <dcterms:modified xsi:type="dcterms:W3CDTF">2018-04-03T13:16:13Z</dcterms:modified>
</cp:coreProperties>
</file>