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81" r:id="rId1"/>
  </p:sldMasterIdLst>
  <p:notesMasterIdLst>
    <p:notesMasterId r:id="rId16"/>
  </p:notesMasterIdLst>
  <p:handoutMasterIdLst>
    <p:handoutMasterId r:id="rId17"/>
  </p:handoutMasterIdLst>
  <p:sldIdLst>
    <p:sldId id="537" r:id="rId2"/>
    <p:sldId id="787" r:id="rId3"/>
    <p:sldId id="788" r:id="rId4"/>
    <p:sldId id="789" r:id="rId5"/>
    <p:sldId id="791" r:id="rId6"/>
    <p:sldId id="779" r:id="rId7"/>
    <p:sldId id="780" r:id="rId8"/>
    <p:sldId id="781" r:id="rId9"/>
    <p:sldId id="782" r:id="rId10"/>
    <p:sldId id="783" r:id="rId11"/>
    <p:sldId id="784" r:id="rId12"/>
    <p:sldId id="785" r:id="rId13"/>
    <p:sldId id="786" r:id="rId14"/>
    <p:sldId id="733" r:id="rId15"/>
  </p:sldIdLst>
  <p:sldSz cx="10058400" cy="7772400"/>
  <p:notesSz cx="7315200" cy="96012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50917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10183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52752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20366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545871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3055043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564219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4073390" algn="l" defTabSz="509174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D7B47"/>
    <a:srgbClr val="F68A4E"/>
    <a:srgbClr val="FF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7"/>
    <p:restoredTop sz="94674"/>
  </p:normalViewPr>
  <p:slideViewPr>
    <p:cSldViewPr>
      <p:cViewPr varScale="1">
        <p:scale>
          <a:sx n="128" d="100"/>
          <a:sy n="128" d="100"/>
        </p:scale>
        <p:origin x="1816" y="176"/>
      </p:cViewPr>
      <p:guideLst>
        <p:guide orient="horz" pos="2448"/>
        <p:guide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tags" Target="tags/tag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2A6C938-6FA7-1E47-BE07-E4521844C812}" type="datetime1">
              <a:rPr lang="en-US"/>
              <a:pPr>
                <a:defRPr/>
              </a:pPr>
              <a:t>9/11/19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F408DC5-6094-9E43-8E5E-4C82D6B2D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082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7150" y="719138"/>
            <a:ext cx="4660900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4" tIns="48326" rIns="96654" bIns="48326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AC165642-0AB8-F348-A71E-0818A0645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0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1pPr>
    <a:lvl2pPr marL="50917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2pPr>
    <a:lvl3pPr marL="101834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3pPr>
    <a:lvl4pPr marL="152752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4pPr>
    <a:lvl5pPr marL="2036696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ahoma" charset="0"/>
        <a:ea typeface="ＭＳ Ｐゴシック" charset="-128"/>
        <a:cs typeface="+mn-cs"/>
      </a:defRPr>
    </a:lvl5pPr>
    <a:lvl6pPr marL="2545871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5043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4219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3390" algn="l" defTabSz="50917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110A7D-04B6-0940-BCC7-1906BB26847D}" type="slidenum">
              <a:rPr lang="en-US"/>
              <a:pPr/>
              <a:t>0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7150" y="719138"/>
            <a:ext cx="4660900" cy="3602037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29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7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7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0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71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07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90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65642-0AB8-F348-A71E-0818A0645B9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0" y="7254240"/>
            <a:ext cx="1005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1835" tIns="50917" rIns="101835" bIns="50917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0780" y="3540760"/>
            <a:ext cx="7124700" cy="2169363"/>
          </a:xfrm>
        </p:spPr>
        <p:txBody>
          <a:bodyPr lIns="50917" tIns="0" rIns="50917" bIns="0" rtlCol="0" anchor="b">
            <a:noAutofit/>
          </a:bodyPr>
          <a:lstStyle>
            <a:lvl1pPr algn="l" defTabSz="1018348" rtl="0" eaLnBrk="1" latinLnBrk="0" hangingPunct="1">
              <a:lnSpc>
                <a:spcPts val="5570"/>
              </a:lnSpc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0780" y="5730853"/>
            <a:ext cx="7124700" cy="1330633"/>
          </a:xfrm>
        </p:spPr>
        <p:txBody>
          <a:bodyPr tIns="0" rIns="50917" bIns="0" rtlCol="0">
            <a:normAutofit/>
          </a:bodyPr>
          <a:lstStyle>
            <a:lvl1pPr marL="0" indent="0" algn="l" defTabSz="1018348" rtl="0" eaLnBrk="1" latinLnBrk="0" hangingPunct="1">
              <a:lnSpc>
                <a:spcPts val="2897"/>
              </a:lnSpc>
              <a:spcBef>
                <a:spcPts val="0"/>
              </a:spcBef>
              <a:buSzPct val="90000"/>
              <a:buFontTx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25" y="7140894"/>
            <a:ext cx="2182813" cy="309457"/>
          </a:xfrm>
        </p:spPr>
        <p:txBody>
          <a:bodyPr/>
          <a:lstStyle>
            <a:lvl1pPr marL="0" algn="l" defTabSz="1018348" rtl="0" eaLnBrk="1" latinLnBrk="0" hangingPunct="1">
              <a:defRPr sz="1200" kern="1200" smtClean="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5152" y="7140894"/>
            <a:ext cx="4194493" cy="309457"/>
          </a:xfrm>
        </p:spPr>
        <p:txBody>
          <a:bodyPr/>
          <a:lstStyle>
            <a:lvl1pPr marL="0" algn="l" defTabSz="1018348" rtl="0" eaLnBrk="1" latinLnBrk="0" hangingPunct="1">
              <a:defRPr sz="1200" kern="1200" smtClean="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3202" y="7140894"/>
            <a:ext cx="754380" cy="309457"/>
          </a:xfrm>
        </p:spPr>
        <p:txBody>
          <a:bodyPr/>
          <a:lstStyle>
            <a:lvl1pPr marL="0" algn="r" defTabSz="1018348" rtl="0" eaLnBrk="1" latinLnBrk="0" hangingPunct="1">
              <a:defRPr sz="12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A30CE7A-2261-2146-82C7-3CE4E0448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5109667" y="1966490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5109667" y="4387088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1"/>
            <a:ext cx="3922776" cy="45968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99AA8-2330-EB4D-8B72-E0BB263A3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0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05840" y="4387088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5109667" y="1966490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5109667" y="4387088"/>
            <a:ext cx="3922776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B66E6-A706-F149-AA7F-556103A74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21EB6-380D-DB47-A4A0-7F2DBCBC3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B062-D41C-E14C-BA1F-CBFA51DF7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1915388"/>
            <a:ext cx="3920332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3975" y="417622"/>
            <a:ext cx="3922776" cy="637783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38" y="3248170"/>
            <a:ext cx="3920332" cy="2451594"/>
          </a:xfrm>
        </p:spPr>
        <p:txBody>
          <a:bodyPr/>
          <a:lstStyle>
            <a:lvl1pPr marL="0" indent="0"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ACA2-EB7D-C943-A326-07A10C9FA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691520" y="573940"/>
            <a:ext cx="4236403" cy="6250305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21380" y="380868"/>
              <a:ext cx="3657600" cy="47243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301" y="1727200"/>
            <a:ext cx="3922776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9298" y="3059980"/>
            <a:ext cx="3922776" cy="2451594"/>
          </a:xfrm>
        </p:spPr>
        <p:txBody>
          <a:bodyPr/>
          <a:lstStyle>
            <a:lvl1pPr marL="0" indent="0"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89673" y="756573"/>
            <a:ext cx="3815530" cy="5808019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08945-50DA-C24B-A030-3A3DA95B7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344012" y="3990552"/>
            <a:ext cx="4498340" cy="3429212"/>
            <a:chOff x="1524000" y="381000"/>
            <a:chExt cx="3657600" cy="4737978"/>
          </a:xfrm>
        </p:grpSpPr>
        <p:sp>
          <p:nvSpPr>
            <p:cNvPr id="7" name="Rectangle 6"/>
            <p:cNvSpPr/>
            <p:nvPr userDrawn="1"/>
          </p:nvSpPr>
          <p:spPr>
            <a:xfrm>
              <a:off x="1521575" y="380483"/>
              <a:ext cx="3657600" cy="4725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86849" y="273477"/>
            <a:ext cx="4496593" cy="34292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540163" y="4173590"/>
            <a:ext cx="4074520" cy="305669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81842" y="456778"/>
            <a:ext cx="4074520" cy="305669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777" y="1727200"/>
            <a:ext cx="3922776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7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4775" y="3059980"/>
            <a:ext cx="3922776" cy="2451594"/>
          </a:xfrm>
        </p:spPr>
        <p:txBody>
          <a:bodyPr/>
          <a:lstStyle>
            <a:lvl1pPr marL="0" indent="0"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DC166-5499-A145-A238-EDFDFD0E6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2264892" y="430003"/>
            <a:ext cx="5535613" cy="3902392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264024"/>
            <a:ext cx="8046720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40" y="5585901"/>
            <a:ext cx="8046720" cy="1119699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472978" y="639839"/>
            <a:ext cx="5118935" cy="34820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231CB-666E-D444-B75D-730AAD41F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125730" y="131345"/>
            <a:ext cx="4365625" cy="4199255"/>
            <a:chOff x="1524000" y="381000"/>
            <a:chExt cx="3657600" cy="4737978"/>
          </a:xfrm>
        </p:grpSpPr>
        <p:sp>
          <p:nvSpPr>
            <p:cNvPr id="7" name="Rectangle 6"/>
            <p:cNvSpPr/>
            <p:nvPr userDrawn="1"/>
          </p:nvSpPr>
          <p:spPr>
            <a:xfrm>
              <a:off x="1521346" y="380797"/>
              <a:ext cx="3657600" cy="47237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4582165" y="367030"/>
            <a:ext cx="5271929" cy="3902393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840" y="4264024"/>
            <a:ext cx="8046720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40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329071" y="345667"/>
            <a:ext cx="3958301" cy="37788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770135" y="575357"/>
            <a:ext cx="4876146" cy="34820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840" y="5582920"/>
            <a:ext cx="8046720" cy="112268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C38EB-ABC9-1F4F-96CA-F8E0DE0F6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FBB1F-682B-F14C-A70C-2C3AB6E65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F03E8-454C-D146-A7C2-9C09D38DC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855" y="510964"/>
            <a:ext cx="930691" cy="6072187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510964"/>
            <a:ext cx="6537960" cy="6072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1FB8C-35C6-FF4A-8034-F62F5F482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34437" y="3627120"/>
            <a:ext cx="8823960" cy="250444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894" y="4344174"/>
            <a:ext cx="5196840" cy="1371293"/>
          </a:xfrm>
        </p:spPr>
        <p:txBody>
          <a:bodyPr lIns="50917" tIns="0" rIns="50917" bIns="0" anchor="b">
            <a:noAutofit/>
          </a:bodyPr>
          <a:lstStyle>
            <a:lvl1pPr algn="l">
              <a:lnSpc>
                <a:spcPts val="5570"/>
              </a:lnSpc>
              <a:defRPr sz="51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6894" y="5731166"/>
            <a:ext cx="5196840" cy="1310797"/>
          </a:xfrm>
        </p:spPr>
        <p:txBody>
          <a:bodyPr tIns="0" rIns="50917" bIns="0">
            <a:normAutofit/>
          </a:bodyPr>
          <a:lstStyle>
            <a:lvl1pPr marL="0" indent="0" algn="l">
              <a:lnSpc>
                <a:spcPts val="2897"/>
              </a:lnSpc>
              <a:spcBef>
                <a:spcPct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5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502920" y="7139093"/>
            <a:ext cx="2179320" cy="309457"/>
          </a:xfrm>
        </p:spPr>
        <p:txBody>
          <a:bodyPr/>
          <a:lstStyle>
            <a:lvl1pPr algn="l">
              <a:defRPr sz="1200" smtClean="0">
                <a:latin typeface="Rockwell" pitchFamily="18" charset="0"/>
              </a:defRPr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358640" y="7139093"/>
            <a:ext cx="4191000" cy="309457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090978" y="7153492"/>
            <a:ext cx="754380" cy="300461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fld id="{B1145A1F-6539-6140-919D-4F4B1993A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487173"/>
            <a:ext cx="8549640" cy="1543685"/>
          </a:xfrm>
        </p:spPr>
        <p:txBody>
          <a:bodyPr lIns="50917" tIns="0" rIns="50917" bIns="0" rtlCol="0" anchor="b">
            <a:noAutofit/>
          </a:bodyPr>
          <a:lstStyle>
            <a:lvl1pPr algn="l" defTabSz="1018348" rtl="0" eaLnBrk="1" latinLnBrk="0" hangingPunct="1">
              <a:lnSpc>
                <a:spcPts val="5570"/>
              </a:lnSpc>
              <a:spcBef>
                <a:spcPct val="0"/>
              </a:spcBef>
              <a:buNone/>
              <a:defRPr sz="51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4031285"/>
            <a:ext cx="8549640" cy="1119226"/>
          </a:xfrm>
        </p:spPr>
        <p:txBody>
          <a:bodyPr tIns="0" rIns="50917" bIns="0" rtlCol="0">
            <a:normAutofit/>
          </a:bodyPr>
          <a:lstStyle>
            <a:lvl1pPr marL="0" indent="0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EAE37-AD3C-294D-BBAC-F431CC35D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83967" y="1915160"/>
            <a:ext cx="9274433" cy="250444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36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2489205"/>
            <a:ext cx="5867400" cy="1543685"/>
          </a:xfrm>
        </p:spPr>
        <p:txBody>
          <a:bodyPr lIns="50917" tIns="0" rIns="50917" bIns="0" anchor="b"/>
          <a:lstStyle>
            <a:lvl1pPr algn="l">
              <a:lnSpc>
                <a:spcPts val="5570"/>
              </a:lnSpc>
              <a:defRPr sz="51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4035372"/>
            <a:ext cx="5867400" cy="1114165"/>
          </a:xfrm>
        </p:spPr>
        <p:txBody>
          <a:bodyPr tIns="0" rIns="50917" bIns="0"/>
          <a:lstStyle>
            <a:lvl1pPr marL="0" indent="0">
              <a:spcBef>
                <a:spcPct val="0"/>
              </a:spcBef>
              <a:buNone/>
              <a:defRPr sz="2500">
                <a:solidFill>
                  <a:schemeClr val="tx1"/>
                </a:solidFill>
              </a:defRPr>
            </a:lvl1pPr>
            <a:lvl2pPr marL="5091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0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641F8-CBEC-5245-96E4-D2FA0F445C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719455" y="503772"/>
            <a:ext cx="5958205" cy="4114695"/>
            <a:chOff x="1524000" y="381000"/>
            <a:chExt cx="3657600" cy="4737978"/>
          </a:xfrm>
        </p:grpSpPr>
        <p:sp>
          <p:nvSpPr>
            <p:cNvPr id="6" name="Rectangle 5"/>
            <p:cNvSpPr/>
            <p:nvPr userDrawn="1"/>
          </p:nvSpPr>
          <p:spPr>
            <a:xfrm>
              <a:off x="1522260" y="380607"/>
              <a:ext cx="3657600" cy="4723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052" y="4612445"/>
            <a:ext cx="6092667" cy="1316990"/>
          </a:xfrm>
        </p:spPr>
        <p:txBody>
          <a:bodyPr tIns="0" bIns="0" anchor="b"/>
          <a:lstStyle>
            <a:lvl1pPr algn="l">
              <a:lnSpc>
                <a:spcPts val="5121"/>
              </a:lnSpc>
              <a:defRPr sz="51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943450" y="716983"/>
            <a:ext cx="5510557" cy="3689299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3929" y="5928365"/>
            <a:ext cx="6086254" cy="980439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500"/>
            </a:lvl1pPr>
            <a:lvl2pPr marL="509174" indent="0">
              <a:buNone/>
              <a:defRPr sz="1300"/>
            </a:lvl2pPr>
            <a:lvl3pPr marL="1018348" indent="0">
              <a:buNone/>
              <a:defRPr sz="1100"/>
            </a:lvl3pPr>
            <a:lvl4pPr marL="1527523" indent="0">
              <a:buNone/>
              <a:defRPr sz="1000"/>
            </a:lvl4pPr>
            <a:lvl5pPr marL="2036696" indent="0">
              <a:buNone/>
              <a:defRPr sz="1000"/>
            </a:lvl5pPr>
            <a:lvl6pPr marL="2545871" indent="0">
              <a:buNone/>
              <a:defRPr sz="1000"/>
            </a:lvl6pPr>
            <a:lvl7pPr marL="3055043" indent="0">
              <a:buNone/>
              <a:defRPr sz="1000"/>
            </a:lvl7pPr>
            <a:lvl8pPr marL="3564219" indent="0">
              <a:buNone/>
              <a:defRPr sz="1000"/>
            </a:lvl8pPr>
            <a:lvl9pPr marL="407339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E9C58-F5EA-0D4D-BF41-43C6C514B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1"/>
            <a:ext cx="3922776" cy="45968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966491"/>
            <a:ext cx="3922776" cy="4596870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BC23-47BB-F244-8842-2FF3B4F1B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994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8142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994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omparison-Underlin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8142" y="2150010"/>
            <a:ext cx="355187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459" y="1608620"/>
            <a:ext cx="3520440" cy="66190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5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7104" y="2464862"/>
            <a:ext cx="3922776" cy="409850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23272" y="1608620"/>
            <a:ext cx="3520440" cy="661906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5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509174" indent="0">
              <a:buNone/>
              <a:defRPr sz="2200" b="1"/>
            </a:lvl2pPr>
            <a:lvl3pPr marL="1018348" indent="0">
              <a:buNone/>
              <a:defRPr sz="2000" b="1"/>
            </a:lvl3pPr>
            <a:lvl4pPr marL="1527523" indent="0">
              <a:buNone/>
              <a:defRPr sz="1800" b="1"/>
            </a:lvl4pPr>
            <a:lvl5pPr marL="2036696" indent="0">
              <a:buNone/>
              <a:defRPr sz="1800" b="1"/>
            </a:lvl5pPr>
            <a:lvl6pPr marL="2545871" indent="0">
              <a:buNone/>
              <a:defRPr sz="1800" b="1"/>
            </a:lvl6pPr>
            <a:lvl7pPr marL="3055043" indent="0">
              <a:buNone/>
              <a:defRPr sz="1800" b="1"/>
            </a:lvl7pPr>
            <a:lvl8pPr marL="3564219" indent="0">
              <a:buNone/>
              <a:defRPr sz="1800" b="1"/>
            </a:lvl8pPr>
            <a:lvl9pPr marL="407339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1165" y="2464862"/>
            <a:ext cx="3922776" cy="409850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5038A-D191-DF41-9898-2D6E1B204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1966490"/>
            <a:ext cx="8046720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05840" y="4387088"/>
            <a:ext cx="8046720" cy="2176272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C07CA-B816-AC42-BB82-4DEED0E1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5845" y="570336"/>
            <a:ext cx="8044974" cy="98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35" tIns="50917" rIns="101835" bIns="509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5845" y="1966490"/>
            <a:ext cx="8044974" cy="459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835" tIns="50917" rIns="101835" bIns="509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9149" y="7157090"/>
            <a:ext cx="1424940" cy="300461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1200" smtClean="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r>
              <a:rPr lang="en-US" smtClean="0"/>
              <a:t>June 21, 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7479136"/>
            <a:ext cx="10058400" cy="293264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1200" smtClean="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736" y="6207125"/>
            <a:ext cx="1630998" cy="964353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lvl1pPr algn="r">
              <a:defRPr sz="91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>
              <a:defRPr/>
            </a:pPr>
            <a:fld id="{1D6697CD-7E9C-5946-A4CB-9C40BF60A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0" y="7426960"/>
            <a:ext cx="1005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lIns="101835" tIns="50917" rIns="101835" bIns="50917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46" r:id="rId2"/>
    <p:sldLayoutId id="2147483855" r:id="rId3"/>
    <p:sldLayoutId id="2147483856" r:id="rId4"/>
    <p:sldLayoutId id="2147483857" r:id="rId5"/>
    <p:sldLayoutId id="2147483858" r:id="rId6"/>
    <p:sldLayoutId id="2147483847" r:id="rId7"/>
    <p:sldLayoutId id="2147483859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5pPr>
      <a:lvl6pPr marL="509174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6pPr>
      <a:lvl7pPr marL="1018348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7pPr>
      <a:lvl8pPr marL="1527523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8pPr>
      <a:lvl9pPr marL="2036696" algn="ctr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Goudy Old Style" charset="0"/>
          <a:ea typeface="ＭＳ Ｐゴシック" charset="-128"/>
          <a:cs typeface="ＭＳ Ｐゴシック" charset="-128"/>
        </a:defRPr>
      </a:lvl9pPr>
    </p:titleStyle>
    <p:bodyStyle>
      <a:lvl1pPr marL="516246" indent="-516246" algn="l" rtl="0" eaLnBrk="0" fontAlgn="base" hangingPunct="0">
        <a:spcBef>
          <a:spcPts val="2227"/>
        </a:spcBef>
        <a:spcAft>
          <a:spcPct val="0"/>
        </a:spcAft>
        <a:buSzPct val="90000"/>
        <a:buBlip>
          <a:blip r:embed="rId22"/>
        </a:buBlip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1018348" indent="-509174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3"/>
        </a:buBlip>
        <a:defRPr sz="25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398461" indent="-380113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4"/>
        </a:buBlip>
        <a:defRPr sz="22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778573" indent="-380113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158685" indent="-380113" algn="l" rtl="0" eaLnBrk="0" fontAlgn="base" hangingPunct="0">
        <a:spcBef>
          <a:spcPts val="669"/>
        </a:spcBef>
        <a:spcAft>
          <a:spcPct val="0"/>
        </a:spcAft>
        <a:buSzPct val="90000"/>
        <a:buBlip>
          <a:blip r:embed="rId24"/>
        </a:buBlip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800457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632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805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7978" indent="-254586" algn="l" defTabSz="1018348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74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48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523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696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871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043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219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390" algn="l" defTabSz="101834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emf"/><Relationship Id="rId12" Type="http://schemas.openxmlformats.org/officeDocument/2006/relationships/image" Target="../media/image24.emf"/><Relationship Id="rId13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341286"/>
            <a:ext cx="10058400" cy="10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 smtClean="0"/>
              <a:t>Prospects for determining the top </a:t>
            </a:r>
            <a:r>
              <a:rPr lang="en-US" sz="3200" b="1" dirty="0"/>
              <a:t>quark </a:t>
            </a:r>
            <a:r>
              <a:rPr lang="en-US" sz="3200" b="1" dirty="0" smtClean="0"/>
              <a:t>Yukawa coupling at future </a:t>
            </a:r>
            <a:r>
              <a:rPr lang="en-US" sz="3200" b="1" dirty="0" err="1" smtClean="0"/>
              <a:t>e</a:t>
            </a:r>
            <a:r>
              <a:rPr lang="en-US" sz="3200" b="1" baseline="30000" dirty="0" err="1" smtClean="0"/>
              <a:t>+</a:t>
            </a:r>
            <a:r>
              <a:rPr lang="en-US" sz="3200" b="1" dirty="0" err="1" smtClean="0"/>
              <a:t>e</a:t>
            </a:r>
            <a:r>
              <a:rPr lang="en-US" sz="3200" b="1" baseline="30000" dirty="0" smtClean="0"/>
              <a:t>-</a:t>
            </a:r>
            <a:r>
              <a:rPr lang="en-US" sz="3200" b="1" dirty="0" smtClean="0"/>
              <a:t> colliders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4419600"/>
            <a:ext cx="10058400" cy="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Alexander </a:t>
            </a:r>
            <a:r>
              <a:rPr lang="en-US" dirty="0" smtClean="0"/>
              <a:t>Mitov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Cavendish Laboratory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213" y="5601752"/>
            <a:ext cx="1987973" cy="494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164148"/>
            <a:ext cx="1216878" cy="1184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6553200"/>
            <a:ext cx="471090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Based on: </a:t>
            </a:r>
            <a:r>
              <a:rPr lang="en-US" sz="1600" dirty="0" smtClean="0">
                <a:solidFill>
                  <a:srgbClr val="FF0000"/>
                </a:solidFill>
              </a:rPr>
              <a:t>Boselli, Hunter, Mitov </a:t>
            </a:r>
            <a:r>
              <a:rPr lang="is-IS" sz="1600" dirty="0">
                <a:solidFill>
                  <a:srgbClr val="FF0000"/>
                </a:solidFill>
              </a:rPr>
              <a:t>arXiv:1805.12027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85800"/>
            <a:ext cx="1005357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Here are </a:t>
            </a:r>
            <a:r>
              <a:rPr lang="en-US" dirty="0"/>
              <a:t>the needed </a:t>
            </a:r>
            <a:r>
              <a:rPr lang="en-US" dirty="0" smtClean="0"/>
              <a:t>signal-strengths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Derived by us at LO (full one loop):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Compute x-sections and decay widths for a number of values of </a:t>
            </a:r>
            <a:r>
              <a:rPr lang="en-US" dirty="0" err="1" smtClean="0"/>
              <a:t>Δy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,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Fit this with a quadratic polynomial,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Take the linear approximation for small </a:t>
            </a:r>
            <a:r>
              <a:rPr lang="en-US" dirty="0" err="1"/>
              <a:t>Δy</a:t>
            </a:r>
            <a:r>
              <a:rPr lang="en-US" baseline="-25000" dirty="0" err="1"/>
              <a:t>t</a:t>
            </a:r>
            <a:r>
              <a:rPr lang="en-US" dirty="0" smtClean="0"/>
              <a:t>. 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Bottom contribution to </a:t>
            </a:r>
            <a:r>
              <a:rPr lang="en-US" dirty="0">
                <a:sym typeface="Wingdings"/>
              </a:rPr>
              <a:t>h ➛ g g </a:t>
            </a:r>
            <a:r>
              <a:rPr lang="en-US" dirty="0" smtClean="0">
                <a:sym typeface="Wingdings"/>
              </a:rPr>
              <a:t>neglected.</a:t>
            </a: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Higher-order corrections in some cases have been included in the literature (CLIC 1.4 </a:t>
            </a:r>
            <a:r>
              <a:rPr lang="en-US" dirty="0" err="1" smtClean="0"/>
              <a:t>TeV</a:t>
            </a:r>
            <a:r>
              <a:rPr lang="en-US" dirty="0" smtClean="0"/>
              <a:t>). 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Slightly increases the expected precision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Signal-strengths</a:t>
            </a:r>
            <a:endParaRPr lang="en-US" sz="2500" b="1" dirty="0">
              <a:latin typeface="Goudy Old Style"/>
              <a:cs typeface="Goudy Old Sty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76400"/>
            <a:ext cx="5349050" cy="2388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981200"/>
            <a:ext cx="3733800" cy="17360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56104" y="6741608"/>
            <a:ext cx="3497496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</a:rPr>
              <a:t>Abramowicz et al</a:t>
            </a:r>
            <a:r>
              <a:rPr lang="pl-PL" sz="1600">
                <a:solidFill>
                  <a:srgbClr val="FF0000"/>
                </a:solidFill>
              </a:rPr>
              <a:t>., </a:t>
            </a:r>
            <a:r>
              <a:rPr lang="pl-PL" sz="1600" smtClean="0">
                <a:solidFill>
                  <a:srgbClr val="FF0000"/>
                </a:solidFill>
              </a:rPr>
              <a:t>arXiv:1608.07538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Results: top-Yukawa precision prospects</a:t>
            </a:r>
            <a:endParaRPr lang="en-US" sz="2500" b="1" dirty="0">
              <a:latin typeface="Goudy Old Style"/>
              <a:cs typeface="Goudy Old Styl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33400"/>
            <a:ext cx="7278728" cy="2807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340623"/>
            <a:ext cx="6065178" cy="402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989886"/>
            <a:ext cx="100535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>
                <a:sym typeface="Wingdings"/>
              </a:rPr>
              <a:t>h ➛ g g </a:t>
            </a:r>
            <a:r>
              <a:rPr lang="en-US" dirty="0" smtClean="0">
                <a:sym typeface="Wingdings"/>
              </a:rPr>
              <a:t>leads, </a:t>
            </a:r>
            <a:r>
              <a:rPr lang="en-US" dirty="0">
                <a:sym typeface="Wingdings"/>
              </a:rPr>
              <a:t>by </a:t>
            </a:r>
            <a:r>
              <a:rPr lang="en-US" dirty="0" smtClean="0">
                <a:sym typeface="Wingdings"/>
              </a:rPr>
              <a:t>far, </a:t>
            </a:r>
            <a:r>
              <a:rPr lang="en-US" dirty="0" smtClean="0"/>
              <a:t>among all loop-induced processes</a:t>
            </a: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This process offers potential </a:t>
            </a:r>
            <a:r>
              <a:rPr lang="en-US" dirty="0" err="1" smtClean="0">
                <a:sym typeface="Wingdings"/>
              </a:rPr>
              <a:t>y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precision of about 0.6-0.7% at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sym typeface="Wingdings"/>
            </a:endParaRP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240 GeV CEPC and FCC-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 500 GeV ILC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h ➛ g g is better than </a:t>
            </a:r>
            <a:r>
              <a:rPr lang="en-US" dirty="0" err="1" smtClean="0">
                <a:sym typeface="Wingdings"/>
              </a:rPr>
              <a:t>tth</a:t>
            </a:r>
            <a:r>
              <a:rPr lang="en-US" dirty="0" smtClean="0">
                <a:sym typeface="Wingdings"/>
              </a:rPr>
              <a:t> for all energies and colliders by a factor of at least 2 (CLIC) and 2 to up to 7 (ILC)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➛ h𝝲 allows 10% determination. It is not great, but is comparable to HL-LHC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h ➛ 𝝲 𝝲 allows about 5-6% precision at FCC-</a:t>
            </a:r>
            <a:r>
              <a:rPr lang="en-US" dirty="0" err="1" smtClean="0">
                <a:sym typeface="Wingdings"/>
              </a:rPr>
              <a:t>ee</a:t>
            </a:r>
            <a:r>
              <a:rPr lang="en-US" dirty="0" smtClean="0">
                <a:sym typeface="Wingdings"/>
              </a:rPr>
              <a:t> 240 GeV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CLIC can measure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with precision of 2-2.5% (combining loop-induced and </a:t>
            </a:r>
            <a:r>
              <a:rPr lang="en-US" dirty="0" err="1" smtClean="0"/>
              <a:t>tth</a:t>
            </a:r>
            <a:r>
              <a:rPr lang="en-US" dirty="0" smtClean="0"/>
              <a:t>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ILC can measure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with precision of 1% or even better (combining loop-induced and </a:t>
            </a:r>
            <a:r>
              <a:rPr lang="en-US" dirty="0" err="1" smtClean="0"/>
              <a:t>tth</a:t>
            </a:r>
            <a:r>
              <a:rPr lang="en-US" dirty="0" smtClean="0"/>
              <a:t>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Top-Yukawa </a:t>
            </a:r>
            <a:r>
              <a:rPr lang="en-US" sz="2500" b="1" dirty="0">
                <a:latin typeface="Goudy Old Style"/>
                <a:cs typeface="Goudy Old Style"/>
              </a:rPr>
              <a:t>precision </a:t>
            </a:r>
            <a:r>
              <a:rPr lang="en-US" sz="2500" b="1" dirty="0" smtClean="0">
                <a:latin typeface="Goudy Old Style"/>
                <a:cs typeface="Goudy Old Style"/>
              </a:rPr>
              <a:t>prospects: few comments</a:t>
            </a:r>
            <a:endParaRPr lang="en-US" sz="2500" b="1" dirty="0"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8114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1093"/>
            <a:ext cx="1005357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➛ h</a:t>
            </a:r>
            <a:r>
              <a:rPr lang="en-US" dirty="0" smtClean="0">
                <a:sym typeface="Wingdings"/>
              </a:rPr>
              <a:t>𝝲: </a:t>
            </a:r>
            <a:r>
              <a:rPr lang="en-US" dirty="0" smtClean="0"/>
              <a:t>no detector simulation, efficiencies or background estimates. All done at LO.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: we assume perfect knowledge of the top mass. This is OK since already after HL-LHC this error will be negligible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Lack of proper EFT treatment: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assume </a:t>
            </a:r>
            <a:r>
              <a:rPr lang="en-US" dirty="0" err="1" smtClean="0"/>
              <a:t>Δy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is the only source of deviation from SM and so is the only parameter to fit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However, assuming BSM, no reason to have just one source</a:t>
            </a:r>
            <a:r>
              <a:rPr lang="en-US" dirty="0"/>
              <a:t> </a:t>
            </a:r>
            <a:r>
              <a:rPr lang="en-US" dirty="0" smtClean="0"/>
              <a:t>of deviation from SM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Multiple Wilson coefficients will enter. This will dilute the expected precision on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However, after HL-LHC there will be many constraints on those coefficients.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Assumed perfect knowledge of SM predictions.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In reality all is at LO (although fully one loop effects included)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NLO effects can be computed with some effort (2-loop amplitudes)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Realistic cuts imposed, etc.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All of the above need to be done but we do not expect to change the picture qualitatively!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Limitations</a:t>
            </a:r>
            <a:r>
              <a:rPr lang="en-US" sz="2500" b="1" dirty="0">
                <a:latin typeface="Goudy Old Style"/>
                <a:cs typeface="Goudy Old Style"/>
              </a:rPr>
              <a:t>, assumptions and possible </a:t>
            </a:r>
            <a:r>
              <a:rPr lang="en-US" sz="2500" b="1" dirty="0" smtClean="0">
                <a:latin typeface="Goudy Old Style"/>
                <a:cs typeface="Goudy Old Style"/>
              </a:rPr>
              <a:t>improvements</a:t>
            </a:r>
            <a:endParaRPr lang="en-US" sz="2500" b="1" dirty="0"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2948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273736" y="6207125"/>
            <a:ext cx="1630998" cy="964353"/>
          </a:xfrm>
          <a:prstGeom prst="rect">
            <a:avLst/>
          </a:prstGeom>
        </p:spPr>
        <p:txBody>
          <a:bodyPr vert="horz" lIns="101835" tIns="50917" rIns="101835" bIns="50917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9100" kern="1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  <a:ea typeface="+mn-ea"/>
                <a:cs typeface="+mn-cs"/>
              </a:defRPr>
            </a:lvl1pPr>
            <a:lvl2pPr marL="50917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2pPr>
            <a:lvl3pPr marL="101834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3pPr>
            <a:lvl4pPr marL="152752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4pPr>
            <a:lvl5pPr marL="203669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5pPr>
            <a:lvl6pPr marL="2545871" algn="l" defTabSz="509174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6pPr>
            <a:lvl7pPr marL="3055043" algn="l" defTabSz="509174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7pPr>
            <a:lvl8pPr marL="3564219" algn="l" defTabSz="509174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8pPr>
            <a:lvl9pPr marL="4073390" algn="l" defTabSz="509174" rtl="0" eaLnBrk="1" latinLnBrk="0" hangingPunct="1">
              <a:defRPr kern="1200">
                <a:solidFill>
                  <a:schemeClr val="tx1"/>
                </a:solidFill>
                <a:latin typeface="Tahoma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7479136"/>
            <a:ext cx="10058400" cy="293264"/>
          </a:xfrm>
        </p:spPr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2"/>
            <a:ext cx="10058400" cy="48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35" tIns="50917" rIns="101835" bIns="50917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500" b="1" dirty="0" smtClean="0">
                <a:latin typeface="Goudy Old Style"/>
                <a:cs typeface="Goudy Old Style"/>
              </a:rPr>
              <a:t>Conclusions</a:t>
            </a:r>
            <a:endParaRPr lang="en-US" sz="2500" b="1" dirty="0">
              <a:latin typeface="Goudy Old Style"/>
              <a:cs typeface="Goudy Old Sty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1340" y="381000"/>
            <a:ext cx="10058400" cy="7017285"/>
          </a:xfrm>
          <a:prstGeom prst="rect">
            <a:avLst/>
          </a:prstGeom>
          <a:noFill/>
        </p:spPr>
        <p:txBody>
          <a:bodyPr wrap="square" lIns="91418" tIns="45710" rIns="91418" bIns="45710" rtlCol="0">
            <a:spAutoFit/>
          </a:bodyPr>
          <a:lstStyle/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This work tries to address the question: is it really not possible to measure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at a future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with precision better than 4-5%?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Such a prospect would be disheartening given we expect 5%-10% from HL-LHC and 1% from a 100 </a:t>
            </a:r>
            <a:r>
              <a:rPr lang="en-US" dirty="0" err="1" smtClean="0"/>
              <a:t>TeV</a:t>
            </a:r>
            <a:r>
              <a:rPr lang="en-US" dirty="0" smtClean="0"/>
              <a:t> hadron collider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This is an </a:t>
            </a:r>
            <a:r>
              <a:rPr lang="en-US" u="sng" dirty="0" smtClean="0"/>
              <a:t>exploratory work</a:t>
            </a:r>
            <a:r>
              <a:rPr lang="en-US" dirty="0" smtClean="0"/>
              <a:t>. Its precision level is basic; still, we believe it is adequate in order to get a global picture about what is the ultimate possibility for measuring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at any one of the </a:t>
            </a:r>
            <a:r>
              <a:rPr lang="en-US" dirty="0"/>
              <a:t>future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/>
              <a:t> colliders. Much more refined studies have already been done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 smtClean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 smtClean="0"/>
          </a:p>
          <a:p>
            <a:pPr>
              <a:buClr>
                <a:srgbClr val="008000"/>
              </a:buClr>
            </a:pPr>
            <a:r>
              <a:rPr lang="en-US" dirty="0" smtClean="0"/>
              <a:t> 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We </a:t>
            </a:r>
            <a:r>
              <a:rPr lang="en-US" dirty="0" smtClean="0"/>
              <a:t>consider </a:t>
            </a:r>
            <a:r>
              <a:rPr lang="en-US" i="1" dirty="0" smtClean="0"/>
              <a:t>indirect</a:t>
            </a:r>
            <a:r>
              <a:rPr lang="en-US" dirty="0" smtClean="0"/>
              <a:t> determination from loop-induced single Higgs processes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smtClean="0"/>
              <a:t>Our findings are very promising. We find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can be measured with precision as high as 0.6% </a:t>
            </a:r>
          </a:p>
          <a:p>
            <a:pPr lvl="1">
              <a:buClr>
                <a:srgbClr val="008000"/>
              </a:buClr>
              <a:buFont typeface="Wingdings" charset="2"/>
              <a:buChar char="Ø"/>
            </a:pPr>
            <a:endParaRPr lang="en-US" dirty="0" smtClean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B050"/>
                </a:solidFill>
              </a:rPr>
              <a:t>This is almost an order of magnitude better that from purely </a:t>
            </a:r>
            <a:r>
              <a:rPr lang="en-US" dirty="0" err="1" smtClean="0">
                <a:solidFill>
                  <a:srgbClr val="00B050"/>
                </a:solidFill>
              </a:rPr>
              <a:t>tth</a:t>
            </a:r>
            <a:r>
              <a:rPr lang="en-US" dirty="0" smtClean="0">
                <a:solidFill>
                  <a:srgbClr val="00B050"/>
                </a:solidFill>
              </a:rPr>
              <a:t> final states and 10 times better than the extraction from </a:t>
            </a:r>
            <a:r>
              <a:rPr lang="en-US" dirty="0" err="1" smtClean="0">
                <a:solidFill>
                  <a:srgbClr val="00B050"/>
                </a:solidFill>
              </a:rPr>
              <a:t>tt</a:t>
            </a:r>
            <a:r>
              <a:rPr lang="en-US" dirty="0" smtClean="0">
                <a:solidFill>
                  <a:srgbClr val="00B050"/>
                </a:solidFill>
              </a:rPr>
              <a:t> discussed in the </a:t>
            </a:r>
            <a:r>
              <a:rPr lang="en-US" dirty="0" err="1" smtClean="0">
                <a:solidFill>
                  <a:srgbClr val="00B050"/>
                </a:solidFill>
              </a:rPr>
              <a:t>Fcc-ee</a:t>
            </a:r>
            <a:r>
              <a:rPr lang="en-US" dirty="0" smtClean="0">
                <a:solidFill>
                  <a:srgbClr val="00B050"/>
                </a:solidFill>
              </a:rPr>
              <a:t> Conceptual Design Report (2018)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Such precision measurements can be done at any future </a:t>
            </a:r>
            <a:r>
              <a:rPr lang="en-US" dirty="0" err="1" smtClean="0"/>
              <a:t>e+e</a:t>
            </a:r>
            <a:r>
              <a:rPr lang="en-US" dirty="0" smtClean="0"/>
              <a:t>- colliders, especially at 240 GeV runs with </a:t>
            </a:r>
            <a:r>
              <a:rPr lang="en-US" dirty="0" err="1" smtClean="0"/>
              <a:t>hZ</a:t>
            </a:r>
            <a:r>
              <a:rPr lang="en-US" dirty="0" smtClean="0"/>
              <a:t> final states.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Our work is very preliminary and can be made more precise in a number of ways</a:t>
            </a:r>
          </a:p>
          <a:p>
            <a:pPr>
              <a:buClr>
                <a:srgbClr val="008000"/>
              </a:buClr>
              <a:buFont typeface="Wingdings" charset="2"/>
              <a:buChar char="Ø"/>
            </a:pPr>
            <a:endParaRPr lang="en-US" dirty="0"/>
          </a:p>
          <a:p>
            <a:pPr>
              <a:buClr>
                <a:srgbClr val="008000"/>
              </a:buClr>
              <a:buFont typeface="Wingdings" charset="2"/>
              <a:buChar char="Ø"/>
            </a:pPr>
            <a:r>
              <a:rPr lang="en-US" dirty="0" smtClean="0"/>
              <a:t> We hope it provides useful input to the current discussion about which collider to build!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5653" y="2902803"/>
            <a:ext cx="5352747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1600" dirty="0" err="1">
                <a:solidFill>
                  <a:srgbClr val="FF0000"/>
                </a:solidFill>
              </a:rPr>
              <a:t>Durieux</a:t>
            </a:r>
            <a:r>
              <a:rPr lang="pl-PL" sz="1600" dirty="0">
                <a:solidFill>
                  <a:srgbClr val="FF0000"/>
                </a:solidFill>
              </a:rPr>
              <a:t>, </a:t>
            </a:r>
            <a:r>
              <a:rPr lang="pl-PL" sz="1600" dirty="0" err="1">
                <a:solidFill>
                  <a:srgbClr val="FF0000"/>
                </a:solidFill>
              </a:rPr>
              <a:t>Gu</a:t>
            </a:r>
            <a:r>
              <a:rPr lang="pl-PL" sz="1600" dirty="0">
                <a:solidFill>
                  <a:srgbClr val="FF0000"/>
                </a:solidFill>
              </a:rPr>
              <a:t>, </a:t>
            </a:r>
            <a:r>
              <a:rPr lang="pl-PL" sz="1600" dirty="0" err="1">
                <a:solidFill>
                  <a:srgbClr val="FF0000"/>
                </a:solidFill>
              </a:rPr>
              <a:t>Vryonidou</a:t>
            </a:r>
            <a:r>
              <a:rPr lang="pl-PL" sz="1600" dirty="0">
                <a:solidFill>
                  <a:srgbClr val="FF0000"/>
                </a:solidFill>
              </a:rPr>
              <a:t>, </a:t>
            </a:r>
            <a:r>
              <a:rPr lang="pl-PL" sz="1600" dirty="0" err="1">
                <a:solidFill>
                  <a:srgbClr val="FF0000"/>
                </a:solidFill>
              </a:rPr>
              <a:t>Zhang</a:t>
            </a:r>
            <a:r>
              <a:rPr lang="pl-PL" sz="1600" dirty="0">
                <a:solidFill>
                  <a:srgbClr val="FF0000"/>
                </a:solidFill>
              </a:rPr>
              <a:t> </a:t>
            </a:r>
            <a:r>
              <a:rPr lang="mr-IN" sz="1600" dirty="0" smtClean="0">
                <a:solidFill>
                  <a:srgbClr val="FF0000"/>
                </a:solidFill>
              </a:rPr>
              <a:t>’</a:t>
            </a:r>
            <a:r>
              <a:rPr lang="pl-PL" sz="1600" dirty="0" smtClean="0">
                <a:solidFill>
                  <a:srgbClr val="FF0000"/>
                </a:solidFill>
              </a:rPr>
              <a:t>18</a:t>
            </a:r>
          </a:p>
          <a:p>
            <a:r>
              <a:rPr lang="pl-PL" sz="1600" dirty="0" err="1" smtClean="0">
                <a:solidFill>
                  <a:srgbClr val="FF0000"/>
                </a:solidFill>
              </a:rPr>
              <a:t>Robson</a:t>
            </a:r>
            <a:r>
              <a:rPr lang="pl-PL" sz="1600" dirty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Roloff</a:t>
            </a:r>
            <a:r>
              <a:rPr lang="pl-PL" sz="1600" dirty="0" smtClean="0">
                <a:solidFill>
                  <a:srgbClr val="FF0000"/>
                </a:solidFill>
              </a:rPr>
              <a:t> ‘18</a:t>
            </a:r>
            <a:endParaRPr lang="pl-PL" sz="1600" dirty="0" smtClean="0">
              <a:solidFill>
                <a:srgbClr val="FF0000"/>
              </a:solidFill>
            </a:endParaRPr>
          </a:p>
          <a:p>
            <a:r>
              <a:rPr lang="pl-PL" sz="1600" dirty="0" err="1" smtClean="0">
                <a:solidFill>
                  <a:srgbClr val="FF0000"/>
                </a:solidFill>
              </a:rPr>
              <a:t>Durieux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Irles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Miralles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Peñuelas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Po</a:t>
            </a:r>
            <a:r>
              <a:rPr lang="pl-PL" sz="1600" dirty="0" err="1">
                <a:solidFill>
                  <a:srgbClr val="FF0000"/>
                </a:solidFill>
              </a:rPr>
              <a:t>̈</a:t>
            </a:r>
            <a:r>
              <a:rPr lang="pl-PL" sz="1600" dirty="0" err="1" smtClean="0">
                <a:solidFill>
                  <a:srgbClr val="FF0000"/>
                </a:solidFill>
              </a:rPr>
              <a:t>schl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Perello</a:t>
            </a:r>
            <a:r>
              <a:rPr lang="pl-PL" sz="1600" dirty="0" smtClean="0">
                <a:solidFill>
                  <a:srgbClr val="FF0000"/>
                </a:solidFill>
              </a:rPr>
              <a:t>́, </a:t>
            </a:r>
            <a:r>
              <a:rPr lang="pl-PL" sz="1600" dirty="0" err="1" smtClean="0">
                <a:solidFill>
                  <a:srgbClr val="FF0000"/>
                </a:solidFill>
              </a:rPr>
              <a:t>Vos</a:t>
            </a:r>
            <a:r>
              <a:rPr lang="pl-PL" sz="1600" dirty="0" smtClean="0">
                <a:solidFill>
                  <a:srgbClr val="FF0000"/>
                </a:solidFill>
              </a:rPr>
              <a:t> ‘19</a:t>
            </a:r>
          </a:p>
          <a:p>
            <a:r>
              <a:rPr lang="pl-PL" sz="1600" dirty="0">
                <a:solidFill>
                  <a:srgbClr val="FF0000"/>
                </a:solidFill>
              </a:rPr>
              <a:t>de </a:t>
            </a:r>
            <a:r>
              <a:rPr lang="pl-PL" sz="1600" dirty="0" err="1">
                <a:solidFill>
                  <a:srgbClr val="FF0000"/>
                </a:solidFill>
              </a:rPr>
              <a:t>Blas</a:t>
            </a:r>
            <a:r>
              <a:rPr lang="pl-PL" sz="1600" dirty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Durieux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Grojean</a:t>
            </a:r>
            <a:r>
              <a:rPr lang="pl-PL" sz="1600" dirty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Gu</a:t>
            </a:r>
            <a:r>
              <a:rPr lang="pl-PL" sz="1600" dirty="0">
                <a:solidFill>
                  <a:srgbClr val="FF0000"/>
                </a:solidFill>
              </a:rPr>
              <a:t>, </a:t>
            </a:r>
            <a:r>
              <a:rPr lang="pl-PL" sz="1600" dirty="0" smtClean="0">
                <a:solidFill>
                  <a:srgbClr val="FF0000"/>
                </a:solidFill>
              </a:rPr>
              <a:t>Paul ‘19</a:t>
            </a:r>
          </a:p>
        </p:txBody>
      </p:sp>
    </p:spTree>
    <p:extLst>
      <p:ext uri="{BB962C8B-B14F-4D97-AF65-F5344CB8AC3E}">
        <p14:creationId xmlns:p14="http://schemas.microsoft.com/office/powerpoint/2010/main" val="54546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762000"/>
            <a:ext cx="10053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It is a fundamental parameter of the SM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Its precision affects many precision observables in the SM.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Its precision affects the searches for new physics.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However, the most relevant case is: extrapolation of the SM to very high energies.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Once the Higgs boson was found (and the mass measured quite precisely)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 is the SM parameter that mostly parametrically affects SM predictions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00B050"/>
                </a:solidFill>
              </a:rPr>
              <a:t>Prime example: stability of EW vacuum (also Higgs inflation,</a:t>
            </a:r>
            <a:r>
              <a:rPr lang="mr-IN" dirty="0" smtClean="0">
                <a:solidFill>
                  <a:srgbClr val="00B050"/>
                </a:solidFill>
              </a:rPr>
              <a:t>…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Intro: why the top mass</a:t>
            </a:r>
            <a:r>
              <a:rPr lang="en-US" sz="2500" b="1" dirty="0">
                <a:latin typeface="Goudy Old Style"/>
                <a:cs typeface="Goudy Old Style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485978"/>
            <a:ext cx="4768536" cy="21028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70188" y="4406920"/>
            <a:ext cx="268862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Plot courtesy of F. </a:t>
            </a:r>
            <a:r>
              <a:rPr lang="en-US" sz="1600" dirty="0" err="1" smtClean="0">
                <a:solidFill>
                  <a:srgbClr val="FF0000"/>
                </a:solidFill>
              </a:rPr>
              <a:t>Bezrukov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6012" y="637166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stable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706946" y="6019800"/>
            <a:ext cx="1052460" cy="33870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65121" y="6858000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unstable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86808" y="6976047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eta-stable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781800" y="6534890"/>
            <a:ext cx="1156721" cy="323110"/>
          </a:xfrm>
          <a:prstGeom prst="straightConnector1">
            <a:avLst/>
          </a:prstGeom>
          <a:ln w="38100">
            <a:solidFill>
              <a:srgbClr val="FF000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317340" y="6248401"/>
            <a:ext cx="711860" cy="727646"/>
          </a:xfrm>
          <a:prstGeom prst="straightConnector1">
            <a:avLst/>
          </a:prstGeom>
          <a:ln w="38100">
            <a:solidFill>
              <a:srgbClr val="FFC00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89086" y="609600"/>
            <a:ext cx="2840714" cy="7386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See </a:t>
            </a:r>
            <a:r>
              <a:rPr lang="en-US" sz="1400" dirty="0" smtClean="0"/>
              <a:t>talks by: </a:t>
            </a:r>
          </a:p>
          <a:p>
            <a:r>
              <a:rPr lang="en-US" sz="1400" dirty="0"/>
              <a:t>	</a:t>
            </a:r>
            <a:r>
              <a:rPr lang="en-US" sz="1400" dirty="0" err="1"/>
              <a:t>Davide</a:t>
            </a:r>
            <a:r>
              <a:rPr lang="en-US" sz="1400" dirty="0"/>
              <a:t> </a:t>
            </a:r>
            <a:r>
              <a:rPr lang="en-US" sz="1400" dirty="0" err="1"/>
              <a:t>Melini</a:t>
            </a:r>
            <a:endParaRPr lang="en-US" sz="1400" dirty="0"/>
          </a:p>
          <a:p>
            <a:r>
              <a:rPr lang="en-US" sz="1400" dirty="0" smtClean="0"/>
              <a:t>	Silvia </a:t>
            </a:r>
            <a:r>
              <a:rPr lang="en-US" sz="1400" dirty="0" err="1"/>
              <a:t>Ferrario</a:t>
            </a:r>
            <a:r>
              <a:rPr lang="en-US" sz="1400" dirty="0"/>
              <a:t> </a:t>
            </a:r>
            <a:r>
              <a:rPr lang="en-US" sz="1400" dirty="0" err="1"/>
              <a:t>Ravasio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369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762000"/>
            <a:ext cx="100535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Here is how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 enters the game: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Take the pole-masses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as input parameters. Then: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In other words in SM both 𝜆 and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are derived parameters. Their values are: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Intro: why the top mass</a:t>
            </a:r>
            <a:r>
              <a:rPr lang="en-US" sz="2500" b="1" dirty="0">
                <a:latin typeface="Goudy Old Style"/>
                <a:cs typeface="Goudy Old Style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268" y="510064"/>
            <a:ext cx="2246291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112" y="1998949"/>
            <a:ext cx="3886200" cy="90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13" y="2778955"/>
            <a:ext cx="39751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700" y="3484807"/>
            <a:ext cx="1046900" cy="483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3832799"/>
            <a:ext cx="2095965" cy="565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00" y="3569452"/>
            <a:ext cx="622300" cy="3937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9600" y="3593068"/>
            <a:ext cx="234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running parameters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48728" y="2617605"/>
            <a:ext cx="594983" cy="933982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99961" y="3756855"/>
            <a:ext cx="3745256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All numbers on this </a:t>
            </a:r>
            <a:r>
              <a:rPr lang="en-US" sz="1600" smtClean="0">
                <a:solidFill>
                  <a:srgbClr val="FF0000"/>
                </a:solidFill>
              </a:rPr>
              <a:t>slide adapted </a:t>
            </a:r>
            <a:r>
              <a:rPr lang="en-US" sz="1600">
                <a:solidFill>
                  <a:srgbClr val="FF0000"/>
                </a:solidFill>
              </a:rPr>
              <a:t>from </a:t>
            </a:r>
            <a:endParaRPr lang="en-US" sz="160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Buttazzo</a:t>
            </a:r>
            <a:r>
              <a:rPr lang="en-US" sz="1600" dirty="0" smtClean="0">
                <a:solidFill>
                  <a:srgbClr val="FF0000"/>
                </a:solidFill>
              </a:rPr>
              <a:t> et al </a:t>
            </a:r>
            <a:r>
              <a:rPr lang="nb-NO" sz="1600" dirty="0">
                <a:solidFill>
                  <a:srgbClr val="FF0000"/>
                </a:solidFill>
              </a:rPr>
              <a:t>arXiv:1307.3536v4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9291" y="2533076"/>
            <a:ext cx="2404265" cy="10760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2604" y="2119950"/>
            <a:ext cx="219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loop effects: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74297" y="3340852"/>
            <a:ext cx="417316" cy="225804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429000" y="3733800"/>
            <a:ext cx="71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Defs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913" y="5121686"/>
            <a:ext cx="5559087" cy="5281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753401"/>
            <a:ext cx="7047734" cy="57964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172200" y="6802146"/>
            <a:ext cx="266585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Driven by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baseline="-25000" dirty="0" smtClean="0"/>
              <a:t> </a:t>
            </a:r>
            <a:r>
              <a:rPr lang="en-US" dirty="0" smtClean="0"/>
              <a:t>, not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!</a:t>
            </a:r>
            <a:endParaRPr lang="en-US" baseline="-25000" dirty="0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2561020" y="6201103"/>
            <a:ext cx="3611180" cy="580697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436782" y="6248400"/>
            <a:ext cx="819230" cy="494496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71939" y="5284581"/>
            <a:ext cx="100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Where: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86800" y="5303076"/>
            <a:ext cx="1197717" cy="335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" y="6404532"/>
            <a:ext cx="5260775" cy="5296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6934200"/>
            <a:ext cx="5205131" cy="4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1649374"/>
            <a:ext cx="10053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The effective potential can be non-negative all the way to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PL</a:t>
            </a:r>
            <a:r>
              <a:rPr lang="en-US" dirty="0" smtClean="0"/>
              <a:t> if the top mass were </a:t>
            </a:r>
            <a:r>
              <a:rPr lang="en-US" b="1" u="sng" dirty="0" smtClean="0"/>
              <a:t>lower</a:t>
            </a:r>
            <a:r>
              <a:rPr lang="en-US" dirty="0" smtClean="0"/>
              <a:t> than the current world average by about 2 GeV.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Stated differently, stability requires: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Intro: why the top mass</a:t>
            </a:r>
            <a:r>
              <a:rPr lang="en-US" sz="2500" b="1" dirty="0">
                <a:latin typeface="Goudy Old Style"/>
                <a:cs typeface="Goudy Old Style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10064"/>
            <a:ext cx="2246291" cy="990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28554" y="2501881"/>
            <a:ext cx="316105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Buttazzo</a:t>
            </a:r>
            <a:r>
              <a:rPr lang="en-US" sz="1600" dirty="0" smtClean="0">
                <a:solidFill>
                  <a:srgbClr val="FF0000"/>
                </a:solidFill>
              </a:rPr>
              <a:t> et al </a:t>
            </a:r>
            <a:r>
              <a:rPr lang="nb-NO" sz="1600" dirty="0">
                <a:solidFill>
                  <a:srgbClr val="FF0000"/>
                </a:solidFill>
              </a:rPr>
              <a:t>arXiv:1307.3536v4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24" y="791956"/>
            <a:ext cx="7047734" cy="57964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975012"/>
            <a:ext cx="6966083" cy="50043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719161"/>
            <a:ext cx="3291567" cy="30065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65435" y="6858000"/>
            <a:ext cx="621176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So, what is the value of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 and how well do we know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6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84674"/>
            <a:ext cx="5257800" cy="550672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773668"/>
            <a:ext cx="1005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And the latest </a:t>
            </a:r>
            <a:r>
              <a:rPr lang="en-US" dirty="0" err="1" smtClean="0"/>
              <a:t>LHCtopWG</a:t>
            </a:r>
            <a:r>
              <a:rPr lang="en-US" dirty="0" smtClean="0"/>
              <a:t> combination: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oudy Old Style"/>
                <a:cs typeface="Goudy Old Style"/>
              </a:rPr>
              <a:t>Intro: </a:t>
            </a:r>
            <a:r>
              <a:rPr lang="en-US" sz="2500" b="1" dirty="0" smtClean="0">
                <a:latin typeface="Goudy Old Style"/>
                <a:cs typeface="Goudy Old Style"/>
              </a:rPr>
              <a:t>how well do we (think) we know the top mass</a:t>
            </a:r>
            <a:r>
              <a:rPr lang="en-US" sz="2500" b="1" dirty="0">
                <a:latin typeface="Goudy Old Style"/>
                <a:cs typeface="Goudy Old Style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0800" y="2672477"/>
            <a:ext cx="3576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At face value, the World Average is more than 3σ away from stability.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In practice, the most-precise LHC measurements are almost consistent with stability!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24330"/>
            <a:ext cx="4986662" cy="358237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>
            <a:off x="2057400" y="1752600"/>
            <a:ext cx="0" cy="54864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219200" y="7239000"/>
            <a:ext cx="838200" cy="1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219200" y="1752599"/>
            <a:ext cx="838200" cy="1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64723" y="650557"/>
            <a:ext cx="2848729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See talk by Silvia </a:t>
            </a:r>
            <a:r>
              <a:rPr lang="en-US" sz="1400" dirty="0" err="1"/>
              <a:t>Ferrario</a:t>
            </a:r>
            <a:r>
              <a:rPr lang="en-US" sz="1400" dirty="0"/>
              <a:t> </a:t>
            </a:r>
            <a:r>
              <a:rPr lang="en-US" sz="1400" dirty="0" err="1"/>
              <a:t>Ravasio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581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26494"/>
            <a:ext cx="1005357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would like to measure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directly and verify its SM value   </a:t>
            </a:r>
            <a:r>
              <a:rPr lang="en-US" dirty="0" smtClean="0">
                <a:solidFill>
                  <a:srgbClr val="00B050"/>
                </a:solidFill>
              </a:rPr>
              <a:t>Recall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If BSM physics is </a:t>
            </a:r>
            <a:r>
              <a:rPr lang="en-US" dirty="0"/>
              <a:t>present </a:t>
            </a:r>
            <a:r>
              <a:rPr lang="en-US" dirty="0" err="1"/>
              <a:t>y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r>
              <a:rPr lang="en-US" dirty="0" smtClean="0"/>
              <a:t>can be modified: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How to measure </a:t>
            </a:r>
            <a:r>
              <a:rPr lang="en-US" dirty="0" err="1" smtClean="0"/>
              <a:t>Δy</a:t>
            </a:r>
            <a:r>
              <a:rPr lang="en-US" baseline="-25000" dirty="0" err="1" smtClean="0"/>
              <a:t>t</a:t>
            </a:r>
            <a:r>
              <a:rPr lang="en-US" dirty="0" smtClean="0"/>
              <a:t>?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And here is the puzzle: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At the LHC we may be able to measure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with 5%-10% precision (at HL-LHC)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 100 </a:t>
            </a:r>
            <a:r>
              <a:rPr lang="en-US" dirty="0" err="1" smtClean="0"/>
              <a:t>TeV</a:t>
            </a:r>
            <a:r>
              <a:rPr lang="en-US" dirty="0" smtClean="0"/>
              <a:t> hadron collider can measure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with 1% precision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What about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/>
              <a:t> colliders?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Usual wisdom: obtain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from </a:t>
            </a:r>
            <a:r>
              <a:rPr lang="en-US" dirty="0" err="1" smtClean="0"/>
              <a:t>tth</a:t>
            </a:r>
            <a:r>
              <a:rPr lang="en-US" dirty="0" smtClean="0"/>
              <a:t> final states.</a:t>
            </a:r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This offers clean(</a:t>
            </a:r>
            <a:r>
              <a:rPr lang="en-US" dirty="0" err="1" smtClean="0"/>
              <a:t>er</a:t>
            </a:r>
            <a:r>
              <a:rPr lang="en-US" dirty="0" smtClean="0"/>
              <a:t>) interpretation of the measurement </a:t>
            </a:r>
          </a:p>
          <a:p>
            <a:pPr marL="1304098" lvl="2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However, we need a 500GeV </a:t>
            </a:r>
            <a:r>
              <a:rPr lang="en-US" dirty="0" err="1" smtClean="0"/>
              <a:t>c.m</a:t>
            </a:r>
            <a:r>
              <a:rPr lang="en-US" dirty="0" smtClean="0"/>
              <a:t>. energy to produce </a:t>
            </a:r>
            <a:r>
              <a:rPr lang="en-US" dirty="0" err="1" smtClean="0"/>
              <a:t>tth</a:t>
            </a:r>
            <a:r>
              <a:rPr lang="en-US" dirty="0" smtClean="0"/>
              <a:t>!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Accessible only at CLIC and ILC (among all proposed colliders)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Existing studies show that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can be measured with few % at CLIC and ILC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Such a prospect is a bit underwhelming, isn’t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oudy Old Style"/>
                <a:cs typeface="Goudy Old Style"/>
              </a:rPr>
              <a:t>W</a:t>
            </a:r>
            <a:r>
              <a:rPr lang="en-US" sz="2500" b="1" dirty="0" smtClean="0">
                <a:latin typeface="Goudy Old Style"/>
                <a:cs typeface="Goudy Old Style"/>
              </a:rPr>
              <a:t>hy the top-Yukawa coupling?</a:t>
            </a:r>
            <a:endParaRPr lang="en-US" sz="2500" b="1" dirty="0">
              <a:latin typeface="Goudy Old Style"/>
              <a:cs typeface="Goudy Old Sty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685330"/>
            <a:ext cx="2514600" cy="87043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936067" y="4191000"/>
            <a:ext cx="396993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l-PL" sz="1600" dirty="0" err="1" smtClean="0">
                <a:solidFill>
                  <a:srgbClr val="FF0000"/>
                </a:solidFill>
              </a:rPr>
              <a:t>Mangano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Plehn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Reimitz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Schell</a:t>
            </a:r>
            <a:r>
              <a:rPr lang="pl-PL" sz="1600" dirty="0" smtClean="0">
                <a:solidFill>
                  <a:srgbClr val="FF0000"/>
                </a:solidFill>
              </a:rPr>
              <a:t>, </a:t>
            </a:r>
            <a:r>
              <a:rPr lang="pl-PL" sz="1600" dirty="0" err="1" smtClean="0">
                <a:solidFill>
                  <a:srgbClr val="FF0000"/>
                </a:solidFill>
              </a:rPr>
              <a:t>Shao</a:t>
            </a:r>
            <a:r>
              <a:rPr lang="pl-PL" sz="1600" dirty="0" smtClean="0">
                <a:solidFill>
                  <a:srgbClr val="FF0000"/>
                </a:solidFill>
              </a:rPr>
              <a:t> ‘15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003548"/>
            <a:ext cx="2362200" cy="581116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7315200" y="718132"/>
            <a:ext cx="304800" cy="19626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5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85800"/>
            <a:ext cx="1005357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Why is the precision from </a:t>
            </a:r>
            <a:r>
              <a:rPr lang="en-US" dirty="0" err="1" smtClean="0"/>
              <a:t>tth</a:t>
            </a:r>
            <a:r>
              <a:rPr lang="en-US" dirty="0" smtClean="0"/>
              <a:t> so low?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Answer: luminosity is low, despite the very good sensitivity of the x-section w/r to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In this work we ask the question: how can one do better (if possible at all)?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Clearly, one has to look at different observables; ideally ones with high expected event yields.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consider events with a single Higgs in the final state but no top quarks.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 smtClean="0"/>
              <a:t>tt</a:t>
            </a:r>
            <a:r>
              <a:rPr lang="en-US" dirty="0" smtClean="0"/>
              <a:t> final states also have some sensitivity to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/>
              <a:t> </a:t>
            </a:r>
            <a:r>
              <a:rPr lang="en-US" dirty="0" smtClean="0"/>
              <a:t>. It is low O(10%); has been studied in the context of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top</a:t>
            </a:r>
            <a:r>
              <a:rPr lang="en-US" dirty="0" smtClean="0"/>
              <a:t> determination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consider all proposed colliders (CEPC, CLIC, FCC-</a:t>
            </a:r>
            <a:r>
              <a:rPr lang="en-US" dirty="0" err="1" smtClean="0"/>
              <a:t>ee</a:t>
            </a:r>
            <a:r>
              <a:rPr lang="en-US" dirty="0" smtClean="0"/>
              <a:t>, ILC)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 great benefit from using single Higgs final states: they can be produced in (relative) abundance at all energies and at all colliders! 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Where does the </a:t>
            </a:r>
            <a:r>
              <a:rPr lang="en-US" dirty="0" err="1" smtClean="0"/>
              <a:t>y</a:t>
            </a:r>
            <a:r>
              <a:rPr lang="en-US" baseline="-25000" dirty="0" err="1"/>
              <a:t>t</a:t>
            </a:r>
            <a:r>
              <a:rPr lang="en-US" dirty="0" smtClean="0"/>
              <a:t> sensitivity come from in such processes?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From coupling of the Higgs to top quarks in </a:t>
            </a:r>
            <a:r>
              <a:rPr lang="en-US" dirty="0"/>
              <a:t>loops </a:t>
            </a:r>
            <a:r>
              <a:rPr lang="en-US" dirty="0" smtClean="0"/>
              <a:t>(working </a:t>
            </a:r>
            <a:r>
              <a:rPr lang="en-US" dirty="0"/>
              <a:t>in the NWA for the </a:t>
            </a:r>
            <a:r>
              <a:rPr lang="en-US" dirty="0" smtClean="0"/>
              <a:t>Higgs)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Goudy Old Style"/>
                <a:cs typeface="Goudy Old Style"/>
              </a:rPr>
              <a:t>W</a:t>
            </a:r>
            <a:r>
              <a:rPr lang="en-US" sz="2500" b="1" dirty="0" smtClean="0">
                <a:latin typeface="Goudy Old Style"/>
                <a:cs typeface="Goudy Old Style"/>
              </a:rPr>
              <a:t>hy the top-Yukawa coupling?</a:t>
            </a:r>
            <a:endParaRPr lang="en-US" sz="2500" b="1" dirty="0"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73553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85800"/>
            <a:ext cx="100535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We have identified 3 such loop-induced processes: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➛</a:t>
            </a:r>
            <a:r>
              <a:rPr lang="en-US" dirty="0" smtClean="0">
                <a:sym typeface="Wingdings"/>
              </a:rPr>
              <a:t> h𝝲 (with </a:t>
            </a:r>
            <a:r>
              <a:rPr lang="en-US" dirty="0" err="1" smtClean="0">
                <a:sym typeface="Wingdings"/>
              </a:rPr>
              <a:t>h➛bb</a:t>
            </a:r>
            <a:r>
              <a:rPr lang="en-US" dirty="0" smtClean="0">
                <a:sym typeface="Wingdings"/>
              </a:rPr>
              <a:t>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ym typeface="Wingdings"/>
              </a:rPr>
              <a:t>h ➛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𝝲</a:t>
            </a:r>
            <a:r>
              <a:rPr lang="en-US" dirty="0">
                <a:sym typeface="Wingdings"/>
              </a:rPr>
              <a:t> 𝝲</a:t>
            </a:r>
            <a:r>
              <a:rPr lang="en-US" dirty="0" smtClean="0">
                <a:sym typeface="Wingdings"/>
              </a:rPr>
              <a:t>     (from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>
                <a:sym typeface="Wingdings"/>
              </a:rPr>
              <a:t> ➛ </a:t>
            </a:r>
            <a:r>
              <a:rPr lang="en-US" dirty="0" err="1" smtClean="0">
                <a:sym typeface="Wingdings"/>
              </a:rPr>
              <a:t>hZ</a:t>
            </a:r>
            <a:r>
              <a:rPr lang="en-US" dirty="0" smtClean="0">
                <a:sym typeface="Wingdings"/>
              </a:rPr>
              <a:t>/h𝞶𝞶/</a:t>
            </a:r>
            <a:r>
              <a:rPr lang="en-US" dirty="0" err="1" smtClean="0">
                <a:sym typeface="Wingdings"/>
              </a:rPr>
              <a:t>hee</a:t>
            </a:r>
            <a:r>
              <a:rPr lang="en-US" dirty="0" smtClean="0">
                <a:sym typeface="Wingdings"/>
              </a:rPr>
              <a:t>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>
                <a:sym typeface="Wingdings"/>
              </a:rPr>
              <a:t>h ➛ </a:t>
            </a:r>
            <a:r>
              <a:rPr lang="en-US" dirty="0" smtClean="0">
                <a:sym typeface="Wingdings"/>
              </a:rPr>
              <a:t>g g     (</a:t>
            </a:r>
            <a:r>
              <a:rPr lang="en-US" dirty="0">
                <a:sym typeface="Wingdings"/>
              </a:rPr>
              <a:t>from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➛ </a:t>
            </a:r>
            <a:r>
              <a:rPr lang="en-US" dirty="0" err="1">
                <a:sym typeface="Wingdings"/>
              </a:rPr>
              <a:t>hZ</a:t>
            </a:r>
            <a:r>
              <a:rPr lang="en-US" dirty="0">
                <a:sym typeface="Wingdings"/>
              </a:rPr>
              <a:t>/h𝞶𝞶/</a:t>
            </a:r>
            <a:r>
              <a:rPr lang="en-US" dirty="0" err="1" smtClean="0">
                <a:sym typeface="Wingdings"/>
              </a:rPr>
              <a:t>hee</a:t>
            </a:r>
            <a:r>
              <a:rPr lang="en-US" dirty="0" smtClean="0">
                <a:sym typeface="Wingdings"/>
              </a:rPr>
              <a:t>)</a:t>
            </a:r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endParaRPr lang="en-US" dirty="0">
              <a:sym typeface="Wingdings"/>
            </a:endParaRP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Here is a LO estimate of x-sections and event yields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Our approach</a:t>
            </a:r>
            <a:endParaRPr lang="en-US" sz="2500" b="1" dirty="0">
              <a:latin typeface="Goudy Old Style"/>
              <a:cs typeface="Goudy Old Styl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45931"/>
            <a:ext cx="4575872" cy="33793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914400"/>
            <a:ext cx="3733800" cy="2470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99" y="3556233"/>
            <a:ext cx="5024377" cy="27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Top Yukawa at future e+e- colliders                                              Alexander Mitov                                                  LFC Workshop, Trento, 11 Sep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F03E8-454C-D146-A7C2-9C09D38DC6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85800"/>
            <a:ext cx="1005357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Extract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t</a:t>
            </a:r>
            <a:r>
              <a:rPr lang="en-US" dirty="0" smtClean="0"/>
              <a:t> from a chi^2 fit (assuming this is the only parameter to be fit; more later)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>
              <a:buClr>
                <a:srgbClr val="008000"/>
              </a:buClr>
            </a:pPr>
            <a:r>
              <a:rPr lang="en-US" dirty="0" smtClean="0"/>
              <a:t>    </a:t>
            </a:r>
          </a:p>
          <a:p>
            <a:pPr>
              <a:buClr>
                <a:srgbClr val="008000"/>
              </a:buClr>
            </a:pPr>
            <a:r>
              <a:rPr lang="en-US" dirty="0"/>
              <a:t> </a:t>
            </a:r>
            <a:r>
              <a:rPr lang="en-US" dirty="0" smtClean="0"/>
              <a:t>    where: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 smtClean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SM </a:t>
            </a:r>
            <a:r>
              <a:rPr lang="en-US" dirty="0"/>
              <a:t>above </a:t>
            </a:r>
            <a:r>
              <a:rPr lang="en-US" dirty="0" smtClean="0"/>
              <a:t>means, basically, </a:t>
            </a:r>
            <a:r>
              <a:rPr lang="en-US" dirty="0"/>
              <a:t>that </a:t>
            </a:r>
            <a:r>
              <a:rPr lang="en-US" dirty="0" err="1" smtClean="0"/>
              <a:t>Δy</a:t>
            </a:r>
            <a:r>
              <a:rPr lang="en-US" baseline="-25000" dirty="0" err="1" smtClean="0"/>
              <a:t>t</a:t>
            </a:r>
            <a:r>
              <a:rPr lang="en-US" dirty="0" smtClean="0"/>
              <a:t>=0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One-sigma uncertainties 𝞭</a:t>
            </a:r>
            <a:r>
              <a:rPr lang="en-US" baseline="-25000" dirty="0" err="1" smtClean="0"/>
              <a:t>ij</a:t>
            </a:r>
            <a:r>
              <a:rPr lang="en-US" dirty="0"/>
              <a:t> </a:t>
            </a:r>
            <a:r>
              <a:rPr lang="en-US" dirty="0" smtClean="0"/>
              <a:t>are taken from the literature</a:t>
            </a:r>
          </a:p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endParaRPr lang="en-US" dirty="0"/>
          </a:p>
          <a:p>
            <a:pPr marL="794924" lvl="1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An exception is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➛ h𝝲 </a:t>
            </a:r>
            <a:r>
              <a:rPr lang="en-US" dirty="0" smtClean="0">
                <a:sym typeface="Wingdings"/>
              </a:rPr>
              <a:t>which is estimated by us based purely on the expected number of events (see previous slide). </a:t>
            </a:r>
            <a:r>
              <a:rPr lang="en-US" dirty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ikely to be optimistic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56991" y="54764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6346"/>
            <a:ext cx="1005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latin typeface="Goudy Old Style"/>
                <a:cs typeface="Goudy Old Style"/>
              </a:rPr>
              <a:t>Fit methodology</a:t>
            </a:r>
            <a:endParaRPr lang="en-US" sz="2500" b="1" dirty="0">
              <a:latin typeface="Goudy Old Style"/>
              <a:cs typeface="Goudy Old Sty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51607"/>
            <a:ext cx="2914491" cy="741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163" y="4304475"/>
            <a:ext cx="3030673" cy="77570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14600" y="2265190"/>
            <a:ext cx="685800" cy="435632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3315481" y="1527526"/>
            <a:ext cx="372886" cy="2519795"/>
          </a:xfrm>
          <a:prstGeom prst="leftBrace">
            <a:avLst>
              <a:gd name="adj1" fmla="val 8333"/>
              <a:gd name="adj2" fmla="val 4877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7627" y="2667692"/>
            <a:ext cx="2011892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Sums over these pairs of channels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399519" y="2800457"/>
            <a:ext cx="800881" cy="109368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482622"/>
            <a:ext cx="6365210" cy="255597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6096000" y="4343400"/>
            <a:ext cx="343681" cy="1600200"/>
          </a:xfrm>
          <a:prstGeom prst="straightConnector1">
            <a:avLst/>
          </a:prstGeom>
          <a:ln w="38100">
            <a:solidFill>
              <a:srgbClr val="00B050"/>
            </a:solidFill>
            <a:headEnd w="lg" len="lg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0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ALEXANDER@YFMYQPEFUVWXY5M7" val="2689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21871</TotalTime>
  <Words>1687</Words>
  <Application>Microsoft Macintosh PowerPoint</Application>
  <PresentationFormat>Custom</PresentationFormat>
  <Paragraphs>268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Goudy Old Style</vt:lpstr>
      <vt:lpstr>Impact</vt:lpstr>
      <vt:lpstr>ＭＳ Ｐゴシック</vt:lpstr>
      <vt:lpstr>Rockwell</vt:lpstr>
      <vt:lpstr>Tahoma</vt:lpstr>
      <vt:lpstr>Wingdings</vt:lpstr>
      <vt:lpstr>Arial</vt:lpstr>
      <vt:lpstr>Inkwell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 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subject/>
  <dc:creator>Milena Mitova</dc:creator>
  <cp:keywords/>
  <dc:description/>
  <cp:lastModifiedBy>Microsoft Office User</cp:lastModifiedBy>
  <cp:revision>4263</cp:revision>
  <cp:lastPrinted>2019-09-11T10:01:12Z</cp:lastPrinted>
  <dcterms:created xsi:type="dcterms:W3CDTF">2014-02-06T12:07:37Z</dcterms:created>
  <dcterms:modified xsi:type="dcterms:W3CDTF">2019-09-11T10:01:17Z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TC100690451033</vt:lpwstr>
  </property>
</Properties>
</file>