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84" r:id="rId30"/>
    <p:sldId id="285" r:id="rId31"/>
    <p:sldId id="29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0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8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94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31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7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64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F740-35C1-40EA-983F-AF42473D8E75}" type="datetimeFigureOut">
              <a:rPr kumimoji="1" lang="ja-JP" altLang="en-US" smtClean="0"/>
              <a:t>2019/8/6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2B9C-9877-4444-963A-981381507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5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24.xml"/><Relationship Id="rId16" Type="http://schemas.openxmlformats.org/officeDocument/2006/relationships/image" Target="../media/image2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3.png"/><Relationship Id="rId5" Type="http://schemas.openxmlformats.org/officeDocument/2006/relationships/tags" Target="../tags/tag27.xml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png"/><Relationship Id="rId3" Type="http://schemas.openxmlformats.org/officeDocument/2006/relationships/tags" Target="../tags/tag34.xml"/><Relationship Id="rId7" Type="http://schemas.openxmlformats.org/officeDocument/2006/relationships/image" Target="../media/image30.wmf"/><Relationship Id="rId12" Type="http://schemas.openxmlformats.org/officeDocument/2006/relationships/image" Target="../media/image3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5" Type="http://schemas.openxmlformats.org/officeDocument/2006/relationships/tags" Target="../tags/tag36.xml"/><Relationship Id="rId10" Type="http://schemas.openxmlformats.org/officeDocument/2006/relationships/image" Target="../media/image33.wmf"/><Relationship Id="rId4" Type="http://schemas.openxmlformats.org/officeDocument/2006/relationships/tags" Target="../tags/tag35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38.xml"/><Relationship Id="rId16" Type="http://schemas.openxmlformats.org/officeDocument/2006/relationships/image" Target="../media/image4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8.png"/><Relationship Id="rId5" Type="http://schemas.openxmlformats.org/officeDocument/2006/relationships/tags" Target="../tags/tag41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tags" Target="../tags/tag50.xml"/><Relationship Id="rId7" Type="http://schemas.openxmlformats.org/officeDocument/2006/relationships/image" Target="../media/image50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9.emf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3.png"/><Relationship Id="rId4" Type="http://schemas.openxmlformats.org/officeDocument/2006/relationships/tags" Target="../tags/tag51.xml"/><Relationship Id="rId9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54.xml"/><Relationship Id="rId7" Type="http://schemas.openxmlformats.org/officeDocument/2006/relationships/image" Target="../media/image5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4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9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0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3.xml"/><Relationship Id="rId7" Type="http://schemas.openxmlformats.org/officeDocument/2006/relationships/image" Target="../media/image7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9.png"/><Relationship Id="rId5" Type="http://schemas.openxmlformats.org/officeDocument/2006/relationships/tags" Target="../tags/tag65.xml"/><Relationship Id="rId10" Type="http://schemas.openxmlformats.org/officeDocument/2006/relationships/image" Target="../media/image78.png"/><Relationship Id="rId4" Type="http://schemas.openxmlformats.org/officeDocument/2006/relationships/tags" Target="../tags/tag64.xml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5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83.png"/><Relationship Id="rId5" Type="http://schemas.openxmlformats.org/officeDocument/2006/relationships/tags" Target="../tags/tag70.xml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tags" Target="../tags/tag69.xml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2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9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90.png"/><Relationship Id="rId5" Type="http://schemas.openxmlformats.org/officeDocument/2006/relationships/tags" Target="../tags/tag77.xml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tags" Target="../tags/tag76.xml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tags" Target="../tags/tag16.xml"/><Relationship Id="rId16" Type="http://schemas.openxmlformats.org/officeDocument/2006/relationships/image" Target="../media/image2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7.png"/><Relationship Id="rId5" Type="http://schemas.openxmlformats.org/officeDocument/2006/relationships/tags" Target="../tags/tag19.xml"/><Relationship Id="rId1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1" y="343011"/>
            <a:ext cx="8458200" cy="2345666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Perspectives of c</a:t>
            </a:r>
            <a:r>
              <a:rPr kumimoji="1" lang="en-US" altLang="ja-JP" sz="4800" dirty="0" smtClean="0"/>
              <a:t>omplex </a:t>
            </a:r>
            <a:r>
              <a:rPr kumimoji="1" lang="en-US" altLang="ja-JP" sz="4800" dirty="0" err="1" smtClean="0"/>
              <a:t>Langevin</a:t>
            </a:r>
            <a:r>
              <a:rPr kumimoji="1" lang="en-US" altLang="ja-JP" sz="4800" dirty="0" smtClean="0"/>
              <a:t> calculations in finite density QCD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7614" y="2968705"/>
            <a:ext cx="7955497" cy="124619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Invited talk </a:t>
            </a:r>
            <a:r>
              <a:rPr kumimoji="1" lang="en-US" altLang="ja-JP" dirty="0" smtClean="0"/>
              <a:t>at “RMT in Sub Atomic Physics and Beyond”</a:t>
            </a:r>
          </a:p>
          <a:p>
            <a:r>
              <a:rPr lang="en-US" altLang="ja-JP" dirty="0" smtClean="0"/>
              <a:t>(a conference in honor of </a:t>
            </a:r>
            <a:r>
              <a:rPr lang="en-US" altLang="ja-JP" dirty="0" err="1" smtClean="0"/>
              <a:t>Jac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Verbaarschot’s</a:t>
            </a:r>
            <a:r>
              <a:rPr lang="en-US" altLang="ja-JP" dirty="0" smtClean="0"/>
              <a:t> 65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birthday)</a:t>
            </a:r>
            <a:br>
              <a:rPr lang="en-US" altLang="ja-JP" dirty="0" smtClean="0"/>
            </a:br>
            <a:r>
              <a:rPr lang="en-US" altLang="ja-JP" dirty="0" smtClean="0"/>
              <a:t>ECT*, Trento, Italy, August 5-9, 2019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3192" y="4429919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Jun Nishimura (KEK &amp; SOKENDAI)</a:t>
            </a:r>
            <a:endParaRPr kumimoji="1" lang="ja-JP" altLang="en-US" sz="3200" dirty="0"/>
          </a:p>
        </p:txBody>
      </p:sp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111815" y="5266636"/>
            <a:ext cx="8920369" cy="1591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 smtClean="0">
                <a:solidFill>
                  <a:prstClr val="black"/>
                </a:solidFill>
              </a:rPr>
              <a:t>Ref.)</a:t>
            </a:r>
            <a:r>
              <a:rPr lang="en-US" altLang="ja-JP" sz="1900" dirty="0"/>
              <a:t> </a:t>
            </a:r>
            <a:r>
              <a:rPr lang="en-US" altLang="ja-JP" sz="1900" dirty="0" smtClean="0"/>
              <a:t> Nagata, J.N., </a:t>
            </a:r>
            <a:r>
              <a:rPr lang="en-US" altLang="ja-JP" sz="1900" dirty="0" err="1" smtClean="0"/>
              <a:t>Shimasaki</a:t>
            </a:r>
            <a:r>
              <a:rPr lang="en-US" altLang="ja-JP" sz="1900" dirty="0"/>
              <a:t>, </a:t>
            </a:r>
            <a:r>
              <a:rPr lang="en-US" altLang="ja-JP" sz="1900" dirty="0" err="1" smtClean="0"/>
              <a:t>Phys.Rev</a:t>
            </a:r>
            <a:r>
              <a:rPr lang="en-US" altLang="ja-JP" sz="1900" dirty="0"/>
              <a:t>. D94 (2016) no.11, 114515, arXiv:1606.07627 [</a:t>
            </a:r>
            <a:r>
              <a:rPr lang="en-US" altLang="ja-JP" sz="1900" dirty="0" err="1"/>
              <a:t>hep-lat</a:t>
            </a:r>
            <a:r>
              <a:rPr lang="en-US" altLang="ja-JP" sz="1900" dirty="0" smtClean="0"/>
              <a:t>]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 smtClean="0"/>
              <a:t>          </a:t>
            </a:r>
            <a:r>
              <a:rPr lang="en-US" altLang="ja-JP" sz="1900" dirty="0" err="1" smtClean="0"/>
              <a:t>Tsutsui</a:t>
            </a:r>
            <a:r>
              <a:rPr lang="en-US" altLang="ja-JP" sz="1900" dirty="0" smtClean="0"/>
              <a:t>, Ito, </a:t>
            </a:r>
            <a:r>
              <a:rPr lang="en-US" altLang="ja-JP" sz="1900" dirty="0" err="1" smtClean="0"/>
              <a:t>Matsufuru</a:t>
            </a:r>
            <a:r>
              <a:rPr lang="en-US" altLang="ja-JP" sz="1900" dirty="0" smtClean="0"/>
              <a:t>, J.N., </a:t>
            </a:r>
            <a:r>
              <a:rPr lang="en-US" altLang="ja-JP" sz="1900" dirty="0" err="1" smtClean="0"/>
              <a:t>Shimasaki</a:t>
            </a:r>
            <a:r>
              <a:rPr lang="en-US" altLang="ja-JP" sz="1900" dirty="0" smtClean="0"/>
              <a:t>, Tsuchiya, </a:t>
            </a:r>
            <a:r>
              <a:rPr lang="en-US" altLang="ja-JP" sz="1900" dirty="0" err="1" smtClean="0"/>
              <a:t>PoS</a:t>
            </a:r>
            <a:r>
              <a:rPr lang="en-US" altLang="ja-JP" sz="1900" dirty="0" smtClean="0"/>
              <a:t> </a:t>
            </a:r>
            <a:r>
              <a:rPr lang="en-US" altLang="ja-JP" sz="1900" dirty="0"/>
              <a:t>LATTICE2018 (2018) 144, </a:t>
            </a:r>
            <a:endParaRPr lang="en-US" altLang="ja-JP" sz="19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>
                <a:solidFill>
                  <a:prstClr val="black"/>
                </a:solidFill>
              </a:rPr>
              <a:t> </a:t>
            </a:r>
            <a:r>
              <a:rPr lang="en-US" altLang="ja-JP" sz="1900" dirty="0" smtClean="0">
                <a:solidFill>
                  <a:prstClr val="black"/>
                </a:solidFill>
              </a:rPr>
              <a:t>                                                                                                  arXiv:1811.07647 </a:t>
            </a:r>
            <a:r>
              <a:rPr lang="en-US" altLang="ja-JP" sz="1900" dirty="0">
                <a:solidFill>
                  <a:prstClr val="black"/>
                </a:solidFill>
              </a:rPr>
              <a:t>[</a:t>
            </a:r>
            <a:r>
              <a:rPr lang="en-US" altLang="ja-JP" sz="1900" dirty="0" err="1">
                <a:solidFill>
                  <a:prstClr val="black"/>
                </a:solidFill>
              </a:rPr>
              <a:t>hep-lat</a:t>
            </a:r>
            <a:r>
              <a:rPr lang="en-US" altLang="ja-JP" sz="1900" dirty="0" smtClean="0">
                <a:solidFill>
                  <a:prstClr val="black"/>
                </a:solidFill>
              </a:rPr>
              <a:t>]</a:t>
            </a:r>
            <a:r>
              <a:rPr lang="en-US" altLang="ja-JP" sz="1900" dirty="0" smtClean="0"/>
              <a:t>                      </a:t>
            </a:r>
            <a:br>
              <a:rPr lang="en-US" altLang="ja-JP" sz="1900" dirty="0" smtClean="0"/>
            </a:br>
            <a:r>
              <a:rPr lang="en-US" altLang="ja-JP" sz="1800" dirty="0" smtClean="0"/>
              <a:t>           </a:t>
            </a:r>
            <a:r>
              <a:rPr lang="en-US" altLang="ja-JP" sz="1900" dirty="0" smtClean="0">
                <a:solidFill>
                  <a:prstClr val="black"/>
                </a:solidFill>
              </a:rPr>
              <a:t>Ito</a:t>
            </a:r>
            <a:r>
              <a:rPr lang="en-US" altLang="ja-JP" sz="1900" dirty="0">
                <a:solidFill>
                  <a:prstClr val="black"/>
                </a:solidFill>
              </a:rPr>
              <a:t>, </a:t>
            </a:r>
            <a:r>
              <a:rPr lang="en-US" altLang="ja-JP" sz="1900" dirty="0" err="1">
                <a:solidFill>
                  <a:prstClr val="black"/>
                </a:solidFill>
              </a:rPr>
              <a:t>Matsufuru</a:t>
            </a:r>
            <a:r>
              <a:rPr lang="en-US" altLang="ja-JP" sz="1900" dirty="0">
                <a:solidFill>
                  <a:prstClr val="black"/>
                </a:solidFill>
              </a:rPr>
              <a:t>, J.N., </a:t>
            </a:r>
            <a:r>
              <a:rPr lang="en-US" altLang="ja-JP" sz="1900" dirty="0" err="1">
                <a:solidFill>
                  <a:prstClr val="black"/>
                </a:solidFill>
              </a:rPr>
              <a:t>Shimasaki</a:t>
            </a:r>
            <a:r>
              <a:rPr lang="en-US" altLang="ja-JP" sz="1900" dirty="0">
                <a:solidFill>
                  <a:prstClr val="black"/>
                </a:solidFill>
              </a:rPr>
              <a:t>, Tsuchiya, </a:t>
            </a:r>
            <a:r>
              <a:rPr lang="en-US" altLang="ja-JP" sz="1900" dirty="0" err="1">
                <a:solidFill>
                  <a:prstClr val="black"/>
                </a:solidFill>
              </a:rPr>
              <a:t>Tsutsui</a:t>
            </a:r>
            <a:r>
              <a:rPr lang="en-US" altLang="ja-JP" sz="1900" dirty="0">
                <a:solidFill>
                  <a:prstClr val="black"/>
                </a:solidFill>
              </a:rPr>
              <a:t>, </a:t>
            </a:r>
            <a:r>
              <a:rPr lang="en-US" altLang="ja-JP" sz="1900" dirty="0" err="1">
                <a:solidFill>
                  <a:prstClr val="black"/>
                </a:solidFill>
              </a:rPr>
              <a:t>PoS</a:t>
            </a:r>
            <a:r>
              <a:rPr lang="en-US" altLang="ja-JP" sz="1900" dirty="0">
                <a:solidFill>
                  <a:prstClr val="black"/>
                </a:solidFill>
              </a:rPr>
              <a:t> LATTICE2018 (2018) 146,</a:t>
            </a:r>
            <a:br>
              <a:rPr lang="en-US" altLang="ja-JP" sz="1900" dirty="0">
                <a:solidFill>
                  <a:prstClr val="black"/>
                </a:solidFill>
              </a:rPr>
            </a:br>
            <a:r>
              <a:rPr lang="en-US" altLang="ja-JP" sz="1900" dirty="0">
                <a:solidFill>
                  <a:prstClr val="black"/>
                </a:solidFill>
              </a:rPr>
              <a:t>                                                                                       arXiv:1811.12688 [</a:t>
            </a:r>
            <a:r>
              <a:rPr lang="en-US" altLang="ja-JP" sz="1900" dirty="0" err="1">
                <a:solidFill>
                  <a:prstClr val="black"/>
                </a:solidFill>
              </a:rPr>
              <a:t>hep-lat</a:t>
            </a:r>
            <a:r>
              <a:rPr lang="en-US" altLang="ja-JP" sz="1900" dirty="0" smtClean="0">
                <a:solidFill>
                  <a:prstClr val="black"/>
                </a:solidFill>
              </a:rPr>
              <a:t>]</a:t>
            </a:r>
            <a:r>
              <a:rPr lang="en-US" altLang="ja-JP" sz="1900" dirty="0" smtClean="0"/>
              <a:t>                                                                                     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2" y="1002254"/>
            <a:ext cx="4323750" cy="5058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9345" y="107733"/>
            <a:ext cx="7649776" cy="88179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The key identity for justification</a:t>
            </a:r>
            <a:endParaRPr kumimoji="1" lang="ja-JP" altLang="en-US" sz="40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8" y="4432041"/>
            <a:ext cx="3332713" cy="5942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2" y="5104762"/>
            <a:ext cx="2416276" cy="50509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968431" y="5247470"/>
            <a:ext cx="350227" cy="219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13" y="1823104"/>
            <a:ext cx="1255065" cy="2538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9" y="1868388"/>
            <a:ext cx="5094812" cy="46720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8" y="4609603"/>
            <a:ext cx="2546489" cy="21297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946280" y="4543253"/>
            <a:ext cx="18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Fokker-Planck eq.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717608" y="6287792"/>
            <a:ext cx="6276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 </a:t>
            </a:r>
            <a:r>
              <a:rPr lang="en-US" altLang="ja-JP" sz="1600" dirty="0" smtClean="0"/>
              <a:t>c.f.) J.N.-</a:t>
            </a:r>
            <a:r>
              <a:rPr lang="en-US" altLang="ja-JP" sz="1600" dirty="0" err="1" smtClean="0"/>
              <a:t>Shimasaki</a:t>
            </a:r>
            <a:r>
              <a:rPr lang="en-US" altLang="ja-JP" sz="1600" dirty="0" smtClean="0"/>
              <a:t>, PRD 92 </a:t>
            </a:r>
            <a:r>
              <a:rPr lang="en-US" altLang="ja-JP" sz="1600" dirty="0"/>
              <a:t>(2015) 1, </a:t>
            </a:r>
            <a:r>
              <a:rPr lang="en-US" altLang="ja-JP" sz="1600" dirty="0" smtClean="0"/>
              <a:t>011501 arXiv:1504.08359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hep-lat</a:t>
            </a:r>
            <a:r>
              <a:rPr lang="en-US" altLang="ja-JP" sz="1600" dirty="0" smtClean="0"/>
              <a:t>]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5638" y="5764160"/>
            <a:ext cx="577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This </a:t>
            </a:r>
            <a:r>
              <a:rPr lang="en-US" altLang="ja-JP" dirty="0" smtClean="0">
                <a:solidFill>
                  <a:srgbClr val="0070C0"/>
                </a:solidFill>
              </a:rPr>
              <a:t>is OK provided that eq.</a:t>
            </a:r>
            <a:r>
              <a:rPr kumimoji="1" lang="en-US" altLang="ja-JP" dirty="0" smtClean="0">
                <a:solidFill>
                  <a:srgbClr val="0070C0"/>
                </a:solidFill>
              </a:rPr>
              <a:t>(#) holds and P(t=</a:t>
            </a:r>
            <a:r>
              <a:rPr kumimoji="1" lang="ja-JP" altLang="en-US" dirty="0" smtClean="0">
                <a:solidFill>
                  <a:srgbClr val="0070C0"/>
                </a:solidFill>
              </a:rPr>
              <a:t>∞</a:t>
            </a:r>
            <a:r>
              <a:rPr kumimoji="1" lang="en-US" altLang="ja-JP" dirty="0" smtClean="0">
                <a:solidFill>
                  <a:srgbClr val="0070C0"/>
                </a:solidFill>
              </a:rPr>
              <a:t>) is unique.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1220" y="3309375"/>
            <a:ext cx="8787178" cy="865774"/>
          </a:xfrm>
          <a:prstGeom prst="roundRect">
            <a:avLst/>
          </a:prstGeom>
          <a:solidFill>
            <a:srgbClr val="FFFF00">
              <a:alpha val="54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1047" y="3260528"/>
            <a:ext cx="34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 smtClean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7" y="3440711"/>
            <a:ext cx="7052073" cy="62298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491169" y="3533432"/>
            <a:ext cx="146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・・・・・・</a:t>
            </a:r>
            <a:r>
              <a:rPr lang="en-US" altLang="ja-JP" sz="2400" dirty="0" smtClean="0"/>
              <a:t>(#)</a:t>
            </a:r>
            <a:endParaRPr kumimoji="1" lang="ja-JP" altLang="en-US" sz="2400" dirty="0"/>
          </a:p>
        </p:txBody>
      </p:sp>
      <p:cxnSp>
        <p:nvCxnSpPr>
          <p:cNvPr id="5" name="曲線コネクタ 4"/>
          <p:cNvCxnSpPr>
            <a:stCxn id="16" idx="1"/>
            <a:endCxn id="10" idx="2"/>
          </p:cNvCxnSpPr>
          <p:nvPr/>
        </p:nvCxnSpPr>
        <p:spPr>
          <a:xfrm rot="10800000" flipH="1">
            <a:off x="3165638" y="5467152"/>
            <a:ext cx="43180" cy="481675"/>
          </a:xfrm>
          <a:prstGeom prst="curvedConnector4">
            <a:avLst>
              <a:gd name="adj1" fmla="val -529412"/>
              <a:gd name="adj2" fmla="val 691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1" y="2539848"/>
            <a:ext cx="3872970" cy="54546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874670" y="84408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223805" y="1046749"/>
            <a:ext cx="1644072" cy="37074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曲線コネクタ 10"/>
          <p:cNvCxnSpPr>
            <a:stCxn id="6" idx="1"/>
          </p:cNvCxnSpPr>
          <p:nvPr/>
        </p:nvCxnSpPr>
        <p:spPr>
          <a:xfrm rot="10800000">
            <a:off x="2045841" y="1414853"/>
            <a:ext cx="280030" cy="1397728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7649" y="98750"/>
            <a:ext cx="6091151" cy="909421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Condition for justifying the CLM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6065" y="3373888"/>
            <a:ext cx="70234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Refinement of this argument led to the criterion:</a:t>
            </a:r>
            <a:endParaRPr kumimoji="1"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probability of the drift term should be suppressed exponentially at large magnitude.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662" y="5330087"/>
            <a:ext cx="8328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Note: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70C0"/>
                </a:solidFill>
              </a:rPr>
              <a:t>This provides a clear and practical criterion for correct convergence.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No additional cost needed. (Drift term has to be calculated anyway 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70C0"/>
                </a:solidFill>
              </a:rPr>
              <a:t>In the case of real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Langevin</a:t>
            </a:r>
            <a:r>
              <a:rPr lang="en-US" altLang="ja-JP" sz="2000" dirty="0" smtClean="0">
                <a:solidFill>
                  <a:srgbClr val="0070C0"/>
                </a:solidFill>
              </a:rPr>
              <a:t> simulation, this </a:t>
            </a:r>
            <a:r>
              <a:rPr lang="en-US" altLang="ja-JP" sz="2000" dirty="0">
                <a:solidFill>
                  <a:srgbClr val="0070C0"/>
                </a:solidFill>
              </a:rPr>
              <a:t>criterion need not be </a:t>
            </a:r>
            <a:r>
              <a:rPr lang="en-US" altLang="ja-JP" sz="2000" dirty="0" smtClean="0">
                <a:solidFill>
                  <a:srgbClr val="0070C0"/>
                </a:solidFill>
              </a:rPr>
              <a:t>satisfied. 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19" name="テキスト プレースホルダー 2"/>
          <p:cNvSpPr txBox="1">
            <a:spLocks/>
          </p:cNvSpPr>
          <p:nvPr/>
        </p:nvSpPr>
        <p:spPr>
          <a:xfrm>
            <a:off x="1551533" y="4627359"/>
            <a:ext cx="5869599" cy="5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Nagata-J.N.-</a:t>
            </a:r>
            <a:r>
              <a:rPr lang="en-US" altLang="ja-JP" sz="1800" dirty="0" err="1" smtClean="0"/>
              <a:t>Shimasaki</a:t>
            </a:r>
            <a:r>
              <a:rPr lang="en-US" altLang="ja-JP" sz="1800" dirty="0" smtClean="0"/>
              <a:t>, </a:t>
            </a:r>
            <a:r>
              <a:rPr lang="ja-JP" altLang="ja-JP" sz="1800" dirty="0" smtClean="0"/>
              <a:t>Phys.Rev. D94 (2016) </a:t>
            </a:r>
            <a:r>
              <a:rPr lang="ja-JP" altLang="ja-JP" sz="1800" dirty="0"/>
              <a:t>no.11, </a:t>
            </a:r>
            <a:r>
              <a:rPr lang="ja-JP" altLang="ja-JP" sz="1800" dirty="0" smtClean="0"/>
              <a:t>114515</a:t>
            </a:r>
            <a:r>
              <a:rPr lang="en-US" altLang="ja-JP" sz="1800" dirty="0" smtClean="0"/>
              <a:t>, </a:t>
            </a:r>
            <a:r>
              <a:rPr lang="en-US" altLang="ja-JP" sz="1800" dirty="0" err="1" smtClean="0"/>
              <a:t>arXiv</a:t>
            </a:r>
            <a:r>
              <a:rPr lang="en-US" altLang="ja-JP" sz="1800" dirty="0" smtClean="0"/>
              <a:t>: 1606.07627 [</a:t>
            </a:r>
            <a:r>
              <a:rPr lang="en-US" altLang="ja-JP" sz="1800" dirty="0" err="1" smtClean="0"/>
              <a:t>hep-lat</a:t>
            </a:r>
            <a:r>
              <a:rPr lang="en-US" altLang="ja-JP" sz="1800" dirty="0" smtClean="0"/>
              <a:t>]</a:t>
            </a:r>
            <a:endParaRPr lang="ja-JP" altLang="en-US" sz="1800" dirty="0"/>
          </a:p>
        </p:txBody>
      </p:sp>
      <p:sp>
        <p:nvSpPr>
          <p:cNvPr id="10" name="角丸四角形 9"/>
          <p:cNvSpPr/>
          <p:nvPr/>
        </p:nvSpPr>
        <p:spPr>
          <a:xfrm>
            <a:off x="223398" y="1162049"/>
            <a:ext cx="8787178" cy="865774"/>
          </a:xfrm>
          <a:prstGeom prst="roundRect">
            <a:avLst/>
          </a:prstGeom>
          <a:solidFill>
            <a:srgbClr val="FFFF00">
              <a:alpha val="54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23225" y="1113202"/>
            <a:ext cx="34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 smtClean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5" y="1293385"/>
            <a:ext cx="7052073" cy="62298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543347" y="1386106"/>
            <a:ext cx="146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・・・・・・</a:t>
            </a:r>
            <a:r>
              <a:rPr lang="en-US" altLang="ja-JP" sz="2400" dirty="0" smtClean="0"/>
              <a:t>(#)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77649" y="2948298"/>
            <a:ext cx="743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Aarts</a:t>
            </a:r>
            <a:r>
              <a:rPr lang="en-US" altLang="ja-JP" sz="1600" dirty="0" smtClean="0"/>
              <a:t>, James, Seiler, </a:t>
            </a:r>
            <a:r>
              <a:rPr lang="en-US" altLang="ja-JP" sz="1600" dirty="0" err="1" smtClean="0"/>
              <a:t>Stamatescu</a:t>
            </a:r>
            <a:r>
              <a:rPr lang="en-US" altLang="ja-JP" sz="1600" dirty="0" smtClean="0"/>
              <a:t>: Eur. Phys. J. C (’11) 71, </a:t>
            </a:r>
            <a:r>
              <a:rPr lang="en-US" altLang="ja-JP" sz="1600" dirty="0"/>
              <a:t>1756, </a:t>
            </a:r>
            <a:r>
              <a:rPr lang="en-US" altLang="ja-JP" sz="1600" dirty="0" smtClean="0"/>
              <a:t>arXiv:1101.3270 </a:t>
            </a:r>
            <a:r>
              <a:rPr lang="en-US" altLang="ja-JP" sz="1600" dirty="0"/>
              <a:t>[</a:t>
            </a:r>
            <a:r>
              <a:rPr lang="en-US" altLang="ja-JP" sz="1600" dirty="0" err="1" smtClean="0"/>
              <a:t>hep-lat</a:t>
            </a:r>
            <a:r>
              <a:rPr lang="en-US" altLang="ja-JP" sz="1600" dirty="0" smtClean="0"/>
              <a:t>]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6065" y="2251880"/>
            <a:ext cx="697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Proof of this identity was discussed for the first time in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77649" y="2705162"/>
            <a:ext cx="689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Aarts</a:t>
            </a:r>
            <a:r>
              <a:rPr lang="en-US" altLang="ja-JP" sz="1600" dirty="0" smtClean="0"/>
              <a:t>, Seiler, </a:t>
            </a:r>
            <a:r>
              <a:rPr lang="en-US" altLang="ja-JP" sz="1600" dirty="0" err="1" smtClean="0"/>
              <a:t>Stamatescu</a:t>
            </a:r>
            <a:r>
              <a:rPr lang="en-US" altLang="ja-JP" sz="1600" dirty="0" smtClean="0"/>
              <a:t>: </a:t>
            </a:r>
            <a:r>
              <a:rPr lang="en-US" altLang="ja-JP" sz="1600" dirty="0" err="1" smtClean="0"/>
              <a:t>Phys.Rev</a:t>
            </a:r>
            <a:r>
              <a:rPr lang="en-US" altLang="ja-JP" sz="1600" dirty="0" smtClean="0"/>
              <a:t>. D81 (2010) 054508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arXiv:0912.3360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hep-lat</a:t>
            </a:r>
            <a:r>
              <a:rPr lang="en-US" altLang="ja-JP" sz="1600" dirty="0"/>
              <a:t>] 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0591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5613" y="53060"/>
            <a:ext cx="6035913" cy="70740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Demonstration of our condition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74" y="3444999"/>
            <a:ext cx="3555078" cy="24864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0" y="3430272"/>
            <a:ext cx="3498496" cy="2446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6" y="5894822"/>
            <a:ext cx="2306258" cy="4359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7116" y="5924854"/>
            <a:ext cx="599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 probability distribution of the magnitude of the drift term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64114" y="313597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semi-log plot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0130" y="318417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log-log plot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0" y="659200"/>
            <a:ext cx="3825678" cy="267797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-1680000">
            <a:off x="3100313" y="2138784"/>
            <a:ext cx="637954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38021" y="4303716"/>
            <a:ext cx="1675484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power-law fall off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14" name="直線矢印コネクタ 13"/>
          <p:cNvCxnSpPr>
            <a:endCxn id="11" idx="4"/>
          </p:cNvCxnSpPr>
          <p:nvPr/>
        </p:nvCxnSpPr>
        <p:spPr>
          <a:xfrm flipH="1" flipV="1">
            <a:off x="3489173" y="2419071"/>
            <a:ext cx="2348848" cy="1910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67" y="741376"/>
            <a:ext cx="2597837" cy="72618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52" y="1507370"/>
            <a:ext cx="606139" cy="19280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7" y="4729453"/>
            <a:ext cx="2143417" cy="34728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3" y="6333714"/>
            <a:ext cx="3226788" cy="415811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7688860" y="6109520"/>
            <a:ext cx="690712" cy="251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曲線コネクタ 23"/>
          <p:cNvCxnSpPr>
            <a:endCxn id="22" idx="6"/>
          </p:cNvCxnSpPr>
          <p:nvPr/>
        </p:nvCxnSpPr>
        <p:spPr>
          <a:xfrm rot="16200000" flipH="1">
            <a:off x="7717354" y="5573135"/>
            <a:ext cx="1118807" cy="205629"/>
          </a:xfrm>
          <a:prstGeom prst="curvedConnector4">
            <a:avLst>
              <a:gd name="adj1" fmla="val 44376"/>
              <a:gd name="adj2" fmla="val 211171"/>
            </a:avLst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964623" y="1833801"/>
            <a:ext cx="3023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Nagata-J.N.-</a:t>
            </a:r>
            <a:r>
              <a:rPr lang="en-US" altLang="ja-JP" dirty="0" err="1"/>
              <a:t>Shimasaki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en-US" altLang="ja-JP" dirty="0" smtClean="0"/>
              <a:t>arXiv:1606.07627</a:t>
            </a:r>
          </a:p>
          <a:p>
            <a:r>
              <a:rPr lang="en-US" altLang="ja-JP" dirty="0" err="1" smtClean="0"/>
              <a:t>Aarts</a:t>
            </a:r>
            <a:r>
              <a:rPr lang="en-US" altLang="ja-JP" dirty="0" smtClean="0"/>
              <a:t>-Seiler-</a:t>
            </a:r>
            <a:r>
              <a:rPr lang="en-US" altLang="ja-JP" dirty="0" err="1" smtClean="0"/>
              <a:t>Sexty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Stamatescu</a:t>
            </a:r>
            <a:endParaRPr lang="en-US" altLang="ja-JP" dirty="0" smtClean="0"/>
          </a:p>
          <a:p>
            <a:r>
              <a:rPr lang="en-US" altLang="ja-JP" dirty="0" smtClean="0"/>
              <a:t>arXiv:1701.02322 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10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</a:t>
            </a:r>
            <a:r>
              <a:rPr kumimoji="1" lang="en-US" altLang="ja-JP" sz="4000" dirty="0" smtClean="0"/>
              <a:t>. Application to lattice QCD at finite density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94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022065" y="5691854"/>
            <a:ext cx="517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Rem.) The fermion determinant gives rise to a drift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8103" y="4394756"/>
            <a:ext cx="66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1)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 link variables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become far from unitary (excursion problem)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208" y="5400903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2) </a:t>
            </a:r>
            <a:r>
              <a:rPr kumimoji="1" lang="ja-JP" altLang="en-US" dirty="0" smtClean="0"/>
              <a:t>　　　　　　</a:t>
            </a:r>
            <a:r>
              <a:rPr kumimoji="1" lang="en-US" altLang="ja-JP" dirty="0" smtClean="0"/>
              <a:t>has eigenvalues close to zero (singular drift problem)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01" y="59929"/>
            <a:ext cx="9026267" cy="100647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/>
              <a:t>complex </a:t>
            </a:r>
            <a:r>
              <a:rPr kumimoji="1" lang="en-US" altLang="ja-JP" sz="3600" dirty="0" err="1" smtClean="0"/>
              <a:t>Langevin</a:t>
            </a:r>
            <a:r>
              <a:rPr kumimoji="1" lang="en-US" altLang="ja-JP" sz="3600" dirty="0" smtClean="0"/>
              <a:t> method for finite </a:t>
            </a:r>
            <a:r>
              <a:rPr kumimoji="1" lang="en-US" altLang="ja-JP" sz="3600" dirty="0" err="1" smtClean="0"/>
              <a:t>densiy</a:t>
            </a:r>
            <a:r>
              <a:rPr kumimoji="1" lang="en-US" altLang="ja-JP" sz="3600" dirty="0" smtClean="0"/>
              <a:t> QCD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327" y="3976925"/>
            <a:ext cx="4469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drift term can become large when :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69" y="1286935"/>
            <a:ext cx="4370699" cy="4394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72" y="2696273"/>
            <a:ext cx="2418691" cy="2458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6" y="1891465"/>
            <a:ext cx="3057377" cy="5477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40" y="1912873"/>
            <a:ext cx="3274918" cy="4851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6" y="1232981"/>
            <a:ext cx="3280661" cy="3141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4" y="3437316"/>
            <a:ext cx="5690411" cy="46443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9327" y="2609714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Complexification of dynamical variables :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9327" y="3012040"/>
            <a:ext cx="43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Discretized version of complex </a:t>
            </a:r>
            <a:r>
              <a:rPr kumimoji="1" lang="en-US" altLang="ja-JP" dirty="0" err="1" smtClean="0"/>
              <a:t>Langevin</a:t>
            </a:r>
            <a:r>
              <a:rPr kumimoji="1" lang="en-US" altLang="ja-JP" dirty="0" smtClean="0"/>
              <a:t> eq.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42" y="4509269"/>
            <a:ext cx="401654" cy="2311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65" y="5489745"/>
            <a:ext cx="568899" cy="22970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35" y="5747100"/>
            <a:ext cx="2197220" cy="26495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590964" y="4834693"/>
            <a:ext cx="166584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“gauge cooling”</a:t>
            </a:r>
            <a:endParaRPr kumimoji="1" lang="ja-JP" altLang="en-US" dirty="0"/>
          </a:p>
        </p:txBody>
      </p:sp>
      <p:sp>
        <p:nvSpPr>
          <p:cNvPr id="25" name="左中かっこ 24"/>
          <p:cNvSpPr/>
          <p:nvPr/>
        </p:nvSpPr>
        <p:spPr>
          <a:xfrm>
            <a:off x="270260" y="4455598"/>
            <a:ext cx="142166" cy="17637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892915" y="1912873"/>
            <a:ext cx="181628" cy="301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75102" y="2421794"/>
            <a:ext cx="20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enerators of SU(3)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7017150" y="2232113"/>
            <a:ext cx="268882" cy="3312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2835065" y="1130970"/>
            <a:ext cx="1267195" cy="5304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43259" y="884991"/>
            <a:ext cx="110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complex !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1" name="曲線コネクタ 20"/>
          <p:cNvCxnSpPr>
            <a:stCxn id="19" idx="1"/>
            <a:endCxn id="14" idx="7"/>
          </p:cNvCxnSpPr>
          <p:nvPr/>
        </p:nvCxnSpPr>
        <p:spPr>
          <a:xfrm rot="10800000" flipV="1">
            <a:off x="3916685" y="1069656"/>
            <a:ext cx="326575" cy="138989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377442" y="4723232"/>
            <a:ext cx="435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Seiler-</a:t>
            </a:r>
            <a:r>
              <a:rPr kumimoji="1" lang="en-US" altLang="ja-JP" dirty="0" err="1" smtClean="0"/>
              <a:t>Sexty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Stamatescu</a:t>
            </a:r>
            <a:r>
              <a:rPr kumimoji="1" lang="en-US" altLang="ja-JP" dirty="0" smtClean="0"/>
              <a:t>, PLB 723 (2013) 213</a:t>
            </a:r>
            <a:endParaRPr kumimoji="1" lang="ja-JP" altLang="en-US" dirty="0"/>
          </a:p>
        </p:txBody>
      </p:sp>
      <p:sp>
        <p:nvSpPr>
          <p:cNvPr id="30" name="テキスト プレースホルダー 2"/>
          <p:cNvSpPr txBox="1">
            <a:spLocks/>
          </p:cNvSpPr>
          <p:nvPr/>
        </p:nvSpPr>
        <p:spPr>
          <a:xfrm>
            <a:off x="3377442" y="5034583"/>
            <a:ext cx="5869599" cy="5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Nagata-J.N.-</a:t>
            </a:r>
            <a:r>
              <a:rPr lang="en-US" altLang="ja-JP" sz="1800" dirty="0" err="1" smtClean="0"/>
              <a:t>Shimasaki</a:t>
            </a:r>
            <a:r>
              <a:rPr lang="en-US" altLang="ja-JP" sz="1800" dirty="0" smtClean="0"/>
              <a:t>, </a:t>
            </a:r>
            <a:r>
              <a:rPr lang="ja-JP" altLang="ja-JP" sz="1800" dirty="0" smtClean="0"/>
              <a:t>Phys</a:t>
            </a:r>
            <a:r>
              <a:rPr lang="ja-JP" altLang="ja-JP" sz="1800" dirty="0"/>
              <a:t>.Rev. D94 (2016) no.11, </a:t>
            </a:r>
            <a:r>
              <a:rPr lang="ja-JP" altLang="ja-JP" sz="1800" dirty="0" smtClean="0"/>
              <a:t>114515</a:t>
            </a:r>
            <a:endParaRPr lang="ja-JP" altLang="en-US" sz="1800" dirty="0"/>
          </a:p>
        </p:txBody>
      </p:sp>
      <p:sp>
        <p:nvSpPr>
          <p:cNvPr id="22" name="正方形/長方形 21"/>
          <p:cNvSpPr/>
          <p:nvPr/>
        </p:nvSpPr>
        <p:spPr>
          <a:xfrm>
            <a:off x="3377442" y="6399961"/>
            <a:ext cx="5235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D92 (2015) no.1, </a:t>
            </a:r>
            <a:r>
              <a:rPr lang="en-US" altLang="ja-JP" dirty="0" smtClean="0"/>
              <a:t>011501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377442" y="6122733"/>
            <a:ext cx="587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Mollgaard-Splittorff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D88 (2013) no.11, </a:t>
            </a:r>
            <a:r>
              <a:rPr lang="en-US" altLang="ja-JP" dirty="0" smtClean="0"/>
              <a:t>116007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739" y="147411"/>
            <a:ext cx="8614503" cy="839644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Applications of the CLM to finite density QCD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721365" y="2401743"/>
            <a:ext cx="83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Fodor-Katz-</a:t>
            </a:r>
            <a:r>
              <a:rPr lang="en-US" altLang="ja-JP" dirty="0" err="1" smtClean="0"/>
              <a:t>Sexty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Török</a:t>
            </a:r>
            <a:r>
              <a:rPr lang="en-US" altLang="ja-JP" dirty="0" smtClean="0"/>
              <a:t>, 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D92 (2015) no.9, </a:t>
            </a:r>
            <a:r>
              <a:rPr lang="en-US" altLang="ja-JP" dirty="0" smtClean="0"/>
              <a:t>094516, arXiv:1508.05260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21365" y="1695400"/>
            <a:ext cx="616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Sexty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Phys.Lett</a:t>
            </a:r>
            <a:r>
              <a:rPr lang="en-US" altLang="ja-JP" dirty="0"/>
              <a:t>. B729 (2014) </a:t>
            </a:r>
            <a:r>
              <a:rPr lang="en-US" altLang="ja-JP" dirty="0" smtClean="0"/>
              <a:t>108-111, arXiv:1307.7748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12694" y="3559033"/>
            <a:ext cx="330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Sexty</a:t>
            </a:r>
            <a:r>
              <a:rPr lang="en-US" altLang="ja-JP" dirty="0" smtClean="0"/>
              <a:t>, arXiv:1907.08712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320" y="1140401"/>
            <a:ext cx="25575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high temperature </a:t>
            </a:r>
            <a:r>
              <a:rPr kumimoji="1" lang="en-US" altLang="ja-JP" dirty="0" smtClean="0"/>
              <a:t>phase 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8739" y="4399086"/>
            <a:ext cx="2588722" cy="369332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low temperature </a:t>
            </a:r>
            <a:r>
              <a:rPr kumimoji="1" lang="en-US" altLang="ja-JP" dirty="0" smtClean="0"/>
              <a:t>phase :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21365" y="62666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 smtClean="0"/>
              <a:t>Kogut</a:t>
            </a:r>
            <a:r>
              <a:rPr lang="en-US" altLang="ja-JP" dirty="0" smtClean="0"/>
              <a:t>-Sinclair, arXiv:1903.02622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21365" y="4981362"/>
            <a:ext cx="83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Nagata-J.N.-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D98 (2018) no.11, </a:t>
            </a:r>
            <a:r>
              <a:rPr lang="en-US" altLang="ja-JP" dirty="0" smtClean="0"/>
              <a:t>114513, arXiv:1805.03964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12694" y="5436809"/>
            <a:ext cx="721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Ito-</a:t>
            </a:r>
            <a:r>
              <a:rPr lang="en-US" altLang="ja-JP" dirty="0" err="1" smtClean="0"/>
              <a:t>Matsufuru</a:t>
            </a:r>
            <a:r>
              <a:rPr lang="en-US" altLang="ja-JP" dirty="0" smtClean="0"/>
              <a:t>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-Tsuchiya-</a:t>
            </a:r>
            <a:r>
              <a:rPr lang="en-US" altLang="ja-JP" dirty="0" err="1" smtClean="0"/>
              <a:t>Tsutsui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PoS</a:t>
            </a:r>
            <a:r>
              <a:rPr lang="en-US" altLang="ja-JP" dirty="0" smtClean="0"/>
              <a:t> </a:t>
            </a:r>
            <a:r>
              <a:rPr lang="en-US" altLang="ja-JP" dirty="0"/>
              <a:t>LATTICE2018 (2018) </a:t>
            </a:r>
            <a:r>
              <a:rPr lang="en-US" altLang="ja-JP" dirty="0" smtClean="0"/>
              <a:t>146, </a:t>
            </a:r>
            <a:endParaRPr lang="en-US" altLang="ja-JP" dirty="0"/>
          </a:p>
          <a:p>
            <a:r>
              <a:rPr lang="en-US" altLang="ja-JP" dirty="0" smtClean="0"/>
              <a:t>arXiv:1811.12688 </a:t>
            </a:r>
            <a:r>
              <a:rPr lang="en-US" altLang="ja-JP" dirty="0"/>
              <a:t>[</a:t>
            </a:r>
            <a:r>
              <a:rPr lang="en-US" altLang="ja-JP" dirty="0" err="1" smtClean="0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21365" y="2836766"/>
            <a:ext cx="7248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Tsutsui</a:t>
            </a:r>
            <a:r>
              <a:rPr lang="en-US" altLang="ja-JP" dirty="0" smtClean="0"/>
              <a:t>-Ito-</a:t>
            </a:r>
            <a:r>
              <a:rPr lang="en-US" altLang="ja-JP" dirty="0" err="1" smtClean="0"/>
              <a:t>Matsufuru</a:t>
            </a:r>
            <a:r>
              <a:rPr lang="en-US" altLang="ja-JP" dirty="0" smtClean="0"/>
              <a:t>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-Tsuchiya, </a:t>
            </a:r>
            <a:r>
              <a:rPr lang="en-US" altLang="ja-JP" dirty="0" err="1" smtClean="0"/>
              <a:t>PoS</a:t>
            </a:r>
            <a:r>
              <a:rPr lang="en-US" altLang="ja-JP" dirty="0" smtClean="0"/>
              <a:t> </a:t>
            </a:r>
            <a:r>
              <a:rPr lang="en-US" altLang="ja-JP" dirty="0"/>
              <a:t>LATTICE2018 (2018) </a:t>
            </a:r>
            <a:r>
              <a:rPr lang="en-US" altLang="ja-JP" dirty="0" smtClean="0"/>
              <a:t>144, </a:t>
            </a:r>
            <a:endParaRPr lang="en-US" altLang="ja-JP" dirty="0"/>
          </a:p>
          <a:p>
            <a:r>
              <a:rPr lang="en-US" altLang="ja-JP" dirty="0" smtClean="0"/>
              <a:t>arXiv:1811.07647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 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66925" y="2006370"/>
            <a:ext cx="377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first successful calculation in full QCD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7961" y="2828849"/>
            <a:ext cx="7557572" cy="650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27962" y="5440486"/>
            <a:ext cx="7557572" cy="650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1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3887" y="1709739"/>
            <a:ext cx="8045979" cy="2852737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lang="en-US" altLang="ja-JP" sz="3200" dirty="0" smtClean="0"/>
              <a:t>.1    Can we see the </a:t>
            </a:r>
            <a:r>
              <a:rPr lang="en-US" altLang="ja-JP" sz="3200" dirty="0" err="1" smtClean="0"/>
              <a:t>deconfining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transition ?</a:t>
            </a:r>
            <a:endParaRPr kumimoji="1" lang="ja-JP" altLang="en-US" sz="3200" dirty="0"/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365470" y="5415683"/>
            <a:ext cx="8562812" cy="68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 smtClean="0">
                <a:solidFill>
                  <a:prstClr val="black"/>
                </a:solidFill>
              </a:rPr>
              <a:t>Ref.) </a:t>
            </a:r>
            <a:r>
              <a:rPr lang="en-US" altLang="ja-JP" sz="1900" dirty="0" err="1" smtClean="0"/>
              <a:t>Tsutsui</a:t>
            </a:r>
            <a:r>
              <a:rPr lang="en-US" altLang="ja-JP" sz="1900" dirty="0" smtClean="0"/>
              <a:t>, Ito, </a:t>
            </a:r>
            <a:r>
              <a:rPr lang="en-US" altLang="ja-JP" sz="1900" dirty="0" err="1" smtClean="0"/>
              <a:t>Matsufuru</a:t>
            </a:r>
            <a:r>
              <a:rPr lang="en-US" altLang="ja-JP" sz="1900" dirty="0" smtClean="0"/>
              <a:t>, J.N., </a:t>
            </a:r>
            <a:r>
              <a:rPr lang="en-US" altLang="ja-JP" sz="1900" dirty="0" err="1" smtClean="0"/>
              <a:t>Shimasaki</a:t>
            </a:r>
            <a:r>
              <a:rPr lang="en-US" altLang="ja-JP" sz="1900" dirty="0" smtClean="0"/>
              <a:t>, Tsuchiya, </a:t>
            </a:r>
            <a:r>
              <a:rPr lang="en-US" altLang="ja-JP" sz="1900" dirty="0" err="1" smtClean="0"/>
              <a:t>PoS</a:t>
            </a:r>
            <a:r>
              <a:rPr lang="en-US" altLang="ja-JP" sz="1900" dirty="0" smtClean="0"/>
              <a:t> </a:t>
            </a:r>
            <a:r>
              <a:rPr lang="en-US" altLang="ja-JP" sz="1900" dirty="0"/>
              <a:t>LATTICE2018 (2018) 144, </a:t>
            </a:r>
            <a:endParaRPr lang="en-US" altLang="ja-JP" sz="19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>
                <a:solidFill>
                  <a:prstClr val="black"/>
                </a:solidFill>
              </a:rPr>
              <a:t> </a:t>
            </a:r>
            <a:r>
              <a:rPr lang="en-US" altLang="ja-JP" sz="1900" dirty="0" smtClean="0">
                <a:solidFill>
                  <a:prstClr val="black"/>
                </a:solidFill>
              </a:rPr>
              <a:t>                                                                                                  arXiv:1811.07647 </a:t>
            </a:r>
            <a:r>
              <a:rPr lang="en-US" altLang="ja-JP" sz="1900" dirty="0">
                <a:solidFill>
                  <a:prstClr val="black"/>
                </a:solidFill>
              </a:rPr>
              <a:t>[</a:t>
            </a:r>
            <a:r>
              <a:rPr lang="en-US" altLang="ja-JP" sz="1900" dirty="0" err="1">
                <a:solidFill>
                  <a:prstClr val="black"/>
                </a:solidFill>
              </a:rPr>
              <a:t>hep-lat</a:t>
            </a:r>
            <a:r>
              <a:rPr lang="en-US" altLang="ja-JP" sz="1900" dirty="0" smtClean="0">
                <a:solidFill>
                  <a:prstClr val="black"/>
                </a:solidFill>
              </a:rPr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0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775522" y="158760"/>
            <a:ext cx="3444975" cy="74709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Simulation setup</a:t>
            </a:r>
            <a:endParaRPr kumimoji="1" lang="ja-JP" altLang="en-US" sz="36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3" y="2156751"/>
            <a:ext cx="6110214" cy="32471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0" y="2230226"/>
            <a:ext cx="1745442" cy="236136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618765" y="1090752"/>
            <a:ext cx="8202933" cy="69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 err="1" smtClean="0"/>
              <a:t>Tsutsui</a:t>
            </a:r>
            <a:r>
              <a:rPr lang="en-US" altLang="ja-JP" sz="1900" dirty="0" smtClean="0"/>
              <a:t>, Ito, </a:t>
            </a:r>
            <a:r>
              <a:rPr lang="en-US" altLang="ja-JP" sz="1900" dirty="0" err="1" smtClean="0"/>
              <a:t>Matsufuru</a:t>
            </a:r>
            <a:r>
              <a:rPr lang="en-US" altLang="ja-JP" sz="1900" dirty="0" smtClean="0"/>
              <a:t>, J.N., </a:t>
            </a:r>
            <a:r>
              <a:rPr lang="en-US" altLang="ja-JP" sz="1900" dirty="0" err="1" smtClean="0"/>
              <a:t>Shimasaki</a:t>
            </a:r>
            <a:r>
              <a:rPr lang="en-US" altLang="ja-JP" sz="1900" dirty="0" smtClean="0"/>
              <a:t>, Tsuchiya, </a:t>
            </a:r>
            <a:r>
              <a:rPr lang="en-US" altLang="ja-JP" sz="1900" dirty="0" err="1" smtClean="0"/>
              <a:t>PoS</a:t>
            </a:r>
            <a:r>
              <a:rPr lang="en-US" altLang="ja-JP" sz="1900" dirty="0" smtClean="0"/>
              <a:t> </a:t>
            </a:r>
            <a:r>
              <a:rPr lang="en-US" altLang="ja-JP" sz="1900" dirty="0"/>
              <a:t>LATTICE2018 (2018) 144, </a:t>
            </a:r>
            <a:endParaRPr lang="en-US" altLang="ja-JP" sz="19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900" dirty="0">
                <a:solidFill>
                  <a:prstClr val="black"/>
                </a:solidFill>
              </a:rPr>
              <a:t> </a:t>
            </a:r>
            <a:r>
              <a:rPr lang="en-US" altLang="ja-JP" sz="1900" dirty="0" smtClean="0">
                <a:solidFill>
                  <a:prstClr val="black"/>
                </a:solidFill>
              </a:rPr>
              <a:t>                                                                                        arXiv:1811.07647 </a:t>
            </a:r>
            <a:r>
              <a:rPr lang="en-US" altLang="ja-JP" sz="1900" dirty="0">
                <a:solidFill>
                  <a:prstClr val="black"/>
                </a:solidFill>
              </a:rPr>
              <a:t>[</a:t>
            </a:r>
            <a:r>
              <a:rPr lang="en-US" altLang="ja-JP" sz="1900" dirty="0" err="1">
                <a:solidFill>
                  <a:prstClr val="black"/>
                </a:solidFill>
              </a:rPr>
              <a:t>hep-lat</a:t>
            </a:r>
            <a:r>
              <a:rPr lang="en-US" altLang="ja-JP" sz="1900" dirty="0" smtClean="0">
                <a:solidFill>
                  <a:prstClr val="black"/>
                </a:solidFill>
              </a:rPr>
              <a:t>]</a:t>
            </a:r>
            <a:r>
              <a:rPr lang="en-US" altLang="ja-JP" sz="1900" dirty="0" smtClean="0"/>
              <a:t> </a:t>
            </a:r>
            <a:r>
              <a:rPr lang="en-US" altLang="ja-JP" sz="1800" dirty="0" smtClean="0"/>
              <a:t>      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77" y="5876324"/>
            <a:ext cx="872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Earlier attempts by </a:t>
            </a:r>
            <a:r>
              <a:rPr lang="en-US" altLang="ja-JP" dirty="0"/>
              <a:t>Z</a:t>
            </a:r>
            <a:r>
              <a:rPr lang="en-US" altLang="ja-JP" dirty="0" smtClean="0"/>
              <a:t>. Fodor, </a:t>
            </a:r>
            <a:r>
              <a:rPr lang="en-US" altLang="ja-JP" dirty="0"/>
              <a:t>S.D. </a:t>
            </a:r>
            <a:r>
              <a:rPr lang="en-US" altLang="ja-JP" dirty="0" smtClean="0"/>
              <a:t>Katz, </a:t>
            </a:r>
            <a:r>
              <a:rPr lang="en-US" altLang="ja-JP" dirty="0"/>
              <a:t>D. </a:t>
            </a:r>
            <a:r>
              <a:rPr lang="en-US" altLang="ja-JP" dirty="0" err="1" smtClean="0"/>
              <a:t>Sexty</a:t>
            </a:r>
            <a:r>
              <a:rPr lang="en-US" altLang="ja-JP" dirty="0" smtClean="0"/>
              <a:t>, C</a:t>
            </a:r>
            <a:r>
              <a:rPr lang="en-US" altLang="ja-JP" dirty="0"/>
              <a:t>. </a:t>
            </a:r>
            <a:r>
              <a:rPr lang="en-US" altLang="ja-JP" dirty="0" err="1" smtClean="0"/>
              <a:t>Török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D92 (2015) no.9, </a:t>
            </a:r>
            <a:r>
              <a:rPr lang="en-US" altLang="ja-JP" dirty="0" smtClean="0"/>
              <a:t>094516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7196" y="6245656"/>
            <a:ext cx="483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= 8, CL simulation becomes unstable at β &lt; 5.2.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97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4" y="574097"/>
            <a:ext cx="3548190" cy="265977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0" y="598060"/>
            <a:ext cx="3474719" cy="26046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3" y="3502479"/>
            <a:ext cx="3548192" cy="26597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0" y="3530017"/>
            <a:ext cx="3474719" cy="26046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9148" y="6230806"/>
            <a:ext cx="758098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Singular-drift problem seems to occur in the confined phase in general.</a:t>
            </a:r>
            <a:endParaRPr kumimoji="1" lang="ja-JP" altLang="en-US" sz="2000" dirty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8" y="2455314"/>
            <a:ext cx="2347339" cy="2510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09" y="2455314"/>
            <a:ext cx="2347339" cy="2510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1" y="3899018"/>
            <a:ext cx="2165335" cy="2510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3" y="3899017"/>
            <a:ext cx="2165335" cy="2510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58748" y="161014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aryon number density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39931" y="161014"/>
            <a:ext cx="1477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8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5793" y="53148"/>
            <a:ext cx="7299230" cy="812622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the generalized Banks-Casher relation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1614124" y="865770"/>
            <a:ext cx="7197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Splittorff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Phys.Rev</a:t>
            </a:r>
            <a:r>
              <a:rPr lang="en-US" altLang="ja-JP" dirty="0"/>
              <a:t>. D91 (2015) no.3, </a:t>
            </a:r>
            <a:r>
              <a:rPr lang="en-US" altLang="ja-JP" dirty="0" smtClean="0"/>
              <a:t>034507, arXiv:1412.0502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 </a:t>
            </a:r>
            <a:endParaRPr lang="en-US" altLang="ja-JP" dirty="0"/>
          </a:p>
          <a:p>
            <a:r>
              <a:rPr lang="en-US" altLang="ja-JP" dirty="0" smtClean="0"/>
              <a:t>Nagata-J.N.-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, JHEP </a:t>
            </a:r>
            <a:r>
              <a:rPr lang="en-US" altLang="ja-JP" dirty="0"/>
              <a:t>1607 (2016) </a:t>
            </a:r>
            <a:r>
              <a:rPr lang="en-US" altLang="ja-JP" dirty="0" smtClean="0"/>
              <a:t>073, arXiv:1604.07717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6" y="3878344"/>
            <a:ext cx="3887052" cy="28836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8" y="3878344"/>
            <a:ext cx="3887052" cy="28836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10" y="1794924"/>
            <a:ext cx="4996819" cy="5516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40982" y="2345433"/>
            <a:ext cx="423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eigenvalue distribution of the Dirac op.</a:t>
            </a:r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54" y="4146522"/>
            <a:ext cx="1070911" cy="1917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41" y="4146522"/>
            <a:ext cx="1070911" cy="19170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103810" y="3206518"/>
            <a:ext cx="594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Distribution depends on how one applies the gauge cooling,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ut the quantity on the </a:t>
            </a:r>
            <a:r>
              <a:rPr lang="en-US" altLang="ja-JP" dirty="0" err="1" smtClean="0"/>
              <a:t>r.h.s</a:t>
            </a:r>
            <a:r>
              <a:rPr lang="en-US" altLang="ja-JP" dirty="0" smtClean="0"/>
              <a:t>. is universal.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6049" y="2317246"/>
            <a:ext cx="2020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chiral condensate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08204" y="2912845"/>
            <a:ext cx="4273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Result for </a:t>
            </a:r>
            <a:r>
              <a:rPr lang="en-US" altLang="ja-JP" sz="2000" dirty="0"/>
              <a:t>chiral Random Matrix Theory</a:t>
            </a:r>
            <a:endParaRPr lang="ja-JP" altLang="en-US" sz="2000" dirty="0"/>
          </a:p>
        </p:txBody>
      </p:sp>
      <p:sp>
        <p:nvSpPr>
          <p:cNvPr id="15" name="角丸四角形 14"/>
          <p:cNvSpPr/>
          <p:nvPr/>
        </p:nvSpPr>
        <p:spPr>
          <a:xfrm>
            <a:off x="866049" y="1707276"/>
            <a:ext cx="7945709" cy="1069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0254" y="87601"/>
            <a:ext cx="3621378" cy="845488"/>
          </a:xfrm>
        </p:spPr>
        <p:txBody>
          <a:bodyPr/>
          <a:lstStyle/>
          <a:p>
            <a:r>
              <a:rPr kumimoji="1" lang="en-US" altLang="ja-JP" dirty="0" smtClean="0"/>
              <a:t>How I met </a:t>
            </a:r>
            <a:r>
              <a:rPr kumimoji="1" lang="en-US" altLang="ja-JP" dirty="0" err="1" smtClean="0"/>
              <a:t>Jac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969" y="996611"/>
            <a:ext cx="797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6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Claude </a:t>
            </a:r>
            <a:r>
              <a:rPr kumimoji="1" lang="en-US" altLang="ja-JP" sz="2400" dirty="0" err="1" smtClean="0"/>
              <a:t>Itzykson</a:t>
            </a:r>
            <a:r>
              <a:rPr kumimoji="1" lang="en-US" altLang="ja-JP" sz="2400" dirty="0" smtClean="0"/>
              <a:t> Meeting (Matrix Models 2001)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Saclay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1969" y="1626488"/>
            <a:ext cx="890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I was working at NBI on the matrix model of superstring theory and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proposed a new approach to the sign problem in that context.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969" y="2584529"/>
            <a:ext cx="889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 smtClean="0"/>
              <a:t>Jac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said to me, “Why don’t you apply it to the RMT for finite density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QCD*.  If you can reproduce the exact results, I will be convinced.”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2" y="6290042"/>
            <a:ext cx="5255814" cy="38095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99" y="3976397"/>
            <a:ext cx="7655710" cy="222262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20665" y="3415526"/>
            <a:ext cx="377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(* a</a:t>
            </a:r>
            <a:r>
              <a:rPr kumimoji="1" lang="en-US" altLang="ja-JP" dirty="0" smtClean="0"/>
              <a:t> model proposed by </a:t>
            </a:r>
            <a:r>
              <a:rPr kumimoji="1" lang="en-US" altLang="ja-JP" dirty="0" err="1" smtClean="0"/>
              <a:t>M.Stephanov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3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0310" y="146185"/>
            <a:ext cx="7369130" cy="768215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Our claim based on simulation results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48" y="1225689"/>
            <a:ext cx="83583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Singular-drift problem occurs </a:t>
            </a:r>
            <a:r>
              <a:rPr kumimoji="1" lang="en-US" altLang="ja-JP" sz="2400" i="1" dirty="0" smtClean="0"/>
              <a:t>in ge</a:t>
            </a:r>
            <a:r>
              <a:rPr lang="en-US" altLang="ja-JP" sz="2400" i="1" dirty="0" smtClean="0"/>
              <a:t>neral </a:t>
            </a:r>
            <a:r>
              <a:rPr kumimoji="1" lang="en-US" altLang="ja-JP" sz="2400" dirty="0" smtClean="0"/>
              <a:t>in the confined phase,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where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the chiral c</a:t>
            </a:r>
            <a:r>
              <a:rPr lang="en-US" altLang="ja-JP" sz="2400" dirty="0" smtClean="0">
                <a:solidFill>
                  <a:srgbClr val="FF0000"/>
                </a:solidFill>
              </a:rPr>
              <a:t>ondensate</a:t>
            </a:r>
            <a:r>
              <a:rPr lang="en-US" altLang="ja-JP" sz="2400" dirty="0" smtClean="0"/>
              <a:t> becomes non-zero.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(assuming </a:t>
            </a:r>
            <a:r>
              <a:rPr lang="en-US" altLang="ja-JP" sz="2400" dirty="0" smtClean="0">
                <a:solidFill>
                  <a:srgbClr val="FF0000"/>
                </a:solidFill>
              </a:rPr>
              <a:t>light quarks 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 volume</a:t>
            </a:r>
            <a:r>
              <a:rPr lang="en-US" altLang="ja-JP" sz="2400" dirty="0" smtClean="0"/>
              <a:t>)</a:t>
            </a:r>
          </a:p>
          <a:p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This conclusion is understandable from the viewpoint of </a:t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rgbClr val="0070C0"/>
                </a:solidFill>
              </a:rPr>
              <a:t>the generalized Banks-Casher relation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One can </a:t>
            </a:r>
            <a:r>
              <a:rPr lang="en-US" altLang="ja-JP" sz="2400" dirty="0" smtClean="0"/>
              <a:t>actually investigate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high density region </a:t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en-US" altLang="ja-JP" sz="2400" dirty="0" smtClean="0"/>
              <a:t>in which the chiral condensate vanishes!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(One has to use </a:t>
            </a:r>
            <a:r>
              <a:rPr lang="en-US" altLang="ja-JP" sz="2400" dirty="0" smtClean="0">
                <a:solidFill>
                  <a:srgbClr val="0070C0"/>
                </a:solidFill>
              </a:rPr>
              <a:t>sufficiently large β </a:t>
            </a:r>
            <a:r>
              <a:rPr lang="en-US" altLang="ja-JP" sz="2400" dirty="0" smtClean="0"/>
              <a:t>in order to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avoid the excursion problem, though.)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Another possibility is to use a </a:t>
            </a:r>
            <a:r>
              <a:rPr lang="en-US" altLang="ja-JP" sz="2400" dirty="0" smtClean="0">
                <a:solidFill>
                  <a:srgbClr val="0070C0"/>
                </a:solidFill>
              </a:rPr>
              <a:t>small </a:t>
            </a:r>
            <a:r>
              <a:rPr lang="en-US" altLang="ja-JP" sz="2400" dirty="0">
                <a:solidFill>
                  <a:srgbClr val="0070C0"/>
                </a:solidFill>
              </a:rPr>
              <a:t>spatial volume, 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lang="en-US" altLang="ja-JP" sz="2400" dirty="0" smtClean="0"/>
              <a:t>     which </a:t>
            </a:r>
            <a:r>
              <a:rPr lang="en-US" altLang="ja-JP" sz="2400" dirty="0"/>
              <a:t>causes a gap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EV distribution </a:t>
            </a:r>
            <a:r>
              <a:rPr lang="en-US" altLang="ja-JP" sz="2400" dirty="0"/>
              <a:t>of the Dirac op</a:t>
            </a:r>
            <a:r>
              <a:rPr lang="en-US" altLang="ja-JP" sz="2400" dirty="0" smtClean="0"/>
              <a:t>.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8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3888" y="1709739"/>
            <a:ext cx="8192734" cy="2852737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3</a:t>
            </a:r>
            <a:r>
              <a:rPr lang="en-US" altLang="ja-JP" sz="4000" dirty="0" smtClean="0"/>
              <a:t>.2    Low-T behaviors from lattices with small </a:t>
            </a:r>
            <a:r>
              <a:rPr lang="en-US" altLang="ja-JP" sz="4000" dirty="0"/>
              <a:t>s</a:t>
            </a:r>
            <a:r>
              <a:rPr lang="en-US" altLang="ja-JP" sz="4000" dirty="0" smtClean="0"/>
              <a:t>patial volume</a:t>
            </a:r>
            <a:endParaRPr kumimoji="1" lang="ja-JP" altLang="en-US" sz="4000" dirty="0"/>
          </a:p>
        </p:txBody>
      </p:sp>
      <p:sp>
        <p:nvSpPr>
          <p:cNvPr id="2" name="正方形/長方形 1"/>
          <p:cNvSpPr/>
          <p:nvPr/>
        </p:nvSpPr>
        <p:spPr>
          <a:xfrm>
            <a:off x="623888" y="5597794"/>
            <a:ext cx="799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Ref.) Ito</a:t>
            </a:r>
            <a:r>
              <a:rPr lang="en-US" altLang="ja-JP" dirty="0">
                <a:solidFill>
                  <a:prstClr val="black"/>
                </a:solidFill>
              </a:rPr>
              <a:t>, </a:t>
            </a:r>
            <a:r>
              <a:rPr lang="en-US" altLang="ja-JP" dirty="0" err="1">
                <a:solidFill>
                  <a:prstClr val="black"/>
                </a:solidFill>
              </a:rPr>
              <a:t>Matsufuru</a:t>
            </a:r>
            <a:r>
              <a:rPr lang="en-US" altLang="ja-JP" dirty="0">
                <a:solidFill>
                  <a:prstClr val="black"/>
                </a:solidFill>
              </a:rPr>
              <a:t>, J.N., </a:t>
            </a:r>
            <a:r>
              <a:rPr lang="en-US" altLang="ja-JP" dirty="0" err="1">
                <a:solidFill>
                  <a:prstClr val="black"/>
                </a:solidFill>
              </a:rPr>
              <a:t>Shimasaki</a:t>
            </a:r>
            <a:r>
              <a:rPr lang="en-US" altLang="ja-JP" dirty="0">
                <a:solidFill>
                  <a:prstClr val="black"/>
                </a:solidFill>
              </a:rPr>
              <a:t>, Tsuchiya, </a:t>
            </a:r>
            <a:r>
              <a:rPr lang="en-US" altLang="ja-JP" dirty="0" err="1">
                <a:solidFill>
                  <a:prstClr val="black"/>
                </a:solidFill>
              </a:rPr>
              <a:t>Tsutsui</a:t>
            </a:r>
            <a:r>
              <a:rPr lang="en-US" altLang="ja-JP" dirty="0">
                <a:solidFill>
                  <a:prstClr val="black"/>
                </a:solidFill>
              </a:rPr>
              <a:t>, </a:t>
            </a:r>
            <a:r>
              <a:rPr lang="en-US" altLang="ja-JP" dirty="0" err="1">
                <a:solidFill>
                  <a:prstClr val="black"/>
                </a:solidFill>
              </a:rPr>
              <a:t>PoS</a:t>
            </a:r>
            <a:r>
              <a:rPr lang="en-US" altLang="ja-JP" dirty="0">
                <a:solidFill>
                  <a:prstClr val="black"/>
                </a:solidFill>
              </a:rPr>
              <a:t> LATTICE2018 (2018) 146,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                                                                                       arXiv:1811.12688 [</a:t>
            </a:r>
            <a:r>
              <a:rPr lang="en-US" altLang="ja-JP" dirty="0" err="1">
                <a:solidFill>
                  <a:prstClr val="black"/>
                </a:solidFill>
              </a:rPr>
              <a:t>hep-lat</a:t>
            </a:r>
            <a:r>
              <a:rPr lang="en-US" altLang="ja-JP" dirty="0">
                <a:solidFill>
                  <a:prstClr val="black"/>
                </a:solidFill>
              </a:rPr>
              <a:t>]</a:t>
            </a:r>
            <a:r>
              <a:rPr lang="en-US" altLang="ja-JP" dirty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33812" y="118726"/>
            <a:ext cx="4334304" cy="70552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Simulation setup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0" y="1732193"/>
            <a:ext cx="5459080" cy="32990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0" y="1732193"/>
            <a:ext cx="2155683" cy="26129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65722" y="5416106"/>
            <a:ext cx="852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 : the spatial extent of our lattice : 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0.045fm × 8 =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0.36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00666" y="882051"/>
            <a:ext cx="7679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Ito, </a:t>
            </a:r>
            <a:r>
              <a:rPr lang="en-US" altLang="ja-JP" dirty="0" err="1">
                <a:solidFill>
                  <a:prstClr val="black"/>
                </a:solidFill>
              </a:rPr>
              <a:t>Matsufuru</a:t>
            </a:r>
            <a:r>
              <a:rPr lang="en-US" altLang="ja-JP" dirty="0">
                <a:solidFill>
                  <a:prstClr val="black"/>
                </a:solidFill>
              </a:rPr>
              <a:t>, J.N., </a:t>
            </a:r>
            <a:r>
              <a:rPr lang="en-US" altLang="ja-JP" dirty="0" err="1">
                <a:solidFill>
                  <a:prstClr val="black"/>
                </a:solidFill>
              </a:rPr>
              <a:t>Shimasaki</a:t>
            </a:r>
            <a:r>
              <a:rPr lang="en-US" altLang="ja-JP" dirty="0">
                <a:solidFill>
                  <a:prstClr val="black"/>
                </a:solidFill>
              </a:rPr>
              <a:t>, Tsuchiya, </a:t>
            </a:r>
            <a:r>
              <a:rPr lang="en-US" altLang="ja-JP" dirty="0" err="1">
                <a:solidFill>
                  <a:prstClr val="black"/>
                </a:solidFill>
              </a:rPr>
              <a:t>Tsutsui</a:t>
            </a:r>
            <a:r>
              <a:rPr lang="en-US" altLang="ja-JP" dirty="0">
                <a:solidFill>
                  <a:prstClr val="black"/>
                </a:solidFill>
              </a:rPr>
              <a:t>, </a:t>
            </a:r>
            <a:r>
              <a:rPr lang="en-US" altLang="ja-JP" dirty="0" err="1">
                <a:solidFill>
                  <a:prstClr val="black"/>
                </a:solidFill>
              </a:rPr>
              <a:t>PoS</a:t>
            </a:r>
            <a:r>
              <a:rPr lang="en-US" altLang="ja-JP" dirty="0">
                <a:solidFill>
                  <a:prstClr val="black"/>
                </a:solidFill>
              </a:rPr>
              <a:t> LATTICE2018 (2018) 146,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                                                                                       arXiv:1811.12688 [</a:t>
            </a:r>
            <a:r>
              <a:rPr lang="en-US" altLang="ja-JP" dirty="0" err="1">
                <a:solidFill>
                  <a:prstClr val="black"/>
                </a:solidFill>
              </a:rPr>
              <a:t>hep-lat</a:t>
            </a:r>
            <a:r>
              <a:rPr lang="en-US" altLang="ja-JP" dirty="0">
                <a:solidFill>
                  <a:prstClr val="black"/>
                </a:solidFill>
              </a:rPr>
              <a:t>]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35026" y="6062233"/>
            <a:ext cx="873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c.f.) previous study on a 4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</a:rPr>
              <a:t> ×8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lattice 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       Nagata</a:t>
            </a:r>
            <a:r>
              <a:rPr lang="en-US" altLang="ja-JP" dirty="0">
                <a:solidFill>
                  <a:prstClr val="black"/>
                </a:solidFill>
              </a:rPr>
              <a:t>, JN, </a:t>
            </a:r>
            <a:r>
              <a:rPr lang="en-US" altLang="ja-JP" dirty="0" err="1">
                <a:solidFill>
                  <a:prstClr val="black"/>
                </a:solidFill>
              </a:rPr>
              <a:t>Shimasaki</a:t>
            </a:r>
            <a:r>
              <a:rPr lang="en-US" altLang="ja-JP" dirty="0">
                <a:solidFill>
                  <a:prstClr val="black"/>
                </a:solidFill>
              </a:rPr>
              <a:t>, </a:t>
            </a:r>
            <a:r>
              <a:rPr lang="en-US" altLang="ja-JP" dirty="0" err="1">
                <a:solidFill>
                  <a:prstClr val="black"/>
                </a:solidFill>
              </a:rPr>
              <a:t>Phys.Rev</a:t>
            </a:r>
            <a:r>
              <a:rPr lang="en-US" altLang="ja-JP" dirty="0">
                <a:solidFill>
                  <a:prstClr val="black"/>
                </a:solidFill>
              </a:rPr>
              <a:t>. D98 (2018) no.11, 114513, arXiv:1805.03964 [</a:t>
            </a:r>
            <a:r>
              <a:rPr lang="en-US" altLang="ja-JP" dirty="0" err="1">
                <a:solidFill>
                  <a:prstClr val="black"/>
                </a:solidFill>
              </a:rPr>
              <a:t>hep-lat</a:t>
            </a:r>
            <a:r>
              <a:rPr lang="en-US" altLang="ja-JP" dirty="0">
                <a:solidFill>
                  <a:prstClr val="blac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21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231" y="209009"/>
            <a:ext cx="3263126" cy="1325563"/>
          </a:xfrm>
        </p:spPr>
        <p:txBody>
          <a:bodyPr/>
          <a:lstStyle/>
          <a:p>
            <a:r>
              <a:rPr kumimoji="1" lang="en-US" altLang="ja-JP" dirty="0" smtClean="0"/>
              <a:t>Histogram of</a:t>
            </a:r>
            <a:br>
              <a:rPr kumimoji="1" lang="en-US" altLang="ja-JP" dirty="0" smtClean="0"/>
            </a:br>
            <a:r>
              <a:rPr lang="en-US" altLang="ja-JP" dirty="0" smtClean="0"/>
              <a:t>the drift term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5" y="2103655"/>
            <a:ext cx="2776847" cy="12965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" y="4857960"/>
            <a:ext cx="3039790" cy="83117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46410" y="4225190"/>
            <a:ext cx="241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reliable regions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63937" y="1303600"/>
            <a:ext cx="187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ingular-drift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roblem occurs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t μ=0.15, 0.2, 0.3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0696" y="4594830"/>
            <a:ext cx="1637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ingular-drift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roblem occurs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t μ=0.50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65" y="209009"/>
            <a:ext cx="4572618" cy="31912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65" y="3400216"/>
            <a:ext cx="4572618" cy="31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0" y="0"/>
            <a:ext cx="7212168" cy="55668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3190" y="5741730"/>
            <a:ext cx="6735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always have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 gap due to finite spatial volume effects, </a:t>
            </a:r>
            <a:r>
              <a:rPr kumimoji="1" lang="en-US" altLang="ja-JP" dirty="0" smtClean="0"/>
              <a:t>but still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the singular-drift problem </a:t>
            </a:r>
            <a:r>
              <a:rPr lang="en-US" altLang="ja-JP" dirty="0" smtClean="0"/>
              <a:t>occurs at</a:t>
            </a:r>
          </a:p>
          <a:p>
            <a:r>
              <a:rPr lang="en-US" altLang="ja-JP" dirty="0"/>
              <a:t>p</a:t>
            </a:r>
            <a:r>
              <a:rPr lang="en-US" altLang="ja-JP" dirty="0" smtClean="0"/>
              <a:t>ossibly due to large fluctuation associated with the phase transition.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46" y="6131460"/>
            <a:ext cx="2257357" cy="2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4174"/>
            <a:ext cx="4351663" cy="30104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3" y="525559"/>
            <a:ext cx="4141107" cy="29090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72322" y="200831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aryon number density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29161" y="3579541"/>
            <a:ext cx="19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hiral condensate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56789" y="233884"/>
            <a:ext cx="1477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3891074"/>
            <a:ext cx="4047893" cy="2843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01846" y="3595288"/>
            <a:ext cx="4003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A clear plateau behavior is observed.</a:t>
            </a:r>
          </a:p>
          <a:p>
            <a:r>
              <a:rPr lang="en-US" altLang="ja-JP" dirty="0" smtClean="0"/>
              <a:t>             (corresponding to </a:t>
            </a:r>
            <a:r>
              <a:rPr lang="en-US" altLang="ja-JP" dirty="0" smtClean="0">
                <a:solidFill>
                  <a:srgbClr val="FF0000"/>
                </a:solidFill>
              </a:rPr>
              <a:t>24 quarks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line is small at the plateau.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These low-T behaviors are due to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0070C0"/>
                </a:solidFill>
              </a:rPr>
              <a:t>finite spatial volume effects. 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(Note T </a:t>
            </a:r>
            <a:r>
              <a:rPr lang="ja-JP" altLang="en-US" dirty="0" smtClean="0">
                <a:solidFill>
                  <a:srgbClr val="0070C0"/>
                </a:solidFill>
              </a:rPr>
              <a:t>～</a:t>
            </a:r>
            <a:r>
              <a:rPr lang="en-US" altLang="ja-JP" dirty="0" smtClean="0">
                <a:solidFill>
                  <a:srgbClr val="0070C0"/>
                </a:solidFill>
              </a:rPr>
              <a:t>270 MeV.)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Phase-quenched model exhibits another plateau at smaller μ.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(formation of </a:t>
            </a:r>
            <a:r>
              <a:rPr lang="en-US" altLang="ja-JP" dirty="0" smtClean="0">
                <a:solidFill>
                  <a:srgbClr val="0070C0"/>
                </a:solidFill>
              </a:rPr>
              <a:t>4 mesons ?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9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4174"/>
            <a:ext cx="4351663" cy="30104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3891074"/>
            <a:ext cx="4047893" cy="28435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581211"/>
            <a:ext cx="4115947" cy="289134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007219" y="211879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quark number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9161" y="3579541"/>
            <a:ext cx="19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hiral condensate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1846" y="3595288"/>
            <a:ext cx="4003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A clear plateau behavior is observed.</a:t>
            </a:r>
          </a:p>
          <a:p>
            <a:r>
              <a:rPr lang="en-US" altLang="ja-JP" dirty="0" smtClean="0"/>
              <a:t>             (corresponding to </a:t>
            </a:r>
            <a:r>
              <a:rPr lang="en-US" altLang="ja-JP" dirty="0" smtClean="0">
                <a:solidFill>
                  <a:srgbClr val="FF0000"/>
                </a:solidFill>
              </a:rPr>
              <a:t>24 quarks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line is small at the plateau.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These low-T behaviors are due to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0070C0"/>
                </a:solidFill>
              </a:rPr>
              <a:t>finite spatial volume effects. 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(Note T </a:t>
            </a:r>
            <a:r>
              <a:rPr lang="ja-JP" altLang="en-US" dirty="0" smtClean="0">
                <a:solidFill>
                  <a:srgbClr val="0070C0"/>
                </a:solidFill>
              </a:rPr>
              <a:t>～</a:t>
            </a:r>
            <a:r>
              <a:rPr lang="en-US" altLang="ja-JP" dirty="0" smtClean="0">
                <a:solidFill>
                  <a:srgbClr val="0070C0"/>
                </a:solidFill>
              </a:rPr>
              <a:t>270 MeV.)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Phase-quenched model exhibits another plateau at </a:t>
            </a:r>
            <a:r>
              <a:rPr lang="en-US" altLang="ja-JP" smtClean="0"/>
              <a:t>smaller μ.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(formation of </a:t>
            </a:r>
            <a:r>
              <a:rPr lang="en-US" altLang="ja-JP" dirty="0" smtClean="0">
                <a:solidFill>
                  <a:srgbClr val="0070C0"/>
                </a:solidFill>
              </a:rPr>
              <a:t>4 mesons ?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56789" y="233884"/>
            <a:ext cx="1477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7831" y="209274"/>
            <a:ext cx="8045087" cy="71473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New results for a                 lattice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03" y="280406"/>
            <a:ext cx="1840153" cy="4450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25083" y="120061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quark number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67012" y="1224424"/>
            <a:ext cx="1477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94097" y="4048067"/>
            <a:ext cx="19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hiral condensate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82399" y="4244624"/>
            <a:ext cx="430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The plateau region shifts to smaller μ.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The height of the plateau remains to be 24 </a:t>
            </a:r>
            <a:r>
              <a:rPr lang="en-US" altLang="ja-JP" dirty="0" smtClean="0"/>
              <a:t>quarks.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It </a:t>
            </a:r>
            <a:r>
              <a:rPr lang="en-US" altLang="ja-JP" dirty="0" smtClean="0"/>
              <a:t>will remain </a:t>
            </a:r>
            <a:r>
              <a:rPr lang="en-US" altLang="ja-JP" dirty="0"/>
              <a:t>the same until we reach</a:t>
            </a:r>
            <a:br>
              <a:rPr lang="en-US" altLang="ja-JP" dirty="0"/>
            </a:br>
            <a:r>
              <a:rPr lang="en-US" altLang="ja-JP" dirty="0"/>
              <a:t>the nuclear density 0.17 fm</a:t>
            </a:r>
            <a:r>
              <a:rPr lang="en-US" altLang="ja-JP" baseline="30000" dirty="0"/>
              <a:t>-3</a:t>
            </a:r>
            <a:r>
              <a:rPr lang="en-US" altLang="ja-JP" dirty="0"/>
              <a:t>.</a:t>
            </a:r>
            <a:br>
              <a:rPr lang="en-US" altLang="ja-JP" dirty="0"/>
            </a:br>
            <a:r>
              <a:rPr lang="en-US" altLang="ja-JP" dirty="0"/>
              <a:t>(L</a:t>
            </a:r>
            <a:r>
              <a:rPr lang="en-US" altLang="ja-JP" baseline="-25000" dirty="0"/>
              <a:t>s</a:t>
            </a:r>
            <a:r>
              <a:rPr lang="en-US" altLang="ja-JP" dirty="0"/>
              <a:t>=80 required to reach that point </a:t>
            </a:r>
            <a:r>
              <a:rPr lang="en-US" altLang="ja-JP" dirty="0" smtClean="0"/>
              <a:t>!)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95183" y="780214"/>
            <a:ext cx="551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Ito</a:t>
            </a:r>
            <a:r>
              <a:rPr lang="en-US" altLang="ja-JP" dirty="0"/>
              <a:t>, </a:t>
            </a:r>
            <a:r>
              <a:rPr lang="en-US" altLang="ja-JP" dirty="0" err="1"/>
              <a:t>Matsufuru</a:t>
            </a:r>
            <a:r>
              <a:rPr lang="en-US" altLang="ja-JP" dirty="0"/>
              <a:t>, J.N., </a:t>
            </a:r>
            <a:r>
              <a:rPr lang="en-US" altLang="ja-JP" dirty="0" err="1"/>
              <a:t>Shimasaki</a:t>
            </a:r>
            <a:r>
              <a:rPr lang="en-US" altLang="ja-JP" dirty="0"/>
              <a:t>, Tsuchiya, </a:t>
            </a:r>
            <a:r>
              <a:rPr lang="en-US" altLang="ja-JP" dirty="0" err="1" smtClean="0"/>
              <a:t>Tsutsui</a:t>
            </a:r>
            <a:r>
              <a:rPr lang="en-US" altLang="ja-JP" dirty="0" smtClean="0"/>
              <a:t>, in prep.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0" y="1645387"/>
            <a:ext cx="3462594" cy="24327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5" y="1569942"/>
            <a:ext cx="3527125" cy="24781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4244624"/>
            <a:ext cx="3719628" cy="26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4454" y="132056"/>
            <a:ext cx="6818752" cy="725544"/>
          </a:xfrm>
        </p:spPr>
        <p:txBody>
          <a:bodyPr/>
          <a:lstStyle/>
          <a:p>
            <a:r>
              <a:rPr lang="en-US" altLang="ja-JP" dirty="0" smtClean="0"/>
              <a:t>Interpretation of </a:t>
            </a:r>
            <a:r>
              <a:rPr kumimoji="1" lang="en-US" altLang="ja-JP" dirty="0" smtClean="0"/>
              <a:t>the plateau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1472" y="989277"/>
            <a:ext cx="832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 : the spatial extent of our lattice : 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0.045fm × 8   =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0.36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fm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en-US" altLang="ja-JP" sz="2400" dirty="0"/>
              <a:t>0.045fm × </a:t>
            </a:r>
            <a:r>
              <a:rPr lang="en-US" altLang="ja-JP" sz="2400" dirty="0" smtClean="0"/>
              <a:t>16 </a:t>
            </a:r>
            <a:r>
              <a:rPr lang="en-US" altLang="ja-JP" sz="2400" dirty="0"/>
              <a:t>=  </a:t>
            </a:r>
            <a:r>
              <a:rPr lang="en-US" altLang="ja-JP" sz="2400" dirty="0" smtClean="0">
                <a:solidFill>
                  <a:srgbClr val="FF0000"/>
                </a:solidFill>
              </a:rPr>
              <a:t>0.72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fm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4808" y="1720997"/>
            <a:ext cx="5917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Still too small to form a baryon.</a:t>
            </a:r>
          </a:p>
          <a:p>
            <a:r>
              <a:rPr kumimoji="1" lang="en-US" altLang="ja-JP" sz="2000" dirty="0" smtClean="0"/>
              <a:t>(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The nuclear matter phase </a:t>
            </a:r>
            <a:r>
              <a:rPr kumimoji="1" lang="en-US" altLang="ja-JP" sz="2000" dirty="0" smtClean="0"/>
              <a:t>does not exist in this setup.)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808" y="2521412"/>
            <a:ext cx="43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Formation of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the Fermi sphere ?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2" y="3232018"/>
            <a:ext cx="7706582" cy="85102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73" y="4004777"/>
            <a:ext cx="2626050" cy="601119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3861412" y="3453098"/>
            <a:ext cx="424149" cy="374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曲線コネクタ 20"/>
          <p:cNvCxnSpPr>
            <a:stCxn id="19" idx="5"/>
          </p:cNvCxnSpPr>
          <p:nvPr/>
        </p:nvCxnSpPr>
        <p:spPr>
          <a:xfrm rot="16200000" flipH="1">
            <a:off x="4276848" y="3719414"/>
            <a:ext cx="531311" cy="638114"/>
          </a:xfrm>
          <a:prstGeom prst="curvedConnector2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8" y="4687788"/>
            <a:ext cx="5705676" cy="3980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9" y="5327941"/>
            <a:ext cx="6079995" cy="26842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422099" y="5527642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   flavor   spin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0" y="5915249"/>
            <a:ext cx="5515768" cy="6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1736727"/>
            <a:ext cx="8520112" cy="2852737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4</a:t>
            </a:r>
            <a:r>
              <a:rPr kumimoji="1" lang="en-US" altLang="ja-JP" sz="3200" dirty="0" smtClean="0"/>
              <a:t>.  Summary and future prospects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new development toward solution to the sign problem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7011" y="1822479"/>
            <a:ext cx="762478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Key : complexification of dynamical variables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1901" y="3139035"/>
            <a:ext cx="344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Minimize the sign problem by</a:t>
            </a:r>
            <a:br>
              <a:rPr kumimoji="1" lang="en-US" altLang="ja-JP" dirty="0" smtClean="0"/>
            </a:br>
            <a:r>
              <a:rPr lang="en-US" altLang="ja-JP" dirty="0" smtClean="0"/>
              <a:t>deforming the integration contour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49545" y="4908207"/>
            <a:ext cx="3330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 equivalent stochastic process</a:t>
            </a:r>
          </a:p>
          <a:p>
            <a:r>
              <a:rPr lang="en-US" altLang="ja-JP" dirty="0"/>
              <a:t>o</a:t>
            </a:r>
            <a:r>
              <a:rPr kumimoji="1" lang="en-US" altLang="ja-JP" dirty="0" smtClean="0"/>
              <a:t>f the </a:t>
            </a:r>
            <a:r>
              <a:rPr kumimoji="1" lang="en-US" altLang="ja-JP" dirty="0" err="1" smtClean="0"/>
              <a:t>complexified</a:t>
            </a:r>
            <a:r>
              <a:rPr kumimoji="1" lang="en-US" altLang="ja-JP" dirty="0" smtClean="0"/>
              <a:t> variables</a:t>
            </a:r>
          </a:p>
          <a:p>
            <a:r>
              <a:rPr lang="en-US" altLang="ja-JP" dirty="0" smtClean="0"/>
              <a:t>(no sign problem !)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57239" y="1125111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2011</a:t>
            </a:r>
            <a:r>
              <a:rPr kumimoji="1" lang="ja-JP" altLang="en-US" sz="2400" dirty="0" smtClean="0"/>
              <a:t>～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86490" y="3469545"/>
            <a:ext cx="1700011" cy="1700011"/>
            <a:chOff x="2421228" y="2537138"/>
            <a:chExt cx="1700011" cy="1700011"/>
          </a:xfrm>
        </p:grpSpPr>
        <p:cxnSp>
          <p:nvCxnSpPr>
            <p:cNvPr id="10" name="直線コネクタ 9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914015" y="4485438"/>
            <a:ext cx="1700011" cy="1700011"/>
            <a:chOff x="2421228" y="2537138"/>
            <a:chExt cx="1700011" cy="1700011"/>
          </a:xfrm>
        </p:grpSpPr>
        <p:cxnSp>
          <p:nvCxnSpPr>
            <p:cNvPr id="13" name="直線コネクタ 12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3931961" y="2388687"/>
            <a:ext cx="1700011" cy="1700011"/>
            <a:chOff x="2421228" y="2537138"/>
            <a:chExt cx="1700011" cy="1700011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411242" y="2640924"/>
            <a:ext cx="253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original path integral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23344" y="4288943"/>
            <a:ext cx="1478943" cy="64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2" y="3043886"/>
            <a:ext cx="1351382" cy="377322"/>
          </a:xfrm>
          <a:prstGeom prst="rect">
            <a:avLst/>
          </a:prstGeom>
        </p:spPr>
      </p:pic>
      <p:sp>
        <p:nvSpPr>
          <p:cNvPr id="21" name="フリーフォーム 20"/>
          <p:cNvSpPr/>
          <p:nvPr/>
        </p:nvSpPr>
        <p:spPr>
          <a:xfrm>
            <a:off x="4012530" y="2637594"/>
            <a:ext cx="1470992" cy="402640"/>
          </a:xfrm>
          <a:custGeom>
            <a:avLst/>
            <a:gdLst>
              <a:gd name="connsiteX0" fmla="*/ 0 w 1423284"/>
              <a:gd name="connsiteY0" fmla="*/ 358293 h 374196"/>
              <a:gd name="connsiteX1" fmla="*/ 190832 w 1423284"/>
              <a:gd name="connsiteY1" fmla="*/ 374196 h 374196"/>
              <a:gd name="connsiteX2" fmla="*/ 540689 w 1423284"/>
              <a:gd name="connsiteY2" fmla="*/ 366244 h 374196"/>
              <a:gd name="connsiteX3" fmla="*/ 572494 w 1423284"/>
              <a:gd name="connsiteY3" fmla="*/ 358293 h 374196"/>
              <a:gd name="connsiteX4" fmla="*/ 612251 w 1423284"/>
              <a:gd name="connsiteY4" fmla="*/ 350342 h 374196"/>
              <a:gd name="connsiteX5" fmla="*/ 644056 w 1423284"/>
              <a:gd name="connsiteY5" fmla="*/ 334439 h 374196"/>
              <a:gd name="connsiteX6" fmla="*/ 699715 w 1423284"/>
              <a:gd name="connsiteY6" fmla="*/ 318536 h 374196"/>
              <a:gd name="connsiteX7" fmla="*/ 723569 w 1423284"/>
              <a:gd name="connsiteY7" fmla="*/ 302634 h 374196"/>
              <a:gd name="connsiteX8" fmla="*/ 755374 w 1423284"/>
              <a:gd name="connsiteY8" fmla="*/ 278780 h 374196"/>
              <a:gd name="connsiteX9" fmla="*/ 779228 w 1423284"/>
              <a:gd name="connsiteY9" fmla="*/ 270829 h 374196"/>
              <a:gd name="connsiteX10" fmla="*/ 811033 w 1423284"/>
              <a:gd name="connsiteY10" fmla="*/ 254926 h 374196"/>
              <a:gd name="connsiteX11" fmla="*/ 866692 w 1423284"/>
              <a:gd name="connsiteY11" fmla="*/ 215169 h 374196"/>
              <a:gd name="connsiteX12" fmla="*/ 882595 w 1423284"/>
              <a:gd name="connsiteY12" fmla="*/ 183364 h 374196"/>
              <a:gd name="connsiteX13" fmla="*/ 930303 w 1423284"/>
              <a:gd name="connsiteY13" fmla="*/ 151559 h 374196"/>
              <a:gd name="connsiteX14" fmla="*/ 946205 w 1423284"/>
              <a:gd name="connsiteY14" fmla="*/ 127705 h 374196"/>
              <a:gd name="connsiteX15" fmla="*/ 993913 w 1423284"/>
              <a:gd name="connsiteY15" fmla="*/ 103851 h 374196"/>
              <a:gd name="connsiteX16" fmla="*/ 1025719 w 1423284"/>
              <a:gd name="connsiteY16" fmla="*/ 87949 h 374196"/>
              <a:gd name="connsiteX17" fmla="*/ 1081378 w 1423284"/>
              <a:gd name="connsiteY17" fmla="*/ 56143 h 374196"/>
              <a:gd name="connsiteX18" fmla="*/ 1137037 w 1423284"/>
              <a:gd name="connsiteY18" fmla="*/ 40241 h 374196"/>
              <a:gd name="connsiteX19" fmla="*/ 1192696 w 1423284"/>
              <a:gd name="connsiteY19" fmla="*/ 24338 h 374196"/>
              <a:gd name="connsiteX20" fmla="*/ 1240404 w 1423284"/>
              <a:gd name="connsiteY20" fmla="*/ 8436 h 374196"/>
              <a:gd name="connsiteX21" fmla="*/ 1423284 w 1423284"/>
              <a:gd name="connsiteY21" fmla="*/ 484 h 3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23284" h="374196">
                <a:moveTo>
                  <a:pt x="0" y="358293"/>
                </a:moveTo>
                <a:cubicBezTo>
                  <a:pt x="77598" y="373812"/>
                  <a:pt x="69575" y="374196"/>
                  <a:pt x="190832" y="374196"/>
                </a:cubicBezTo>
                <a:cubicBezTo>
                  <a:pt x="307481" y="374196"/>
                  <a:pt x="424070" y="368895"/>
                  <a:pt x="540689" y="366244"/>
                </a:cubicBezTo>
                <a:cubicBezTo>
                  <a:pt x="551291" y="363594"/>
                  <a:pt x="561826" y="360664"/>
                  <a:pt x="572494" y="358293"/>
                </a:cubicBezTo>
                <a:cubicBezTo>
                  <a:pt x="585687" y="355361"/>
                  <a:pt x="599430" y="354616"/>
                  <a:pt x="612251" y="350342"/>
                </a:cubicBezTo>
                <a:cubicBezTo>
                  <a:pt x="623496" y="346594"/>
                  <a:pt x="633161" y="339108"/>
                  <a:pt x="644056" y="334439"/>
                </a:cubicBezTo>
                <a:cubicBezTo>
                  <a:pt x="660021" y="327597"/>
                  <a:pt x="683583" y="322569"/>
                  <a:pt x="699715" y="318536"/>
                </a:cubicBezTo>
                <a:cubicBezTo>
                  <a:pt x="707666" y="313235"/>
                  <a:pt x="715793" y="308188"/>
                  <a:pt x="723569" y="302634"/>
                </a:cubicBezTo>
                <a:cubicBezTo>
                  <a:pt x="734353" y="294931"/>
                  <a:pt x="743868" y="285355"/>
                  <a:pt x="755374" y="278780"/>
                </a:cubicBezTo>
                <a:cubicBezTo>
                  <a:pt x="762651" y="274622"/>
                  <a:pt x="771524" y="274131"/>
                  <a:pt x="779228" y="270829"/>
                </a:cubicBezTo>
                <a:cubicBezTo>
                  <a:pt x="790123" y="266160"/>
                  <a:pt x="800742" y="260807"/>
                  <a:pt x="811033" y="254926"/>
                </a:cubicBezTo>
                <a:cubicBezTo>
                  <a:pt x="827310" y="245625"/>
                  <a:pt x="853040" y="225408"/>
                  <a:pt x="866692" y="215169"/>
                </a:cubicBezTo>
                <a:cubicBezTo>
                  <a:pt x="871993" y="204567"/>
                  <a:pt x="874214" y="191745"/>
                  <a:pt x="882595" y="183364"/>
                </a:cubicBezTo>
                <a:cubicBezTo>
                  <a:pt x="896110" y="169849"/>
                  <a:pt x="930303" y="151559"/>
                  <a:pt x="930303" y="151559"/>
                </a:cubicBezTo>
                <a:cubicBezTo>
                  <a:pt x="935604" y="143608"/>
                  <a:pt x="939448" y="134462"/>
                  <a:pt x="946205" y="127705"/>
                </a:cubicBezTo>
                <a:cubicBezTo>
                  <a:pt x="965302" y="108608"/>
                  <a:pt x="971282" y="113550"/>
                  <a:pt x="993913" y="103851"/>
                </a:cubicBezTo>
                <a:cubicBezTo>
                  <a:pt x="1004808" y="99182"/>
                  <a:pt x="1015427" y="93830"/>
                  <a:pt x="1025719" y="87949"/>
                </a:cubicBezTo>
                <a:cubicBezTo>
                  <a:pt x="1065654" y="65129"/>
                  <a:pt x="1033310" y="76744"/>
                  <a:pt x="1081378" y="56143"/>
                </a:cubicBezTo>
                <a:cubicBezTo>
                  <a:pt x="1097346" y="49299"/>
                  <a:pt x="1120899" y="44275"/>
                  <a:pt x="1137037" y="40241"/>
                </a:cubicBezTo>
                <a:cubicBezTo>
                  <a:pt x="1167606" y="-5615"/>
                  <a:pt x="1133427" y="29726"/>
                  <a:pt x="1192696" y="24338"/>
                </a:cubicBezTo>
                <a:cubicBezTo>
                  <a:pt x="1209390" y="22820"/>
                  <a:pt x="1223724" y="10104"/>
                  <a:pt x="1240404" y="8436"/>
                </a:cubicBezTo>
                <a:cubicBezTo>
                  <a:pt x="1354202" y="-2945"/>
                  <a:pt x="1293280" y="484"/>
                  <a:pt x="1423284" y="484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629442"/>
            <a:ext cx="1326542" cy="377322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 rot="-720000">
            <a:off x="4037823" y="4735576"/>
            <a:ext cx="1420405" cy="28948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1242" y="5217892"/>
            <a:ext cx="1894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phase of </a:t>
            </a:r>
          </a:p>
          <a:p>
            <a:r>
              <a:rPr kumimoji="1" lang="en-US" altLang="ja-JP" dirty="0" smtClean="0"/>
              <a:t>oscillates violently</a:t>
            </a:r>
          </a:p>
          <a:p>
            <a:r>
              <a:rPr lang="en-US" altLang="ja-JP" dirty="0" smtClean="0"/>
              <a:t>(sign problem)</a:t>
            </a:r>
            <a:endParaRPr kumimoji="1" lang="ja-JP" altLang="en-US" dirty="0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1" y="5304835"/>
            <a:ext cx="435281" cy="18984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85645" y="3832115"/>
            <a:ext cx="327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“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Lefschetz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thimble approach”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42006" y="5822132"/>
            <a:ext cx="311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“complex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Langevin</a:t>
            </a:r>
            <a:r>
              <a:rPr lang="en-US" altLang="ja-JP" sz="2000" dirty="0" smtClean="0">
                <a:solidFill>
                  <a:srgbClr val="0070C0"/>
                </a:solidFill>
              </a:rPr>
              <a:t> method”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 rot="-1680000">
            <a:off x="2555416" y="3703339"/>
            <a:ext cx="1269330" cy="11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80000" flipV="1">
            <a:off x="2581781" y="4531184"/>
            <a:ext cx="1269330" cy="11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72000" y="6215100"/>
            <a:ext cx="43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equivalence to the origina</a:t>
            </a:r>
            <a:r>
              <a:rPr lang="en-US" altLang="ja-JP" dirty="0" smtClean="0"/>
              <a:t>l path integral</a:t>
            </a:r>
          </a:p>
          <a:p>
            <a:r>
              <a:rPr kumimoji="1" lang="en-US" altLang="ja-JP" dirty="0" smtClean="0"/>
              <a:t>holds only under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certain conditions.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04941" y="4301822"/>
            <a:ext cx="5253367" cy="2473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7950" y="4118349"/>
            <a:ext cx="9807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This talk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1030" y="159032"/>
            <a:ext cx="6899201" cy="77255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 and future prospects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5894" y="1112159"/>
            <a:ext cx="744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</a:rPr>
              <a:t>The complex </a:t>
            </a:r>
            <a:r>
              <a:rPr lang="en-US" altLang="ja-JP" sz="2400" dirty="0" err="1">
                <a:solidFill>
                  <a:prstClr val="black"/>
                </a:solidFill>
              </a:rPr>
              <a:t>Langevin</a:t>
            </a:r>
            <a:r>
              <a:rPr lang="en-US" altLang="ja-JP" sz="2400" dirty="0">
                <a:solidFill>
                  <a:prstClr val="black"/>
                </a:solidFill>
              </a:rPr>
              <a:t> method is a powerful tool</a:t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lang="en-US" altLang="ja-JP" sz="2400" dirty="0">
                <a:solidFill>
                  <a:prstClr val="black"/>
                </a:solidFill>
              </a:rPr>
              <a:t>to investigate interesting systems with complex action.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339" y="2009845"/>
            <a:ext cx="577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FF0000"/>
                </a:solidFill>
              </a:rPr>
              <a:t>The argument for justification </a:t>
            </a:r>
            <a:r>
              <a:rPr lang="en-US" altLang="ja-JP" dirty="0">
                <a:solidFill>
                  <a:prstClr val="black"/>
                </a:solidFill>
              </a:rPr>
              <a:t>was refined, 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altLang="ja-JP" dirty="0">
                <a:solidFill>
                  <a:srgbClr val="0070C0"/>
                </a:solidFill>
              </a:rPr>
              <a:t>the condition for correct convergence </a:t>
            </a:r>
            <a:r>
              <a:rPr lang="en-US" altLang="ja-JP" dirty="0">
                <a:solidFill>
                  <a:prstClr val="black"/>
                </a:solidFill>
              </a:rPr>
              <a:t>was obtained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894" y="2836746"/>
            <a:ext cx="659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prstClr val="black"/>
                </a:solidFill>
              </a:rPr>
              <a:t>The validity region of CLM in finite density QCD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1823" y="3342019"/>
            <a:ext cx="8432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The singular-drift problem occurs in general in the confined phase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One can investigate the high density region in which the chiral condensate vanishes.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Low-T behaviors 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can be studied on 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lattices with small spatial 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extent.</a:t>
            </a:r>
          </a:p>
          <a:p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The plateau corresponding to the Fermi sphere 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observed on 8</a:t>
            </a:r>
            <a:r>
              <a:rPr lang="en-US" altLang="ja-JP" baseline="30000" dirty="0" smtClean="0">
                <a:solidFill>
                  <a:prstClr val="black"/>
                </a:solidFill>
                <a:sym typeface="Wingdings" panose="05000000000000000000" pitchFamily="2" charset="2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×16, 16</a:t>
            </a:r>
            <a:r>
              <a:rPr lang="en-US" altLang="ja-JP" baseline="30000" dirty="0" smtClean="0">
                <a:solidFill>
                  <a:prstClr val="black"/>
                </a:solidFill>
                <a:sym typeface="Wingdings" panose="05000000000000000000" pitchFamily="2" charset="2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×32 lattices.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5894" y="4661739"/>
            <a:ext cx="277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prstClr val="black"/>
                </a:solidFill>
              </a:rPr>
              <a:t>Future directions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339" y="5145671"/>
            <a:ext cx="834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Larger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lattice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 (important because we use large β to suppress the excursion problem)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(Indirect) det</a:t>
            </a:r>
            <a:r>
              <a:rPr lang="en-US" altLang="ja-JP" dirty="0" smtClean="0">
                <a:solidFill>
                  <a:prstClr val="black"/>
                </a:solidFill>
              </a:rPr>
              <a:t>ermination of </a:t>
            </a:r>
            <a:r>
              <a:rPr lang="en-US" altLang="ja-JP" dirty="0" smtClean="0">
                <a:solidFill>
                  <a:srgbClr val="FF0000"/>
                </a:solidFill>
              </a:rPr>
              <a:t>the phase boundary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</a:rPr>
              <a:t>Investigations  of </a:t>
            </a:r>
            <a:r>
              <a:rPr lang="en-US" altLang="ja-JP" dirty="0" smtClean="0">
                <a:solidFill>
                  <a:srgbClr val="FF0000"/>
                </a:solidFill>
              </a:rPr>
              <a:t>the quark matter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using larger μ (β should be increased further)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(Can we see the </a:t>
            </a:r>
            <a:r>
              <a:rPr lang="en-US" altLang="ja-JP" dirty="0" smtClean="0">
                <a:solidFill>
                  <a:srgbClr val="0070C0"/>
                </a:solidFill>
              </a:rPr>
              <a:t>color superconducting phase ?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Extending these studies to 2 quark flavors using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Wilson fermions</a:t>
            </a:r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18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8" y="1801029"/>
            <a:ext cx="6429375" cy="42862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89058" y="463641"/>
            <a:ext cx="6126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Happy 65th Birthday, </a:t>
            </a:r>
            <a:r>
              <a:rPr lang="en-US" altLang="ja-JP" sz="4400" dirty="0" err="1" smtClean="0"/>
              <a:t>Jac</a:t>
            </a:r>
            <a:r>
              <a:rPr lang="en-US" altLang="ja-JP" sz="4400" dirty="0" smtClean="0"/>
              <a:t> !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259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Backup slides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051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856343" y="5491811"/>
            <a:ext cx="7630132" cy="10830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9229" y="68942"/>
            <a:ext cx="6062436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physical interpretation of </a:t>
            </a:r>
            <a:br>
              <a:rPr lang="en-US" altLang="ja-JP" sz="4000" dirty="0" smtClean="0"/>
            </a:br>
            <a:r>
              <a:rPr lang="en-US" altLang="ja-JP" sz="4000" dirty="0" smtClean="0"/>
              <a:t>the phase quenched model</a:t>
            </a:r>
            <a:endParaRPr kumimoji="1"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2" y="1613463"/>
            <a:ext cx="2657161" cy="3278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81" y="2284599"/>
            <a:ext cx="3121618" cy="2637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4" y="2865241"/>
            <a:ext cx="4562433" cy="32743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778962" y="3224481"/>
            <a:ext cx="140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“up” quark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5938" y="3252295"/>
            <a:ext cx="164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“down” quark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06" y="3910048"/>
            <a:ext cx="3605278" cy="63302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06" y="4601146"/>
            <a:ext cx="3459039" cy="63387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128594" y="398774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full QCD :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28594" y="4681268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phase quenched model :</a:t>
            </a:r>
            <a:endParaRPr kumimoji="1" lang="ja-JP" altLang="en-US" sz="2400" dirty="0"/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2" y="5700788"/>
            <a:ext cx="6458049" cy="2645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8" y="6091315"/>
            <a:ext cx="4181823" cy="2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5157" y="240007"/>
            <a:ext cx="6357323" cy="1039074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Speculated behaviors at T=0 </a:t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with large spatial volume</a:t>
            </a:r>
            <a:endParaRPr kumimoji="1" lang="ja-JP" altLang="en-US" sz="4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1947538" y="2392234"/>
            <a:ext cx="0" cy="3294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958555" y="5686276"/>
            <a:ext cx="4963623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7" y="1828363"/>
            <a:ext cx="624762" cy="50438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7" y="5520943"/>
            <a:ext cx="291048" cy="330667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1958555" y="5686276"/>
            <a:ext cx="190591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0" y="5851610"/>
            <a:ext cx="774047" cy="3014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49" y="5851610"/>
            <a:ext cx="777454" cy="274347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1950401" y="5643771"/>
            <a:ext cx="3195043" cy="212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145444" y="2997257"/>
            <a:ext cx="0" cy="264651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145444" y="2997257"/>
            <a:ext cx="1008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 34"/>
          <p:cNvSpPr/>
          <p:nvPr/>
        </p:nvSpPr>
        <p:spPr>
          <a:xfrm>
            <a:off x="6001489" y="2155104"/>
            <a:ext cx="827314" cy="843595"/>
          </a:xfrm>
          <a:custGeom>
            <a:avLst/>
            <a:gdLst>
              <a:gd name="connsiteX0" fmla="*/ 0 w 827314"/>
              <a:gd name="connsiteY0" fmla="*/ 841829 h 843595"/>
              <a:gd name="connsiteX1" fmla="*/ 420914 w 827314"/>
              <a:gd name="connsiteY1" fmla="*/ 711200 h 843595"/>
              <a:gd name="connsiteX2" fmla="*/ 827314 w 827314"/>
              <a:gd name="connsiteY2" fmla="*/ 0 h 843595"/>
              <a:gd name="connsiteX3" fmla="*/ 827314 w 827314"/>
              <a:gd name="connsiteY3" fmla="*/ 0 h 8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14" h="843595">
                <a:moveTo>
                  <a:pt x="0" y="841829"/>
                </a:moveTo>
                <a:cubicBezTo>
                  <a:pt x="141514" y="846667"/>
                  <a:pt x="283028" y="851505"/>
                  <a:pt x="420914" y="711200"/>
                </a:cubicBezTo>
                <a:cubicBezTo>
                  <a:pt x="558800" y="570895"/>
                  <a:pt x="827314" y="0"/>
                  <a:pt x="827314" y="0"/>
                </a:cubicBezTo>
                <a:lnTo>
                  <a:pt x="827314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3231275" y="2201659"/>
            <a:ext cx="3634107" cy="3484617"/>
          </a:xfrm>
          <a:custGeom>
            <a:avLst/>
            <a:gdLst>
              <a:gd name="connsiteX0" fmla="*/ 0 w 827314"/>
              <a:gd name="connsiteY0" fmla="*/ 841829 h 843595"/>
              <a:gd name="connsiteX1" fmla="*/ 420914 w 827314"/>
              <a:gd name="connsiteY1" fmla="*/ 711200 h 843595"/>
              <a:gd name="connsiteX2" fmla="*/ 827314 w 827314"/>
              <a:gd name="connsiteY2" fmla="*/ 0 h 843595"/>
              <a:gd name="connsiteX3" fmla="*/ 827314 w 827314"/>
              <a:gd name="connsiteY3" fmla="*/ 0 h 8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14" h="843595">
                <a:moveTo>
                  <a:pt x="0" y="841829"/>
                </a:moveTo>
                <a:cubicBezTo>
                  <a:pt x="141514" y="846667"/>
                  <a:pt x="283028" y="851505"/>
                  <a:pt x="420914" y="711200"/>
                </a:cubicBezTo>
                <a:cubicBezTo>
                  <a:pt x="558800" y="570895"/>
                  <a:pt x="827314" y="0"/>
                  <a:pt x="827314" y="0"/>
                </a:cubicBezTo>
                <a:lnTo>
                  <a:pt x="827314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42657" y="247865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full QCD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01846" y="3674184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phase quenched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model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92877" y="1736545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ransition to</a:t>
            </a:r>
          </a:p>
          <a:p>
            <a:r>
              <a:rPr lang="en-US" altLang="ja-JP" dirty="0" smtClean="0"/>
              <a:t>quark matter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534467" y="2235674"/>
            <a:ext cx="779402" cy="71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1461" y="2666477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s</a:t>
            </a:r>
            <a:r>
              <a:rPr kumimoji="1" lang="en-US" altLang="ja-JP" dirty="0" smtClean="0"/>
              <a:t>pace filled</a:t>
            </a:r>
          </a:p>
          <a:p>
            <a:r>
              <a:rPr lang="en-US" altLang="ja-JP" dirty="0" smtClean="0"/>
              <a:t>with nucleons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1958555" y="2982824"/>
            <a:ext cx="3186892" cy="1443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右矢印 42"/>
          <p:cNvSpPr/>
          <p:nvPr/>
        </p:nvSpPr>
        <p:spPr>
          <a:xfrm>
            <a:off x="1947538" y="6418517"/>
            <a:ext cx="3197906" cy="284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40679" y="6291288"/>
            <a:ext cx="269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“Silver Blaze” region</a:t>
            </a:r>
            <a:endParaRPr kumimoji="1" lang="ja-JP" altLang="en-US" sz="2400" dirty="0"/>
          </a:p>
        </p:txBody>
      </p:sp>
      <p:pic>
        <p:nvPicPr>
          <p:cNvPr id="46" name="図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9" y="5888283"/>
            <a:ext cx="420914" cy="264750"/>
          </a:xfrm>
          <a:prstGeom prst="rect">
            <a:avLst/>
          </a:prstGeom>
        </p:spPr>
      </p:pic>
      <p:cxnSp>
        <p:nvCxnSpPr>
          <p:cNvPr id="48" name="直線コネクタ 47"/>
          <p:cNvCxnSpPr/>
          <p:nvPr/>
        </p:nvCxnSpPr>
        <p:spPr>
          <a:xfrm>
            <a:off x="6153143" y="3048087"/>
            <a:ext cx="0" cy="26381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>
            <a:stCxn id="38" idx="3"/>
          </p:cNvCxnSpPr>
          <p:nvPr/>
        </p:nvCxnSpPr>
        <p:spPr>
          <a:xfrm>
            <a:off x="5399970" y="2663324"/>
            <a:ext cx="249781" cy="312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39" idx="1"/>
          </p:cNvCxnSpPr>
          <p:nvPr/>
        </p:nvCxnSpPr>
        <p:spPr>
          <a:xfrm flipH="1" flipV="1">
            <a:off x="5924168" y="3943967"/>
            <a:ext cx="577678" cy="533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2" y="4444448"/>
            <a:ext cx="1825262" cy="47148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23" y="2107300"/>
            <a:ext cx="116412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83" y="238719"/>
            <a:ext cx="8646681" cy="98135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The current status and perspectives of the complex </a:t>
            </a:r>
            <a:r>
              <a:rPr kumimoji="1" lang="en-US" altLang="ja-JP" sz="3200" dirty="0" err="1" smtClean="0"/>
              <a:t>Langevin</a:t>
            </a:r>
            <a:r>
              <a:rPr kumimoji="1" lang="en-US" altLang="ja-JP" sz="3200" dirty="0" smtClean="0"/>
              <a:t> calculations in finite density QCD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7184" y="1424877"/>
            <a:ext cx="765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Unfortunately, there is still a</a:t>
            </a:r>
            <a:r>
              <a:rPr kumimoji="1" lang="en-US" altLang="ja-JP" sz="2400" dirty="0" smtClean="0"/>
              <a:t> lot of skepticism in this method due to t</a:t>
            </a:r>
            <a:r>
              <a:rPr lang="en-US" altLang="ja-JP" sz="2400" dirty="0" smtClean="0"/>
              <a:t>he </a:t>
            </a:r>
            <a:r>
              <a:rPr lang="en-US" altLang="ja-JP" sz="2400" dirty="0" smtClean="0">
                <a:solidFill>
                  <a:srgbClr val="FF0000"/>
                </a:solidFill>
              </a:rPr>
              <a:t>“wrong convergence problem”.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87184" y="2994683"/>
            <a:ext cx="6439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Now we have </a:t>
            </a:r>
            <a:r>
              <a:rPr lang="en-US" altLang="ja-JP" sz="2400" dirty="0">
                <a:solidFill>
                  <a:srgbClr val="0070C0"/>
                </a:solidFill>
              </a:rPr>
              <a:t>an explicit criterion </a:t>
            </a:r>
            <a:r>
              <a:rPr lang="en-US" altLang="ja-JP" sz="2400" dirty="0"/>
              <a:t>which tells us </a:t>
            </a:r>
            <a:endParaRPr lang="en-US" altLang="ja-JP" sz="2400" dirty="0" smtClean="0"/>
          </a:p>
          <a:p>
            <a:r>
              <a:rPr lang="en-US" altLang="ja-JP" sz="2400" dirty="0" smtClean="0"/>
              <a:t>whether </a:t>
            </a:r>
            <a:r>
              <a:rPr lang="en-US" altLang="ja-JP" sz="2400" dirty="0"/>
              <a:t>the obtained results are correct or not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7184" y="4096255"/>
            <a:ext cx="7174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 will discuss the parameter region of </a:t>
            </a:r>
            <a:r>
              <a:rPr lang="en-US" altLang="ja-JP" sz="2400" dirty="0" smtClean="0">
                <a:solidFill>
                  <a:srgbClr val="FF0000"/>
                </a:solidFill>
              </a:rPr>
              <a:t>finite density QCD,</a:t>
            </a:r>
          </a:p>
          <a:p>
            <a:r>
              <a:rPr lang="en-US" altLang="ja-JP" sz="2400" dirty="0" smtClean="0"/>
              <a:t>in which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criterion is satisfied.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87184" y="5187171"/>
            <a:ext cx="751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 will show explicit results, </a:t>
            </a:r>
            <a:r>
              <a:rPr lang="en-US" altLang="ja-JP" sz="2400" dirty="0"/>
              <a:t>which </a:t>
            </a:r>
            <a:r>
              <a:rPr lang="en-US" altLang="ja-JP" sz="2400" dirty="0" smtClean="0"/>
              <a:t>reveal </a:t>
            </a:r>
            <a:r>
              <a:rPr lang="en-US" altLang="ja-JP" sz="2400" dirty="0" smtClean="0">
                <a:solidFill>
                  <a:srgbClr val="0070C0"/>
                </a:solidFill>
              </a:rPr>
              <a:t>highly </a:t>
            </a:r>
            <a:r>
              <a:rPr lang="en-US" altLang="ja-JP" sz="2400" dirty="0">
                <a:solidFill>
                  <a:srgbClr val="0070C0"/>
                </a:solidFill>
              </a:rPr>
              <a:t>nontrivial </a:t>
            </a:r>
            <a:r>
              <a:rPr lang="en-US" altLang="ja-JP" sz="2400" dirty="0" smtClean="0">
                <a:solidFill>
                  <a:srgbClr val="0070C0"/>
                </a:solidFill>
              </a:rPr>
              <a:t>properties in </a:t>
            </a:r>
            <a:r>
              <a:rPr lang="en-US" altLang="ja-JP" sz="2400" dirty="0">
                <a:solidFill>
                  <a:srgbClr val="0070C0"/>
                </a:solidFill>
              </a:rPr>
              <a:t>the high density region.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592" y="2456577"/>
            <a:ext cx="142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However, 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7184" y="6191061"/>
            <a:ext cx="633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 will discuss what we can do in the near future.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61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5072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Plan of the talk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 txBox="1">
            <a:spLocks/>
          </p:cNvSpPr>
          <p:nvPr/>
        </p:nvSpPr>
        <p:spPr>
          <a:xfrm>
            <a:off x="452588" y="2036059"/>
            <a:ext cx="8062762" cy="30206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Complex </a:t>
            </a:r>
            <a:r>
              <a:rPr lang="en-US" altLang="ja-JP" sz="2400" dirty="0" err="1" smtClean="0"/>
              <a:t>Langevin</a:t>
            </a:r>
            <a:r>
              <a:rPr lang="en-US" altLang="ja-JP" sz="2400" dirty="0" smtClean="0"/>
              <a:t>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Argument for justification and </a:t>
            </a:r>
            <a:br>
              <a:rPr lang="en-US" altLang="ja-JP" sz="2400" dirty="0" smtClean="0"/>
            </a:br>
            <a:r>
              <a:rPr lang="en-US" altLang="ja-JP" sz="2400" dirty="0" smtClean="0"/>
              <a:t>the condition for correct convergence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Application to lattice QCD at finite density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3.1   Can we see the </a:t>
            </a:r>
            <a:r>
              <a:rPr lang="en-US" altLang="ja-JP" sz="2400" dirty="0" err="1" smtClean="0"/>
              <a:t>deconfining</a:t>
            </a:r>
            <a:r>
              <a:rPr lang="en-US" altLang="ja-JP" sz="2400" dirty="0" smtClean="0"/>
              <a:t> transition?</a:t>
            </a:r>
            <a:br>
              <a:rPr lang="en-US" altLang="ja-JP" sz="2400" dirty="0" smtClean="0"/>
            </a:br>
            <a:r>
              <a:rPr lang="en-US" altLang="ja-JP" sz="2400" dirty="0" smtClean="0"/>
              <a:t>      3.2   Low-T behaviors from lattices with small spatial volume</a:t>
            </a:r>
          </a:p>
          <a:p>
            <a:pPr marL="0" indent="0">
              <a:buNone/>
            </a:pPr>
            <a:r>
              <a:rPr lang="en-US" altLang="ja-JP" sz="2400" dirty="0" smtClean="0"/>
              <a:t>4.  Summary and future prospects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6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 smtClean="0"/>
              <a:t>1</a:t>
            </a:r>
            <a:r>
              <a:rPr kumimoji="1" lang="ja-JP" altLang="en-US" sz="4400" dirty="0" err="1" smtClean="0"/>
              <a:t>．</a:t>
            </a:r>
            <a:r>
              <a:rPr kumimoji="1" lang="en-US" altLang="ja-JP" sz="4400" dirty="0" smtClean="0"/>
              <a:t>Complex </a:t>
            </a:r>
            <a:r>
              <a:rPr kumimoji="1" lang="en-US" altLang="ja-JP" sz="4400" dirty="0" err="1" smtClean="0"/>
              <a:t>Langevin</a:t>
            </a:r>
            <a:r>
              <a:rPr kumimoji="1" lang="en-US" altLang="ja-JP" sz="4400" dirty="0" smtClean="0"/>
              <a:t> method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754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500718" y="698527"/>
            <a:ext cx="255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Parisi</a:t>
            </a:r>
            <a:r>
              <a:rPr lang="en-US" altLang="ja-JP" sz="2000" dirty="0" smtClean="0"/>
              <a:t>-Wu (’81)</a:t>
            </a:r>
            <a:br>
              <a:rPr lang="en-US" altLang="ja-JP" sz="2000" dirty="0" smtClean="0"/>
            </a:br>
            <a:r>
              <a:rPr kumimoji="1" lang="en-US" altLang="ja-JP" sz="2000" dirty="0" err="1" smtClean="0"/>
              <a:t>Damgaard-Huffel</a:t>
            </a:r>
            <a:r>
              <a:rPr kumimoji="1" lang="en-US" altLang="ja-JP" sz="2000" dirty="0" smtClean="0"/>
              <a:t> (’87)</a:t>
            </a:r>
            <a:endParaRPr kumimoji="1" lang="ja-JP" altLang="en-US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2226" y="2418509"/>
            <a:ext cx="148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Langevin</a:t>
            </a:r>
            <a:r>
              <a:rPr kumimoji="1" lang="en-US" altLang="ja-JP" sz="2000" dirty="0" smtClean="0"/>
              <a:t> eq.</a:t>
            </a:r>
            <a:endParaRPr kumimoji="1" lang="ja-JP" altLang="en-US" sz="2000" dirty="0" smtClean="0"/>
          </a:p>
        </p:txBody>
      </p:sp>
      <p:sp>
        <p:nvSpPr>
          <p:cNvPr id="8" name="円/楕円 7"/>
          <p:cNvSpPr/>
          <p:nvPr/>
        </p:nvSpPr>
        <p:spPr>
          <a:xfrm>
            <a:off x="5608004" y="2310748"/>
            <a:ext cx="643945" cy="5689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51821" y="2214835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Gaussian noise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214833" y="837200"/>
            <a:ext cx="830194" cy="6569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8669" y="1699926"/>
            <a:ext cx="674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View this as the stationary distribution of a stochastic process.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59" y="831842"/>
            <a:ext cx="2482609" cy="69317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25" y="2328062"/>
            <a:ext cx="3391753" cy="52619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3774732"/>
            <a:ext cx="2958145" cy="70883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77" y="5146970"/>
            <a:ext cx="3465690" cy="37321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43" y="6057877"/>
            <a:ext cx="3524736" cy="60601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41" y="5579295"/>
            <a:ext cx="3576162" cy="26053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22" y="6091187"/>
            <a:ext cx="2822807" cy="57737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3611778" y="1437804"/>
            <a:ext cx="406430" cy="2442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7129" y="6210597"/>
            <a:ext cx="163019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Fokker-Planck eq.</a:t>
            </a:r>
            <a:endParaRPr kumimoji="1" lang="ja-JP" altLang="en-US" sz="1600" dirty="0"/>
          </a:p>
        </p:txBody>
      </p:sp>
      <p:sp>
        <p:nvSpPr>
          <p:cNvPr id="19" name="円/楕円 18"/>
          <p:cNvSpPr/>
          <p:nvPr/>
        </p:nvSpPr>
        <p:spPr>
          <a:xfrm>
            <a:off x="4122083" y="2262746"/>
            <a:ext cx="1253010" cy="66624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98910" y="2945687"/>
            <a:ext cx="12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“drift term”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76" y="2882648"/>
            <a:ext cx="2032749" cy="54324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830501" y="2196022"/>
            <a:ext cx="7463494" cy="14021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" y="3817682"/>
            <a:ext cx="4692314" cy="5470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89" y="4684197"/>
            <a:ext cx="2311494" cy="48767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00029" y="4734696"/>
            <a:ext cx="864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Proof</a:t>
            </a:r>
            <a:endParaRPr kumimoji="1" lang="ja-JP" altLang="en-US" sz="2400" u="sng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97" y="1025676"/>
            <a:ext cx="1243677" cy="279958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987157" y="3858501"/>
            <a:ext cx="1678769" cy="44817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曲線コネクタ 25"/>
          <p:cNvCxnSpPr>
            <a:stCxn id="30" idx="2"/>
            <a:endCxn id="21" idx="1"/>
          </p:cNvCxnSpPr>
          <p:nvPr/>
        </p:nvCxnSpPr>
        <p:spPr>
          <a:xfrm rot="5400000">
            <a:off x="1507886" y="4609379"/>
            <a:ext cx="621360" cy="15953"/>
          </a:xfrm>
          <a:prstGeom prst="curvedConnector4">
            <a:avLst>
              <a:gd name="adj1" fmla="val 30379"/>
              <a:gd name="adj2" fmla="val 153295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タイトル 1"/>
          <p:cNvSpPr txBox="1">
            <a:spLocks/>
          </p:cNvSpPr>
          <p:nvPr/>
        </p:nvSpPr>
        <p:spPr>
          <a:xfrm>
            <a:off x="621323" y="52368"/>
            <a:ext cx="7682705" cy="7487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 smtClean="0"/>
              <a:t>The real </a:t>
            </a:r>
            <a:r>
              <a:rPr lang="en-US" altLang="ja-JP" sz="4000" dirty="0" err="1" smtClean="0"/>
              <a:t>Langevin</a:t>
            </a:r>
            <a:r>
              <a:rPr lang="en-US" altLang="ja-JP" sz="4000" dirty="0" smtClean="0"/>
              <a:t> method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04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496587" y="5844524"/>
            <a:ext cx="6788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Rem 2 :   The drift term                                   and the observables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323" y="52368"/>
            <a:ext cx="7682705" cy="74874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The complex </a:t>
            </a:r>
            <a:r>
              <a:rPr kumimoji="1" lang="en-US" altLang="ja-JP" sz="4000" dirty="0" err="1" smtClean="0"/>
              <a:t>Langevin</a:t>
            </a:r>
            <a:r>
              <a:rPr kumimoji="1" lang="en-US" altLang="ja-JP" sz="4000" dirty="0" smtClean="0"/>
              <a:t> method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14027" y="632785"/>
            <a:ext cx="274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Parisi</a:t>
            </a:r>
            <a:r>
              <a:rPr lang="en-US" altLang="ja-JP" sz="2000" dirty="0" smtClean="0"/>
              <a:t> (’83), </a:t>
            </a:r>
            <a:r>
              <a:rPr lang="en-US" altLang="ja-JP" sz="2000" dirty="0" err="1" smtClean="0"/>
              <a:t>Klauder</a:t>
            </a:r>
            <a:r>
              <a:rPr lang="en-US" altLang="ja-JP" sz="2000" dirty="0" smtClean="0"/>
              <a:t> (’83)</a:t>
            </a:r>
          </a:p>
        </p:txBody>
      </p:sp>
      <p:sp>
        <p:nvSpPr>
          <p:cNvPr id="6" name="円/楕円 5"/>
          <p:cNvSpPr/>
          <p:nvPr/>
        </p:nvSpPr>
        <p:spPr>
          <a:xfrm>
            <a:off x="2659851" y="1035801"/>
            <a:ext cx="622142" cy="5498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38" y="1022643"/>
            <a:ext cx="1906255" cy="5322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3190230" y="1503396"/>
            <a:ext cx="357918" cy="2506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496016" y="1568051"/>
            <a:ext cx="9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complex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29" y="2914222"/>
            <a:ext cx="3411011" cy="3304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69700" y="1949189"/>
            <a:ext cx="707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omplexify</a:t>
            </a:r>
            <a:r>
              <a:rPr kumimoji="1" lang="en-US" altLang="ja-JP" sz="2400" dirty="0" smtClean="0"/>
              <a:t> the dynamical variables, and consider their </a:t>
            </a:r>
          </a:p>
          <a:p>
            <a:r>
              <a:rPr lang="en-US" altLang="ja-JP" sz="2400" dirty="0" smtClean="0"/>
              <a:t>(fictitious) time evolution :</a:t>
            </a:r>
            <a:endParaRPr kumimoji="1"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05" y="4036335"/>
            <a:ext cx="2958986" cy="46309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42637" y="3325713"/>
            <a:ext cx="547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</a:t>
            </a:r>
            <a:r>
              <a:rPr lang="en-US" altLang="ja-JP" sz="2400" dirty="0" smtClean="0"/>
              <a:t>efined by the c</a:t>
            </a:r>
            <a:r>
              <a:rPr kumimoji="1" lang="en-US" altLang="ja-JP" sz="2400" dirty="0" smtClean="0"/>
              <a:t>omplex </a:t>
            </a:r>
            <a:r>
              <a:rPr kumimoji="1" lang="en-US" altLang="ja-JP" sz="2400" dirty="0" err="1" smtClean="0"/>
              <a:t>Langevin</a:t>
            </a:r>
            <a:r>
              <a:rPr kumimoji="1" lang="en-US" altLang="ja-JP" sz="2400" dirty="0" smtClean="0"/>
              <a:t> equation</a:t>
            </a:r>
            <a:endParaRPr kumimoji="1" lang="ja-JP" altLang="en-US" sz="2400" dirty="0" smtClean="0"/>
          </a:p>
        </p:txBody>
      </p:sp>
      <p:sp>
        <p:nvSpPr>
          <p:cNvPr id="18" name="円/楕円 17"/>
          <p:cNvSpPr/>
          <p:nvPr/>
        </p:nvSpPr>
        <p:spPr>
          <a:xfrm>
            <a:off x="4192620" y="4036336"/>
            <a:ext cx="495568" cy="4630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17591" y="3810583"/>
            <a:ext cx="235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Gaussian noise (real)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18" y="5826220"/>
            <a:ext cx="1684361" cy="45014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294096" y="6308085"/>
            <a:ext cx="764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should be evaluated for </a:t>
            </a:r>
            <a:r>
              <a:rPr kumimoji="1" lang="en-US" altLang="ja-JP" sz="2000" dirty="0" err="1" smtClean="0"/>
              <a:t>complexified</a:t>
            </a:r>
            <a:r>
              <a:rPr kumimoji="1" lang="en-US" altLang="ja-JP" sz="2000" dirty="0" smtClean="0"/>
              <a:t> variables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by analytic continuation.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00" y="5909979"/>
            <a:ext cx="662090" cy="28262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425206" y="45637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9" y="4669171"/>
            <a:ext cx="4323750" cy="50587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876765" y="4089471"/>
            <a:ext cx="1096882" cy="3689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55469" y="4731167"/>
            <a:ext cx="1182629" cy="37155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587" y="5355733"/>
            <a:ext cx="8130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Rem 1 :   When w(x) is real positive, it reduces to the real </a:t>
            </a:r>
            <a:r>
              <a:rPr lang="en-US" altLang="ja-JP" sz="2000" dirty="0" err="1" smtClean="0"/>
              <a:t>Langevin</a:t>
            </a:r>
            <a:r>
              <a:rPr lang="en-US" altLang="ja-JP" sz="2000" dirty="0" smtClean="0"/>
              <a:t> method.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2" y="1276260"/>
            <a:ext cx="3935064" cy="45014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94" y="4084641"/>
            <a:ext cx="2804829" cy="3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1736727"/>
            <a:ext cx="8520112" cy="2852737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2. Argument for justification and the condition for correct convergence</a:t>
            </a:r>
            <a:endParaRPr kumimoji="1" lang="ja-JP" altLang="en-US" sz="4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60289" y="5357814"/>
            <a:ext cx="7894313" cy="733894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Ref.) Nagata-J.N.-</a:t>
            </a:r>
            <a:r>
              <a:rPr lang="en-US" altLang="ja-JP" dirty="0" err="1"/>
              <a:t>Shimasaki</a:t>
            </a:r>
            <a:r>
              <a:rPr lang="en-US" altLang="ja-JP" dirty="0"/>
              <a:t>,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Phys</a:t>
            </a:r>
            <a:r>
              <a:rPr lang="ja-JP" altLang="ja-JP" dirty="0"/>
              <a:t>.Rev. D94 (2016) no.11, 114515</a:t>
            </a:r>
            <a:r>
              <a:rPr lang="en-US" altLang="ja-JP" dirty="0"/>
              <a:t>, </a:t>
            </a:r>
            <a:r>
              <a:rPr lang="en-US" altLang="ja-JP" dirty="0" smtClean="0"/>
              <a:t>arXiv:1606.07627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/>
              <a:t>]</a:t>
            </a:r>
            <a:endParaRPr lang="ja-JP" altLang="en-US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82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713.53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 dx\,  w(x)&#10;\nn&#10;\end{alignat}&#10;\end{document}"/>
  <p:tag name="IGUANATEXSIZE" val="20"/>
  <p:tag name="IGUANATEXCURSOR" val="82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7.1841"/>
  <p:tag name="ORIGINALWIDTH" val="2577.42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im_{t\rightarrow \infty}&#10;P(x,t)&#10;=\frac{1}{Z} \, w(x)&#10;%= \frac{w(x)}{\int dx \, w(x)}&#10;\end{equation*}&#10;\end{document}"/>
  <p:tag name="IGUANATEXSIZE" val="20"/>
  <p:tag name="IGUANATEXCURSOR" val="92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4252"/>
  <p:tag name="ORIGINALWIDTH" val="2239.2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v(x) \equiv \frac{1}{w(x)} &#10;\frac{\del w(x)}{\del x} &#10;\nn&#10;\end{alignat}&#10;\end{document}"/>
  <p:tag name="IGUANATEXSIZE" val="20"/>
  <p:tag name="IGUANATEXCURSOR" val="82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4515.18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%\langle {\cal O} \rangle &#10;\lim _{t \rightarrow \infty}&#10;\langle {\cal O}(x^{(\eta)}(t)) \rangle_{\eta}&#10;&amp;=&#10;\frac{1}{Z}\int dx \,  {\cal O}(x) w(x)&#10;\nn&#10;\end{alignat}&#10;\end{document}"/>
  <p:tag name="IGUANATEXSIZE" val="20"/>
  <p:tag name="IGUANATEXCURSOR" val="944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2267.717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%\langle {\cal O}(x^{(\eta)}(t)) \rangle_{\eta}&#10;&amp;= \int dx \, {\cal O}(x) P(x,t) \nn&#10;\end{alignat}&#10;\end{document}"/>
  <p:tag name="IGUANATEXSIZE" val="20"/>
  <p:tag name="IGUANATEXCURSOR" val="864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1069.36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w(x) \ge 0&#10;\end{equation*}&#10;\end{document}"/>
  <p:tag name="IGUANATEXSIZE" val="20"/>
  <p:tag name="IGUANATEXCURSOR" val="88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713.5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Z = \int dx \, w(x)&#10;\end{equation*}&#10;\end{document}"/>
  <p:tag name="IGUANATEXSIZE" val="20"/>
  <p:tag name="IGUANATEXCURSOR" val="888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107"/>
  <p:tag name="ORIGINALWIDTH" val="3243.34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^{(\eta)}(t) =&#10;x^{(\eta)}(t) + i \, &#10;y^{(\eta)}(t)&#10;\nn&#10;\end{alignat}&#10;\end{document}"/>
  <p:tag name="IGUANATEXSIZE" val="20"/>
  <p:tag name="IGUANATEXCURSOR" val="847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3.1833"/>
  <p:tag name="ORIGINALWIDTH" val="3406.8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d}{dt} z^{(\eta)}(t) = v(z^{(\eta)}(t)) + \eta (t)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4252"/>
  <p:tag name="ORIGINALWIDTH" val="2239.2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v(x) \equiv \frac{1}{w(x)} &#10;\frac{\del w(x)}{\del x} &#10;\nn&#10;\end{alignat}&#10;\end{document}"/>
  <p:tag name="IGUANATEXSIZE" val="20"/>
  <p:tag name="IGUANATEXCURSOR" val="82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563.929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{\cal O}(x)&#10;\nn&#10;\end{alignat}&#10;\end{document}"/>
  <p:tag name="IGUANATEXSIZE" val="20"/>
  <p:tag name="IGUANATEXCURSOR" val="82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682.0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 dz\,  w(z)&#10;\nn&#10;\end{alignat}&#10;\end{document}"/>
  <p:tag name="IGUANATEXSIZE" val="20"/>
  <p:tag name="IGUANATEXCURSOR" val="826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4499.43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%\langle {\cal O} \rangle &#10;\lim _{t \rightarrow \infty}&#10;\langle {\cal O}(z^{(\eta)}(t)) \rangle_{\eta}&#10;&amp;=&#10;\frac{1}{Z} \int dx \,  {\cal O}(x) w(x)&#10;\nn&#10;\end{alignat}&#10;\end{document}"/>
  <p:tag name="IGUANATEXSIZE" val="20"/>
  <p:tag name="IGUANATEXCURSOR" val="94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4252"/>
  <p:tag name="ORIGINALWIDTH" val="5231.34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v(x) \equiv \frac{1}{w(x)} &#10;\frac{\del w(x)}{\del x} &#10;\mbox{~becomes complex also.}&#10;\nn&#10;\end{alignat}&#10;\end{document}"/>
  <p:tag name="IGUANATEXSIZE" val="20"/>
  <p:tag name="IGUANATEXCURSOR" val="89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066"/>
  <p:tag name="ORIGINALWIDTH" val="3019.873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probability} \propto \ee^{-\frac{1}{4} &#10;\int dt \,&#10;\eta(t)^2}&#10;\nn&#10;\end{alignat}&#10;\end{document}"/>
  <p:tag name="IGUANATEXSIZE" val="20"/>
  <p:tag name="IGUANATEXCURSOR" val="85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4499.43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%\langle {\cal O} \rangle &#10;\lim _{t \rightarrow \infty}&#10;\langle {\cal O}(z^{(\eta)}(t)) \rangle_{\eta}&#10;&amp;=&#10;\frac{1}{Z} \int dx \,  {\cal O}(x) w(x)&#10;\nn&#10;\end{alignat}&#10;\end{document}"/>
  <p:tag name="IGUANATEXSIZE" val="20"/>
  <p:tag name="IGUANATEXCURSOR" val="94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3616.79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\del \rho}{\del t}&#10;= \frac{\del}{\del x} &#10;\left( \frac{\del}{\del x} - \frac{1}{w(x)}&#10;\frac{\del w(x)}{\del x}&#10; \right) \rho&#10;\end{equation*}&#10;\end{document}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7.1841"/>
  <p:tag name="ORIGINALWIDTH" val="2521.93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im_{t\rightarrow \infty}&#10;\rho(x;t)&#10;=\frac{1}{Z} \, w(x)&#10;%= \frac{w(x)}{\int dx \, w(x)}&#10;\end{equation*}&#10;\end{document}"/>
  <p:tag name="IGUANATEXSIZE" val="20"/>
  <p:tag name="IGUANATEXCURSOR" val="90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1190.10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P(x,y;t):&#10;\end{equation*}&#10;\end{document}"/>
  <p:tag name="IGUANATEXSIZE" val="20"/>
  <p:tag name="IGUANATEXCURSOR" val="88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4.4282"/>
  <p:tag name="ORIGINALWIDTH" val="5808.0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The probability distribution of the complexified\\&#10;variables $z=x+iy$ at Langevin time $t$.&#10;\end{document}"/>
  <p:tag name="IGUANATEXSIZE" val="20"/>
  <p:tag name="IGUANATEXCURSOR" val="85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2.2197"/>
  <p:tag name="ORIGINALWIDTH" val="2896.13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where $\rho(x;t)\in \bbC$ obeys} &#10;\end{equation*}&#10;\end{document}"/>
  <p:tag name="IGUANATEXSIZE" val="20"/>
  <p:tag name="IGUANATEXCURSOR" val="91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5415.823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}&#10;%\begin{alignat}{3}&#10; \int dx dy \, {\cal O} (x+iy)&#10;P(x,y;t) = \int dx \, {\cal O}(x) \rho(x;t) \nn&#10;\end{equation}&#10;%\end{alignat}&#10;\end{document}"/>
  <p:tag name="IGUANATEXSIZE" val="20"/>
  <p:tag name="IGUANATEXCURSOR" val="87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551.931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 w(x)&#10;\nn&#10;\end{alignat}&#10;\end{document}"/>
  <p:tag name="IGUANATEXSIZE" val="20"/>
  <p:tag name="IGUANATEXCURSOR" val="81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3397.07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= \int dx dy \, {\cal O} (x+iy)&#10;P(x,y;t) &#10;\nn&#10;\end{alignat}&#10;\end{document}"/>
  <p:tag name="IGUANATEXSIZE" val="20"/>
  <p:tag name="IGUANATEXCURSOR" val="816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5415.823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}&#10;%\begin{alignat}{3}&#10; \int dx dy \, {\cal O} (x+iy)&#10;P(x,y;t) = \int dx \, {\cal O}(x) \rho(x;t) \nn&#10;\end{equation}&#10;%\end{alignat}&#10;\end{document}"/>
  <p:tag name="IGUANATEXSIZE" val="20"/>
  <p:tag name="IGUANATEXCURSOR" val="876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5.9318"/>
  <p:tag name="ORIGINALWIDTH" val="2887.88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u \equiv |v(z)| = &#10;%\frac{1}{w(x)}\frac{d w(x)}{dx} = &#10;\left| \frac{p}{z+i\alpha} - z  \right|&#10;\end{equation*}&#10;\end{document}"/>
  <p:tag name="IGUANATEXSIZE" val="20"/>
  <p:tag name="IGUANATEXCURSOR" val="960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1.8898"/>
  <p:tag name="ORIGINALWIDTH" val="3154.85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Z &amp;=&amp; \int dx \, w(x) \nn \\&#10;w(x) &amp;=&amp; (x+i\alpha)^p \, \ee^{-x^2/2}&#10;\end{eqnarray*}&#10;\end{document}"/>
  <p:tag name="IGUANATEXSIZE" val="20"/>
  <p:tag name="IGUANATEXCURSOR" val="87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.7233"/>
  <p:tag name="ORIGINALWIDTH" val="671.91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p=4&#10;\nn&#10;\end{alignat}&#10;\end{document}"/>
  <p:tag name="IGUANATEXSIZE" val="20"/>
  <p:tag name="IGUANATEXCURSOR" val="819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2.4297"/>
  <p:tag name="ORIGINALWIDTH" val="3471.31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textcolor{red}{caused by frequent visits to}\\&#10;\textcolor{red}{the singularity at $z=-i\alpha$}&#10;\end{document}"/>
  <p:tag name="IGUANATEXSIZE" val="20"/>
  <p:tag name="IGUANATEXCURSOR" val="951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9.1788"/>
  <p:tag name="ORIGINALWIDTH" val="4416.94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textcolor{red}{In this model, CLM fails at $\alpha \lesssim 3.7$}\\&#10;\textcolor{red}{due to &quot;the singular-drift problem&quot; }&#10;\end{document}"/>
  <p:tag name="IGUANATEXSIZE" val="20"/>
  <p:tag name="IGUANATEXCURSOR" val="88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1.9272"/>
  <p:tag name="ORIGINALWIDTH" val="5787.77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S_{\rm plaq}(U) = - \beta \sum_{n}  \sum_{\mu \neq \nu}&#10; \tr (U_{n\mu} U_{n+\hat{\mu},\nu} &#10; U_{n+\hat{\nu},\mu}^{-1} U_{n\nu}^{-1} )&#10;\end{equation*}&#10;\end{document}"/>
  <p:tag name="IGUANATEXSIZE" val="20"/>
  <p:tag name="IGUANATEXCURSOR" val="88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5.4669"/>
  <p:tag name="ORIGINALWIDTH" val="2611.9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U_{n \mu} \mapsto {\cal U}_{n \mu} \in  {\rm SL}(3,\bbC)&#10;\end{equation*}&#10;\end{document}"/>
  <p:tag name="IGUANATEXSIZE" val="20"/>
  <p:tag name="IGUANATEXCURSOR" val="929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8.9276"/>
  <p:tag name="ORIGINALWIDTH" val="3231.34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v_{a n\mu}(U) = \frac{1}{w(U)} D_{a n \mu} w(U)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713.5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Z = \int dx \, w(x)&#10;\end{equation*}&#10;\end{document}"/>
  <p:tag name="IGUANATEXSIZE" val="20"/>
  <p:tag name="IGUANATEXCURSOR" val="888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3.9295"/>
  <p:tag name="ORIGINALWIDTH" val="3806.5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D_{a n \mu} f(U)&#10;= \left. \frac{\del}{\del x} &#10;f(\ee^{i x t_a}  U_{n \mu}   ) \right|_{x=0}&#10;\end{equation*}&#10;\end{document}"/>
  <p:tag name="IGUANATEXSIZE" val="20"/>
  <p:tag name="IGUANATEXCURSOR" val="96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.4608"/>
  <p:tag name="ORIGINALWIDTH" val="3273.34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w(U) = \ee^{-S_{\rm plaq}[U]} \det M[U]&#10;\end{equation*}&#10;\end{document}"/>
  <p:tag name="IGUANATEXSIZE" val="20"/>
  <p:tag name="IGUANATEXCURSOR" val="903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1.6797"/>
  <p:tag name="ORIGINALWIDTH" val="6881.8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{\cal U}_{n \mu}^{(\eta)} (t+\epsilon) = &#10;\exp \Big\{&#10;i  \sum_a &#10;%\Big( - \epsilon {\cal D}_{a n \mu} S({\cal U}) &#10;\Big(  \epsilon \, v_{a n \mu} ({\cal U}) &#10;+ \sqrt{\epsilon} \, \eta_{a n \mu}(t) \Big)&#10;\, t_a \Big\}&#10;\,  {\cal U}_{n \mu}^{(\eta)} (t)&#10;\end{equation*}&#10;\end{document}"/>
  <p:tag name="IGUANATEXSIZE" val="20"/>
  <p:tag name="IGUANATEXCURSOR" val="1123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5.9692"/>
  <p:tag name="ORIGINALWIDTH" val="427.446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${\cal U}_{n\mu}$}&#10;\end{equation*}&#10;\end{document}"/>
  <p:tag name="IGUANATEXSIZE" val="20"/>
  <p:tag name="IGUANATEXCURSOR" val="89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596.175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$M[{\cal U}]$}&#10;\end{equation*}&#10;\end{document}"/>
  <p:tag name="IGUANATEXSIZE" val="20"/>
  <p:tag name="IGUANATEXCURSOR" val="891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0.21"/>
  <p:tag name="ORIGINALWIDTH" val="2655.41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r (M[{\cal U}]^{-1} {\cal D}_{an\mu} M[{\cal U}] )&#10;\end{equation*}&#10;\end{document}"/>
  <p:tag name="IGUANATEXSIZE" val="20"/>
  <p:tag name="IGUANATEXCURSOR" val="873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03.937"/>
  <p:tag name="ORIGINALWIDTH" val="4711.66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itemize}&#10;\item lattice size : $20^3 \times 12$, $24^3 \times 12$&#10;\vspace{-1.5cm}&#10;\item plaquette action with $\beta=5.2 \sim 5.6$&#10;\vspace{-1.5cm}&#10;\item staggered fermion (4 quark flavors)&#10;\vspace{-1.5cm}&#10;\item quark chemical pot.:&#10;$\mu a = 0.1$\\&#10;corresponding to $\mu/T = 1.2$&#10;\vspace{-1.5cm}&#10;\item quark mass : $ma = 0.01 \sim 0.5$&#10;\vspace{-1.5cm}&#10;\item Langevin stepsize : $\epsilon = 5 \times 10^{-5}$ &#10;\end{itemize}&#10;\end{document}"/>
  <p:tag name="IGUANATEXSIZE" val="20"/>
  <p:tag name="IGUANATEXCURSOR" val="118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9775"/>
  <p:tag name="ORIGINALWIDTH" val="1330.33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a \sim 0.07 {\rm fm}&#10;\nn&#10;\end{alignat}&#10;\end{document}"/>
  <p:tag name="IGUANATEXSIZE" val="20"/>
  <p:tag name="IGUANATEXCURSOR" val="82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135"/>
  <p:tag name="ORIGINALWIDTH" val="2727.40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20^3 \times 12 \ , \quad m=0.01&#10;\end{eqnarray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135"/>
  <p:tag name="ORIGINALWIDTH" val="2727.40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20^3 \times 12 \ , \quad m=0.01&#10;\end{eqnarray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3.1833"/>
  <p:tag name="ORIGINALWIDTH" val="3436.82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d}{d t} &#10;x^{(\eta)}(t) = v(x^{(\eta)} (t)) + \eta (t)&#10;\end{equation*}&#10;\end{document}"/>
  <p:tag name="IGUANATEXSIZE" val="20"/>
  <p:tag name="IGUANATEXCURSOR" val="88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135"/>
  <p:tag name="ORIGINALWIDTH" val="2515.9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24^3 \times 12 \ , \quad \beta=5.4&#10;\end{eqnarray*}&#10;\end{document}"/>
  <p:tag name="IGUANATEXSIZE" val="20"/>
  <p:tag name="IGUANATEXCURSOR" val="907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135"/>
  <p:tag name="ORIGINALWIDTH" val="2515.9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24^3 \times 12 \ , \quad \beta=5.4&#10;\end{eqnarray*}&#10;\end{document}"/>
  <p:tag name="IGUANATEXSIZE" val="20"/>
  <p:tag name="IGUANATEXCURSOR" val="907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5.9355"/>
  <p:tag name="ORIGINALWIDTH" val="4673.41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im _{m\rightarrow 0} \Sigma&#10;= \pi i \lim_{r\rightarrow +0}&#10;r \int_0^\pi d\theta \lim_{m\rightarrow 0}&#10;\tilde{\rho} _{\rm CL} (r,\theta)&#10;\nn&#10;\end{alignat}&#10;\end{document}"/>
  <p:tag name="IGUANATEXSIZE" val="20"/>
  <p:tag name="IGUANATEXCURSOR" val="93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971.878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m=0.1&#10;\nn&#10;\end{alignat}&#10;\end{document}"/>
  <p:tag name="IGUANATEXSIZE" val="20"/>
  <p:tag name="IGUANATEXCURSOR" val="821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971.878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m=0.1&#10;\nn&#10;\end{alignat}&#10;\end{document}"/>
  <p:tag name="IGUANATEXSIZE" val="20"/>
  <p:tag name="IGUANATEXCURSOR" val="821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7.394"/>
  <p:tag name="ORIGINALWIDTH" val="4711.66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itemize}&#10;\item lattice size : $8^3 \times 16$&#10;\vspace{-1.5cm}&#10;\item plaquette action with $\beta=5.7$&#10;\vspace{-1.5cm}&#10;\item staggered fermion (4 quark flavors)&#10;\vspace{-1.5cm}&#10;\item quark chemical pot.:&#10;$0 \le \mu a \le 0.5$\\&#10;corresponding to $0 \le \mu/T \le 8$&#10;\vspace{-1.5cm}&#10;\item quark mass : $ma = 0.01$&#10;\vspace{-1.5cm}&#10;\item total Langevin time = 50 $\sim$ 150\\&#10;with stepsize $\epsilon = 10^{-4}$ &#10;\end{itemize}&#10;\end{document}"/>
  <p:tag name="IGUANATEXSIZE" val="20"/>
  <p:tag name="IGUANATEXCURSOR" val="1023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9775"/>
  <p:tag name="ORIGINALWIDTH" val="1484.81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a \sim 0.045 {\rm fm}&#10;\nn&#10;\end{alignat}&#10;\end{document}"/>
  <p:tag name="IGUANATEXSIZE" val="20"/>
  <p:tag name="IGUANATEXCURSOR" val="823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1.372"/>
  <p:tag name="ORIGINALWIDTH" val="2187.477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8^3 \times 16, \quad N_{\rm f} =4 \nn \\&#10;&amp; \beta=5.7 \nn \\&#10;&amp; m=0.01 \nn&#10;\end{alignat}&#10;\end{document}"/>
  <p:tag name="IGUANATEXSIZE" val="20"/>
  <p:tag name="IGUANATEXCURSOR" val="84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8.174"/>
  <p:tag name="ORIGINALWIDTH" val="2224.22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\mu \le 0.1 \nn \\&#10;&amp; 0.325 \le \mu \le 0.475 \nn&#10;\end{alignat}&#10;\end{document}"/>
  <p:tag name="IGUANATEXSIZE" val="20"/>
  <p:tag name="IGUANATEXCURSOR" val="839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9719"/>
  <p:tag name="ORIGINALWIDTH" val="2500.93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mu = 0.2 \ \mbox{and} \ \mu=0.3&#10;\end{eqnarray*}&#10;\end{document}"/>
  <p:tag name="IGUANATEXSIZE" val="20"/>
  <p:tag name="IGUANATEXCURSOR" val="88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3.6483"/>
  <p:tag name="ORIGINALWIDTH" val="3395.57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angle \cdots \rangle_\eta&#10;= \frac{\int {\cal D}\eta \cdots  \ee^{-\frac{1}{4}&#10;\int dt \, \eta^2(t) }}&#10;{ \int {\cal D} \eta \,  \ee^{-\frac{1}{4}&#10;\int dt \, \eta^2(t)  }}&#10;\end{equation*}&#10;\end{document}"/>
  <p:tag name="IGUANATEXSIZE" val="20"/>
  <p:tag name="IGUANATEXCURSOR" val="1001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7188"/>
  <p:tag name="ORIGINALWIDTH" val="1032.62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16 ^{3} \times 32&#10;\nn&#10;\end{alignat}&#10;\end{document}"/>
  <p:tag name="IGUANATEXSIZE" val="20"/>
  <p:tag name="IGUANATEXCURSOR" val="833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3.637"/>
  <p:tag name="ORIGINALWIDTH" val="8182.97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E= \sqrt{{\bf p}^2 + m^2}&#10;\sim \frac{2\pi}{L} |{\bf n}|&#10;= \left\{&#10;\begin{array}{cl}&#10;0 &amp;   {\bf n} = (0,0,0) \\&#10;\frac{2\pi}{L} &amp; {\bf n} = (\pm 1,0,0),&#10; (0, \pm 1,0),(0,0, \pm 1)\\&#10;\vdots &amp; &#10;\end{array}&#10;\right.&#10;\end{eqnarray*}&#10;\end{document}"/>
  <p:tag name="IGUANATEXSIZE" val="20"/>
  <p:tag name="IGUANATEXCURSOR" val="1062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2817.39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frac{2\pi}{L} &#10;= \left\{&#10;\begin{array}{cl}&#10;0.79 &amp;   (L=8) \\&#10;0.38 &amp;  (L=16)&#10;\end{array}&#10;\right.&#10;\end{eqnarray*}&#10;\end{document}"/>
  <p:tag name="IGUANATEXSIZE" val="20"/>
  <p:tag name="IGUANATEXCURSOR" val="949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8.9576"/>
  <p:tag name="ORIGINALWIDTH" val="4858.64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For $\mu \lesssim  \frac{2\pi}{L}$, only zero modes condense.&#10;\end{document}"/>
  <p:tag name="IGUANATEXSIZE" val="20"/>
  <p:tag name="IGUANATEXCURSOR" val="915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4.4731"/>
  <p:tag name="ORIGINALWIDTH" val="4857.89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height of the plateau $= 3\times 4 \times 2 = 24$ &#10;\end{document}"/>
  <p:tag name="IGUANATEXSIZE" val="20"/>
  <p:tag name="IGUANATEXCURSOR" val="85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2.6697"/>
  <p:tag name="ORIGINALWIDTH" val="5819.27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At $\mu \sim \frac{2\pi}{L}$, the 2nd plateau&#10;with the height $24 \times (1+6)=168$ should appear.&#10;\end{document}"/>
  <p:tag name="IGUANATEXSIZE" val="20"/>
  <p:tag name="IGUANATEXCURSOR" val="91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3.712"/>
  <p:tag name="ORIGINALWIDTH" val="2461.19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gamma_5 D(\mu) \gamma_5 = D(-\mu)^\dag&#10;\end{eqnarray*}&#10;\end{document}"/>
  <p:tag name="IGUANATEXSIZE" val="20"/>
  <p:tag name="IGUANATEXCURSOR" val="906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2990.62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det D(-\mu) = [ \det D(\mu) ]^{*}&#10;\end{eqnarray*}&#10;\end{document}"/>
  <p:tag name="IGUANATEXSIZE" val="20"/>
  <p:tag name="IGUANATEXCURSOR" val="906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9617"/>
  <p:tag name="ORIGINALWIDTH" val="4263.21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| \det D(\mu)^2 |  = \det D(\mu) \cdot \det D(-\mu)&#10;\end{eqnarray*}&#10;\end{document}"/>
  <p:tag name="IGUANATEXSIZE" val="20"/>
  <p:tag name="IGUANATEXCURSOR" val="92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3673.04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w_{\rm B} = exp \left(&#10;- \frac{E - \mu (N_u + N_d)}{T} \right)&#10;\end{eqnarray*}&#10;\end{document}"/>
  <p:tag name="IGUANATEXSIZE" val="20"/>
  <p:tag name="IGUANATEXCURSOR" val="88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8.2077"/>
  <p:tag name="ORIGINALWIDTH" val="3140.60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P(x,t) = \langle &#10;\delta (x - x^{(\eta)}(t) )&#10;\rangle_\eta&#10;\end{equation*}&#10;\end{document}"/>
  <p:tag name="IGUANATEXSIZE" val="20"/>
  <p:tag name="IGUANATEXCURSOR" val="91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3519.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w_{\rm B} = exp \left(&#10;- \frac{E - \mu (N_u \textcolor{red}{-} N_d)}{T} \right)&#10;\end{eqnarray*}&#10;\end{document}"/>
  <p:tag name="IGUANATEXSIZE" val="20"/>
  <p:tag name="IGUANATEXCURSOR" val="885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5565.05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$\mu$ in PQ model = isospin chemical potential&#10;\end{document}"/>
  <p:tag name="IGUANATEXSIZE" val="20"/>
  <p:tag name="IGUANATEXCURSOR" val="901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3586.05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$\langle n \rangle$ in PQ model&#10;= $\langle n_u - n_d \rangle$ &#10;\end{document}"/>
  <p:tag name="IGUANATEXSIZE" val="20"/>
  <p:tag name="IGUANATEXCURSOR" val="91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307.461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langle n \rangle&#10;\end{eqnarray*}&#10;\end{document}"/>
  <p:tag name="IGUANATEXSIZE" val="20"/>
  <p:tag name="IGUANATEXCURSOR" val="890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297"/>
  <p:tag name="ORIGINALWIDTH" val="143.232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mu&#10;\end{eqnarray*}&#10;\end{document}"/>
  <p:tag name="IGUANATEXSIZE" val="20"/>
  <p:tag name="IGUANATEXCURSOR" val="876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637.420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m_{\pi}/2&#10;\end{eqnarray*}&#10;\end{document}"/>
  <p:tag name="IGUANATEXSIZE" val="20"/>
  <p:tag name="IGUANATEXCURSOR" val="882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703.41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m_{N}/3&#10;\end{eqnarray*}&#10;\end{document}"/>
  <p:tag name="IGUANATEXSIZE" val="20"/>
  <p:tag name="IGUANATEXCURSOR" val="88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297"/>
  <p:tag name="ORIGINALWIDTH" val="258.717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mu_{\rm c}&#10;\end{eqnarray*}&#10;\end{document}"/>
  <p:tag name="IGUANATEXSIZE" val="20"/>
  <p:tag name="IGUANATEXCURSOR" val="883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2.6772"/>
  <p:tag name="ORIGINALWIDTH" val="2255.71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pion condensation\\&#10;for $\mu \ge m_{\pi}/2$&#10;\end{document}"/>
  <p:tag name="IGUANATEXSIZE" val="20"/>
  <p:tag name="IGUANATEXCURSOR" val="840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9617"/>
  <p:tag name="ORIGINALWIDTH" val="964.379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langle n \rangle \propto \mu^3&#10;\end{eqnarray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3751.0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\del P}{\del t}&#10;= \frac{\del}{\del x} &#10;\left( \frac{\del}{\del x} - \frac{1}{w(x)}&#10;\frac{\del w(x)}{\del x}&#10; \right) P&#10;\end{equation*}&#10;\end{document}"/>
  <p:tag name="IGUANATEXSIZE" val="20"/>
  <p:tag name="IGUANATEXCURSOR" val="94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.4627"/>
  <p:tag name="ORIGINALWIDTH" val="4096.73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Probability distribution of $x^{(\eta)} (t)$}&#10;\end{equation*}&#10;\end{document}"/>
  <p:tag name="IGUANATEXSIZE" val="20"/>
  <p:tag name="IGUANATEXCURSOR" val="88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1717</Words>
  <Application>Microsoft Office PowerPoint</Application>
  <PresentationFormat>画面に合わせる (4:3)</PresentationFormat>
  <Paragraphs>245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Wingdings</vt:lpstr>
      <vt:lpstr>Office テーマ</vt:lpstr>
      <vt:lpstr>Perspectives of complex Langevin calculations in finite density QCD</vt:lpstr>
      <vt:lpstr>How I met Jac </vt:lpstr>
      <vt:lpstr>A new development toward solution to the sign problem</vt:lpstr>
      <vt:lpstr>The current status and perspectives of the complex Langevin calculations in finite density QCD</vt:lpstr>
      <vt:lpstr>Plan of the talk</vt:lpstr>
      <vt:lpstr>1．Complex Langevin method</vt:lpstr>
      <vt:lpstr>PowerPoint プレゼンテーション</vt:lpstr>
      <vt:lpstr>The complex Langevin method</vt:lpstr>
      <vt:lpstr>2. Argument for justification and the condition for correct convergence</vt:lpstr>
      <vt:lpstr>The key identity for justification</vt:lpstr>
      <vt:lpstr>Condition for justifying the CLM</vt:lpstr>
      <vt:lpstr>Demonstration of our condition</vt:lpstr>
      <vt:lpstr>3. Application to lattice QCD at finite density</vt:lpstr>
      <vt:lpstr>complex Langevin method for finite densiy QCD</vt:lpstr>
      <vt:lpstr>Applications of the CLM to finite density QCD</vt:lpstr>
      <vt:lpstr>3.1    Can we see the deconfining transition ?</vt:lpstr>
      <vt:lpstr>Simulation setup</vt:lpstr>
      <vt:lpstr>PowerPoint プレゼンテーション</vt:lpstr>
      <vt:lpstr>the generalized Banks-Casher relation</vt:lpstr>
      <vt:lpstr>Our claim based on simulation results</vt:lpstr>
      <vt:lpstr>3.2    Low-T behaviors from lattices with small spatial volume</vt:lpstr>
      <vt:lpstr>Simulation setup</vt:lpstr>
      <vt:lpstr>Histogram of the drift term</vt:lpstr>
      <vt:lpstr>PowerPoint プレゼンテーション</vt:lpstr>
      <vt:lpstr>PowerPoint プレゼンテーション</vt:lpstr>
      <vt:lpstr>PowerPoint プレゼンテーション</vt:lpstr>
      <vt:lpstr>New results for a                 lattice</vt:lpstr>
      <vt:lpstr>Interpretation of the plateau</vt:lpstr>
      <vt:lpstr>4.  Summary and future prospects</vt:lpstr>
      <vt:lpstr>Summary and future prospects</vt:lpstr>
      <vt:lpstr>PowerPoint プレゼンテーション</vt:lpstr>
      <vt:lpstr>Backup slides</vt:lpstr>
      <vt:lpstr>physical interpretation of  the phase quenched model</vt:lpstr>
      <vt:lpstr>Speculated behaviors at T=0  with large spatial volume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of complex Langevin calculations in finite density QCD</dc:title>
  <dc:creator>Jun</dc:creator>
  <cp:lastModifiedBy>Jun</cp:lastModifiedBy>
  <cp:revision>54</cp:revision>
  <dcterms:created xsi:type="dcterms:W3CDTF">2019-07-30T05:14:57Z</dcterms:created>
  <dcterms:modified xsi:type="dcterms:W3CDTF">2019-08-05T22:49:34Z</dcterms:modified>
</cp:coreProperties>
</file>