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71" r:id="rId3"/>
    <p:sldId id="373" r:id="rId4"/>
    <p:sldId id="380" r:id="rId5"/>
    <p:sldId id="356" r:id="rId6"/>
    <p:sldId id="381" r:id="rId7"/>
    <p:sldId id="406" r:id="rId8"/>
    <p:sldId id="383" r:id="rId9"/>
    <p:sldId id="384" r:id="rId10"/>
    <p:sldId id="385" r:id="rId11"/>
    <p:sldId id="386" r:id="rId12"/>
    <p:sldId id="392" r:id="rId13"/>
    <p:sldId id="391" r:id="rId14"/>
    <p:sldId id="394" r:id="rId15"/>
    <p:sldId id="395" r:id="rId16"/>
    <p:sldId id="396" r:id="rId17"/>
    <p:sldId id="399" r:id="rId18"/>
    <p:sldId id="398" r:id="rId19"/>
    <p:sldId id="400" r:id="rId20"/>
    <p:sldId id="393" r:id="rId21"/>
    <p:sldId id="402" r:id="rId22"/>
    <p:sldId id="401" r:id="rId23"/>
    <p:sldId id="403" r:id="rId24"/>
    <p:sldId id="311" r:id="rId25"/>
    <p:sldId id="408" r:id="rId26"/>
    <p:sldId id="412" r:id="rId27"/>
    <p:sldId id="413" r:id="rId28"/>
    <p:sldId id="414" r:id="rId29"/>
    <p:sldId id="415" r:id="rId30"/>
    <p:sldId id="416" r:id="rId31"/>
    <p:sldId id="417" r:id="rId32"/>
    <p:sldId id="418" r:id="rId33"/>
    <p:sldId id="419" r:id="rId34"/>
    <p:sldId id="420" r:id="rId35"/>
  </p:sldIdLst>
  <p:sldSz cx="9144000" cy="6858000" type="screen4x3"/>
  <p:notesSz cx="6805613" cy="9944100"/>
  <p:defaultTextStyle>
    <a:defPPr>
      <a:defRPr lang="de-DE"/>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74">
          <p15:clr>
            <a:srgbClr val="A4A3A4"/>
          </p15:clr>
        </p15:guide>
        <p15:guide id="3" orient="horz" pos="3929">
          <p15:clr>
            <a:srgbClr val="A4A3A4"/>
          </p15:clr>
        </p15:guide>
        <p15:guide id="4" orient="horz" pos="4020">
          <p15:clr>
            <a:srgbClr val="A4A3A4"/>
          </p15:clr>
        </p15:guide>
        <p15:guide id="5" pos="560">
          <p15:clr>
            <a:srgbClr val="A4A3A4"/>
          </p15:clr>
        </p15:guide>
        <p15:guide id="6" pos="4526">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00"/>
    <a:srgbClr val="99C000"/>
    <a:srgbClr val="B90F22"/>
    <a:srgbClr val="000000"/>
    <a:srgbClr val="F5A300"/>
    <a:srgbClr val="B5B5B5"/>
    <a:srgbClr val="E95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2" autoAdjust="0"/>
    <p:restoredTop sz="95980" autoAdjust="0"/>
  </p:normalViewPr>
  <p:slideViewPr>
    <p:cSldViewPr snapToGrid="0" snapToObjects="1" showGuides="1">
      <p:cViewPr varScale="1">
        <p:scale>
          <a:sx n="87" d="100"/>
          <a:sy n="87" d="100"/>
        </p:scale>
        <p:origin x="1746" y="84"/>
      </p:cViewPr>
      <p:guideLst>
        <p:guide orient="horz" pos="1071"/>
        <p:guide orient="horz" pos="3974"/>
        <p:guide orient="horz" pos="3929"/>
        <p:guide orient="horz" pos="4020"/>
        <p:guide pos="560"/>
        <p:guide pos="45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52"/>
    </p:cViewPr>
  </p:sorterViewPr>
  <p:notesViewPr>
    <p:cSldViewPr snapToGrid="0" snapToObjects="1" showGuides="1">
      <p:cViewPr>
        <p:scale>
          <a:sx n="100" d="100"/>
          <a:sy n="100" d="100"/>
        </p:scale>
        <p:origin x="-1332" y="136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90500" y="420688"/>
            <a:ext cx="53609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45" tIns="0" rIns="0" bIns="0" numCol="1" anchor="ctr" anchorCtr="0" compatLnSpc="1">
            <a:prstTxWarp prst="textNoShape">
              <a:avLst/>
            </a:prstTxWarp>
          </a:bodyPr>
          <a:lstStyle>
            <a:lvl1pPr defTabSz="923373">
              <a:lnSpc>
                <a:spcPts val="1317"/>
              </a:lnSpc>
              <a:defRPr sz="1000" b="1">
                <a:latin typeface="Stafford" pitchFamily="2" charset="0"/>
              </a:defRPr>
            </a:lvl1pPr>
          </a:lstStyle>
          <a:p>
            <a:pPr>
              <a:defRPr/>
            </a:pPr>
            <a:endParaRPr lang="de-DE"/>
          </a:p>
        </p:txBody>
      </p:sp>
      <p:sp>
        <p:nvSpPr>
          <p:cNvPr id="50179" name="Rectangle 3"/>
          <p:cNvSpPr>
            <a:spLocks noGrp="1" noChangeArrowheads="1"/>
          </p:cNvSpPr>
          <p:nvPr>
            <p:ph type="dt" sz="quarter" idx="1"/>
          </p:nvPr>
        </p:nvSpPr>
        <p:spPr bwMode="auto">
          <a:xfrm>
            <a:off x="190500" y="9317038"/>
            <a:ext cx="13176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23373">
              <a:defRPr sz="1000" b="1">
                <a:latin typeface="Stafford" pitchFamily="2" charset="0"/>
              </a:defRPr>
            </a:lvl1pPr>
          </a:lstStyle>
          <a:p>
            <a:pPr>
              <a:defRPr/>
            </a:pPr>
            <a:fld id="{C75D7C30-4B9A-42D5-AA59-DCAA27F0CC9B}" type="datetime1">
              <a:rPr lang="en-GB"/>
              <a:pPr>
                <a:defRPr/>
              </a:pPr>
              <a:t>05/08/2019</a:t>
            </a:fld>
            <a:endParaRPr lang="de-DE"/>
          </a:p>
        </p:txBody>
      </p:sp>
      <p:sp>
        <p:nvSpPr>
          <p:cNvPr id="50180" name="Rectangle 4"/>
          <p:cNvSpPr>
            <a:spLocks noGrp="1" noChangeArrowheads="1"/>
          </p:cNvSpPr>
          <p:nvPr>
            <p:ph type="ftr" sz="quarter" idx="2"/>
          </p:nvPr>
        </p:nvSpPr>
        <p:spPr bwMode="auto">
          <a:xfrm>
            <a:off x="1508125" y="9317038"/>
            <a:ext cx="44307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23373">
              <a:defRPr sz="1000" b="1">
                <a:latin typeface="Stafford" pitchFamily="2" charset="0"/>
              </a:defRPr>
            </a:lvl1pPr>
          </a:lstStyle>
          <a:p>
            <a:pPr>
              <a:defRPr/>
            </a:pPr>
            <a:r>
              <a:rPr lang="de-DE"/>
              <a:t>|  </a:t>
            </a:r>
          </a:p>
        </p:txBody>
      </p:sp>
      <p:sp>
        <p:nvSpPr>
          <p:cNvPr id="50181" name="Rectangle 5"/>
          <p:cNvSpPr>
            <a:spLocks noGrp="1" noChangeArrowheads="1"/>
          </p:cNvSpPr>
          <p:nvPr>
            <p:ph type="sldNum" sz="quarter" idx="3"/>
          </p:nvPr>
        </p:nvSpPr>
        <p:spPr bwMode="auto">
          <a:xfrm>
            <a:off x="5953125" y="9317038"/>
            <a:ext cx="6635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923373">
              <a:defRPr sz="1000" b="1">
                <a:latin typeface="Stafford" pitchFamily="2" charset="0"/>
              </a:defRPr>
            </a:lvl1pPr>
          </a:lstStyle>
          <a:p>
            <a:pPr>
              <a:defRPr/>
            </a:pPr>
            <a:r>
              <a:rPr lang="de-DE"/>
              <a:t>|  </a:t>
            </a:r>
            <a:fld id="{991C4900-CE71-4A36-B529-54A385791142}" type="slidenum">
              <a:rPr lang="de-DE"/>
              <a:pPr>
                <a:defRPr/>
              </a:pPr>
              <a:t>‹Nr.›</a:t>
            </a:fld>
            <a:endParaRPr lang="de-DE"/>
          </a:p>
        </p:txBody>
      </p:sp>
      <p:pic>
        <p:nvPicPr>
          <p:cNvPr id="54278" name="Picture 6"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392113"/>
            <a:ext cx="920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7"/>
          <p:cNvSpPr>
            <a:spLocks noChangeArrowheads="1"/>
          </p:cNvSpPr>
          <p:nvPr/>
        </p:nvSpPr>
        <p:spPr bwMode="auto">
          <a:xfrm>
            <a:off x="190500" y="195263"/>
            <a:ext cx="6426200" cy="157162"/>
          </a:xfrm>
          <a:prstGeom prst="rect">
            <a:avLst/>
          </a:prstGeom>
          <a:solidFill>
            <a:srgbClr val="B5B5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49" tIns="44175" rIns="88349" bIns="44175"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sp>
        <p:nvSpPr>
          <p:cNvPr id="54280" name="Line 8"/>
          <p:cNvSpPr>
            <a:spLocks noChangeShapeType="1"/>
          </p:cNvSpPr>
          <p:nvPr/>
        </p:nvSpPr>
        <p:spPr bwMode="auto">
          <a:xfrm>
            <a:off x="190500" y="392113"/>
            <a:ext cx="6426200" cy="0"/>
          </a:xfrm>
          <a:prstGeom prst="line">
            <a:avLst/>
          </a:prstGeom>
          <a:noFill/>
          <a:ln w="1524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9" tIns="44175" rIns="88349" bIns="44175"/>
          <a:lstStyle/>
          <a:p>
            <a:endParaRPr lang="en-US"/>
          </a:p>
        </p:txBody>
      </p:sp>
      <p:sp>
        <p:nvSpPr>
          <p:cNvPr id="54281" name="Line 9"/>
          <p:cNvSpPr>
            <a:spLocks noChangeShapeType="1"/>
          </p:cNvSpPr>
          <p:nvPr/>
        </p:nvSpPr>
        <p:spPr bwMode="auto">
          <a:xfrm>
            <a:off x="190500" y="9240838"/>
            <a:ext cx="64262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9" tIns="44175" rIns="88349" bIns="44175"/>
          <a:lstStyle/>
          <a:p>
            <a:endParaRPr lang="en-US"/>
          </a:p>
        </p:txBody>
      </p:sp>
      <p:sp>
        <p:nvSpPr>
          <p:cNvPr id="54282" name="Line 10"/>
          <p:cNvSpPr>
            <a:spLocks noChangeShapeType="1"/>
          </p:cNvSpPr>
          <p:nvPr/>
        </p:nvSpPr>
        <p:spPr bwMode="auto">
          <a:xfrm>
            <a:off x="188913" y="846138"/>
            <a:ext cx="64262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9" tIns="44175" rIns="88349" bIns="44175"/>
          <a:lstStyle/>
          <a:p>
            <a:endParaRPr lang="en-US"/>
          </a:p>
        </p:txBody>
      </p:sp>
    </p:spTree>
    <p:extLst>
      <p:ext uri="{BB962C8B-B14F-4D97-AF65-F5344CB8AC3E}">
        <p14:creationId xmlns:p14="http://schemas.microsoft.com/office/powerpoint/2010/main" val="3131726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13"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392113"/>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dt" idx="1"/>
          </p:nvPr>
        </p:nvSpPr>
        <p:spPr bwMode="auto">
          <a:xfrm>
            <a:off x="188913" y="9444038"/>
            <a:ext cx="16049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25" tIns="46162" rIns="92325" bIns="46162" numCol="1" anchor="ctr" anchorCtr="0" compatLnSpc="1">
            <a:prstTxWarp prst="textNoShape">
              <a:avLst/>
            </a:prstTxWarp>
          </a:bodyPr>
          <a:lstStyle>
            <a:lvl1pPr defTabSz="923373">
              <a:lnSpc>
                <a:spcPts val="1317"/>
              </a:lnSpc>
              <a:defRPr sz="1000">
                <a:latin typeface="Stafford" pitchFamily="2" charset="0"/>
              </a:defRPr>
            </a:lvl1pPr>
          </a:lstStyle>
          <a:p>
            <a:pPr>
              <a:defRPr/>
            </a:pPr>
            <a:fld id="{EB9D5C54-FDCD-41D9-8532-F847C734137A}" type="datetime1">
              <a:rPr lang="en-GB"/>
              <a:pPr>
                <a:defRPr/>
              </a:pPr>
              <a:t>05/08/2019</a:t>
            </a:fld>
            <a:endParaRPr lang="de-DE"/>
          </a:p>
        </p:txBody>
      </p:sp>
      <p:sp>
        <p:nvSpPr>
          <p:cNvPr id="44036" name="Rectangle 4"/>
          <p:cNvSpPr>
            <a:spLocks noGrp="1" noRot="1" noChangeAspect="1" noChangeArrowheads="1" noTextEdit="1"/>
          </p:cNvSpPr>
          <p:nvPr>
            <p:ph type="sldImg" idx="2"/>
          </p:nvPr>
        </p:nvSpPr>
        <p:spPr bwMode="auto">
          <a:xfrm>
            <a:off x="1166813" y="1004888"/>
            <a:ext cx="4452937" cy="3340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90500" y="4659313"/>
            <a:ext cx="6424613"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25" tIns="46162" rIns="92325" bIns="4616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1793875" y="9444038"/>
            <a:ext cx="40735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25" tIns="46162" rIns="92325" bIns="46162" numCol="1" anchor="ctr" anchorCtr="0" compatLnSpc="1">
            <a:prstTxWarp prst="textNoShape">
              <a:avLst/>
            </a:prstTxWarp>
          </a:bodyPr>
          <a:lstStyle>
            <a:lvl1pPr defTabSz="923373">
              <a:lnSpc>
                <a:spcPts val="1317"/>
              </a:lnSpc>
              <a:defRPr sz="1000">
                <a:latin typeface="Stafford" pitchFamily="2" charset="0"/>
              </a:defRPr>
            </a:lvl1pPr>
          </a:lstStyle>
          <a:p>
            <a:pPr>
              <a:defRPr/>
            </a:pPr>
            <a:r>
              <a:rPr lang="de-DE"/>
              <a:t>|  </a:t>
            </a:r>
          </a:p>
        </p:txBody>
      </p:sp>
      <p:sp>
        <p:nvSpPr>
          <p:cNvPr id="3079" name="Rectangle 7"/>
          <p:cNvSpPr>
            <a:spLocks noGrp="1" noChangeArrowheads="1"/>
          </p:cNvSpPr>
          <p:nvPr>
            <p:ph type="sldNum" sz="quarter" idx="5"/>
          </p:nvPr>
        </p:nvSpPr>
        <p:spPr bwMode="auto">
          <a:xfrm>
            <a:off x="5867400" y="9444038"/>
            <a:ext cx="9366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25" tIns="46162" rIns="92325" bIns="46162" numCol="1" anchor="ctr" anchorCtr="0" compatLnSpc="1">
            <a:prstTxWarp prst="textNoShape">
              <a:avLst/>
            </a:prstTxWarp>
          </a:bodyPr>
          <a:lstStyle>
            <a:lvl1pPr algn="r" defTabSz="923373">
              <a:lnSpc>
                <a:spcPts val="1317"/>
              </a:lnSpc>
              <a:defRPr sz="1000">
                <a:latin typeface="Stafford" pitchFamily="2" charset="0"/>
              </a:defRPr>
            </a:lvl1pPr>
          </a:lstStyle>
          <a:p>
            <a:pPr>
              <a:defRPr/>
            </a:pPr>
            <a:r>
              <a:rPr lang="de-DE"/>
              <a:t>|  </a:t>
            </a:r>
            <a:fld id="{329987A3-0CCE-49C9-8C6C-BFC6C39569E4}" type="slidenum">
              <a:rPr lang="de-DE"/>
              <a:pPr>
                <a:defRPr/>
              </a:pPr>
              <a:t>‹Nr.›</a:t>
            </a:fld>
            <a:endParaRPr lang="de-DE"/>
          </a:p>
        </p:txBody>
      </p:sp>
      <p:sp>
        <p:nvSpPr>
          <p:cNvPr id="40968" name="Rectangle 8"/>
          <p:cNvSpPr>
            <a:spLocks noChangeArrowheads="1"/>
          </p:cNvSpPr>
          <p:nvPr/>
        </p:nvSpPr>
        <p:spPr bwMode="auto">
          <a:xfrm>
            <a:off x="190500" y="420688"/>
            <a:ext cx="5360988"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45" tIns="0" rIns="0" bIns="0" anchor="ctr"/>
          <a:lstStyle>
            <a:lvl1pPr defTabSz="955675" eaLnBrk="0" hangingPunct="0">
              <a:defRPr sz="2000">
                <a:solidFill>
                  <a:schemeClr val="tx1"/>
                </a:solidFill>
                <a:latin typeface="Times New Roman" pitchFamily="18" charset="0"/>
              </a:defRPr>
            </a:lvl1pPr>
            <a:lvl2pPr marL="742950" indent="-285750" defTabSz="955675" eaLnBrk="0" hangingPunct="0">
              <a:defRPr sz="2000">
                <a:solidFill>
                  <a:schemeClr val="tx1"/>
                </a:solidFill>
                <a:latin typeface="Times New Roman" pitchFamily="18" charset="0"/>
              </a:defRPr>
            </a:lvl2pPr>
            <a:lvl3pPr marL="1143000" indent="-228600" defTabSz="955675" eaLnBrk="0" hangingPunct="0">
              <a:defRPr sz="2000">
                <a:solidFill>
                  <a:schemeClr val="tx1"/>
                </a:solidFill>
                <a:latin typeface="Times New Roman" pitchFamily="18" charset="0"/>
              </a:defRPr>
            </a:lvl3pPr>
            <a:lvl4pPr marL="1600200" indent="-228600" defTabSz="955675" eaLnBrk="0" hangingPunct="0">
              <a:defRPr sz="2000">
                <a:solidFill>
                  <a:schemeClr val="tx1"/>
                </a:solidFill>
                <a:latin typeface="Times New Roman" pitchFamily="18" charset="0"/>
              </a:defRPr>
            </a:lvl4pPr>
            <a:lvl5pPr marL="2057400" indent="-228600" defTabSz="955675" eaLnBrk="0" hangingPunct="0">
              <a:defRPr sz="2000">
                <a:solidFill>
                  <a:schemeClr val="tx1"/>
                </a:solidFill>
                <a:latin typeface="Times New Roman" pitchFamily="18" charset="0"/>
              </a:defRPr>
            </a:lvl5pPr>
            <a:lvl6pPr marL="2514600" indent="-228600" defTabSz="955675" eaLnBrk="0" fontAlgn="base" hangingPunct="0">
              <a:spcBef>
                <a:spcPct val="0"/>
              </a:spcBef>
              <a:spcAft>
                <a:spcPct val="0"/>
              </a:spcAft>
              <a:defRPr sz="2000">
                <a:solidFill>
                  <a:schemeClr val="tx1"/>
                </a:solidFill>
                <a:latin typeface="Times New Roman" pitchFamily="18" charset="0"/>
              </a:defRPr>
            </a:lvl6pPr>
            <a:lvl7pPr marL="2971800" indent="-228600" defTabSz="955675" eaLnBrk="0" fontAlgn="base" hangingPunct="0">
              <a:spcBef>
                <a:spcPct val="0"/>
              </a:spcBef>
              <a:spcAft>
                <a:spcPct val="0"/>
              </a:spcAft>
              <a:defRPr sz="2000">
                <a:solidFill>
                  <a:schemeClr val="tx1"/>
                </a:solidFill>
                <a:latin typeface="Times New Roman" pitchFamily="18" charset="0"/>
              </a:defRPr>
            </a:lvl7pPr>
            <a:lvl8pPr marL="3429000" indent="-228600" defTabSz="955675" eaLnBrk="0" fontAlgn="base" hangingPunct="0">
              <a:spcBef>
                <a:spcPct val="0"/>
              </a:spcBef>
              <a:spcAft>
                <a:spcPct val="0"/>
              </a:spcAft>
              <a:defRPr sz="2000">
                <a:solidFill>
                  <a:schemeClr val="tx1"/>
                </a:solidFill>
                <a:latin typeface="Times New Roman" pitchFamily="18" charset="0"/>
              </a:defRPr>
            </a:lvl8pPr>
            <a:lvl9pPr marL="3886200" indent="-228600" defTabSz="955675" eaLnBrk="0" fontAlgn="base" hangingPunct="0">
              <a:spcBef>
                <a:spcPct val="0"/>
              </a:spcBef>
              <a:spcAft>
                <a:spcPct val="0"/>
              </a:spcAft>
              <a:defRPr sz="2000">
                <a:solidFill>
                  <a:schemeClr val="tx1"/>
                </a:solidFill>
                <a:latin typeface="Times New Roman" pitchFamily="18" charset="0"/>
              </a:defRPr>
            </a:lvl9pPr>
          </a:lstStyle>
          <a:p>
            <a:pPr eaLnBrk="1" hangingPunct="1">
              <a:lnSpc>
                <a:spcPts val="1317"/>
              </a:lnSpc>
              <a:defRPr/>
            </a:pPr>
            <a:endParaRPr lang="en-US" altLang="en-US" sz="1000" b="1">
              <a:latin typeface="Stafford" pitchFamily="2" charset="0"/>
            </a:endParaRPr>
          </a:p>
        </p:txBody>
      </p:sp>
      <p:sp>
        <p:nvSpPr>
          <p:cNvPr id="40969" name="Rectangle 9"/>
          <p:cNvSpPr>
            <a:spLocks noChangeArrowheads="1"/>
          </p:cNvSpPr>
          <p:nvPr/>
        </p:nvSpPr>
        <p:spPr bwMode="auto">
          <a:xfrm>
            <a:off x="190500" y="195263"/>
            <a:ext cx="6426200" cy="157162"/>
          </a:xfrm>
          <a:prstGeom prst="rect">
            <a:avLst/>
          </a:prstGeom>
          <a:solidFill>
            <a:srgbClr val="B5B5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49" tIns="44175" rIns="88349" bIns="44175"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sp>
        <p:nvSpPr>
          <p:cNvPr id="44042" name="Line 10"/>
          <p:cNvSpPr>
            <a:spLocks noChangeShapeType="1"/>
          </p:cNvSpPr>
          <p:nvPr/>
        </p:nvSpPr>
        <p:spPr bwMode="auto">
          <a:xfrm>
            <a:off x="190500" y="392113"/>
            <a:ext cx="6426200" cy="0"/>
          </a:xfrm>
          <a:prstGeom prst="line">
            <a:avLst/>
          </a:prstGeom>
          <a:noFill/>
          <a:ln w="1524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9" tIns="44175" rIns="88349" bIns="44175"/>
          <a:lstStyle/>
          <a:p>
            <a:endParaRPr lang="en-US"/>
          </a:p>
        </p:txBody>
      </p:sp>
      <p:sp>
        <p:nvSpPr>
          <p:cNvPr id="44043" name="Line 11"/>
          <p:cNvSpPr>
            <a:spLocks noChangeShapeType="1"/>
          </p:cNvSpPr>
          <p:nvPr/>
        </p:nvSpPr>
        <p:spPr bwMode="auto">
          <a:xfrm>
            <a:off x="190500" y="849313"/>
            <a:ext cx="64262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9" tIns="44175" rIns="88349" bIns="44175"/>
          <a:lstStyle/>
          <a:p>
            <a:endParaRPr lang="en-US"/>
          </a:p>
        </p:txBody>
      </p:sp>
      <p:sp>
        <p:nvSpPr>
          <p:cNvPr id="44044" name="Line 12"/>
          <p:cNvSpPr>
            <a:spLocks noChangeShapeType="1"/>
          </p:cNvSpPr>
          <p:nvPr/>
        </p:nvSpPr>
        <p:spPr bwMode="auto">
          <a:xfrm>
            <a:off x="190500" y="9444038"/>
            <a:ext cx="64262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9" tIns="44175" rIns="88349" bIns="44175"/>
          <a:lstStyle/>
          <a:p>
            <a:endParaRPr lang="en-US"/>
          </a:p>
        </p:txBody>
      </p:sp>
      <p:sp>
        <p:nvSpPr>
          <p:cNvPr id="44045" name="Line 14"/>
          <p:cNvSpPr>
            <a:spLocks noChangeShapeType="1"/>
          </p:cNvSpPr>
          <p:nvPr/>
        </p:nvSpPr>
        <p:spPr bwMode="auto">
          <a:xfrm>
            <a:off x="188913" y="4464050"/>
            <a:ext cx="6426200"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9" tIns="44175" rIns="88349" bIns="44175"/>
          <a:lstStyle/>
          <a:p>
            <a:endParaRPr lang="en-US"/>
          </a:p>
        </p:txBody>
      </p:sp>
    </p:spTree>
    <p:extLst>
      <p:ext uri="{BB962C8B-B14F-4D97-AF65-F5344CB8AC3E}">
        <p14:creationId xmlns:p14="http://schemas.microsoft.com/office/powerpoint/2010/main" val="2667217616"/>
      </p:ext>
    </p:extLst>
  </p:cSld>
  <p:clrMap bg1="lt1" tx1="dk1" bg2="lt2" tx2="dk2" accent1="accent1" accent2="accent2" accent3="accent3" accent4="accent4" accent5="accent5" accent6="accent6" hlink="hlink" folHlink="folHlink"/>
  <p:hf hdr="0"/>
  <p:notesStyle>
    <a:lvl1pPr algn="l" rtl="0" eaLnBrk="0" fontAlgn="base" hangingPunct="0">
      <a:spcBef>
        <a:spcPct val="10000"/>
      </a:spcBef>
      <a:spcAft>
        <a:spcPct val="0"/>
      </a:spcAft>
      <a:defRPr sz="1200" kern="1200">
        <a:solidFill>
          <a:schemeClr val="tx1"/>
        </a:solidFill>
        <a:latin typeface="Bitstream Charter" charset="0"/>
        <a:ea typeface="+mn-ea"/>
        <a:cs typeface="+mn-cs"/>
      </a:defRPr>
    </a:lvl1pPr>
    <a:lvl2pPr marL="457200" algn="l" rtl="0" eaLnBrk="0" fontAlgn="base" hangingPunct="0">
      <a:spcBef>
        <a:spcPct val="10000"/>
      </a:spcBef>
      <a:spcAft>
        <a:spcPct val="0"/>
      </a:spcAft>
      <a:defRPr sz="1200" kern="1200">
        <a:solidFill>
          <a:schemeClr val="tx1"/>
        </a:solidFill>
        <a:latin typeface="Bitstream Charter" charset="0"/>
        <a:ea typeface="+mn-ea"/>
        <a:cs typeface="+mn-cs"/>
      </a:defRPr>
    </a:lvl2pPr>
    <a:lvl3pPr marL="914400" algn="l" rtl="0" eaLnBrk="0" fontAlgn="base" hangingPunct="0">
      <a:spcBef>
        <a:spcPct val="10000"/>
      </a:spcBef>
      <a:spcAft>
        <a:spcPct val="0"/>
      </a:spcAft>
      <a:defRPr sz="1200" kern="1200">
        <a:solidFill>
          <a:schemeClr val="tx1"/>
        </a:solidFill>
        <a:latin typeface="Bitstream Charter" charset="0"/>
        <a:ea typeface="+mn-ea"/>
        <a:cs typeface="+mn-cs"/>
      </a:defRPr>
    </a:lvl3pPr>
    <a:lvl4pPr marL="1371600" algn="l" rtl="0" eaLnBrk="0" fontAlgn="base" hangingPunct="0">
      <a:spcBef>
        <a:spcPct val="10000"/>
      </a:spcBef>
      <a:spcAft>
        <a:spcPct val="0"/>
      </a:spcAft>
      <a:defRPr sz="1200" kern="1200">
        <a:solidFill>
          <a:schemeClr val="tx1"/>
        </a:solidFill>
        <a:latin typeface="Bitstream Charter" charset="0"/>
        <a:ea typeface="+mn-ea"/>
        <a:cs typeface="+mn-cs"/>
      </a:defRPr>
    </a:lvl4pPr>
    <a:lvl5pPr marL="1828800" algn="l" rtl="0" eaLnBrk="0" fontAlgn="base" hangingPunct="0">
      <a:spcBef>
        <a:spcPct val="10000"/>
      </a:spcBef>
      <a:spcAft>
        <a:spcPct val="0"/>
      </a:spcAft>
      <a:defRPr sz="1200" kern="1200">
        <a:solidFill>
          <a:schemeClr val="tx1"/>
        </a:solidFill>
        <a:latin typeface="Bitstream Charte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lvl1pPr defTabSz="922338" eaLnBrk="0" hangingPunct="0">
              <a:spcBef>
                <a:spcPct val="10000"/>
              </a:spcBef>
              <a:defRPr sz="1200">
                <a:solidFill>
                  <a:schemeClr val="tx1"/>
                </a:solidFill>
                <a:latin typeface="Bitstream Charter" charset="0"/>
              </a:defRPr>
            </a:lvl1pPr>
            <a:lvl2pPr marL="717550" indent="-274638" defTabSz="922338" eaLnBrk="0" hangingPunct="0">
              <a:spcBef>
                <a:spcPct val="10000"/>
              </a:spcBef>
              <a:defRPr sz="1200">
                <a:solidFill>
                  <a:schemeClr val="tx1"/>
                </a:solidFill>
                <a:latin typeface="Bitstream Charter" charset="0"/>
              </a:defRPr>
            </a:lvl2pPr>
            <a:lvl3pPr marL="1103313" indent="-220663" defTabSz="922338" eaLnBrk="0" hangingPunct="0">
              <a:spcBef>
                <a:spcPct val="10000"/>
              </a:spcBef>
              <a:defRPr sz="1200">
                <a:solidFill>
                  <a:schemeClr val="tx1"/>
                </a:solidFill>
                <a:latin typeface="Bitstream Charter" charset="0"/>
              </a:defRPr>
            </a:lvl3pPr>
            <a:lvl4pPr marL="1544638" indent="-220663" defTabSz="922338" eaLnBrk="0" hangingPunct="0">
              <a:spcBef>
                <a:spcPct val="10000"/>
              </a:spcBef>
              <a:defRPr sz="1200">
                <a:solidFill>
                  <a:schemeClr val="tx1"/>
                </a:solidFill>
                <a:latin typeface="Bitstream Charter" charset="0"/>
              </a:defRPr>
            </a:lvl4pPr>
            <a:lvl5pPr marL="1987550" indent="-220663" defTabSz="922338" eaLnBrk="0" hangingPunct="0">
              <a:spcBef>
                <a:spcPct val="10000"/>
              </a:spcBef>
              <a:defRPr sz="1200">
                <a:solidFill>
                  <a:schemeClr val="tx1"/>
                </a:solidFill>
                <a:latin typeface="Bitstream Charter" charset="0"/>
              </a:defRPr>
            </a:lvl5pPr>
            <a:lvl6pPr marL="2444750" indent="-220663" defTabSz="922338" eaLnBrk="0" fontAlgn="base" hangingPunct="0">
              <a:spcBef>
                <a:spcPct val="10000"/>
              </a:spcBef>
              <a:spcAft>
                <a:spcPct val="0"/>
              </a:spcAft>
              <a:defRPr sz="1200">
                <a:solidFill>
                  <a:schemeClr val="tx1"/>
                </a:solidFill>
                <a:latin typeface="Bitstream Charter" charset="0"/>
              </a:defRPr>
            </a:lvl6pPr>
            <a:lvl7pPr marL="2901950" indent="-220663" defTabSz="922338" eaLnBrk="0" fontAlgn="base" hangingPunct="0">
              <a:spcBef>
                <a:spcPct val="10000"/>
              </a:spcBef>
              <a:spcAft>
                <a:spcPct val="0"/>
              </a:spcAft>
              <a:defRPr sz="1200">
                <a:solidFill>
                  <a:schemeClr val="tx1"/>
                </a:solidFill>
                <a:latin typeface="Bitstream Charter" charset="0"/>
              </a:defRPr>
            </a:lvl7pPr>
            <a:lvl8pPr marL="3359150" indent="-220663" defTabSz="922338" eaLnBrk="0" fontAlgn="base" hangingPunct="0">
              <a:spcBef>
                <a:spcPct val="10000"/>
              </a:spcBef>
              <a:spcAft>
                <a:spcPct val="0"/>
              </a:spcAft>
              <a:defRPr sz="1200">
                <a:solidFill>
                  <a:schemeClr val="tx1"/>
                </a:solidFill>
                <a:latin typeface="Bitstream Charter" charset="0"/>
              </a:defRPr>
            </a:lvl8pPr>
            <a:lvl9pPr marL="3816350" indent="-220663" defTabSz="922338"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fld id="{47D3E32A-1FA2-4164-94EC-BC5BFD5BD3C0}" type="datetime1">
              <a:rPr lang="en-GB" altLang="en-US" sz="1000" smtClean="0">
                <a:latin typeface="Stafford" pitchFamily="2" charset="0"/>
              </a:rPr>
              <a:pPr eaLnBrk="1" hangingPunct="1">
                <a:lnSpc>
                  <a:spcPts val="1313"/>
                </a:lnSpc>
                <a:spcBef>
                  <a:spcPct val="0"/>
                </a:spcBef>
              </a:pPr>
              <a:t>05/08/2019</a:t>
            </a:fld>
            <a:endParaRPr lang="de-DE" altLang="en-US" sz="1000">
              <a:latin typeface="Stafford" pitchFamily="2" charset="0"/>
            </a:endParaRPr>
          </a:p>
        </p:txBody>
      </p:sp>
      <p:sp>
        <p:nvSpPr>
          <p:cNvPr id="45059" name="Rectangle 6"/>
          <p:cNvSpPr>
            <a:spLocks noGrp="1" noChangeArrowheads="1"/>
          </p:cNvSpPr>
          <p:nvPr>
            <p:ph type="ftr" sz="quarter" idx="4"/>
          </p:nvPr>
        </p:nvSpPr>
        <p:spPr>
          <a:noFill/>
        </p:spPr>
        <p:txBody>
          <a:bodyPr/>
          <a:lstStyle>
            <a:lvl1pPr defTabSz="922338" eaLnBrk="0" hangingPunct="0">
              <a:spcBef>
                <a:spcPct val="10000"/>
              </a:spcBef>
              <a:defRPr sz="1200">
                <a:solidFill>
                  <a:schemeClr val="tx1"/>
                </a:solidFill>
                <a:latin typeface="Bitstream Charter" charset="0"/>
              </a:defRPr>
            </a:lvl1pPr>
            <a:lvl2pPr marL="717550" indent="-274638" defTabSz="922338" eaLnBrk="0" hangingPunct="0">
              <a:spcBef>
                <a:spcPct val="10000"/>
              </a:spcBef>
              <a:defRPr sz="1200">
                <a:solidFill>
                  <a:schemeClr val="tx1"/>
                </a:solidFill>
                <a:latin typeface="Bitstream Charter" charset="0"/>
              </a:defRPr>
            </a:lvl2pPr>
            <a:lvl3pPr marL="1103313" indent="-220663" defTabSz="922338" eaLnBrk="0" hangingPunct="0">
              <a:spcBef>
                <a:spcPct val="10000"/>
              </a:spcBef>
              <a:defRPr sz="1200">
                <a:solidFill>
                  <a:schemeClr val="tx1"/>
                </a:solidFill>
                <a:latin typeface="Bitstream Charter" charset="0"/>
              </a:defRPr>
            </a:lvl3pPr>
            <a:lvl4pPr marL="1544638" indent="-220663" defTabSz="922338" eaLnBrk="0" hangingPunct="0">
              <a:spcBef>
                <a:spcPct val="10000"/>
              </a:spcBef>
              <a:defRPr sz="1200">
                <a:solidFill>
                  <a:schemeClr val="tx1"/>
                </a:solidFill>
                <a:latin typeface="Bitstream Charter" charset="0"/>
              </a:defRPr>
            </a:lvl4pPr>
            <a:lvl5pPr marL="1987550" indent="-220663" defTabSz="922338" eaLnBrk="0" hangingPunct="0">
              <a:spcBef>
                <a:spcPct val="10000"/>
              </a:spcBef>
              <a:defRPr sz="1200">
                <a:solidFill>
                  <a:schemeClr val="tx1"/>
                </a:solidFill>
                <a:latin typeface="Bitstream Charter" charset="0"/>
              </a:defRPr>
            </a:lvl5pPr>
            <a:lvl6pPr marL="2444750" indent="-220663" defTabSz="922338" eaLnBrk="0" fontAlgn="base" hangingPunct="0">
              <a:spcBef>
                <a:spcPct val="10000"/>
              </a:spcBef>
              <a:spcAft>
                <a:spcPct val="0"/>
              </a:spcAft>
              <a:defRPr sz="1200">
                <a:solidFill>
                  <a:schemeClr val="tx1"/>
                </a:solidFill>
                <a:latin typeface="Bitstream Charter" charset="0"/>
              </a:defRPr>
            </a:lvl6pPr>
            <a:lvl7pPr marL="2901950" indent="-220663" defTabSz="922338" eaLnBrk="0" fontAlgn="base" hangingPunct="0">
              <a:spcBef>
                <a:spcPct val="10000"/>
              </a:spcBef>
              <a:spcAft>
                <a:spcPct val="0"/>
              </a:spcAft>
              <a:defRPr sz="1200">
                <a:solidFill>
                  <a:schemeClr val="tx1"/>
                </a:solidFill>
                <a:latin typeface="Bitstream Charter" charset="0"/>
              </a:defRPr>
            </a:lvl7pPr>
            <a:lvl8pPr marL="3359150" indent="-220663" defTabSz="922338" eaLnBrk="0" fontAlgn="base" hangingPunct="0">
              <a:spcBef>
                <a:spcPct val="10000"/>
              </a:spcBef>
              <a:spcAft>
                <a:spcPct val="0"/>
              </a:spcAft>
              <a:defRPr sz="1200">
                <a:solidFill>
                  <a:schemeClr val="tx1"/>
                </a:solidFill>
                <a:latin typeface="Bitstream Charter" charset="0"/>
              </a:defRPr>
            </a:lvl8pPr>
            <a:lvl9pPr marL="3816350" indent="-220663" defTabSz="922338"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p>
        </p:txBody>
      </p:sp>
      <p:sp>
        <p:nvSpPr>
          <p:cNvPr id="45060" name="Rectangle 7"/>
          <p:cNvSpPr>
            <a:spLocks noGrp="1" noChangeArrowheads="1"/>
          </p:cNvSpPr>
          <p:nvPr>
            <p:ph type="sldNum" sz="quarter" idx="5"/>
          </p:nvPr>
        </p:nvSpPr>
        <p:spPr>
          <a:noFill/>
        </p:spPr>
        <p:txBody>
          <a:bodyPr/>
          <a:lstStyle>
            <a:lvl1pPr defTabSz="922338" eaLnBrk="0" hangingPunct="0">
              <a:spcBef>
                <a:spcPct val="10000"/>
              </a:spcBef>
              <a:defRPr sz="1200">
                <a:solidFill>
                  <a:schemeClr val="tx1"/>
                </a:solidFill>
                <a:latin typeface="Bitstream Charter" charset="0"/>
              </a:defRPr>
            </a:lvl1pPr>
            <a:lvl2pPr marL="717550" indent="-274638" defTabSz="922338" eaLnBrk="0" hangingPunct="0">
              <a:spcBef>
                <a:spcPct val="10000"/>
              </a:spcBef>
              <a:defRPr sz="1200">
                <a:solidFill>
                  <a:schemeClr val="tx1"/>
                </a:solidFill>
                <a:latin typeface="Bitstream Charter" charset="0"/>
              </a:defRPr>
            </a:lvl2pPr>
            <a:lvl3pPr marL="1103313" indent="-220663" defTabSz="922338" eaLnBrk="0" hangingPunct="0">
              <a:spcBef>
                <a:spcPct val="10000"/>
              </a:spcBef>
              <a:defRPr sz="1200">
                <a:solidFill>
                  <a:schemeClr val="tx1"/>
                </a:solidFill>
                <a:latin typeface="Bitstream Charter" charset="0"/>
              </a:defRPr>
            </a:lvl3pPr>
            <a:lvl4pPr marL="1544638" indent="-220663" defTabSz="922338" eaLnBrk="0" hangingPunct="0">
              <a:spcBef>
                <a:spcPct val="10000"/>
              </a:spcBef>
              <a:defRPr sz="1200">
                <a:solidFill>
                  <a:schemeClr val="tx1"/>
                </a:solidFill>
                <a:latin typeface="Bitstream Charter" charset="0"/>
              </a:defRPr>
            </a:lvl4pPr>
            <a:lvl5pPr marL="1987550" indent="-220663" defTabSz="922338" eaLnBrk="0" hangingPunct="0">
              <a:spcBef>
                <a:spcPct val="10000"/>
              </a:spcBef>
              <a:defRPr sz="1200">
                <a:solidFill>
                  <a:schemeClr val="tx1"/>
                </a:solidFill>
                <a:latin typeface="Bitstream Charter" charset="0"/>
              </a:defRPr>
            </a:lvl5pPr>
            <a:lvl6pPr marL="2444750" indent="-220663" defTabSz="922338" eaLnBrk="0" fontAlgn="base" hangingPunct="0">
              <a:spcBef>
                <a:spcPct val="10000"/>
              </a:spcBef>
              <a:spcAft>
                <a:spcPct val="0"/>
              </a:spcAft>
              <a:defRPr sz="1200">
                <a:solidFill>
                  <a:schemeClr val="tx1"/>
                </a:solidFill>
                <a:latin typeface="Bitstream Charter" charset="0"/>
              </a:defRPr>
            </a:lvl6pPr>
            <a:lvl7pPr marL="2901950" indent="-220663" defTabSz="922338" eaLnBrk="0" fontAlgn="base" hangingPunct="0">
              <a:spcBef>
                <a:spcPct val="10000"/>
              </a:spcBef>
              <a:spcAft>
                <a:spcPct val="0"/>
              </a:spcAft>
              <a:defRPr sz="1200">
                <a:solidFill>
                  <a:schemeClr val="tx1"/>
                </a:solidFill>
                <a:latin typeface="Bitstream Charter" charset="0"/>
              </a:defRPr>
            </a:lvl7pPr>
            <a:lvl8pPr marL="3359150" indent="-220663" defTabSz="922338" eaLnBrk="0" fontAlgn="base" hangingPunct="0">
              <a:spcBef>
                <a:spcPct val="10000"/>
              </a:spcBef>
              <a:spcAft>
                <a:spcPct val="0"/>
              </a:spcAft>
              <a:defRPr sz="1200">
                <a:solidFill>
                  <a:schemeClr val="tx1"/>
                </a:solidFill>
                <a:latin typeface="Bitstream Charter" charset="0"/>
              </a:defRPr>
            </a:lvl8pPr>
            <a:lvl9pPr marL="3816350" indent="-220663" defTabSz="922338"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fld id="{56465BA9-D635-4CC5-A852-9CE296292EA4}" type="slidenum">
              <a:rPr lang="de-DE" altLang="en-US" sz="1000" smtClean="0">
                <a:latin typeface="Stafford" pitchFamily="2" charset="0"/>
              </a:rPr>
              <a:pPr eaLnBrk="1" hangingPunct="1">
                <a:lnSpc>
                  <a:spcPts val="1313"/>
                </a:lnSpc>
                <a:spcBef>
                  <a:spcPct val="0"/>
                </a:spcBef>
              </a:pPr>
              <a:t>1</a:t>
            </a:fld>
            <a:endParaRPr lang="de-DE" altLang="en-US" sz="1000">
              <a:latin typeface="Stafford" pitchFamily="2" charset="0"/>
            </a:endParaRPr>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p:spPr>
        <p:txBody>
          <a:bodyPr/>
          <a:lstStyle/>
          <a:p>
            <a:pPr eaLnBrk="1" hangingPunct="1"/>
            <a:r>
              <a:rPr lang="en-US" altLang="en-US" dirty="0">
                <a:sym typeface="Symbol" pitchFamily="18" charset="2"/>
              </a:rPr>
              <a:t>I will speak about old and new results obtained based on random matrix theory and the supersymmetry method for S-matrix correlation functions and the distributions of S-matrix elements for systems with and without time reversal invariance violation. Although widely used to discover signatures of T-violation in compound nucleus reactions the random matrix theory results were tested if at all only in very few experiments. We tested these both with RMT simulations and with experimental data. The experiments were performed with chaotic microwave billiards. I will first shortly outline how the experimental data may be used to test analytic results obtained for the S-matrix correlations in compound nucleus reactions.  </a:t>
            </a:r>
          </a:p>
        </p:txBody>
      </p:sp>
    </p:spTree>
    <p:extLst>
      <p:ext uri="{BB962C8B-B14F-4D97-AF65-F5344CB8AC3E}">
        <p14:creationId xmlns:p14="http://schemas.microsoft.com/office/powerpoint/2010/main" val="153536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endParaRPr lang="de-DE" dirty="0"/>
          </a:p>
        </p:txBody>
      </p:sp>
      <p:sp>
        <p:nvSpPr>
          <p:cNvPr id="4" name="Datumsplatzhalter 3"/>
          <p:cNvSpPr>
            <a:spLocks noGrp="1"/>
          </p:cNvSpPr>
          <p:nvPr>
            <p:ph type="dt" idx="10"/>
          </p:nvPr>
        </p:nvSpPr>
        <p:spPr/>
        <p:txBody>
          <a:bodyPr/>
          <a:lstStyle/>
          <a:p>
            <a:pPr>
              <a:defRPr/>
            </a:pPr>
            <a:fld id="{EB9D5C54-FDCD-41D9-8532-F847C734137A}" type="datetime1">
              <a:rPr lang="en-GB" smtClean="0"/>
              <a:pPr>
                <a:defRPr/>
              </a:pPr>
              <a:t>05/08/2019</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Foliennummernplatzhalter 5"/>
          <p:cNvSpPr>
            <a:spLocks noGrp="1"/>
          </p:cNvSpPr>
          <p:nvPr>
            <p:ph type="sldNum" sz="quarter" idx="12"/>
          </p:nvPr>
        </p:nvSpPr>
        <p:spPr/>
        <p:txBody>
          <a:bodyPr/>
          <a:lstStyle/>
          <a:p>
            <a:pPr>
              <a:defRPr/>
            </a:pPr>
            <a:r>
              <a:rPr lang="de-DE" smtClean="0"/>
              <a:t>|  </a:t>
            </a:r>
            <a:fld id="{329987A3-0CCE-49C9-8C6C-BFC6C39569E4}" type="slidenum">
              <a:rPr lang="de-DE" smtClean="0"/>
              <a:pPr>
                <a:defRPr/>
              </a:pPr>
              <a:t>2</a:t>
            </a:fld>
            <a:endParaRPr lang="de-DE"/>
          </a:p>
        </p:txBody>
      </p:sp>
    </p:spTree>
    <p:extLst>
      <p:ext uri="{BB962C8B-B14F-4D97-AF65-F5344CB8AC3E}">
        <p14:creationId xmlns:p14="http://schemas.microsoft.com/office/powerpoint/2010/main" val="129429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6038" y="9445625"/>
            <a:ext cx="294798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32" tIns="47814" rIns="95632" bIns="47814" anchor="b"/>
          <a:lstStyle>
            <a:lvl1pPr defTabSz="1035050" eaLnBrk="0" hangingPunct="0">
              <a:spcBef>
                <a:spcPct val="10000"/>
              </a:spcBef>
              <a:defRPr sz="1200">
                <a:solidFill>
                  <a:schemeClr val="tx1"/>
                </a:solidFill>
                <a:latin typeface="Bitstream Charter" charset="0"/>
              </a:defRPr>
            </a:lvl1pPr>
            <a:lvl2pPr marL="742950" indent="-285750" defTabSz="1035050" eaLnBrk="0" hangingPunct="0">
              <a:spcBef>
                <a:spcPct val="10000"/>
              </a:spcBef>
              <a:defRPr sz="1200">
                <a:solidFill>
                  <a:schemeClr val="tx1"/>
                </a:solidFill>
                <a:latin typeface="Bitstream Charter" charset="0"/>
              </a:defRPr>
            </a:lvl2pPr>
            <a:lvl3pPr marL="1143000" indent="-228600" defTabSz="1035050" eaLnBrk="0" hangingPunct="0">
              <a:spcBef>
                <a:spcPct val="10000"/>
              </a:spcBef>
              <a:defRPr sz="1200">
                <a:solidFill>
                  <a:schemeClr val="tx1"/>
                </a:solidFill>
                <a:latin typeface="Bitstream Charter" charset="0"/>
              </a:defRPr>
            </a:lvl3pPr>
            <a:lvl4pPr marL="1600200" indent="-228600" defTabSz="1035050" eaLnBrk="0" hangingPunct="0">
              <a:spcBef>
                <a:spcPct val="10000"/>
              </a:spcBef>
              <a:defRPr sz="1200">
                <a:solidFill>
                  <a:schemeClr val="tx1"/>
                </a:solidFill>
                <a:latin typeface="Bitstream Charter" charset="0"/>
              </a:defRPr>
            </a:lvl4pPr>
            <a:lvl5pPr marL="2057400" indent="-228600" defTabSz="1035050" eaLnBrk="0" hangingPunct="0">
              <a:spcBef>
                <a:spcPct val="10000"/>
              </a:spcBef>
              <a:defRPr sz="1200">
                <a:solidFill>
                  <a:schemeClr val="tx1"/>
                </a:solidFill>
                <a:latin typeface="Bitstream Charter" charset="0"/>
              </a:defRPr>
            </a:lvl5pPr>
            <a:lvl6pPr marL="2514600" indent="-228600" defTabSz="1035050" eaLnBrk="0" fontAlgn="base" hangingPunct="0">
              <a:spcBef>
                <a:spcPct val="10000"/>
              </a:spcBef>
              <a:spcAft>
                <a:spcPct val="0"/>
              </a:spcAft>
              <a:defRPr sz="1200">
                <a:solidFill>
                  <a:schemeClr val="tx1"/>
                </a:solidFill>
                <a:latin typeface="Bitstream Charter" charset="0"/>
              </a:defRPr>
            </a:lvl6pPr>
            <a:lvl7pPr marL="2971800" indent="-228600" defTabSz="1035050" eaLnBrk="0" fontAlgn="base" hangingPunct="0">
              <a:spcBef>
                <a:spcPct val="10000"/>
              </a:spcBef>
              <a:spcAft>
                <a:spcPct val="0"/>
              </a:spcAft>
              <a:defRPr sz="1200">
                <a:solidFill>
                  <a:schemeClr val="tx1"/>
                </a:solidFill>
                <a:latin typeface="Bitstream Charter" charset="0"/>
              </a:defRPr>
            </a:lvl7pPr>
            <a:lvl8pPr marL="3429000" indent="-228600" defTabSz="1035050" eaLnBrk="0" fontAlgn="base" hangingPunct="0">
              <a:spcBef>
                <a:spcPct val="10000"/>
              </a:spcBef>
              <a:spcAft>
                <a:spcPct val="0"/>
              </a:spcAft>
              <a:defRPr sz="1200">
                <a:solidFill>
                  <a:schemeClr val="tx1"/>
                </a:solidFill>
                <a:latin typeface="Bitstream Charter" charset="0"/>
              </a:defRPr>
            </a:lvl8pPr>
            <a:lvl9pPr marL="3886200" indent="-228600" defTabSz="1035050" eaLnBrk="0" fontAlgn="base" hangingPunct="0">
              <a:spcBef>
                <a:spcPct val="10000"/>
              </a:spcBef>
              <a:spcAft>
                <a:spcPct val="0"/>
              </a:spcAft>
              <a:defRPr sz="1200">
                <a:solidFill>
                  <a:schemeClr val="tx1"/>
                </a:solidFill>
                <a:latin typeface="Bitstream Charter" charset="0"/>
              </a:defRPr>
            </a:lvl9pPr>
          </a:lstStyle>
          <a:p>
            <a:pPr algn="r" eaLnBrk="1" hangingPunct="1">
              <a:spcBef>
                <a:spcPct val="0"/>
              </a:spcBef>
            </a:pPr>
            <a:fld id="{0025CBA1-DCE3-4789-A29F-98DE6DDC0B6B}" type="slidenum">
              <a:rPr lang="de-DE" altLang="en-US" sz="1400">
                <a:latin typeface="Times New Roman" pitchFamily="18" charset="0"/>
                <a:cs typeface="Arial" charset="0"/>
              </a:rPr>
              <a:pPr algn="r" eaLnBrk="1" hangingPunct="1">
                <a:spcBef>
                  <a:spcPct val="0"/>
                </a:spcBef>
              </a:pPr>
              <a:t>3</a:t>
            </a:fld>
            <a:endParaRPr lang="de-DE" altLang="en-US" sz="1400">
              <a:latin typeface="Times New Roman" pitchFamily="18" charset="0"/>
              <a:cs typeface="Arial" charset="0"/>
            </a:endParaRPr>
          </a:p>
        </p:txBody>
      </p:sp>
      <p:sp>
        <p:nvSpPr>
          <p:cNvPr id="46083" name="Rectangle 2"/>
          <p:cNvSpPr>
            <a:spLocks noGrp="1" noRot="1" noChangeAspect="1" noChangeArrowheads="1" noTextEdit="1"/>
          </p:cNvSpPr>
          <p:nvPr>
            <p:ph type="sldImg"/>
          </p:nvPr>
        </p:nvSpPr>
        <p:spPr>
          <a:xfrm>
            <a:off x="919163" y="747713"/>
            <a:ext cx="4967287" cy="3727450"/>
          </a:xfrm>
          <a:ln/>
        </p:spPr>
      </p:sp>
      <p:sp>
        <p:nvSpPr>
          <p:cNvPr id="46084" name="Rectangle 3"/>
          <p:cNvSpPr>
            <a:spLocks noGrp="1" noChangeArrowheads="1"/>
          </p:cNvSpPr>
          <p:nvPr>
            <p:ph type="body" idx="1"/>
          </p:nvPr>
        </p:nvSpPr>
        <p:spPr>
          <a:xfrm>
            <a:off x="0" y="4724400"/>
            <a:ext cx="6805613" cy="5219700"/>
          </a:xfrm>
          <a:noFill/>
        </p:spPr>
        <p:txBody>
          <a:bodyPr lIns="95632" tIns="47814" rIns="95632" bIns="47814"/>
          <a:lstStyle/>
          <a:p>
            <a:pPr eaLnBrk="1" hangingPunct="1"/>
            <a:r>
              <a:rPr lang="en-US" altLang="en-US"/>
              <a:t>Part of the subproject C4 focuses on the spectral properties of classically regular or fully chaotic systems and of systems with mixed regular and  chaotic dynamics. Billiards are well suited for such studies as their classical dynamics is solely determined by their shape. The eigenvalues and eigenfunctions of these so-called quantum billiards are determined experimentally by using the analogy between them and flat microwave resonators. Below a certain frequency, that is, for wave lengths larger than double the height of the resonator, the electric field strength is perpendicular to the top and bottom of the resonator. There the underlying Helmholtz equation is mathematically equivalent to the Schrödinger equation of the quantum billiard of corresponding shape. In both systems the solutions of the wave equation fulfill Dirichlet boundary conditions along the wall of the billiard. Accordingly the eigenvalues of the quantum billiard are directly related to the resonance frequencies, the eigenfunctions to the electric field strengths of the microwave resonator, which is also called microwave billiard. The eigenvalues are obtained in superconducting measurements of resonance spectra.</a:t>
            </a:r>
          </a:p>
        </p:txBody>
      </p:sp>
    </p:spTree>
    <p:extLst>
      <p:ext uri="{BB962C8B-B14F-4D97-AF65-F5344CB8AC3E}">
        <p14:creationId xmlns:p14="http://schemas.microsoft.com/office/powerpoint/2010/main" val="299048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fld id="{417E9E9E-13F6-442A-9417-34A97C0D5D93}" type="datetime1">
              <a:rPr lang="en-GB" altLang="en-US" sz="1000" smtClean="0">
                <a:latin typeface="Stafford" pitchFamily="2" charset="0"/>
              </a:rPr>
              <a:pPr eaLnBrk="1" hangingPunct="1">
                <a:lnSpc>
                  <a:spcPts val="1313"/>
                </a:lnSpc>
                <a:spcBef>
                  <a:spcPct val="0"/>
                </a:spcBef>
              </a:pPr>
              <a:t>05/08/2019</a:t>
            </a:fld>
            <a:endParaRPr lang="de-DE" altLang="en-US" sz="1000">
              <a:latin typeface="Stafford" pitchFamily="2" charset="0"/>
            </a:endParaRPr>
          </a:p>
        </p:txBody>
      </p:sp>
      <p:sp>
        <p:nvSpPr>
          <p:cNvPr id="47107" name="Rectangle 6"/>
          <p:cNvSpPr>
            <a:spLocks noGrp="1" noChangeArrowheads="1"/>
          </p:cNvSpPr>
          <p:nvPr>
            <p:ph type="ftr" sz="quarter" idx="4"/>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p>
        </p:txBody>
      </p:sp>
      <p:sp>
        <p:nvSpPr>
          <p:cNvPr id="47108" name="Rectangle 7"/>
          <p:cNvSpPr>
            <a:spLocks noGrp="1" noChangeArrowheads="1"/>
          </p:cNvSpPr>
          <p:nvPr>
            <p:ph type="sldNum" sz="quarter" idx="5"/>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fld id="{E0B1D583-5631-48E3-B63C-6372B978CE7C}" type="slidenum">
              <a:rPr lang="de-DE" altLang="en-US" sz="1000" smtClean="0">
                <a:latin typeface="Stafford" pitchFamily="2" charset="0"/>
              </a:rPr>
              <a:pPr eaLnBrk="1" hangingPunct="1">
                <a:lnSpc>
                  <a:spcPts val="1313"/>
                </a:lnSpc>
                <a:spcBef>
                  <a:spcPct val="0"/>
                </a:spcBef>
              </a:pPr>
              <a:t>6</a:t>
            </a:fld>
            <a:endParaRPr lang="de-DE" altLang="en-US" sz="1000">
              <a:latin typeface="Stafford" pitchFamily="2" charset="0"/>
            </a:endParaRPr>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p:spPr>
        <p:txBody>
          <a:bodyPr/>
          <a:lstStyle/>
          <a:p>
            <a:pPr eaLnBrk="1" hangingPunct="1"/>
            <a:r>
              <a:rPr lang="en-US" altLang="en-US"/>
              <a:t>Both scattering processes are described by a scattering matrix, which was derived by Mahaux and Weidenmüller in the context of compound-nucleus reaction theory. Here, f is the excitation frequency and 1I is the unit matrix. For compound nucleus reactions H is the nuclear Hamiltonian, for a microwave resonator it is the Hamiltonian of the resonator. Likewise for compound nucleus reactions the matrix W couples the quasi-bound states of the compound nucleus to the open channels, and in the microwave billiard the resonator modes to the antenna channels. While in nuclear physics one can only measure cross sections we have access to the full scattering matrix in microwave experiments. For a statistical description of properties of the S-matrix the matrix H is replaced by a random matrix from a suitable ensemble. In case of time-reversal invariance this ensemble is the GOE, in case of complete T violation it is the GUE..</a:t>
            </a:r>
          </a:p>
        </p:txBody>
      </p:sp>
    </p:spTree>
    <p:extLst>
      <p:ext uri="{BB962C8B-B14F-4D97-AF65-F5344CB8AC3E}">
        <p14:creationId xmlns:p14="http://schemas.microsoft.com/office/powerpoint/2010/main" val="224690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fld id="{564ED4E4-C5D5-4D04-BDD3-90C364581F1E}" type="datetime1">
              <a:rPr lang="en-GB" altLang="en-US" sz="1000" smtClean="0">
                <a:latin typeface="Stafford" pitchFamily="2" charset="0"/>
              </a:rPr>
              <a:pPr eaLnBrk="1" hangingPunct="1">
                <a:lnSpc>
                  <a:spcPts val="1313"/>
                </a:lnSpc>
                <a:spcBef>
                  <a:spcPct val="0"/>
                </a:spcBef>
              </a:pPr>
              <a:t>05/08/2019</a:t>
            </a:fld>
            <a:endParaRPr lang="de-DE" altLang="en-US" sz="1000">
              <a:latin typeface="Stafford" pitchFamily="2" charset="0"/>
            </a:endParaRPr>
          </a:p>
        </p:txBody>
      </p:sp>
      <p:sp>
        <p:nvSpPr>
          <p:cNvPr id="48131" name="Rectangle 6"/>
          <p:cNvSpPr>
            <a:spLocks noGrp="1" noChangeArrowheads="1"/>
          </p:cNvSpPr>
          <p:nvPr>
            <p:ph type="ftr" sz="quarter" idx="4"/>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p>
        </p:txBody>
      </p:sp>
      <p:sp>
        <p:nvSpPr>
          <p:cNvPr id="48132" name="Rectangle 7"/>
          <p:cNvSpPr>
            <a:spLocks noGrp="1" noChangeArrowheads="1"/>
          </p:cNvSpPr>
          <p:nvPr>
            <p:ph type="sldNum" sz="quarter" idx="5"/>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fld id="{9C6C4EDD-CF01-4024-B314-A10A13958FF4}" type="slidenum">
              <a:rPr lang="de-DE" altLang="en-US" sz="1000" smtClean="0">
                <a:latin typeface="Stafford" pitchFamily="2" charset="0"/>
              </a:rPr>
              <a:pPr eaLnBrk="1" hangingPunct="1">
                <a:lnSpc>
                  <a:spcPts val="1313"/>
                </a:lnSpc>
                <a:spcBef>
                  <a:spcPct val="0"/>
                </a:spcBef>
              </a:pPr>
              <a:t>10</a:t>
            </a:fld>
            <a:endParaRPr lang="de-DE" altLang="en-US" sz="1000">
              <a:latin typeface="Stafford" pitchFamily="2"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p:spPr>
        <p:txBody>
          <a:bodyPr/>
          <a:lstStyle/>
          <a:p>
            <a:pPr eaLnBrk="1" hangingPunct="1"/>
            <a:r>
              <a:rPr lang="en-US" altLang="en-US" dirty="0"/>
              <a:t>We use a microwave cavity made of Copper coupled to two antennas and measure the response to an external field as a function of radiofrequency f. The microwave cavity has the shape of a tilted stadium billiard. The dynamics of the corresponding classical billiard is</a:t>
            </a:r>
          </a:p>
          <a:p>
            <a:pPr eaLnBrk="1" hangingPunct="1"/>
            <a:r>
              <a:rPr lang="en-US" altLang="en-US" dirty="0"/>
              <a:t>chaotic. The tilted shape was used in order to avoid bouncing--ball orbits between parallel walls. The experiment is performed at room temperature, with Ohmic losses at the walls of the cavity. </a:t>
            </a:r>
          </a:p>
          <a:p>
            <a:pPr eaLnBrk="1" hangingPunct="1"/>
            <a:r>
              <a:rPr lang="en-US" altLang="en-US" dirty="0"/>
              <a:t>The range of the excitation frequency is chosen such, that only a single vertical mode in the microwave cavity is excited. Then, the cavity simulates a two-dimensional chaotic quantum system and is a microwave billiard. An additional </a:t>
            </a:r>
            <a:r>
              <a:rPr lang="en-US" altLang="en-US" dirty="0" err="1"/>
              <a:t>scatterer</a:t>
            </a:r>
            <a:r>
              <a:rPr lang="en-US" altLang="en-US" dirty="0"/>
              <a:t> was inserted in the resonances and spectra were measured for six different positions of it to improve the statistical significance of the data. A vector network analyzer couples microwave power in and out of the resonator via either one or both antennas and yields the complex elements S</a:t>
            </a:r>
            <a:r>
              <a:rPr lang="en-US" altLang="en-US" baseline="-25000" dirty="0"/>
              <a:t>ab</a:t>
            </a:r>
            <a:r>
              <a:rPr lang="en-US" altLang="en-US" dirty="0"/>
              <a:t>(f) of the scattering matrix, where a, b = 1, 2.  The range 1GHz </a:t>
            </a:r>
            <a:r>
              <a:rPr lang="en-US" altLang="en-US" dirty="0">
                <a:sym typeface="Symbol" pitchFamily="18" charset="2"/>
              </a:rPr>
              <a:t></a:t>
            </a:r>
            <a:r>
              <a:rPr lang="en-US" altLang="en-US" dirty="0"/>
              <a:t>f</a:t>
            </a:r>
            <a:r>
              <a:rPr lang="en-US" altLang="en-US" dirty="0">
                <a:sym typeface="Symbol" pitchFamily="18" charset="2"/>
              </a:rPr>
              <a:t></a:t>
            </a:r>
            <a:r>
              <a:rPr lang="en-US" altLang="en-US" dirty="0"/>
              <a:t>25GHz was covered in steps of </a:t>
            </a:r>
            <a:r>
              <a:rPr lang="en-US" altLang="en-US" dirty="0">
                <a:latin typeface="Symbol" pitchFamily="18" charset="2"/>
              </a:rPr>
              <a:t>D</a:t>
            </a:r>
            <a:r>
              <a:rPr lang="en-US" altLang="en-US" dirty="0"/>
              <a:t>=100kHz in reflection and transmission measurements (yielding S</a:t>
            </a:r>
            <a:r>
              <a:rPr lang="en-US" altLang="en-US" baseline="-25000" dirty="0"/>
              <a:t>12</a:t>
            </a:r>
            <a:r>
              <a:rPr lang="en-US" altLang="en-US" dirty="0"/>
              <a:t>(f), S</a:t>
            </a:r>
            <a:r>
              <a:rPr lang="en-US" altLang="en-US" baseline="-25000" dirty="0"/>
              <a:t>21</a:t>
            </a:r>
            <a:r>
              <a:rPr lang="en-US" altLang="en-US" dirty="0"/>
              <a:t>(f)). </a:t>
            </a:r>
          </a:p>
        </p:txBody>
      </p:sp>
    </p:spTree>
    <p:extLst>
      <p:ext uri="{BB962C8B-B14F-4D97-AF65-F5344CB8AC3E}">
        <p14:creationId xmlns:p14="http://schemas.microsoft.com/office/powerpoint/2010/main" val="42127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fld id="{0C57FA1E-0037-4C1D-BA36-001B06FE9906}" type="datetime1">
              <a:rPr lang="en-GB" altLang="en-US" sz="1000" smtClean="0">
                <a:latin typeface="Stafford" pitchFamily="2" charset="0"/>
              </a:rPr>
              <a:pPr eaLnBrk="1" hangingPunct="1">
                <a:lnSpc>
                  <a:spcPts val="1313"/>
                </a:lnSpc>
                <a:spcBef>
                  <a:spcPct val="0"/>
                </a:spcBef>
              </a:pPr>
              <a:t>05/08/2019</a:t>
            </a:fld>
            <a:endParaRPr lang="de-DE" altLang="en-US" sz="1000">
              <a:latin typeface="Stafford" pitchFamily="2" charset="0"/>
            </a:endParaRPr>
          </a:p>
        </p:txBody>
      </p:sp>
      <p:sp>
        <p:nvSpPr>
          <p:cNvPr id="51203" name="Rectangle 6"/>
          <p:cNvSpPr>
            <a:spLocks noGrp="1" noChangeArrowheads="1"/>
          </p:cNvSpPr>
          <p:nvPr>
            <p:ph type="ftr" sz="quarter" idx="4"/>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p>
        </p:txBody>
      </p:sp>
      <p:sp>
        <p:nvSpPr>
          <p:cNvPr id="51204" name="Rectangle 7"/>
          <p:cNvSpPr>
            <a:spLocks noGrp="1" noChangeArrowheads="1"/>
          </p:cNvSpPr>
          <p:nvPr>
            <p:ph type="sldNum" sz="quarter" idx="5"/>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fld id="{68231E91-D623-46DB-88D5-5B35EBAA797D}" type="slidenum">
              <a:rPr lang="de-DE" altLang="en-US" sz="1000" smtClean="0">
                <a:latin typeface="Stafford" pitchFamily="2" charset="0"/>
              </a:rPr>
              <a:pPr eaLnBrk="1" hangingPunct="1">
                <a:lnSpc>
                  <a:spcPts val="1313"/>
                </a:lnSpc>
                <a:spcBef>
                  <a:spcPct val="0"/>
                </a:spcBef>
              </a:pPr>
              <a:t>16</a:t>
            </a:fld>
            <a:endParaRPr lang="de-DE" altLang="en-US" sz="1000">
              <a:latin typeface="Stafford" pitchFamily="2" charset="0"/>
            </a:endParaRP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p:spPr>
        <p:txBody>
          <a:bodyPr/>
          <a:lstStyle/>
          <a:p>
            <a:pPr eaLnBrk="1" hangingPunct="1"/>
            <a:r>
              <a:rPr lang="en-US" altLang="en-US"/>
              <a:t>In the experiment a cylindrical ferrite is placed in the resonator and an external magnetic field is applied perpendicular to the billiard plane. The magnetic field is generated by two permanent magnets which are placed above the top and below the bottom plate of the resonator. The magnetic field is varied by changing the distance between the magnets. </a:t>
            </a:r>
          </a:p>
          <a:p>
            <a:pPr eaLnBrk="1" hangingPunct="1"/>
            <a:r>
              <a:rPr lang="en-US" altLang="en-US"/>
              <a:t>Field strengths up to 390 mT could be attained. Here we focus on the results for B=190 mT as there the effects are most clearly visible.</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417676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fld id="{FFBA570E-A4E1-46D5-BAB6-291A448D4D38}" type="datetime1">
              <a:rPr lang="en-GB" altLang="en-US" sz="1000" smtClean="0">
                <a:latin typeface="Stafford" pitchFamily="2" charset="0"/>
              </a:rPr>
              <a:pPr eaLnBrk="1" hangingPunct="1">
                <a:lnSpc>
                  <a:spcPts val="1313"/>
                </a:lnSpc>
                <a:spcBef>
                  <a:spcPct val="0"/>
                </a:spcBef>
              </a:pPr>
              <a:t>05/08/2019</a:t>
            </a:fld>
            <a:endParaRPr lang="de-DE" altLang="en-US" sz="1000">
              <a:latin typeface="Stafford" pitchFamily="2" charset="0"/>
            </a:endParaRPr>
          </a:p>
        </p:txBody>
      </p:sp>
      <p:sp>
        <p:nvSpPr>
          <p:cNvPr id="52227" name="Rectangle 6"/>
          <p:cNvSpPr>
            <a:spLocks noGrp="1" noChangeArrowheads="1"/>
          </p:cNvSpPr>
          <p:nvPr>
            <p:ph type="ftr" sz="quarter" idx="4"/>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p>
        </p:txBody>
      </p:sp>
      <p:sp>
        <p:nvSpPr>
          <p:cNvPr id="52228" name="Rectangle 7"/>
          <p:cNvSpPr>
            <a:spLocks noGrp="1" noChangeArrowheads="1"/>
          </p:cNvSpPr>
          <p:nvPr>
            <p:ph type="sldNum" sz="quarter" idx="5"/>
          </p:nvPr>
        </p:nvSpPr>
        <p:spPr>
          <a:noFill/>
        </p:spPr>
        <p:txBody>
          <a:bodyPr/>
          <a:lstStyle>
            <a:lvl1pPr defTabSz="920750" eaLnBrk="0" hangingPunct="0">
              <a:spcBef>
                <a:spcPct val="10000"/>
              </a:spcBef>
              <a:defRPr sz="1200">
                <a:solidFill>
                  <a:schemeClr val="tx1"/>
                </a:solidFill>
                <a:latin typeface="Bitstream Charter" charset="0"/>
              </a:defRPr>
            </a:lvl1pPr>
            <a:lvl2pPr marL="715963" indent="-273050" defTabSz="920750" eaLnBrk="0" hangingPunct="0">
              <a:spcBef>
                <a:spcPct val="10000"/>
              </a:spcBef>
              <a:defRPr sz="1200">
                <a:solidFill>
                  <a:schemeClr val="tx1"/>
                </a:solidFill>
                <a:latin typeface="Bitstream Charter" charset="0"/>
              </a:defRPr>
            </a:lvl2pPr>
            <a:lvl3pPr marL="1101725" indent="-219075" defTabSz="920750" eaLnBrk="0" hangingPunct="0">
              <a:spcBef>
                <a:spcPct val="10000"/>
              </a:spcBef>
              <a:defRPr sz="1200">
                <a:solidFill>
                  <a:schemeClr val="tx1"/>
                </a:solidFill>
                <a:latin typeface="Bitstream Charter" charset="0"/>
              </a:defRPr>
            </a:lvl3pPr>
            <a:lvl4pPr marL="1543050" indent="-219075" defTabSz="920750" eaLnBrk="0" hangingPunct="0">
              <a:spcBef>
                <a:spcPct val="10000"/>
              </a:spcBef>
              <a:defRPr sz="1200">
                <a:solidFill>
                  <a:schemeClr val="tx1"/>
                </a:solidFill>
                <a:latin typeface="Bitstream Charter" charset="0"/>
              </a:defRPr>
            </a:lvl4pPr>
            <a:lvl5pPr marL="1985963" indent="-219075" defTabSz="920750" eaLnBrk="0" hangingPunct="0">
              <a:spcBef>
                <a:spcPct val="10000"/>
              </a:spcBef>
              <a:defRPr sz="1200">
                <a:solidFill>
                  <a:schemeClr val="tx1"/>
                </a:solidFill>
                <a:latin typeface="Bitstream Charter" charset="0"/>
              </a:defRPr>
            </a:lvl5pPr>
            <a:lvl6pPr marL="2443163" indent="-219075" defTabSz="920750" eaLnBrk="0" fontAlgn="base" hangingPunct="0">
              <a:spcBef>
                <a:spcPct val="10000"/>
              </a:spcBef>
              <a:spcAft>
                <a:spcPct val="0"/>
              </a:spcAft>
              <a:defRPr sz="1200">
                <a:solidFill>
                  <a:schemeClr val="tx1"/>
                </a:solidFill>
                <a:latin typeface="Bitstream Charter" charset="0"/>
              </a:defRPr>
            </a:lvl6pPr>
            <a:lvl7pPr marL="2900363" indent="-219075" defTabSz="920750" eaLnBrk="0" fontAlgn="base" hangingPunct="0">
              <a:spcBef>
                <a:spcPct val="10000"/>
              </a:spcBef>
              <a:spcAft>
                <a:spcPct val="0"/>
              </a:spcAft>
              <a:defRPr sz="1200">
                <a:solidFill>
                  <a:schemeClr val="tx1"/>
                </a:solidFill>
                <a:latin typeface="Bitstream Charter" charset="0"/>
              </a:defRPr>
            </a:lvl7pPr>
            <a:lvl8pPr marL="3357563" indent="-219075" defTabSz="920750" eaLnBrk="0" fontAlgn="base" hangingPunct="0">
              <a:spcBef>
                <a:spcPct val="10000"/>
              </a:spcBef>
              <a:spcAft>
                <a:spcPct val="0"/>
              </a:spcAft>
              <a:defRPr sz="1200">
                <a:solidFill>
                  <a:schemeClr val="tx1"/>
                </a:solidFill>
                <a:latin typeface="Bitstream Charter" charset="0"/>
              </a:defRPr>
            </a:lvl8pPr>
            <a:lvl9pPr marL="3814763" indent="-219075" defTabSz="920750"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fld id="{E639EC21-454F-4E9E-B692-FE41CEE79AD9}" type="slidenum">
              <a:rPr lang="de-DE" altLang="en-US" sz="1000" smtClean="0">
                <a:latin typeface="Stafford" pitchFamily="2" charset="0"/>
              </a:rPr>
              <a:pPr eaLnBrk="1" hangingPunct="1">
                <a:lnSpc>
                  <a:spcPts val="1313"/>
                </a:lnSpc>
                <a:spcBef>
                  <a:spcPct val="0"/>
                </a:spcBef>
              </a:pPr>
              <a:t>18</a:t>
            </a:fld>
            <a:endParaRPr lang="de-DE" altLang="en-US" sz="1000">
              <a:latin typeface="Stafford" pitchFamily="2" charset="0"/>
            </a:endParaRPr>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p:spPr>
        <p:txBody>
          <a:bodyPr/>
          <a:lstStyle/>
          <a:p>
            <a:pPr eaLnBrk="1" hangingPunct="1"/>
            <a:r>
              <a:rPr lang="en-US" altLang="en-US"/>
              <a:t>This figure compares measured intensities of the transmission from antenna 1 to 2 and vice versa for an experiment with and one without magnetization of the ferrite. It clearly demonstrates the violation of the principle of detailed balance for nonzero magnetic field. </a:t>
            </a:r>
          </a:p>
        </p:txBody>
      </p:sp>
    </p:spTree>
    <p:extLst>
      <p:ext uri="{BB962C8B-B14F-4D97-AF65-F5344CB8AC3E}">
        <p14:creationId xmlns:p14="http://schemas.microsoft.com/office/powerpoint/2010/main" val="94439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defTabSz="922338" eaLnBrk="0" hangingPunct="0">
              <a:spcBef>
                <a:spcPct val="10000"/>
              </a:spcBef>
              <a:defRPr sz="1200">
                <a:solidFill>
                  <a:schemeClr val="tx1"/>
                </a:solidFill>
                <a:latin typeface="Bitstream Charter" charset="0"/>
              </a:defRPr>
            </a:lvl1pPr>
            <a:lvl2pPr marL="717550" indent="-274638" defTabSz="922338" eaLnBrk="0" hangingPunct="0">
              <a:spcBef>
                <a:spcPct val="10000"/>
              </a:spcBef>
              <a:defRPr sz="1200">
                <a:solidFill>
                  <a:schemeClr val="tx1"/>
                </a:solidFill>
                <a:latin typeface="Bitstream Charter" charset="0"/>
              </a:defRPr>
            </a:lvl2pPr>
            <a:lvl3pPr marL="1103313" indent="-220663" defTabSz="922338" eaLnBrk="0" hangingPunct="0">
              <a:spcBef>
                <a:spcPct val="10000"/>
              </a:spcBef>
              <a:defRPr sz="1200">
                <a:solidFill>
                  <a:schemeClr val="tx1"/>
                </a:solidFill>
                <a:latin typeface="Bitstream Charter" charset="0"/>
              </a:defRPr>
            </a:lvl3pPr>
            <a:lvl4pPr marL="1544638" indent="-220663" defTabSz="922338" eaLnBrk="0" hangingPunct="0">
              <a:spcBef>
                <a:spcPct val="10000"/>
              </a:spcBef>
              <a:defRPr sz="1200">
                <a:solidFill>
                  <a:schemeClr val="tx1"/>
                </a:solidFill>
                <a:latin typeface="Bitstream Charter" charset="0"/>
              </a:defRPr>
            </a:lvl4pPr>
            <a:lvl5pPr marL="1987550" indent="-220663" defTabSz="922338" eaLnBrk="0" hangingPunct="0">
              <a:spcBef>
                <a:spcPct val="10000"/>
              </a:spcBef>
              <a:defRPr sz="1200">
                <a:solidFill>
                  <a:schemeClr val="tx1"/>
                </a:solidFill>
                <a:latin typeface="Bitstream Charter" charset="0"/>
              </a:defRPr>
            </a:lvl5pPr>
            <a:lvl6pPr marL="2444750" indent="-220663" defTabSz="922338" eaLnBrk="0" fontAlgn="base" hangingPunct="0">
              <a:spcBef>
                <a:spcPct val="10000"/>
              </a:spcBef>
              <a:spcAft>
                <a:spcPct val="0"/>
              </a:spcAft>
              <a:defRPr sz="1200">
                <a:solidFill>
                  <a:schemeClr val="tx1"/>
                </a:solidFill>
                <a:latin typeface="Bitstream Charter" charset="0"/>
              </a:defRPr>
            </a:lvl6pPr>
            <a:lvl7pPr marL="2901950" indent="-220663" defTabSz="922338" eaLnBrk="0" fontAlgn="base" hangingPunct="0">
              <a:spcBef>
                <a:spcPct val="10000"/>
              </a:spcBef>
              <a:spcAft>
                <a:spcPct val="0"/>
              </a:spcAft>
              <a:defRPr sz="1200">
                <a:solidFill>
                  <a:schemeClr val="tx1"/>
                </a:solidFill>
                <a:latin typeface="Bitstream Charter" charset="0"/>
              </a:defRPr>
            </a:lvl7pPr>
            <a:lvl8pPr marL="3359150" indent="-220663" defTabSz="922338" eaLnBrk="0" fontAlgn="base" hangingPunct="0">
              <a:spcBef>
                <a:spcPct val="10000"/>
              </a:spcBef>
              <a:spcAft>
                <a:spcPct val="0"/>
              </a:spcAft>
              <a:defRPr sz="1200">
                <a:solidFill>
                  <a:schemeClr val="tx1"/>
                </a:solidFill>
                <a:latin typeface="Bitstream Charter" charset="0"/>
              </a:defRPr>
            </a:lvl8pPr>
            <a:lvl9pPr marL="3816350" indent="-220663" defTabSz="922338"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fld id="{90C529D9-BDC7-4403-8E68-36FEF8D194E4}" type="datetime1">
              <a:rPr lang="en-GB" altLang="en-US" sz="1000" smtClean="0">
                <a:latin typeface="Stafford" pitchFamily="2" charset="0"/>
              </a:rPr>
              <a:pPr eaLnBrk="1" hangingPunct="1">
                <a:lnSpc>
                  <a:spcPts val="1313"/>
                </a:lnSpc>
                <a:spcBef>
                  <a:spcPct val="0"/>
                </a:spcBef>
              </a:pPr>
              <a:t>05/08/2019</a:t>
            </a:fld>
            <a:endParaRPr lang="de-DE" altLang="en-US" sz="1000">
              <a:latin typeface="Stafford" pitchFamily="2" charset="0"/>
            </a:endParaRPr>
          </a:p>
        </p:txBody>
      </p:sp>
      <p:sp>
        <p:nvSpPr>
          <p:cNvPr id="53251" name="Rectangle 6"/>
          <p:cNvSpPr>
            <a:spLocks noGrp="1" noChangeArrowheads="1"/>
          </p:cNvSpPr>
          <p:nvPr>
            <p:ph type="ftr" sz="quarter" idx="4"/>
          </p:nvPr>
        </p:nvSpPr>
        <p:spPr>
          <a:noFill/>
        </p:spPr>
        <p:txBody>
          <a:bodyPr/>
          <a:lstStyle>
            <a:lvl1pPr defTabSz="922338" eaLnBrk="0" hangingPunct="0">
              <a:spcBef>
                <a:spcPct val="10000"/>
              </a:spcBef>
              <a:defRPr sz="1200">
                <a:solidFill>
                  <a:schemeClr val="tx1"/>
                </a:solidFill>
                <a:latin typeface="Bitstream Charter" charset="0"/>
              </a:defRPr>
            </a:lvl1pPr>
            <a:lvl2pPr marL="717550" indent="-274638" defTabSz="922338" eaLnBrk="0" hangingPunct="0">
              <a:spcBef>
                <a:spcPct val="10000"/>
              </a:spcBef>
              <a:defRPr sz="1200">
                <a:solidFill>
                  <a:schemeClr val="tx1"/>
                </a:solidFill>
                <a:latin typeface="Bitstream Charter" charset="0"/>
              </a:defRPr>
            </a:lvl2pPr>
            <a:lvl3pPr marL="1103313" indent="-220663" defTabSz="922338" eaLnBrk="0" hangingPunct="0">
              <a:spcBef>
                <a:spcPct val="10000"/>
              </a:spcBef>
              <a:defRPr sz="1200">
                <a:solidFill>
                  <a:schemeClr val="tx1"/>
                </a:solidFill>
                <a:latin typeface="Bitstream Charter" charset="0"/>
              </a:defRPr>
            </a:lvl3pPr>
            <a:lvl4pPr marL="1544638" indent="-220663" defTabSz="922338" eaLnBrk="0" hangingPunct="0">
              <a:spcBef>
                <a:spcPct val="10000"/>
              </a:spcBef>
              <a:defRPr sz="1200">
                <a:solidFill>
                  <a:schemeClr val="tx1"/>
                </a:solidFill>
                <a:latin typeface="Bitstream Charter" charset="0"/>
              </a:defRPr>
            </a:lvl4pPr>
            <a:lvl5pPr marL="1987550" indent="-220663" defTabSz="922338" eaLnBrk="0" hangingPunct="0">
              <a:spcBef>
                <a:spcPct val="10000"/>
              </a:spcBef>
              <a:defRPr sz="1200">
                <a:solidFill>
                  <a:schemeClr val="tx1"/>
                </a:solidFill>
                <a:latin typeface="Bitstream Charter" charset="0"/>
              </a:defRPr>
            </a:lvl5pPr>
            <a:lvl6pPr marL="2444750" indent="-220663" defTabSz="922338" eaLnBrk="0" fontAlgn="base" hangingPunct="0">
              <a:spcBef>
                <a:spcPct val="10000"/>
              </a:spcBef>
              <a:spcAft>
                <a:spcPct val="0"/>
              </a:spcAft>
              <a:defRPr sz="1200">
                <a:solidFill>
                  <a:schemeClr val="tx1"/>
                </a:solidFill>
                <a:latin typeface="Bitstream Charter" charset="0"/>
              </a:defRPr>
            </a:lvl6pPr>
            <a:lvl7pPr marL="2901950" indent="-220663" defTabSz="922338" eaLnBrk="0" fontAlgn="base" hangingPunct="0">
              <a:spcBef>
                <a:spcPct val="10000"/>
              </a:spcBef>
              <a:spcAft>
                <a:spcPct val="0"/>
              </a:spcAft>
              <a:defRPr sz="1200">
                <a:solidFill>
                  <a:schemeClr val="tx1"/>
                </a:solidFill>
                <a:latin typeface="Bitstream Charter" charset="0"/>
              </a:defRPr>
            </a:lvl7pPr>
            <a:lvl8pPr marL="3359150" indent="-220663" defTabSz="922338" eaLnBrk="0" fontAlgn="base" hangingPunct="0">
              <a:spcBef>
                <a:spcPct val="10000"/>
              </a:spcBef>
              <a:spcAft>
                <a:spcPct val="0"/>
              </a:spcAft>
              <a:defRPr sz="1200">
                <a:solidFill>
                  <a:schemeClr val="tx1"/>
                </a:solidFill>
                <a:latin typeface="Bitstream Charter" charset="0"/>
              </a:defRPr>
            </a:lvl8pPr>
            <a:lvl9pPr marL="3816350" indent="-220663" defTabSz="922338"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p>
        </p:txBody>
      </p:sp>
      <p:sp>
        <p:nvSpPr>
          <p:cNvPr id="53252" name="Rectangle 7"/>
          <p:cNvSpPr>
            <a:spLocks noGrp="1" noChangeArrowheads="1"/>
          </p:cNvSpPr>
          <p:nvPr>
            <p:ph type="sldNum" sz="quarter" idx="5"/>
          </p:nvPr>
        </p:nvSpPr>
        <p:spPr>
          <a:noFill/>
        </p:spPr>
        <p:txBody>
          <a:bodyPr/>
          <a:lstStyle>
            <a:lvl1pPr defTabSz="922338" eaLnBrk="0" hangingPunct="0">
              <a:spcBef>
                <a:spcPct val="10000"/>
              </a:spcBef>
              <a:defRPr sz="1200">
                <a:solidFill>
                  <a:schemeClr val="tx1"/>
                </a:solidFill>
                <a:latin typeface="Bitstream Charter" charset="0"/>
              </a:defRPr>
            </a:lvl1pPr>
            <a:lvl2pPr marL="717550" indent="-274638" defTabSz="922338" eaLnBrk="0" hangingPunct="0">
              <a:spcBef>
                <a:spcPct val="10000"/>
              </a:spcBef>
              <a:defRPr sz="1200">
                <a:solidFill>
                  <a:schemeClr val="tx1"/>
                </a:solidFill>
                <a:latin typeface="Bitstream Charter" charset="0"/>
              </a:defRPr>
            </a:lvl2pPr>
            <a:lvl3pPr marL="1103313" indent="-220663" defTabSz="922338" eaLnBrk="0" hangingPunct="0">
              <a:spcBef>
                <a:spcPct val="10000"/>
              </a:spcBef>
              <a:defRPr sz="1200">
                <a:solidFill>
                  <a:schemeClr val="tx1"/>
                </a:solidFill>
                <a:latin typeface="Bitstream Charter" charset="0"/>
              </a:defRPr>
            </a:lvl3pPr>
            <a:lvl4pPr marL="1544638" indent="-220663" defTabSz="922338" eaLnBrk="0" hangingPunct="0">
              <a:spcBef>
                <a:spcPct val="10000"/>
              </a:spcBef>
              <a:defRPr sz="1200">
                <a:solidFill>
                  <a:schemeClr val="tx1"/>
                </a:solidFill>
                <a:latin typeface="Bitstream Charter" charset="0"/>
              </a:defRPr>
            </a:lvl4pPr>
            <a:lvl5pPr marL="1987550" indent="-220663" defTabSz="922338" eaLnBrk="0" hangingPunct="0">
              <a:spcBef>
                <a:spcPct val="10000"/>
              </a:spcBef>
              <a:defRPr sz="1200">
                <a:solidFill>
                  <a:schemeClr val="tx1"/>
                </a:solidFill>
                <a:latin typeface="Bitstream Charter" charset="0"/>
              </a:defRPr>
            </a:lvl5pPr>
            <a:lvl6pPr marL="2444750" indent="-220663" defTabSz="922338" eaLnBrk="0" fontAlgn="base" hangingPunct="0">
              <a:spcBef>
                <a:spcPct val="10000"/>
              </a:spcBef>
              <a:spcAft>
                <a:spcPct val="0"/>
              </a:spcAft>
              <a:defRPr sz="1200">
                <a:solidFill>
                  <a:schemeClr val="tx1"/>
                </a:solidFill>
                <a:latin typeface="Bitstream Charter" charset="0"/>
              </a:defRPr>
            </a:lvl6pPr>
            <a:lvl7pPr marL="2901950" indent="-220663" defTabSz="922338" eaLnBrk="0" fontAlgn="base" hangingPunct="0">
              <a:spcBef>
                <a:spcPct val="10000"/>
              </a:spcBef>
              <a:spcAft>
                <a:spcPct val="0"/>
              </a:spcAft>
              <a:defRPr sz="1200">
                <a:solidFill>
                  <a:schemeClr val="tx1"/>
                </a:solidFill>
                <a:latin typeface="Bitstream Charter" charset="0"/>
              </a:defRPr>
            </a:lvl7pPr>
            <a:lvl8pPr marL="3359150" indent="-220663" defTabSz="922338" eaLnBrk="0" fontAlgn="base" hangingPunct="0">
              <a:spcBef>
                <a:spcPct val="10000"/>
              </a:spcBef>
              <a:spcAft>
                <a:spcPct val="0"/>
              </a:spcAft>
              <a:defRPr sz="1200">
                <a:solidFill>
                  <a:schemeClr val="tx1"/>
                </a:solidFill>
                <a:latin typeface="Bitstream Charter" charset="0"/>
              </a:defRPr>
            </a:lvl8pPr>
            <a:lvl9pPr marL="3816350" indent="-220663" defTabSz="922338" eaLnBrk="0" fontAlgn="base" hangingPunct="0">
              <a:spcBef>
                <a:spcPct val="10000"/>
              </a:spcBef>
              <a:spcAft>
                <a:spcPct val="0"/>
              </a:spcAft>
              <a:defRPr sz="1200">
                <a:solidFill>
                  <a:schemeClr val="tx1"/>
                </a:solidFill>
                <a:latin typeface="Bitstream Charter" charset="0"/>
              </a:defRPr>
            </a:lvl9pPr>
          </a:lstStyle>
          <a:p>
            <a:pPr eaLnBrk="1" hangingPunct="1">
              <a:lnSpc>
                <a:spcPts val="1313"/>
              </a:lnSpc>
              <a:spcBef>
                <a:spcPct val="0"/>
              </a:spcBef>
            </a:pPr>
            <a:r>
              <a:rPr lang="de-DE" altLang="en-US" sz="1000">
                <a:latin typeface="Stafford" pitchFamily="2" charset="0"/>
              </a:rPr>
              <a:t>|  </a:t>
            </a:r>
            <a:fld id="{116D9B28-9C95-4170-BE92-B1A0D90822D7}" type="slidenum">
              <a:rPr lang="de-DE" altLang="en-US" sz="1000" smtClean="0">
                <a:latin typeface="Stafford" pitchFamily="2" charset="0"/>
              </a:rPr>
              <a:pPr eaLnBrk="1" hangingPunct="1">
                <a:lnSpc>
                  <a:spcPts val="1313"/>
                </a:lnSpc>
                <a:spcBef>
                  <a:spcPct val="0"/>
                </a:spcBef>
              </a:pPr>
              <a:t>24</a:t>
            </a:fld>
            <a:endParaRPr lang="de-DE" altLang="en-US" sz="1000">
              <a:latin typeface="Stafford" pitchFamily="2" charset="0"/>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r>
              <a:rPr lang="en-US" altLang="en-US"/>
              <a:t>Here are shown again the experimental values of the cross-correlation coefficient and the parameter ξ for the T-violation deduced from these. The error bars indicate the r.m.s. variation of C</a:t>
            </a:r>
            <a:r>
              <a:rPr lang="en-US" altLang="en-US" baseline="-25000"/>
              <a:t>cross</a:t>
            </a:r>
            <a:r>
              <a:rPr lang="en-US" altLang="en-US"/>
              <a:t>(0) over the 6 realizations. </a:t>
            </a:r>
          </a:p>
        </p:txBody>
      </p:sp>
    </p:spTree>
    <p:extLst>
      <p:ext uri="{BB962C8B-B14F-4D97-AF65-F5344CB8AC3E}">
        <p14:creationId xmlns:p14="http://schemas.microsoft.com/office/powerpoint/2010/main" val="3361640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089150"/>
          </a:xfrm>
          <a:prstGeom prst="rect">
            <a:avLst/>
          </a:prstGeom>
          <a:solidFill>
            <a:srgbClr val="99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1800">
              <a:latin typeface="Arial" charset="0"/>
            </a:endParaRPr>
          </a:p>
        </p:txBody>
      </p:sp>
      <p:sp>
        <p:nvSpPr>
          <p:cNvPr id="5" name="Rectangle 8"/>
          <p:cNvSpPr>
            <a:spLocks noChangeArrowheads="1"/>
          </p:cNvSpPr>
          <p:nvPr/>
        </p:nvSpPr>
        <p:spPr bwMode="auto">
          <a:xfrm>
            <a:off x="250825" y="196850"/>
            <a:ext cx="8642350" cy="144463"/>
          </a:xfrm>
          <a:prstGeom prst="rect">
            <a:avLst/>
          </a:prstGeom>
          <a:solidFill>
            <a:srgbClr val="99C000"/>
          </a:solidFill>
          <a:ln>
            <a:noFill/>
          </a:ln>
          <a:extLst>
            <a:ext uri="{91240B29-F687-4F45-9708-019B960494DF}">
              <a14:hiddenLine xmlns:a14="http://schemas.microsoft.com/office/drawing/2010/main" w="3175">
                <a:solidFill>
                  <a:srgbClr val="B5B5B5"/>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pic>
        <p:nvPicPr>
          <p:cNvPr id="6" name="Picture 9" descr="tud_logo"/>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7172325" y="657225"/>
            <a:ext cx="1873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18"/>
          <p:cNvSpPr>
            <a:spLocks noChangeArrowheads="1"/>
          </p:cNvSpPr>
          <p:nvPr/>
        </p:nvSpPr>
        <p:spPr bwMode="auto">
          <a:xfrm>
            <a:off x="250825" y="360363"/>
            <a:ext cx="8640763" cy="142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sp>
        <p:nvSpPr>
          <p:cNvPr id="9" name="Rectangle 19"/>
          <p:cNvSpPr>
            <a:spLocks noChangeArrowheads="1"/>
          </p:cNvSpPr>
          <p:nvPr/>
        </p:nvSpPr>
        <p:spPr bwMode="auto">
          <a:xfrm>
            <a:off x="250825" y="2457450"/>
            <a:ext cx="8640763" cy="7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sp>
        <p:nvSpPr>
          <p:cNvPr id="10" name="Line 20"/>
          <p:cNvSpPr>
            <a:spLocks noChangeShapeType="1"/>
          </p:cNvSpPr>
          <p:nvPr/>
        </p:nvSpPr>
        <p:spPr bwMode="auto">
          <a:xfrm>
            <a:off x="252413" y="2457450"/>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8950" y="6284913"/>
            <a:ext cx="782638" cy="54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043" name="Rectangle 3"/>
          <p:cNvSpPr>
            <a:spLocks noGrp="1" noChangeArrowheads="1"/>
          </p:cNvSpPr>
          <p:nvPr>
            <p:ph type="ctrTitle"/>
          </p:nvPr>
        </p:nvSpPr>
        <p:spPr>
          <a:xfrm>
            <a:off x="358775" y="692150"/>
            <a:ext cx="6734175" cy="577850"/>
          </a:xfrm>
        </p:spPr>
        <p:txBody>
          <a:bodyPr anchor="t"/>
          <a:lstStyle>
            <a:lvl1pPr>
              <a:defRPr sz="3200">
                <a:solidFill>
                  <a:schemeClr val="bg1"/>
                </a:solidFill>
              </a:defRPr>
            </a:lvl1pPr>
          </a:lstStyle>
          <a:p>
            <a:pPr lvl="0"/>
            <a:r>
              <a:rPr lang="de-DE" noProof="0"/>
              <a:t>Titelmasterformat durch Klicken bearbeiten</a:t>
            </a:r>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pitchFamily="2" charset="2"/>
              <a:buNone/>
              <a:defRPr b="1">
                <a:solidFill>
                  <a:schemeClr val="bg1"/>
                </a:solidFill>
              </a:defRPr>
            </a:lvl1pPr>
          </a:lstStyle>
          <a:p>
            <a:pPr lvl="0"/>
            <a:r>
              <a:rPr lang="de-DE" noProof="0"/>
              <a:t>Formatvorlage des </a:t>
            </a:r>
          </a:p>
          <a:p>
            <a:pPr lvl="0"/>
            <a:r>
              <a:rPr lang="de-DE" noProof="0"/>
              <a:t>Untertitelmasters durch </a:t>
            </a:r>
          </a:p>
          <a:p>
            <a:pPr lvl="0"/>
            <a:r>
              <a:rPr lang="de-DE" noProof="0"/>
              <a:t>Klicken bearbeiten</a:t>
            </a:r>
          </a:p>
        </p:txBody>
      </p:sp>
      <p:sp>
        <p:nvSpPr>
          <p:cNvPr id="12" name="Fußzeilenplatzhalter 3"/>
          <p:cNvSpPr>
            <a:spLocks noGrp="1"/>
          </p:cNvSpPr>
          <p:nvPr>
            <p:ph type="ftr" sz="quarter" idx="10"/>
          </p:nvPr>
        </p:nvSpPr>
        <p:spPr/>
        <p:txBody>
          <a:bodyPr/>
          <a:lstStyle>
            <a:lvl1pPr algn="l">
              <a:defRPr sz="1400">
                <a:solidFill>
                  <a:schemeClr val="tx1"/>
                </a:solidFill>
                <a:latin typeface="Arial" pitchFamily="34" charset="0"/>
                <a:cs typeface="Arial" pitchFamily="34" charset="0"/>
              </a:defRPr>
            </a:lvl1pPr>
          </a:lstStyle>
          <a:p>
            <a:pPr>
              <a:defRPr/>
            </a:pPr>
            <a:r>
              <a:rPr lang="de-DE" dirty="0"/>
              <a:t>2019 | SFB 1245 | Achim Richter | </a:t>
            </a:r>
          </a:p>
        </p:txBody>
      </p:sp>
      <p:sp>
        <p:nvSpPr>
          <p:cNvPr id="13" name="Foliennummernplatzhalter 4"/>
          <p:cNvSpPr>
            <a:spLocks noGrp="1"/>
          </p:cNvSpPr>
          <p:nvPr>
            <p:ph type="sldNum" sz="quarter" idx="11"/>
          </p:nvPr>
        </p:nvSpPr>
        <p:spPr/>
        <p:txBody>
          <a:bodyPr/>
          <a:lstStyle>
            <a:lvl1pPr algn="l">
              <a:defRPr sz="1400">
                <a:solidFill>
                  <a:schemeClr val="tx1"/>
                </a:solidFill>
                <a:latin typeface="Arial" pitchFamily="34" charset="0"/>
                <a:cs typeface="Arial" pitchFamily="34" charset="0"/>
              </a:defRPr>
            </a:lvl1pPr>
          </a:lstStyle>
          <a:p>
            <a:pPr>
              <a:defRPr/>
            </a:pPr>
            <a:fld id="{A6AAD826-0297-4FFA-A2F8-710C8EAB6125}" type="slidenum">
              <a:rPr lang="de-DE"/>
              <a:pPr>
                <a:defRPr/>
              </a:pPr>
              <a:t>‹Nr.›</a:t>
            </a:fld>
            <a:endParaRPr lang="de-DE" dirty="0"/>
          </a:p>
        </p:txBody>
      </p:sp>
    </p:spTree>
    <p:extLst>
      <p:ext uri="{BB962C8B-B14F-4D97-AF65-F5344CB8AC3E}">
        <p14:creationId xmlns:p14="http://schemas.microsoft.com/office/powerpoint/2010/main" val="404174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207668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88950"/>
            <a:ext cx="2159000" cy="560387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250825" y="488950"/>
            <a:ext cx="6329363" cy="56038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406772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58775" y="488950"/>
            <a:ext cx="6877050" cy="838200"/>
          </a:xfrm>
        </p:spPr>
        <p:txBody>
          <a:bodyPr/>
          <a:lstStyle/>
          <a:p>
            <a:r>
              <a:rPr lang="de-DE"/>
              <a:t>Titelmasterformat durch Klicken bearbeiten</a:t>
            </a:r>
            <a:endParaRPr lang="en-US"/>
          </a:p>
        </p:txBody>
      </p:sp>
      <p:sp>
        <p:nvSpPr>
          <p:cNvPr id="3" name="Inhaltsplatzhalter 2"/>
          <p:cNvSpPr>
            <a:spLocks noGrp="1"/>
          </p:cNvSpPr>
          <p:nvPr>
            <p:ph sz="quarter" idx="1"/>
          </p:nvPr>
        </p:nvSpPr>
        <p:spPr>
          <a:xfrm>
            <a:off x="250825" y="1592263"/>
            <a:ext cx="4243388" cy="2173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4646613" y="1592263"/>
            <a:ext cx="4244975" cy="2173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250825" y="3917950"/>
            <a:ext cx="4243388" cy="21748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6613" y="3917950"/>
            <a:ext cx="4244975" cy="21748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72644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58775" y="488950"/>
            <a:ext cx="6877050" cy="838200"/>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250825" y="1592263"/>
            <a:ext cx="4243388" cy="45005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4646613" y="1592263"/>
            <a:ext cx="4244975" cy="2173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4646613" y="3917950"/>
            <a:ext cx="4244975" cy="21748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3553067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lvl1pPr>
              <a:defRPr sz="2000"/>
            </a:lvl1pPr>
          </a:lstStyle>
          <a:p>
            <a:r>
              <a:rPr lang="de-DE" dirty="0"/>
              <a:t>Titelmasterformat durch Klicken bearbeiten</a:t>
            </a:r>
          </a:p>
        </p:txBody>
      </p:sp>
      <p:sp>
        <p:nvSpPr>
          <p:cNvPr id="3" name="Fußzeilenplatzhalter 3"/>
          <p:cNvSpPr>
            <a:spLocks noGrp="1"/>
          </p:cNvSpPr>
          <p:nvPr>
            <p:ph type="ftr" sz="quarter" idx="10"/>
          </p:nvPr>
        </p:nvSpPr>
        <p:spPr/>
        <p:txBody>
          <a:bodyPr/>
          <a:lstStyle>
            <a:lvl1pPr>
              <a:defRPr/>
            </a:lvl1pPr>
          </a:lstStyle>
          <a:p>
            <a:pPr>
              <a:defRPr/>
            </a:pPr>
            <a:r>
              <a:rPr lang="de-DE" dirty="0"/>
              <a:t>2019 | SFB 1245 | Achim Richter | </a:t>
            </a:r>
          </a:p>
        </p:txBody>
      </p:sp>
      <p:sp>
        <p:nvSpPr>
          <p:cNvPr id="4" name="Foliennummernplatzhalter 4"/>
          <p:cNvSpPr>
            <a:spLocks noGrp="1"/>
          </p:cNvSpPr>
          <p:nvPr>
            <p:ph type="sldNum" sz="quarter" idx="11"/>
          </p:nvPr>
        </p:nvSpPr>
        <p:spPr/>
        <p:txBody>
          <a:bodyPr/>
          <a:lstStyle>
            <a:lvl1pPr>
              <a:defRPr/>
            </a:lvl1pPr>
          </a:lstStyle>
          <a:p>
            <a:pPr>
              <a:defRPr/>
            </a:pPr>
            <a:fld id="{C6E73DF1-9ED8-4521-8A80-39D4C2350CB8}" type="slidenum">
              <a:rPr lang="de-DE"/>
              <a:pPr>
                <a:defRPr/>
              </a:pPr>
              <a:t>‹Nr.›</a:t>
            </a:fld>
            <a:endParaRPr lang="de-DE" dirty="0"/>
          </a:p>
        </p:txBody>
      </p:sp>
    </p:spTree>
    <p:extLst>
      <p:ext uri="{BB962C8B-B14F-4D97-AF65-F5344CB8AC3E}">
        <p14:creationId xmlns:p14="http://schemas.microsoft.com/office/powerpoint/2010/main" val="65295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ußzeilenplatzhalter 3"/>
          <p:cNvSpPr>
            <a:spLocks noGrp="1"/>
          </p:cNvSpPr>
          <p:nvPr>
            <p:ph type="ftr" sz="quarter" idx="10"/>
          </p:nvPr>
        </p:nvSpPr>
        <p:spPr/>
        <p:txBody>
          <a:bodyPr/>
          <a:lstStyle>
            <a:lvl1pPr>
              <a:defRPr/>
            </a:lvl1pPr>
          </a:lstStyle>
          <a:p>
            <a:pPr>
              <a:defRPr/>
            </a:pPr>
            <a:r>
              <a:rPr lang="de-DE" dirty="0"/>
              <a:t>2019 | SFB 1245 | Achim Richter | </a:t>
            </a:r>
          </a:p>
        </p:txBody>
      </p:sp>
      <p:sp>
        <p:nvSpPr>
          <p:cNvPr id="5" name="Foliennummernplatzhalter 4"/>
          <p:cNvSpPr>
            <a:spLocks noGrp="1"/>
          </p:cNvSpPr>
          <p:nvPr>
            <p:ph type="sldNum" sz="quarter" idx="11"/>
          </p:nvPr>
        </p:nvSpPr>
        <p:spPr/>
        <p:txBody>
          <a:bodyPr/>
          <a:lstStyle>
            <a:lvl1pPr>
              <a:defRPr/>
            </a:lvl1pPr>
          </a:lstStyle>
          <a:p>
            <a:pPr>
              <a:defRPr/>
            </a:pPr>
            <a:fld id="{5C94332E-5A9F-47C6-B052-15EDF251D7BA}" type="slidenum">
              <a:rPr lang="de-DE"/>
              <a:pPr>
                <a:defRPr/>
              </a:pPr>
              <a:t>‹Nr.›</a:t>
            </a:fld>
            <a:endParaRPr lang="de-DE" dirty="0"/>
          </a:p>
        </p:txBody>
      </p:sp>
    </p:spTree>
    <p:extLst>
      <p:ext uri="{BB962C8B-B14F-4D97-AF65-F5344CB8AC3E}">
        <p14:creationId xmlns:p14="http://schemas.microsoft.com/office/powerpoint/2010/main" val="89821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243752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250825" y="1592263"/>
            <a:ext cx="424338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6613" y="1592263"/>
            <a:ext cx="424497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155260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215565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ußzeilenplatzhalter 3"/>
          <p:cNvSpPr>
            <a:spLocks noGrp="1"/>
          </p:cNvSpPr>
          <p:nvPr>
            <p:ph type="ftr" sz="quarter" idx="10"/>
          </p:nvPr>
        </p:nvSpPr>
        <p:spPr/>
        <p:txBody>
          <a:bodyPr/>
          <a:lstStyle>
            <a:lvl1pPr>
              <a:defRPr/>
            </a:lvl1pPr>
          </a:lstStyle>
          <a:p>
            <a:pPr>
              <a:defRPr/>
            </a:pPr>
            <a:r>
              <a:rPr lang="de-DE" dirty="0"/>
              <a:t>2019 | SFB 1245 | Achim Richter | </a:t>
            </a:r>
          </a:p>
        </p:txBody>
      </p:sp>
      <p:sp>
        <p:nvSpPr>
          <p:cNvPr id="4" name="Foliennummernplatzhalter 4"/>
          <p:cNvSpPr>
            <a:spLocks noGrp="1"/>
          </p:cNvSpPr>
          <p:nvPr>
            <p:ph type="sldNum" sz="quarter" idx="11"/>
          </p:nvPr>
        </p:nvSpPr>
        <p:spPr>
          <a:xfrm>
            <a:off x="2904946" y="6387262"/>
            <a:ext cx="741363" cy="365125"/>
          </a:xfrm>
        </p:spPr>
        <p:txBody>
          <a:bodyPr/>
          <a:lstStyle>
            <a:lvl1pPr>
              <a:defRPr/>
            </a:lvl1pPr>
          </a:lstStyle>
          <a:p>
            <a:pPr>
              <a:defRPr/>
            </a:pPr>
            <a:fld id="{8614DAB7-A4D7-4826-883F-F03240883239}" type="slidenum">
              <a:rPr lang="de-DE"/>
              <a:pPr>
                <a:defRPr/>
              </a:pPr>
              <a:t>‹Nr.›</a:t>
            </a:fld>
            <a:endParaRPr lang="de-DE" dirty="0"/>
          </a:p>
        </p:txBody>
      </p:sp>
    </p:spTree>
    <p:extLst>
      <p:ext uri="{BB962C8B-B14F-4D97-AF65-F5344CB8AC3E}">
        <p14:creationId xmlns:p14="http://schemas.microsoft.com/office/powerpoint/2010/main" val="151737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3"/>
          <p:cNvSpPr>
            <a:spLocks noGrp="1"/>
          </p:cNvSpPr>
          <p:nvPr>
            <p:ph type="ftr" sz="quarter" idx="10"/>
          </p:nvPr>
        </p:nvSpPr>
        <p:spPr/>
        <p:txBody>
          <a:bodyPr/>
          <a:lstStyle>
            <a:lvl1pPr>
              <a:defRPr/>
            </a:lvl1pPr>
          </a:lstStyle>
          <a:p>
            <a:pPr>
              <a:defRPr/>
            </a:pPr>
            <a:r>
              <a:rPr lang="de-DE" dirty="0"/>
              <a:t>2019 | SFB 1245 | Achim Richter | </a:t>
            </a:r>
          </a:p>
        </p:txBody>
      </p:sp>
      <p:sp>
        <p:nvSpPr>
          <p:cNvPr id="3" name="Foliennummernplatzhalter 4"/>
          <p:cNvSpPr>
            <a:spLocks noGrp="1"/>
          </p:cNvSpPr>
          <p:nvPr>
            <p:ph type="sldNum" sz="quarter" idx="11"/>
          </p:nvPr>
        </p:nvSpPr>
        <p:spPr/>
        <p:txBody>
          <a:bodyPr/>
          <a:lstStyle>
            <a:lvl1pPr>
              <a:defRPr/>
            </a:lvl1pPr>
          </a:lstStyle>
          <a:p>
            <a:pPr>
              <a:defRPr/>
            </a:pPr>
            <a:fld id="{A1931D14-8D26-4E48-81DA-C9F0028F44CC}" type="slidenum">
              <a:rPr lang="de-DE"/>
              <a:pPr>
                <a:defRPr/>
              </a:pPr>
              <a:t>‹Nr.›</a:t>
            </a:fld>
            <a:endParaRPr lang="de-DE" dirty="0"/>
          </a:p>
        </p:txBody>
      </p:sp>
    </p:spTree>
    <p:extLst>
      <p:ext uri="{BB962C8B-B14F-4D97-AF65-F5344CB8AC3E}">
        <p14:creationId xmlns:p14="http://schemas.microsoft.com/office/powerpoint/2010/main" val="262245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11690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xfrm>
            <a:off x="250825" y="6437313"/>
            <a:ext cx="7200900" cy="231775"/>
          </a:xfrm>
        </p:spPr>
        <p:txBody>
          <a:bodyPr/>
          <a:lstStyle>
            <a:lvl1pPr>
              <a:defRPr/>
            </a:lvl1pPr>
          </a:lstStyle>
          <a:p>
            <a:pPr>
              <a:defRPr/>
            </a:pPr>
            <a:r>
              <a:rPr lang="de-DE"/>
              <a:t>2013 | Institut für Kernphysik, Darmstadt  |  SFB 634 | Achim Richter | 2 </a:t>
            </a:r>
            <a:endParaRPr lang="de-DE" dirty="0"/>
          </a:p>
        </p:txBody>
      </p:sp>
    </p:spTree>
    <p:extLst>
      <p:ext uri="{BB962C8B-B14F-4D97-AF65-F5344CB8AC3E}">
        <p14:creationId xmlns:p14="http://schemas.microsoft.com/office/powerpoint/2010/main" val="397517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250825" y="368300"/>
            <a:ext cx="8642350" cy="1081088"/>
          </a:xfrm>
          <a:prstGeom prst="rect">
            <a:avLst/>
          </a:prstGeom>
          <a:noFill/>
          <a:ln>
            <a:noFill/>
          </a:ln>
          <a:effectLst/>
          <a:extLst>
            <a:ext uri="{909E8E84-426E-40DD-AFC4-6F175D3DCCD1}">
              <a14:hiddenFill xmlns:a14="http://schemas.microsoft.com/office/drawing/2010/main">
                <a:solidFill>
                  <a:srgbClr val="E950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sp>
        <p:nvSpPr>
          <p:cNvPr id="1027" name="Rectangle 2"/>
          <p:cNvSpPr>
            <a:spLocks noGrp="1" noChangeArrowheads="1"/>
          </p:cNvSpPr>
          <p:nvPr>
            <p:ph type="title"/>
          </p:nvPr>
        </p:nvSpPr>
        <p:spPr bwMode="auto">
          <a:xfrm>
            <a:off x="358775" y="488950"/>
            <a:ext cx="6877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8" name="Rectangle 3"/>
          <p:cNvSpPr>
            <a:spLocks noGrp="1" noChangeArrowheads="1"/>
          </p:cNvSpPr>
          <p:nvPr>
            <p:ph type="body" idx="1"/>
          </p:nvPr>
        </p:nvSpPr>
        <p:spPr bwMode="auto">
          <a:xfrm>
            <a:off x="250825" y="1592263"/>
            <a:ext cx="86407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30" name="Rectangle 8"/>
          <p:cNvSpPr>
            <a:spLocks noChangeArrowheads="1"/>
          </p:cNvSpPr>
          <p:nvPr/>
        </p:nvSpPr>
        <p:spPr bwMode="auto">
          <a:xfrm>
            <a:off x="250825" y="196850"/>
            <a:ext cx="8642350" cy="144463"/>
          </a:xfrm>
          <a:prstGeom prst="rect">
            <a:avLst/>
          </a:prstGeom>
          <a:solidFill>
            <a:srgbClr val="99C000"/>
          </a:solidFill>
          <a:ln>
            <a:noFill/>
          </a:ln>
          <a:extLst>
            <a:ext uri="{91240B29-F687-4F45-9708-019B960494DF}">
              <a14:hiddenLine xmlns:a14="http://schemas.microsoft.com/office/drawing/2010/main" w="3175">
                <a:solidFill>
                  <a:srgbClr val="B5B5B5"/>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pic>
        <p:nvPicPr>
          <p:cNvPr id="2" name="Picture 9" descr="tud_logo"/>
          <p:cNvPicPr>
            <a:picLocks noChangeAspect="1" noChangeArrowheads="1"/>
          </p:cNvPicPr>
          <p:nvPr/>
        </p:nvPicPr>
        <p:blipFill>
          <a:blip r:embed="rId16">
            <a:extLst>
              <a:ext uri="{28A0092B-C50C-407E-A947-70E740481C1C}">
                <a14:useLocalDpi xmlns:a14="http://schemas.microsoft.com/office/drawing/2010/main" val="0"/>
              </a:ext>
            </a:extLst>
          </a:blip>
          <a:srcRect r="5453"/>
          <a:stretch>
            <a:fillRect/>
          </a:stretch>
        </p:blipFill>
        <p:spPr bwMode="auto">
          <a:xfrm>
            <a:off x="7167563" y="51276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4"/>
          <p:cNvSpPr>
            <a:spLocks noChangeShapeType="1"/>
          </p:cNvSpPr>
          <p:nvPr/>
        </p:nvSpPr>
        <p:spPr bwMode="auto">
          <a:xfrm>
            <a:off x="250825" y="1449388"/>
            <a:ext cx="8640763"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Rectangle 16"/>
          <p:cNvSpPr>
            <a:spLocks noChangeArrowheads="1"/>
          </p:cNvSpPr>
          <p:nvPr/>
        </p:nvSpPr>
        <p:spPr bwMode="auto">
          <a:xfrm>
            <a:off x="250825" y="366713"/>
            <a:ext cx="8640763" cy="142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a:p>
        </p:txBody>
      </p:sp>
      <p:pic>
        <p:nvPicPr>
          <p:cNvPr id="3"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08950" y="6284913"/>
            <a:ext cx="782638" cy="54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ußzeilenplatzhalter 3"/>
          <p:cNvSpPr>
            <a:spLocks noGrp="1"/>
          </p:cNvSpPr>
          <p:nvPr>
            <p:ph type="ftr" sz="quarter" idx="3"/>
          </p:nvPr>
        </p:nvSpPr>
        <p:spPr>
          <a:xfrm>
            <a:off x="219075" y="6376988"/>
            <a:ext cx="2895600" cy="365125"/>
          </a:xfrm>
          <a:prstGeom prst="rect">
            <a:avLst/>
          </a:prstGeom>
        </p:spPr>
        <p:txBody>
          <a:bodyPr vert="horz" lIns="91440" tIns="45720" rIns="91440" bIns="45720" rtlCol="0" anchor="ctr"/>
          <a:lstStyle>
            <a:lvl1pPr algn="l">
              <a:defRPr sz="1400">
                <a:solidFill>
                  <a:schemeClr val="tx1"/>
                </a:solidFill>
                <a:latin typeface="Arial" pitchFamily="34" charset="0"/>
                <a:cs typeface="Arial" pitchFamily="34" charset="0"/>
              </a:defRPr>
            </a:lvl1pPr>
          </a:lstStyle>
          <a:p>
            <a:pPr>
              <a:defRPr/>
            </a:pPr>
            <a:r>
              <a:rPr lang="de-DE" dirty="0"/>
              <a:t>2019 | SFB 1245 | Achim Richter | </a:t>
            </a:r>
          </a:p>
        </p:txBody>
      </p:sp>
      <p:sp>
        <p:nvSpPr>
          <p:cNvPr id="14" name="Foliennummernplatzhalter 4"/>
          <p:cNvSpPr>
            <a:spLocks noGrp="1"/>
          </p:cNvSpPr>
          <p:nvPr>
            <p:ph type="sldNum" sz="quarter" idx="4"/>
          </p:nvPr>
        </p:nvSpPr>
        <p:spPr>
          <a:xfrm>
            <a:off x="2863850" y="6376988"/>
            <a:ext cx="741363" cy="365125"/>
          </a:xfrm>
          <a:prstGeom prst="rect">
            <a:avLst/>
          </a:prstGeom>
        </p:spPr>
        <p:txBody>
          <a:bodyPr vert="horz" lIns="91440" tIns="45720" rIns="91440" bIns="45720" rtlCol="0" anchor="ctr"/>
          <a:lstStyle>
            <a:lvl1pPr algn="l">
              <a:defRPr sz="1400">
                <a:solidFill>
                  <a:schemeClr val="tx1"/>
                </a:solidFill>
                <a:latin typeface="Arial" pitchFamily="34" charset="0"/>
                <a:cs typeface="Arial" pitchFamily="34" charset="0"/>
              </a:defRPr>
            </a:lvl1pPr>
          </a:lstStyle>
          <a:p>
            <a:pPr>
              <a:defRPr/>
            </a:pPr>
            <a:fld id="{9AACFA39-9666-4B6B-B6F5-5856782DD811}"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43" r:id="rId4"/>
    <p:sldLayoutId id="2147483744" r:id="rId5"/>
    <p:sldLayoutId id="2147483738" r:id="rId6"/>
    <p:sldLayoutId id="2147483739" r:id="rId7"/>
    <p:sldLayoutId id="2147483745" r:id="rId8"/>
    <p:sldLayoutId id="2147483746" r:id="rId9"/>
    <p:sldLayoutId id="2147483747" r:id="rId10"/>
    <p:sldLayoutId id="2147483748" r:id="rId11"/>
    <p:sldLayoutId id="2147483749" r:id="rId12"/>
    <p:sldLayoutId id="2147483750" r:id="rId13"/>
    <p:sldLayoutId id="2147483740" r:id="rId14"/>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p:titleStyle>
    <p:bodyStyle>
      <a:lvl1pPr marL="179388" indent="-179388"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itchFamily="2" charset="2"/>
        <a:buChar char="§"/>
        <a:defRPr sz="1600">
          <a:solidFill>
            <a:schemeClr val="tx1"/>
          </a:solidFill>
          <a:latin typeface="+mn-lt"/>
        </a:defRPr>
      </a:lvl5pPr>
      <a:lvl6pPr marL="1365250" indent="-188913" algn="l" rtl="0" fontAlgn="base">
        <a:spcBef>
          <a:spcPct val="20000"/>
        </a:spcBef>
        <a:spcAft>
          <a:spcPct val="0"/>
        </a:spcAft>
        <a:buFont typeface="Wingdings" pitchFamily="2" charset="2"/>
        <a:buChar char="§"/>
        <a:defRPr sz="1600">
          <a:solidFill>
            <a:schemeClr val="tx1"/>
          </a:solidFill>
          <a:latin typeface="+mn-lt"/>
        </a:defRPr>
      </a:lvl6pPr>
      <a:lvl7pPr marL="1822450" indent="-188913" algn="l" rtl="0" fontAlgn="base">
        <a:spcBef>
          <a:spcPct val="20000"/>
        </a:spcBef>
        <a:spcAft>
          <a:spcPct val="0"/>
        </a:spcAft>
        <a:buFont typeface="Wingdings" pitchFamily="2" charset="2"/>
        <a:buChar char="§"/>
        <a:defRPr sz="1600">
          <a:solidFill>
            <a:schemeClr val="tx1"/>
          </a:solidFill>
          <a:latin typeface="+mn-lt"/>
        </a:defRPr>
      </a:lvl7pPr>
      <a:lvl8pPr marL="2279650" indent="-188913" algn="l" rtl="0" fontAlgn="base">
        <a:spcBef>
          <a:spcPct val="20000"/>
        </a:spcBef>
        <a:spcAft>
          <a:spcPct val="0"/>
        </a:spcAft>
        <a:buFont typeface="Wingdings" pitchFamily="2" charset="2"/>
        <a:buChar char="§"/>
        <a:defRPr sz="1600">
          <a:solidFill>
            <a:schemeClr val="tx1"/>
          </a:solidFill>
          <a:latin typeface="+mn-lt"/>
        </a:defRPr>
      </a:lvl8pPr>
      <a:lvl9pPr marL="2736850" indent="-188913" algn="l" rtl="0" fontAlgn="base">
        <a:spcBef>
          <a:spcPct val="20000"/>
        </a:spcBef>
        <a:spcAft>
          <a:spcPct val="0"/>
        </a:spcAft>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5" Type="http://schemas.openxmlformats.org/officeDocument/2006/relationships/oleObject" Target="../embeddings/oleObject13.bin"/><Relationship Id="rId4" Type="http://schemas.openxmlformats.org/officeDocument/2006/relationships/image" Target="../media/image4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8.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2.pn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49.wmf"/><Relationship Id="rId4" Type="http://schemas.openxmlformats.org/officeDocument/2006/relationships/oleObject" Target="../embeddings/oleObject15.bin"/><Relationship Id="rId9" Type="http://schemas.openxmlformats.org/officeDocument/2006/relationships/image" Target="../media/image51.wmf"/></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5.bin"/><Relationship Id="rId14"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8.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jpeg"/><Relationship Id="rId5" Type="http://schemas.openxmlformats.org/officeDocument/2006/relationships/image" Target="../media/image25.wmf"/><Relationship Id="rId10" Type="http://schemas.openxmlformats.org/officeDocument/2006/relationships/image" Target="../media/image27.wmf"/><Relationship Id="rId4" Type="http://schemas.openxmlformats.org/officeDocument/2006/relationships/oleObject" Target="../embeddings/oleObject8.bin"/><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1" name="Text Box 9"/>
          <p:cNvSpPr txBox="1">
            <a:spLocks noChangeArrowheads="1"/>
          </p:cNvSpPr>
          <p:nvPr/>
        </p:nvSpPr>
        <p:spPr bwMode="auto">
          <a:xfrm>
            <a:off x="149225" y="2671763"/>
            <a:ext cx="8994775"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Char char="•"/>
            </a:pPr>
            <a:r>
              <a:rPr lang="de-DE" altLang="en-US" dirty="0">
                <a:latin typeface="Arial" charset="0"/>
              </a:rPr>
              <a:t> </a:t>
            </a:r>
            <a:r>
              <a:rPr lang="de-DE" altLang="en-US" dirty="0" err="1">
                <a:latin typeface="Arial" charset="0"/>
              </a:rPr>
              <a:t>Classical</a:t>
            </a:r>
            <a:r>
              <a:rPr lang="de-DE" altLang="en-US" dirty="0">
                <a:latin typeface="Arial" charset="0"/>
              </a:rPr>
              <a:t>-, </a:t>
            </a:r>
            <a:r>
              <a:rPr lang="de-DE" altLang="en-US" dirty="0" err="1">
                <a:latin typeface="Arial" charset="0"/>
              </a:rPr>
              <a:t>quantum</a:t>
            </a:r>
            <a:r>
              <a:rPr lang="de-DE" altLang="en-US" dirty="0">
                <a:latin typeface="Arial" charset="0"/>
              </a:rPr>
              <a:t>- and </a:t>
            </a:r>
            <a:r>
              <a:rPr lang="de-DE" altLang="en-US" dirty="0" err="1">
                <a:latin typeface="Arial" charset="0"/>
              </a:rPr>
              <a:t>microwave</a:t>
            </a:r>
            <a:r>
              <a:rPr lang="de-DE" altLang="en-US" dirty="0">
                <a:latin typeface="Arial" charset="0"/>
              </a:rPr>
              <a:t> </a:t>
            </a:r>
            <a:r>
              <a:rPr lang="de-DE" altLang="en-US" dirty="0" err="1">
                <a:latin typeface="Arial" charset="0"/>
              </a:rPr>
              <a:t>billiards</a:t>
            </a:r>
            <a:endParaRPr lang="de-DE" altLang="en-US" dirty="0">
              <a:latin typeface="Arial" charset="0"/>
            </a:endParaRPr>
          </a:p>
          <a:p>
            <a:pPr eaLnBrk="1" hangingPunct="1">
              <a:spcBef>
                <a:spcPct val="50000"/>
              </a:spcBef>
              <a:buFontTx/>
              <a:buChar char="•"/>
            </a:pPr>
            <a:r>
              <a:rPr lang="de-DE" altLang="en-US" dirty="0">
                <a:latin typeface="Arial" charset="0"/>
              </a:rPr>
              <a:t> Billiards </a:t>
            </a:r>
            <a:r>
              <a:rPr lang="de-DE" altLang="en-US" dirty="0" err="1">
                <a:latin typeface="Arial" charset="0"/>
              </a:rPr>
              <a:t>as</a:t>
            </a:r>
            <a:r>
              <a:rPr lang="de-DE" altLang="en-US" dirty="0">
                <a:latin typeface="Arial" charset="0"/>
              </a:rPr>
              <a:t> a </a:t>
            </a:r>
            <a:r>
              <a:rPr lang="de-DE" altLang="en-US" dirty="0" err="1">
                <a:latin typeface="Arial" charset="0"/>
              </a:rPr>
              <a:t>model</a:t>
            </a:r>
            <a:r>
              <a:rPr lang="de-DE" altLang="en-US" dirty="0">
                <a:latin typeface="Arial" charset="0"/>
              </a:rPr>
              <a:t> </a:t>
            </a:r>
            <a:r>
              <a:rPr lang="de-DE" altLang="en-US" dirty="0" err="1">
                <a:latin typeface="Arial" charset="0"/>
              </a:rPr>
              <a:t>for</a:t>
            </a:r>
            <a:r>
              <a:rPr lang="de-DE" altLang="en-US" dirty="0">
                <a:latin typeface="Arial" charset="0"/>
              </a:rPr>
              <a:t> </a:t>
            </a:r>
            <a:r>
              <a:rPr lang="de-DE" altLang="en-US" dirty="0" err="1">
                <a:latin typeface="Arial" charset="0"/>
              </a:rPr>
              <a:t>the</a:t>
            </a:r>
            <a:r>
              <a:rPr lang="de-DE" altLang="en-US" dirty="0">
                <a:latin typeface="Arial" charset="0"/>
              </a:rPr>
              <a:t> compound </a:t>
            </a:r>
            <a:r>
              <a:rPr lang="de-DE" altLang="en-US" dirty="0" err="1">
                <a:latin typeface="Arial" charset="0"/>
              </a:rPr>
              <a:t>nucleus</a:t>
            </a:r>
            <a:endParaRPr lang="de-DE" altLang="en-US" dirty="0">
              <a:latin typeface="Arial" charset="0"/>
            </a:endParaRPr>
          </a:p>
          <a:p>
            <a:pPr eaLnBrk="1" hangingPunct="1">
              <a:spcBef>
                <a:spcPct val="50000"/>
              </a:spcBef>
              <a:buFontTx/>
              <a:buChar char="•"/>
            </a:pPr>
            <a:r>
              <a:rPr lang="de-DE" altLang="en-US" dirty="0">
                <a:latin typeface="Arial" charset="0"/>
              </a:rPr>
              <a:t> </a:t>
            </a:r>
            <a:r>
              <a:rPr lang="de-DE" altLang="en-US" dirty="0" err="1">
                <a:latin typeface="Arial" charset="0"/>
              </a:rPr>
              <a:t>Induced</a:t>
            </a:r>
            <a:r>
              <a:rPr lang="de-DE" altLang="en-US" dirty="0">
                <a:latin typeface="Arial" charset="0"/>
              </a:rPr>
              <a:t> </a:t>
            </a:r>
            <a:r>
              <a:rPr lang="de-DE" altLang="en-US" dirty="0" err="1">
                <a:latin typeface="Arial" charset="0"/>
              </a:rPr>
              <a:t>violation</a:t>
            </a:r>
            <a:r>
              <a:rPr lang="de-DE" altLang="en-US" dirty="0">
                <a:latin typeface="Arial" charset="0"/>
              </a:rPr>
              <a:t> </a:t>
            </a:r>
            <a:r>
              <a:rPr lang="de-DE" altLang="en-US" dirty="0" err="1">
                <a:latin typeface="Arial" charset="0"/>
              </a:rPr>
              <a:t>of</a:t>
            </a:r>
            <a:r>
              <a:rPr lang="de-DE" altLang="en-US" dirty="0">
                <a:latin typeface="Arial" charset="0"/>
              </a:rPr>
              <a:t> </a:t>
            </a:r>
            <a:r>
              <a:rPr lang="de-DE" altLang="en-US" i="1" dirty="0">
                <a:latin typeface="Times New Roman" panose="02020603050405020304" pitchFamily="18" charset="0"/>
                <a:cs typeface="Times New Roman" panose="02020603050405020304" pitchFamily="18" charset="0"/>
              </a:rPr>
              <a:t>T</a:t>
            </a:r>
            <a:r>
              <a:rPr lang="de-DE" altLang="en-US" dirty="0">
                <a:latin typeface="Arial" charset="0"/>
              </a:rPr>
              <a:t> </a:t>
            </a:r>
            <a:r>
              <a:rPr lang="de-DE" altLang="en-US" dirty="0" err="1">
                <a:latin typeface="Arial" charset="0"/>
              </a:rPr>
              <a:t>invariance</a:t>
            </a:r>
            <a:r>
              <a:rPr lang="de-DE" altLang="en-US" dirty="0">
                <a:latin typeface="Arial" charset="0"/>
              </a:rPr>
              <a:t> in </a:t>
            </a:r>
            <a:r>
              <a:rPr lang="de-DE" altLang="en-US" dirty="0" err="1">
                <a:latin typeface="Arial" charset="0"/>
              </a:rPr>
              <a:t>billiards</a:t>
            </a:r>
            <a:endParaRPr lang="de-DE" altLang="en-US" dirty="0">
              <a:latin typeface="Arial" charset="0"/>
            </a:endParaRPr>
          </a:p>
          <a:p>
            <a:pPr eaLnBrk="1" hangingPunct="1">
              <a:spcBef>
                <a:spcPct val="50000"/>
              </a:spcBef>
              <a:buFontTx/>
              <a:buChar char="•"/>
            </a:pPr>
            <a:r>
              <a:rPr lang="de-DE" altLang="en-US" dirty="0">
                <a:latin typeface="Arial" charset="0"/>
              </a:rPr>
              <a:t> RMT </a:t>
            </a:r>
            <a:r>
              <a:rPr lang="de-DE" altLang="en-US" dirty="0" err="1">
                <a:latin typeface="Arial" charset="0"/>
              </a:rPr>
              <a:t>description</a:t>
            </a:r>
            <a:r>
              <a:rPr lang="de-DE" altLang="en-US" dirty="0">
                <a:latin typeface="Arial" charset="0"/>
              </a:rPr>
              <a:t> </a:t>
            </a:r>
            <a:r>
              <a:rPr lang="de-DE" altLang="en-US" dirty="0" err="1">
                <a:latin typeface="Arial" charset="0"/>
              </a:rPr>
              <a:t>for</a:t>
            </a:r>
            <a:r>
              <a:rPr lang="de-DE" altLang="en-US" dirty="0">
                <a:latin typeface="Arial" charset="0"/>
              </a:rPr>
              <a:t> </a:t>
            </a:r>
            <a:r>
              <a:rPr lang="de-DE" altLang="en-US" dirty="0" err="1">
                <a:latin typeface="Arial" charset="0"/>
              </a:rPr>
              <a:t>chaotic</a:t>
            </a:r>
            <a:r>
              <a:rPr lang="de-DE" altLang="en-US" dirty="0">
                <a:latin typeface="Arial" charset="0"/>
              </a:rPr>
              <a:t> </a:t>
            </a:r>
            <a:r>
              <a:rPr lang="de-DE" altLang="en-US" dirty="0" err="1">
                <a:latin typeface="Arial" charset="0"/>
              </a:rPr>
              <a:t>scattering</a:t>
            </a:r>
            <a:r>
              <a:rPr lang="de-DE" altLang="en-US" dirty="0">
                <a:latin typeface="Arial" charset="0"/>
              </a:rPr>
              <a:t> </a:t>
            </a:r>
            <a:r>
              <a:rPr lang="de-DE" altLang="en-US" dirty="0" err="1">
                <a:latin typeface="Arial" charset="0"/>
              </a:rPr>
              <a:t>systems</a:t>
            </a:r>
            <a:r>
              <a:rPr lang="de-DE" altLang="en-US" dirty="0">
                <a:latin typeface="Arial" charset="0"/>
              </a:rPr>
              <a:t> </a:t>
            </a:r>
            <a:r>
              <a:rPr lang="de-DE" altLang="en-US" dirty="0" err="1">
                <a:latin typeface="Arial" charset="0"/>
              </a:rPr>
              <a:t>with</a:t>
            </a:r>
            <a:r>
              <a:rPr lang="de-DE" altLang="en-US" dirty="0">
                <a:latin typeface="Arial" charset="0"/>
              </a:rPr>
              <a:t> </a:t>
            </a:r>
            <a:r>
              <a:rPr lang="de-DE" altLang="en-US" i="1" dirty="0">
                <a:latin typeface="Times New Roman" panose="02020603050405020304" pitchFamily="18" charset="0"/>
                <a:cs typeface="Times New Roman" panose="02020603050405020304" pitchFamily="18" charset="0"/>
              </a:rPr>
              <a:t>T</a:t>
            </a:r>
            <a:r>
              <a:rPr lang="de-DE" altLang="en-US" dirty="0">
                <a:latin typeface="Arial" charset="0"/>
              </a:rPr>
              <a:t> </a:t>
            </a:r>
            <a:r>
              <a:rPr lang="de-DE" altLang="en-US" dirty="0" err="1">
                <a:latin typeface="Arial" charset="0"/>
              </a:rPr>
              <a:t>violation</a:t>
            </a:r>
            <a:endParaRPr lang="de-DE" altLang="en-US" dirty="0">
              <a:latin typeface="Arial" charset="0"/>
            </a:endParaRPr>
          </a:p>
          <a:p>
            <a:pPr eaLnBrk="1" hangingPunct="1">
              <a:spcBef>
                <a:spcPct val="50000"/>
              </a:spcBef>
              <a:buFontTx/>
              <a:buChar char="•"/>
            </a:pPr>
            <a:r>
              <a:rPr lang="de-DE" altLang="en-US" dirty="0">
                <a:latin typeface="Arial" charset="0"/>
              </a:rPr>
              <a:t> Experimental </a:t>
            </a:r>
            <a:r>
              <a:rPr lang="de-DE" altLang="en-US" dirty="0" err="1">
                <a:latin typeface="Arial" charset="0"/>
              </a:rPr>
              <a:t>test</a:t>
            </a:r>
            <a:r>
              <a:rPr lang="de-DE" altLang="en-US" dirty="0">
                <a:latin typeface="Arial" charset="0"/>
              </a:rPr>
              <a:t> </a:t>
            </a:r>
            <a:r>
              <a:rPr lang="de-DE" altLang="en-US" dirty="0" err="1">
                <a:latin typeface="Arial" charset="0"/>
              </a:rPr>
              <a:t>of</a:t>
            </a:r>
            <a:r>
              <a:rPr lang="de-DE" altLang="en-US" dirty="0">
                <a:latin typeface="Arial" charset="0"/>
              </a:rPr>
              <a:t> RMT </a:t>
            </a:r>
            <a:r>
              <a:rPr lang="de-DE" altLang="en-US" dirty="0" err="1">
                <a:latin typeface="Arial" charset="0"/>
              </a:rPr>
              <a:t>results</a:t>
            </a:r>
            <a:r>
              <a:rPr lang="de-DE" altLang="en-US" dirty="0">
                <a:latin typeface="Arial" charset="0"/>
              </a:rPr>
              <a:t> on </a:t>
            </a:r>
            <a:r>
              <a:rPr lang="de-DE" altLang="en-US" dirty="0" err="1">
                <a:latin typeface="Arial" charset="0"/>
              </a:rPr>
              <a:t>fluctuation</a:t>
            </a:r>
            <a:r>
              <a:rPr lang="de-DE" altLang="en-US" dirty="0">
                <a:latin typeface="Arial" charset="0"/>
              </a:rPr>
              <a:t> </a:t>
            </a:r>
            <a:r>
              <a:rPr lang="de-DE" altLang="en-US" dirty="0" err="1">
                <a:latin typeface="Arial" charset="0"/>
              </a:rPr>
              <a:t>properties</a:t>
            </a:r>
            <a:r>
              <a:rPr lang="de-DE" altLang="en-US" dirty="0">
                <a:latin typeface="Arial" charset="0"/>
              </a:rPr>
              <a:t> </a:t>
            </a:r>
            <a:r>
              <a:rPr lang="de-DE" altLang="en-US" dirty="0" err="1">
                <a:latin typeface="Arial" charset="0"/>
              </a:rPr>
              <a:t>of</a:t>
            </a:r>
            <a:r>
              <a:rPr lang="de-DE" altLang="en-US" dirty="0">
                <a:latin typeface="Arial" charset="0"/>
              </a:rPr>
              <a:t> </a:t>
            </a:r>
          </a:p>
          <a:p>
            <a:pPr eaLnBrk="1" hangingPunct="1">
              <a:spcBef>
                <a:spcPct val="50000"/>
              </a:spcBef>
              <a:buFontTx/>
              <a:buNone/>
            </a:pPr>
            <a:r>
              <a:rPr lang="de-DE" altLang="en-US" dirty="0">
                <a:latin typeface="Times New Roman" pitchFamily="18" charset="0"/>
              </a:rPr>
              <a:t>   S</a:t>
            </a:r>
            <a:r>
              <a:rPr lang="de-DE" altLang="en-US" dirty="0">
                <a:latin typeface="Arial" charset="0"/>
              </a:rPr>
              <a:t>-matrix </a:t>
            </a:r>
            <a:r>
              <a:rPr lang="de-DE" altLang="en-US" dirty="0" err="1">
                <a:latin typeface="Arial" charset="0"/>
              </a:rPr>
              <a:t>elements</a:t>
            </a:r>
            <a:r>
              <a:rPr lang="de-DE" altLang="en-US" dirty="0">
                <a:latin typeface="Arial" charset="0"/>
              </a:rPr>
              <a:t> </a:t>
            </a:r>
            <a:r>
              <a:rPr lang="de-DE" altLang="en-US" dirty="0" err="1">
                <a:latin typeface="Arial" charset="0"/>
              </a:rPr>
              <a:t>with</a:t>
            </a:r>
            <a:r>
              <a:rPr lang="de-DE" altLang="en-US" dirty="0">
                <a:latin typeface="Arial" charset="0"/>
              </a:rPr>
              <a:t> normal and </a:t>
            </a:r>
            <a:r>
              <a:rPr lang="de-DE" altLang="en-US" b="1" dirty="0" err="1">
                <a:latin typeface="Arial" charset="0"/>
              </a:rPr>
              <a:t>superconducting</a:t>
            </a:r>
            <a:r>
              <a:rPr lang="de-DE" altLang="en-US" dirty="0">
                <a:latin typeface="Arial" charset="0"/>
              </a:rPr>
              <a:t> </a:t>
            </a:r>
            <a:r>
              <a:rPr lang="de-DE" altLang="en-US" dirty="0" err="1">
                <a:latin typeface="Arial" charset="0"/>
              </a:rPr>
              <a:t>microwave</a:t>
            </a:r>
            <a:r>
              <a:rPr lang="de-DE" altLang="en-US" dirty="0">
                <a:latin typeface="Arial" charset="0"/>
              </a:rPr>
              <a:t> </a:t>
            </a:r>
            <a:r>
              <a:rPr lang="de-DE" altLang="en-US" dirty="0" err="1">
                <a:latin typeface="Arial" charset="0"/>
              </a:rPr>
              <a:t>billiards</a:t>
            </a:r>
            <a:endParaRPr lang="de-DE" altLang="en-US" dirty="0">
              <a:latin typeface="Arial" charset="0"/>
            </a:endParaRPr>
          </a:p>
        </p:txBody>
      </p:sp>
      <p:sp>
        <p:nvSpPr>
          <p:cNvPr id="12292" name="Text Box 10"/>
          <p:cNvSpPr txBox="1">
            <a:spLocks noChangeArrowheads="1"/>
          </p:cNvSpPr>
          <p:nvPr/>
        </p:nvSpPr>
        <p:spPr bwMode="auto">
          <a:xfrm>
            <a:off x="153988" y="5684563"/>
            <a:ext cx="8551862" cy="50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70000"/>
              </a:lnSpc>
              <a:spcBef>
                <a:spcPct val="50000"/>
              </a:spcBef>
              <a:buFontTx/>
              <a:buNone/>
            </a:pPr>
            <a:r>
              <a:rPr lang="de-DE" altLang="en-US" sz="1400" dirty="0">
                <a:solidFill>
                  <a:schemeClr val="accent2"/>
                </a:solidFill>
                <a:latin typeface="Arial" charset="0"/>
              </a:rPr>
              <a:t>Supported </a:t>
            </a:r>
            <a:r>
              <a:rPr lang="de-DE" altLang="en-US" sz="1400" dirty="0" err="1">
                <a:solidFill>
                  <a:schemeClr val="accent2"/>
                </a:solidFill>
                <a:latin typeface="Arial" charset="0"/>
              </a:rPr>
              <a:t>by</a:t>
            </a:r>
            <a:r>
              <a:rPr lang="de-DE" altLang="en-US" sz="1400" dirty="0">
                <a:solidFill>
                  <a:schemeClr val="accent2"/>
                </a:solidFill>
                <a:latin typeface="Arial" charset="0"/>
              </a:rPr>
              <a:t> DFG </a:t>
            </a:r>
            <a:r>
              <a:rPr lang="de-DE" altLang="en-US" sz="1400" dirty="0" err="1">
                <a:solidFill>
                  <a:schemeClr val="accent2"/>
                </a:solidFill>
                <a:latin typeface="Arial" charset="0"/>
              </a:rPr>
              <a:t>within</a:t>
            </a:r>
            <a:r>
              <a:rPr lang="de-DE" altLang="en-US" sz="1400" dirty="0">
                <a:solidFill>
                  <a:schemeClr val="accent2"/>
                </a:solidFill>
                <a:latin typeface="Arial" charset="0"/>
              </a:rPr>
              <a:t> SFB 1245</a:t>
            </a:r>
          </a:p>
          <a:p>
            <a:pPr eaLnBrk="1" hangingPunct="1">
              <a:lnSpc>
                <a:spcPct val="70000"/>
              </a:lnSpc>
              <a:spcBef>
                <a:spcPct val="50000"/>
              </a:spcBef>
              <a:buFontTx/>
              <a:buNone/>
            </a:pPr>
            <a:r>
              <a:rPr lang="de-DE" altLang="en-US" sz="1400" dirty="0">
                <a:solidFill>
                  <a:schemeClr val="accent2"/>
                </a:solidFill>
                <a:latin typeface="Arial" charset="0"/>
              </a:rPr>
              <a:t>B. Dietz, T. Klaus, M. </a:t>
            </a:r>
            <a:r>
              <a:rPr lang="de-DE" altLang="en-US" sz="1400" dirty="0" err="1">
                <a:solidFill>
                  <a:schemeClr val="accent2"/>
                </a:solidFill>
                <a:latin typeface="Arial" charset="0"/>
              </a:rPr>
              <a:t>Miski-Oglu</a:t>
            </a:r>
            <a:r>
              <a:rPr lang="de-DE" altLang="en-US" sz="1400" dirty="0">
                <a:solidFill>
                  <a:schemeClr val="accent2"/>
                </a:solidFill>
                <a:latin typeface="Arial" charset="0"/>
              </a:rPr>
              <a:t>, A. Richter, M. Wunderle</a:t>
            </a:r>
            <a:r>
              <a:rPr lang="de-DE" altLang="en-US" sz="1400" dirty="0">
                <a:solidFill>
                  <a:srgbClr val="00CC00"/>
                </a:solidFill>
                <a:latin typeface="Arial" charset="0"/>
              </a:rPr>
              <a:t>                                                                                                                      </a:t>
            </a:r>
          </a:p>
        </p:txBody>
      </p:sp>
      <p:sp>
        <p:nvSpPr>
          <p:cNvPr id="12293" name="Text Box 13"/>
          <p:cNvSpPr txBox="1">
            <a:spLocks noChangeArrowheads="1"/>
          </p:cNvSpPr>
          <p:nvPr/>
        </p:nvSpPr>
        <p:spPr bwMode="auto">
          <a:xfrm>
            <a:off x="7745413" y="1960563"/>
            <a:ext cx="12604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600" b="1" dirty="0">
                <a:latin typeface="Arial" charset="0"/>
                <a:cs typeface="Arial" charset="0"/>
              </a:rPr>
              <a:t>ECT* 2019</a:t>
            </a:r>
          </a:p>
        </p:txBody>
      </p:sp>
      <p:sp>
        <p:nvSpPr>
          <p:cNvPr id="12294" name="Fußzeilenplatzhalter 1"/>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
        <p:nvSpPr>
          <p:cNvPr id="12295"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3F5BF183-67E4-4B5C-A65A-2854D001101C}" type="slidenum">
              <a:rPr lang="de-DE" altLang="en-US" sz="1400" smtClean="0">
                <a:latin typeface="Arial" charset="0"/>
                <a:cs typeface="Arial" charset="0"/>
              </a:rPr>
              <a:pPr eaLnBrk="1" hangingPunct="1">
                <a:spcBef>
                  <a:spcPct val="0"/>
                </a:spcBef>
                <a:buFontTx/>
                <a:buNone/>
              </a:pPr>
              <a:t>1</a:t>
            </a:fld>
            <a:endParaRPr lang="de-DE" altLang="en-US" sz="1400" dirty="0">
              <a:latin typeface="Arial" charset="0"/>
              <a:cs typeface="Arial" charset="0"/>
            </a:endParaRPr>
          </a:p>
        </p:txBody>
      </p:sp>
      <p:sp>
        <p:nvSpPr>
          <p:cNvPr id="9" name="Rectangle 2">
            <a:extLst>
              <a:ext uri="{FF2B5EF4-FFF2-40B4-BE49-F238E27FC236}">
                <a16:creationId xmlns:a16="http://schemas.microsoft.com/office/drawing/2014/main" id="{2DDEAE1A-3F21-4B29-B9A7-F82E475A69CB}"/>
              </a:ext>
            </a:extLst>
          </p:cNvPr>
          <p:cNvSpPr>
            <a:spLocks noGrp="1" noChangeArrowheads="1"/>
          </p:cNvSpPr>
          <p:nvPr>
            <p:ph type="ctrTitle"/>
          </p:nvPr>
        </p:nvSpPr>
        <p:spPr>
          <a:xfrm>
            <a:off x="358775" y="308759"/>
            <a:ext cx="6826250" cy="577850"/>
          </a:xfrm>
        </p:spPr>
        <p:txBody>
          <a:bodyPr/>
          <a:lstStyle/>
          <a:p>
            <a:pPr eaLnBrk="1" hangingPunct="1">
              <a:lnSpc>
                <a:spcPct val="150000"/>
              </a:lnSpc>
            </a:pPr>
            <a:r>
              <a:rPr lang="de-DE" altLang="en-US" sz="2400" dirty="0" err="1">
                <a:solidFill>
                  <a:schemeClr val="tx1"/>
                </a:solidFill>
              </a:rPr>
              <a:t>Chaotic</a:t>
            </a:r>
            <a:r>
              <a:rPr lang="de-DE" altLang="en-US" sz="2400" dirty="0">
                <a:solidFill>
                  <a:schemeClr val="tx1"/>
                </a:solidFill>
              </a:rPr>
              <a:t> </a:t>
            </a:r>
            <a:r>
              <a:rPr lang="de-DE" altLang="en-US" sz="2400" dirty="0" err="1">
                <a:solidFill>
                  <a:schemeClr val="tx1"/>
                </a:solidFill>
              </a:rPr>
              <a:t>Scattering</a:t>
            </a:r>
            <a:r>
              <a:rPr lang="de-DE" altLang="en-US" sz="2400" dirty="0">
                <a:solidFill>
                  <a:schemeClr val="tx1"/>
                </a:solidFill>
              </a:rPr>
              <a:t> </a:t>
            </a:r>
            <a:r>
              <a:rPr lang="de-DE" altLang="en-US" sz="2400" dirty="0" smtClean="0">
                <a:solidFill>
                  <a:schemeClr val="tx1"/>
                </a:solidFill>
              </a:rPr>
              <a:t>in </a:t>
            </a:r>
            <a:r>
              <a:rPr lang="de-DE" altLang="en-US" sz="2400" dirty="0">
                <a:solidFill>
                  <a:schemeClr val="tx1"/>
                </a:solidFill>
              </a:rPr>
              <a:t>Normal- and </a:t>
            </a:r>
            <a:r>
              <a:rPr lang="de-DE" altLang="en-US" sz="2400" dirty="0" err="1">
                <a:solidFill>
                  <a:schemeClr val="tx1"/>
                </a:solidFill>
              </a:rPr>
              <a:t>Superconducting</a:t>
            </a:r>
            <a:r>
              <a:rPr lang="de-DE" altLang="en-US" sz="2400" dirty="0">
                <a:solidFill>
                  <a:schemeClr val="tx1"/>
                </a:solidFill>
              </a:rPr>
              <a:t> </a:t>
            </a:r>
            <a:r>
              <a:rPr lang="de-DE" altLang="en-US" sz="2400" dirty="0" err="1">
                <a:solidFill>
                  <a:schemeClr val="tx1"/>
                </a:solidFill>
              </a:rPr>
              <a:t>Microwave</a:t>
            </a:r>
            <a:r>
              <a:rPr lang="de-DE" altLang="en-US" sz="2400" dirty="0">
                <a:solidFill>
                  <a:schemeClr val="tx1"/>
                </a:solidFill>
              </a:rPr>
              <a:t> Billiards,</a:t>
            </a:r>
            <a:br>
              <a:rPr lang="de-DE" altLang="en-US" sz="2400" dirty="0">
                <a:solidFill>
                  <a:schemeClr val="tx1"/>
                </a:solidFill>
              </a:rPr>
            </a:br>
            <a:r>
              <a:rPr lang="de-DE" altLang="en-US" sz="2400" dirty="0" err="1">
                <a:solidFill>
                  <a:schemeClr val="tx1"/>
                </a:solidFill>
              </a:rPr>
              <a:t>Induced</a:t>
            </a:r>
            <a:r>
              <a:rPr lang="de-DE" altLang="en-US" sz="2400" dirty="0">
                <a:solidFill>
                  <a:schemeClr val="tx1"/>
                </a:solidFill>
              </a:rPr>
              <a:t> Time- </a:t>
            </a:r>
            <a:r>
              <a:rPr lang="de-DE" altLang="en-US" sz="2400" dirty="0" err="1">
                <a:solidFill>
                  <a:schemeClr val="tx1"/>
                </a:solidFill>
              </a:rPr>
              <a:t>Reversal</a:t>
            </a:r>
            <a:r>
              <a:rPr lang="de-DE" altLang="en-US" sz="2400" dirty="0">
                <a:solidFill>
                  <a:schemeClr val="tx1"/>
                </a:solidFill>
              </a:rPr>
              <a:t> Violation and </a:t>
            </a:r>
            <a:r>
              <a:rPr lang="de-DE" altLang="en-US" sz="2400" dirty="0" err="1">
                <a:solidFill>
                  <a:schemeClr val="tx1"/>
                </a:solidFill>
              </a:rPr>
              <a:t>the</a:t>
            </a:r>
            <a:r>
              <a:rPr lang="de-DE" altLang="en-US" sz="2400" dirty="0">
                <a:solidFill>
                  <a:schemeClr val="tx1"/>
                </a:solidFill>
              </a:rPr>
              <a:t> VWZ Approach</a:t>
            </a:r>
            <a:br>
              <a:rPr lang="de-DE" altLang="en-US" sz="2400" dirty="0">
                <a:solidFill>
                  <a:schemeClr val="tx1"/>
                </a:solidFill>
              </a:rPr>
            </a:br>
            <a:endParaRPr lang="de-DE"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8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08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108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10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Fully</a:t>
            </a:r>
            <a:r>
              <a:rPr lang="de-DE" altLang="en-US"/>
              <a:t> Chaotic Microwave Billiard</a:t>
            </a:r>
          </a:p>
        </p:txBody>
      </p:sp>
      <p:sp>
        <p:nvSpPr>
          <p:cNvPr id="564227" name="Text Box 3"/>
          <p:cNvSpPr txBox="1">
            <a:spLocks noChangeArrowheads="1"/>
          </p:cNvSpPr>
          <p:nvPr/>
        </p:nvSpPr>
        <p:spPr bwMode="auto">
          <a:xfrm>
            <a:off x="244475" y="1670050"/>
            <a:ext cx="9340850" cy="4783138"/>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buFontTx/>
              <a:buChar char="•"/>
            </a:pPr>
            <a:r>
              <a:rPr lang="de-DE" altLang="en-US" dirty="0" err="1">
                <a:latin typeface="Arial" charset="0"/>
              </a:rPr>
              <a:t>Tilted</a:t>
            </a:r>
            <a:r>
              <a:rPr lang="de-DE" altLang="en-US" dirty="0">
                <a:latin typeface="Arial" charset="0"/>
              </a:rPr>
              <a:t> </a:t>
            </a:r>
            <a:r>
              <a:rPr lang="de-DE" altLang="en-US" dirty="0" err="1">
                <a:latin typeface="Arial" charset="0"/>
              </a:rPr>
              <a:t>stadium</a:t>
            </a:r>
            <a:r>
              <a:rPr lang="de-DE" altLang="en-US" dirty="0">
                <a:latin typeface="Arial" charset="0"/>
              </a:rPr>
              <a:t> (</a:t>
            </a:r>
            <a:r>
              <a:rPr lang="de-DE" altLang="en-US" dirty="0" err="1">
                <a:latin typeface="Arial" charset="0"/>
              </a:rPr>
              <a:t>Primack+Smilansky</a:t>
            </a:r>
            <a:r>
              <a:rPr lang="de-DE" altLang="en-US" dirty="0">
                <a:latin typeface="Arial" charset="0"/>
              </a:rPr>
              <a:t>, 1994)</a:t>
            </a:r>
            <a:br>
              <a:rPr lang="de-DE" altLang="en-US" dirty="0">
                <a:latin typeface="Arial" charset="0"/>
              </a:rPr>
            </a:br>
            <a:r>
              <a:rPr lang="de-DE" altLang="en-US" dirty="0">
                <a:latin typeface="Arial" charset="0"/>
              </a:rPr>
              <a:t/>
            </a:r>
            <a:br>
              <a:rPr lang="de-DE" altLang="en-US" dirty="0">
                <a:latin typeface="Arial" charset="0"/>
              </a:rPr>
            </a:br>
            <a:r>
              <a:rPr lang="de-DE" altLang="en-US" dirty="0">
                <a:latin typeface="Arial" charset="0"/>
              </a:rPr>
              <a:t/>
            </a:r>
            <a:br>
              <a:rPr lang="de-DE" altLang="en-US" dirty="0">
                <a:latin typeface="Arial" charset="0"/>
              </a:rPr>
            </a:br>
            <a:r>
              <a:rPr lang="de-DE" altLang="en-US" dirty="0">
                <a:latin typeface="Arial" charset="0"/>
              </a:rPr>
              <a:t/>
            </a:r>
            <a:br>
              <a:rPr lang="de-DE" altLang="en-US" dirty="0">
                <a:latin typeface="Arial" charset="0"/>
              </a:rPr>
            </a:br>
            <a:r>
              <a:rPr lang="de-DE" altLang="en-US" dirty="0">
                <a:latin typeface="Arial" charset="0"/>
              </a:rPr>
              <a:t/>
            </a:r>
            <a:br>
              <a:rPr lang="de-DE" altLang="en-US" dirty="0">
                <a:latin typeface="Arial" charset="0"/>
              </a:rPr>
            </a:br>
            <a:r>
              <a:rPr lang="de-DE" altLang="en-US" dirty="0">
                <a:latin typeface="Arial" charset="0"/>
              </a:rPr>
              <a:t/>
            </a:r>
            <a:br>
              <a:rPr lang="de-DE" altLang="en-US" dirty="0">
                <a:latin typeface="Arial" charset="0"/>
              </a:rPr>
            </a:br>
            <a:r>
              <a:rPr lang="de-DE" altLang="en-US" dirty="0">
                <a:latin typeface="Arial" charset="0"/>
              </a:rPr>
              <a:t/>
            </a:r>
            <a:br>
              <a:rPr lang="de-DE" altLang="en-US" dirty="0">
                <a:latin typeface="Arial" charset="0"/>
              </a:rPr>
            </a:br>
            <a:r>
              <a:rPr lang="de-DE" altLang="en-US" dirty="0">
                <a:latin typeface="Arial" charset="0"/>
              </a:rPr>
              <a:t/>
            </a:r>
            <a:br>
              <a:rPr lang="de-DE" altLang="en-US" dirty="0">
                <a:latin typeface="Arial" charset="0"/>
              </a:rPr>
            </a:br>
            <a:endParaRPr lang="de-DE" altLang="en-US" dirty="0">
              <a:latin typeface="Arial" charset="0"/>
            </a:endParaRPr>
          </a:p>
          <a:p>
            <a:pPr eaLnBrk="1" hangingPunct="1">
              <a:buFontTx/>
              <a:buChar char="•"/>
            </a:pPr>
            <a:r>
              <a:rPr lang="de-DE" altLang="en-US" dirty="0" err="1">
                <a:latin typeface="Arial" charset="0"/>
              </a:rPr>
              <a:t>Only</a:t>
            </a:r>
            <a:r>
              <a:rPr lang="de-DE" altLang="en-US" dirty="0">
                <a:latin typeface="Arial" charset="0"/>
              </a:rPr>
              <a:t> </a:t>
            </a:r>
            <a:r>
              <a:rPr lang="de-DE" altLang="en-US" dirty="0" err="1">
                <a:latin typeface="Arial" charset="0"/>
              </a:rPr>
              <a:t>vertical</a:t>
            </a:r>
            <a:r>
              <a:rPr lang="de-DE" altLang="en-US" dirty="0">
                <a:latin typeface="Arial" charset="0"/>
              </a:rPr>
              <a:t> TM</a:t>
            </a:r>
            <a:r>
              <a:rPr lang="de-DE" altLang="en-US" baseline="-25000" dirty="0">
                <a:latin typeface="Arial" charset="0"/>
              </a:rPr>
              <a:t>0</a:t>
            </a:r>
            <a:r>
              <a:rPr lang="de-DE" altLang="en-US" dirty="0">
                <a:latin typeface="Arial" charset="0"/>
              </a:rPr>
              <a:t> </a:t>
            </a:r>
            <a:r>
              <a:rPr lang="de-DE" altLang="en-US" dirty="0" err="1">
                <a:latin typeface="Arial" charset="0"/>
              </a:rPr>
              <a:t>mode</a:t>
            </a:r>
            <a:r>
              <a:rPr lang="de-DE" altLang="en-US" dirty="0">
                <a:latin typeface="Arial" charset="0"/>
              </a:rPr>
              <a:t> </a:t>
            </a:r>
            <a:r>
              <a:rPr lang="de-DE" altLang="en-US" dirty="0" err="1">
                <a:latin typeface="Arial" charset="0"/>
              </a:rPr>
              <a:t>is</a:t>
            </a:r>
            <a:r>
              <a:rPr lang="de-DE" altLang="en-US" dirty="0">
                <a:latin typeface="Arial" charset="0"/>
              </a:rPr>
              <a:t> </a:t>
            </a:r>
            <a:r>
              <a:rPr lang="de-DE" altLang="en-US" dirty="0" err="1">
                <a:latin typeface="Arial" charset="0"/>
              </a:rPr>
              <a:t>excited</a:t>
            </a:r>
            <a:r>
              <a:rPr lang="de-DE" altLang="en-US" dirty="0">
                <a:latin typeface="Arial" charset="0"/>
              </a:rPr>
              <a:t> in </a:t>
            </a:r>
            <a:r>
              <a:rPr lang="de-DE" altLang="en-US" dirty="0" err="1">
                <a:latin typeface="Arial" charset="0"/>
              </a:rPr>
              <a:t>resonator</a:t>
            </a:r>
            <a:r>
              <a:rPr lang="de-DE" altLang="en-US" dirty="0">
                <a:latin typeface="Arial" charset="0"/>
              </a:rPr>
              <a:t> </a:t>
            </a:r>
            <a:r>
              <a:rPr lang="de-DE" altLang="en-US" dirty="0">
                <a:latin typeface="Times New Roman" pitchFamily="18" charset="0"/>
              </a:rPr>
              <a:t>→ </a:t>
            </a:r>
            <a:r>
              <a:rPr lang="de-DE" altLang="en-US" dirty="0" err="1">
                <a:solidFill>
                  <a:schemeClr val="accent2"/>
                </a:solidFill>
                <a:latin typeface="Arial" charset="0"/>
                <a:cs typeface="Arial" charset="0"/>
              </a:rPr>
              <a:t>simulates</a:t>
            </a:r>
            <a:r>
              <a:rPr lang="de-DE" altLang="en-US" dirty="0">
                <a:solidFill>
                  <a:schemeClr val="accent2"/>
                </a:solidFill>
                <a:latin typeface="Arial" charset="0"/>
                <a:cs typeface="Arial" charset="0"/>
              </a:rPr>
              <a:t> a </a:t>
            </a:r>
            <a:r>
              <a:rPr lang="de-DE" altLang="en-US" dirty="0" err="1">
                <a:solidFill>
                  <a:schemeClr val="accent2"/>
                </a:solidFill>
                <a:latin typeface="Arial" charset="0"/>
                <a:cs typeface="Arial" charset="0"/>
              </a:rPr>
              <a:t>quantum</a:t>
            </a:r>
            <a:r>
              <a:rPr lang="de-DE" altLang="en-US" dirty="0">
                <a:solidFill>
                  <a:schemeClr val="accent2"/>
                </a:solidFill>
                <a:latin typeface="Arial" charset="0"/>
                <a:cs typeface="Arial" charset="0"/>
              </a:rPr>
              <a:t> </a:t>
            </a:r>
          </a:p>
          <a:p>
            <a:pPr eaLnBrk="1" hangingPunct="1">
              <a:buFontTx/>
              <a:buNone/>
            </a:pPr>
            <a:r>
              <a:rPr lang="de-DE" altLang="en-US" dirty="0">
                <a:solidFill>
                  <a:schemeClr val="accent2"/>
                </a:solidFill>
                <a:latin typeface="Arial" charset="0"/>
                <a:cs typeface="Arial" charset="0"/>
              </a:rPr>
              <a:t>   </a:t>
            </a:r>
            <a:r>
              <a:rPr lang="de-DE" altLang="en-US" dirty="0" err="1">
                <a:solidFill>
                  <a:schemeClr val="accent2"/>
                </a:solidFill>
                <a:latin typeface="Arial" charset="0"/>
                <a:cs typeface="Arial" charset="0"/>
              </a:rPr>
              <a:t>billiard</a:t>
            </a:r>
            <a:r>
              <a:rPr lang="de-DE" altLang="en-US" dirty="0">
                <a:solidFill>
                  <a:schemeClr val="accent2"/>
                </a:solidFill>
                <a:latin typeface="Arial" charset="0"/>
                <a:cs typeface="Arial" charset="0"/>
              </a:rPr>
              <a:t> </a:t>
            </a:r>
            <a:r>
              <a:rPr lang="de-DE" altLang="en-US" dirty="0" err="1">
                <a:solidFill>
                  <a:schemeClr val="accent2"/>
                </a:solidFill>
                <a:latin typeface="Arial" charset="0"/>
                <a:cs typeface="Arial" charset="0"/>
              </a:rPr>
              <a:t>with</a:t>
            </a:r>
            <a:r>
              <a:rPr lang="de-DE" altLang="en-US" dirty="0">
                <a:solidFill>
                  <a:schemeClr val="accent2"/>
                </a:solidFill>
                <a:latin typeface="Arial" charset="0"/>
                <a:cs typeface="Arial" charset="0"/>
              </a:rPr>
              <a:t> </a:t>
            </a:r>
            <a:r>
              <a:rPr lang="de-DE" altLang="en-US" dirty="0" err="1">
                <a:solidFill>
                  <a:schemeClr val="accent2"/>
                </a:solidFill>
                <a:latin typeface="Arial" charset="0"/>
                <a:cs typeface="Arial" charset="0"/>
              </a:rPr>
              <a:t>dissipation</a:t>
            </a:r>
            <a:endParaRPr lang="de-DE" altLang="en-US" dirty="0">
              <a:solidFill>
                <a:schemeClr val="accent2"/>
              </a:solidFill>
              <a:latin typeface="Arial" charset="0"/>
              <a:cs typeface="Arial" charset="0"/>
            </a:endParaRPr>
          </a:p>
          <a:p>
            <a:pPr eaLnBrk="1" hangingPunct="1">
              <a:buFontTx/>
              <a:buChar char="•"/>
            </a:pPr>
            <a:r>
              <a:rPr lang="de-DE" altLang="en-US" dirty="0">
                <a:latin typeface="Arial" charset="0"/>
              </a:rPr>
              <a:t>Additional </a:t>
            </a:r>
            <a:r>
              <a:rPr lang="de-DE" altLang="en-US" dirty="0" err="1">
                <a:latin typeface="Arial" charset="0"/>
              </a:rPr>
              <a:t>scatterer</a:t>
            </a:r>
            <a:r>
              <a:rPr lang="de-DE" altLang="en-US" dirty="0">
                <a:latin typeface="Arial" charset="0"/>
              </a:rPr>
              <a:t> </a:t>
            </a:r>
            <a:r>
              <a:rPr lang="de-DE" altLang="en-US" dirty="0">
                <a:latin typeface="Times New Roman" pitchFamily="18" charset="0"/>
              </a:rPr>
              <a:t>→</a:t>
            </a:r>
            <a:r>
              <a:rPr lang="de-DE" altLang="en-US" dirty="0">
                <a:latin typeface="Arial" charset="0"/>
              </a:rPr>
              <a:t> </a:t>
            </a:r>
            <a:r>
              <a:rPr lang="de-DE" altLang="en-US" dirty="0" err="1">
                <a:solidFill>
                  <a:schemeClr val="accent2"/>
                </a:solidFill>
                <a:latin typeface="Arial" charset="0"/>
              </a:rPr>
              <a:t>improves</a:t>
            </a:r>
            <a:r>
              <a:rPr lang="de-DE" altLang="en-US" dirty="0">
                <a:solidFill>
                  <a:schemeClr val="accent2"/>
                </a:solidFill>
                <a:latin typeface="Arial" charset="0"/>
              </a:rPr>
              <a:t> </a:t>
            </a:r>
            <a:r>
              <a:rPr lang="de-DE" altLang="en-US" dirty="0" err="1">
                <a:solidFill>
                  <a:schemeClr val="accent2"/>
                </a:solidFill>
                <a:latin typeface="Arial" charset="0"/>
              </a:rPr>
              <a:t>statistical</a:t>
            </a:r>
            <a:r>
              <a:rPr lang="de-DE" altLang="en-US" dirty="0">
                <a:solidFill>
                  <a:schemeClr val="accent2"/>
                </a:solidFill>
                <a:latin typeface="Arial" charset="0"/>
              </a:rPr>
              <a:t> </a:t>
            </a:r>
            <a:r>
              <a:rPr lang="de-DE" altLang="en-US" dirty="0" err="1">
                <a:solidFill>
                  <a:schemeClr val="accent2"/>
                </a:solidFill>
                <a:latin typeface="Arial" charset="0"/>
              </a:rPr>
              <a:t>significance</a:t>
            </a:r>
            <a:r>
              <a:rPr lang="de-DE" altLang="en-US" dirty="0">
                <a:solidFill>
                  <a:schemeClr val="accent2"/>
                </a:solidFill>
                <a:latin typeface="Arial" charset="0"/>
              </a:rPr>
              <a:t> </a:t>
            </a:r>
            <a:r>
              <a:rPr lang="de-DE" altLang="en-US" dirty="0" err="1">
                <a:solidFill>
                  <a:schemeClr val="accent2"/>
                </a:solidFill>
                <a:latin typeface="Arial" charset="0"/>
              </a:rPr>
              <a:t>of</a:t>
            </a:r>
            <a:r>
              <a:rPr lang="de-DE" altLang="en-US" dirty="0">
                <a:solidFill>
                  <a:schemeClr val="accent2"/>
                </a:solidFill>
                <a:latin typeface="Arial" charset="0"/>
              </a:rPr>
              <a:t> </a:t>
            </a:r>
            <a:r>
              <a:rPr lang="de-DE" altLang="en-US" dirty="0" err="1">
                <a:solidFill>
                  <a:schemeClr val="accent2"/>
                </a:solidFill>
                <a:latin typeface="Arial" charset="0"/>
              </a:rPr>
              <a:t>the</a:t>
            </a:r>
            <a:r>
              <a:rPr lang="de-DE" altLang="en-US" dirty="0">
                <a:solidFill>
                  <a:schemeClr val="accent2"/>
                </a:solidFill>
                <a:latin typeface="Arial" charset="0"/>
              </a:rPr>
              <a:t> </a:t>
            </a:r>
            <a:r>
              <a:rPr lang="de-DE" altLang="en-US" dirty="0" err="1">
                <a:solidFill>
                  <a:schemeClr val="accent2"/>
                </a:solidFill>
                <a:latin typeface="Arial" charset="0"/>
              </a:rPr>
              <a:t>data</a:t>
            </a:r>
            <a:r>
              <a:rPr lang="de-DE" altLang="en-US" dirty="0">
                <a:solidFill>
                  <a:schemeClr val="accent2"/>
                </a:solidFill>
                <a:latin typeface="Arial" charset="0"/>
              </a:rPr>
              <a:t> sample</a:t>
            </a:r>
          </a:p>
          <a:p>
            <a:pPr eaLnBrk="1" hangingPunct="1">
              <a:buFontTx/>
              <a:buChar char="•"/>
            </a:pPr>
            <a:r>
              <a:rPr lang="de-DE" altLang="en-US" dirty="0" err="1">
                <a:latin typeface="Arial" charset="0"/>
              </a:rPr>
              <a:t>Measure</a:t>
            </a:r>
            <a:r>
              <a:rPr lang="de-DE" altLang="en-US" dirty="0">
                <a:latin typeface="Arial" charset="0"/>
              </a:rPr>
              <a:t> </a:t>
            </a:r>
            <a:r>
              <a:rPr lang="de-DE" altLang="en-US" dirty="0" err="1">
                <a:latin typeface="Arial" charset="0"/>
              </a:rPr>
              <a:t>complex</a:t>
            </a:r>
            <a:r>
              <a:rPr lang="de-DE" altLang="en-US" dirty="0">
                <a:latin typeface="Arial" charset="0"/>
              </a:rPr>
              <a:t> S-matrix </a:t>
            </a:r>
            <a:r>
              <a:rPr lang="de-DE" altLang="en-US" dirty="0" err="1">
                <a:latin typeface="Arial" charset="0"/>
              </a:rPr>
              <a:t>for</a:t>
            </a:r>
            <a:r>
              <a:rPr lang="de-DE" altLang="en-US" dirty="0">
                <a:latin typeface="Arial" charset="0"/>
              </a:rPr>
              <a:t> </a:t>
            </a:r>
            <a:r>
              <a:rPr lang="de-DE" altLang="en-US" dirty="0" err="1">
                <a:latin typeface="Arial" charset="0"/>
              </a:rPr>
              <a:t>two</a:t>
            </a:r>
            <a:r>
              <a:rPr lang="de-DE" altLang="en-US" dirty="0">
                <a:latin typeface="Arial" charset="0"/>
              </a:rPr>
              <a:t> </a:t>
            </a:r>
            <a:r>
              <a:rPr lang="de-DE" altLang="en-US" dirty="0" err="1">
                <a:latin typeface="Arial" charset="0"/>
              </a:rPr>
              <a:t>antennas</a:t>
            </a:r>
            <a:r>
              <a:rPr lang="de-DE" altLang="en-US" dirty="0">
                <a:latin typeface="Arial" charset="0"/>
              </a:rPr>
              <a:t> 1 and 2:</a:t>
            </a:r>
            <a:r>
              <a:rPr lang="de-DE" altLang="en-US" dirty="0">
                <a:latin typeface="Times New Roman" pitchFamily="18" charset="0"/>
              </a:rPr>
              <a:t> </a:t>
            </a:r>
            <a:r>
              <a:rPr lang="de-DE" altLang="en-US" sz="2200" dirty="0">
                <a:latin typeface="Times New Roman" pitchFamily="18" charset="0"/>
              </a:rPr>
              <a:t>S</a:t>
            </a:r>
            <a:r>
              <a:rPr lang="de-DE" altLang="en-US" sz="2200" baseline="-25000" dirty="0">
                <a:latin typeface="Times New Roman" pitchFamily="18" charset="0"/>
              </a:rPr>
              <a:t>11</a:t>
            </a:r>
            <a:r>
              <a:rPr lang="de-DE" altLang="en-US" sz="2200" dirty="0">
                <a:latin typeface="Times New Roman" pitchFamily="18" charset="0"/>
              </a:rPr>
              <a:t>, S</a:t>
            </a:r>
            <a:r>
              <a:rPr lang="de-DE" altLang="en-US" sz="2200" baseline="-25000" dirty="0">
                <a:latin typeface="Times New Roman" pitchFamily="18" charset="0"/>
              </a:rPr>
              <a:t>22</a:t>
            </a:r>
            <a:r>
              <a:rPr lang="de-DE" altLang="en-US" sz="2200" dirty="0">
                <a:latin typeface="Times New Roman" pitchFamily="18" charset="0"/>
              </a:rPr>
              <a:t>, S</a:t>
            </a:r>
            <a:r>
              <a:rPr lang="de-DE" altLang="en-US" sz="2200" baseline="-25000" dirty="0">
                <a:latin typeface="Times New Roman" pitchFamily="18" charset="0"/>
              </a:rPr>
              <a:t>12</a:t>
            </a:r>
            <a:r>
              <a:rPr lang="de-DE" altLang="en-US" sz="2200" dirty="0">
                <a:latin typeface="Times New Roman" pitchFamily="18" charset="0"/>
              </a:rPr>
              <a:t>, S</a:t>
            </a:r>
            <a:r>
              <a:rPr lang="de-DE" altLang="en-US" sz="2200" baseline="-25000" dirty="0">
                <a:latin typeface="Times New Roman" pitchFamily="18" charset="0"/>
              </a:rPr>
              <a:t>21</a:t>
            </a:r>
          </a:p>
          <a:p>
            <a:pPr eaLnBrk="1" hangingPunct="1">
              <a:buFontTx/>
              <a:buChar char="•"/>
            </a:pPr>
            <a:endParaRPr lang="de-DE" altLang="en-US" sz="2200" dirty="0">
              <a:solidFill>
                <a:schemeClr val="accent2"/>
              </a:solidFill>
              <a:latin typeface="Arial" charset="0"/>
            </a:endParaRPr>
          </a:p>
        </p:txBody>
      </p:sp>
      <p:sp>
        <p:nvSpPr>
          <p:cNvPr id="21508" name="Rectangle 4"/>
          <p:cNvSpPr>
            <a:spLocks noChangeArrowheads="1"/>
          </p:cNvSpPr>
          <p:nvPr/>
        </p:nvSpPr>
        <p:spPr bwMode="auto">
          <a:xfrm>
            <a:off x="2916238" y="3165475"/>
            <a:ext cx="5084762" cy="4572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1509" name="Rectangle 5"/>
          <p:cNvSpPr>
            <a:spLocks noChangeArrowheads="1"/>
          </p:cNvSpPr>
          <p:nvPr/>
        </p:nvSpPr>
        <p:spPr bwMode="auto">
          <a:xfrm>
            <a:off x="3683000" y="2449513"/>
            <a:ext cx="606425" cy="15113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pic>
        <p:nvPicPr>
          <p:cNvPr id="21510" name="Picture 6" descr="g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2211388"/>
            <a:ext cx="3983037"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3990975" y="2697163"/>
            <a:ext cx="1649413" cy="12303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1512" name="Rectangle 8"/>
          <p:cNvSpPr>
            <a:spLocks noChangeArrowheads="1"/>
          </p:cNvSpPr>
          <p:nvPr/>
        </p:nvSpPr>
        <p:spPr bwMode="auto">
          <a:xfrm>
            <a:off x="4462463" y="2409825"/>
            <a:ext cx="658812" cy="47148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1513" name="Oval 9"/>
          <p:cNvSpPr>
            <a:spLocks noChangeArrowheads="1"/>
          </p:cNvSpPr>
          <p:nvPr/>
        </p:nvSpPr>
        <p:spPr bwMode="auto">
          <a:xfrm>
            <a:off x="3711575" y="2862263"/>
            <a:ext cx="36513" cy="36512"/>
          </a:xfrm>
          <a:prstGeom prst="ellipse">
            <a:avLst/>
          </a:prstGeom>
          <a:solidFill>
            <a:schemeClr val="tx2"/>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1514" name="Oval 10"/>
          <p:cNvSpPr>
            <a:spLocks noChangeArrowheads="1"/>
          </p:cNvSpPr>
          <p:nvPr/>
        </p:nvSpPr>
        <p:spPr bwMode="auto">
          <a:xfrm>
            <a:off x="4999038" y="2684463"/>
            <a:ext cx="36512" cy="36512"/>
          </a:xfrm>
          <a:prstGeom prst="ellipse">
            <a:avLst/>
          </a:prstGeom>
          <a:solidFill>
            <a:schemeClr val="tx2"/>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1515" name="Text Box 11"/>
          <p:cNvSpPr txBox="1">
            <a:spLocks noChangeArrowheads="1"/>
          </p:cNvSpPr>
          <p:nvPr/>
        </p:nvSpPr>
        <p:spPr bwMode="auto">
          <a:xfrm>
            <a:off x="3459163" y="2687638"/>
            <a:ext cx="277812" cy="366712"/>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Arial" charset="0"/>
              </a:rPr>
              <a:t>1</a:t>
            </a:r>
          </a:p>
        </p:txBody>
      </p:sp>
      <p:sp>
        <p:nvSpPr>
          <p:cNvPr id="21516" name="Text Box 12"/>
          <p:cNvSpPr txBox="1">
            <a:spLocks noChangeArrowheads="1"/>
          </p:cNvSpPr>
          <p:nvPr/>
        </p:nvSpPr>
        <p:spPr bwMode="auto">
          <a:xfrm>
            <a:off x="4695825" y="2513013"/>
            <a:ext cx="277813" cy="366712"/>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Arial" charset="0"/>
              </a:rPr>
              <a:t>2</a:t>
            </a:r>
          </a:p>
        </p:txBody>
      </p:sp>
      <p:sp>
        <p:nvSpPr>
          <p:cNvPr id="564237" name="Oval 13"/>
          <p:cNvSpPr>
            <a:spLocks noChangeArrowheads="1"/>
          </p:cNvSpPr>
          <p:nvPr/>
        </p:nvSpPr>
        <p:spPr bwMode="auto">
          <a:xfrm>
            <a:off x="3990975" y="3330575"/>
            <a:ext cx="107950" cy="107950"/>
          </a:xfrm>
          <a:prstGeom prst="ellipse">
            <a:avLst/>
          </a:prstGeom>
          <a:solidFill>
            <a:srgbClr val="969696"/>
          </a:solidFill>
          <a:ln w="127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38" name="Oval 14"/>
          <p:cNvSpPr>
            <a:spLocks noChangeArrowheads="1"/>
          </p:cNvSpPr>
          <p:nvPr/>
        </p:nvSpPr>
        <p:spPr bwMode="auto">
          <a:xfrm>
            <a:off x="4533900" y="3492500"/>
            <a:ext cx="107950" cy="107950"/>
          </a:xfrm>
          <a:prstGeom prst="ellipse">
            <a:avLst/>
          </a:prstGeom>
          <a:solidFill>
            <a:srgbClr val="969696"/>
          </a:solidFill>
          <a:ln w="127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39" name="Oval 15"/>
          <p:cNvSpPr>
            <a:spLocks noChangeArrowheads="1"/>
          </p:cNvSpPr>
          <p:nvPr/>
        </p:nvSpPr>
        <p:spPr bwMode="auto">
          <a:xfrm>
            <a:off x="5035550" y="3222625"/>
            <a:ext cx="107950" cy="107950"/>
          </a:xfrm>
          <a:prstGeom prst="ellipse">
            <a:avLst/>
          </a:prstGeom>
          <a:solidFill>
            <a:srgbClr val="969696"/>
          </a:solidFill>
          <a:ln w="127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40" name="Oval 16"/>
          <p:cNvSpPr>
            <a:spLocks noChangeArrowheads="1"/>
          </p:cNvSpPr>
          <p:nvPr/>
        </p:nvSpPr>
        <p:spPr bwMode="auto">
          <a:xfrm>
            <a:off x="5640388" y="3546475"/>
            <a:ext cx="107950" cy="107950"/>
          </a:xfrm>
          <a:prstGeom prst="ellipse">
            <a:avLst/>
          </a:prstGeom>
          <a:solidFill>
            <a:srgbClr val="969696"/>
          </a:solidFill>
          <a:ln w="127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41" name="Oval 17"/>
          <p:cNvSpPr>
            <a:spLocks noChangeArrowheads="1"/>
          </p:cNvSpPr>
          <p:nvPr/>
        </p:nvSpPr>
        <p:spPr bwMode="auto">
          <a:xfrm>
            <a:off x="3400425" y="3438525"/>
            <a:ext cx="107950" cy="107950"/>
          </a:xfrm>
          <a:prstGeom prst="ellipse">
            <a:avLst/>
          </a:prstGeom>
          <a:solidFill>
            <a:srgbClr val="969696"/>
          </a:solidFill>
          <a:ln w="127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44" name="Rectangle 20"/>
          <p:cNvSpPr>
            <a:spLocks noChangeArrowheads="1"/>
          </p:cNvSpPr>
          <p:nvPr/>
        </p:nvSpPr>
        <p:spPr bwMode="auto">
          <a:xfrm>
            <a:off x="3244850" y="3344863"/>
            <a:ext cx="292100" cy="3238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45" name="Rectangle 21"/>
          <p:cNvSpPr>
            <a:spLocks noChangeArrowheads="1"/>
          </p:cNvSpPr>
          <p:nvPr/>
        </p:nvSpPr>
        <p:spPr bwMode="auto">
          <a:xfrm>
            <a:off x="3933825" y="3222625"/>
            <a:ext cx="284163" cy="3238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46" name="Rectangle 22"/>
          <p:cNvSpPr>
            <a:spLocks noChangeArrowheads="1"/>
          </p:cNvSpPr>
          <p:nvPr/>
        </p:nvSpPr>
        <p:spPr bwMode="auto">
          <a:xfrm>
            <a:off x="4413250" y="3344863"/>
            <a:ext cx="282575" cy="3238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564247" name="Rectangle 23"/>
          <p:cNvSpPr>
            <a:spLocks noChangeArrowheads="1"/>
          </p:cNvSpPr>
          <p:nvPr/>
        </p:nvSpPr>
        <p:spPr bwMode="auto">
          <a:xfrm>
            <a:off x="4973638" y="3054350"/>
            <a:ext cx="361950" cy="438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1527"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5A0325E7-564E-4F41-84CB-218890CEB440}" type="slidenum">
              <a:rPr lang="de-DE" altLang="en-US" sz="1400" smtClean="0">
                <a:latin typeface="Arial" charset="0"/>
                <a:cs typeface="Arial" charset="0"/>
              </a:rPr>
              <a:pPr eaLnBrk="1" hangingPunct="1">
                <a:spcBef>
                  <a:spcPct val="0"/>
                </a:spcBef>
                <a:buFontTx/>
                <a:buNone/>
              </a:pPr>
              <a:t>10</a:t>
            </a:fld>
            <a:endParaRPr lang="de-DE" altLang="en-US" sz="1400">
              <a:latin typeface="Arial" charset="0"/>
              <a:cs typeface="Arial" charset="0"/>
            </a:endParaRPr>
          </a:p>
        </p:txBody>
      </p:sp>
      <p:sp>
        <p:nvSpPr>
          <p:cNvPr id="24" name="Fußzeilenplatzhalter 1">
            <a:extLst>
              <a:ext uri="{FF2B5EF4-FFF2-40B4-BE49-F238E27FC236}">
                <a16:creationId xmlns:a16="http://schemas.microsoft.com/office/drawing/2014/main" id="{6180298E-39F9-4E68-9BA5-2ABC6A301EBE}"/>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
        <p:nvSpPr>
          <p:cNvPr id="2" name="Rechteck 1">
            <a:extLst>
              <a:ext uri="{FF2B5EF4-FFF2-40B4-BE49-F238E27FC236}">
                <a16:creationId xmlns:a16="http://schemas.microsoft.com/office/drawing/2014/main" id="{2087D640-9E51-492F-9D5C-E470E24EF381}"/>
              </a:ext>
            </a:extLst>
          </p:cNvPr>
          <p:cNvSpPr/>
          <p:nvPr/>
        </p:nvSpPr>
        <p:spPr>
          <a:xfrm>
            <a:off x="369383" y="6004449"/>
            <a:ext cx="8850312" cy="246286"/>
          </a:xfrm>
          <a:prstGeom prst="rect">
            <a:avLst/>
          </a:prstGeom>
        </p:spPr>
        <p:txBody>
          <a:bodyPr wrap="square">
            <a:spAutoFit/>
          </a:bodyPr>
          <a:lstStyle/>
          <a:p>
            <a:pPr eaLnBrk="1" hangingPunct="1">
              <a:lnSpc>
                <a:spcPct val="70000"/>
              </a:lnSpc>
              <a:spcBef>
                <a:spcPct val="50000"/>
              </a:spcBef>
              <a:buFontTx/>
              <a:buNone/>
            </a:pPr>
            <a:r>
              <a:rPr lang="de-DE" altLang="en-US" sz="1400" dirty="0">
                <a:latin typeface="Arial" charset="0"/>
              </a:rPr>
              <a:t>(Dietz, Friedrich, </a:t>
            </a:r>
            <a:r>
              <a:rPr lang="de-DE" altLang="en-US" sz="1400" dirty="0" err="1">
                <a:latin typeface="Arial" charset="0"/>
              </a:rPr>
              <a:t>Harney</a:t>
            </a:r>
            <a:r>
              <a:rPr lang="de-DE" altLang="en-US" sz="1400" dirty="0">
                <a:latin typeface="Arial" charset="0"/>
                <a:cs typeface="Arial" charset="0"/>
              </a:rPr>
              <a:t>, </a:t>
            </a:r>
            <a:r>
              <a:rPr lang="en-US" altLang="en-US" sz="1400" dirty="0" err="1">
                <a:latin typeface="Arial" charset="0"/>
                <a:cs typeface="Arial" charset="0"/>
              </a:rPr>
              <a:t>Miski-Oglu</a:t>
            </a:r>
            <a:r>
              <a:rPr lang="en-US" altLang="en-US" sz="1400" dirty="0">
                <a:latin typeface="Arial" charset="0"/>
                <a:cs typeface="Arial" charset="0"/>
              </a:rPr>
              <a:t>, Richter, </a:t>
            </a:r>
            <a:r>
              <a:rPr lang="de-DE" altLang="en-US" sz="1400" dirty="0">
                <a:latin typeface="Arial" charset="0"/>
              </a:rPr>
              <a:t>Schäfer and</a:t>
            </a:r>
            <a:r>
              <a:rPr lang="en-US" altLang="en-US" sz="1400" dirty="0">
                <a:latin typeface="Arial" charset="0"/>
                <a:cs typeface="Arial" charset="0"/>
              </a:rPr>
              <a:t> </a:t>
            </a:r>
            <a:r>
              <a:rPr lang="de-DE" altLang="en-US" sz="1400" dirty="0">
                <a:latin typeface="Arial" charset="0"/>
              </a:rPr>
              <a:t>Weidenmüller,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42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4227">
                                            <p:txEl>
                                              <p:pRg st="2" end="2"/>
                                            </p:txEl>
                                          </p:spTgt>
                                        </p:tgtEl>
                                        <p:attrNameLst>
                                          <p:attrName>style.visibility</p:attrName>
                                        </p:attrNameLst>
                                      </p:cBhvr>
                                      <p:to>
                                        <p:strVal val="visible"/>
                                      </p:to>
                                    </p:set>
                                  </p:childTnLst>
                                </p:cTn>
                              </p:par>
                              <p:par>
                                <p:cTn id="9" presetID="9" presetClass="emph" presetSubtype="0" nodeType="withEffect">
                                  <p:stCondLst>
                                    <p:cond delay="0"/>
                                  </p:stCondLst>
                                  <p:childTnLst>
                                    <p:set>
                                      <p:cBhvr>
                                        <p:cTn id="10" dur="indefinite"/>
                                        <p:tgtEl>
                                          <p:spTgt spid="564227">
                                            <p:txEl>
                                              <p:pRg st="0" end="0"/>
                                            </p:txEl>
                                          </p:spTgt>
                                        </p:tgtEl>
                                        <p:attrNameLst>
                                          <p:attrName>style.opacity</p:attrName>
                                        </p:attrNameLst>
                                      </p:cBhvr>
                                      <p:to>
                                        <p:strVal val="0.5"/>
                                      </p:to>
                                    </p:set>
                                    <p:animEffect filter="image" prLst="opacity: 0.5">
                                      <p:cBhvr rctx="IE">
                                        <p:cTn id="11" dur="indefinite"/>
                                        <p:tgtEl>
                                          <p:spTgt spid="5642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64227">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64241"/>
                                        </p:tgtEl>
                                        <p:attrNameLst>
                                          <p:attrName>style.visibility</p:attrName>
                                        </p:attrNameLst>
                                      </p:cBhvr>
                                      <p:to>
                                        <p:strVal val="visible"/>
                                      </p:to>
                                    </p:set>
                                  </p:childTnLst>
                                </p:cTn>
                              </p:par>
                              <p:par>
                                <p:cTn id="18" presetID="9" presetClass="emph" presetSubtype="0" nodeType="withEffect">
                                  <p:stCondLst>
                                    <p:cond delay="0"/>
                                  </p:stCondLst>
                                  <p:childTnLst>
                                    <p:set>
                                      <p:cBhvr>
                                        <p:cTn id="19" dur="indefinite"/>
                                        <p:tgtEl>
                                          <p:spTgt spid="564227">
                                            <p:txEl>
                                              <p:pRg st="1" end="1"/>
                                            </p:txEl>
                                          </p:spTgt>
                                        </p:tgtEl>
                                        <p:attrNameLst>
                                          <p:attrName>style.opacity</p:attrName>
                                        </p:attrNameLst>
                                      </p:cBhvr>
                                      <p:to>
                                        <p:strVal val="0.5"/>
                                      </p:to>
                                    </p:set>
                                    <p:animEffect filter="image" prLst="opacity: 0.5">
                                      <p:cBhvr rctx="IE">
                                        <p:cTn id="20" dur="indefinite"/>
                                        <p:tgtEl>
                                          <p:spTgt spid="564227">
                                            <p:txEl>
                                              <p:pRg st="1" end="1"/>
                                            </p:txEl>
                                          </p:spTgt>
                                        </p:tgtEl>
                                      </p:cBhvr>
                                    </p:animEffect>
                                  </p:childTnLst>
                                </p:cTn>
                              </p:par>
                              <p:par>
                                <p:cTn id="21" presetID="9" presetClass="emph" presetSubtype="0" nodeType="withEffect">
                                  <p:stCondLst>
                                    <p:cond delay="0"/>
                                  </p:stCondLst>
                                  <p:childTnLst>
                                    <p:set>
                                      <p:cBhvr>
                                        <p:cTn id="22" dur="indefinite"/>
                                        <p:tgtEl>
                                          <p:spTgt spid="564227">
                                            <p:txEl>
                                              <p:pRg st="2" end="2"/>
                                            </p:txEl>
                                          </p:spTgt>
                                        </p:tgtEl>
                                        <p:attrNameLst>
                                          <p:attrName>style.opacity</p:attrName>
                                        </p:attrNameLst>
                                      </p:cBhvr>
                                      <p:to>
                                        <p:strVal val="0.4"/>
                                      </p:to>
                                    </p:set>
                                    <p:animEffect filter="image" prLst="opacity: 0.4">
                                      <p:cBhvr rctx="IE">
                                        <p:cTn id="23" dur="indefinite"/>
                                        <p:tgtEl>
                                          <p:spTgt spid="5642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423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6424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423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6424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642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6424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424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6424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564227">
                                            <p:txEl>
                                              <p:pRg st="4" end="4"/>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9" presetClass="emph" presetSubtype="0" nodeType="withEffect">
                                  <p:stCondLst>
                                    <p:cond delay="0"/>
                                  </p:stCondLst>
                                  <p:childTnLst>
                                    <p:set>
                                      <p:cBhvr>
                                        <p:cTn id="55" dur="indefinite"/>
                                        <p:tgtEl>
                                          <p:spTgt spid="564227">
                                            <p:txEl>
                                              <p:pRg st="3" end="3"/>
                                            </p:txEl>
                                          </p:spTgt>
                                        </p:tgtEl>
                                        <p:attrNameLst>
                                          <p:attrName>style.opacity</p:attrName>
                                        </p:attrNameLst>
                                      </p:cBhvr>
                                      <p:to>
                                        <p:strVal val="0.4"/>
                                      </p:to>
                                    </p:set>
                                    <p:animEffect filter="image" prLst="opacity: 0.4">
                                      <p:cBhvr rctx="IE">
                                        <p:cTn id="56" dur="indefinite"/>
                                        <p:tgtEl>
                                          <p:spTgt spid="564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37" grpId="0" animBg="1"/>
      <p:bldP spid="564238" grpId="0" animBg="1"/>
      <p:bldP spid="564239" grpId="0" animBg="1"/>
      <p:bldP spid="564240" grpId="0" animBg="1"/>
      <p:bldP spid="564241" grpId="0" animBg="1"/>
      <p:bldP spid="564244" grpId="0" animBg="1"/>
      <p:bldP spid="564245" grpId="0" animBg="1"/>
      <p:bldP spid="564246" grpId="0" animBg="1"/>
      <p:bldP spid="56424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altLang="en-US"/>
              <a:t>Spectra and Correlations of</a:t>
            </a:r>
            <a:br>
              <a:rPr lang="de-DE" altLang="en-US"/>
            </a:br>
            <a:r>
              <a:rPr lang="de-DE" altLang="en-US">
                <a:latin typeface="Times New Roman" pitchFamily="18" charset="0"/>
                <a:cs typeface="Times New Roman" pitchFamily="18" charset="0"/>
              </a:rPr>
              <a:t>S</a:t>
            </a:r>
            <a:r>
              <a:rPr lang="de-DE" altLang="en-US"/>
              <a:t>-Matrix Elements</a:t>
            </a:r>
          </a:p>
        </p:txBody>
      </p:sp>
      <p:pic>
        <p:nvPicPr>
          <p:cNvPr id="22531" name="Picture 4" descr="goe_spect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013" y="1470025"/>
            <a:ext cx="40528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9894" name="Text Box 6"/>
          <p:cNvSpPr txBox="1">
            <a:spLocks noChangeArrowheads="1"/>
          </p:cNvSpPr>
          <p:nvPr/>
        </p:nvSpPr>
        <p:spPr bwMode="auto">
          <a:xfrm>
            <a:off x="263525" y="4291013"/>
            <a:ext cx="86899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eaLnBrk="0" hangingPunct="0">
              <a:spcBef>
                <a:spcPct val="20000"/>
              </a:spcBef>
              <a:buFont typeface="Wingdings" pitchFamily="2" charset="2"/>
              <a:buChar char="§"/>
              <a:tabLst>
                <a:tab pos="1258888" algn="l"/>
              </a:tabLst>
              <a:defRPr sz="2000">
                <a:solidFill>
                  <a:schemeClr val="tx1"/>
                </a:solidFill>
                <a:latin typeface="Verdana" pitchFamily="34" charset="0"/>
              </a:defRPr>
            </a:lvl1pPr>
            <a:lvl2pPr marL="742950" indent="-285750" eaLnBrk="0" hangingPunct="0">
              <a:spcBef>
                <a:spcPct val="20000"/>
              </a:spcBef>
              <a:buFont typeface="Wingdings" pitchFamily="2" charset="2"/>
              <a:buChar char="§"/>
              <a:tabLst>
                <a:tab pos="1258888" algn="l"/>
              </a:tabLst>
              <a:defRPr>
                <a:solidFill>
                  <a:schemeClr val="tx1"/>
                </a:solidFill>
                <a:latin typeface="Verdana" pitchFamily="34" charset="0"/>
              </a:defRPr>
            </a:lvl2pPr>
            <a:lvl3pPr marL="1143000" indent="-228600" eaLnBrk="0" hangingPunct="0">
              <a:spcBef>
                <a:spcPct val="20000"/>
              </a:spcBef>
              <a:buFont typeface="Wingdings" pitchFamily="2" charset="2"/>
              <a:buChar char="§"/>
              <a:tabLst>
                <a:tab pos="1258888" algn="l"/>
              </a:tabLst>
              <a:defRPr>
                <a:solidFill>
                  <a:schemeClr val="tx1"/>
                </a:solidFill>
                <a:latin typeface="Verdana" pitchFamily="34" charset="0"/>
              </a:defRPr>
            </a:lvl3pPr>
            <a:lvl4pPr marL="1600200" indent="-228600" eaLnBrk="0" hangingPunct="0">
              <a:spcBef>
                <a:spcPct val="20000"/>
              </a:spcBef>
              <a:buFont typeface="Wingdings" pitchFamily="2" charset="2"/>
              <a:buChar char="§"/>
              <a:tabLst>
                <a:tab pos="1258888" algn="l"/>
              </a:tabLst>
              <a:defRPr sz="1600">
                <a:solidFill>
                  <a:schemeClr val="tx1"/>
                </a:solidFill>
                <a:latin typeface="Verdana" pitchFamily="34" charset="0"/>
              </a:defRPr>
            </a:lvl4pPr>
            <a:lvl5pPr marL="2057400" indent="-228600" eaLnBrk="0" hangingPunct="0">
              <a:spcBef>
                <a:spcPct val="20000"/>
              </a:spcBef>
              <a:buFont typeface="Wingdings" pitchFamily="2" charset="2"/>
              <a:buChar char="§"/>
              <a:tabLst>
                <a:tab pos="1258888" algn="l"/>
              </a:tabLst>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tabLst>
                <a:tab pos="1258888" algn="l"/>
              </a:tabLst>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tabLst>
                <a:tab pos="1258888" algn="l"/>
              </a:tabLst>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tabLst>
                <a:tab pos="1258888" algn="l"/>
              </a:tabLst>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tabLst>
                <a:tab pos="1258888" algn="l"/>
              </a:tabLst>
              <a:defRPr sz="1600">
                <a:solidFill>
                  <a:schemeClr val="tx1"/>
                </a:solidFill>
                <a:latin typeface="Verdana" pitchFamily="34" charset="0"/>
              </a:defRPr>
            </a:lvl9pPr>
          </a:lstStyle>
          <a:p>
            <a:pPr eaLnBrk="1" hangingPunct="1">
              <a:spcBef>
                <a:spcPct val="0"/>
              </a:spcBef>
              <a:spcAft>
                <a:spcPct val="50000"/>
              </a:spcAft>
              <a:buFontTx/>
              <a:buChar char="•"/>
            </a:pPr>
            <a:r>
              <a:rPr lang="el-GR" altLang="en-US" dirty="0">
                <a:latin typeface="Times New Roman" panose="02020603050405020304" pitchFamily="18" charset="0"/>
                <a:cs typeface="Times New Roman" panose="02020603050405020304" pitchFamily="18" charset="0"/>
              </a:rPr>
              <a:t>Γ</a:t>
            </a:r>
            <a:r>
              <a:rPr lang="de-DE" altLang="en-US" dirty="0">
                <a:latin typeface="Times New Roman" panose="02020603050405020304" pitchFamily="18" charset="0"/>
                <a:cs typeface="Times New Roman" panose="02020603050405020304" pitchFamily="18" charset="0"/>
              </a:rPr>
              <a:t>/d &lt;&lt;1</a:t>
            </a:r>
            <a:r>
              <a:rPr lang="de-DE" altLang="en-US" dirty="0">
                <a:latin typeface="Arial" charset="0"/>
                <a:cs typeface="Arial" charset="0"/>
              </a:rPr>
              <a:t>:	</a:t>
            </a:r>
            <a:r>
              <a:rPr lang="de-DE" altLang="en-US" dirty="0" err="1">
                <a:solidFill>
                  <a:srgbClr val="E9503E"/>
                </a:solidFill>
                <a:latin typeface="Arial" charset="0"/>
                <a:cs typeface="Arial" charset="0"/>
              </a:rPr>
              <a:t>isolated</a:t>
            </a:r>
            <a:r>
              <a:rPr lang="de-DE" altLang="en-US" dirty="0">
                <a:latin typeface="Arial" charset="0"/>
                <a:cs typeface="Arial" charset="0"/>
              </a:rPr>
              <a:t> </a:t>
            </a:r>
            <a:r>
              <a:rPr lang="de-DE" altLang="en-US" dirty="0" err="1">
                <a:latin typeface="Arial" charset="0"/>
                <a:cs typeface="Arial" charset="0"/>
              </a:rPr>
              <a:t>resonances</a:t>
            </a:r>
            <a:r>
              <a:rPr lang="de-DE" altLang="en-US" dirty="0">
                <a:latin typeface="Arial" charset="0"/>
                <a:cs typeface="Arial" charset="0"/>
              </a:rPr>
              <a:t> → </a:t>
            </a:r>
            <a:r>
              <a:rPr lang="de-DE" altLang="en-US" dirty="0" err="1">
                <a:latin typeface="Arial" charset="0"/>
                <a:cs typeface="Arial" charset="0"/>
              </a:rPr>
              <a:t>eigenvalues</a:t>
            </a:r>
            <a:r>
              <a:rPr lang="de-DE" altLang="en-US" dirty="0">
                <a:latin typeface="Arial" charset="0"/>
                <a:cs typeface="Arial" charset="0"/>
              </a:rPr>
              <a:t>, partial and total </a:t>
            </a:r>
            <a:r>
              <a:rPr lang="de-DE" altLang="en-US" dirty="0" err="1">
                <a:latin typeface="Arial" charset="0"/>
                <a:cs typeface="Arial" charset="0"/>
              </a:rPr>
              <a:t>widths</a:t>
            </a:r>
            <a:endParaRPr lang="de-DE" altLang="en-US" dirty="0">
              <a:latin typeface="Arial" charset="0"/>
              <a:cs typeface="Arial" charset="0"/>
            </a:endParaRPr>
          </a:p>
          <a:p>
            <a:pPr eaLnBrk="1" hangingPunct="1">
              <a:spcBef>
                <a:spcPct val="0"/>
              </a:spcBef>
              <a:spcAft>
                <a:spcPct val="50000"/>
              </a:spcAft>
              <a:buFontTx/>
              <a:buChar char="•"/>
            </a:pPr>
            <a:r>
              <a:rPr lang="ru-RU" altLang="en-US" dirty="0">
                <a:latin typeface="Times New Roman" panose="02020603050405020304" pitchFamily="18" charset="0"/>
                <a:cs typeface="Times New Roman" panose="02020603050405020304" pitchFamily="18" charset="0"/>
              </a:rPr>
              <a:t>Г</a:t>
            </a:r>
            <a:r>
              <a:rPr lang="de-DE" altLang="en-US" dirty="0">
                <a:latin typeface="Times New Roman" panose="02020603050405020304" pitchFamily="18" charset="0"/>
                <a:cs typeface="Times New Roman" panose="02020603050405020304" pitchFamily="18" charset="0"/>
              </a:rPr>
              <a:t>/d ≲ 1</a:t>
            </a:r>
            <a:r>
              <a:rPr lang="de-DE" altLang="en-US" dirty="0">
                <a:latin typeface="Arial" charset="0"/>
                <a:cs typeface="Arial" charset="0"/>
              </a:rPr>
              <a:t>:	</a:t>
            </a:r>
            <a:r>
              <a:rPr lang="de-DE" altLang="en-US" dirty="0" err="1">
                <a:solidFill>
                  <a:srgbClr val="E9503E"/>
                </a:solidFill>
                <a:latin typeface="Arial" charset="0"/>
                <a:cs typeface="Arial" charset="0"/>
              </a:rPr>
              <a:t>weakly</a:t>
            </a:r>
            <a:r>
              <a:rPr lang="de-DE" altLang="en-US" dirty="0">
                <a:solidFill>
                  <a:srgbClr val="E9503E"/>
                </a:solidFill>
                <a:latin typeface="Arial" charset="0"/>
                <a:cs typeface="Arial" charset="0"/>
              </a:rPr>
              <a:t> </a:t>
            </a:r>
            <a:r>
              <a:rPr lang="de-DE" altLang="en-US" dirty="0" err="1">
                <a:solidFill>
                  <a:srgbClr val="E9503E"/>
                </a:solidFill>
                <a:latin typeface="Arial" charset="0"/>
                <a:cs typeface="Arial" charset="0"/>
              </a:rPr>
              <a:t>overlapping</a:t>
            </a:r>
            <a:r>
              <a:rPr lang="de-DE" altLang="en-US" dirty="0">
                <a:latin typeface="Arial" charset="0"/>
                <a:cs typeface="Arial" charset="0"/>
              </a:rPr>
              <a:t> </a:t>
            </a:r>
            <a:r>
              <a:rPr lang="de-DE" altLang="en-US" dirty="0" err="1">
                <a:latin typeface="Arial" charset="0"/>
                <a:cs typeface="Arial" charset="0"/>
              </a:rPr>
              <a:t>resonances</a:t>
            </a:r>
            <a:r>
              <a:rPr lang="de-DE" altLang="en-US" dirty="0">
                <a:latin typeface="Arial" charset="0"/>
                <a:cs typeface="Arial" charset="0"/>
              </a:rPr>
              <a:t> and </a:t>
            </a:r>
            <a:r>
              <a:rPr lang="de-DE" altLang="en-US" dirty="0" err="1">
                <a:solidFill>
                  <a:srgbClr val="FF0000"/>
                </a:solidFill>
                <a:latin typeface="Arial" charset="0"/>
                <a:cs typeface="Arial" charset="0"/>
              </a:rPr>
              <a:t>strongly</a:t>
            </a:r>
            <a:r>
              <a:rPr lang="de-DE" altLang="en-US" dirty="0">
                <a:solidFill>
                  <a:srgbClr val="FF0000"/>
                </a:solidFill>
                <a:latin typeface="Arial" charset="0"/>
                <a:cs typeface="Arial" charset="0"/>
              </a:rPr>
              <a:t> </a:t>
            </a:r>
            <a:r>
              <a:rPr lang="de-DE" altLang="en-US" dirty="0" err="1">
                <a:solidFill>
                  <a:srgbClr val="E9503E"/>
                </a:solidFill>
                <a:latin typeface="Arial" charset="0"/>
                <a:cs typeface="Arial" charset="0"/>
              </a:rPr>
              <a:t>overlapping</a:t>
            </a:r>
            <a:r>
              <a:rPr lang="de-DE" altLang="en-US" dirty="0">
                <a:latin typeface="Arial" charset="0"/>
                <a:cs typeface="Arial" charset="0"/>
              </a:rPr>
              <a:t> </a:t>
            </a:r>
            <a:r>
              <a:rPr lang="de-DE" altLang="en-US" dirty="0" err="1">
                <a:latin typeface="Arial" charset="0"/>
                <a:cs typeface="Arial" charset="0"/>
              </a:rPr>
              <a:t>resonances</a:t>
            </a:r>
            <a:r>
              <a:rPr lang="ru-RU" altLang="en-US" dirty="0">
                <a:latin typeface="Arial" charset="0"/>
                <a:cs typeface="Arial" charset="0"/>
              </a:rPr>
              <a:t> </a:t>
            </a:r>
            <a:r>
              <a:rPr lang="de-DE" altLang="en-US" dirty="0">
                <a:latin typeface="Arial" charset="0"/>
                <a:cs typeface="Arial" charset="0"/>
              </a:rPr>
              <a:t>(</a:t>
            </a:r>
            <a:r>
              <a:rPr lang="ru-RU" altLang="en-US" dirty="0">
                <a:latin typeface="Times New Roman" panose="02020603050405020304" pitchFamily="18" charset="0"/>
                <a:cs typeface="Times New Roman" panose="02020603050405020304" pitchFamily="18" charset="0"/>
              </a:rPr>
              <a:t>Г</a:t>
            </a:r>
            <a:r>
              <a:rPr lang="de-DE" altLang="en-US" dirty="0">
                <a:latin typeface="Times New Roman" panose="02020603050405020304" pitchFamily="18" charset="0"/>
                <a:cs typeface="Times New Roman" panose="02020603050405020304" pitchFamily="18" charset="0"/>
              </a:rPr>
              <a:t>/d &gt;1</a:t>
            </a:r>
            <a:r>
              <a:rPr lang="de-DE" altLang="en-US" dirty="0">
                <a:latin typeface="Arial" charset="0"/>
                <a:cs typeface="Arial" charset="0"/>
              </a:rPr>
              <a:t>) → </a:t>
            </a:r>
            <a:r>
              <a:rPr lang="de-DE" altLang="en-US" dirty="0" err="1">
                <a:latin typeface="Arial" charset="0"/>
                <a:cs typeface="Arial" charset="0"/>
              </a:rPr>
              <a:t>investigate</a:t>
            </a:r>
            <a:r>
              <a:rPr lang="de-DE" altLang="en-US" dirty="0">
                <a:latin typeface="Arial" charset="0"/>
                <a:cs typeface="Arial" charset="0"/>
              </a:rPr>
              <a:t> S-matrix </a:t>
            </a:r>
            <a:r>
              <a:rPr lang="de-DE" altLang="en-US" dirty="0" err="1">
                <a:latin typeface="Arial" charset="0"/>
                <a:cs typeface="Arial" charset="0"/>
              </a:rPr>
              <a:t>fluctuation</a:t>
            </a:r>
            <a:r>
              <a:rPr lang="de-DE" altLang="en-US" dirty="0">
                <a:latin typeface="Arial" charset="0"/>
                <a:cs typeface="Arial" charset="0"/>
              </a:rPr>
              <a:t> </a:t>
            </a:r>
            <a:r>
              <a:rPr lang="de-DE" altLang="en-US" dirty="0" err="1">
                <a:latin typeface="Arial" charset="0"/>
                <a:cs typeface="Arial" charset="0"/>
              </a:rPr>
              <a:t>properties</a:t>
            </a:r>
            <a:r>
              <a:rPr lang="de-DE" altLang="en-US" dirty="0">
                <a:latin typeface="Arial" charset="0"/>
                <a:cs typeface="Arial" charset="0"/>
              </a:rPr>
              <a:t> </a:t>
            </a:r>
            <a:r>
              <a:rPr lang="de-DE" altLang="en-US" dirty="0" err="1">
                <a:latin typeface="Arial" charset="0"/>
                <a:cs typeface="Arial" charset="0"/>
              </a:rPr>
              <a:t>with</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autocorrelation</a:t>
            </a:r>
            <a:r>
              <a:rPr lang="de-DE" altLang="en-US" dirty="0">
                <a:latin typeface="Arial" charset="0"/>
                <a:cs typeface="Arial" charset="0"/>
              </a:rPr>
              <a:t> </a:t>
            </a:r>
            <a:r>
              <a:rPr lang="de-DE" altLang="en-US" dirty="0" err="1">
                <a:latin typeface="Arial" charset="0"/>
                <a:cs typeface="Arial" charset="0"/>
              </a:rPr>
              <a:t>function</a:t>
            </a:r>
            <a:r>
              <a:rPr lang="de-DE" altLang="en-US" dirty="0">
                <a:latin typeface="Arial" charset="0"/>
                <a:cs typeface="Arial" charset="0"/>
              </a:rPr>
              <a:t> and </a:t>
            </a:r>
            <a:r>
              <a:rPr lang="de-DE" altLang="en-US" dirty="0" err="1">
                <a:latin typeface="Arial" charset="0"/>
                <a:cs typeface="Arial" charset="0"/>
              </a:rPr>
              <a:t>its</a:t>
            </a:r>
            <a:r>
              <a:rPr lang="de-DE" altLang="en-US" dirty="0">
                <a:latin typeface="Arial" charset="0"/>
                <a:cs typeface="Arial" charset="0"/>
              </a:rPr>
              <a:t> Fourier </a:t>
            </a:r>
            <a:r>
              <a:rPr lang="de-DE" altLang="en-US" dirty="0" err="1">
                <a:latin typeface="Arial" charset="0"/>
                <a:cs typeface="Arial" charset="0"/>
              </a:rPr>
              <a:t>transform</a:t>
            </a:r>
            <a:endParaRPr lang="de-DE" altLang="en-US" dirty="0">
              <a:latin typeface="Arial" charset="0"/>
              <a:cs typeface="Arial" charset="0"/>
            </a:endParaRPr>
          </a:p>
        </p:txBody>
      </p:sp>
      <p:graphicFrame>
        <p:nvGraphicFramePr>
          <p:cNvPr id="549895" name="Object 7"/>
          <p:cNvGraphicFramePr>
            <a:graphicFrameLocks noChangeAspect="1"/>
          </p:cNvGraphicFramePr>
          <p:nvPr/>
        </p:nvGraphicFramePr>
        <p:xfrm>
          <a:off x="1352550" y="5668963"/>
          <a:ext cx="6515100" cy="585787"/>
        </p:xfrm>
        <a:graphic>
          <a:graphicData uri="http://schemas.openxmlformats.org/presentationml/2006/ole">
            <mc:AlternateContent xmlns:mc="http://schemas.openxmlformats.org/markup-compatibility/2006">
              <mc:Choice xmlns:v="urn:schemas-microsoft-com:vml" Requires="v">
                <p:oleObj spid="_x0000_s22602" name="Formel" r:id="rId4" imgW="3098800" imgH="279400" progId="Equation.3">
                  <p:embed/>
                </p:oleObj>
              </mc:Choice>
              <mc:Fallback>
                <p:oleObj name="Formel" r:id="rId4" imgW="3098800" imgH="279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5668963"/>
                        <a:ext cx="65151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5"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75E18F60-FBB7-4DCE-821B-88A1266F7E56}" type="slidenum">
              <a:rPr lang="de-DE" altLang="en-US" sz="1400" smtClean="0">
                <a:latin typeface="Arial" charset="0"/>
                <a:cs typeface="Arial" charset="0"/>
              </a:rPr>
              <a:pPr eaLnBrk="1" hangingPunct="1">
                <a:spcBef>
                  <a:spcPct val="0"/>
                </a:spcBef>
                <a:buFontTx/>
                <a:buNone/>
              </a:pPr>
              <a:t>11</a:t>
            </a:fld>
            <a:endParaRPr lang="de-DE" altLang="en-US" sz="1400">
              <a:latin typeface="Arial" charset="0"/>
              <a:cs typeface="Arial" charset="0"/>
            </a:endParaRPr>
          </a:p>
        </p:txBody>
      </p:sp>
      <p:sp>
        <p:nvSpPr>
          <p:cNvPr id="8" name="Fußzeilenplatzhalter 1">
            <a:extLst>
              <a:ext uri="{FF2B5EF4-FFF2-40B4-BE49-F238E27FC236}">
                <a16:creationId xmlns:a16="http://schemas.microsoft.com/office/drawing/2014/main" id="{D6F6138F-C526-4611-A826-8860BEDD2382}"/>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98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9894">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549894">
                                            <p:txEl>
                                              <p:pRg st="0" end="0"/>
                                            </p:txEl>
                                          </p:spTgt>
                                        </p:tgtEl>
                                        <p:attrNameLst>
                                          <p:attrName>style.opacity</p:attrName>
                                        </p:attrNameLst>
                                      </p:cBhvr>
                                      <p:to>
                                        <p:strVal val="0.4"/>
                                      </p:to>
                                    </p:set>
                                    <p:animEffect filter="image" prLst="opacity: 0.4">
                                      <p:cBhvr rctx="IE">
                                        <p:cTn id="13" dur="indefinite"/>
                                        <p:tgtEl>
                                          <p:spTgt spid="54989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49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altLang="en-US"/>
              <a:t>Spectra of S-Matrix Elements</a:t>
            </a:r>
            <a:br>
              <a:rPr lang="de-DE" altLang="en-US"/>
            </a:br>
            <a:r>
              <a:rPr lang="de-DE" altLang="en-US"/>
              <a:t>in the Regime </a:t>
            </a:r>
            <a:r>
              <a:rPr lang="el-GR" altLang="en-US"/>
              <a:t>Γ</a:t>
            </a:r>
            <a:r>
              <a:rPr lang="de-DE" altLang="en-US"/>
              <a:t>/d ≲ 1</a:t>
            </a:r>
            <a:endParaRPr lang="el-GR" altLang="en-US"/>
          </a:p>
        </p:txBody>
      </p:sp>
      <p:sp>
        <p:nvSpPr>
          <p:cNvPr id="28675" name="Text Box 6"/>
          <p:cNvSpPr txBox="1">
            <a:spLocks noChangeArrowheads="1"/>
          </p:cNvSpPr>
          <p:nvPr/>
        </p:nvSpPr>
        <p:spPr bwMode="auto">
          <a:xfrm>
            <a:off x="1490663" y="1571625"/>
            <a:ext cx="2284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a:latin typeface="Arial" charset="0"/>
              </a:rPr>
              <a:t>Example: 8-9 GHz</a:t>
            </a:r>
          </a:p>
        </p:txBody>
      </p:sp>
      <p:pic>
        <p:nvPicPr>
          <p:cNvPr id="28676" name="Picture 7" descr="frequenz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1482725"/>
            <a:ext cx="30035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8"/>
          <p:cNvSpPr txBox="1">
            <a:spLocks noChangeArrowheads="1"/>
          </p:cNvSpPr>
          <p:nvPr/>
        </p:nvSpPr>
        <p:spPr bwMode="auto">
          <a:xfrm>
            <a:off x="5046663" y="5905500"/>
            <a:ext cx="2162175" cy="336550"/>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600">
                <a:latin typeface="Arial" charset="0"/>
              </a:rPr>
              <a:t>Frequency (GHz)</a:t>
            </a:r>
          </a:p>
        </p:txBody>
      </p:sp>
      <p:sp>
        <p:nvSpPr>
          <p:cNvPr id="28678" name="Text Box 9"/>
          <p:cNvSpPr txBox="1">
            <a:spLocks noChangeArrowheads="1"/>
          </p:cNvSpPr>
          <p:nvPr/>
        </p:nvSpPr>
        <p:spPr bwMode="auto">
          <a:xfrm rot="-5400000">
            <a:off x="3852069" y="3486944"/>
            <a:ext cx="741363"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a:latin typeface="Times New Roman" pitchFamily="18" charset="0"/>
                <a:cs typeface="Times New Roman" pitchFamily="18" charset="0"/>
              </a:rPr>
              <a:t>|S</a:t>
            </a:r>
            <a:r>
              <a:rPr lang="de-DE" altLang="en-US" baseline="-25000">
                <a:latin typeface="Times New Roman" pitchFamily="18" charset="0"/>
                <a:cs typeface="Times New Roman" pitchFamily="18" charset="0"/>
              </a:rPr>
              <a:t>11</a:t>
            </a:r>
            <a:r>
              <a:rPr lang="de-DE" altLang="en-US">
                <a:latin typeface="Times New Roman" pitchFamily="18" charset="0"/>
                <a:cs typeface="Times New Roman" pitchFamily="18" charset="0"/>
              </a:rPr>
              <a:t>|</a:t>
            </a:r>
          </a:p>
        </p:txBody>
      </p:sp>
      <p:sp>
        <p:nvSpPr>
          <p:cNvPr id="28679" name="Text Box 10"/>
          <p:cNvSpPr txBox="1">
            <a:spLocks noChangeArrowheads="1"/>
          </p:cNvSpPr>
          <p:nvPr/>
        </p:nvSpPr>
        <p:spPr bwMode="auto">
          <a:xfrm rot="-5400000">
            <a:off x="3857625" y="2124076"/>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a:latin typeface="Times New Roman" pitchFamily="18" charset="0"/>
                <a:cs typeface="Times New Roman" pitchFamily="18" charset="0"/>
                <a:sym typeface="Wingdings" pitchFamily="2" charset="2"/>
              </a:rPr>
              <a:t> |</a:t>
            </a:r>
            <a:r>
              <a:rPr lang="de-DE" altLang="en-US">
                <a:latin typeface="Times New Roman" pitchFamily="18" charset="0"/>
                <a:cs typeface="Times New Roman" pitchFamily="18" charset="0"/>
              </a:rPr>
              <a:t>S</a:t>
            </a:r>
            <a:r>
              <a:rPr lang="de-DE" altLang="en-US" baseline="-25000">
                <a:latin typeface="Times New Roman" pitchFamily="18" charset="0"/>
                <a:cs typeface="Times New Roman" pitchFamily="18" charset="0"/>
              </a:rPr>
              <a:t>12</a:t>
            </a:r>
            <a:r>
              <a:rPr lang="de-DE" altLang="en-US">
                <a:latin typeface="Times New Roman" pitchFamily="18" charset="0"/>
                <a:cs typeface="Times New Roman" pitchFamily="18" charset="0"/>
              </a:rPr>
              <a:t>|</a:t>
            </a:r>
            <a:endParaRPr lang="de-DE" altLang="en-US">
              <a:latin typeface="Times New Roman" pitchFamily="18" charset="0"/>
              <a:cs typeface="Times New Roman" pitchFamily="18" charset="0"/>
              <a:sym typeface="Wingdings" pitchFamily="2" charset="2"/>
            </a:endParaRPr>
          </a:p>
        </p:txBody>
      </p:sp>
      <p:sp>
        <p:nvSpPr>
          <p:cNvPr id="28680" name="Text Box 12"/>
          <p:cNvSpPr txBox="1">
            <a:spLocks noChangeArrowheads="1"/>
          </p:cNvSpPr>
          <p:nvPr/>
        </p:nvSpPr>
        <p:spPr bwMode="auto">
          <a:xfrm rot="-5400000">
            <a:off x="3917156" y="4969669"/>
            <a:ext cx="604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a:latin typeface="Times New Roman" pitchFamily="18" charset="0"/>
                <a:cs typeface="Times New Roman" pitchFamily="18" charset="0"/>
                <a:sym typeface="Wingdings" pitchFamily="2" charset="2"/>
              </a:rPr>
              <a:t>|</a:t>
            </a:r>
            <a:r>
              <a:rPr lang="de-DE" altLang="en-US">
                <a:latin typeface="Times New Roman" pitchFamily="18" charset="0"/>
                <a:cs typeface="Times New Roman" pitchFamily="18" charset="0"/>
              </a:rPr>
              <a:t>S</a:t>
            </a:r>
            <a:r>
              <a:rPr lang="de-DE" altLang="en-US" baseline="-25000">
                <a:latin typeface="Times New Roman" pitchFamily="18" charset="0"/>
                <a:cs typeface="Times New Roman" pitchFamily="18" charset="0"/>
              </a:rPr>
              <a:t>22</a:t>
            </a:r>
            <a:r>
              <a:rPr lang="de-DE" altLang="en-US">
                <a:latin typeface="Times New Roman" pitchFamily="18" charset="0"/>
                <a:cs typeface="Times New Roman" pitchFamily="18" charset="0"/>
              </a:rPr>
              <a:t>|</a:t>
            </a:r>
            <a:endParaRPr lang="de-DE" altLang="en-US">
              <a:latin typeface="Times New Roman" pitchFamily="18" charset="0"/>
              <a:cs typeface="Times New Roman" pitchFamily="18" charset="0"/>
              <a:sym typeface="Wingdings" pitchFamily="2" charset="2"/>
            </a:endParaRPr>
          </a:p>
        </p:txBody>
      </p:sp>
      <p:sp>
        <p:nvSpPr>
          <p:cNvPr id="13" name="Textfeld 12"/>
          <p:cNvSpPr txBox="1">
            <a:spLocks noChangeArrowheads="1"/>
          </p:cNvSpPr>
          <p:nvPr/>
        </p:nvSpPr>
        <p:spPr bwMode="auto">
          <a:xfrm>
            <a:off x="130175" y="5546725"/>
            <a:ext cx="397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 typeface="Arial" charset="0"/>
              <a:buChar char="•"/>
            </a:pPr>
            <a:r>
              <a:rPr lang="de-DE" altLang="en-US">
                <a:latin typeface="Arial" charset="0"/>
                <a:cs typeface="Arial" charset="0"/>
              </a:rPr>
              <a:t> </a:t>
            </a:r>
            <a:r>
              <a:rPr lang="de-DE" altLang="en-US">
                <a:solidFill>
                  <a:srgbClr val="FF0000"/>
                </a:solidFill>
                <a:latin typeface="Arial" charset="0"/>
                <a:cs typeface="Arial" charset="0"/>
              </a:rPr>
              <a:t>How does the system decay?</a:t>
            </a:r>
          </a:p>
        </p:txBody>
      </p:sp>
      <p:sp>
        <p:nvSpPr>
          <p:cNvPr id="28683"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B526438B-5B39-4197-A622-3BF97ED2D574}" type="slidenum">
              <a:rPr lang="de-DE" altLang="en-US" sz="1400" smtClean="0">
                <a:latin typeface="Arial" charset="0"/>
                <a:cs typeface="Arial" charset="0"/>
              </a:rPr>
              <a:pPr eaLnBrk="1" hangingPunct="1">
                <a:spcBef>
                  <a:spcPct val="0"/>
                </a:spcBef>
                <a:buFontTx/>
                <a:buNone/>
              </a:pPr>
              <a:t>12</a:t>
            </a:fld>
            <a:endParaRPr lang="de-DE" altLang="en-US" sz="1400">
              <a:latin typeface="Arial" charset="0"/>
              <a:cs typeface="Arial" charset="0"/>
            </a:endParaRPr>
          </a:p>
        </p:txBody>
      </p:sp>
      <p:sp>
        <p:nvSpPr>
          <p:cNvPr id="12" name="Fußzeilenplatzhalter 1">
            <a:extLst>
              <a:ext uri="{FF2B5EF4-FFF2-40B4-BE49-F238E27FC236}">
                <a16:creationId xmlns:a16="http://schemas.microsoft.com/office/drawing/2014/main" id="{CF5D20E0-6BB2-4055-A3E9-9347B0AF473E}"/>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en-US"/>
              <a:t>Exact RMT Result for GOE Systems</a:t>
            </a:r>
          </a:p>
        </p:txBody>
      </p:sp>
      <p:sp>
        <p:nvSpPr>
          <p:cNvPr id="7" name="Text Box 8"/>
          <p:cNvSpPr txBox="1">
            <a:spLocks noChangeArrowheads="1"/>
          </p:cNvSpPr>
          <p:nvPr/>
        </p:nvSpPr>
        <p:spPr bwMode="auto">
          <a:xfrm>
            <a:off x="3157538" y="2057400"/>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sz="1800" i="1">
                <a:latin typeface="Times New Roman" pitchFamily="18" charset="0"/>
                <a:cs typeface="Times New Roman" pitchFamily="18" charset="0"/>
              </a:rPr>
              <a:t>C </a:t>
            </a:r>
            <a:r>
              <a:rPr lang="de-DE" altLang="en-US" sz="1800">
                <a:latin typeface="Times New Roman" pitchFamily="18" charset="0"/>
                <a:cs typeface="Times New Roman" pitchFamily="18" charset="0"/>
              </a:rPr>
              <a:t>= </a:t>
            </a:r>
            <a:r>
              <a:rPr lang="de-DE" altLang="en-US" sz="1800" i="1">
                <a:latin typeface="Times New Roman" pitchFamily="18" charset="0"/>
                <a:cs typeface="Times New Roman" pitchFamily="18" charset="0"/>
              </a:rPr>
              <a:t>C</a:t>
            </a:r>
            <a:r>
              <a:rPr lang="de-DE" altLang="en-US" sz="1800">
                <a:latin typeface="Times New Roman" pitchFamily="18" charset="0"/>
                <a:cs typeface="Times New Roman" pitchFamily="18" charset="0"/>
              </a:rPr>
              <a:t>(</a:t>
            </a:r>
            <a:r>
              <a:rPr lang="de-DE" altLang="en-US" sz="1800" i="1">
                <a:latin typeface="Times New Roman" pitchFamily="18" charset="0"/>
                <a:cs typeface="Times New Roman" pitchFamily="18" charset="0"/>
              </a:rPr>
              <a:t>T</a:t>
            </a:r>
            <a:r>
              <a:rPr lang="de-DE" altLang="en-US" sz="1800" i="1" baseline="-25000">
                <a:latin typeface="Times New Roman" pitchFamily="18" charset="0"/>
                <a:cs typeface="Times New Roman" pitchFamily="18" charset="0"/>
              </a:rPr>
              <a:t>i</a:t>
            </a:r>
            <a:r>
              <a:rPr lang="de-DE" altLang="en-US" sz="1800">
                <a:latin typeface="Times New Roman" pitchFamily="18" charset="0"/>
                <a:cs typeface="Times New Roman" pitchFamily="18" charset="0"/>
              </a:rPr>
              <a:t>, d</a:t>
            </a:r>
            <a:r>
              <a:rPr lang="de-DE" altLang="en-US" sz="1800" i="1">
                <a:latin typeface="Times New Roman" pitchFamily="18" charset="0"/>
                <a:cs typeface="Times New Roman" pitchFamily="18" charset="0"/>
              </a:rPr>
              <a:t> </a:t>
            </a:r>
            <a:r>
              <a:rPr lang="de-DE" altLang="en-US" sz="1800">
                <a:latin typeface="Times New Roman" pitchFamily="18" charset="0"/>
                <a:cs typeface="Times New Roman" pitchFamily="18" charset="0"/>
              </a:rPr>
              <a:t>; </a:t>
            </a:r>
            <a:r>
              <a:rPr lang="en-US" altLang="en-US" sz="1800">
                <a:latin typeface="Times New Roman" pitchFamily="18" charset="0"/>
                <a:cs typeface="Times New Roman" pitchFamily="18" charset="0"/>
                <a:sym typeface="Symbol" pitchFamily="18" charset="2"/>
              </a:rPr>
              <a:t></a:t>
            </a:r>
            <a:r>
              <a:rPr lang="de-DE" altLang="en-US" sz="1800">
                <a:latin typeface="Times New Roman" pitchFamily="18" charset="0"/>
                <a:cs typeface="Times New Roman" pitchFamily="18" charset="0"/>
              </a:rPr>
              <a:t>)</a:t>
            </a:r>
          </a:p>
        </p:txBody>
      </p:sp>
      <p:sp>
        <p:nvSpPr>
          <p:cNvPr id="8" name="Line 9"/>
          <p:cNvSpPr>
            <a:spLocks noChangeShapeType="1"/>
          </p:cNvSpPr>
          <p:nvPr/>
        </p:nvSpPr>
        <p:spPr bwMode="auto">
          <a:xfrm flipV="1">
            <a:off x="2987675" y="2401888"/>
            <a:ext cx="942975" cy="968375"/>
          </a:xfrm>
          <a:prstGeom prst="line">
            <a:avLst/>
          </a:prstGeom>
          <a:noFill/>
          <a:ln w="1587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p:cNvSpPr>
            <a:spLocks noChangeShapeType="1"/>
          </p:cNvSpPr>
          <p:nvPr/>
        </p:nvSpPr>
        <p:spPr bwMode="auto">
          <a:xfrm flipH="1" flipV="1">
            <a:off x="4248150" y="2379663"/>
            <a:ext cx="1576388" cy="915987"/>
          </a:xfrm>
          <a:prstGeom prst="line">
            <a:avLst/>
          </a:prstGeom>
          <a:noFill/>
          <a:ln w="1587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1"/>
          <p:cNvSpPr txBox="1">
            <a:spLocks noChangeArrowheads="1"/>
          </p:cNvSpPr>
          <p:nvPr/>
        </p:nvSpPr>
        <p:spPr bwMode="auto">
          <a:xfrm>
            <a:off x="1331913" y="3306763"/>
            <a:ext cx="3051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sz="1800">
                <a:latin typeface="Arial" charset="0"/>
              </a:rPr>
              <a:t>Transmission coefficients</a:t>
            </a:r>
          </a:p>
        </p:txBody>
      </p:sp>
      <p:sp>
        <p:nvSpPr>
          <p:cNvPr id="11" name="Text Box 12"/>
          <p:cNvSpPr txBox="1">
            <a:spLocks noChangeArrowheads="1"/>
          </p:cNvSpPr>
          <p:nvPr/>
        </p:nvSpPr>
        <p:spPr bwMode="auto">
          <a:xfrm>
            <a:off x="4675188" y="3295650"/>
            <a:ext cx="305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sz="1800">
                <a:latin typeface="Arial" charset="0"/>
              </a:rPr>
              <a:t>Average level distance</a:t>
            </a:r>
          </a:p>
        </p:txBody>
      </p:sp>
      <p:grpSp>
        <p:nvGrpSpPr>
          <p:cNvPr id="12" name="Group 13"/>
          <p:cNvGrpSpPr>
            <a:grpSpLocks/>
          </p:cNvGrpSpPr>
          <p:nvPr/>
        </p:nvGrpSpPr>
        <p:grpSpPr bwMode="auto">
          <a:xfrm>
            <a:off x="84138" y="2874963"/>
            <a:ext cx="9020175" cy="2528887"/>
            <a:chOff x="53" y="1710"/>
            <a:chExt cx="5682" cy="1593"/>
          </a:xfrm>
        </p:grpSpPr>
        <p:grpSp>
          <p:nvGrpSpPr>
            <p:cNvPr id="29709" name="Group 14"/>
            <p:cNvGrpSpPr>
              <a:grpSpLocks/>
            </p:cNvGrpSpPr>
            <p:nvPr/>
          </p:nvGrpSpPr>
          <p:grpSpPr bwMode="auto">
            <a:xfrm>
              <a:off x="53" y="1756"/>
              <a:ext cx="5682" cy="1547"/>
              <a:chOff x="53" y="1756"/>
              <a:chExt cx="5682" cy="1547"/>
            </a:xfrm>
          </p:grpSpPr>
          <p:pic>
            <p:nvPicPr>
              <p:cNvPr id="29713" name="Picture 15" descr="vwz_tei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 y="1756"/>
                <a:ext cx="2509" cy="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6" descr="vwz_tei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 y="1767"/>
                <a:ext cx="3023"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10" name="Group 17"/>
            <p:cNvGrpSpPr>
              <a:grpSpLocks/>
            </p:cNvGrpSpPr>
            <p:nvPr/>
          </p:nvGrpSpPr>
          <p:grpSpPr bwMode="auto">
            <a:xfrm>
              <a:off x="84" y="1710"/>
              <a:ext cx="829" cy="784"/>
              <a:chOff x="84" y="1710"/>
              <a:chExt cx="829" cy="784"/>
            </a:xfrm>
          </p:grpSpPr>
          <p:sp>
            <p:nvSpPr>
              <p:cNvPr id="29711" name="Rectangle 18"/>
              <p:cNvSpPr>
                <a:spLocks noChangeArrowheads="1"/>
              </p:cNvSpPr>
              <p:nvPr/>
            </p:nvSpPr>
            <p:spPr bwMode="auto">
              <a:xfrm>
                <a:off x="84" y="1710"/>
                <a:ext cx="829" cy="784"/>
              </a:xfrm>
              <a:prstGeom prst="rect">
                <a:avLst/>
              </a:prstGeom>
              <a:solidFill>
                <a:srgbClr val="FFFF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pic>
            <p:nvPicPr>
              <p:cNvPr id="29712"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 y="1875"/>
                <a:ext cx="377" cy="1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9" name="Text Box 24"/>
          <p:cNvSpPr txBox="1">
            <a:spLocks noChangeArrowheads="1"/>
          </p:cNvSpPr>
          <p:nvPr/>
        </p:nvSpPr>
        <p:spPr bwMode="auto">
          <a:xfrm>
            <a:off x="277813" y="1484313"/>
            <a:ext cx="8439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2563" indent="-18256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spcAft>
                <a:spcPct val="100000"/>
              </a:spcAft>
              <a:buFontTx/>
              <a:buChar char="•"/>
            </a:pPr>
            <a:r>
              <a:rPr lang="de-DE" altLang="en-US" b="1" dirty="0" err="1">
                <a:latin typeface="Arial" charset="0"/>
              </a:rPr>
              <a:t>V</a:t>
            </a:r>
            <a:r>
              <a:rPr lang="de-DE" altLang="en-US" dirty="0" err="1">
                <a:latin typeface="Arial" charset="0"/>
              </a:rPr>
              <a:t>erbaarschot</a:t>
            </a:r>
            <a:r>
              <a:rPr lang="de-DE" altLang="en-US" dirty="0">
                <a:latin typeface="Arial" charset="0"/>
              </a:rPr>
              <a:t>, </a:t>
            </a:r>
            <a:r>
              <a:rPr lang="de-DE" altLang="en-US" b="1" dirty="0">
                <a:latin typeface="Arial" charset="0"/>
              </a:rPr>
              <a:t>W</a:t>
            </a:r>
            <a:r>
              <a:rPr lang="de-DE" altLang="en-US" dirty="0">
                <a:latin typeface="Arial" charset="0"/>
              </a:rPr>
              <a:t>eidenmüller and </a:t>
            </a:r>
            <a:r>
              <a:rPr lang="de-DE" altLang="en-US" b="1" dirty="0" err="1">
                <a:latin typeface="Arial" charset="0"/>
              </a:rPr>
              <a:t>Z</a:t>
            </a:r>
            <a:r>
              <a:rPr lang="de-DE" altLang="en-US" dirty="0" err="1">
                <a:latin typeface="Arial" charset="0"/>
              </a:rPr>
              <a:t>irnbauer</a:t>
            </a:r>
            <a:r>
              <a:rPr lang="de-DE" altLang="en-US" dirty="0">
                <a:latin typeface="Arial" charset="0"/>
              </a:rPr>
              <a:t> (</a:t>
            </a:r>
            <a:r>
              <a:rPr lang="de-DE" altLang="en-US" b="1" dirty="0">
                <a:latin typeface="Arial" charset="0"/>
              </a:rPr>
              <a:t>VWZ</a:t>
            </a:r>
            <a:r>
              <a:rPr lang="de-DE" altLang="en-US" dirty="0">
                <a:latin typeface="Arial" charset="0"/>
              </a:rPr>
              <a:t>) 1984 </a:t>
            </a:r>
            <a:r>
              <a:rPr lang="de-DE" altLang="en-US" dirty="0" err="1">
                <a:latin typeface="Arial" charset="0"/>
              </a:rPr>
              <a:t>for</a:t>
            </a:r>
            <a:r>
              <a:rPr lang="de-DE" altLang="en-US" dirty="0">
                <a:latin typeface="Arial" charset="0"/>
              </a:rPr>
              <a:t> </a:t>
            </a:r>
            <a:r>
              <a:rPr lang="de-DE" altLang="en-US" dirty="0" err="1">
                <a:latin typeface="Arial" charset="0"/>
              </a:rPr>
              <a:t>arbitrary</a:t>
            </a:r>
            <a:r>
              <a:rPr lang="de-DE" altLang="en-US" dirty="0">
                <a:latin typeface="Arial" charset="0"/>
              </a:rPr>
              <a:t> </a:t>
            </a:r>
            <a:r>
              <a:rPr lang="ru-RU" altLang="en-US" dirty="0">
                <a:latin typeface="Times New Roman" pitchFamily="18" charset="0"/>
                <a:cs typeface="Times New Roman" pitchFamily="18" charset="0"/>
              </a:rPr>
              <a:t>Г</a:t>
            </a:r>
            <a:r>
              <a:rPr lang="de-DE" altLang="en-US" dirty="0">
                <a:latin typeface="Times New Roman" pitchFamily="18" charset="0"/>
                <a:cs typeface="Times New Roman" pitchFamily="18" charset="0"/>
              </a:rPr>
              <a:t>/d</a:t>
            </a:r>
          </a:p>
          <a:p>
            <a:pPr eaLnBrk="1" hangingPunct="1">
              <a:spcBef>
                <a:spcPct val="0"/>
              </a:spcBef>
              <a:spcAft>
                <a:spcPct val="100000"/>
              </a:spcAft>
              <a:buFontTx/>
              <a:buChar char="•"/>
            </a:pPr>
            <a:r>
              <a:rPr lang="de-DE" altLang="en-US" dirty="0">
                <a:latin typeface="Arial" charset="0"/>
              </a:rPr>
              <a:t>VWZ-Integral</a:t>
            </a:r>
          </a:p>
        </p:txBody>
      </p:sp>
      <p:sp>
        <p:nvSpPr>
          <p:cNvPr id="20" name="Text Box 25"/>
          <p:cNvSpPr txBox="1">
            <a:spLocks noChangeArrowheads="1"/>
          </p:cNvSpPr>
          <p:nvPr/>
        </p:nvSpPr>
        <p:spPr bwMode="auto">
          <a:xfrm>
            <a:off x="277813" y="3884613"/>
            <a:ext cx="86280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spcAft>
                <a:spcPct val="100000"/>
              </a:spcAft>
              <a:buFontTx/>
              <a:buChar char="•"/>
            </a:pPr>
            <a:r>
              <a:rPr lang="de-DE" altLang="en-US" dirty="0" err="1">
                <a:latin typeface="Arial" charset="0"/>
              </a:rPr>
              <a:t>Rigorous</a:t>
            </a:r>
            <a:r>
              <a:rPr lang="de-DE" altLang="en-US" dirty="0">
                <a:latin typeface="Arial" charset="0"/>
              </a:rPr>
              <a:t> </a:t>
            </a:r>
            <a:r>
              <a:rPr lang="de-DE" altLang="en-US" dirty="0" err="1">
                <a:latin typeface="Arial" charset="0"/>
              </a:rPr>
              <a:t>test</a:t>
            </a:r>
            <a:r>
              <a:rPr lang="de-DE" altLang="en-US" dirty="0">
                <a:latin typeface="Arial" charset="0"/>
              </a:rPr>
              <a:t> </a:t>
            </a:r>
            <a:r>
              <a:rPr lang="de-DE" altLang="en-US" dirty="0" err="1">
                <a:latin typeface="Arial" charset="0"/>
              </a:rPr>
              <a:t>of</a:t>
            </a:r>
            <a:r>
              <a:rPr lang="de-DE" altLang="en-US" dirty="0">
                <a:latin typeface="Arial" charset="0"/>
              </a:rPr>
              <a:t> VWZ: </a:t>
            </a:r>
            <a:r>
              <a:rPr lang="de-DE" altLang="en-US" dirty="0" err="1">
                <a:latin typeface="Arial" charset="0"/>
              </a:rPr>
              <a:t>isolated</a:t>
            </a:r>
            <a:r>
              <a:rPr lang="de-DE" altLang="en-US" dirty="0">
                <a:latin typeface="Arial" charset="0"/>
              </a:rPr>
              <a:t> </a:t>
            </a:r>
            <a:r>
              <a:rPr lang="de-DE" altLang="en-US" dirty="0" err="1">
                <a:latin typeface="Arial" charset="0"/>
              </a:rPr>
              <a:t>resonances</a:t>
            </a:r>
            <a:r>
              <a:rPr lang="de-DE" altLang="en-US" dirty="0">
                <a:latin typeface="Arial" charset="0"/>
              </a:rPr>
              <a:t>, i.e. </a:t>
            </a:r>
            <a:r>
              <a:rPr lang="ru-RU" altLang="en-US" dirty="0">
                <a:latin typeface="Times New Roman" pitchFamily="18" charset="0"/>
                <a:cs typeface="Times New Roman" pitchFamily="18" charset="0"/>
              </a:rPr>
              <a:t>Г</a:t>
            </a:r>
            <a:r>
              <a:rPr lang="de-DE" altLang="en-US" dirty="0">
                <a:latin typeface="Times New Roman" pitchFamily="18" charset="0"/>
                <a:cs typeface="Times New Roman" pitchFamily="18" charset="0"/>
              </a:rPr>
              <a:t> </a:t>
            </a:r>
            <a:r>
              <a:rPr lang="de-DE" altLang="en-US" dirty="0">
                <a:latin typeface="Arial Unicode MS" pitchFamily="34" charset="-128"/>
                <a:ea typeface="Arial Unicode MS" pitchFamily="34" charset="-128"/>
                <a:cs typeface="Arial Unicode MS" pitchFamily="34" charset="-128"/>
              </a:rPr>
              <a:t>≪</a:t>
            </a:r>
            <a:r>
              <a:rPr lang="de-DE" altLang="en-US" dirty="0">
                <a:latin typeface="Times New Roman" pitchFamily="18" charset="0"/>
                <a:cs typeface="Times New Roman" pitchFamily="18" charset="0"/>
              </a:rPr>
              <a:t> d</a:t>
            </a:r>
          </a:p>
          <a:p>
            <a:pPr eaLnBrk="1" hangingPunct="1">
              <a:spcBef>
                <a:spcPct val="0"/>
              </a:spcBef>
              <a:spcAft>
                <a:spcPct val="100000"/>
              </a:spcAft>
              <a:buFontTx/>
              <a:buChar char="•"/>
            </a:pPr>
            <a:r>
              <a:rPr lang="de-DE" altLang="en-US" dirty="0">
                <a:latin typeface="Arial" charset="0"/>
              </a:rPr>
              <a:t>First </a:t>
            </a:r>
            <a:r>
              <a:rPr lang="de-DE" altLang="en-US" dirty="0" err="1">
                <a:latin typeface="Arial" charset="0"/>
              </a:rPr>
              <a:t>test</a:t>
            </a:r>
            <a:r>
              <a:rPr lang="de-DE" altLang="en-US" dirty="0">
                <a:latin typeface="Arial" charset="0"/>
              </a:rPr>
              <a:t> </a:t>
            </a:r>
            <a:r>
              <a:rPr lang="de-DE" altLang="en-US" dirty="0" err="1">
                <a:latin typeface="Arial" charset="0"/>
              </a:rPr>
              <a:t>of</a:t>
            </a:r>
            <a:r>
              <a:rPr lang="de-DE" altLang="en-US" dirty="0">
                <a:latin typeface="Arial" charset="0"/>
              </a:rPr>
              <a:t> VWZ in </a:t>
            </a:r>
            <a:r>
              <a:rPr lang="de-DE" altLang="en-US" dirty="0" err="1">
                <a:latin typeface="Arial" charset="0"/>
              </a:rPr>
              <a:t>the</a:t>
            </a:r>
            <a:r>
              <a:rPr lang="de-DE" altLang="en-US" dirty="0">
                <a:latin typeface="Arial" charset="0"/>
              </a:rPr>
              <a:t> intermediate </a:t>
            </a:r>
            <a:r>
              <a:rPr lang="de-DE" altLang="en-US" dirty="0" err="1">
                <a:latin typeface="Arial" charset="0"/>
              </a:rPr>
              <a:t>regime</a:t>
            </a:r>
            <a:r>
              <a:rPr lang="de-DE" altLang="en-US" dirty="0">
                <a:latin typeface="Arial" charset="0"/>
              </a:rPr>
              <a:t>, i.e. </a:t>
            </a:r>
            <a:r>
              <a:rPr lang="ru-RU" altLang="en-US" dirty="0">
                <a:latin typeface="Times New Roman" pitchFamily="18" charset="0"/>
                <a:cs typeface="Times New Roman" pitchFamily="18" charset="0"/>
              </a:rPr>
              <a:t>Г</a:t>
            </a:r>
            <a:r>
              <a:rPr lang="de-DE" altLang="en-US" dirty="0">
                <a:latin typeface="Times New Roman" pitchFamily="18" charset="0"/>
                <a:cs typeface="Times New Roman" pitchFamily="18" charset="0"/>
              </a:rPr>
              <a:t>/d</a:t>
            </a:r>
            <a:r>
              <a:rPr lang="de-DE" altLang="en-US" i="1" dirty="0">
                <a:latin typeface="Times New Roman" pitchFamily="18" charset="0"/>
                <a:cs typeface="Times New Roman" pitchFamily="18" charset="0"/>
              </a:rPr>
              <a:t> </a:t>
            </a:r>
            <a:r>
              <a:rPr lang="de-DE" altLang="en-US" i="1" dirty="0">
                <a:latin typeface="Times New Roman" pitchFamily="18" charset="0"/>
              </a:rPr>
              <a:t>≈</a:t>
            </a:r>
            <a:r>
              <a:rPr lang="de-DE" altLang="en-US" i="1" dirty="0">
                <a:latin typeface="Times New Roman" pitchFamily="18" charset="0"/>
                <a:cs typeface="Times New Roman" pitchFamily="18" charset="0"/>
              </a:rPr>
              <a:t> </a:t>
            </a:r>
            <a:r>
              <a:rPr lang="de-DE" altLang="en-US" dirty="0">
                <a:latin typeface="Times New Roman" pitchFamily="18" charset="0"/>
                <a:cs typeface="Times New Roman" pitchFamily="18" charset="0"/>
              </a:rPr>
              <a:t>1</a:t>
            </a:r>
            <a:r>
              <a:rPr lang="de-DE" altLang="en-US" dirty="0">
                <a:latin typeface="Times New Roman" pitchFamily="18" charset="0"/>
              </a:rPr>
              <a:t>, </a:t>
            </a:r>
            <a:r>
              <a:rPr lang="de-DE" altLang="en-US" dirty="0" err="1">
                <a:latin typeface="Arial" charset="0"/>
              </a:rPr>
              <a:t>with</a:t>
            </a:r>
            <a:r>
              <a:rPr lang="de-DE" altLang="en-US" dirty="0">
                <a:latin typeface="Arial" charset="0"/>
              </a:rPr>
              <a:t> high </a:t>
            </a:r>
            <a:r>
              <a:rPr lang="de-DE" altLang="en-US" dirty="0" err="1">
                <a:latin typeface="Arial" charset="0"/>
              </a:rPr>
              <a:t>statistical</a:t>
            </a:r>
            <a:r>
              <a:rPr lang="de-DE" altLang="en-US" dirty="0">
                <a:latin typeface="Arial" charset="0"/>
              </a:rPr>
              <a:t> </a:t>
            </a:r>
            <a:r>
              <a:rPr lang="de-DE" altLang="en-US" dirty="0" err="1">
                <a:latin typeface="Arial" charset="0"/>
              </a:rPr>
              <a:t>significance</a:t>
            </a:r>
            <a:r>
              <a:rPr lang="de-DE" altLang="en-US" dirty="0">
                <a:latin typeface="Arial" charset="0"/>
              </a:rPr>
              <a:t> </a:t>
            </a:r>
            <a:r>
              <a:rPr lang="de-DE" altLang="en-US" dirty="0" err="1">
                <a:latin typeface="Arial" charset="0"/>
              </a:rPr>
              <a:t>only</a:t>
            </a:r>
            <a:r>
              <a:rPr lang="de-DE" altLang="en-US" dirty="0">
                <a:latin typeface="Arial" charset="0"/>
              </a:rPr>
              <a:t> </a:t>
            </a:r>
            <a:r>
              <a:rPr lang="de-DE" altLang="en-US" dirty="0" err="1">
                <a:latin typeface="Arial" charset="0"/>
              </a:rPr>
              <a:t>achievable</a:t>
            </a:r>
            <a:r>
              <a:rPr lang="de-DE" altLang="en-US" dirty="0">
                <a:latin typeface="Arial" charset="0"/>
              </a:rPr>
              <a:t> </a:t>
            </a:r>
            <a:r>
              <a:rPr lang="de-DE" altLang="en-US" dirty="0" err="1">
                <a:latin typeface="Arial" charset="0"/>
              </a:rPr>
              <a:t>with</a:t>
            </a:r>
            <a:r>
              <a:rPr lang="de-DE" altLang="en-US" dirty="0">
                <a:latin typeface="Arial" charset="0"/>
              </a:rPr>
              <a:t> </a:t>
            </a:r>
            <a:r>
              <a:rPr lang="de-DE" altLang="en-US" dirty="0" err="1">
                <a:latin typeface="Arial" charset="0"/>
              </a:rPr>
              <a:t>microwave</a:t>
            </a:r>
            <a:r>
              <a:rPr lang="de-DE" altLang="en-US" dirty="0">
                <a:latin typeface="Arial" charset="0"/>
              </a:rPr>
              <a:t> </a:t>
            </a:r>
            <a:r>
              <a:rPr lang="de-DE" altLang="en-US" dirty="0" err="1">
                <a:latin typeface="Arial" charset="0"/>
              </a:rPr>
              <a:t>billiards</a:t>
            </a:r>
            <a:endParaRPr lang="de-DE" altLang="en-US" dirty="0">
              <a:latin typeface="Arial" charset="0"/>
            </a:endParaRPr>
          </a:p>
          <a:p>
            <a:pPr eaLnBrk="1" hangingPunct="1">
              <a:spcBef>
                <a:spcPct val="0"/>
              </a:spcBef>
              <a:spcAft>
                <a:spcPct val="100000"/>
              </a:spcAft>
              <a:buFontTx/>
              <a:buChar char="•"/>
            </a:pPr>
            <a:r>
              <a:rPr lang="de-DE" altLang="en-US" dirty="0">
                <a:latin typeface="Arial" charset="0"/>
              </a:rPr>
              <a:t>Note: </a:t>
            </a:r>
            <a:r>
              <a:rPr lang="de-DE" altLang="en-US" dirty="0" err="1">
                <a:latin typeface="Arial" charset="0"/>
              </a:rPr>
              <a:t>nuclear</a:t>
            </a:r>
            <a:r>
              <a:rPr lang="de-DE" altLang="en-US" dirty="0">
                <a:latin typeface="Arial" charset="0"/>
              </a:rPr>
              <a:t> </a:t>
            </a:r>
            <a:r>
              <a:rPr lang="de-DE" altLang="en-US" dirty="0" err="1">
                <a:latin typeface="Arial" charset="0"/>
              </a:rPr>
              <a:t>cross</a:t>
            </a:r>
            <a:r>
              <a:rPr lang="de-DE" altLang="en-US" dirty="0">
                <a:latin typeface="Arial" charset="0"/>
              </a:rPr>
              <a:t> </a:t>
            </a:r>
            <a:r>
              <a:rPr lang="de-DE" altLang="en-US" dirty="0" err="1">
                <a:latin typeface="Arial" charset="0"/>
              </a:rPr>
              <a:t>section</a:t>
            </a:r>
            <a:r>
              <a:rPr lang="de-DE" altLang="en-US" dirty="0">
                <a:latin typeface="Arial" charset="0"/>
              </a:rPr>
              <a:t> </a:t>
            </a:r>
            <a:r>
              <a:rPr lang="de-DE" altLang="en-US" dirty="0" err="1">
                <a:latin typeface="Arial" charset="0"/>
              </a:rPr>
              <a:t>fluctuation</a:t>
            </a:r>
            <a:r>
              <a:rPr lang="de-DE" altLang="en-US" dirty="0">
                <a:latin typeface="Arial" charset="0"/>
              </a:rPr>
              <a:t> </a:t>
            </a:r>
            <a:r>
              <a:rPr lang="de-DE" altLang="en-US" dirty="0" err="1">
                <a:latin typeface="Arial" charset="0"/>
              </a:rPr>
              <a:t>experiments</a:t>
            </a:r>
            <a:r>
              <a:rPr lang="de-DE" altLang="en-US" dirty="0">
                <a:latin typeface="Arial" charset="0"/>
              </a:rPr>
              <a:t> </a:t>
            </a:r>
            <a:r>
              <a:rPr lang="de-DE" altLang="en-US" dirty="0" err="1">
                <a:latin typeface="Arial" charset="0"/>
              </a:rPr>
              <a:t>yield</a:t>
            </a:r>
            <a:r>
              <a:rPr lang="de-DE" altLang="en-US" dirty="0">
                <a:latin typeface="Arial" charset="0"/>
              </a:rPr>
              <a:t> </a:t>
            </a:r>
            <a:r>
              <a:rPr lang="de-DE" altLang="en-US" dirty="0" err="1">
                <a:latin typeface="Arial" charset="0"/>
              </a:rPr>
              <a:t>only</a:t>
            </a:r>
            <a:r>
              <a:rPr lang="de-DE" altLang="en-US" dirty="0">
                <a:latin typeface="Arial" charset="0"/>
              </a:rPr>
              <a:t> |</a:t>
            </a:r>
            <a:r>
              <a:rPr lang="de-DE" altLang="en-US" dirty="0">
                <a:latin typeface="Times New Roman" pitchFamily="18" charset="0"/>
                <a:cs typeface="Times New Roman" pitchFamily="18" charset="0"/>
              </a:rPr>
              <a:t>S</a:t>
            </a:r>
            <a:r>
              <a:rPr lang="de-DE" altLang="en-US" dirty="0">
                <a:latin typeface="Arial" charset="0"/>
              </a:rPr>
              <a:t>|</a:t>
            </a:r>
            <a:r>
              <a:rPr lang="de-DE" altLang="en-US" baseline="30000" dirty="0">
                <a:latin typeface="Arial" charset="0"/>
              </a:rPr>
              <a:t>2</a:t>
            </a:r>
          </a:p>
        </p:txBody>
      </p:sp>
      <p:sp>
        <p:nvSpPr>
          <p:cNvPr id="29708"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7A25D7DC-C3AD-4C2D-944D-2E27800679E7}" type="slidenum">
              <a:rPr lang="de-DE" altLang="en-US" sz="1400" smtClean="0">
                <a:latin typeface="Arial" charset="0"/>
                <a:cs typeface="Arial" charset="0"/>
              </a:rPr>
              <a:pPr eaLnBrk="1" hangingPunct="1">
                <a:spcBef>
                  <a:spcPct val="0"/>
                </a:spcBef>
                <a:buFontTx/>
                <a:buNone/>
              </a:pPr>
              <a:t>13</a:t>
            </a:fld>
            <a:endParaRPr lang="de-DE" altLang="en-US" sz="1400">
              <a:latin typeface="Arial" charset="0"/>
              <a:cs typeface="Arial" charset="0"/>
            </a:endParaRPr>
          </a:p>
        </p:txBody>
      </p:sp>
      <p:sp>
        <p:nvSpPr>
          <p:cNvPr id="21" name="Fußzeilenplatzhalter 1">
            <a:extLst>
              <a:ext uri="{FF2B5EF4-FFF2-40B4-BE49-F238E27FC236}">
                <a16:creationId xmlns:a16="http://schemas.microsoft.com/office/drawing/2014/main" id="{9546E218-C8BC-49F2-BE1C-DA6257FB2EA7}"/>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9" presetClass="emph" presetSubtype="0" nodeType="withEffect">
                                  <p:stCondLst>
                                    <p:cond delay="0"/>
                                  </p:stCondLst>
                                  <p:childTnLst>
                                    <p:set>
                                      <p:cBhvr>
                                        <p:cTn id="10" dur="indefinite"/>
                                        <p:tgtEl>
                                          <p:spTgt spid="19">
                                            <p:txEl>
                                              <p:pRg st="0" end="0"/>
                                            </p:txEl>
                                          </p:spTgt>
                                        </p:tgtEl>
                                        <p:attrNameLst>
                                          <p:attrName>style.opacity</p:attrName>
                                        </p:attrNameLst>
                                      </p:cBhvr>
                                      <p:to>
                                        <p:strVal val="0.4"/>
                                      </p:to>
                                    </p:set>
                                    <p:animEffect filter="image" prLst="opacity: 0.4">
                                      <p:cBhvr rctx="IE">
                                        <p:cTn id="11" dur="indefinite"/>
                                        <p:tgtEl>
                                          <p:spTgt spid="1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2000"/>
                                        <p:tgtEl>
                                          <p:spTgt spid="7">
                                            <p:txEl>
                                              <p:pRg st="0" end="0"/>
                                            </p:txEl>
                                          </p:spTgt>
                                        </p:tgtEl>
                                      </p:cBhvr>
                                    </p:animEffect>
                                  </p:childTnLst>
                                </p:cTn>
                              </p:par>
                              <p:par>
                                <p:cTn id="17" presetID="10" presetClass="exit" presetSubtype="0" fill="hold" nodeType="withEffect">
                                  <p:stCondLst>
                                    <p:cond delay="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6" presetClass="emph" presetSubtype="0" fill="hold" nodeType="withEffect">
                                  <p:stCondLst>
                                    <p:cond delay="0"/>
                                  </p:stCondLst>
                                  <p:childTnLst>
                                    <p:animScale>
                                      <p:cBhvr>
                                        <p:cTn id="21" dur="2000" fill="hold"/>
                                        <p:tgtEl>
                                          <p:spTgt spid="12"/>
                                        </p:tgtEl>
                                      </p:cBhvr>
                                      <p:by x="25000" y="25000"/>
                                    </p:animScale>
                                  </p:childTnLst>
                                </p:cTn>
                              </p:par>
                              <p:par>
                                <p:cTn id="22" presetID="0" presetClass="path" presetSubtype="0" accel="50000" decel="50000" fill="hold" nodeType="withEffect">
                                  <p:stCondLst>
                                    <p:cond delay="0"/>
                                  </p:stCondLst>
                                  <p:childTnLst>
                                    <p:animMotion origin="layout" path="M 1.11111E-6 4.44444E-6 L -0.01458 -0.30371 " pathEditMode="relative" ptsTypes="AA">
                                      <p:cBhvr>
                                        <p:cTn id="23" dur="2000" fill="hold"/>
                                        <p:tgtEl>
                                          <p:spTgt spid="12"/>
                                        </p:tgtEl>
                                        <p:attrNameLst>
                                          <p:attrName>ppt_x</p:attrName>
                                          <p:attrName>ppt_y</p:attrName>
                                        </p:attrNameLst>
                                      </p:cBhvr>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childTnLst>
                                </p:cTn>
                              </p:par>
                              <p:par>
                                <p:cTn id="38" presetID="9" presetClass="emph" presetSubtype="0" grpId="1" nodeType="withEffect">
                                  <p:stCondLst>
                                    <p:cond delay="0"/>
                                  </p:stCondLst>
                                  <p:childTnLst>
                                    <p:set>
                                      <p:cBhvr>
                                        <p:cTn id="39" dur="indefinite"/>
                                        <p:tgtEl>
                                          <p:spTgt spid="8"/>
                                        </p:tgtEl>
                                        <p:attrNameLst>
                                          <p:attrName>style.opacity</p:attrName>
                                        </p:attrNameLst>
                                      </p:cBhvr>
                                      <p:to>
                                        <p:strVal val="0.4"/>
                                      </p:to>
                                    </p:set>
                                    <p:animEffect filter="image" prLst="opacity: 0.4">
                                      <p:cBhvr rctx="IE">
                                        <p:cTn id="40" dur="indefinite"/>
                                        <p:tgtEl>
                                          <p:spTgt spid="8"/>
                                        </p:tgtEl>
                                      </p:cBhvr>
                                    </p:animEffect>
                                  </p:childTnLst>
                                </p:cTn>
                              </p:par>
                              <p:par>
                                <p:cTn id="41" presetID="9" presetClass="emph" presetSubtype="0" grpId="1" nodeType="withEffect">
                                  <p:stCondLst>
                                    <p:cond delay="0"/>
                                  </p:stCondLst>
                                  <p:childTnLst>
                                    <p:set>
                                      <p:cBhvr>
                                        <p:cTn id="42" dur="indefinite"/>
                                        <p:tgtEl>
                                          <p:spTgt spid="9"/>
                                        </p:tgtEl>
                                        <p:attrNameLst>
                                          <p:attrName>style.opacity</p:attrName>
                                        </p:attrNameLst>
                                      </p:cBhvr>
                                      <p:to>
                                        <p:strVal val="0.4"/>
                                      </p:to>
                                    </p:set>
                                    <p:animEffect filter="image" prLst="opacity: 0.4">
                                      <p:cBhvr rctx="IE">
                                        <p:cTn id="43" dur="indefinite"/>
                                        <p:tgtEl>
                                          <p:spTgt spid="9"/>
                                        </p:tgtEl>
                                      </p:cBhvr>
                                    </p:animEffect>
                                  </p:childTnLst>
                                </p:cTn>
                              </p:par>
                              <p:par>
                                <p:cTn id="44" presetID="9" presetClass="emph" presetSubtype="0" grpId="0" nodeType="withEffect">
                                  <p:stCondLst>
                                    <p:cond delay="0"/>
                                  </p:stCondLst>
                                  <p:childTnLst>
                                    <p:set>
                                      <p:cBhvr>
                                        <p:cTn id="45" dur="indefinite"/>
                                        <p:tgtEl>
                                          <p:spTgt spid="11"/>
                                        </p:tgtEl>
                                        <p:attrNameLst>
                                          <p:attrName>style.opacity</p:attrName>
                                        </p:attrNameLst>
                                      </p:cBhvr>
                                      <p:to>
                                        <p:strVal val="0.4"/>
                                      </p:to>
                                    </p:set>
                                    <p:animEffect filter="image" prLst="opacity: 0.4">
                                      <p:cBhvr rctx="IE">
                                        <p:cTn id="46" dur="indefinite"/>
                                        <p:tgtEl>
                                          <p:spTgt spid="11"/>
                                        </p:tgtEl>
                                      </p:cBhvr>
                                    </p:animEffect>
                                  </p:childTnLst>
                                </p:cTn>
                              </p:par>
                              <p:par>
                                <p:cTn id="47" presetID="9" presetClass="emph" presetSubtype="0" nodeType="withEffect">
                                  <p:stCondLst>
                                    <p:cond delay="0"/>
                                  </p:stCondLst>
                                  <p:childTnLst>
                                    <p:set>
                                      <p:cBhvr>
                                        <p:cTn id="48" dur="indefinite"/>
                                        <p:tgtEl>
                                          <p:spTgt spid="19">
                                            <p:txEl>
                                              <p:pRg st="1" end="1"/>
                                            </p:txEl>
                                          </p:spTgt>
                                        </p:tgtEl>
                                        <p:attrNameLst>
                                          <p:attrName>style.opacity</p:attrName>
                                        </p:attrNameLst>
                                      </p:cBhvr>
                                      <p:to>
                                        <p:strVal val="0.4"/>
                                      </p:to>
                                    </p:set>
                                    <p:animEffect filter="image" prLst="opacity: 0.4">
                                      <p:cBhvr rctx="IE">
                                        <p:cTn id="49" dur="indefinite"/>
                                        <p:tgtEl>
                                          <p:spTgt spid="19">
                                            <p:txEl>
                                              <p:pRg st="1" end="1"/>
                                            </p:txEl>
                                          </p:spTgt>
                                        </p:tgtEl>
                                      </p:cBhvr>
                                    </p:animEffect>
                                  </p:childTnLst>
                                </p:cTn>
                              </p:par>
                              <p:par>
                                <p:cTn id="50" presetID="9" presetClass="emph" presetSubtype="0" grpId="0" nodeType="withEffect">
                                  <p:stCondLst>
                                    <p:cond delay="0"/>
                                  </p:stCondLst>
                                  <p:childTnLst>
                                    <p:set>
                                      <p:cBhvr>
                                        <p:cTn id="51" dur="indefinite"/>
                                        <p:tgtEl>
                                          <p:spTgt spid="7">
                                            <p:txEl>
                                              <p:pRg st="0" end="0"/>
                                            </p:txEl>
                                          </p:spTgt>
                                        </p:tgtEl>
                                        <p:attrNameLst>
                                          <p:attrName>style.opacity</p:attrName>
                                        </p:attrNameLst>
                                      </p:cBhvr>
                                      <p:to>
                                        <p:strVal val="0.4"/>
                                      </p:to>
                                    </p:set>
                                    <p:animEffect filter="image" prLst="opacity: 0.4">
                                      <p:cBhvr rctx="IE">
                                        <p:cTn id="52" dur="indefinite"/>
                                        <p:tgtEl>
                                          <p:spTgt spid="7">
                                            <p:txEl>
                                              <p:pRg st="0" end="0"/>
                                            </p:txEl>
                                          </p:spTgt>
                                        </p:tgtEl>
                                      </p:cBhvr>
                                    </p:animEffect>
                                  </p:childTnLst>
                                </p:cTn>
                              </p:par>
                              <p:par>
                                <p:cTn id="53" presetID="9" presetClass="emph" presetSubtype="0" grpId="0" nodeType="withEffect">
                                  <p:stCondLst>
                                    <p:cond delay="0"/>
                                  </p:stCondLst>
                                  <p:childTnLst>
                                    <p:set>
                                      <p:cBhvr>
                                        <p:cTn id="54" dur="indefinite"/>
                                        <p:tgtEl>
                                          <p:spTgt spid="10"/>
                                        </p:tgtEl>
                                        <p:attrNameLst>
                                          <p:attrName>style.opacity</p:attrName>
                                        </p:attrNameLst>
                                      </p:cBhvr>
                                      <p:to>
                                        <p:strVal val="0.4"/>
                                      </p:to>
                                    </p:set>
                                    <p:animEffect filter="image" prLst="opacity: 0.4">
                                      <p:cBhvr rctx="IE">
                                        <p:cTn id="55" dur="indefinite"/>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xEl>
                                              <p:pRg st="1" end="1"/>
                                            </p:txEl>
                                          </p:spTgt>
                                        </p:tgtEl>
                                        <p:attrNameLst>
                                          <p:attrName>style.visibility</p:attrName>
                                        </p:attrNameLst>
                                      </p:cBhvr>
                                      <p:to>
                                        <p:strVal val="visible"/>
                                      </p:to>
                                    </p:set>
                                  </p:childTnLst>
                                </p:cTn>
                              </p:par>
                              <p:par>
                                <p:cTn id="60" presetID="9" presetClass="emph" presetSubtype="0" nodeType="withEffect">
                                  <p:stCondLst>
                                    <p:cond delay="0"/>
                                  </p:stCondLst>
                                  <p:childTnLst>
                                    <p:set>
                                      <p:cBhvr>
                                        <p:cTn id="61" dur="indefinite"/>
                                        <p:tgtEl>
                                          <p:spTgt spid="20">
                                            <p:txEl>
                                              <p:pRg st="0" end="0"/>
                                            </p:txEl>
                                          </p:spTgt>
                                        </p:tgtEl>
                                        <p:attrNameLst>
                                          <p:attrName>style.opacity</p:attrName>
                                        </p:attrNameLst>
                                      </p:cBhvr>
                                      <p:to>
                                        <p:strVal val="0.4"/>
                                      </p:to>
                                    </p:set>
                                    <p:animEffect filter="image" prLst="opacity: 0.4">
                                      <p:cBhvr rctx="IE">
                                        <p:cTn id="62" dur="indefinite"/>
                                        <p:tgtEl>
                                          <p:spTgt spid="20">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0">
                                            <p:txEl>
                                              <p:pRg st="2" end="2"/>
                                            </p:txEl>
                                          </p:spTgt>
                                        </p:tgtEl>
                                        <p:attrNameLst>
                                          <p:attrName>style.visibility</p:attrName>
                                        </p:attrNameLst>
                                      </p:cBhvr>
                                      <p:to>
                                        <p:strVal val="visible"/>
                                      </p:to>
                                    </p:set>
                                  </p:childTnLst>
                                </p:cTn>
                              </p:par>
                              <p:par>
                                <p:cTn id="67" presetID="9" presetClass="emph" presetSubtype="0" nodeType="withEffect">
                                  <p:stCondLst>
                                    <p:cond delay="0"/>
                                  </p:stCondLst>
                                  <p:childTnLst>
                                    <p:set>
                                      <p:cBhvr>
                                        <p:cTn id="68" dur="indefinite"/>
                                        <p:tgtEl>
                                          <p:spTgt spid="20">
                                            <p:txEl>
                                              <p:pRg st="1" end="1"/>
                                            </p:txEl>
                                          </p:spTgt>
                                        </p:tgtEl>
                                        <p:attrNameLst>
                                          <p:attrName>style.opacity</p:attrName>
                                        </p:attrNameLst>
                                      </p:cBhvr>
                                      <p:to>
                                        <p:strVal val="0.4"/>
                                      </p:to>
                                    </p:set>
                                    <p:animEffect filter="image" prLst="opacity: 0.4">
                                      <p:cBhvr rctx="IE">
                                        <p:cTn id="69" dur="indefinite"/>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animBg="1"/>
      <p:bldP spid="8" grpId="1" animBg="1"/>
      <p:bldP spid="9" grpId="0" animBg="1"/>
      <p:bldP spid="9" grpId="1"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de-DE" altLang="en-US"/>
              <a:t>Fourier Transform vs.</a:t>
            </a:r>
            <a:br>
              <a:rPr lang="de-DE" altLang="en-US"/>
            </a:br>
            <a:r>
              <a:rPr lang="de-DE" altLang="en-US"/>
              <a:t>Autocorrelation Function</a:t>
            </a:r>
          </a:p>
        </p:txBody>
      </p:sp>
      <p:sp>
        <p:nvSpPr>
          <p:cNvPr id="30723" name="Text Box 7"/>
          <p:cNvSpPr txBox="1">
            <a:spLocks noChangeArrowheads="1"/>
          </p:cNvSpPr>
          <p:nvPr/>
        </p:nvSpPr>
        <p:spPr bwMode="auto">
          <a:xfrm>
            <a:off x="1036638" y="1435100"/>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Arial" charset="0"/>
              </a:rPr>
              <a:t>Time domain</a:t>
            </a:r>
          </a:p>
        </p:txBody>
      </p:sp>
      <p:sp>
        <p:nvSpPr>
          <p:cNvPr id="8" name="Text Box 8"/>
          <p:cNvSpPr txBox="1">
            <a:spLocks noChangeArrowheads="1"/>
          </p:cNvSpPr>
          <p:nvPr/>
        </p:nvSpPr>
        <p:spPr bwMode="auto">
          <a:xfrm>
            <a:off x="6127750" y="1435100"/>
            <a:ext cx="2166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Arial" charset="0"/>
              </a:rPr>
              <a:t>Frequency domain</a:t>
            </a:r>
          </a:p>
        </p:txBody>
      </p:sp>
      <p:sp>
        <p:nvSpPr>
          <p:cNvPr id="30725" name="Text Box 9"/>
          <p:cNvSpPr txBox="1">
            <a:spLocks noChangeArrowheads="1"/>
          </p:cNvSpPr>
          <p:nvPr/>
        </p:nvSpPr>
        <p:spPr bwMode="auto">
          <a:xfrm>
            <a:off x="4048125" y="2379663"/>
            <a:ext cx="1020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Times New Roman" pitchFamily="18" charset="0"/>
                <a:cs typeface="Times New Roman" pitchFamily="18" charset="0"/>
                <a:sym typeface="Wingdings" pitchFamily="2" charset="2"/>
              </a:rPr>
              <a:t>← </a:t>
            </a:r>
            <a:r>
              <a:rPr lang="de-DE" altLang="en-US" sz="1800">
                <a:latin typeface="Times New Roman" pitchFamily="18" charset="0"/>
                <a:cs typeface="Times New Roman" pitchFamily="18" charset="0"/>
              </a:rPr>
              <a:t>S</a:t>
            </a:r>
            <a:r>
              <a:rPr lang="de-DE" altLang="en-US" sz="1800" baseline="-25000">
                <a:latin typeface="Times New Roman" pitchFamily="18" charset="0"/>
                <a:cs typeface="Times New Roman" pitchFamily="18" charset="0"/>
              </a:rPr>
              <a:t>12</a:t>
            </a:r>
            <a:r>
              <a:rPr lang="de-DE" altLang="en-US" sz="1800">
                <a:latin typeface="Times New Roman" pitchFamily="18" charset="0"/>
                <a:cs typeface="Times New Roman" pitchFamily="18" charset="0"/>
              </a:rPr>
              <a:t> </a:t>
            </a:r>
            <a:r>
              <a:rPr lang="de-DE" altLang="en-US" sz="1800">
                <a:latin typeface="Times New Roman" pitchFamily="18" charset="0"/>
                <a:cs typeface="Times New Roman" pitchFamily="18" charset="0"/>
                <a:sym typeface="Wingdings" pitchFamily="2" charset="2"/>
              </a:rPr>
              <a:t>→</a:t>
            </a:r>
          </a:p>
        </p:txBody>
      </p:sp>
      <p:sp>
        <p:nvSpPr>
          <p:cNvPr id="30726" name="Text Box 10"/>
          <p:cNvSpPr txBox="1">
            <a:spLocks noChangeArrowheads="1"/>
          </p:cNvSpPr>
          <p:nvPr/>
        </p:nvSpPr>
        <p:spPr bwMode="auto">
          <a:xfrm>
            <a:off x="4048125" y="3678238"/>
            <a:ext cx="1020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Times New Roman" pitchFamily="18" charset="0"/>
                <a:cs typeface="Times New Roman" pitchFamily="18" charset="0"/>
                <a:sym typeface="Wingdings" pitchFamily="2" charset="2"/>
              </a:rPr>
              <a:t>← </a:t>
            </a:r>
            <a:r>
              <a:rPr lang="de-DE" altLang="en-US" sz="1800">
                <a:latin typeface="Times New Roman" pitchFamily="18" charset="0"/>
                <a:cs typeface="Times New Roman" pitchFamily="18" charset="0"/>
              </a:rPr>
              <a:t>S</a:t>
            </a:r>
            <a:r>
              <a:rPr lang="de-DE" altLang="en-US" sz="1800" baseline="-25000">
                <a:latin typeface="Times New Roman" pitchFamily="18" charset="0"/>
                <a:cs typeface="Times New Roman" pitchFamily="18" charset="0"/>
              </a:rPr>
              <a:t>11</a:t>
            </a:r>
            <a:r>
              <a:rPr lang="de-DE" altLang="en-US" sz="1800">
                <a:latin typeface="Times New Roman" pitchFamily="18" charset="0"/>
                <a:cs typeface="Times New Roman" pitchFamily="18" charset="0"/>
              </a:rPr>
              <a:t> </a:t>
            </a:r>
            <a:r>
              <a:rPr lang="de-DE" altLang="en-US" sz="1800">
                <a:latin typeface="Times New Roman" pitchFamily="18" charset="0"/>
                <a:cs typeface="Times New Roman" pitchFamily="18" charset="0"/>
                <a:sym typeface="Wingdings" pitchFamily="2" charset="2"/>
              </a:rPr>
              <a:t>→</a:t>
            </a:r>
          </a:p>
        </p:txBody>
      </p:sp>
      <p:sp>
        <p:nvSpPr>
          <p:cNvPr id="30727" name="Text Box 11"/>
          <p:cNvSpPr txBox="1">
            <a:spLocks noChangeArrowheads="1"/>
          </p:cNvSpPr>
          <p:nvPr/>
        </p:nvSpPr>
        <p:spPr bwMode="auto">
          <a:xfrm>
            <a:off x="4048125" y="4937125"/>
            <a:ext cx="1020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Times New Roman" pitchFamily="18" charset="0"/>
                <a:cs typeface="Times New Roman" pitchFamily="18" charset="0"/>
                <a:sym typeface="Wingdings" pitchFamily="2" charset="2"/>
              </a:rPr>
              <a:t>← </a:t>
            </a:r>
            <a:r>
              <a:rPr lang="de-DE" altLang="en-US" sz="1800">
                <a:latin typeface="Times New Roman" pitchFamily="18" charset="0"/>
                <a:cs typeface="Times New Roman" pitchFamily="18" charset="0"/>
              </a:rPr>
              <a:t>S</a:t>
            </a:r>
            <a:r>
              <a:rPr lang="de-DE" altLang="en-US" sz="1800" baseline="-25000">
                <a:latin typeface="Times New Roman" pitchFamily="18" charset="0"/>
                <a:cs typeface="Times New Roman" pitchFamily="18" charset="0"/>
              </a:rPr>
              <a:t>22</a:t>
            </a:r>
            <a:r>
              <a:rPr lang="de-DE" altLang="en-US" sz="1800">
                <a:latin typeface="Times New Roman" pitchFamily="18" charset="0"/>
                <a:cs typeface="Times New Roman" pitchFamily="18" charset="0"/>
              </a:rPr>
              <a:t> </a:t>
            </a:r>
            <a:r>
              <a:rPr lang="de-DE" altLang="en-US" sz="1800">
                <a:latin typeface="Times New Roman" pitchFamily="18" charset="0"/>
                <a:cs typeface="Times New Roman" pitchFamily="18" charset="0"/>
                <a:sym typeface="Wingdings" pitchFamily="2" charset="2"/>
              </a:rPr>
              <a:t>→</a:t>
            </a:r>
          </a:p>
        </p:txBody>
      </p:sp>
      <p:pic>
        <p:nvPicPr>
          <p:cNvPr id="12" name="Picture 16" descr="vwz_freq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2095500"/>
            <a:ext cx="208121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vwz_freq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0" y="1960563"/>
            <a:ext cx="277495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8"/>
          <p:cNvSpPr txBox="1">
            <a:spLocks noChangeArrowheads="1"/>
          </p:cNvSpPr>
          <p:nvPr/>
        </p:nvSpPr>
        <p:spPr bwMode="auto">
          <a:xfrm>
            <a:off x="3348038" y="1452563"/>
            <a:ext cx="2105025" cy="366712"/>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sz="1800">
                <a:latin typeface="Arial" charset="0"/>
              </a:rPr>
              <a:t>Example 8-9 GHz</a:t>
            </a:r>
          </a:p>
        </p:txBody>
      </p:sp>
      <p:pic>
        <p:nvPicPr>
          <p:cNvPr id="30731" name="Picture 25" descr="vwz_zeit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5" y="1954213"/>
            <a:ext cx="23209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descr="vwz_zeit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2198688"/>
            <a:ext cx="12080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7" descr="vwz_zeit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038" y="2097088"/>
            <a:ext cx="1793875"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BF4F8EFD-82CE-49B9-B941-08F4A7D81AAC}" type="slidenum">
              <a:rPr lang="de-DE" altLang="en-US" sz="1400" smtClean="0">
                <a:latin typeface="Arial" charset="0"/>
                <a:cs typeface="Arial" charset="0"/>
              </a:rPr>
              <a:pPr eaLnBrk="1" hangingPunct="1">
                <a:spcBef>
                  <a:spcPct val="0"/>
                </a:spcBef>
                <a:buFontTx/>
                <a:buNone/>
              </a:pPr>
              <a:t>14</a:t>
            </a:fld>
            <a:endParaRPr lang="de-DE" altLang="en-US" sz="1400">
              <a:latin typeface="Arial" charset="0"/>
              <a:cs typeface="Arial" charset="0"/>
            </a:endParaRPr>
          </a:p>
        </p:txBody>
      </p:sp>
      <p:sp>
        <p:nvSpPr>
          <p:cNvPr id="18" name="Fußzeilenplatzhalter 1">
            <a:extLst>
              <a:ext uri="{FF2B5EF4-FFF2-40B4-BE49-F238E27FC236}">
                <a16:creationId xmlns:a16="http://schemas.microsoft.com/office/drawing/2014/main" id="{DB42F542-CEAA-4938-9A6F-BAC194104C04}"/>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e-DE" altLang="en-US"/>
              <a:t>Corollary</a:t>
            </a:r>
          </a:p>
        </p:txBody>
      </p:sp>
      <p:sp>
        <p:nvSpPr>
          <p:cNvPr id="534534" name="Text Box 6"/>
          <p:cNvSpPr txBox="1">
            <a:spLocks noChangeArrowheads="1"/>
          </p:cNvSpPr>
          <p:nvPr/>
        </p:nvSpPr>
        <p:spPr bwMode="auto">
          <a:xfrm>
            <a:off x="693738" y="2051050"/>
            <a:ext cx="77184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r>
              <a:rPr lang="de-DE" altLang="en-US" dirty="0" err="1">
                <a:solidFill>
                  <a:schemeClr val="accent2"/>
                </a:solidFill>
                <a:latin typeface="Arial" charset="0"/>
                <a:cs typeface="Arial" charset="0"/>
              </a:rPr>
              <a:t>Present</a:t>
            </a:r>
            <a:r>
              <a:rPr lang="de-DE" altLang="en-US" dirty="0">
                <a:solidFill>
                  <a:schemeClr val="accent2"/>
                </a:solidFill>
                <a:latin typeface="Arial" charset="0"/>
                <a:cs typeface="Arial" charset="0"/>
              </a:rPr>
              <a:t> </a:t>
            </a:r>
            <a:r>
              <a:rPr lang="de-DE" altLang="en-US" dirty="0" err="1">
                <a:solidFill>
                  <a:schemeClr val="accent2"/>
                </a:solidFill>
                <a:latin typeface="Arial" charset="0"/>
                <a:cs typeface="Arial" charset="0"/>
              </a:rPr>
              <a:t>work</a:t>
            </a:r>
            <a:r>
              <a:rPr lang="de-DE" altLang="en-US" dirty="0">
                <a:latin typeface="Arial" charset="0"/>
                <a:cs typeface="Arial" charset="0"/>
              </a:rPr>
              <a:t>:</a:t>
            </a:r>
            <a:br>
              <a:rPr lang="de-DE" altLang="en-US" dirty="0">
                <a:latin typeface="Arial" charset="0"/>
                <a:cs typeface="Arial" charset="0"/>
              </a:rPr>
            </a:br>
            <a:r>
              <a:rPr lang="de-DE" altLang="en-US" dirty="0">
                <a:latin typeface="Arial" charset="0"/>
                <a:cs typeface="Arial" charset="0"/>
              </a:rPr>
              <a:t>S-matrix → Fourier </a:t>
            </a:r>
            <a:r>
              <a:rPr lang="de-DE" altLang="en-US" dirty="0" err="1">
                <a:latin typeface="Arial" charset="0"/>
                <a:cs typeface="Arial" charset="0"/>
              </a:rPr>
              <a:t>transform</a:t>
            </a:r>
            <a:r>
              <a:rPr lang="de-DE" altLang="en-US" dirty="0">
                <a:latin typeface="Arial" charset="0"/>
                <a:cs typeface="Arial" charset="0"/>
              </a:rPr>
              <a:t> → </a:t>
            </a:r>
            <a:r>
              <a:rPr lang="de-DE" altLang="en-US" dirty="0" err="1">
                <a:latin typeface="Arial" charset="0"/>
                <a:cs typeface="Arial" charset="0"/>
              </a:rPr>
              <a:t>decay</a:t>
            </a:r>
            <a:r>
              <a:rPr lang="de-DE" altLang="en-US" dirty="0">
                <a:latin typeface="Arial" charset="0"/>
                <a:cs typeface="Arial" charset="0"/>
              </a:rPr>
              <a:t> time (</a:t>
            </a:r>
            <a:r>
              <a:rPr lang="de-DE" altLang="en-US" dirty="0" err="1">
                <a:latin typeface="Arial" charset="0"/>
                <a:cs typeface="Arial" charset="0"/>
              </a:rPr>
              <a:t>indirectly</a:t>
            </a:r>
            <a:r>
              <a:rPr lang="de-DE" altLang="en-US" dirty="0">
                <a:latin typeface="Arial" charset="0"/>
                <a:cs typeface="Arial" charset="0"/>
              </a:rPr>
              <a:t> </a:t>
            </a:r>
            <a:r>
              <a:rPr lang="de-DE" altLang="en-US" dirty="0" err="1">
                <a:latin typeface="Arial" charset="0"/>
                <a:cs typeface="Arial" charset="0"/>
              </a:rPr>
              <a:t>measured</a:t>
            </a:r>
            <a:r>
              <a:rPr lang="de-DE" altLang="en-US" dirty="0">
                <a:latin typeface="Arial" charset="0"/>
                <a:cs typeface="Arial" charset="0"/>
              </a:rPr>
              <a:t>)</a:t>
            </a:r>
          </a:p>
          <a:p>
            <a:pPr eaLnBrk="1" hangingPunct="1">
              <a:spcBef>
                <a:spcPct val="0"/>
              </a:spcBef>
              <a:buFontTx/>
              <a:buChar char="•"/>
            </a:pPr>
            <a:endParaRPr lang="de-DE" altLang="en-US" dirty="0">
              <a:latin typeface="Arial" charset="0"/>
              <a:cs typeface="Arial" charset="0"/>
            </a:endParaRPr>
          </a:p>
          <a:p>
            <a:pPr eaLnBrk="1" hangingPunct="1">
              <a:spcBef>
                <a:spcPct val="0"/>
              </a:spcBef>
              <a:buFontTx/>
              <a:buChar char="•"/>
            </a:pPr>
            <a:endParaRPr lang="de-DE" altLang="en-US" dirty="0">
              <a:latin typeface="Arial" charset="0"/>
              <a:cs typeface="Arial" charset="0"/>
            </a:endParaRPr>
          </a:p>
          <a:p>
            <a:pPr eaLnBrk="1" hangingPunct="1">
              <a:spcBef>
                <a:spcPct val="0"/>
              </a:spcBef>
              <a:buFontTx/>
              <a:buChar char="•"/>
            </a:pPr>
            <a:r>
              <a:rPr lang="de-DE" altLang="en-US" dirty="0">
                <a:solidFill>
                  <a:schemeClr val="accent2"/>
                </a:solidFill>
                <a:latin typeface="Arial" charset="0"/>
                <a:cs typeface="Arial" charset="0"/>
              </a:rPr>
              <a:t>Future </a:t>
            </a:r>
            <a:r>
              <a:rPr lang="de-DE" altLang="en-US" dirty="0" err="1">
                <a:solidFill>
                  <a:schemeClr val="accent2"/>
                </a:solidFill>
                <a:latin typeface="Arial" charset="0"/>
                <a:cs typeface="Arial" charset="0"/>
              </a:rPr>
              <a:t>work</a:t>
            </a:r>
            <a:r>
              <a:rPr lang="de-DE" altLang="en-US" dirty="0">
                <a:solidFill>
                  <a:schemeClr val="accent2"/>
                </a:solidFill>
                <a:latin typeface="Arial" charset="0"/>
                <a:cs typeface="Arial" charset="0"/>
              </a:rPr>
              <a:t> at </a:t>
            </a:r>
            <a:r>
              <a:rPr lang="de-DE" altLang="en-US" dirty="0" err="1">
                <a:solidFill>
                  <a:schemeClr val="accent2"/>
                </a:solidFill>
                <a:latin typeface="Arial" charset="0"/>
                <a:cs typeface="Arial" charset="0"/>
              </a:rPr>
              <a:t>short</a:t>
            </a:r>
            <a:r>
              <a:rPr lang="de-DE" altLang="en-US" dirty="0">
                <a:solidFill>
                  <a:schemeClr val="accent2"/>
                </a:solidFill>
                <a:latin typeface="Arial" charset="0"/>
                <a:cs typeface="Arial" charset="0"/>
              </a:rPr>
              <a:t>-pulse high-power </a:t>
            </a:r>
            <a:r>
              <a:rPr lang="de-DE" altLang="en-US" dirty="0" err="1">
                <a:solidFill>
                  <a:schemeClr val="accent2"/>
                </a:solidFill>
                <a:latin typeface="Arial" charset="0"/>
                <a:cs typeface="Arial" charset="0"/>
              </a:rPr>
              <a:t>laser</a:t>
            </a:r>
            <a:r>
              <a:rPr lang="de-DE" altLang="en-US" dirty="0">
                <a:solidFill>
                  <a:schemeClr val="accent2"/>
                </a:solidFill>
                <a:latin typeface="Arial" charset="0"/>
                <a:cs typeface="Arial" charset="0"/>
              </a:rPr>
              <a:t> </a:t>
            </a:r>
            <a:r>
              <a:rPr lang="de-DE" altLang="en-US" dirty="0" err="1">
                <a:solidFill>
                  <a:schemeClr val="accent2"/>
                </a:solidFill>
                <a:latin typeface="Arial" charset="0"/>
                <a:cs typeface="Arial" charset="0"/>
              </a:rPr>
              <a:t>facilities</a:t>
            </a:r>
            <a:r>
              <a:rPr lang="de-DE" altLang="en-US" dirty="0">
                <a:latin typeface="Arial" charset="0"/>
                <a:cs typeface="Arial" charset="0"/>
              </a:rPr>
              <a:t>:</a:t>
            </a:r>
            <a:br>
              <a:rPr lang="de-DE" altLang="en-US" dirty="0">
                <a:latin typeface="Arial" charset="0"/>
                <a:cs typeface="Arial" charset="0"/>
              </a:rPr>
            </a:br>
            <a:r>
              <a:rPr lang="de-DE" altLang="en-US" dirty="0" err="1">
                <a:latin typeface="Arial" charset="0"/>
                <a:cs typeface="Arial" charset="0"/>
              </a:rPr>
              <a:t>Direct</a:t>
            </a:r>
            <a:r>
              <a:rPr lang="de-DE" altLang="en-US" dirty="0">
                <a:latin typeface="Arial" charset="0"/>
                <a:cs typeface="Arial" charset="0"/>
              </a:rPr>
              <a:t> </a:t>
            </a:r>
            <a:r>
              <a:rPr lang="de-DE" altLang="en-US" dirty="0" err="1">
                <a:latin typeface="Arial" charset="0"/>
                <a:cs typeface="Arial" charset="0"/>
              </a:rPr>
              <a:t>measurement</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decay</a:t>
            </a:r>
            <a:r>
              <a:rPr lang="de-DE" altLang="en-US" dirty="0">
                <a:latin typeface="Arial" charset="0"/>
                <a:cs typeface="Arial" charset="0"/>
              </a:rPr>
              <a:t> time </a:t>
            </a:r>
            <a:r>
              <a:rPr lang="de-DE" altLang="en-US" dirty="0" err="1">
                <a:latin typeface="Arial" charset="0"/>
                <a:cs typeface="Arial" charset="0"/>
              </a:rPr>
              <a:t>of</a:t>
            </a:r>
            <a:r>
              <a:rPr lang="de-DE" altLang="en-US" dirty="0">
                <a:latin typeface="Arial" charset="0"/>
                <a:cs typeface="Arial" charset="0"/>
              </a:rPr>
              <a:t> an </a:t>
            </a:r>
            <a:r>
              <a:rPr lang="de-DE" altLang="en-US" dirty="0" err="1">
                <a:latin typeface="Arial" charset="0"/>
                <a:cs typeface="Arial" charset="0"/>
              </a:rPr>
              <a:t>excited</a:t>
            </a:r>
            <a:r>
              <a:rPr lang="de-DE" altLang="en-US" dirty="0">
                <a:latin typeface="Arial" charset="0"/>
                <a:cs typeface="Arial" charset="0"/>
              </a:rPr>
              <a:t> </a:t>
            </a:r>
            <a:r>
              <a:rPr lang="de-DE" altLang="en-US" dirty="0" err="1">
                <a:latin typeface="Arial" charset="0"/>
                <a:cs typeface="Arial" charset="0"/>
              </a:rPr>
              <a:t>nucleus</a:t>
            </a:r>
            <a:r>
              <a:rPr lang="de-DE" altLang="en-US" dirty="0">
                <a:latin typeface="Arial" charset="0"/>
                <a:cs typeface="Arial" charset="0"/>
              </a:rPr>
              <a:t> </a:t>
            </a:r>
            <a:r>
              <a:rPr lang="de-DE" altLang="en-US" dirty="0" err="1">
                <a:latin typeface="Arial" charset="0"/>
                <a:cs typeface="Arial" charset="0"/>
              </a:rPr>
              <a:t>might</a:t>
            </a:r>
            <a:r>
              <a:rPr lang="de-DE" altLang="en-US" dirty="0">
                <a:latin typeface="Arial" charset="0"/>
                <a:cs typeface="Arial" charset="0"/>
              </a:rPr>
              <a:t> </a:t>
            </a:r>
            <a:r>
              <a:rPr lang="de-DE" altLang="en-US" dirty="0" err="1">
                <a:latin typeface="Arial" charset="0"/>
                <a:cs typeface="Arial" charset="0"/>
              </a:rPr>
              <a:t>become</a:t>
            </a:r>
            <a:r>
              <a:rPr lang="de-DE" altLang="en-US" dirty="0">
                <a:latin typeface="Arial" charset="0"/>
                <a:cs typeface="Arial" charset="0"/>
              </a:rPr>
              <a:t> possible </a:t>
            </a:r>
            <a:r>
              <a:rPr lang="de-DE" altLang="en-US" dirty="0" err="1">
                <a:latin typeface="Arial" charset="0"/>
                <a:cs typeface="Arial" charset="0"/>
              </a:rPr>
              <a:t>by</a:t>
            </a:r>
            <a:r>
              <a:rPr lang="de-DE" altLang="en-US" dirty="0">
                <a:latin typeface="Arial" charset="0"/>
                <a:cs typeface="Arial" charset="0"/>
              </a:rPr>
              <a:t> </a:t>
            </a:r>
            <a:r>
              <a:rPr lang="de-DE" altLang="en-US" dirty="0" err="1">
                <a:latin typeface="Arial" charset="0"/>
                <a:cs typeface="Arial" charset="0"/>
              </a:rPr>
              <a:t>exciting</a:t>
            </a:r>
            <a:r>
              <a:rPr lang="de-DE" altLang="en-US" dirty="0">
                <a:latin typeface="Arial" charset="0"/>
                <a:cs typeface="Arial" charset="0"/>
              </a:rPr>
              <a:t> all </a:t>
            </a:r>
            <a:r>
              <a:rPr lang="de-DE" altLang="en-US" dirty="0" err="1">
                <a:latin typeface="Arial" charset="0"/>
                <a:cs typeface="Arial" charset="0"/>
              </a:rPr>
              <a:t>nuclear</a:t>
            </a:r>
            <a:r>
              <a:rPr lang="de-DE" altLang="en-US" dirty="0">
                <a:latin typeface="Arial" charset="0"/>
                <a:cs typeface="Arial" charset="0"/>
              </a:rPr>
              <a:t> </a:t>
            </a:r>
            <a:r>
              <a:rPr lang="de-DE" altLang="en-US" dirty="0" err="1">
                <a:latin typeface="Arial" charset="0"/>
                <a:cs typeface="Arial" charset="0"/>
              </a:rPr>
              <a:t>resonances</a:t>
            </a:r>
            <a:r>
              <a:rPr lang="de-DE" altLang="en-US" dirty="0">
                <a:latin typeface="Arial" charset="0"/>
                <a:cs typeface="Arial" charset="0"/>
              </a:rPr>
              <a:t> (</a:t>
            </a:r>
            <a:r>
              <a:rPr lang="de-DE" altLang="en-US" dirty="0" err="1">
                <a:latin typeface="Arial" charset="0"/>
                <a:cs typeface="Arial" charset="0"/>
              </a:rPr>
              <a:t>or</a:t>
            </a:r>
            <a:r>
              <a:rPr lang="de-DE" altLang="en-US" dirty="0">
                <a:latin typeface="Arial" charset="0"/>
                <a:cs typeface="Arial" charset="0"/>
              </a:rPr>
              <a:t> a </a:t>
            </a:r>
            <a:r>
              <a:rPr lang="de-DE" altLang="en-US" dirty="0" err="1">
                <a:latin typeface="Arial" charset="0"/>
                <a:cs typeface="Arial" charset="0"/>
              </a:rPr>
              <a:t>subset</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them</a:t>
            </a:r>
            <a:r>
              <a:rPr lang="de-DE" altLang="en-US" dirty="0">
                <a:latin typeface="Arial" charset="0"/>
                <a:cs typeface="Arial" charset="0"/>
              </a:rPr>
              <a:t>) </a:t>
            </a:r>
            <a:r>
              <a:rPr lang="de-DE" altLang="en-US" dirty="0" err="1">
                <a:latin typeface="Arial" charset="0"/>
                <a:cs typeface="Arial" charset="0"/>
              </a:rPr>
              <a:t>simultaneously</a:t>
            </a:r>
            <a:r>
              <a:rPr lang="de-DE" altLang="en-US" dirty="0">
                <a:latin typeface="Arial" charset="0"/>
                <a:cs typeface="Arial" charset="0"/>
              </a:rPr>
              <a:t> </a:t>
            </a:r>
            <a:r>
              <a:rPr lang="de-DE" altLang="en-US" dirty="0" err="1">
                <a:latin typeface="Arial" charset="0"/>
                <a:cs typeface="Arial" charset="0"/>
              </a:rPr>
              <a:t>by</a:t>
            </a:r>
            <a:r>
              <a:rPr lang="de-DE" altLang="en-US" dirty="0">
                <a:latin typeface="Arial" charset="0"/>
                <a:cs typeface="Arial" charset="0"/>
              </a:rPr>
              <a:t> a </a:t>
            </a:r>
            <a:r>
              <a:rPr lang="de-DE" altLang="en-US" dirty="0" err="1">
                <a:latin typeface="Arial" charset="0"/>
                <a:cs typeface="Arial" charset="0"/>
              </a:rPr>
              <a:t>short</a:t>
            </a:r>
            <a:r>
              <a:rPr lang="de-DE" altLang="en-US" dirty="0">
                <a:latin typeface="Arial" charset="0"/>
                <a:cs typeface="Arial" charset="0"/>
              </a:rPr>
              <a:t> </a:t>
            </a:r>
            <a:r>
              <a:rPr lang="de-DE" altLang="en-US" dirty="0" err="1">
                <a:latin typeface="Arial" charset="0"/>
                <a:cs typeface="Arial" charset="0"/>
              </a:rPr>
              <a:t>laser</a:t>
            </a:r>
            <a:r>
              <a:rPr lang="de-DE" altLang="en-US" dirty="0">
                <a:latin typeface="Arial" charset="0"/>
                <a:cs typeface="Arial" charset="0"/>
              </a:rPr>
              <a:t> pulse.</a:t>
            </a:r>
          </a:p>
        </p:txBody>
      </p:sp>
      <p:sp>
        <p:nvSpPr>
          <p:cNvPr id="31749"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1911FC4D-8812-4ED9-ACDB-999A7B4363BE}" type="slidenum">
              <a:rPr lang="de-DE" altLang="en-US" sz="1400" smtClean="0">
                <a:latin typeface="Arial" charset="0"/>
                <a:cs typeface="Arial" charset="0"/>
              </a:rPr>
              <a:pPr eaLnBrk="1" hangingPunct="1">
                <a:spcBef>
                  <a:spcPct val="0"/>
                </a:spcBef>
                <a:buFontTx/>
                <a:buNone/>
              </a:pPr>
              <a:t>15</a:t>
            </a:fld>
            <a:endParaRPr lang="de-DE" altLang="en-US" sz="1400">
              <a:latin typeface="Arial" charset="0"/>
              <a:cs typeface="Arial" charset="0"/>
            </a:endParaRPr>
          </a:p>
        </p:txBody>
      </p:sp>
      <p:sp>
        <p:nvSpPr>
          <p:cNvPr id="6" name="Fußzeilenplatzhalter 1">
            <a:extLst>
              <a:ext uri="{FF2B5EF4-FFF2-40B4-BE49-F238E27FC236}">
                <a16:creationId xmlns:a16="http://schemas.microsoft.com/office/drawing/2014/main" id="{E5B8E447-01BB-4D3B-BB43-8439D1AF185F}"/>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4534">
                                            <p:txEl>
                                              <p:pRg st="3" end="3"/>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534534">
                                            <p:txEl>
                                              <p:pRg st="0" end="0"/>
                                            </p:txEl>
                                          </p:spTgt>
                                        </p:tgtEl>
                                        <p:attrNameLst>
                                          <p:attrName>style.opacity</p:attrName>
                                        </p:attrNameLst>
                                      </p:cBhvr>
                                      <p:to>
                                        <p:strVal val="0.4"/>
                                      </p:to>
                                    </p:set>
                                    <p:animEffect filter="image" prLst="opacity: 0.4">
                                      <p:cBhvr rctx="IE">
                                        <p:cTn id="9" dur="indefinite"/>
                                        <p:tgtEl>
                                          <p:spTgt spid="534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Fully Chaotic Microwave Billiard and</a:t>
            </a:r>
            <a:br>
              <a:rPr lang="en-US" altLang="en-US" dirty="0"/>
            </a:br>
            <a:r>
              <a:rPr lang="en-US" altLang="en-US" dirty="0"/>
              <a:t>the Study of Induced T Violation</a:t>
            </a:r>
            <a:endParaRPr lang="de-DE" altLang="en-US" dirty="0"/>
          </a:p>
        </p:txBody>
      </p:sp>
      <p:grpSp>
        <p:nvGrpSpPr>
          <p:cNvPr id="364582" name="Group 38"/>
          <p:cNvGrpSpPr>
            <a:grpSpLocks/>
          </p:cNvGrpSpPr>
          <p:nvPr/>
        </p:nvGrpSpPr>
        <p:grpSpPr bwMode="auto">
          <a:xfrm>
            <a:off x="5754688" y="2311400"/>
            <a:ext cx="2971800" cy="1827213"/>
            <a:chOff x="3625" y="1456"/>
            <a:chExt cx="1872" cy="1151"/>
          </a:xfrm>
        </p:grpSpPr>
        <p:sp>
          <p:nvSpPr>
            <p:cNvPr id="32776" name="Rectangle 7"/>
            <p:cNvSpPr>
              <a:spLocks noChangeArrowheads="1"/>
            </p:cNvSpPr>
            <p:nvPr/>
          </p:nvSpPr>
          <p:spPr bwMode="auto">
            <a:xfrm>
              <a:off x="3625" y="1852"/>
              <a:ext cx="1872" cy="10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endParaRPr lang="en-US" altLang="en-US" sz="1800">
                <a:latin typeface="Times New Roman" pitchFamily="18" charset="0"/>
              </a:endParaRPr>
            </a:p>
          </p:txBody>
        </p:sp>
        <p:sp>
          <p:nvSpPr>
            <p:cNvPr id="32777" name="Rectangle 8"/>
            <p:cNvSpPr>
              <a:spLocks noChangeArrowheads="1"/>
            </p:cNvSpPr>
            <p:nvPr/>
          </p:nvSpPr>
          <p:spPr bwMode="auto">
            <a:xfrm>
              <a:off x="3625" y="2103"/>
              <a:ext cx="1872" cy="10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2778" name="Rectangle 9"/>
            <p:cNvSpPr>
              <a:spLocks noChangeArrowheads="1"/>
            </p:cNvSpPr>
            <p:nvPr/>
          </p:nvSpPr>
          <p:spPr bwMode="auto">
            <a:xfrm>
              <a:off x="5331" y="1959"/>
              <a:ext cx="166" cy="144"/>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endParaRPr lang="en-US" altLang="en-US" sz="1800">
                <a:latin typeface="Times New Roman" pitchFamily="18" charset="0"/>
              </a:endParaRPr>
            </a:p>
          </p:txBody>
        </p:sp>
        <p:sp>
          <p:nvSpPr>
            <p:cNvPr id="32779" name="Rectangle 10"/>
            <p:cNvSpPr>
              <a:spLocks noChangeArrowheads="1"/>
            </p:cNvSpPr>
            <p:nvPr/>
          </p:nvSpPr>
          <p:spPr bwMode="auto">
            <a:xfrm>
              <a:off x="3628" y="1959"/>
              <a:ext cx="166" cy="144"/>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2780" name="Rectangle 11"/>
            <p:cNvSpPr>
              <a:spLocks noChangeArrowheads="1"/>
            </p:cNvSpPr>
            <p:nvPr/>
          </p:nvSpPr>
          <p:spPr bwMode="auto">
            <a:xfrm>
              <a:off x="4430" y="1456"/>
              <a:ext cx="143" cy="32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de-DE" altLang="en-US" sz="1800">
                  <a:latin typeface="Times New Roman" pitchFamily="18" charset="0"/>
                </a:rPr>
                <a:t>N</a:t>
              </a:r>
            </a:p>
            <a:p>
              <a:pPr algn="ctr" eaLnBrk="1" hangingPunct="1">
                <a:spcBef>
                  <a:spcPct val="0"/>
                </a:spcBef>
                <a:buFontTx/>
                <a:buNone/>
              </a:pPr>
              <a:r>
                <a:rPr lang="de-DE" altLang="en-US" sz="1800">
                  <a:latin typeface="Times New Roman" pitchFamily="18" charset="0"/>
                </a:rPr>
                <a:t>S</a:t>
              </a:r>
            </a:p>
          </p:txBody>
        </p:sp>
        <p:sp>
          <p:nvSpPr>
            <p:cNvPr id="32781" name="Rectangle 12"/>
            <p:cNvSpPr>
              <a:spLocks noChangeArrowheads="1"/>
            </p:cNvSpPr>
            <p:nvPr/>
          </p:nvSpPr>
          <p:spPr bwMode="auto">
            <a:xfrm>
              <a:off x="4430" y="2283"/>
              <a:ext cx="143" cy="3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2782" name="Rectangle 13"/>
            <p:cNvSpPr>
              <a:spLocks noChangeArrowheads="1"/>
            </p:cNvSpPr>
            <p:nvPr/>
          </p:nvSpPr>
          <p:spPr bwMode="auto">
            <a:xfrm>
              <a:off x="4430" y="2283"/>
              <a:ext cx="143" cy="3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de-DE" altLang="en-US" sz="1800">
                  <a:latin typeface="Times New Roman" pitchFamily="18" charset="0"/>
                </a:rPr>
                <a:t>N</a:t>
              </a:r>
            </a:p>
            <a:p>
              <a:pPr algn="ctr" eaLnBrk="1" hangingPunct="1">
                <a:spcBef>
                  <a:spcPct val="0"/>
                </a:spcBef>
                <a:buFontTx/>
                <a:buNone/>
              </a:pPr>
              <a:r>
                <a:rPr lang="de-DE" altLang="en-US" sz="1800">
                  <a:latin typeface="Times New Roman" pitchFamily="18" charset="0"/>
                </a:rPr>
                <a:t>S</a:t>
              </a:r>
            </a:p>
          </p:txBody>
        </p:sp>
        <p:sp>
          <p:nvSpPr>
            <p:cNvPr id="32783" name="Rectangle 14"/>
            <p:cNvSpPr>
              <a:spLocks noChangeArrowheads="1"/>
            </p:cNvSpPr>
            <p:nvPr/>
          </p:nvSpPr>
          <p:spPr bwMode="auto">
            <a:xfrm>
              <a:off x="4454" y="1959"/>
              <a:ext cx="82"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2784" name="Rectangle 15"/>
            <p:cNvSpPr>
              <a:spLocks noChangeArrowheads="1"/>
            </p:cNvSpPr>
            <p:nvPr/>
          </p:nvSpPr>
          <p:spPr bwMode="auto">
            <a:xfrm>
              <a:off x="3910" y="1852"/>
              <a:ext cx="23" cy="10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2785" name="Line 16"/>
            <p:cNvSpPr>
              <a:spLocks noChangeShapeType="1"/>
            </p:cNvSpPr>
            <p:nvPr/>
          </p:nvSpPr>
          <p:spPr bwMode="auto">
            <a:xfrm flipV="1">
              <a:off x="3921" y="1612"/>
              <a:ext cx="0" cy="3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786" name="Group 17"/>
            <p:cNvGrpSpPr>
              <a:grpSpLocks/>
            </p:cNvGrpSpPr>
            <p:nvPr/>
          </p:nvGrpSpPr>
          <p:grpSpPr bwMode="auto">
            <a:xfrm>
              <a:off x="3942" y="1665"/>
              <a:ext cx="118" cy="180"/>
              <a:chOff x="1519" y="799"/>
              <a:chExt cx="227" cy="227"/>
            </a:xfrm>
          </p:grpSpPr>
          <p:sp>
            <p:nvSpPr>
              <p:cNvPr id="32791" name="Rectangle 18"/>
              <p:cNvSpPr>
                <a:spLocks noChangeArrowheads="1"/>
              </p:cNvSpPr>
              <p:nvPr/>
            </p:nvSpPr>
            <p:spPr bwMode="auto">
              <a:xfrm>
                <a:off x="1519" y="981"/>
                <a:ext cx="227" cy="4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2792" name="Rectangle 19"/>
              <p:cNvSpPr>
                <a:spLocks noChangeArrowheads="1"/>
              </p:cNvSpPr>
              <p:nvPr/>
            </p:nvSpPr>
            <p:spPr bwMode="auto">
              <a:xfrm>
                <a:off x="1519" y="799"/>
                <a:ext cx="46" cy="227"/>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endParaRPr lang="en-US" altLang="en-US" sz="1800">
                  <a:latin typeface="Times New Roman" pitchFamily="18" charset="0"/>
                </a:endParaRPr>
              </a:p>
            </p:txBody>
          </p:sp>
        </p:grpSp>
        <p:grpSp>
          <p:nvGrpSpPr>
            <p:cNvPr id="32787" name="Group 20"/>
            <p:cNvGrpSpPr>
              <a:grpSpLocks/>
            </p:cNvGrpSpPr>
            <p:nvPr/>
          </p:nvGrpSpPr>
          <p:grpSpPr bwMode="auto">
            <a:xfrm flipH="1">
              <a:off x="3787" y="1665"/>
              <a:ext cx="118" cy="180"/>
              <a:chOff x="1519" y="799"/>
              <a:chExt cx="227" cy="227"/>
            </a:xfrm>
          </p:grpSpPr>
          <p:sp>
            <p:nvSpPr>
              <p:cNvPr id="32789" name="Rectangle 21"/>
              <p:cNvSpPr>
                <a:spLocks noChangeArrowheads="1"/>
              </p:cNvSpPr>
              <p:nvPr/>
            </p:nvSpPr>
            <p:spPr bwMode="auto">
              <a:xfrm>
                <a:off x="1519" y="981"/>
                <a:ext cx="227" cy="4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2790" name="Rectangle 22"/>
              <p:cNvSpPr>
                <a:spLocks noChangeArrowheads="1"/>
              </p:cNvSpPr>
              <p:nvPr/>
            </p:nvSpPr>
            <p:spPr bwMode="auto">
              <a:xfrm>
                <a:off x="1519" y="799"/>
                <a:ext cx="46" cy="227"/>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endParaRPr lang="en-US" altLang="en-US" sz="1800">
                  <a:latin typeface="Times New Roman" pitchFamily="18" charset="0"/>
                </a:endParaRPr>
              </a:p>
            </p:txBody>
          </p:sp>
        </p:grpSp>
        <p:sp>
          <p:nvSpPr>
            <p:cNvPr id="32788" name="Rectangle 24"/>
            <p:cNvSpPr>
              <a:spLocks noChangeArrowheads="1"/>
            </p:cNvSpPr>
            <p:nvPr/>
          </p:nvSpPr>
          <p:spPr bwMode="auto">
            <a:xfrm>
              <a:off x="3839" y="1563"/>
              <a:ext cx="165" cy="10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grpSp>
      <p:sp>
        <p:nvSpPr>
          <p:cNvPr id="364578" name="Text Box 34"/>
          <p:cNvSpPr txBox="1">
            <a:spLocks noChangeArrowheads="1"/>
          </p:cNvSpPr>
          <p:nvPr/>
        </p:nvSpPr>
        <p:spPr bwMode="auto">
          <a:xfrm>
            <a:off x="155575" y="4673600"/>
            <a:ext cx="903605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30000"/>
              </a:spcBef>
              <a:buFontTx/>
              <a:buChar char="•"/>
            </a:pPr>
            <a:r>
              <a:rPr lang="de-DE" altLang="en-US" dirty="0">
                <a:latin typeface="Arial" charset="0"/>
              </a:rPr>
              <a:t> A </a:t>
            </a:r>
            <a:r>
              <a:rPr lang="de-DE" altLang="en-US" dirty="0" err="1">
                <a:solidFill>
                  <a:schemeClr val="accent2"/>
                </a:solidFill>
                <a:latin typeface="Arial" charset="0"/>
              </a:rPr>
              <a:t>cylindrical</a:t>
            </a:r>
            <a:r>
              <a:rPr lang="de-DE" altLang="en-US" dirty="0">
                <a:solidFill>
                  <a:schemeClr val="accent2"/>
                </a:solidFill>
                <a:latin typeface="Arial" charset="0"/>
              </a:rPr>
              <a:t> </a:t>
            </a:r>
            <a:r>
              <a:rPr lang="de-DE" altLang="en-US" dirty="0" err="1">
                <a:solidFill>
                  <a:schemeClr val="accent2"/>
                </a:solidFill>
                <a:latin typeface="Arial" charset="0"/>
              </a:rPr>
              <a:t>ferrite</a:t>
            </a:r>
            <a:r>
              <a:rPr lang="de-DE" altLang="en-US" dirty="0">
                <a:latin typeface="Arial" charset="0"/>
              </a:rPr>
              <a:t> </a:t>
            </a:r>
            <a:r>
              <a:rPr lang="de-DE" altLang="en-US" dirty="0" err="1">
                <a:latin typeface="Arial" charset="0"/>
              </a:rPr>
              <a:t>is</a:t>
            </a:r>
            <a:r>
              <a:rPr lang="de-DE" altLang="en-US" dirty="0">
                <a:latin typeface="Arial" charset="0"/>
              </a:rPr>
              <a:t> </a:t>
            </a:r>
            <a:r>
              <a:rPr lang="de-DE" altLang="en-US" dirty="0" err="1">
                <a:latin typeface="Arial" charset="0"/>
              </a:rPr>
              <a:t>placed</a:t>
            </a:r>
            <a:r>
              <a:rPr lang="de-DE" altLang="en-US" dirty="0">
                <a:latin typeface="Arial" charset="0"/>
              </a:rPr>
              <a:t> in </a:t>
            </a:r>
            <a:r>
              <a:rPr lang="de-DE" altLang="en-US" dirty="0" err="1">
                <a:latin typeface="Arial" charset="0"/>
              </a:rPr>
              <a:t>the</a:t>
            </a:r>
            <a:r>
              <a:rPr lang="de-DE" altLang="en-US" dirty="0">
                <a:latin typeface="Arial" charset="0"/>
              </a:rPr>
              <a:t> </a:t>
            </a:r>
            <a:r>
              <a:rPr lang="de-DE" altLang="en-US" dirty="0" err="1">
                <a:latin typeface="Arial" charset="0"/>
              </a:rPr>
              <a:t>resonator</a:t>
            </a:r>
            <a:r>
              <a:rPr lang="de-DE" altLang="en-US" dirty="0">
                <a:latin typeface="Arial" charset="0"/>
              </a:rPr>
              <a:t> </a:t>
            </a:r>
          </a:p>
          <a:p>
            <a:pPr eaLnBrk="1" hangingPunct="1">
              <a:spcBef>
                <a:spcPct val="30000"/>
              </a:spcBef>
              <a:buFontTx/>
              <a:buChar char="•"/>
            </a:pPr>
            <a:r>
              <a:rPr lang="de-DE" altLang="en-US" dirty="0">
                <a:latin typeface="Arial" charset="0"/>
              </a:rPr>
              <a:t> An </a:t>
            </a:r>
            <a:r>
              <a:rPr lang="de-DE" altLang="en-US" dirty="0">
                <a:solidFill>
                  <a:schemeClr val="accent2"/>
                </a:solidFill>
                <a:latin typeface="Arial" charset="0"/>
              </a:rPr>
              <a:t>external </a:t>
            </a:r>
            <a:r>
              <a:rPr lang="de-DE" altLang="en-US" dirty="0" err="1">
                <a:solidFill>
                  <a:schemeClr val="accent2"/>
                </a:solidFill>
                <a:latin typeface="Arial" charset="0"/>
              </a:rPr>
              <a:t>magnetic</a:t>
            </a:r>
            <a:r>
              <a:rPr lang="de-DE" altLang="en-US" dirty="0">
                <a:solidFill>
                  <a:schemeClr val="accent2"/>
                </a:solidFill>
                <a:latin typeface="Arial" charset="0"/>
              </a:rPr>
              <a:t> </a:t>
            </a:r>
            <a:r>
              <a:rPr lang="de-DE" altLang="en-US" dirty="0" err="1">
                <a:solidFill>
                  <a:schemeClr val="accent2"/>
                </a:solidFill>
                <a:latin typeface="Arial" charset="0"/>
              </a:rPr>
              <a:t>field</a:t>
            </a:r>
            <a:r>
              <a:rPr lang="de-DE" altLang="en-US" dirty="0">
                <a:solidFill>
                  <a:schemeClr val="accent2"/>
                </a:solidFill>
                <a:latin typeface="Arial" charset="0"/>
              </a:rPr>
              <a:t> </a:t>
            </a:r>
            <a:r>
              <a:rPr lang="de-DE" altLang="en-US" dirty="0" err="1">
                <a:latin typeface="Arial" charset="0"/>
              </a:rPr>
              <a:t>is</a:t>
            </a:r>
            <a:r>
              <a:rPr lang="de-DE" altLang="en-US" dirty="0">
                <a:latin typeface="Arial" charset="0"/>
              </a:rPr>
              <a:t> </a:t>
            </a:r>
            <a:r>
              <a:rPr lang="de-DE" altLang="en-US" dirty="0" err="1">
                <a:latin typeface="Arial" charset="0"/>
              </a:rPr>
              <a:t>applied</a:t>
            </a:r>
            <a:r>
              <a:rPr lang="de-DE" altLang="en-US" dirty="0">
                <a:latin typeface="Arial" charset="0"/>
              </a:rPr>
              <a:t> </a:t>
            </a:r>
            <a:r>
              <a:rPr lang="de-DE" altLang="en-US" dirty="0" err="1">
                <a:latin typeface="Arial" charset="0"/>
              </a:rPr>
              <a:t>perpendicular</a:t>
            </a:r>
            <a:r>
              <a:rPr lang="de-DE" altLang="en-US" dirty="0">
                <a:latin typeface="Arial" charset="0"/>
              </a:rPr>
              <a:t> </a:t>
            </a:r>
            <a:r>
              <a:rPr lang="de-DE" altLang="en-US" dirty="0" err="1">
                <a:latin typeface="Arial" charset="0"/>
              </a:rPr>
              <a:t>to</a:t>
            </a:r>
            <a:r>
              <a:rPr lang="de-DE" altLang="en-US" dirty="0">
                <a:latin typeface="Arial" charset="0"/>
              </a:rPr>
              <a:t> </a:t>
            </a:r>
            <a:r>
              <a:rPr lang="de-DE" altLang="en-US" dirty="0" err="1">
                <a:latin typeface="Arial" charset="0"/>
              </a:rPr>
              <a:t>the</a:t>
            </a:r>
            <a:r>
              <a:rPr lang="de-DE" altLang="en-US" dirty="0">
                <a:latin typeface="Arial" charset="0"/>
              </a:rPr>
              <a:t> </a:t>
            </a:r>
            <a:r>
              <a:rPr lang="de-DE" altLang="en-US" dirty="0" err="1">
                <a:latin typeface="Arial" charset="0"/>
              </a:rPr>
              <a:t>billiard</a:t>
            </a:r>
            <a:r>
              <a:rPr lang="de-DE" altLang="en-US" dirty="0">
                <a:latin typeface="Arial" charset="0"/>
              </a:rPr>
              <a:t> plane</a:t>
            </a:r>
          </a:p>
          <a:p>
            <a:pPr eaLnBrk="1" hangingPunct="1">
              <a:spcBef>
                <a:spcPct val="30000"/>
              </a:spcBef>
              <a:buFontTx/>
              <a:buChar char="•"/>
            </a:pPr>
            <a:r>
              <a:rPr lang="de-DE" altLang="en-US" dirty="0">
                <a:latin typeface="Arial" charset="0"/>
              </a:rPr>
              <a:t> The </a:t>
            </a:r>
            <a:r>
              <a:rPr lang="de-DE" altLang="en-US" dirty="0" err="1">
                <a:solidFill>
                  <a:schemeClr val="accent2"/>
                </a:solidFill>
                <a:latin typeface="Arial" charset="0"/>
              </a:rPr>
              <a:t>strength</a:t>
            </a:r>
            <a:r>
              <a:rPr lang="de-DE" altLang="en-US" dirty="0">
                <a:solidFill>
                  <a:schemeClr val="accent2"/>
                </a:solidFill>
                <a:latin typeface="Arial" charset="0"/>
              </a:rPr>
              <a:t> </a:t>
            </a:r>
            <a:r>
              <a:rPr lang="de-DE" altLang="en-US" dirty="0" err="1">
                <a:solidFill>
                  <a:schemeClr val="accent2"/>
                </a:solidFill>
                <a:latin typeface="Arial" charset="0"/>
              </a:rPr>
              <a:t>of</a:t>
            </a:r>
            <a:r>
              <a:rPr lang="de-DE" altLang="en-US" dirty="0">
                <a:solidFill>
                  <a:schemeClr val="accent2"/>
                </a:solidFill>
                <a:latin typeface="Arial" charset="0"/>
              </a:rPr>
              <a:t> </a:t>
            </a:r>
            <a:r>
              <a:rPr lang="de-DE" altLang="en-US" dirty="0" err="1">
                <a:solidFill>
                  <a:schemeClr val="accent2"/>
                </a:solidFill>
                <a:latin typeface="Arial" charset="0"/>
              </a:rPr>
              <a:t>the</a:t>
            </a:r>
            <a:r>
              <a:rPr lang="de-DE" altLang="en-US" dirty="0">
                <a:solidFill>
                  <a:schemeClr val="accent2"/>
                </a:solidFill>
                <a:latin typeface="Arial" charset="0"/>
              </a:rPr>
              <a:t> </a:t>
            </a:r>
            <a:r>
              <a:rPr lang="de-DE" altLang="en-US" dirty="0" err="1">
                <a:solidFill>
                  <a:schemeClr val="accent2"/>
                </a:solidFill>
                <a:latin typeface="Arial" charset="0"/>
              </a:rPr>
              <a:t>magnetic</a:t>
            </a:r>
            <a:r>
              <a:rPr lang="de-DE" altLang="en-US" dirty="0">
                <a:solidFill>
                  <a:schemeClr val="accent2"/>
                </a:solidFill>
                <a:latin typeface="Arial" charset="0"/>
              </a:rPr>
              <a:t> </a:t>
            </a:r>
            <a:r>
              <a:rPr lang="de-DE" altLang="en-US" dirty="0" err="1">
                <a:solidFill>
                  <a:schemeClr val="accent2"/>
                </a:solidFill>
                <a:latin typeface="Arial" charset="0"/>
              </a:rPr>
              <a:t>field</a:t>
            </a:r>
            <a:r>
              <a:rPr lang="de-DE" altLang="en-US" dirty="0">
                <a:solidFill>
                  <a:schemeClr val="accent2"/>
                </a:solidFill>
                <a:latin typeface="Arial" charset="0"/>
              </a:rPr>
              <a:t> </a:t>
            </a:r>
            <a:r>
              <a:rPr lang="de-DE" altLang="en-US" dirty="0" err="1">
                <a:solidFill>
                  <a:schemeClr val="accent2"/>
                </a:solidFill>
                <a:latin typeface="Arial" charset="0"/>
              </a:rPr>
              <a:t>is</a:t>
            </a:r>
            <a:r>
              <a:rPr lang="de-DE" altLang="en-US" dirty="0">
                <a:solidFill>
                  <a:schemeClr val="accent2"/>
                </a:solidFill>
                <a:latin typeface="Arial" charset="0"/>
              </a:rPr>
              <a:t> </a:t>
            </a:r>
            <a:r>
              <a:rPr lang="de-DE" altLang="en-US" dirty="0" err="1">
                <a:solidFill>
                  <a:schemeClr val="accent2"/>
                </a:solidFill>
                <a:latin typeface="Arial" charset="0"/>
              </a:rPr>
              <a:t>varied</a:t>
            </a:r>
            <a:r>
              <a:rPr lang="de-DE" altLang="en-US" dirty="0">
                <a:latin typeface="Arial" charset="0"/>
              </a:rPr>
              <a:t> </a:t>
            </a:r>
            <a:r>
              <a:rPr lang="de-DE" altLang="en-US" dirty="0" err="1">
                <a:latin typeface="Arial" charset="0"/>
              </a:rPr>
              <a:t>by</a:t>
            </a:r>
            <a:r>
              <a:rPr lang="de-DE" altLang="en-US" dirty="0">
                <a:latin typeface="Arial" charset="0"/>
              </a:rPr>
              <a:t> </a:t>
            </a:r>
            <a:r>
              <a:rPr lang="de-DE" altLang="en-US" dirty="0" err="1">
                <a:latin typeface="Arial" charset="0"/>
              </a:rPr>
              <a:t>changing</a:t>
            </a:r>
            <a:r>
              <a:rPr lang="de-DE" altLang="en-US" dirty="0">
                <a:latin typeface="Arial" charset="0"/>
              </a:rPr>
              <a:t> </a:t>
            </a:r>
            <a:r>
              <a:rPr lang="de-DE" altLang="en-US" dirty="0" err="1">
                <a:latin typeface="Arial" charset="0"/>
              </a:rPr>
              <a:t>the</a:t>
            </a:r>
            <a:r>
              <a:rPr lang="de-DE" altLang="en-US" dirty="0">
                <a:latin typeface="Arial" charset="0"/>
              </a:rPr>
              <a:t> </a:t>
            </a:r>
            <a:r>
              <a:rPr lang="de-DE" altLang="en-US" dirty="0" err="1">
                <a:latin typeface="Arial" charset="0"/>
              </a:rPr>
              <a:t>distance</a:t>
            </a:r>
            <a:r>
              <a:rPr lang="de-DE" altLang="en-US" dirty="0">
                <a:latin typeface="Arial" charset="0"/>
              </a:rPr>
              <a:t> </a:t>
            </a:r>
          </a:p>
          <a:p>
            <a:pPr eaLnBrk="1" hangingPunct="1">
              <a:spcBef>
                <a:spcPct val="30000"/>
              </a:spcBef>
              <a:buFontTx/>
              <a:buNone/>
            </a:pPr>
            <a:r>
              <a:rPr lang="de-DE" altLang="en-US" dirty="0">
                <a:latin typeface="Arial" charset="0"/>
              </a:rPr>
              <a:t>   </a:t>
            </a:r>
            <a:r>
              <a:rPr lang="de-DE" altLang="en-US" dirty="0" err="1">
                <a:latin typeface="Arial" charset="0"/>
              </a:rPr>
              <a:t>between</a:t>
            </a:r>
            <a:r>
              <a:rPr lang="de-DE" altLang="en-US" dirty="0">
                <a:latin typeface="Arial" charset="0"/>
              </a:rPr>
              <a:t> </a:t>
            </a:r>
            <a:r>
              <a:rPr lang="de-DE" altLang="en-US" dirty="0" err="1">
                <a:latin typeface="Arial" charset="0"/>
              </a:rPr>
              <a:t>the</a:t>
            </a:r>
            <a:r>
              <a:rPr lang="de-DE" altLang="en-US" dirty="0">
                <a:latin typeface="Arial" charset="0"/>
              </a:rPr>
              <a:t> </a:t>
            </a:r>
            <a:r>
              <a:rPr lang="de-DE" altLang="en-US" dirty="0" err="1">
                <a:latin typeface="Arial" charset="0"/>
              </a:rPr>
              <a:t>magnets</a:t>
            </a:r>
            <a:endParaRPr lang="de-DE" altLang="en-US" dirty="0">
              <a:latin typeface="Arial" charset="0"/>
            </a:endParaRPr>
          </a:p>
        </p:txBody>
      </p:sp>
      <p:pic>
        <p:nvPicPr>
          <p:cNvPr id="32773" name="Picture 37" descr="majid_clo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838325"/>
            <a:ext cx="4964113"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Fußzeilenplatzhalter 1"/>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
        <p:nvSpPr>
          <p:cNvPr id="32775"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19D0C3AA-2F5D-45E7-9C34-0ED1775918B9}" type="slidenum">
              <a:rPr lang="de-DE" altLang="en-US" sz="1400" smtClean="0">
                <a:latin typeface="Arial" charset="0"/>
                <a:cs typeface="Arial" charset="0"/>
              </a:rPr>
              <a:pPr eaLnBrk="1" hangingPunct="1">
                <a:spcBef>
                  <a:spcPct val="0"/>
                </a:spcBef>
                <a:buFontTx/>
                <a:buNone/>
              </a:pPr>
              <a:t>16</a:t>
            </a:fld>
            <a:endParaRPr lang="de-DE" altLang="en-US" sz="1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45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4578">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4578">
                                            <p:txEl>
                                              <p:pRg st="1" end="1"/>
                                            </p:txEl>
                                          </p:spTgt>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364578">
                                            <p:txEl>
                                              <p:pRg st="0" end="0"/>
                                            </p:txEl>
                                          </p:spTgt>
                                        </p:tgtEl>
                                        <p:attrNameLst>
                                          <p:attrName>style.opacity</p:attrName>
                                        </p:attrNameLst>
                                      </p:cBhvr>
                                      <p:to>
                                        <p:strVal val="0.4"/>
                                      </p:to>
                                    </p:set>
                                    <p:animEffect filter="image" prLst="opacity: 0.4">
                                      <p:cBhvr rctx="IE">
                                        <p:cTn id="15" dur="indefinite"/>
                                        <p:tgtEl>
                                          <p:spTgt spid="36457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4578">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64578">
                                            <p:txEl>
                                              <p:pRg st="3" end="3"/>
                                            </p:txEl>
                                          </p:spTgt>
                                        </p:tgtEl>
                                        <p:attrNameLst>
                                          <p:attrName>style.visibility</p:attrName>
                                        </p:attrNameLst>
                                      </p:cBhvr>
                                      <p:to>
                                        <p:strVal val="visible"/>
                                      </p:to>
                                    </p:set>
                                  </p:childTnLst>
                                </p:cTn>
                              </p:par>
                              <p:par>
                                <p:cTn id="22" presetID="9" presetClass="emph" presetSubtype="0" nodeType="withEffect">
                                  <p:stCondLst>
                                    <p:cond delay="0"/>
                                  </p:stCondLst>
                                  <p:childTnLst>
                                    <p:set>
                                      <p:cBhvr>
                                        <p:cTn id="23" dur="indefinite"/>
                                        <p:tgtEl>
                                          <p:spTgt spid="364578">
                                            <p:txEl>
                                              <p:pRg st="1" end="1"/>
                                            </p:txEl>
                                          </p:spTgt>
                                        </p:tgtEl>
                                        <p:attrNameLst>
                                          <p:attrName>style.opacity</p:attrName>
                                        </p:attrNameLst>
                                      </p:cBhvr>
                                      <p:to>
                                        <p:strVal val="0.4"/>
                                      </p:to>
                                    </p:set>
                                    <p:animEffect filter="image" prLst="opacity: 0.4">
                                      <p:cBhvr rctx="IE">
                                        <p:cTn id="24" dur="indefinite"/>
                                        <p:tgtEl>
                                          <p:spTgt spid="364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liennummernplatzhalter 2"/>
          <p:cNvSpPr>
            <a:spLocks noGrp="1"/>
          </p:cNvSpPr>
          <p:nvPr>
            <p:ph type="sldNum" sz="quarter" idx="11"/>
          </p:nvPr>
        </p:nvSpPr>
        <p:spPr bwMode="auto">
          <a:xfrm>
            <a:off x="2903538" y="6330950"/>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9917C0C8-D49E-49C4-8FF9-52B1FF817D41}" type="slidenum">
              <a:rPr lang="de-DE" altLang="en-US" sz="1400" smtClean="0">
                <a:latin typeface="Arial" charset="0"/>
                <a:cs typeface="Arial" charset="0"/>
              </a:rPr>
              <a:pPr eaLnBrk="1" hangingPunct="1">
                <a:spcBef>
                  <a:spcPct val="0"/>
                </a:spcBef>
                <a:buFontTx/>
                <a:buNone/>
              </a:pPr>
              <a:t>17</a:t>
            </a:fld>
            <a:endParaRPr lang="de-DE" altLang="en-US" sz="1400">
              <a:latin typeface="Arial" charset="0"/>
              <a:cs typeface="Arial" charset="0"/>
            </a:endParaRPr>
          </a:p>
        </p:txBody>
      </p:sp>
      <p:pic>
        <p:nvPicPr>
          <p:cNvPr id="33796" name="Picture 22" descr="g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5" y="2998788"/>
            <a:ext cx="43322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3"/>
          <p:cNvSpPr>
            <a:spLocks noChangeArrowheads="1"/>
          </p:cNvSpPr>
          <p:nvPr/>
        </p:nvSpPr>
        <p:spPr bwMode="auto">
          <a:xfrm>
            <a:off x="2012950" y="3808413"/>
            <a:ext cx="588963" cy="13208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3798" name="Rectangle 24"/>
          <p:cNvSpPr>
            <a:spLocks noChangeArrowheads="1"/>
          </p:cNvSpPr>
          <p:nvPr/>
        </p:nvSpPr>
        <p:spPr bwMode="auto">
          <a:xfrm>
            <a:off x="4189413" y="3500438"/>
            <a:ext cx="1601787" cy="116046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3799" name="Rectangle 25"/>
          <p:cNvSpPr>
            <a:spLocks noChangeArrowheads="1"/>
          </p:cNvSpPr>
          <p:nvPr/>
        </p:nvSpPr>
        <p:spPr bwMode="auto">
          <a:xfrm>
            <a:off x="4445000" y="3394075"/>
            <a:ext cx="639763" cy="4127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3800" name="Rectangle 26"/>
          <p:cNvSpPr>
            <a:spLocks noChangeArrowheads="1"/>
          </p:cNvSpPr>
          <p:nvPr/>
        </p:nvSpPr>
        <p:spPr bwMode="auto">
          <a:xfrm>
            <a:off x="2192338" y="4746625"/>
            <a:ext cx="4405312" cy="58737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3801" name="Oval 5"/>
          <p:cNvSpPr>
            <a:spLocks noChangeArrowheads="1"/>
          </p:cNvSpPr>
          <p:nvPr/>
        </p:nvSpPr>
        <p:spPr bwMode="auto">
          <a:xfrm>
            <a:off x="3832225" y="4040188"/>
            <a:ext cx="69850" cy="698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3802" name="Oval 6"/>
          <p:cNvSpPr>
            <a:spLocks noChangeArrowheads="1"/>
          </p:cNvSpPr>
          <p:nvPr/>
        </p:nvSpPr>
        <p:spPr bwMode="auto">
          <a:xfrm>
            <a:off x="4933950" y="4003675"/>
            <a:ext cx="69850" cy="698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7" name="Freeform 7"/>
          <p:cNvSpPr>
            <a:spLocks/>
          </p:cNvSpPr>
          <p:nvPr/>
        </p:nvSpPr>
        <p:spPr bwMode="auto">
          <a:xfrm>
            <a:off x="3983038" y="3819525"/>
            <a:ext cx="881062" cy="134938"/>
          </a:xfrm>
          <a:custGeom>
            <a:avLst/>
            <a:gdLst>
              <a:gd name="T0" fmla="*/ 0 w 1406"/>
              <a:gd name="T1" fmla="*/ 2147483647 h 136"/>
              <a:gd name="T2" fmla="*/ 2147483647 w 1406"/>
              <a:gd name="T3" fmla="*/ 0 h 136"/>
              <a:gd name="T4" fmla="*/ 2147483647 w 1406"/>
              <a:gd name="T5" fmla="*/ 2147483647 h 136"/>
              <a:gd name="T6" fmla="*/ 0 60000 65536"/>
              <a:gd name="T7" fmla="*/ 0 60000 65536"/>
              <a:gd name="T8" fmla="*/ 0 60000 65536"/>
            </a:gdLst>
            <a:ahLst/>
            <a:cxnLst>
              <a:cxn ang="T6">
                <a:pos x="T0" y="T1"/>
              </a:cxn>
              <a:cxn ang="T7">
                <a:pos x="T2" y="T3"/>
              </a:cxn>
              <a:cxn ang="T8">
                <a:pos x="T4" y="T5"/>
              </a:cxn>
            </a:cxnLst>
            <a:rect l="0" t="0" r="r" b="b"/>
            <a:pathLst>
              <a:path w="1406" h="136">
                <a:moveTo>
                  <a:pt x="0" y="136"/>
                </a:moveTo>
                <a:cubicBezTo>
                  <a:pt x="223" y="68"/>
                  <a:pt x="447" y="0"/>
                  <a:pt x="681" y="0"/>
                </a:cubicBezTo>
                <a:cubicBezTo>
                  <a:pt x="915" y="0"/>
                  <a:pt x="1278" y="98"/>
                  <a:pt x="1406" y="136"/>
                </a:cubicBezTo>
              </a:path>
            </a:pathLst>
          </a:custGeom>
          <a:noFill/>
          <a:ln w="38100" cmpd="sng">
            <a:solidFill>
              <a:srgbClr val="2A2A7E"/>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
          <p:cNvSpPr>
            <a:spLocks/>
          </p:cNvSpPr>
          <p:nvPr/>
        </p:nvSpPr>
        <p:spPr bwMode="auto">
          <a:xfrm flipH="1" flipV="1">
            <a:off x="3981450" y="4135438"/>
            <a:ext cx="844550" cy="131762"/>
          </a:xfrm>
          <a:custGeom>
            <a:avLst/>
            <a:gdLst>
              <a:gd name="T0" fmla="*/ 0 w 1406"/>
              <a:gd name="T1" fmla="*/ 2147483647 h 136"/>
              <a:gd name="T2" fmla="*/ 2147483647 w 1406"/>
              <a:gd name="T3" fmla="*/ 0 h 136"/>
              <a:gd name="T4" fmla="*/ 2147483647 w 1406"/>
              <a:gd name="T5" fmla="*/ 2147483647 h 136"/>
              <a:gd name="T6" fmla="*/ 0 60000 65536"/>
              <a:gd name="T7" fmla="*/ 0 60000 65536"/>
              <a:gd name="T8" fmla="*/ 0 60000 65536"/>
            </a:gdLst>
            <a:ahLst/>
            <a:cxnLst>
              <a:cxn ang="T6">
                <a:pos x="T0" y="T1"/>
              </a:cxn>
              <a:cxn ang="T7">
                <a:pos x="T2" y="T3"/>
              </a:cxn>
              <a:cxn ang="T8">
                <a:pos x="T4" y="T5"/>
              </a:cxn>
            </a:cxnLst>
            <a:rect l="0" t="0" r="r" b="b"/>
            <a:pathLst>
              <a:path w="1406" h="136">
                <a:moveTo>
                  <a:pt x="0" y="136"/>
                </a:moveTo>
                <a:cubicBezTo>
                  <a:pt x="223" y="68"/>
                  <a:pt x="447" y="0"/>
                  <a:pt x="681" y="0"/>
                </a:cubicBezTo>
                <a:cubicBezTo>
                  <a:pt x="915" y="0"/>
                  <a:pt x="1278" y="98"/>
                  <a:pt x="1406" y="136"/>
                </a:cubicBezTo>
              </a:path>
            </a:pathLst>
          </a:custGeom>
          <a:noFill/>
          <a:ln w="38100" cmpd="sng">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9"/>
          <p:cNvSpPr txBox="1">
            <a:spLocks noChangeArrowheads="1"/>
          </p:cNvSpPr>
          <p:nvPr/>
        </p:nvSpPr>
        <p:spPr bwMode="auto">
          <a:xfrm>
            <a:off x="4116388" y="3349625"/>
            <a:ext cx="579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2400">
                <a:solidFill>
                  <a:srgbClr val="2A2A7E"/>
                </a:solidFill>
                <a:latin typeface="Times New Roman" pitchFamily="18" charset="0"/>
              </a:rPr>
              <a:t>S</a:t>
            </a:r>
            <a:r>
              <a:rPr lang="de-DE" altLang="en-US" sz="2400" baseline="-25000">
                <a:solidFill>
                  <a:srgbClr val="2A2A7E"/>
                </a:solidFill>
                <a:latin typeface="Times New Roman" pitchFamily="18" charset="0"/>
              </a:rPr>
              <a:t>ab</a:t>
            </a:r>
          </a:p>
        </p:txBody>
      </p:sp>
      <p:sp>
        <p:nvSpPr>
          <p:cNvPr id="20" name="Text Box 10"/>
          <p:cNvSpPr txBox="1">
            <a:spLocks noChangeArrowheads="1"/>
          </p:cNvSpPr>
          <p:nvPr/>
        </p:nvSpPr>
        <p:spPr bwMode="auto">
          <a:xfrm>
            <a:off x="4151313" y="4232275"/>
            <a:ext cx="579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2400">
                <a:solidFill>
                  <a:srgbClr val="FF0000"/>
                </a:solidFill>
                <a:latin typeface="Times New Roman" pitchFamily="18" charset="0"/>
              </a:rPr>
              <a:t>S</a:t>
            </a:r>
            <a:r>
              <a:rPr lang="de-DE" altLang="en-US" sz="2400" baseline="-25000">
                <a:solidFill>
                  <a:srgbClr val="FF0000"/>
                </a:solidFill>
                <a:latin typeface="Times New Roman" pitchFamily="18" charset="0"/>
              </a:rPr>
              <a:t>ba</a:t>
            </a:r>
          </a:p>
        </p:txBody>
      </p:sp>
      <p:sp>
        <p:nvSpPr>
          <p:cNvPr id="33807" name="Text Box 11"/>
          <p:cNvSpPr txBox="1">
            <a:spLocks noChangeArrowheads="1"/>
          </p:cNvSpPr>
          <p:nvPr/>
        </p:nvSpPr>
        <p:spPr bwMode="auto">
          <a:xfrm>
            <a:off x="5013325" y="38290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Arial" charset="0"/>
              </a:rPr>
              <a:t>a</a:t>
            </a:r>
          </a:p>
        </p:txBody>
      </p:sp>
      <p:sp>
        <p:nvSpPr>
          <p:cNvPr id="33808" name="Text Box 12"/>
          <p:cNvSpPr txBox="1">
            <a:spLocks noChangeArrowheads="1"/>
          </p:cNvSpPr>
          <p:nvPr/>
        </p:nvSpPr>
        <p:spPr bwMode="auto">
          <a:xfrm>
            <a:off x="3503613" y="38608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Times New Roman" pitchFamily="18" charset="0"/>
              </a:rPr>
              <a:t>b</a:t>
            </a:r>
          </a:p>
        </p:txBody>
      </p:sp>
      <p:sp>
        <p:nvSpPr>
          <p:cNvPr id="33809" name="Oval 27"/>
          <p:cNvSpPr>
            <a:spLocks noChangeArrowheads="1"/>
          </p:cNvSpPr>
          <p:nvPr/>
        </p:nvSpPr>
        <p:spPr bwMode="auto">
          <a:xfrm>
            <a:off x="3044825" y="3921125"/>
            <a:ext cx="88900" cy="90488"/>
          </a:xfrm>
          <a:prstGeom prst="ellipse">
            <a:avLst/>
          </a:prstGeom>
          <a:solidFill>
            <a:srgbClr val="339933"/>
          </a:solidFill>
          <a:ln w="6350">
            <a:solidFill>
              <a:srgbClr val="339933"/>
            </a:solidFill>
            <a:round/>
            <a:headEnd/>
            <a:tailEnd/>
          </a:ln>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endParaRPr lang="en-US" altLang="en-US" sz="2400">
              <a:solidFill>
                <a:srgbClr val="339933"/>
              </a:solidFill>
              <a:latin typeface="Times New Roman" pitchFamily="18" charset="0"/>
            </a:endParaRPr>
          </a:p>
        </p:txBody>
      </p:sp>
      <p:sp>
        <p:nvSpPr>
          <p:cNvPr id="24" name="Rectangle 2"/>
          <p:cNvSpPr txBox="1">
            <a:spLocks noChangeArrowheads="1"/>
          </p:cNvSpPr>
          <p:nvPr/>
        </p:nvSpPr>
        <p:spPr bwMode="auto">
          <a:xfrm>
            <a:off x="358775" y="488950"/>
            <a:ext cx="6877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a:lstStyle>
          <a:p>
            <a:pPr eaLnBrk="1" hangingPunct="1">
              <a:defRPr/>
            </a:pPr>
            <a:r>
              <a:rPr lang="de-DE" kern="0" dirty="0" err="1"/>
              <a:t>Induced</a:t>
            </a:r>
            <a:r>
              <a:rPr lang="de-DE" kern="0" dirty="0"/>
              <a:t> Violation </a:t>
            </a:r>
            <a:r>
              <a:rPr lang="de-DE" kern="0" dirty="0" err="1"/>
              <a:t>of</a:t>
            </a:r>
            <a:r>
              <a:rPr lang="de-DE" kern="0" dirty="0"/>
              <a:t> T </a:t>
            </a:r>
            <a:r>
              <a:rPr lang="de-DE" kern="0" dirty="0" err="1"/>
              <a:t>Invariance</a:t>
            </a:r>
            <a:r>
              <a:rPr lang="de-DE" kern="0" dirty="0"/>
              <a:t> </a:t>
            </a:r>
            <a:br>
              <a:rPr lang="de-DE" kern="0" dirty="0"/>
            </a:br>
            <a:r>
              <a:rPr lang="de-DE" kern="0" dirty="0" err="1"/>
              <a:t>with</a:t>
            </a:r>
            <a:r>
              <a:rPr lang="de-DE" kern="0" dirty="0"/>
              <a:t> Ferrite</a:t>
            </a:r>
          </a:p>
        </p:txBody>
      </p:sp>
      <p:sp>
        <p:nvSpPr>
          <p:cNvPr id="26" name="Text Box 13"/>
          <p:cNvSpPr txBox="1">
            <a:spLocks noChangeArrowheads="1"/>
          </p:cNvSpPr>
          <p:nvPr/>
        </p:nvSpPr>
        <p:spPr bwMode="auto">
          <a:xfrm>
            <a:off x="146050" y="4854575"/>
            <a:ext cx="5145088"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30000"/>
              </a:lnSpc>
              <a:spcBef>
                <a:spcPct val="0"/>
              </a:spcBef>
              <a:buFontTx/>
              <a:buChar char="•"/>
              <a:defRPr/>
            </a:pPr>
            <a:r>
              <a:rPr lang="de-DE" altLang="en-US" dirty="0">
                <a:latin typeface="Arial" charset="0"/>
                <a:cs typeface="Arial" charset="0"/>
              </a:rPr>
              <a:t> T-invariant </a:t>
            </a:r>
            <a:r>
              <a:rPr lang="de-DE" altLang="en-US" dirty="0" err="1">
                <a:latin typeface="Arial" charset="0"/>
                <a:cs typeface="Arial" charset="0"/>
              </a:rPr>
              <a:t>system</a:t>
            </a:r>
            <a:r>
              <a:rPr lang="de-DE" altLang="en-US" dirty="0">
                <a:latin typeface="Arial" charset="0"/>
                <a:cs typeface="Arial" charset="0"/>
              </a:rPr>
              <a:t>       → </a:t>
            </a:r>
            <a:r>
              <a:rPr lang="de-DE" altLang="en-US" dirty="0" err="1">
                <a:latin typeface="Arial" charset="0"/>
                <a:cs typeface="Arial" charset="0"/>
              </a:rPr>
              <a:t>reciprocity</a:t>
            </a:r>
            <a:endParaRPr lang="de-DE" altLang="en-US" dirty="0">
              <a:latin typeface="Arial" charset="0"/>
              <a:cs typeface="Arial" charset="0"/>
            </a:endParaRPr>
          </a:p>
          <a:p>
            <a:pPr eaLnBrk="1" hangingPunct="1">
              <a:lnSpc>
                <a:spcPct val="130000"/>
              </a:lnSpc>
              <a:spcBef>
                <a:spcPct val="0"/>
              </a:spcBef>
              <a:buFontTx/>
              <a:buNone/>
              <a:defRPr/>
            </a:pPr>
            <a:r>
              <a:rPr lang="de-DE" altLang="en-US" dirty="0">
                <a:latin typeface="Arial" charset="0"/>
                <a:cs typeface="Arial" charset="0"/>
              </a:rPr>
              <a:t>                               </a:t>
            </a:r>
            <a:r>
              <a:rPr lang="de-DE" altLang="en-US" sz="800" dirty="0">
                <a:latin typeface="Arial" charset="0"/>
                <a:cs typeface="Arial" charset="0"/>
              </a:rPr>
              <a:t>                   </a:t>
            </a:r>
            <a:r>
              <a:rPr lang="de-DE" altLang="en-US" dirty="0">
                <a:latin typeface="Arial" charset="0"/>
                <a:cs typeface="Arial" charset="0"/>
              </a:rPr>
              <a:t>→ </a:t>
            </a:r>
            <a:r>
              <a:rPr lang="de-DE" altLang="en-US" dirty="0" err="1">
                <a:latin typeface="Arial" charset="0"/>
                <a:cs typeface="Arial" charset="0"/>
              </a:rPr>
              <a:t>detailed</a:t>
            </a:r>
            <a:r>
              <a:rPr lang="de-DE" altLang="en-US" dirty="0">
                <a:latin typeface="Arial" charset="0"/>
                <a:cs typeface="Arial" charset="0"/>
              </a:rPr>
              <a:t> </a:t>
            </a:r>
            <a:r>
              <a:rPr lang="de-DE" altLang="en-US" dirty="0" err="1">
                <a:latin typeface="Arial" charset="0"/>
                <a:cs typeface="Arial" charset="0"/>
              </a:rPr>
              <a:t>balance</a:t>
            </a:r>
            <a:endParaRPr lang="de-DE" altLang="en-US" dirty="0">
              <a:latin typeface="Arial" charset="0"/>
              <a:cs typeface="Arial" charset="0"/>
            </a:endParaRPr>
          </a:p>
          <a:p>
            <a:pPr marL="176213" indent="-176213" eaLnBrk="1" hangingPunct="1">
              <a:lnSpc>
                <a:spcPct val="130000"/>
              </a:lnSpc>
              <a:spcBef>
                <a:spcPct val="0"/>
              </a:spcBef>
              <a:buClr>
                <a:schemeClr val="tx1"/>
              </a:buClr>
              <a:buFont typeface="Arial" panose="020B0604020202020204" pitchFamily="34" charset="0"/>
              <a:buChar char="•"/>
              <a:defRPr/>
            </a:pPr>
            <a:r>
              <a:rPr lang="de-DE" altLang="en-US" dirty="0">
                <a:solidFill>
                  <a:srgbClr val="339933"/>
                </a:solidFill>
                <a:latin typeface="Arial" charset="0"/>
                <a:cs typeface="Arial" charset="0"/>
              </a:rPr>
              <a:t>T-</a:t>
            </a:r>
            <a:r>
              <a:rPr lang="de-DE" altLang="en-US" dirty="0" err="1">
                <a:solidFill>
                  <a:srgbClr val="339933"/>
                </a:solidFill>
                <a:latin typeface="Arial" charset="0"/>
                <a:cs typeface="Arial" charset="0"/>
              </a:rPr>
              <a:t>noninvariant</a:t>
            </a:r>
            <a:r>
              <a:rPr lang="de-DE" altLang="en-US" dirty="0">
                <a:solidFill>
                  <a:srgbClr val="339933"/>
                </a:solidFill>
                <a:latin typeface="Arial" charset="0"/>
                <a:cs typeface="Arial" charset="0"/>
              </a:rPr>
              <a:t> </a:t>
            </a:r>
            <a:r>
              <a:rPr lang="de-DE" altLang="en-US" dirty="0" err="1">
                <a:solidFill>
                  <a:srgbClr val="339933"/>
                </a:solidFill>
                <a:latin typeface="Arial" charset="0"/>
                <a:cs typeface="Arial" charset="0"/>
              </a:rPr>
              <a:t>system</a:t>
            </a:r>
            <a:r>
              <a:rPr lang="de-DE" altLang="en-US" dirty="0">
                <a:solidFill>
                  <a:srgbClr val="339933"/>
                </a:solidFill>
                <a:latin typeface="Arial" charset="0"/>
                <a:cs typeface="Arial" charset="0"/>
              </a:rPr>
              <a:t> </a:t>
            </a:r>
          </a:p>
        </p:txBody>
      </p:sp>
      <p:sp>
        <p:nvSpPr>
          <p:cNvPr id="27" name="Line 17"/>
          <p:cNvSpPr>
            <a:spLocks noChangeShapeType="1"/>
          </p:cNvSpPr>
          <p:nvPr/>
        </p:nvSpPr>
        <p:spPr bwMode="auto">
          <a:xfrm>
            <a:off x="1670050" y="2960688"/>
            <a:ext cx="3667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8"/>
          <p:cNvSpPr>
            <a:spLocks noChangeShapeType="1"/>
          </p:cNvSpPr>
          <p:nvPr/>
        </p:nvSpPr>
        <p:spPr bwMode="auto">
          <a:xfrm flipH="1" flipV="1">
            <a:off x="1639888" y="2871788"/>
            <a:ext cx="365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4" name="Text Box 32"/>
          <p:cNvSpPr txBox="1">
            <a:spLocks noChangeArrowheads="1"/>
          </p:cNvSpPr>
          <p:nvPr/>
        </p:nvSpPr>
        <p:spPr bwMode="auto">
          <a:xfrm>
            <a:off x="2735263" y="3773488"/>
            <a:ext cx="44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b="1">
                <a:solidFill>
                  <a:srgbClr val="339933"/>
                </a:solidFill>
                <a:latin typeface="Arial" charset="0"/>
              </a:rPr>
              <a:t>F</a:t>
            </a:r>
          </a:p>
        </p:txBody>
      </p:sp>
      <p:sp>
        <p:nvSpPr>
          <p:cNvPr id="30" name="Text Box 48"/>
          <p:cNvSpPr txBox="1">
            <a:spLocks noChangeArrowheads="1"/>
          </p:cNvSpPr>
          <p:nvPr/>
        </p:nvSpPr>
        <p:spPr bwMode="auto">
          <a:xfrm>
            <a:off x="6365875" y="4902200"/>
            <a:ext cx="13731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en-US" altLang="en-US" sz="2400" dirty="0">
                <a:solidFill>
                  <a:schemeClr val="accent2"/>
                </a:solidFill>
                <a:latin typeface="Arial" charset="0"/>
                <a:cs typeface="Arial" charset="0"/>
              </a:rPr>
              <a:t>S</a:t>
            </a:r>
            <a:r>
              <a:rPr lang="en-US" altLang="en-US" sz="2400" baseline="-25000" dirty="0">
                <a:solidFill>
                  <a:schemeClr val="accent2"/>
                </a:solidFill>
                <a:latin typeface="Arial" charset="0"/>
                <a:cs typeface="Arial" charset="0"/>
              </a:rPr>
              <a:t>ab</a:t>
            </a:r>
            <a:r>
              <a:rPr lang="en-US" altLang="en-US" sz="2400" i="1" baseline="-25000" dirty="0">
                <a:latin typeface="Arial" charset="0"/>
                <a:cs typeface="Arial" charset="0"/>
              </a:rPr>
              <a:t> </a:t>
            </a:r>
            <a:r>
              <a:rPr lang="en-US" altLang="en-US" sz="2400" dirty="0">
                <a:latin typeface="Arial" charset="0"/>
                <a:cs typeface="Arial" charset="0"/>
              </a:rPr>
              <a:t>= </a:t>
            </a:r>
            <a:r>
              <a:rPr lang="en-US" altLang="en-US" sz="2400" dirty="0" err="1">
                <a:solidFill>
                  <a:srgbClr val="FF0000"/>
                </a:solidFill>
                <a:latin typeface="Arial" charset="0"/>
                <a:cs typeface="Arial" charset="0"/>
              </a:rPr>
              <a:t>S</a:t>
            </a:r>
            <a:r>
              <a:rPr lang="en-US" altLang="en-US" sz="2400" baseline="-25000" dirty="0" err="1">
                <a:solidFill>
                  <a:srgbClr val="FF0000"/>
                </a:solidFill>
                <a:latin typeface="Arial" charset="0"/>
                <a:cs typeface="Arial" charset="0"/>
              </a:rPr>
              <a:t>ba</a:t>
            </a:r>
            <a:endParaRPr lang="en-US" altLang="en-US" sz="2400" baseline="-25000" dirty="0">
              <a:solidFill>
                <a:srgbClr val="FF0000"/>
              </a:solidFill>
              <a:latin typeface="Arial" charset="0"/>
              <a:cs typeface="Arial" charset="0"/>
            </a:endParaRPr>
          </a:p>
        </p:txBody>
      </p:sp>
      <p:sp>
        <p:nvSpPr>
          <p:cNvPr id="31" name="Text Box 49"/>
          <p:cNvSpPr txBox="1">
            <a:spLocks noChangeArrowheads="1"/>
          </p:cNvSpPr>
          <p:nvPr/>
        </p:nvSpPr>
        <p:spPr bwMode="auto">
          <a:xfrm>
            <a:off x="6086475" y="5295900"/>
            <a:ext cx="19732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en-US" altLang="en-US" sz="2400">
                <a:solidFill>
                  <a:schemeClr val="accent2"/>
                </a:solidFill>
                <a:latin typeface="Arial" charset="0"/>
                <a:cs typeface="Arial" charset="0"/>
              </a:rPr>
              <a:t>|S</a:t>
            </a:r>
            <a:r>
              <a:rPr lang="en-US" altLang="en-US" sz="2400" baseline="-25000">
                <a:solidFill>
                  <a:schemeClr val="accent2"/>
                </a:solidFill>
                <a:latin typeface="Arial" charset="0"/>
                <a:cs typeface="Arial" charset="0"/>
              </a:rPr>
              <a:t>ab</a:t>
            </a:r>
            <a:r>
              <a:rPr lang="en-US" altLang="en-US" sz="2400">
                <a:solidFill>
                  <a:schemeClr val="accent2"/>
                </a:solidFill>
                <a:latin typeface="Arial" charset="0"/>
                <a:cs typeface="Arial" charset="0"/>
              </a:rPr>
              <a:t>|</a:t>
            </a:r>
            <a:r>
              <a:rPr lang="en-US" altLang="en-US" sz="2400" baseline="30000">
                <a:solidFill>
                  <a:schemeClr val="accent2"/>
                </a:solidFill>
                <a:latin typeface="Arial" charset="0"/>
                <a:cs typeface="Arial" charset="0"/>
              </a:rPr>
              <a:t>2</a:t>
            </a:r>
            <a:r>
              <a:rPr lang="en-US" altLang="en-US" sz="2400" i="1" baseline="-25000">
                <a:latin typeface="Arial" charset="0"/>
                <a:cs typeface="Arial" charset="0"/>
              </a:rPr>
              <a:t> </a:t>
            </a:r>
            <a:r>
              <a:rPr lang="en-US" altLang="en-US" sz="2400">
                <a:latin typeface="Arial" charset="0"/>
                <a:cs typeface="Arial" charset="0"/>
              </a:rPr>
              <a:t>= </a:t>
            </a:r>
            <a:r>
              <a:rPr lang="en-US" altLang="en-US" sz="2400">
                <a:solidFill>
                  <a:srgbClr val="FF0000"/>
                </a:solidFill>
                <a:latin typeface="Arial" charset="0"/>
                <a:cs typeface="Arial" charset="0"/>
              </a:rPr>
              <a:t>|S</a:t>
            </a:r>
            <a:r>
              <a:rPr lang="en-US" altLang="en-US" sz="2400" baseline="-25000">
                <a:solidFill>
                  <a:srgbClr val="FF0000"/>
                </a:solidFill>
                <a:latin typeface="Arial" charset="0"/>
                <a:cs typeface="Arial" charset="0"/>
              </a:rPr>
              <a:t>ba</a:t>
            </a:r>
            <a:r>
              <a:rPr lang="en-US" altLang="en-US" sz="2400">
                <a:solidFill>
                  <a:srgbClr val="FF0000"/>
                </a:solidFill>
                <a:latin typeface="Arial" charset="0"/>
                <a:cs typeface="Arial" charset="0"/>
              </a:rPr>
              <a:t>|</a:t>
            </a:r>
            <a:r>
              <a:rPr lang="en-US" altLang="en-US" sz="2400" baseline="30000">
                <a:solidFill>
                  <a:srgbClr val="FF0000"/>
                </a:solidFill>
                <a:latin typeface="Arial" charset="0"/>
                <a:cs typeface="Arial" charset="0"/>
              </a:rPr>
              <a:t>2</a:t>
            </a:r>
          </a:p>
        </p:txBody>
      </p:sp>
      <p:sp>
        <p:nvSpPr>
          <p:cNvPr id="33817" name="Rectangle 50"/>
          <p:cNvSpPr>
            <a:spLocks noChangeArrowheads="1"/>
          </p:cNvSpPr>
          <p:nvPr/>
        </p:nvSpPr>
        <p:spPr bwMode="auto">
          <a:xfrm rot="1180802">
            <a:off x="4832350" y="3317875"/>
            <a:ext cx="1035050" cy="4254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9" name="Text Box 3"/>
          <p:cNvSpPr txBox="1">
            <a:spLocks noChangeArrowheads="1"/>
          </p:cNvSpPr>
          <p:nvPr/>
        </p:nvSpPr>
        <p:spPr bwMode="auto">
          <a:xfrm>
            <a:off x="146050" y="1570038"/>
            <a:ext cx="89979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20000"/>
              </a:lnSpc>
              <a:spcBef>
                <a:spcPct val="0"/>
              </a:spcBef>
              <a:buFontTx/>
              <a:buChar char="•"/>
            </a:pPr>
            <a:r>
              <a:rPr lang="de-DE" altLang="en-US" dirty="0">
                <a:latin typeface="Arial" charset="0"/>
                <a:cs typeface="Arial" charset="0"/>
              </a:rPr>
              <a:t>Spins</a:t>
            </a:r>
            <a:r>
              <a:rPr lang="de-DE" altLang="en-US" dirty="0">
                <a:solidFill>
                  <a:schemeClr val="accent2"/>
                </a:solidFill>
                <a:latin typeface="Arial" charset="0"/>
                <a:cs typeface="Arial" charset="0"/>
              </a:rPr>
              <a:t> </a:t>
            </a:r>
            <a:r>
              <a:rPr lang="de-DE" altLang="en-US" dirty="0" err="1">
                <a:latin typeface="Arial" charset="0"/>
                <a:cs typeface="Arial" charset="0"/>
              </a:rPr>
              <a:t>of</a:t>
            </a:r>
            <a:r>
              <a:rPr lang="de-DE" altLang="en-US" dirty="0">
                <a:solidFill>
                  <a:schemeClr val="accent2"/>
                </a:solidFill>
                <a:latin typeface="Arial" charset="0"/>
                <a:cs typeface="Arial" charset="0"/>
              </a:rPr>
              <a:t> </a:t>
            </a:r>
            <a:r>
              <a:rPr lang="de-DE" altLang="en-US" dirty="0" err="1">
                <a:solidFill>
                  <a:srgbClr val="339933"/>
                </a:solidFill>
                <a:latin typeface="Arial" charset="0"/>
                <a:cs typeface="Arial" charset="0"/>
              </a:rPr>
              <a:t>magnetized</a:t>
            </a:r>
            <a:r>
              <a:rPr lang="de-DE" altLang="en-US" dirty="0">
                <a:solidFill>
                  <a:srgbClr val="339933"/>
                </a:solidFill>
                <a:latin typeface="Arial" charset="0"/>
                <a:cs typeface="Arial" charset="0"/>
              </a:rPr>
              <a:t> </a:t>
            </a:r>
            <a:r>
              <a:rPr lang="de-DE" altLang="en-US" dirty="0" err="1">
                <a:solidFill>
                  <a:srgbClr val="339933"/>
                </a:solidFill>
                <a:latin typeface="Arial" charset="0"/>
                <a:cs typeface="Arial" charset="0"/>
              </a:rPr>
              <a:t>ferrite</a:t>
            </a:r>
            <a:r>
              <a:rPr lang="de-DE" altLang="en-US" dirty="0">
                <a:solidFill>
                  <a:srgbClr val="339933"/>
                </a:solidFill>
                <a:latin typeface="Arial" charset="0"/>
                <a:cs typeface="Arial" charset="0"/>
              </a:rPr>
              <a:t> </a:t>
            </a:r>
            <a:r>
              <a:rPr lang="de-DE" altLang="en-US" dirty="0" err="1">
                <a:latin typeface="Arial" charset="0"/>
                <a:cs typeface="Arial" charset="0"/>
              </a:rPr>
              <a:t>precess</a:t>
            </a:r>
            <a:r>
              <a:rPr lang="de-DE" altLang="en-US" dirty="0">
                <a:latin typeface="Arial" charset="0"/>
                <a:cs typeface="Arial" charset="0"/>
              </a:rPr>
              <a:t> </a:t>
            </a:r>
            <a:r>
              <a:rPr lang="de-DE" altLang="en-US" dirty="0" err="1">
                <a:latin typeface="Arial" charset="0"/>
                <a:cs typeface="Arial" charset="0"/>
              </a:rPr>
              <a:t>collectively</a:t>
            </a:r>
            <a:r>
              <a:rPr lang="de-DE" altLang="en-US" dirty="0">
                <a:latin typeface="Arial" charset="0"/>
                <a:cs typeface="Arial" charset="0"/>
              </a:rPr>
              <a:t> </a:t>
            </a:r>
            <a:r>
              <a:rPr lang="de-DE" altLang="en-US" dirty="0" err="1">
                <a:latin typeface="Arial" charset="0"/>
                <a:cs typeface="Arial" charset="0"/>
              </a:rPr>
              <a:t>with</a:t>
            </a:r>
            <a:r>
              <a:rPr lang="de-DE" altLang="en-US" dirty="0">
                <a:latin typeface="Arial" charset="0"/>
                <a:cs typeface="Arial" charset="0"/>
              </a:rPr>
              <a:t> </a:t>
            </a:r>
            <a:r>
              <a:rPr lang="de-DE" altLang="en-US" dirty="0" err="1">
                <a:latin typeface="Arial" charset="0"/>
                <a:cs typeface="Arial" charset="0"/>
              </a:rPr>
              <a:t>their</a:t>
            </a:r>
            <a:r>
              <a:rPr lang="de-DE" altLang="en-US" dirty="0">
                <a:latin typeface="Arial" charset="0"/>
                <a:cs typeface="Arial" charset="0"/>
              </a:rPr>
              <a:t> </a:t>
            </a:r>
            <a:r>
              <a:rPr lang="de-DE" altLang="en-US" dirty="0" err="1">
                <a:latin typeface="Arial" charset="0"/>
                <a:cs typeface="Arial" charset="0"/>
              </a:rPr>
              <a:t>Larmor</a:t>
            </a:r>
            <a:r>
              <a:rPr lang="de-DE" altLang="en-US" dirty="0">
                <a:latin typeface="Arial" charset="0"/>
                <a:cs typeface="Arial" charset="0"/>
              </a:rPr>
              <a:t> </a:t>
            </a:r>
            <a:r>
              <a:rPr lang="de-DE" altLang="en-US" dirty="0" err="1">
                <a:latin typeface="Arial" charset="0"/>
                <a:cs typeface="Arial" charset="0"/>
              </a:rPr>
              <a:t>frequency</a:t>
            </a:r>
            <a:r>
              <a:rPr lang="de-DE" altLang="en-US" dirty="0">
                <a:latin typeface="Arial" charset="0"/>
                <a:cs typeface="Arial" charset="0"/>
              </a:rPr>
              <a:t> </a:t>
            </a:r>
            <a:r>
              <a:rPr lang="de-DE" altLang="en-US" dirty="0" err="1">
                <a:latin typeface="Arial" charset="0"/>
                <a:cs typeface="Arial" charset="0"/>
              </a:rPr>
              <a:t>about</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external </a:t>
            </a:r>
            <a:r>
              <a:rPr lang="de-DE" altLang="en-US" dirty="0" err="1">
                <a:latin typeface="Arial" charset="0"/>
                <a:cs typeface="Arial" charset="0"/>
              </a:rPr>
              <a:t>magnetic</a:t>
            </a:r>
            <a:r>
              <a:rPr lang="de-DE" altLang="en-US" dirty="0">
                <a:latin typeface="Arial" charset="0"/>
                <a:cs typeface="Arial" charset="0"/>
              </a:rPr>
              <a:t> </a:t>
            </a:r>
            <a:r>
              <a:rPr lang="de-DE" altLang="en-US" dirty="0" err="1">
                <a:latin typeface="Arial" charset="0"/>
                <a:cs typeface="Arial" charset="0"/>
              </a:rPr>
              <a:t>field</a:t>
            </a:r>
            <a:r>
              <a:rPr lang="de-DE" altLang="en-US" dirty="0">
                <a:latin typeface="Arial" charset="0"/>
                <a:cs typeface="Arial" charset="0"/>
              </a:rPr>
              <a:t> </a:t>
            </a:r>
          </a:p>
          <a:p>
            <a:pPr eaLnBrk="1" hangingPunct="1">
              <a:lnSpc>
                <a:spcPct val="120000"/>
              </a:lnSpc>
              <a:spcBef>
                <a:spcPct val="0"/>
              </a:spcBef>
              <a:buFontTx/>
              <a:buChar char="•"/>
            </a:pPr>
            <a:r>
              <a:rPr lang="de-DE" altLang="en-US" dirty="0" err="1">
                <a:latin typeface="Arial" charset="0"/>
                <a:cs typeface="Arial" charset="0"/>
              </a:rPr>
              <a:t>Coupling</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rf</a:t>
            </a:r>
            <a:r>
              <a:rPr lang="de-DE" altLang="en-US" dirty="0">
                <a:latin typeface="Arial" charset="0"/>
                <a:cs typeface="Arial" charset="0"/>
              </a:rPr>
              <a:t> </a:t>
            </a:r>
            <a:r>
              <a:rPr lang="de-DE" altLang="en-US" dirty="0" err="1">
                <a:latin typeface="Arial" charset="0"/>
                <a:cs typeface="Arial" charset="0"/>
              </a:rPr>
              <a:t>magnetic</a:t>
            </a:r>
            <a:r>
              <a:rPr lang="de-DE" altLang="en-US" dirty="0">
                <a:latin typeface="Arial" charset="0"/>
                <a:cs typeface="Arial" charset="0"/>
              </a:rPr>
              <a:t> </a:t>
            </a:r>
            <a:r>
              <a:rPr lang="de-DE" altLang="en-US" dirty="0" err="1">
                <a:latin typeface="Arial" charset="0"/>
                <a:cs typeface="Arial" charset="0"/>
              </a:rPr>
              <a:t>field</a:t>
            </a:r>
            <a:r>
              <a:rPr lang="de-DE" altLang="en-US" dirty="0">
                <a:latin typeface="Arial" charset="0"/>
                <a:cs typeface="Arial" charset="0"/>
              </a:rPr>
              <a:t> </a:t>
            </a:r>
            <a:r>
              <a:rPr lang="de-DE" altLang="en-US" dirty="0" err="1">
                <a:latin typeface="Arial" charset="0"/>
                <a:cs typeface="Arial" charset="0"/>
              </a:rPr>
              <a:t>to</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solidFill>
                  <a:srgbClr val="339933"/>
                </a:solidFill>
                <a:latin typeface="Arial" charset="0"/>
                <a:cs typeface="Arial" charset="0"/>
              </a:rPr>
              <a:t>ferromagnetic</a:t>
            </a:r>
            <a:r>
              <a:rPr lang="de-DE" altLang="en-US" dirty="0">
                <a:solidFill>
                  <a:srgbClr val="339933"/>
                </a:solidFill>
                <a:latin typeface="Arial" charset="0"/>
                <a:cs typeface="Arial" charset="0"/>
              </a:rPr>
              <a:t> </a:t>
            </a:r>
            <a:r>
              <a:rPr lang="de-DE" altLang="en-US" dirty="0" err="1">
                <a:solidFill>
                  <a:srgbClr val="339933"/>
                </a:solidFill>
                <a:latin typeface="Arial" charset="0"/>
                <a:cs typeface="Arial" charset="0"/>
              </a:rPr>
              <a:t>resonance</a:t>
            </a:r>
            <a:r>
              <a:rPr lang="de-DE" altLang="en-US" dirty="0">
                <a:solidFill>
                  <a:srgbClr val="339933"/>
                </a:solidFill>
                <a:latin typeface="Arial" charset="0"/>
                <a:cs typeface="Arial" charset="0"/>
              </a:rPr>
              <a:t> </a:t>
            </a:r>
            <a:r>
              <a:rPr lang="de-DE" altLang="en-US" dirty="0" err="1">
                <a:latin typeface="Arial" charset="0"/>
                <a:cs typeface="Arial" charset="0"/>
              </a:rPr>
              <a:t>depends</a:t>
            </a:r>
            <a:r>
              <a:rPr lang="de-DE" altLang="en-US" dirty="0">
                <a:latin typeface="Arial" charset="0"/>
                <a:cs typeface="Arial" charset="0"/>
              </a:rPr>
              <a:t> on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direction</a:t>
            </a:r>
            <a:r>
              <a:rPr lang="de-DE" altLang="en-US" dirty="0">
                <a:latin typeface="Arial" charset="0"/>
                <a:cs typeface="Arial" charset="0"/>
              </a:rPr>
              <a:t> a </a:t>
            </a:r>
            <a:r>
              <a:rPr lang="de-DE" altLang="en-US" dirty="0">
                <a:latin typeface="Arial" charset="0"/>
                <a:cs typeface="Arial" charset="0"/>
                <a:sym typeface="Wingdings" pitchFamily="2" charset="2"/>
              </a:rPr>
              <a:t>      b</a:t>
            </a:r>
          </a:p>
        </p:txBody>
      </p:sp>
      <p:cxnSp>
        <p:nvCxnSpPr>
          <p:cNvPr id="33" name="Gerade Verbindung 32"/>
          <p:cNvCxnSpPr/>
          <p:nvPr/>
        </p:nvCxnSpPr>
        <p:spPr>
          <a:xfrm flipV="1">
            <a:off x="7026275" y="5041900"/>
            <a:ext cx="0" cy="193675"/>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flipV="1">
            <a:off x="7013575" y="5435600"/>
            <a:ext cx="0" cy="193675"/>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sp>
        <p:nvSpPr>
          <p:cNvPr id="32" name="Fußzeilenplatzhalter 1">
            <a:extLst>
              <a:ext uri="{FF2B5EF4-FFF2-40B4-BE49-F238E27FC236}">
                <a16:creationId xmlns:a16="http://schemas.microsoft.com/office/drawing/2014/main" id="{ABCD7AFA-7018-486F-8159-BFADD97A9A45}"/>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9" presetClass="emph" presetSubtype="0" nodeType="withEffect">
                                  <p:stCondLst>
                                    <p:cond delay="0"/>
                                  </p:stCondLst>
                                  <p:childTnLst>
                                    <p:set>
                                      <p:cBhvr>
                                        <p:cTn id="16" dur="indefinite"/>
                                        <p:tgtEl>
                                          <p:spTgt spid="29">
                                            <p:txEl>
                                              <p:pRg st="0" end="0"/>
                                            </p:txEl>
                                          </p:spTgt>
                                        </p:tgtEl>
                                        <p:attrNameLst>
                                          <p:attrName>style.opacity</p:attrName>
                                        </p:attrNameLst>
                                      </p:cBhvr>
                                      <p:to>
                                        <p:strVal val="0.4"/>
                                      </p:to>
                                    </p:set>
                                    <p:animEffect filter="image" prLst="opacity: 0.4">
                                      <p:cBhvr rctx="IE">
                                        <p:cTn id="17" dur="indefinite"/>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9" presetClass="emph" presetSubtype="0" nodeType="withEffect">
                                  <p:stCondLst>
                                    <p:cond delay="0"/>
                                  </p:stCondLst>
                                  <p:childTnLst>
                                    <p:set>
                                      <p:cBhvr>
                                        <p:cTn id="31" dur="indefinite"/>
                                        <p:tgtEl>
                                          <p:spTgt spid="29">
                                            <p:txEl>
                                              <p:pRg st="1" end="1"/>
                                            </p:txEl>
                                          </p:spTgt>
                                        </p:tgtEl>
                                        <p:attrNameLst>
                                          <p:attrName>style.opacity</p:attrName>
                                        </p:attrNameLst>
                                      </p:cBhvr>
                                      <p:to>
                                        <p:strVal val="0.4"/>
                                      </p:to>
                                    </p:set>
                                    <p:animEffect filter="image" prLst="opacity: 0.4">
                                      <p:cBhvr rctx="IE">
                                        <p:cTn id="32" dur="indefinite"/>
                                        <p:tgtEl>
                                          <p:spTgt spid="2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7" grpId="0" animBg="1"/>
      <p:bldP spid="28" grpId="0" animBg="1"/>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DE" altLang="en-US"/>
              <a:t>Detailed Balance in the Microwave Billiard</a:t>
            </a:r>
          </a:p>
        </p:txBody>
      </p:sp>
      <p:sp>
        <p:nvSpPr>
          <p:cNvPr id="241667" name="Text Box 3"/>
          <p:cNvSpPr txBox="1">
            <a:spLocks noChangeArrowheads="1"/>
          </p:cNvSpPr>
          <p:nvPr/>
        </p:nvSpPr>
        <p:spPr bwMode="auto">
          <a:xfrm>
            <a:off x="152400" y="5462588"/>
            <a:ext cx="87010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10000"/>
              </a:lnSpc>
              <a:spcBef>
                <a:spcPct val="0"/>
              </a:spcBef>
              <a:buFontTx/>
              <a:buChar char="•"/>
            </a:pPr>
            <a:r>
              <a:rPr lang="de-DE" altLang="en-US" dirty="0">
                <a:latin typeface="Arial" charset="0"/>
              </a:rPr>
              <a:t>Clear </a:t>
            </a:r>
            <a:r>
              <a:rPr lang="de-DE" altLang="en-US" dirty="0" err="1">
                <a:solidFill>
                  <a:schemeClr val="accent2"/>
                </a:solidFill>
                <a:latin typeface="Arial" charset="0"/>
              </a:rPr>
              <a:t>violation</a:t>
            </a:r>
            <a:r>
              <a:rPr lang="de-DE" altLang="en-US" dirty="0">
                <a:solidFill>
                  <a:schemeClr val="accent2"/>
                </a:solidFill>
                <a:latin typeface="Arial" charset="0"/>
              </a:rPr>
              <a:t> </a:t>
            </a:r>
            <a:r>
              <a:rPr lang="de-DE" altLang="en-US" dirty="0" err="1">
                <a:solidFill>
                  <a:schemeClr val="accent2"/>
                </a:solidFill>
                <a:latin typeface="Arial" charset="0"/>
              </a:rPr>
              <a:t>of</a:t>
            </a:r>
            <a:r>
              <a:rPr lang="de-DE" altLang="en-US" dirty="0">
                <a:solidFill>
                  <a:schemeClr val="accent2"/>
                </a:solidFill>
                <a:latin typeface="Arial" charset="0"/>
              </a:rPr>
              <a:t> </a:t>
            </a:r>
            <a:r>
              <a:rPr lang="de-DE" altLang="en-US" dirty="0" err="1">
                <a:solidFill>
                  <a:schemeClr val="accent2"/>
                </a:solidFill>
                <a:latin typeface="Arial" charset="0"/>
              </a:rPr>
              <a:t>principle</a:t>
            </a:r>
            <a:r>
              <a:rPr lang="de-DE" altLang="en-US" dirty="0">
                <a:solidFill>
                  <a:schemeClr val="accent2"/>
                </a:solidFill>
                <a:latin typeface="Arial" charset="0"/>
              </a:rPr>
              <a:t> </a:t>
            </a:r>
            <a:r>
              <a:rPr lang="de-DE" altLang="en-US" dirty="0" err="1">
                <a:solidFill>
                  <a:schemeClr val="accent2"/>
                </a:solidFill>
                <a:latin typeface="Arial" charset="0"/>
              </a:rPr>
              <a:t>of</a:t>
            </a:r>
            <a:r>
              <a:rPr lang="de-DE" altLang="en-US" dirty="0">
                <a:solidFill>
                  <a:schemeClr val="accent2"/>
                </a:solidFill>
                <a:latin typeface="Arial" charset="0"/>
              </a:rPr>
              <a:t> </a:t>
            </a:r>
            <a:r>
              <a:rPr lang="de-DE" altLang="en-US" dirty="0" err="1">
                <a:solidFill>
                  <a:schemeClr val="accent2"/>
                </a:solidFill>
                <a:latin typeface="Arial" charset="0"/>
              </a:rPr>
              <a:t>detailed</a:t>
            </a:r>
            <a:r>
              <a:rPr lang="de-DE" altLang="en-US" dirty="0">
                <a:solidFill>
                  <a:schemeClr val="accent2"/>
                </a:solidFill>
                <a:latin typeface="Arial" charset="0"/>
              </a:rPr>
              <a:t> </a:t>
            </a:r>
            <a:r>
              <a:rPr lang="de-DE" altLang="en-US" dirty="0" err="1">
                <a:solidFill>
                  <a:schemeClr val="accent2"/>
                </a:solidFill>
                <a:latin typeface="Arial" charset="0"/>
              </a:rPr>
              <a:t>balance</a:t>
            </a:r>
            <a:r>
              <a:rPr lang="de-DE" altLang="en-US" dirty="0">
                <a:latin typeface="Arial" charset="0"/>
              </a:rPr>
              <a:t> </a:t>
            </a:r>
            <a:r>
              <a:rPr lang="de-DE" altLang="en-US" dirty="0" err="1">
                <a:latin typeface="Arial" charset="0"/>
              </a:rPr>
              <a:t>for</a:t>
            </a:r>
            <a:r>
              <a:rPr lang="de-DE" altLang="en-US" dirty="0">
                <a:latin typeface="Arial" charset="0"/>
              </a:rPr>
              <a:t> </a:t>
            </a:r>
            <a:r>
              <a:rPr lang="de-DE" altLang="en-US" dirty="0" err="1">
                <a:latin typeface="Arial" charset="0"/>
              </a:rPr>
              <a:t>nonzero</a:t>
            </a:r>
            <a:r>
              <a:rPr lang="de-DE" altLang="en-US" dirty="0">
                <a:latin typeface="Arial" charset="0"/>
              </a:rPr>
              <a:t> </a:t>
            </a:r>
            <a:r>
              <a:rPr lang="de-DE" altLang="en-US" dirty="0" err="1">
                <a:latin typeface="Arial" charset="0"/>
              </a:rPr>
              <a:t>magnetic</a:t>
            </a:r>
            <a:r>
              <a:rPr lang="de-DE" altLang="en-US" dirty="0">
                <a:latin typeface="Arial" charset="0"/>
              </a:rPr>
              <a:t> </a:t>
            </a:r>
            <a:r>
              <a:rPr lang="de-DE" altLang="en-US" dirty="0" err="1">
                <a:latin typeface="Arial" charset="0"/>
              </a:rPr>
              <a:t>field</a:t>
            </a:r>
            <a:r>
              <a:rPr lang="de-DE" altLang="en-US" dirty="0">
                <a:latin typeface="Arial" charset="0"/>
              </a:rPr>
              <a:t> B</a:t>
            </a:r>
          </a:p>
          <a:p>
            <a:pPr eaLnBrk="1" hangingPunct="1">
              <a:lnSpc>
                <a:spcPct val="110000"/>
              </a:lnSpc>
              <a:spcBef>
                <a:spcPct val="0"/>
              </a:spcBef>
              <a:buFontTx/>
              <a:buNone/>
            </a:pPr>
            <a:r>
              <a:rPr lang="de-DE" altLang="en-US" dirty="0">
                <a:latin typeface="Arial" charset="0"/>
                <a:cs typeface="Arial" charset="0"/>
              </a:rPr>
              <a:t>→ </a:t>
            </a:r>
            <a:r>
              <a:rPr lang="de-DE" altLang="en-US" dirty="0" err="1">
                <a:latin typeface="Arial" charset="0"/>
                <a:cs typeface="Arial" charset="0"/>
              </a:rPr>
              <a:t>How</a:t>
            </a:r>
            <a:r>
              <a:rPr lang="de-DE" altLang="en-US" dirty="0">
                <a:latin typeface="Arial" charset="0"/>
                <a:cs typeface="Arial" charset="0"/>
              </a:rPr>
              <a:t> </a:t>
            </a:r>
            <a:r>
              <a:rPr lang="de-DE" altLang="en-US" dirty="0" err="1">
                <a:latin typeface="Arial" charset="0"/>
                <a:cs typeface="Arial" charset="0"/>
              </a:rPr>
              <a:t>can</a:t>
            </a:r>
            <a:r>
              <a:rPr lang="de-DE" altLang="en-US" dirty="0">
                <a:latin typeface="Arial" charset="0"/>
                <a:cs typeface="Arial" charset="0"/>
              </a:rPr>
              <a:t> </a:t>
            </a:r>
            <a:r>
              <a:rPr lang="de-DE" altLang="en-US" dirty="0" err="1">
                <a:latin typeface="Arial" charset="0"/>
                <a:cs typeface="Arial" charset="0"/>
              </a:rPr>
              <a:t>we</a:t>
            </a:r>
            <a:r>
              <a:rPr lang="de-DE" altLang="en-US" dirty="0">
                <a:latin typeface="Arial" charset="0"/>
                <a:cs typeface="Arial" charset="0"/>
              </a:rPr>
              <a:t> </a:t>
            </a:r>
            <a:r>
              <a:rPr lang="de-DE" altLang="en-US" dirty="0" err="1">
                <a:latin typeface="Arial" charset="0"/>
                <a:cs typeface="Arial" charset="0"/>
              </a:rPr>
              <a:t>determine</a:t>
            </a:r>
            <a:r>
              <a:rPr lang="de-DE" altLang="en-US" dirty="0">
                <a:latin typeface="Arial" charset="0"/>
                <a:cs typeface="Arial" charset="0"/>
              </a:rPr>
              <a:t> </a:t>
            </a:r>
            <a:r>
              <a:rPr lang="de-DE" altLang="en-US" dirty="0" err="1">
                <a:latin typeface="Arial" charset="0"/>
                <a:cs typeface="Arial" charset="0"/>
              </a:rPr>
              <a:t>the</a:t>
            </a:r>
            <a:r>
              <a:rPr lang="de-DE" altLang="en-US" dirty="0">
                <a:solidFill>
                  <a:schemeClr val="accent2"/>
                </a:solidFill>
                <a:latin typeface="Arial" charset="0"/>
                <a:cs typeface="Arial" charset="0"/>
              </a:rPr>
              <a:t> </a:t>
            </a:r>
            <a:r>
              <a:rPr lang="de-DE" altLang="en-US" dirty="0" err="1">
                <a:solidFill>
                  <a:schemeClr val="accent2"/>
                </a:solidFill>
                <a:latin typeface="Arial" charset="0"/>
                <a:cs typeface="Arial" charset="0"/>
              </a:rPr>
              <a:t>strength</a:t>
            </a:r>
            <a:r>
              <a:rPr lang="de-DE" altLang="en-US" dirty="0">
                <a:solidFill>
                  <a:schemeClr val="accent2"/>
                </a:solidFill>
                <a:latin typeface="Arial" charset="0"/>
                <a:cs typeface="Arial" charset="0"/>
              </a:rPr>
              <a:t> </a:t>
            </a:r>
            <a:r>
              <a:rPr lang="de-DE" altLang="en-US" dirty="0" err="1">
                <a:solidFill>
                  <a:schemeClr val="accent2"/>
                </a:solidFill>
                <a:latin typeface="Arial" charset="0"/>
                <a:cs typeface="Arial" charset="0"/>
              </a:rPr>
              <a:t>of</a:t>
            </a:r>
            <a:r>
              <a:rPr lang="de-DE" altLang="en-US" dirty="0">
                <a:solidFill>
                  <a:schemeClr val="accent2"/>
                </a:solidFill>
                <a:latin typeface="Arial" charset="0"/>
                <a:cs typeface="Arial" charset="0"/>
              </a:rPr>
              <a:t> T </a:t>
            </a:r>
            <a:r>
              <a:rPr lang="de-DE" altLang="en-US" dirty="0" err="1">
                <a:solidFill>
                  <a:schemeClr val="accent2"/>
                </a:solidFill>
                <a:latin typeface="Arial" charset="0"/>
                <a:cs typeface="Arial" charset="0"/>
              </a:rPr>
              <a:t>violation</a:t>
            </a:r>
            <a:r>
              <a:rPr lang="de-DE" altLang="en-US" dirty="0">
                <a:solidFill>
                  <a:schemeClr val="accent2"/>
                </a:solidFill>
                <a:latin typeface="Arial" charset="0"/>
                <a:cs typeface="Arial" charset="0"/>
              </a:rPr>
              <a:t>?</a:t>
            </a:r>
          </a:p>
        </p:txBody>
      </p:sp>
      <p:sp>
        <p:nvSpPr>
          <p:cNvPr id="34820" name="Text Box 4"/>
          <p:cNvSpPr txBox="1">
            <a:spLocks noChangeArrowheads="1"/>
          </p:cNvSpPr>
          <p:nvPr/>
        </p:nvSpPr>
        <p:spPr bwMode="auto">
          <a:xfrm>
            <a:off x="7031038" y="2300288"/>
            <a:ext cx="1204912"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sz="2200">
                <a:latin typeface="Times New Roman" pitchFamily="18" charset="0"/>
              </a:rPr>
              <a:t>S</a:t>
            </a:r>
            <a:r>
              <a:rPr lang="de-DE" altLang="en-US" sz="2200" baseline="-25000">
                <a:latin typeface="Times New Roman" pitchFamily="18" charset="0"/>
              </a:rPr>
              <a:t>12</a:t>
            </a:r>
            <a:endParaRPr lang="de-DE" altLang="en-US" sz="2200" baseline="-25000">
              <a:solidFill>
                <a:srgbClr val="FF0000"/>
              </a:solidFill>
              <a:latin typeface="Times New Roman" pitchFamily="18" charset="0"/>
            </a:endParaRPr>
          </a:p>
          <a:p>
            <a:pPr eaLnBrk="1" hangingPunct="1">
              <a:lnSpc>
                <a:spcPct val="50000"/>
              </a:lnSpc>
              <a:spcBef>
                <a:spcPct val="50000"/>
              </a:spcBef>
              <a:buFontTx/>
              <a:buNone/>
            </a:pPr>
            <a:r>
              <a:rPr lang="de-DE" altLang="en-US" sz="2200">
                <a:latin typeface="Times New Roman" pitchFamily="18" charset="0"/>
              </a:rPr>
              <a:t>S</a:t>
            </a:r>
            <a:r>
              <a:rPr lang="de-DE" altLang="en-US" sz="2200" baseline="-25000">
                <a:latin typeface="Times New Roman" pitchFamily="18" charset="0"/>
              </a:rPr>
              <a:t>21 </a:t>
            </a:r>
          </a:p>
        </p:txBody>
      </p:sp>
      <p:sp>
        <p:nvSpPr>
          <p:cNvPr id="34821" name="Line 5"/>
          <p:cNvSpPr>
            <a:spLocks noChangeShapeType="1"/>
          </p:cNvSpPr>
          <p:nvPr/>
        </p:nvSpPr>
        <p:spPr bwMode="auto">
          <a:xfrm>
            <a:off x="7740650" y="2935288"/>
            <a:ext cx="7096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Line 6"/>
          <p:cNvSpPr>
            <a:spLocks noChangeShapeType="1"/>
          </p:cNvSpPr>
          <p:nvPr/>
        </p:nvSpPr>
        <p:spPr bwMode="auto">
          <a:xfrm>
            <a:off x="7742238" y="2540000"/>
            <a:ext cx="7096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23" name="Gruppieren 1"/>
          <p:cNvGrpSpPr>
            <a:grpSpLocks/>
          </p:cNvGrpSpPr>
          <p:nvPr/>
        </p:nvGrpSpPr>
        <p:grpSpPr bwMode="auto">
          <a:xfrm>
            <a:off x="1244600" y="1519238"/>
            <a:ext cx="5653088" cy="2562225"/>
            <a:chOff x="1244600" y="1519239"/>
            <a:chExt cx="5653088" cy="2561535"/>
          </a:xfrm>
        </p:grpSpPr>
        <p:pic>
          <p:nvPicPr>
            <p:cNvPr id="34827" name="Picture 10" descr="gue_spectra_neu"/>
            <p:cNvPicPr>
              <a:picLocks noChangeAspect="1" noChangeArrowheads="1"/>
            </p:cNvPicPr>
            <p:nvPr/>
          </p:nvPicPr>
          <p:blipFill>
            <a:blip r:embed="rId3">
              <a:extLst>
                <a:ext uri="{28A0092B-C50C-407E-A947-70E740481C1C}">
                  <a14:useLocalDpi xmlns:a14="http://schemas.microsoft.com/office/drawing/2010/main" val="0"/>
                </a:ext>
              </a:extLst>
            </a:blip>
            <a:srcRect b="47620"/>
            <a:stretch>
              <a:fillRect/>
            </a:stretch>
          </p:blipFill>
          <p:spPr bwMode="auto">
            <a:xfrm>
              <a:off x="1244600" y="1519239"/>
              <a:ext cx="5653088" cy="207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0" descr="gue_spectra_neu"/>
            <p:cNvPicPr>
              <a:picLocks noChangeAspect="1" noChangeArrowheads="1"/>
            </p:cNvPicPr>
            <p:nvPr/>
          </p:nvPicPr>
          <p:blipFill>
            <a:blip r:embed="rId3">
              <a:extLst>
                <a:ext uri="{28A0092B-C50C-407E-A947-70E740481C1C}">
                  <a14:useLocalDpi xmlns:a14="http://schemas.microsoft.com/office/drawing/2010/main" val="0"/>
                </a:ext>
              </a:extLst>
            </a:blip>
            <a:srcRect t="86740"/>
            <a:stretch>
              <a:fillRect/>
            </a:stretch>
          </p:blipFill>
          <p:spPr bwMode="auto">
            <a:xfrm>
              <a:off x="1244600" y="3556000"/>
              <a:ext cx="5653088" cy="52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0" descr="gue_spectra_neu"/>
          <p:cNvPicPr>
            <a:picLocks noChangeAspect="1" noChangeArrowheads="1"/>
          </p:cNvPicPr>
          <p:nvPr/>
        </p:nvPicPr>
        <p:blipFill>
          <a:blip r:embed="rId3">
            <a:extLst>
              <a:ext uri="{28A0092B-C50C-407E-A947-70E740481C1C}">
                <a14:useLocalDpi xmlns:a14="http://schemas.microsoft.com/office/drawing/2010/main" val="0"/>
              </a:ext>
            </a:extLst>
          </a:blip>
          <a:srcRect t="52357"/>
          <a:stretch>
            <a:fillRect/>
          </a:stretch>
        </p:blipFill>
        <p:spPr bwMode="auto">
          <a:xfrm>
            <a:off x="1233488" y="3592513"/>
            <a:ext cx="565308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0D26CA69-73EA-43BD-9053-DB147875A2DC}" type="slidenum">
              <a:rPr lang="de-DE" altLang="en-US" sz="1400" smtClean="0">
                <a:latin typeface="Arial" charset="0"/>
                <a:cs typeface="Arial" charset="0"/>
              </a:rPr>
              <a:pPr eaLnBrk="1" hangingPunct="1">
                <a:spcBef>
                  <a:spcPct val="0"/>
                </a:spcBef>
                <a:buFontTx/>
                <a:buNone/>
              </a:pPr>
              <a:t>18</a:t>
            </a:fld>
            <a:endParaRPr lang="de-DE" altLang="en-US" sz="1400">
              <a:latin typeface="Arial" charset="0"/>
              <a:cs typeface="Arial" charset="0"/>
            </a:endParaRPr>
          </a:p>
        </p:txBody>
      </p:sp>
      <p:sp>
        <p:nvSpPr>
          <p:cNvPr id="13" name="Fußzeilenplatzhalter 1">
            <a:extLst>
              <a:ext uri="{FF2B5EF4-FFF2-40B4-BE49-F238E27FC236}">
                <a16:creationId xmlns:a16="http://schemas.microsoft.com/office/drawing/2014/main" id="{72C8C353-6463-44A7-BF55-F1467DD10D8A}"/>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altLang="en-US"/>
              <a:t>Search for TRSB in Nuclei:</a:t>
            </a:r>
            <a:br>
              <a:rPr lang="de-DE" altLang="en-US"/>
            </a:br>
            <a:r>
              <a:rPr lang="de-DE" altLang="en-US"/>
              <a:t>Ericson Regime</a:t>
            </a:r>
          </a:p>
        </p:txBody>
      </p:sp>
      <p:grpSp>
        <p:nvGrpSpPr>
          <p:cNvPr id="567312" name="Group 16"/>
          <p:cNvGrpSpPr>
            <a:grpSpLocks/>
          </p:cNvGrpSpPr>
          <p:nvPr/>
        </p:nvGrpSpPr>
        <p:grpSpPr bwMode="auto">
          <a:xfrm>
            <a:off x="649995" y="1630497"/>
            <a:ext cx="7601830" cy="4174992"/>
            <a:chOff x="543" y="1358"/>
            <a:chExt cx="4655" cy="2047"/>
          </a:xfrm>
        </p:grpSpPr>
        <p:pic>
          <p:nvPicPr>
            <p:cNvPr id="358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 y="1358"/>
              <a:ext cx="4655" cy="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Rectangle 12"/>
            <p:cNvSpPr>
              <a:spLocks noChangeArrowheads="1"/>
            </p:cNvSpPr>
            <p:nvPr/>
          </p:nvSpPr>
          <p:spPr bwMode="auto">
            <a:xfrm>
              <a:off x="1125" y="1627"/>
              <a:ext cx="3490" cy="298"/>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35849" name="Line 13"/>
            <p:cNvSpPr>
              <a:spLocks noChangeShapeType="1"/>
            </p:cNvSpPr>
            <p:nvPr/>
          </p:nvSpPr>
          <p:spPr bwMode="auto">
            <a:xfrm>
              <a:off x="1983" y="3272"/>
              <a:ext cx="2615" cy="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50" name="Line 14"/>
            <p:cNvSpPr>
              <a:spLocks noChangeShapeType="1"/>
            </p:cNvSpPr>
            <p:nvPr/>
          </p:nvSpPr>
          <p:spPr bwMode="auto">
            <a:xfrm>
              <a:off x="1108" y="3375"/>
              <a:ext cx="2952" cy="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5846"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CD28C165-84DD-4D4B-9FBD-63B05FC9CC6D}" type="slidenum">
              <a:rPr lang="de-DE" altLang="en-US" sz="1400" smtClean="0">
                <a:latin typeface="Arial" charset="0"/>
                <a:cs typeface="Arial" charset="0"/>
              </a:rPr>
              <a:pPr eaLnBrk="1" hangingPunct="1">
                <a:spcBef>
                  <a:spcPct val="0"/>
                </a:spcBef>
                <a:buFontTx/>
                <a:buNone/>
              </a:pPr>
              <a:t>19</a:t>
            </a:fld>
            <a:endParaRPr lang="de-DE" altLang="en-US" sz="1400">
              <a:latin typeface="Arial" charset="0"/>
              <a:cs typeface="Arial" charset="0"/>
            </a:endParaRPr>
          </a:p>
        </p:txBody>
      </p:sp>
      <p:sp>
        <p:nvSpPr>
          <p:cNvPr id="11" name="Fußzeilenplatzhalter 1">
            <a:extLst>
              <a:ext uri="{FF2B5EF4-FFF2-40B4-BE49-F238E27FC236}">
                <a16:creationId xmlns:a16="http://schemas.microsoft.com/office/drawing/2014/main" id="{E13369F1-CF2C-40C8-9AF1-D7B7ECA3EDAB}"/>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7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nal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558925"/>
            <a:ext cx="39020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nal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3705225"/>
            <a:ext cx="2665412"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nalo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563" y="3721100"/>
            <a:ext cx="27987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txBox="1">
            <a:spLocks/>
          </p:cNvSpPr>
          <p:nvPr/>
        </p:nvSpPr>
        <p:spPr bwMode="auto">
          <a:xfrm>
            <a:off x="358775" y="488950"/>
            <a:ext cx="6877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a:lstStyle>
          <a:p>
            <a:pPr>
              <a:lnSpc>
                <a:spcPct val="80000"/>
              </a:lnSpc>
              <a:spcBef>
                <a:spcPct val="50000"/>
              </a:spcBef>
              <a:defRPr/>
            </a:pPr>
            <a:r>
              <a:rPr lang="en-US" kern="0" dirty="0"/>
              <a:t>Classical-, Quantum- and Microwave Billiards</a:t>
            </a:r>
          </a:p>
        </p:txBody>
      </p:sp>
      <p:sp>
        <p:nvSpPr>
          <p:cNvPr id="13319"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305D02CD-FEF5-46F7-9095-48FEFFD32EEE}" type="slidenum">
              <a:rPr lang="de-DE" altLang="en-US" sz="1400" smtClean="0">
                <a:latin typeface="Arial" charset="0"/>
                <a:cs typeface="Arial" charset="0"/>
              </a:rPr>
              <a:pPr eaLnBrk="1" hangingPunct="1">
                <a:spcBef>
                  <a:spcPct val="0"/>
                </a:spcBef>
                <a:buFontTx/>
                <a:buNone/>
              </a:pPr>
              <a:t>2</a:t>
            </a:fld>
            <a:endParaRPr lang="de-DE" altLang="en-US" sz="1400">
              <a:latin typeface="Arial" charset="0"/>
              <a:cs typeface="Arial" charset="0"/>
            </a:endParaRPr>
          </a:p>
        </p:txBody>
      </p:sp>
      <p:sp>
        <p:nvSpPr>
          <p:cNvPr id="10" name="Fußzeilenplatzhalter 1">
            <a:extLst>
              <a:ext uri="{FF2B5EF4-FFF2-40B4-BE49-F238E27FC236}">
                <a16:creationId xmlns:a16="http://schemas.microsoft.com/office/drawing/2014/main" id="{418C92DD-4465-4E14-9522-E167FAEEEA0E}"/>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tLang="en-US"/>
              <a:t>Analysis of T violation with a </a:t>
            </a:r>
            <a:br>
              <a:rPr lang="de-DE" altLang="en-US"/>
            </a:br>
            <a:r>
              <a:rPr lang="de-DE" altLang="en-US"/>
              <a:t>Crosscorrelation Function</a:t>
            </a:r>
          </a:p>
        </p:txBody>
      </p:sp>
      <p:graphicFrame>
        <p:nvGraphicFramePr>
          <p:cNvPr id="36867" name="Object 3"/>
          <p:cNvGraphicFramePr>
            <a:graphicFrameLocks noChangeAspect="1"/>
          </p:cNvGraphicFramePr>
          <p:nvPr/>
        </p:nvGraphicFramePr>
        <p:xfrm>
          <a:off x="2039938" y="2463800"/>
          <a:ext cx="4662487" cy="1206500"/>
        </p:xfrm>
        <a:graphic>
          <a:graphicData uri="http://schemas.openxmlformats.org/presentationml/2006/ole">
            <mc:AlternateContent xmlns:mc="http://schemas.openxmlformats.org/markup-compatibility/2006">
              <mc:Choice xmlns:v="urn:schemas-microsoft-com:vml" Requires="v">
                <p:oleObj spid="_x0000_s37006" name="Formel" r:id="rId3" imgW="2273300" imgH="635000" progId="Equation.3">
                  <p:embed/>
                </p:oleObj>
              </mc:Choice>
              <mc:Fallback>
                <p:oleObj name="Formel" r:id="rId3" imgW="2273300" imgH="635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938" y="2463800"/>
                        <a:ext cx="4662487"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Text Box 4"/>
          <p:cNvSpPr txBox="1">
            <a:spLocks noChangeArrowheads="1"/>
          </p:cNvSpPr>
          <p:nvPr/>
        </p:nvSpPr>
        <p:spPr bwMode="auto">
          <a:xfrm>
            <a:off x="133350" y="1677988"/>
            <a:ext cx="3375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r>
              <a:rPr lang="de-DE" altLang="en-US" dirty="0">
                <a:latin typeface="Arial" charset="0"/>
              </a:rPr>
              <a:t> </a:t>
            </a:r>
            <a:r>
              <a:rPr lang="de-DE" altLang="en-US" dirty="0" err="1">
                <a:latin typeface="Arial" charset="0"/>
              </a:rPr>
              <a:t>Crosscorrelation</a:t>
            </a:r>
            <a:r>
              <a:rPr lang="de-DE" altLang="en-US" dirty="0">
                <a:latin typeface="Arial" charset="0"/>
              </a:rPr>
              <a:t> </a:t>
            </a:r>
            <a:r>
              <a:rPr lang="de-DE" altLang="en-US" dirty="0" err="1">
                <a:latin typeface="Arial" charset="0"/>
              </a:rPr>
              <a:t>function</a:t>
            </a:r>
            <a:r>
              <a:rPr lang="de-DE" altLang="en-US" dirty="0">
                <a:latin typeface="Arial" charset="0"/>
              </a:rPr>
              <a:t> </a:t>
            </a:r>
          </a:p>
        </p:txBody>
      </p:sp>
      <p:sp>
        <p:nvSpPr>
          <p:cNvPr id="9" name="Text Box 5"/>
          <p:cNvSpPr txBox="1">
            <a:spLocks noChangeArrowheads="1"/>
          </p:cNvSpPr>
          <p:nvPr/>
        </p:nvSpPr>
        <p:spPr bwMode="auto">
          <a:xfrm>
            <a:off x="133350" y="4067175"/>
            <a:ext cx="756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Char char="•"/>
            </a:pPr>
            <a:r>
              <a:rPr lang="de-DE" altLang="en-US" dirty="0">
                <a:latin typeface="Arial" charset="0"/>
              </a:rPr>
              <a:t>Special </a:t>
            </a:r>
            <a:r>
              <a:rPr lang="de-DE" altLang="en-US" dirty="0" err="1">
                <a:latin typeface="Arial" charset="0"/>
              </a:rPr>
              <a:t>interest</a:t>
            </a:r>
            <a:r>
              <a:rPr lang="de-DE" altLang="en-US" dirty="0">
                <a:latin typeface="Arial" charset="0"/>
              </a:rPr>
              <a:t> in </a:t>
            </a:r>
            <a:r>
              <a:rPr lang="de-DE" altLang="en-US" dirty="0" err="1">
                <a:solidFill>
                  <a:schemeClr val="accent2"/>
                </a:solidFill>
                <a:latin typeface="Arial" charset="0"/>
              </a:rPr>
              <a:t>crosscorrelation</a:t>
            </a:r>
            <a:r>
              <a:rPr lang="de-DE" altLang="en-US" dirty="0">
                <a:solidFill>
                  <a:schemeClr val="accent2"/>
                </a:solidFill>
                <a:latin typeface="Arial" charset="0"/>
              </a:rPr>
              <a:t> </a:t>
            </a:r>
            <a:r>
              <a:rPr lang="de-DE" altLang="en-US" dirty="0" err="1">
                <a:solidFill>
                  <a:schemeClr val="accent2"/>
                </a:solidFill>
                <a:latin typeface="Arial" charset="0"/>
              </a:rPr>
              <a:t>coefficient</a:t>
            </a:r>
            <a:r>
              <a:rPr lang="de-DE" altLang="en-US" dirty="0">
                <a:solidFill>
                  <a:schemeClr val="accent2"/>
                </a:solidFill>
                <a:latin typeface="Arial" charset="0"/>
              </a:rPr>
              <a:t> </a:t>
            </a:r>
            <a:r>
              <a:rPr lang="de-DE" altLang="en-US" i="1" dirty="0" err="1">
                <a:solidFill>
                  <a:schemeClr val="accent2"/>
                </a:solidFill>
                <a:latin typeface="Times New Roman" pitchFamily="18" charset="0"/>
              </a:rPr>
              <a:t>C</a:t>
            </a:r>
            <a:r>
              <a:rPr lang="de-DE" altLang="en-US" i="1" baseline="-25000" dirty="0" err="1">
                <a:solidFill>
                  <a:schemeClr val="accent2"/>
                </a:solidFill>
                <a:latin typeface="Times New Roman" pitchFamily="18" charset="0"/>
              </a:rPr>
              <a:t>cross</a:t>
            </a:r>
            <a:r>
              <a:rPr lang="de-DE" altLang="en-US" dirty="0">
                <a:solidFill>
                  <a:schemeClr val="accent2"/>
                </a:solidFill>
                <a:latin typeface="Times New Roman" pitchFamily="18" charset="0"/>
              </a:rPr>
              <a:t>(</a:t>
            </a:r>
            <a:r>
              <a:rPr lang="el-GR" altLang="en-US" dirty="0">
                <a:solidFill>
                  <a:schemeClr val="accent2"/>
                </a:solidFill>
                <a:latin typeface="Times New Roman" pitchFamily="18" charset="0"/>
              </a:rPr>
              <a:t>ε</a:t>
            </a:r>
            <a:r>
              <a:rPr lang="de-DE" altLang="en-US" dirty="0">
                <a:solidFill>
                  <a:schemeClr val="accent2"/>
                </a:solidFill>
                <a:latin typeface="Times New Roman" pitchFamily="18" charset="0"/>
              </a:rPr>
              <a:t> = 0)</a:t>
            </a:r>
            <a:endParaRPr lang="el-GR" altLang="en-US" dirty="0">
              <a:solidFill>
                <a:schemeClr val="accent2"/>
              </a:solidFill>
              <a:latin typeface="Times New Roman" pitchFamily="18" charset="0"/>
              <a:cs typeface="Arial" charset="0"/>
            </a:endParaRPr>
          </a:p>
        </p:txBody>
      </p:sp>
      <p:grpSp>
        <p:nvGrpSpPr>
          <p:cNvPr id="10" name="Group 11"/>
          <p:cNvGrpSpPr>
            <a:grpSpLocks/>
          </p:cNvGrpSpPr>
          <p:nvPr/>
        </p:nvGrpSpPr>
        <p:grpSpPr bwMode="auto">
          <a:xfrm>
            <a:off x="1695450" y="4895850"/>
            <a:ext cx="4916488" cy="877888"/>
            <a:chOff x="1068" y="3084"/>
            <a:chExt cx="3097" cy="553"/>
          </a:xfrm>
        </p:grpSpPr>
        <p:graphicFrame>
          <p:nvGraphicFramePr>
            <p:cNvPr id="36873" name="Object 6"/>
            <p:cNvGraphicFramePr>
              <a:graphicFrameLocks noChangeAspect="1"/>
            </p:cNvGraphicFramePr>
            <p:nvPr/>
          </p:nvGraphicFramePr>
          <p:xfrm>
            <a:off x="1068" y="3084"/>
            <a:ext cx="1223" cy="553"/>
          </p:xfrm>
          <a:graphic>
            <a:graphicData uri="http://schemas.openxmlformats.org/presentationml/2006/ole">
              <mc:AlternateContent xmlns:mc="http://schemas.openxmlformats.org/markup-compatibility/2006">
                <mc:Choice xmlns:v="urn:schemas-microsoft-com:vml" Requires="v">
                  <p:oleObj spid="_x0000_s37007" name="Formel" r:id="rId5" imgW="1104900" imgH="457200" progId="Equation.3">
                    <p:embed/>
                  </p:oleObj>
                </mc:Choice>
                <mc:Fallback>
                  <p:oleObj name="Formel" r:id="rId5" imgW="11049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 y="3084"/>
                          <a:ext cx="1223"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4" name="Text Box 7"/>
            <p:cNvSpPr txBox="1">
              <a:spLocks noChangeArrowheads="1"/>
            </p:cNvSpPr>
            <p:nvPr/>
          </p:nvSpPr>
          <p:spPr bwMode="auto">
            <a:xfrm>
              <a:off x="2290" y="3085"/>
              <a:ext cx="15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Arial" charset="0"/>
                </a:rPr>
                <a:t>if T-invariance holds</a:t>
              </a:r>
            </a:p>
          </p:txBody>
        </p:sp>
        <p:sp>
          <p:nvSpPr>
            <p:cNvPr id="36875" name="Text Box 8"/>
            <p:cNvSpPr txBox="1">
              <a:spLocks noChangeArrowheads="1"/>
            </p:cNvSpPr>
            <p:nvPr/>
          </p:nvSpPr>
          <p:spPr bwMode="auto">
            <a:xfrm>
              <a:off x="2288" y="3367"/>
              <a:ext cx="18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Arial" charset="0"/>
                </a:rPr>
                <a:t>if T-invariance is violated</a:t>
              </a:r>
            </a:p>
          </p:txBody>
        </p:sp>
      </p:grpSp>
      <p:sp>
        <p:nvSpPr>
          <p:cNvPr id="36872"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6AAE96C2-1635-42C6-86AC-4ECD47E7BAEA}" type="slidenum">
              <a:rPr lang="de-DE" altLang="en-US" sz="1400" smtClean="0">
                <a:latin typeface="Arial" charset="0"/>
                <a:cs typeface="Arial" charset="0"/>
              </a:rPr>
              <a:pPr eaLnBrk="1" hangingPunct="1">
                <a:spcBef>
                  <a:spcPct val="0"/>
                </a:spcBef>
                <a:buFontTx/>
                <a:buNone/>
              </a:pPr>
              <a:t>20</a:t>
            </a:fld>
            <a:endParaRPr lang="de-DE" altLang="en-US" sz="1400">
              <a:latin typeface="Arial" charset="0"/>
              <a:cs typeface="Arial" charset="0"/>
            </a:endParaRPr>
          </a:p>
        </p:txBody>
      </p:sp>
      <p:sp>
        <p:nvSpPr>
          <p:cNvPr id="12" name="Fußzeilenplatzhalter 1">
            <a:extLst>
              <a:ext uri="{FF2B5EF4-FFF2-40B4-BE49-F238E27FC236}">
                <a16:creationId xmlns:a16="http://schemas.microsoft.com/office/drawing/2014/main" id="{FD1D6C1F-16EE-408B-8634-C747E7BF8028}"/>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DE" altLang="en-US" sz="2800" dirty="0">
                <a:latin typeface="Times New Roman" pitchFamily="18" charset="0"/>
              </a:rPr>
              <a:t>S</a:t>
            </a:r>
            <a:r>
              <a:rPr lang="de-DE" altLang="en-US" dirty="0"/>
              <a:t>-Matrix </a:t>
            </a:r>
            <a:r>
              <a:rPr lang="de-DE" altLang="en-US" dirty="0" err="1"/>
              <a:t>Correlation</a:t>
            </a:r>
            <a:r>
              <a:rPr lang="de-DE" altLang="en-US" dirty="0"/>
              <a:t> </a:t>
            </a:r>
            <a:r>
              <a:rPr lang="de-DE" altLang="en-US" dirty="0" err="1"/>
              <a:t>Functions</a:t>
            </a:r>
            <a:r>
              <a:rPr lang="de-DE" altLang="en-US" dirty="0"/>
              <a:t> and RMT</a:t>
            </a:r>
          </a:p>
        </p:txBody>
      </p:sp>
      <p:sp>
        <p:nvSpPr>
          <p:cNvPr id="7" name="Text Box 3"/>
          <p:cNvSpPr txBox="1">
            <a:spLocks noChangeArrowheads="1"/>
          </p:cNvSpPr>
          <p:nvPr/>
        </p:nvSpPr>
        <p:spPr bwMode="auto">
          <a:xfrm>
            <a:off x="146050" y="1519238"/>
            <a:ext cx="9061450" cy="2135187"/>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tabLst>
                <a:tab pos="2058988" algn="l"/>
              </a:tabLst>
              <a:defRPr sz="2000">
                <a:solidFill>
                  <a:schemeClr val="tx1"/>
                </a:solidFill>
                <a:latin typeface="Verdana" pitchFamily="34" charset="0"/>
              </a:defRPr>
            </a:lvl1pPr>
            <a:lvl2pPr marL="742950" indent="-285750" eaLnBrk="0" hangingPunct="0">
              <a:spcBef>
                <a:spcPct val="20000"/>
              </a:spcBef>
              <a:buFont typeface="Wingdings" pitchFamily="2" charset="2"/>
              <a:buChar char="§"/>
              <a:tabLst>
                <a:tab pos="2058988" algn="l"/>
              </a:tabLst>
              <a:defRPr>
                <a:solidFill>
                  <a:schemeClr val="tx1"/>
                </a:solidFill>
                <a:latin typeface="Verdana" pitchFamily="34" charset="0"/>
              </a:defRPr>
            </a:lvl2pPr>
            <a:lvl3pPr marL="1143000" indent="-228600" eaLnBrk="0" hangingPunct="0">
              <a:spcBef>
                <a:spcPct val="20000"/>
              </a:spcBef>
              <a:buFont typeface="Wingdings" pitchFamily="2" charset="2"/>
              <a:buChar char="§"/>
              <a:tabLst>
                <a:tab pos="2058988" algn="l"/>
              </a:tabLst>
              <a:defRPr>
                <a:solidFill>
                  <a:schemeClr val="tx1"/>
                </a:solidFill>
                <a:latin typeface="Verdana" pitchFamily="34" charset="0"/>
              </a:defRPr>
            </a:lvl3pPr>
            <a:lvl4pPr marL="1600200" indent="-228600" eaLnBrk="0" hangingPunct="0">
              <a:spcBef>
                <a:spcPct val="20000"/>
              </a:spcBef>
              <a:buFont typeface="Wingdings" pitchFamily="2" charset="2"/>
              <a:buChar char="§"/>
              <a:tabLst>
                <a:tab pos="2058988" algn="l"/>
              </a:tabLst>
              <a:defRPr sz="1600">
                <a:solidFill>
                  <a:schemeClr val="tx1"/>
                </a:solidFill>
                <a:latin typeface="Verdana" pitchFamily="34" charset="0"/>
              </a:defRPr>
            </a:lvl4pPr>
            <a:lvl5pPr marL="2057400" indent="-228600" eaLnBrk="0" hangingPunct="0">
              <a:spcBef>
                <a:spcPct val="20000"/>
              </a:spcBef>
              <a:buFont typeface="Wingdings" pitchFamily="2" charset="2"/>
              <a:buChar char="§"/>
              <a:tabLst>
                <a:tab pos="2058988" algn="l"/>
              </a:tabLst>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tabLst>
                <a:tab pos="2058988" algn="l"/>
              </a:tabLst>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tabLst>
                <a:tab pos="2058988" algn="l"/>
              </a:tabLst>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tabLst>
                <a:tab pos="2058988" algn="l"/>
              </a:tabLst>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tabLst>
                <a:tab pos="2058988" algn="l"/>
              </a:tabLst>
              <a:defRPr sz="1600">
                <a:solidFill>
                  <a:schemeClr val="tx1"/>
                </a:solidFill>
                <a:latin typeface="Verdana" pitchFamily="34" charset="0"/>
              </a:defRPr>
            </a:lvl9pPr>
          </a:lstStyle>
          <a:p>
            <a:pPr eaLnBrk="1" hangingPunct="1">
              <a:lnSpc>
                <a:spcPct val="110000"/>
              </a:lnSpc>
              <a:spcBef>
                <a:spcPct val="30000"/>
              </a:spcBef>
              <a:buFontTx/>
              <a:buChar char="•"/>
            </a:pPr>
            <a:r>
              <a:rPr lang="de-DE" altLang="en-US">
                <a:latin typeface="Arial" charset="0"/>
              </a:rPr>
              <a:t>Pure GOE	  </a:t>
            </a:r>
            <a:r>
              <a:rPr lang="de-DE" altLang="en-US">
                <a:latin typeface="Arial" charset="0"/>
                <a:sym typeface="Wingdings" pitchFamily="2" charset="2"/>
              </a:rPr>
              <a:t> 	 VWZ 1984</a:t>
            </a:r>
          </a:p>
          <a:p>
            <a:pPr eaLnBrk="1" hangingPunct="1">
              <a:lnSpc>
                <a:spcPct val="110000"/>
              </a:lnSpc>
              <a:spcBef>
                <a:spcPct val="30000"/>
              </a:spcBef>
              <a:buFontTx/>
              <a:buChar char="•"/>
            </a:pPr>
            <a:r>
              <a:rPr lang="de-DE" altLang="en-US">
                <a:latin typeface="Arial" charset="0"/>
                <a:sym typeface="Wingdings" pitchFamily="2" charset="2"/>
              </a:rPr>
              <a:t>Pure GUE	       FSS (Fyodorov, Savin, Sommers) 2005</a:t>
            </a:r>
          </a:p>
          <a:p>
            <a:pPr eaLnBrk="1" hangingPunct="1">
              <a:lnSpc>
                <a:spcPct val="110000"/>
              </a:lnSpc>
              <a:spcBef>
                <a:spcPct val="30000"/>
              </a:spcBef>
              <a:buFontTx/>
              <a:buChar char="•"/>
            </a:pPr>
            <a:r>
              <a:rPr lang="de-DE" altLang="en-US">
                <a:latin typeface="Arial" charset="0"/>
                <a:sym typeface="Wingdings" pitchFamily="2" charset="2"/>
              </a:rPr>
              <a:t>Partial T violation      Pluha</a:t>
            </a:r>
            <a:r>
              <a:rPr lang="en-US" altLang="en-US">
                <a:latin typeface="Arial" charset="0"/>
                <a:cs typeface="Arial" charset="0"/>
                <a:sym typeface="Wingdings" pitchFamily="2" charset="2"/>
              </a:rPr>
              <a:t>ř</a:t>
            </a:r>
            <a:r>
              <a:rPr lang="de-DE" altLang="en-US">
                <a:latin typeface="Arial" charset="0"/>
                <a:sym typeface="Wingdings" pitchFamily="2" charset="2"/>
              </a:rPr>
              <a:t>, Weidenmüller, Zuk, Lewenkopf + Wegner            </a:t>
            </a:r>
          </a:p>
          <a:p>
            <a:pPr eaLnBrk="1" hangingPunct="1">
              <a:lnSpc>
                <a:spcPct val="110000"/>
              </a:lnSpc>
              <a:spcBef>
                <a:spcPct val="30000"/>
              </a:spcBef>
              <a:buFontTx/>
              <a:buNone/>
            </a:pPr>
            <a:r>
              <a:rPr lang="de-DE" altLang="en-US">
                <a:latin typeface="Arial" charset="0"/>
                <a:sym typeface="Wingdings" pitchFamily="2" charset="2"/>
              </a:rPr>
              <a:t>                                        derived </a:t>
            </a:r>
            <a:r>
              <a:rPr lang="de-DE" altLang="en-US">
                <a:solidFill>
                  <a:schemeClr val="accent2"/>
                </a:solidFill>
                <a:latin typeface="Arial" charset="0"/>
                <a:sym typeface="Wingdings" pitchFamily="2" charset="2"/>
              </a:rPr>
              <a:t>analytical expression for </a:t>
            </a:r>
            <a:r>
              <a:rPr lang="de-DE" altLang="en-US" i="1">
                <a:solidFill>
                  <a:schemeClr val="accent2"/>
                </a:solidFill>
                <a:latin typeface="Times New Roman" pitchFamily="18" charset="0"/>
                <a:sym typeface="Wingdings" pitchFamily="2" charset="2"/>
              </a:rPr>
              <a:t>C</a:t>
            </a:r>
            <a:r>
              <a:rPr lang="de-DE" altLang="en-US" baseline="38000">
                <a:solidFill>
                  <a:schemeClr val="accent2"/>
                </a:solidFill>
                <a:latin typeface="Times New Roman" pitchFamily="18" charset="0"/>
                <a:sym typeface="Wingdings" pitchFamily="2" charset="2"/>
              </a:rPr>
              <a:t>(2)</a:t>
            </a:r>
            <a:r>
              <a:rPr lang="de-DE" altLang="en-US" baseline="-25000">
                <a:solidFill>
                  <a:schemeClr val="accent2"/>
                </a:solidFill>
                <a:latin typeface="Times New Roman" pitchFamily="18" charset="0"/>
                <a:sym typeface="Wingdings" pitchFamily="2" charset="2"/>
              </a:rPr>
              <a:t> </a:t>
            </a:r>
            <a:r>
              <a:rPr lang="de-DE" altLang="en-US">
                <a:solidFill>
                  <a:schemeClr val="accent2"/>
                </a:solidFill>
                <a:latin typeface="Times New Roman" pitchFamily="18" charset="0"/>
                <a:sym typeface="Wingdings" pitchFamily="2" charset="2"/>
              </a:rPr>
              <a:t>(</a:t>
            </a:r>
            <a:r>
              <a:rPr lang="el-GR" altLang="en-US">
                <a:solidFill>
                  <a:schemeClr val="accent2"/>
                </a:solidFill>
                <a:latin typeface="Times New Roman" pitchFamily="18" charset="0"/>
                <a:cs typeface="Times New Roman" pitchFamily="18" charset="0"/>
                <a:sym typeface="Wingdings" pitchFamily="2" charset="2"/>
              </a:rPr>
              <a:t>ε</a:t>
            </a:r>
            <a:r>
              <a:rPr lang="de-DE" altLang="en-US">
                <a:solidFill>
                  <a:schemeClr val="accent2"/>
                </a:solidFill>
                <a:latin typeface="Times New Roman" pitchFamily="18" charset="0"/>
                <a:sym typeface="Wingdings" pitchFamily="2" charset="2"/>
              </a:rPr>
              <a:t>=0) </a:t>
            </a:r>
            <a:r>
              <a:rPr lang="de-DE" altLang="en-US">
                <a:latin typeface="Times New Roman" pitchFamily="18" charset="0"/>
                <a:sym typeface="Wingdings" pitchFamily="2" charset="2"/>
              </a:rPr>
              <a:t>in</a:t>
            </a:r>
            <a:r>
              <a:rPr lang="de-DE" altLang="en-US">
                <a:solidFill>
                  <a:schemeClr val="accent2"/>
                </a:solidFill>
                <a:latin typeface="Times New Roman" pitchFamily="18" charset="0"/>
                <a:sym typeface="Wingdings" pitchFamily="2" charset="2"/>
              </a:rPr>
              <a:t> </a:t>
            </a:r>
            <a:r>
              <a:rPr lang="de-DE" altLang="en-US">
                <a:latin typeface="Arial" charset="0"/>
                <a:cs typeface="Arial" charset="0"/>
                <a:sym typeface="Wingdings" pitchFamily="2" charset="2"/>
              </a:rPr>
              <a:t>1995</a:t>
            </a:r>
            <a:endParaRPr lang="de-DE" altLang="en-US">
              <a:latin typeface="Arial" charset="0"/>
              <a:cs typeface="Arial" charset="0"/>
            </a:endParaRPr>
          </a:p>
          <a:p>
            <a:pPr eaLnBrk="1" hangingPunct="1">
              <a:lnSpc>
                <a:spcPct val="110000"/>
              </a:lnSpc>
              <a:spcBef>
                <a:spcPct val="30000"/>
              </a:spcBef>
              <a:buFontTx/>
              <a:buChar char="•"/>
            </a:pPr>
            <a:r>
              <a:rPr lang="de-DE" altLang="en-US">
                <a:latin typeface="Arial" charset="0"/>
              </a:rPr>
              <a:t>RMT	  </a:t>
            </a:r>
            <a:r>
              <a:rPr lang="de-DE" altLang="en-US">
                <a:latin typeface="Arial" charset="0"/>
                <a:sym typeface="Wingdings" pitchFamily="2" charset="2"/>
              </a:rPr>
              <a:t> 	</a:t>
            </a:r>
            <a:endParaRPr lang="el-GR" altLang="en-US">
              <a:latin typeface="Times New Roman" pitchFamily="18" charset="0"/>
              <a:sym typeface="Mathematica1" pitchFamily="2" charset="2"/>
            </a:endParaRPr>
          </a:p>
        </p:txBody>
      </p:sp>
      <p:graphicFrame>
        <p:nvGraphicFramePr>
          <p:cNvPr id="8" name="Object 5"/>
          <p:cNvGraphicFramePr>
            <a:graphicFrameLocks noChangeAspect="1"/>
          </p:cNvGraphicFramePr>
          <p:nvPr/>
        </p:nvGraphicFramePr>
        <p:xfrm>
          <a:off x="2978150" y="3222625"/>
          <a:ext cx="3478213" cy="485775"/>
        </p:xfrm>
        <a:graphic>
          <a:graphicData uri="http://schemas.openxmlformats.org/presentationml/2006/ole">
            <mc:AlternateContent xmlns:mc="http://schemas.openxmlformats.org/markup-compatibility/2006">
              <mc:Choice xmlns:v="urn:schemas-microsoft-com:vml" Requires="v">
                <p:oleObj spid="_x0000_s37963" name="Formel" r:id="rId3" imgW="1727200" imgH="241300" progId="Equation.3">
                  <p:embed/>
                </p:oleObj>
              </mc:Choice>
              <mc:Fallback>
                <p:oleObj name="Formel" r:id="rId3" imgW="1727200" imgH="241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3222625"/>
                        <a:ext cx="3478213"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8"/>
          <p:cNvSpPr txBox="1">
            <a:spLocks noChangeArrowheads="1"/>
          </p:cNvSpPr>
          <p:nvPr/>
        </p:nvSpPr>
        <p:spPr bwMode="auto">
          <a:xfrm>
            <a:off x="4813300" y="4065588"/>
            <a:ext cx="1100138" cy="7016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buFontTx/>
              <a:buNone/>
            </a:pPr>
            <a:r>
              <a:rPr lang="de-DE" altLang="en-US">
                <a:latin typeface="Arial" charset="0"/>
              </a:rPr>
              <a:t>GOE: 0</a:t>
            </a:r>
            <a:br>
              <a:rPr lang="de-DE" altLang="en-US">
                <a:latin typeface="Arial" charset="0"/>
              </a:rPr>
            </a:br>
            <a:r>
              <a:rPr lang="de-DE" altLang="en-US">
                <a:latin typeface="Arial" charset="0"/>
              </a:rPr>
              <a:t>GUE: 1</a:t>
            </a:r>
          </a:p>
        </p:txBody>
      </p:sp>
      <p:sp>
        <p:nvSpPr>
          <p:cNvPr id="10" name="AutoShape 11"/>
          <p:cNvSpPr>
            <a:spLocks/>
          </p:cNvSpPr>
          <p:nvPr/>
        </p:nvSpPr>
        <p:spPr bwMode="auto">
          <a:xfrm rot="5400000">
            <a:off x="5240338" y="3278188"/>
            <a:ext cx="285750" cy="1181100"/>
          </a:xfrm>
          <a:prstGeom prst="rightBrace">
            <a:avLst>
              <a:gd name="adj1" fmla="val 34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1" name="Text Box 22"/>
          <p:cNvSpPr txBox="1">
            <a:spLocks noChangeArrowheads="1"/>
          </p:cNvSpPr>
          <p:nvPr/>
        </p:nvSpPr>
        <p:spPr bwMode="auto">
          <a:xfrm>
            <a:off x="161925" y="4899025"/>
            <a:ext cx="76342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20000"/>
              </a:lnSpc>
              <a:spcBef>
                <a:spcPct val="0"/>
              </a:spcBef>
              <a:buFontTx/>
              <a:buChar char="•"/>
            </a:pPr>
            <a:r>
              <a:rPr lang="de-DE" altLang="en-US">
                <a:latin typeface="Arial" charset="0"/>
              </a:rPr>
              <a:t> Complete</a:t>
            </a:r>
            <a:r>
              <a:rPr lang="de-DE" altLang="en-US">
                <a:latin typeface="Arial" charset="0"/>
                <a:sym typeface="Wingdings" pitchFamily="2" charset="2"/>
              </a:rPr>
              <a:t> T-invariance violation sets in already for </a:t>
            </a:r>
            <a:r>
              <a:rPr lang="de-DE" altLang="en-US">
                <a:latin typeface="Symbol" pitchFamily="18" charset="2"/>
                <a:cs typeface="Arial" charset="0"/>
                <a:sym typeface="Wingdings" pitchFamily="2" charset="2"/>
              </a:rPr>
              <a:t>x</a:t>
            </a:r>
            <a:r>
              <a:rPr lang="de-DE" altLang="en-US" i="1">
                <a:latin typeface="Symbol" pitchFamily="18" charset="2"/>
                <a:cs typeface="Arial" charset="0"/>
                <a:sym typeface="Wingdings" pitchFamily="2" charset="2"/>
              </a:rPr>
              <a:t> </a:t>
            </a:r>
            <a:r>
              <a:rPr lang="el-GR" altLang="en-US">
                <a:latin typeface="Kozuka Mincho Pro H" pitchFamily="18" charset="-128"/>
                <a:ea typeface="Kozuka Mincho Pro H" pitchFamily="18" charset="-128"/>
                <a:cs typeface="Arial" charset="0"/>
                <a:sym typeface="Wingdings" pitchFamily="2" charset="2"/>
              </a:rPr>
              <a:t>≃</a:t>
            </a:r>
            <a:r>
              <a:rPr lang="de-DE" altLang="en-US">
                <a:latin typeface="Times New Roman" pitchFamily="18" charset="0"/>
                <a:ea typeface="Kozuka Mincho Pro H" pitchFamily="18" charset="-128"/>
                <a:cs typeface="Arial" charset="0"/>
                <a:sym typeface="Wingdings" pitchFamily="2" charset="2"/>
              </a:rPr>
              <a:t>1</a:t>
            </a:r>
          </a:p>
          <a:p>
            <a:pPr eaLnBrk="1" hangingPunct="1">
              <a:lnSpc>
                <a:spcPct val="120000"/>
              </a:lnSpc>
              <a:spcBef>
                <a:spcPct val="0"/>
              </a:spcBef>
              <a:buFontTx/>
              <a:buChar char="•"/>
            </a:pPr>
            <a:r>
              <a:rPr lang="de-DE" altLang="en-US">
                <a:latin typeface="Arial" charset="0"/>
              </a:rPr>
              <a:t> Based on </a:t>
            </a:r>
            <a:r>
              <a:rPr lang="de-DE" altLang="en-US">
                <a:solidFill>
                  <a:schemeClr val="accent2"/>
                </a:solidFill>
                <a:latin typeface="Arial" charset="0"/>
              </a:rPr>
              <a:t>Efetov´s supersymmetry method</a:t>
            </a:r>
            <a:r>
              <a:rPr lang="de-DE" altLang="en-US">
                <a:latin typeface="Arial" charset="0"/>
              </a:rPr>
              <a:t> we derived analytical </a:t>
            </a:r>
          </a:p>
          <a:p>
            <a:pPr eaLnBrk="1" hangingPunct="1">
              <a:lnSpc>
                <a:spcPct val="120000"/>
              </a:lnSpc>
              <a:spcBef>
                <a:spcPct val="0"/>
              </a:spcBef>
              <a:buFontTx/>
              <a:buNone/>
            </a:pPr>
            <a:r>
              <a:rPr lang="de-DE" altLang="en-US">
                <a:latin typeface="Arial" charset="0"/>
              </a:rPr>
              <a:t>  expressions </a:t>
            </a:r>
            <a:r>
              <a:rPr lang="de-DE" altLang="en-US">
                <a:latin typeface="Arial" charset="0"/>
                <a:sym typeface="Symbol" pitchFamily="18" charset="2"/>
              </a:rPr>
              <a:t>for </a:t>
            </a:r>
            <a:r>
              <a:rPr lang="de-DE" altLang="en-US" i="1">
                <a:solidFill>
                  <a:schemeClr val="accent2"/>
                </a:solidFill>
                <a:latin typeface="Times New Roman" pitchFamily="18" charset="0"/>
                <a:sym typeface="Wingdings" pitchFamily="2" charset="2"/>
              </a:rPr>
              <a:t>C </a:t>
            </a:r>
            <a:r>
              <a:rPr lang="de-DE" altLang="en-US" baseline="30000">
                <a:solidFill>
                  <a:schemeClr val="accent2"/>
                </a:solidFill>
                <a:latin typeface="Times New Roman" pitchFamily="18" charset="0"/>
                <a:sym typeface="Wingdings" pitchFamily="2" charset="2"/>
              </a:rPr>
              <a:t>(2)</a:t>
            </a:r>
            <a:r>
              <a:rPr lang="de-DE" altLang="en-US">
                <a:solidFill>
                  <a:schemeClr val="accent2"/>
                </a:solidFill>
                <a:latin typeface="Times New Roman" pitchFamily="18" charset="0"/>
                <a:sym typeface="Wingdings" pitchFamily="2" charset="2"/>
              </a:rPr>
              <a:t> (</a:t>
            </a:r>
            <a:r>
              <a:rPr lang="el-GR" altLang="en-US">
                <a:solidFill>
                  <a:schemeClr val="accent2"/>
                </a:solidFill>
                <a:latin typeface="Times New Roman" pitchFamily="18" charset="0"/>
                <a:sym typeface="Wingdings" pitchFamily="2" charset="2"/>
              </a:rPr>
              <a:t>ε</a:t>
            </a:r>
            <a:r>
              <a:rPr lang="de-DE" altLang="en-US">
                <a:solidFill>
                  <a:schemeClr val="accent2"/>
                </a:solidFill>
                <a:latin typeface="Times New Roman" pitchFamily="18" charset="0"/>
                <a:sym typeface="Wingdings" pitchFamily="2" charset="2"/>
              </a:rPr>
              <a:t>)</a:t>
            </a:r>
            <a:r>
              <a:rPr lang="de-DE" altLang="en-US">
                <a:latin typeface="Times New Roman" pitchFamily="18" charset="0"/>
                <a:sym typeface="Wingdings" pitchFamily="2" charset="2"/>
              </a:rPr>
              <a:t> </a:t>
            </a:r>
            <a:r>
              <a:rPr lang="de-DE" altLang="en-US">
                <a:latin typeface="Arial" charset="0"/>
                <a:sym typeface="Symbol" pitchFamily="18" charset="2"/>
              </a:rPr>
              <a:t>and </a:t>
            </a:r>
            <a:r>
              <a:rPr lang="de-DE" altLang="en-US" i="1">
                <a:solidFill>
                  <a:schemeClr val="accent2"/>
                </a:solidFill>
                <a:latin typeface="Times New Roman" pitchFamily="18" charset="0"/>
              </a:rPr>
              <a:t>C</a:t>
            </a:r>
            <a:r>
              <a:rPr lang="de-DE" altLang="en-US" i="1" baseline="-25000">
                <a:solidFill>
                  <a:schemeClr val="accent2"/>
                </a:solidFill>
                <a:latin typeface="Times New Roman" pitchFamily="18" charset="0"/>
              </a:rPr>
              <a:t>cross</a:t>
            </a:r>
            <a:r>
              <a:rPr lang="de-DE" altLang="en-US">
                <a:solidFill>
                  <a:schemeClr val="accent2"/>
                </a:solidFill>
                <a:latin typeface="Times New Roman" pitchFamily="18" charset="0"/>
              </a:rPr>
              <a:t>(</a:t>
            </a:r>
            <a:r>
              <a:rPr lang="el-GR" altLang="en-US">
                <a:solidFill>
                  <a:schemeClr val="accent2"/>
                </a:solidFill>
                <a:latin typeface="Times New Roman" pitchFamily="18" charset="0"/>
              </a:rPr>
              <a:t>ε</a:t>
            </a:r>
            <a:r>
              <a:rPr lang="de-DE" altLang="en-US">
                <a:solidFill>
                  <a:schemeClr val="accent2"/>
                </a:solidFill>
                <a:latin typeface="Times New Roman" pitchFamily="18" charset="0"/>
              </a:rPr>
              <a:t>=0)</a:t>
            </a:r>
            <a:r>
              <a:rPr lang="de-DE" altLang="en-US">
                <a:latin typeface="Times New Roman" pitchFamily="18" charset="0"/>
              </a:rPr>
              <a:t> </a:t>
            </a:r>
            <a:r>
              <a:rPr lang="de-DE" altLang="en-US">
                <a:latin typeface="Arial" charset="0"/>
                <a:sym typeface="Symbol" pitchFamily="18" charset="2"/>
              </a:rPr>
              <a:t></a:t>
            </a:r>
            <a:r>
              <a:rPr lang="de-DE" altLang="en-US">
                <a:latin typeface="Arial" charset="0"/>
              </a:rPr>
              <a:t> valid for all values of</a:t>
            </a:r>
            <a:r>
              <a:rPr lang="de-DE" altLang="en-US">
                <a:latin typeface="Times New Roman" pitchFamily="18" charset="0"/>
              </a:rPr>
              <a:t> </a:t>
            </a:r>
            <a:r>
              <a:rPr lang="el-GR" altLang="en-US">
                <a:latin typeface="Times New Roman" pitchFamily="18" charset="0"/>
                <a:sym typeface="Symbol" pitchFamily="18" charset="2"/>
              </a:rPr>
              <a:t></a:t>
            </a:r>
          </a:p>
          <a:p>
            <a:pPr eaLnBrk="1" hangingPunct="1">
              <a:lnSpc>
                <a:spcPct val="120000"/>
              </a:lnSpc>
              <a:spcBef>
                <a:spcPct val="0"/>
              </a:spcBef>
              <a:buFontTx/>
              <a:buNone/>
            </a:pPr>
            <a:endParaRPr lang="el-GR" altLang="en-US">
              <a:latin typeface="Kozuka Mincho Pro H" pitchFamily="18" charset="-128"/>
              <a:ea typeface="Kozuka Mincho Pro H" pitchFamily="18" charset="-128"/>
            </a:endParaRPr>
          </a:p>
        </p:txBody>
      </p:sp>
      <p:sp>
        <p:nvSpPr>
          <p:cNvPr id="37897"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9F8FD6A8-6F7A-42CD-92FD-32ED9F5ACD77}" type="slidenum">
              <a:rPr lang="de-DE" altLang="en-US" sz="1400" smtClean="0">
                <a:latin typeface="Arial" charset="0"/>
                <a:cs typeface="Arial" charset="0"/>
              </a:rPr>
              <a:pPr eaLnBrk="1" hangingPunct="1">
                <a:spcBef>
                  <a:spcPct val="0"/>
                </a:spcBef>
                <a:buFontTx/>
                <a:buNone/>
              </a:pPr>
              <a:t>21</a:t>
            </a:fld>
            <a:endParaRPr lang="de-DE" altLang="en-US" sz="1400">
              <a:latin typeface="Arial" charset="0"/>
              <a:cs typeface="Arial" charset="0"/>
            </a:endParaRPr>
          </a:p>
        </p:txBody>
      </p:sp>
      <p:sp>
        <p:nvSpPr>
          <p:cNvPr id="12" name="Fußzeilenplatzhalter 1">
            <a:extLst>
              <a:ext uri="{FF2B5EF4-FFF2-40B4-BE49-F238E27FC236}">
                <a16:creationId xmlns:a16="http://schemas.microsoft.com/office/drawing/2014/main" id="{B0541184-D1E7-4E69-8FEF-8FF56404B082}"/>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F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2584450"/>
            <a:ext cx="78994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p:txBody>
          <a:bodyPr/>
          <a:lstStyle/>
          <a:p>
            <a:pPr eaLnBrk="1" hangingPunct="1"/>
            <a:r>
              <a:rPr lang="de-DE" altLang="en-US" dirty="0"/>
              <a:t>RMT </a:t>
            </a:r>
            <a:r>
              <a:rPr lang="de-DE" altLang="en-US" dirty="0" err="1"/>
              <a:t>Result</a:t>
            </a:r>
            <a:r>
              <a:rPr lang="de-DE" altLang="en-US" dirty="0"/>
              <a:t> </a:t>
            </a:r>
            <a:r>
              <a:rPr lang="de-DE" altLang="en-US" dirty="0" err="1"/>
              <a:t>for</a:t>
            </a:r>
            <a:r>
              <a:rPr lang="de-DE" altLang="en-US" dirty="0"/>
              <a:t> Partial T Violation</a:t>
            </a:r>
            <a:br>
              <a:rPr lang="de-DE" altLang="en-US" dirty="0"/>
            </a:br>
            <a:r>
              <a:rPr lang="de-DE" altLang="en-US" b="0" dirty="0"/>
              <a:t>(Phys. Rev. </a:t>
            </a:r>
            <a:r>
              <a:rPr lang="de-DE" altLang="en-US" b="0" dirty="0" err="1"/>
              <a:t>Lett</a:t>
            </a:r>
            <a:r>
              <a:rPr lang="de-DE" altLang="en-US" b="0" dirty="0"/>
              <a:t>. </a:t>
            </a:r>
            <a:r>
              <a:rPr lang="de-DE" altLang="en-US" dirty="0"/>
              <a:t>103</a:t>
            </a:r>
            <a:r>
              <a:rPr lang="de-DE" altLang="en-US" b="0" dirty="0"/>
              <a:t>, 064101 (2009))</a:t>
            </a:r>
          </a:p>
        </p:txBody>
      </p:sp>
      <p:graphicFrame>
        <p:nvGraphicFramePr>
          <p:cNvPr id="8" name="Object 28"/>
          <p:cNvGraphicFramePr>
            <a:graphicFrameLocks noGrp="1" noChangeAspect="1"/>
          </p:cNvGraphicFramePr>
          <p:nvPr>
            <p:ph sz="half" idx="1"/>
          </p:nvPr>
        </p:nvGraphicFramePr>
        <p:xfrm>
          <a:off x="2189163" y="3860800"/>
          <a:ext cx="1271587" cy="1225550"/>
        </p:xfrm>
        <a:graphic>
          <a:graphicData uri="http://schemas.openxmlformats.org/presentationml/2006/ole">
            <mc:AlternateContent xmlns:mc="http://schemas.openxmlformats.org/markup-compatibility/2006">
              <mc:Choice xmlns:v="urn:schemas-microsoft-com:vml" Requires="v">
                <p:oleObj spid="_x0000_s39130" name="Formel" r:id="rId4" imgW="698197" imgH="672808" progId="Equation.3">
                  <p:embed/>
                </p:oleObj>
              </mc:Choice>
              <mc:Fallback>
                <p:oleObj name="Formel" r:id="rId4" imgW="698197" imgH="672808" progId="Equation.3">
                  <p:embed/>
                  <p:pic>
                    <p:nvPicPr>
                      <p:cNvPr id="0" name="Object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163" y="3860800"/>
                        <a:ext cx="1271587"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Text Box 3"/>
          <p:cNvSpPr txBox="1">
            <a:spLocks noChangeArrowheads="1"/>
          </p:cNvSpPr>
          <p:nvPr/>
        </p:nvSpPr>
        <p:spPr bwMode="auto">
          <a:xfrm>
            <a:off x="266700" y="1687513"/>
            <a:ext cx="8467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endParaRPr lang="en-US" altLang="en-US">
              <a:latin typeface="Arial" charset="0"/>
            </a:endParaRPr>
          </a:p>
        </p:txBody>
      </p:sp>
      <p:sp>
        <p:nvSpPr>
          <p:cNvPr id="38918" name="Text Box 10"/>
          <p:cNvSpPr txBox="1">
            <a:spLocks noChangeArrowheads="1"/>
          </p:cNvSpPr>
          <p:nvPr/>
        </p:nvSpPr>
        <p:spPr bwMode="auto">
          <a:xfrm>
            <a:off x="190500" y="1611313"/>
            <a:ext cx="887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Char char="•"/>
            </a:pPr>
            <a:r>
              <a:rPr lang="de-DE" altLang="en-US" sz="1800">
                <a:latin typeface="Arial" charset="0"/>
              </a:rPr>
              <a:t>RMT analysis based on Pluha</a:t>
            </a:r>
            <a:r>
              <a:rPr lang="en-US" altLang="en-US" sz="1800">
                <a:latin typeface="Arial" charset="0"/>
                <a:cs typeface="Arial" charset="0"/>
              </a:rPr>
              <a:t>ř, Weidenmüller, Zuk, Lewenkopf and Wegner (1995)</a:t>
            </a:r>
          </a:p>
        </p:txBody>
      </p:sp>
      <p:sp>
        <p:nvSpPr>
          <p:cNvPr id="11" name="Line 25"/>
          <p:cNvSpPr>
            <a:spLocks noChangeShapeType="1"/>
          </p:cNvSpPr>
          <p:nvPr/>
        </p:nvSpPr>
        <p:spPr bwMode="auto">
          <a:xfrm flipH="1" flipV="1">
            <a:off x="5616575" y="3581400"/>
            <a:ext cx="0" cy="8572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26"/>
          <p:cNvSpPr txBox="1">
            <a:spLocks noChangeArrowheads="1"/>
          </p:cNvSpPr>
          <p:nvPr/>
        </p:nvSpPr>
        <p:spPr bwMode="auto">
          <a:xfrm>
            <a:off x="4479925" y="4395788"/>
            <a:ext cx="458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latin typeface="Arial" charset="0"/>
              </a:rPr>
              <a:t>parameter for </a:t>
            </a:r>
            <a:r>
              <a:rPr lang="de-DE" altLang="en-US" sz="1800">
                <a:solidFill>
                  <a:schemeClr val="accent2"/>
                </a:solidFill>
                <a:latin typeface="Arial" charset="0"/>
              </a:rPr>
              <a:t>strength of T violation</a:t>
            </a:r>
          </a:p>
          <a:p>
            <a:pPr eaLnBrk="1" hangingPunct="1">
              <a:spcBef>
                <a:spcPct val="0"/>
              </a:spcBef>
              <a:buFontTx/>
              <a:buNone/>
            </a:pPr>
            <a:r>
              <a:rPr lang="de-DE" altLang="en-US" sz="1800">
                <a:latin typeface="Arial" charset="0"/>
                <a:sym typeface="Symbol" pitchFamily="18" charset="2"/>
              </a:rPr>
              <a:t> </a:t>
            </a:r>
            <a:r>
              <a:rPr lang="de-DE" altLang="en-US" sz="1800">
                <a:latin typeface="Arial" charset="0"/>
              </a:rPr>
              <a:t>from crosscorrelation coefficient </a:t>
            </a:r>
          </a:p>
        </p:txBody>
      </p:sp>
      <p:sp>
        <p:nvSpPr>
          <p:cNvPr id="13" name="Line 30"/>
          <p:cNvSpPr>
            <a:spLocks noChangeShapeType="1"/>
          </p:cNvSpPr>
          <p:nvPr/>
        </p:nvSpPr>
        <p:spPr bwMode="auto">
          <a:xfrm flipV="1">
            <a:off x="3433763" y="3486150"/>
            <a:ext cx="646112" cy="32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31"/>
          <p:cNvSpPr txBox="1">
            <a:spLocks noChangeArrowheads="1"/>
          </p:cNvSpPr>
          <p:nvPr/>
        </p:nvSpPr>
        <p:spPr bwMode="auto">
          <a:xfrm>
            <a:off x="1724025" y="5018088"/>
            <a:ext cx="3368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solidFill>
                  <a:schemeClr val="accent2"/>
                </a:solidFill>
                <a:latin typeface="Arial" charset="0"/>
                <a:sym typeface="Symbol" pitchFamily="18" charset="2"/>
              </a:rPr>
              <a:t>transmission coefficients</a:t>
            </a:r>
          </a:p>
          <a:p>
            <a:pPr eaLnBrk="1" hangingPunct="1">
              <a:spcBef>
                <a:spcPct val="0"/>
              </a:spcBef>
              <a:buFontTx/>
              <a:buNone/>
            </a:pPr>
            <a:r>
              <a:rPr lang="de-DE" altLang="en-US" sz="1800">
                <a:latin typeface="Arial" charset="0"/>
                <a:sym typeface="Symbol" pitchFamily="18" charset="2"/>
              </a:rPr>
              <a:t> </a:t>
            </a:r>
            <a:r>
              <a:rPr lang="de-DE" altLang="en-US" sz="1800">
                <a:latin typeface="Arial" charset="0"/>
              </a:rPr>
              <a:t>from autocorrelation function</a:t>
            </a:r>
          </a:p>
        </p:txBody>
      </p:sp>
      <p:sp>
        <p:nvSpPr>
          <p:cNvPr id="15" name="Oval 32"/>
          <p:cNvSpPr>
            <a:spLocks noChangeArrowheads="1"/>
          </p:cNvSpPr>
          <p:nvPr/>
        </p:nvSpPr>
        <p:spPr bwMode="auto">
          <a:xfrm>
            <a:off x="1322388" y="5503863"/>
            <a:ext cx="217487" cy="244475"/>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6" name="Rectangle 33"/>
          <p:cNvSpPr>
            <a:spLocks noChangeArrowheads="1"/>
          </p:cNvSpPr>
          <p:nvPr/>
        </p:nvSpPr>
        <p:spPr bwMode="auto">
          <a:xfrm>
            <a:off x="1131888" y="5326063"/>
            <a:ext cx="696912" cy="565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graphicFrame>
        <p:nvGraphicFramePr>
          <p:cNvPr id="17" name="Object 34"/>
          <p:cNvGraphicFramePr>
            <a:graphicFrameLocks noChangeAspect="1"/>
          </p:cNvGraphicFramePr>
          <p:nvPr/>
        </p:nvGraphicFramePr>
        <p:xfrm>
          <a:off x="4989513" y="5181600"/>
          <a:ext cx="668337" cy="307975"/>
        </p:xfrm>
        <a:graphic>
          <a:graphicData uri="http://schemas.openxmlformats.org/presentationml/2006/ole">
            <mc:AlternateContent xmlns:mc="http://schemas.openxmlformats.org/markup-compatibility/2006">
              <mc:Choice xmlns:v="urn:schemas-microsoft-com:vml" Requires="v">
                <p:oleObj spid="_x0000_s39131" name="Formel" r:id="rId6" imgW="495085" imgH="228501" progId="Equation.3">
                  <p:embed/>
                </p:oleObj>
              </mc:Choice>
              <mc:Fallback>
                <p:oleObj name="Formel" r:id="rId6" imgW="495085" imgH="228501"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9513" y="5181600"/>
                        <a:ext cx="6683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36"/>
          <p:cNvSpPr>
            <a:spLocks noChangeArrowheads="1"/>
          </p:cNvSpPr>
          <p:nvPr/>
        </p:nvSpPr>
        <p:spPr bwMode="auto">
          <a:xfrm>
            <a:off x="4989513" y="5237163"/>
            <a:ext cx="1092200" cy="4762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9" name="Text Box 37"/>
          <p:cNvSpPr txBox="1">
            <a:spLocks noChangeArrowheads="1"/>
          </p:cNvSpPr>
          <p:nvPr/>
        </p:nvSpPr>
        <p:spPr bwMode="auto">
          <a:xfrm>
            <a:off x="3765550" y="2095500"/>
            <a:ext cx="273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solidFill>
                  <a:schemeClr val="accent2"/>
                </a:solidFill>
                <a:latin typeface="Arial" charset="0"/>
              </a:rPr>
              <a:t>mean resonance spacing</a:t>
            </a:r>
          </a:p>
          <a:p>
            <a:pPr eaLnBrk="1" hangingPunct="1">
              <a:spcBef>
                <a:spcPct val="0"/>
              </a:spcBef>
              <a:buFontTx/>
              <a:buNone/>
            </a:pPr>
            <a:r>
              <a:rPr lang="de-DE" altLang="en-US" sz="1800">
                <a:latin typeface="Kozuka Gothic Pro EL" pitchFamily="34" charset="-128"/>
                <a:ea typeface="Kozuka Gothic Pro EL" pitchFamily="34" charset="-128"/>
              </a:rPr>
              <a:t>→ </a:t>
            </a:r>
            <a:r>
              <a:rPr lang="de-DE" altLang="en-US" sz="1800">
                <a:latin typeface="Arial" charset="0"/>
                <a:ea typeface="Kozuka Gothic Pro EL" pitchFamily="34" charset="-128"/>
              </a:rPr>
              <a:t>from Weyl</a:t>
            </a:r>
            <a:r>
              <a:rPr lang="de-DE" altLang="en-US" sz="1800">
                <a:latin typeface="Arial" charset="0"/>
                <a:ea typeface="Kozuka Gothic Pro EL" pitchFamily="34" charset="-128"/>
                <a:cs typeface="Arial" charset="0"/>
              </a:rPr>
              <a:t>‘</a:t>
            </a:r>
            <a:r>
              <a:rPr lang="de-DE" altLang="en-US" sz="1800">
                <a:latin typeface="Arial" charset="0"/>
                <a:ea typeface="Kozuka Gothic Pro EL" pitchFamily="34" charset="-128"/>
              </a:rPr>
              <a:t>s formula</a:t>
            </a:r>
          </a:p>
        </p:txBody>
      </p:sp>
      <p:sp>
        <p:nvSpPr>
          <p:cNvPr id="20" name="Line 38"/>
          <p:cNvSpPr>
            <a:spLocks noChangeShapeType="1"/>
          </p:cNvSpPr>
          <p:nvPr/>
        </p:nvSpPr>
        <p:spPr bwMode="auto">
          <a:xfrm flipH="1">
            <a:off x="5127625" y="2719388"/>
            <a:ext cx="0" cy="309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39"/>
          <p:cNvSpPr txBox="1">
            <a:spLocks noChangeArrowheads="1"/>
          </p:cNvSpPr>
          <p:nvPr/>
        </p:nvSpPr>
        <p:spPr bwMode="auto">
          <a:xfrm>
            <a:off x="709613" y="2668588"/>
            <a:ext cx="2778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600">
                <a:latin typeface="Arial" charset="0"/>
              </a:rPr>
              <a:t>(2)</a:t>
            </a:r>
          </a:p>
        </p:txBody>
      </p:sp>
      <p:sp>
        <p:nvSpPr>
          <p:cNvPr id="38930" name="Rectangle 41"/>
          <p:cNvSpPr>
            <a:spLocks noChangeArrowheads="1"/>
          </p:cNvSpPr>
          <p:nvPr/>
        </p:nvSpPr>
        <p:spPr bwMode="auto">
          <a:xfrm>
            <a:off x="3233738" y="3238500"/>
            <a:ext cx="139700" cy="1047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3" name="Text Box 43"/>
          <p:cNvSpPr txBox="1">
            <a:spLocks noChangeArrowheads="1"/>
          </p:cNvSpPr>
          <p:nvPr/>
        </p:nvSpPr>
        <p:spPr bwMode="auto">
          <a:xfrm>
            <a:off x="3176588" y="3178175"/>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en-US" altLang="en-US" sz="800">
                <a:latin typeface="Times New Roman" pitchFamily="18" charset="0"/>
              </a:rPr>
              <a:t>d</a:t>
            </a:r>
          </a:p>
        </p:txBody>
      </p:sp>
      <p:graphicFrame>
        <p:nvGraphicFramePr>
          <p:cNvPr id="24" name="Object 24"/>
          <p:cNvGraphicFramePr>
            <a:graphicFrameLocks noChangeAspect="1"/>
          </p:cNvGraphicFramePr>
          <p:nvPr/>
        </p:nvGraphicFramePr>
        <p:xfrm>
          <a:off x="3024188" y="2971800"/>
          <a:ext cx="2811462" cy="498475"/>
        </p:xfrm>
        <a:graphic>
          <a:graphicData uri="http://schemas.openxmlformats.org/presentationml/2006/ole">
            <mc:AlternateContent xmlns:mc="http://schemas.openxmlformats.org/markup-compatibility/2006">
              <mc:Choice xmlns:v="urn:schemas-microsoft-com:vml" Requires="v">
                <p:oleObj spid="_x0000_s39132" name="Formel" r:id="rId8" imgW="1358310" imgH="241195" progId="Equation.3">
                  <p:embed/>
                </p:oleObj>
              </mc:Choice>
              <mc:Fallback>
                <p:oleObj name="Formel" r:id="rId8" imgW="1358310" imgH="241195"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188" y="2971800"/>
                        <a:ext cx="2811462"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33" name="Fußzeilenplatzhalter 1"/>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
        <p:nvSpPr>
          <p:cNvPr id="38934"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CCB46347-BC94-4FE9-B169-56CA89E6130F}" type="slidenum">
              <a:rPr lang="de-DE" altLang="en-US" sz="1400" smtClean="0">
                <a:latin typeface="Arial" charset="0"/>
                <a:cs typeface="Arial" charset="0"/>
              </a:rPr>
              <a:pPr eaLnBrk="1" hangingPunct="1">
                <a:spcBef>
                  <a:spcPct val="0"/>
                </a:spcBef>
                <a:buFontTx/>
                <a:buNone/>
              </a:pPr>
              <a:t>22</a:t>
            </a:fld>
            <a:endParaRPr lang="de-DE" altLang="en-US" sz="1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6" presetClass="emph" presetSubtype="0" fill="hold" nodeType="withEffect">
                                  <p:stCondLst>
                                    <p:cond delay="0"/>
                                  </p:stCondLst>
                                  <p:childTnLst>
                                    <p:animScale>
                                      <p:cBhvr>
                                        <p:cTn id="25" dur="2000" fill="hold"/>
                                        <p:tgtEl>
                                          <p:spTgt spid="6"/>
                                        </p:tgtEl>
                                      </p:cBhvr>
                                      <p:by x="25000" y="25000"/>
                                    </p:animScale>
                                  </p:childTnLst>
                                </p:cTn>
                              </p:par>
                              <p:par>
                                <p:cTn id="26" presetID="0" presetClass="path" presetSubtype="0" accel="50000" decel="50000" fill="hold" nodeType="withEffect">
                                  <p:stCondLst>
                                    <p:cond delay="0"/>
                                  </p:stCondLst>
                                  <p:childTnLst>
                                    <p:animMotion origin="layout" path="M 5.E-6 2.96296E-6 L 5.E-6 -0.22778 " pathEditMode="relative" ptsTypes="AA">
                                      <p:cBhvr>
                                        <p:cTn id="27" dur="2000" fill="hold"/>
                                        <p:tgtEl>
                                          <p:spTgt spid="6"/>
                                        </p:tgtEl>
                                        <p:attrNameLst>
                                          <p:attrName>ppt_x</p:attrName>
                                          <p:attrName>ppt_y</p:attrName>
                                        </p:attrNameLst>
                                      </p:cBhvr>
                                    </p:animMotion>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animBg="1"/>
      <p:bldP spid="18" grpId="0" animBg="1"/>
      <p:bldP spid="20" grpId="0" animBg="1"/>
      <p:bldP spid="21" grpId="0"/>
      <p:bldP spid="21" grpId="1"/>
      <p:bldP spid="23" grpId="0"/>
      <p:bldP spid="2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DE" altLang="en-US" dirty="0" err="1"/>
              <a:t>Exact</a:t>
            </a:r>
            <a:r>
              <a:rPr lang="de-DE" altLang="en-US" dirty="0"/>
              <a:t> RMT </a:t>
            </a:r>
            <a:r>
              <a:rPr lang="de-DE" altLang="en-US" dirty="0" err="1"/>
              <a:t>Result</a:t>
            </a:r>
            <a:r>
              <a:rPr lang="de-DE" altLang="en-US" dirty="0"/>
              <a:t> </a:t>
            </a:r>
            <a:r>
              <a:rPr lang="de-DE" altLang="en-US" dirty="0" err="1"/>
              <a:t>for</a:t>
            </a:r>
            <a:r>
              <a:rPr lang="de-DE" altLang="en-US" dirty="0"/>
              <a:t> Partial T Breaking</a:t>
            </a:r>
          </a:p>
        </p:txBody>
      </p:sp>
      <p:pic>
        <p:nvPicPr>
          <p:cNvPr id="39939" name="Picture 30" descr="correl_vs_xi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14563"/>
            <a:ext cx="4308475"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correl_vs_xi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225" y="2216150"/>
            <a:ext cx="430847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 descr="correl_vs_x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050" y="2216150"/>
            <a:ext cx="430847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41"/>
          <p:cNvSpPr txBox="1">
            <a:spLocks noChangeArrowheads="1"/>
          </p:cNvSpPr>
          <p:nvPr/>
        </p:nvSpPr>
        <p:spPr bwMode="auto">
          <a:xfrm>
            <a:off x="573088" y="1422400"/>
            <a:ext cx="755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Char char="•"/>
            </a:pPr>
            <a:r>
              <a:rPr lang="de-DE" altLang="en-US" dirty="0">
                <a:latin typeface="Arial" charset="0"/>
              </a:rPr>
              <a:t>RMT </a:t>
            </a:r>
            <a:r>
              <a:rPr lang="de-DE" altLang="en-US" dirty="0" err="1">
                <a:latin typeface="Arial" charset="0"/>
              </a:rPr>
              <a:t>analysis</a:t>
            </a:r>
            <a:r>
              <a:rPr lang="de-DE" altLang="en-US" dirty="0">
                <a:latin typeface="Arial" charset="0"/>
              </a:rPr>
              <a:t> </a:t>
            </a:r>
            <a:r>
              <a:rPr lang="de-DE" altLang="en-US" dirty="0" err="1">
                <a:latin typeface="Arial" charset="0"/>
              </a:rPr>
              <a:t>based</a:t>
            </a:r>
            <a:r>
              <a:rPr lang="de-DE" altLang="en-US" dirty="0">
                <a:latin typeface="Arial" charset="0"/>
              </a:rPr>
              <a:t> on </a:t>
            </a:r>
            <a:r>
              <a:rPr lang="de-DE" altLang="en-US" dirty="0" err="1">
                <a:latin typeface="Arial" charset="0"/>
              </a:rPr>
              <a:t>Pluha</a:t>
            </a:r>
            <a:r>
              <a:rPr lang="en-US" altLang="en-US" dirty="0">
                <a:latin typeface="Arial" charset="0"/>
              </a:rPr>
              <a:t>ř, </a:t>
            </a:r>
            <a:r>
              <a:rPr lang="en-US" altLang="en-US" dirty="0" err="1">
                <a:latin typeface="Arial" charset="0"/>
              </a:rPr>
              <a:t>Weidenmüller</a:t>
            </a:r>
            <a:r>
              <a:rPr lang="en-US" altLang="en-US" dirty="0">
                <a:latin typeface="Arial" charset="0"/>
              </a:rPr>
              <a:t>, </a:t>
            </a:r>
            <a:r>
              <a:rPr lang="en-US" altLang="en-US" dirty="0" err="1">
                <a:latin typeface="Arial" charset="0"/>
              </a:rPr>
              <a:t>Zuk</a:t>
            </a:r>
            <a:r>
              <a:rPr lang="en-US" altLang="en-US" dirty="0">
                <a:latin typeface="Arial" charset="0"/>
              </a:rPr>
              <a:t>, </a:t>
            </a:r>
            <a:r>
              <a:rPr lang="en-US" altLang="en-US" dirty="0" err="1">
                <a:latin typeface="Arial" charset="0"/>
              </a:rPr>
              <a:t>Lewenkopf</a:t>
            </a:r>
            <a:r>
              <a:rPr lang="en-US" altLang="en-US" dirty="0">
                <a:latin typeface="Arial" charset="0"/>
              </a:rPr>
              <a:t> and Wegner  (1995)</a:t>
            </a:r>
            <a:endParaRPr lang="de-DE" altLang="en-US" dirty="0">
              <a:latin typeface="Arial" charset="0"/>
            </a:endParaRPr>
          </a:p>
        </p:txBody>
      </p:sp>
      <p:sp>
        <p:nvSpPr>
          <p:cNvPr id="39943" name="Text Box 37"/>
          <p:cNvSpPr txBox="1">
            <a:spLocks noChangeArrowheads="1"/>
          </p:cNvSpPr>
          <p:nvPr/>
        </p:nvSpPr>
        <p:spPr bwMode="auto">
          <a:xfrm>
            <a:off x="6197600" y="5329238"/>
            <a:ext cx="1112838"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solidFill>
                  <a:srgbClr val="000000"/>
                </a:solidFill>
                <a:latin typeface="Arial" charset="0"/>
              </a:rPr>
              <a:t>for GOE</a:t>
            </a:r>
          </a:p>
        </p:txBody>
      </p:sp>
      <p:sp>
        <p:nvSpPr>
          <p:cNvPr id="39944" name="Text Box 38"/>
          <p:cNvSpPr txBox="1">
            <a:spLocks noChangeArrowheads="1"/>
          </p:cNvSpPr>
          <p:nvPr/>
        </p:nvSpPr>
        <p:spPr bwMode="auto">
          <a:xfrm>
            <a:off x="6188075" y="5788025"/>
            <a:ext cx="1100138"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solidFill>
                  <a:srgbClr val="000000"/>
                </a:solidFill>
                <a:latin typeface="Arial" charset="0"/>
              </a:rPr>
              <a:t>for GUE</a:t>
            </a:r>
          </a:p>
        </p:txBody>
      </p:sp>
      <p:sp>
        <p:nvSpPr>
          <p:cNvPr id="39945" name="Text Box 42"/>
          <p:cNvSpPr txBox="1">
            <a:spLocks noChangeArrowheads="1"/>
          </p:cNvSpPr>
          <p:nvPr/>
        </p:nvSpPr>
        <p:spPr bwMode="auto">
          <a:xfrm>
            <a:off x="573088" y="5529263"/>
            <a:ext cx="1282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Char char="•"/>
            </a:pPr>
            <a:r>
              <a:rPr lang="de-DE" altLang="en-US">
                <a:latin typeface="Arial" charset="0"/>
              </a:rPr>
              <a:t>RMT →</a:t>
            </a:r>
          </a:p>
        </p:txBody>
      </p:sp>
      <p:graphicFrame>
        <p:nvGraphicFramePr>
          <p:cNvPr id="39946" name="Objekt 13"/>
          <p:cNvGraphicFramePr>
            <a:graphicFrameLocks noChangeAspect="1"/>
          </p:cNvGraphicFramePr>
          <p:nvPr/>
        </p:nvGraphicFramePr>
        <p:xfrm>
          <a:off x="1662113" y="5316538"/>
          <a:ext cx="4602162" cy="920750"/>
        </p:xfrm>
        <a:graphic>
          <a:graphicData uri="http://schemas.openxmlformats.org/presentationml/2006/ole">
            <mc:AlternateContent xmlns:mc="http://schemas.openxmlformats.org/markup-compatibility/2006">
              <mc:Choice xmlns:v="urn:schemas-microsoft-com:vml" Requires="v">
                <p:oleObj spid="_x0000_s40015" name="Formel" r:id="rId6" imgW="2286000" imgH="457200" progId="Equation.3">
                  <p:embed/>
                </p:oleObj>
              </mc:Choice>
              <mc:Fallback>
                <p:oleObj name="Formel" r:id="rId6" imgW="2286000" imgH="457200" progId="Equation.3">
                  <p:embed/>
                  <p:pic>
                    <p:nvPicPr>
                      <p:cNvPr id="0" name="Objek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113" y="5316538"/>
                        <a:ext cx="4602162"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8"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F4D2E15D-4AB2-4A52-A98A-2CC5B4E22065}" type="slidenum">
              <a:rPr lang="de-DE" altLang="en-US" sz="1400" smtClean="0">
                <a:latin typeface="Arial" charset="0"/>
                <a:cs typeface="Arial" charset="0"/>
              </a:rPr>
              <a:pPr eaLnBrk="1" hangingPunct="1">
                <a:spcBef>
                  <a:spcPct val="0"/>
                </a:spcBef>
                <a:buFontTx/>
                <a:buNone/>
              </a:pPr>
              <a:t>23</a:t>
            </a:fld>
            <a:endParaRPr lang="de-DE" altLang="en-US" sz="1400">
              <a:latin typeface="Arial" charset="0"/>
              <a:cs typeface="Arial" charset="0"/>
            </a:endParaRPr>
          </a:p>
        </p:txBody>
      </p:sp>
      <p:sp>
        <p:nvSpPr>
          <p:cNvPr id="13" name="Fußzeilenplatzhalter 1">
            <a:extLst>
              <a:ext uri="{FF2B5EF4-FFF2-40B4-BE49-F238E27FC236}">
                <a16:creationId xmlns:a16="http://schemas.microsoft.com/office/drawing/2014/main" id="{3D61EE42-53E8-4C69-89C7-0C5865ABC5A9}"/>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33375" y="488950"/>
            <a:ext cx="6877050" cy="838200"/>
          </a:xfrm>
        </p:spPr>
        <p:txBody>
          <a:bodyPr/>
          <a:lstStyle/>
          <a:p>
            <a:pPr eaLnBrk="1" hangingPunct="1"/>
            <a:r>
              <a:rPr lang="de-DE" altLang="en-US" dirty="0"/>
              <a:t>T-Violation Parameter </a:t>
            </a:r>
            <a:r>
              <a:rPr lang="el-GR" altLang="en-US" dirty="0">
                <a:latin typeface="Times New Roman" pitchFamily="18" charset="0"/>
                <a:cs typeface="Times New Roman" pitchFamily="18" charset="0"/>
              </a:rPr>
              <a:t>ξ</a:t>
            </a:r>
          </a:p>
        </p:txBody>
      </p:sp>
      <p:sp>
        <p:nvSpPr>
          <p:cNvPr id="248836" name="Text Box 4"/>
          <p:cNvSpPr txBox="1">
            <a:spLocks noChangeArrowheads="1"/>
          </p:cNvSpPr>
          <p:nvPr/>
        </p:nvSpPr>
        <p:spPr bwMode="auto">
          <a:xfrm>
            <a:off x="168275" y="5424974"/>
            <a:ext cx="6843989" cy="42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0975" indent="-180975"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20000"/>
              </a:lnSpc>
              <a:spcBef>
                <a:spcPct val="0"/>
              </a:spcBef>
              <a:buFontTx/>
              <a:buChar char="•"/>
            </a:pPr>
            <a:r>
              <a:rPr lang="de-DE" altLang="en-US" dirty="0" err="1">
                <a:latin typeface="Arial" charset="0"/>
              </a:rPr>
              <a:t>Largest</a:t>
            </a:r>
            <a:r>
              <a:rPr lang="de-DE" altLang="en-US" dirty="0">
                <a:latin typeface="Arial" charset="0"/>
              </a:rPr>
              <a:t> </a:t>
            </a:r>
            <a:r>
              <a:rPr lang="de-DE" altLang="en-US" dirty="0" err="1">
                <a:latin typeface="Arial" charset="0"/>
              </a:rPr>
              <a:t>value</a:t>
            </a:r>
            <a:r>
              <a:rPr lang="de-DE" altLang="en-US" dirty="0">
                <a:latin typeface="Arial" charset="0"/>
              </a:rPr>
              <a:t> </a:t>
            </a:r>
            <a:r>
              <a:rPr lang="de-DE" altLang="en-US" dirty="0" err="1">
                <a:latin typeface="Arial" charset="0"/>
              </a:rPr>
              <a:t>of</a:t>
            </a:r>
            <a:r>
              <a:rPr lang="de-DE" altLang="en-US" dirty="0">
                <a:latin typeface="Arial" charset="0"/>
              </a:rPr>
              <a:t> T-violation </a:t>
            </a:r>
            <a:r>
              <a:rPr lang="de-DE" altLang="en-US" dirty="0" err="1">
                <a:latin typeface="Arial" charset="0"/>
              </a:rPr>
              <a:t>parameter</a:t>
            </a:r>
            <a:r>
              <a:rPr lang="de-DE" altLang="en-US" dirty="0">
                <a:latin typeface="Arial" charset="0"/>
              </a:rPr>
              <a:t> </a:t>
            </a:r>
            <a:r>
              <a:rPr lang="de-DE" altLang="en-US" dirty="0" err="1">
                <a:latin typeface="Arial" charset="0"/>
              </a:rPr>
              <a:t>achieved</a:t>
            </a:r>
            <a:r>
              <a:rPr lang="de-DE" altLang="en-US" dirty="0">
                <a:latin typeface="Arial" charset="0"/>
              </a:rPr>
              <a:t> </a:t>
            </a:r>
            <a:r>
              <a:rPr lang="de-DE" altLang="en-US" dirty="0" err="1">
                <a:latin typeface="Arial" charset="0"/>
              </a:rPr>
              <a:t>is</a:t>
            </a:r>
            <a:r>
              <a:rPr lang="de-DE" altLang="en-US" dirty="0">
                <a:latin typeface="Arial" charset="0"/>
              </a:rPr>
              <a:t> </a:t>
            </a:r>
            <a:r>
              <a:rPr lang="el-GR" altLang="en-US" dirty="0">
                <a:latin typeface="Times New Roman" pitchFamily="18" charset="0"/>
                <a:cs typeface="Times New Roman" pitchFamily="18" charset="0"/>
              </a:rPr>
              <a:t>ξ</a:t>
            </a:r>
            <a:r>
              <a:rPr lang="de-DE" altLang="en-US" i="1" dirty="0">
                <a:latin typeface="Times New Roman" pitchFamily="18" charset="0"/>
                <a:cs typeface="Times New Roman" pitchFamily="18" charset="0"/>
              </a:rPr>
              <a:t> </a:t>
            </a:r>
            <a:r>
              <a:rPr lang="el-GR" altLang="en-US" dirty="0">
                <a:latin typeface="Times New Roman" pitchFamily="18" charset="0"/>
                <a:sym typeface="Wingdings" pitchFamily="2" charset="2"/>
              </a:rPr>
              <a:t>≃</a:t>
            </a:r>
            <a:r>
              <a:rPr lang="de-DE" altLang="en-US" dirty="0">
                <a:latin typeface="Times New Roman" pitchFamily="18" charset="0"/>
                <a:sym typeface="Wingdings" pitchFamily="2" charset="2"/>
              </a:rPr>
              <a:t> 0.3</a:t>
            </a:r>
            <a:endParaRPr lang="el-GR" altLang="en-US" i="1" dirty="0">
              <a:latin typeface="Times New Roman" pitchFamily="18" charset="0"/>
              <a:cs typeface="Times New Roman" pitchFamily="18" charset="0"/>
            </a:endParaRPr>
          </a:p>
        </p:txBody>
      </p:sp>
      <p:grpSp>
        <p:nvGrpSpPr>
          <p:cNvPr id="40964" name="Group 8"/>
          <p:cNvGrpSpPr>
            <a:grpSpLocks/>
          </p:cNvGrpSpPr>
          <p:nvPr/>
        </p:nvGrpSpPr>
        <p:grpSpPr bwMode="auto">
          <a:xfrm>
            <a:off x="1516063" y="1690688"/>
            <a:ext cx="5694362" cy="3571875"/>
            <a:chOff x="955" y="1065"/>
            <a:chExt cx="3587" cy="2250"/>
          </a:xfrm>
        </p:grpSpPr>
        <p:pic>
          <p:nvPicPr>
            <p:cNvPr id="40967" name="Picture 3" descr="cross_and_x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 y="1157"/>
              <a:ext cx="3498"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5"/>
            <p:cNvSpPr>
              <a:spLocks noChangeArrowheads="1"/>
            </p:cNvSpPr>
            <p:nvPr/>
          </p:nvSpPr>
          <p:spPr bwMode="auto">
            <a:xfrm>
              <a:off x="1044" y="1352"/>
              <a:ext cx="196" cy="5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40969" name="Text Box 6"/>
            <p:cNvSpPr txBox="1">
              <a:spLocks noChangeArrowheads="1"/>
            </p:cNvSpPr>
            <p:nvPr/>
          </p:nvSpPr>
          <p:spPr bwMode="auto">
            <a:xfrm rot="-5400000">
              <a:off x="616" y="1404"/>
              <a:ext cx="104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de-DE" altLang="en-US" sz="1600" b="1">
                  <a:latin typeface="Times New Roman" pitchFamily="18" charset="0"/>
                  <a:cs typeface="Times New Roman" pitchFamily="18" charset="0"/>
                </a:rPr>
                <a:t>cross-correlation</a:t>
              </a:r>
            </a:p>
            <a:p>
              <a:pPr algn="ctr" eaLnBrk="1" hangingPunct="1">
                <a:spcBef>
                  <a:spcPct val="0"/>
                </a:spcBef>
                <a:buFontTx/>
                <a:buNone/>
              </a:pPr>
              <a:r>
                <a:rPr lang="de-DE" altLang="en-US" sz="1600" b="1">
                  <a:latin typeface="Times New Roman" pitchFamily="18" charset="0"/>
                  <a:cs typeface="Times New Roman" pitchFamily="18" charset="0"/>
                </a:rPr>
                <a:t>coefficient</a:t>
              </a:r>
              <a:endParaRPr lang="el-GR" altLang="en-US" sz="1600" b="1">
                <a:latin typeface="Times New Roman" pitchFamily="18" charset="0"/>
                <a:cs typeface="Times New Roman" pitchFamily="18" charset="0"/>
              </a:endParaRPr>
            </a:p>
          </p:txBody>
        </p:sp>
      </p:grpSp>
      <p:sp>
        <p:nvSpPr>
          <p:cNvPr id="40966"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828EACCF-B695-45B8-8D63-EC963F7209B6}" type="slidenum">
              <a:rPr lang="de-DE" altLang="en-US" sz="1400" smtClean="0">
                <a:latin typeface="Arial" charset="0"/>
                <a:cs typeface="Arial" charset="0"/>
              </a:rPr>
              <a:pPr eaLnBrk="1" hangingPunct="1">
                <a:spcBef>
                  <a:spcPct val="0"/>
                </a:spcBef>
                <a:buFontTx/>
                <a:buNone/>
              </a:pPr>
              <a:t>24</a:t>
            </a:fld>
            <a:endParaRPr lang="de-DE" altLang="en-US" sz="1400">
              <a:latin typeface="Arial" charset="0"/>
              <a:cs typeface="Arial" charset="0"/>
            </a:endParaRPr>
          </a:p>
        </p:txBody>
      </p:sp>
      <p:sp>
        <p:nvSpPr>
          <p:cNvPr id="10" name="Fußzeilenplatzhalter 1">
            <a:extLst>
              <a:ext uri="{FF2B5EF4-FFF2-40B4-BE49-F238E27FC236}">
                <a16:creationId xmlns:a16="http://schemas.microsoft.com/office/drawing/2014/main" id="{0AFBEC64-BFC0-4A9A-B8EC-A333E9626B6A}"/>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
        <p:nvSpPr>
          <p:cNvPr id="11" name="Rechteck 10">
            <a:extLst>
              <a:ext uri="{FF2B5EF4-FFF2-40B4-BE49-F238E27FC236}">
                <a16:creationId xmlns:a16="http://schemas.microsoft.com/office/drawing/2014/main" id="{726FC3CA-BDA8-4A85-A40A-6B2B68779DC0}"/>
              </a:ext>
            </a:extLst>
          </p:cNvPr>
          <p:cNvSpPr/>
          <p:nvPr/>
        </p:nvSpPr>
        <p:spPr>
          <a:xfrm>
            <a:off x="278391" y="5836557"/>
            <a:ext cx="8850312" cy="246286"/>
          </a:xfrm>
          <a:prstGeom prst="rect">
            <a:avLst/>
          </a:prstGeom>
        </p:spPr>
        <p:txBody>
          <a:bodyPr wrap="square">
            <a:spAutoFit/>
          </a:bodyPr>
          <a:lstStyle/>
          <a:p>
            <a:pPr eaLnBrk="1" hangingPunct="1">
              <a:lnSpc>
                <a:spcPct val="70000"/>
              </a:lnSpc>
              <a:spcBef>
                <a:spcPct val="50000"/>
              </a:spcBef>
              <a:buFontTx/>
              <a:buNone/>
            </a:pPr>
            <a:r>
              <a:rPr lang="de-DE" altLang="en-US" sz="1400" dirty="0">
                <a:latin typeface="Arial" charset="0"/>
              </a:rPr>
              <a:t>(Dietz, Friedrich, </a:t>
            </a:r>
            <a:r>
              <a:rPr lang="de-DE" altLang="en-US" sz="1400" dirty="0" err="1">
                <a:latin typeface="Arial" charset="0"/>
              </a:rPr>
              <a:t>Harney</a:t>
            </a:r>
            <a:r>
              <a:rPr lang="de-DE" altLang="en-US" sz="1400" dirty="0">
                <a:latin typeface="Arial" charset="0"/>
                <a:cs typeface="Arial" charset="0"/>
              </a:rPr>
              <a:t>, </a:t>
            </a:r>
            <a:r>
              <a:rPr lang="en-US" altLang="en-US" sz="1400" dirty="0" err="1">
                <a:latin typeface="Arial" charset="0"/>
                <a:cs typeface="Arial" charset="0"/>
              </a:rPr>
              <a:t>Miski-Oglu</a:t>
            </a:r>
            <a:r>
              <a:rPr lang="en-US" altLang="en-US" sz="1400" dirty="0">
                <a:latin typeface="Arial" charset="0"/>
                <a:cs typeface="Arial" charset="0"/>
              </a:rPr>
              <a:t>, Richter, </a:t>
            </a:r>
            <a:r>
              <a:rPr lang="de-DE" altLang="en-US" sz="1400" dirty="0">
                <a:latin typeface="Arial" charset="0"/>
              </a:rPr>
              <a:t>Schäfer, </a:t>
            </a:r>
            <a:r>
              <a:rPr lang="de-DE" altLang="en-US" sz="1400" dirty="0" err="1">
                <a:latin typeface="Arial" charset="0"/>
              </a:rPr>
              <a:t>Verbaarschot</a:t>
            </a:r>
            <a:r>
              <a:rPr lang="de-DE" altLang="en-US" sz="1400" dirty="0">
                <a:latin typeface="Arial" charset="0"/>
              </a:rPr>
              <a:t> and</a:t>
            </a:r>
            <a:r>
              <a:rPr lang="en-US" altLang="en-US" sz="1400" dirty="0">
                <a:latin typeface="Arial" charset="0"/>
                <a:cs typeface="Arial" charset="0"/>
              </a:rPr>
              <a:t> </a:t>
            </a:r>
            <a:r>
              <a:rPr lang="de-DE" altLang="en-US" sz="1400" dirty="0">
                <a:latin typeface="Arial" charset="0"/>
              </a:rPr>
              <a:t>Weidenmüller,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88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C596C2B-FB2F-47D6-A854-DD134BC075FE}"/>
              </a:ext>
            </a:extLst>
          </p:cNvPr>
          <p:cNvSpPr>
            <a:spLocks noGrp="1"/>
          </p:cNvSpPr>
          <p:nvPr>
            <p:ph type="ftr" sz="quarter" idx="10"/>
          </p:nvPr>
        </p:nvSpPr>
        <p:spPr/>
        <p:txBody>
          <a:bodyPr/>
          <a:lstStyle/>
          <a:p>
            <a:pPr>
              <a:defRPr/>
            </a:pPr>
            <a:r>
              <a:rPr lang="de-DE" dirty="0"/>
              <a:t>2019 | SFB 1245 | Achim Richter | </a:t>
            </a:r>
          </a:p>
        </p:txBody>
      </p:sp>
      <p:sp>
        <p:nvSpPr>
          <p:cNvPr id="4" name="Foliennummernplatzhalter 3">
            <a:extLst>
              <a:ext uri="{FF2B5EF4-FFF2-40B4-BE49-F238E27FC236}">
                <a16:creationId xmlns:a16="http://schemas.microsoft.com/office/drawing/2014/main" id="{5E29D73C-7D02-4B52-928B-6A12122D2E78}"/>
              </a:ext>
            </a:extLst>
          </p:cNvPr>
          <p:cNvSpPr>
            <a:spLocks noGrp="1"/>
          </p:cNvSpPr>
          <p:nvPr>
            <p:ph type="sldNum" sz="quarter" idx="11"/>
          </p:nvPr>
        </p:nvSpPr>
        <p:spPr>
          <a:xfrm>
            <a:off x="2894672" y="6387262"/>
            <a:ext cx="741363" cy="365125"/>
          </a:xfrm>
        </p:spPr>
        <p:txBody>
          <a:bodyPr/>
          <a:lstStyle/>
          <a:p>
            <a:pPr>
              <a:defRPr/>
            </a:pPr>
            <a:fld id="{8614DAB7-A4D7-4826-883F-F03240883239}" type="slidenum">
              <a:rPr lang="de-DE" smtClean="0"/>
              <a:pPr>
                <a:defRPr/>
              </a:pPr>
              <a:t>25</a:t>
            </a:fld>
            <a:endParaRPr lang="de-DE" dirty="0"/>
          </a:p>
        </p:txBody>
      </p:sp>
      <p:sp>
        <p:nvSpPr>
          <p:cNvPr id="7" name="Titel 1">
            <a:extLst>
              <a:ext uri="{FF2B5EF4-FFF2-40B4-BE49-F238E27FC236}">
                <a16:creationId xmlns:a16="http://schemas.microsoft.com/office/drawing/2014/main" id="{56F976C6-6DB3-44E0-81A0-1A4A886DC5CD}"/>
              </a:ext>
            </a:extLst>
          </p:cNvPr>
          <p:cNvSpPr>
            <a:spLocks noGrp="1"/>
          </p:cNvSpPr>
          <p:nvPr>
            <p:ph type="title"/>
          </p:nvPr>
        </p:nvSpPr>
        <p:spPr>
          <a:xfrm>
            <a:off x="339918" y="470943"/>
            <a:ext cx="7418339" cy="838200"/>
          </a:xfrm>
        </p:spPr>
        <p:txBody>
          <a:bodyPr/>
          <a:lstStyle/>
          <a:p>
            <a:r>
              <a:rPr lang="de-DE" dirty="0"/>
              <a:t>Induced Time Reversal Symmetry Breaking in a Superconducting </a:t>
            </a:r>
            <a:br>
              <a:rPr lang="de-DE" dirty="0"/>
            </a:br>
            <a:r>
              <a:rPr lang="de-DE" dirty="0"/>
              <a:t>Microwave Billiard</a:t>
            </a:r>
          </a:p>
        </p:txBody>
      </p:sp>
      <p:sp>
        <p:nvSpPr>
          <p:cNvPr id="8" name="Text Box 3">
            <a:extLst>
              <a:ext uri="{FF2B5EF4-FFF2-40B4-BE49-F238E27FC236}">
                <a16:creationId xmlns:a16="http://schemas.microsoft.com/office/drawing/2014/main" id="{97DEB37C-085F-4EEA-94DA-E55AF058A14B}"/>
              </a:ext>
            </a:extLst>
          </p:cNvPr>
          <p:cNvSpPr txBox="1">
            <a:spLocks noChangeArrowheads="1"/>
          </p:cNvSpPr>
          <p:nvPr/>
        </p:nvSpPr>
        <p:spPr bwMode="auto">
          <a:xfrm>
            <a:off x="146050" y="1532330"/>
            <a:ext cx="8755063" cy="449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20000"/>
              </a:lnSpc>
              <a:spcBef>
                <a:spcPct val="0"/>
              </a:spcBef>
              <a:buFontTx/>
              <a:buChar char="•"/>
              <a:defRPr/>
            </a:pPr>
            <a:r>
              <a:rPr lang="de-DE" altLang="en-US" dirty="0">
                <a:latin typeface="Arial" charset="0"/>
                <a:cs typeface="Arial" charset="0"/>
              </a:rPr>
              <a:t>In </a:t>
            </a:r>
            <a:r>
              <a:rPr lang="de-DE" altLang="en-US" dirty="0" err="1">
                <a:latin typeface="Arial" charset="0"/>
                <a:cs typeface="Arial" charset="0"/>
              </a:rPr>
              <a:t>room</a:t>
            </a:r>
            <a:r>
              <a:rPr lang="de-DE" altLang="en-US" dirty="0">
                <a:latin typeface="Arial" charset="0"/>
                <a:cs typeface="Arial" charset="0"/>
              </a:rPr>
              <a:t>- </a:t>
            </a:r>
            <a:r>
              <a:rPr lang="de-DE" altLang="en-US" dirty="0" err="1">
                <a:latin typeface="Arial" charset="0"/>
                <a:cs typeface="Arial" charset="0"/>
              </a:rPr>
              <a:t>temperature</a:t>
            </a:r>
            <a:r>
              <a:rPr lang="de-DE" altLang="en-US" dirty="0">
                <a:latin typeface="Arial" charset="0"/>
                <a:cs typeface="Arial" charset="0"/>
              </a:rPr>
              <a:t> </a:t>
            </a:r>
            <a:r>
              <a:rPr lang="de-DE" altLang="en-US" dirty="0" err="1">
                <a:latin typeface="Arial" charset="0"/>
                <a:cs typeface="Arial" charset="0"/>
              </a:rPr>
              <a:t>experiments</a:t>
            </a:r>
            <a:r>
              <a:rPr lang="de-DE" altLang="en-US" dirty="0">
                <a:latin typeface="Arial" charset="0"/>
                <a:cs typeface="Arial" charset="0"/>
              </a:rPr>
              <a:t> </a:t>
            </a:r>
            <a:r>
              <a:rPr lang="de-DE" altLang="en-US" i="1" dirty="0">
                <a:latin typeface="Times New Roman" panose="02020603050405020304" pitchFamily="18" charset="0"/>
                <a:cs typeface="Times New Roman" panose="02020603050405020304" pitchFamily="18" charset="0"/>
              </a:rPr>
              <a:t>T</a:t>
            </a:r>
            <a:r>
              <a:rPr lang="de-DE" altLang="en-US" dirty="0">
                <a:latin typeface="Arial" charset="0"/>
                <a:cs typeface="Arial" charset="0"/>
              </a:rPr>
              <a:t> </a:t>
            </a:r>
            <a:r>
              <a:rPr lang="de-DE" altLang="en-US" dirty="0" err="1">
                <a:latin typeface="Arial" charset="0"/>
                <a:cs typeface="Arial" charset="0"/>
              </a:rPr>
              <a:t>invariance</a:t>
            </a:r>
            <a:r>
              <a:rPr lang="de-DE" altLang="en-US" dirty="0">
                <a:latin typeface="Arial" charset="0"/>
                <a:cs typeface="Arial" charset="0"/>
              </a:rPr>
              <a:t> </a:t>
            </a:r>
            <a:r>
              <a:rPr lang="de-DE" altLang="en-US" dirty="0" err="1">
                <a:latin typeface="Arial" charset="0"/>
                <a:cs typeface="Arial" charset="0"/>
              </a:rPr>
              <a:t>violation</a:t>
            </a:r>
            <a:r>
              <a:rPr lang="de-DE" altLang="en-US" dirty="0">
                <a:latin typeface="Arial" charset="0"/>
                <a:cs typeface="Arial" charset="0"/>
              </a:rPr>
              <a:t> was </a:t>
            </a:r>
            <a:r>
              <a:rPr lang="de-DE" altLang="en-US" dirty="0" err="1">
                <a:latin typeface="Arial" charset="0"/>
                <a:cs typeface="Arial" charset="0"/>
              </a:rPr>
              <a:t>induced</a:t>
            </a:r>
            <a:r>
              <a:rPr lang="de-DE" altLang="en-US" dirty="0">
                <a:latin typeface="Arial" charset="0"/>
                <a:cs typeface="Arial" charset="0"/>
              </a:rPr>
              <a:t>      </a:t>
            </a:r>
            <a:r>
              <a:rPr lang="de-DE" altLang="en-US" dirty="0" err="1">
                <a:latin typeface="Arial" charset="0"/>
                <a:cs typeface="Arial" charset="0"/>
              </a:rPr>
              <a:t>by</a:t>
            </a:r>
            <a:r>
              <a:rPr lang="de-DE" altLang="en-US" dirty="0">
                <a:latin typeface="Arial" charset="0"/>
                <a:cs typeface="Arial" charset="0"/>
              </a:rPr>
              <a:t> </a:t>
            </a:r>
            <a:r>
              <a:rPr lang="de-DE" altLang="en-US" dirty="0" err="1">
                <a:latin typeface="Arial" charset="0"/>
                <a:cs typeface="Arial" charset="0"/>
              </a:rPr>
              <a:t>inserting</a:t>
            </a:r>
            <a:r>
              <a:rPr lang="de-DE" altLang="en-US" dirty="0">
                <a:latin typeface="Arial" charset="0"/>
                <a:cs typeface="Arial" charset="0"/>
              </a:rPr>
              <a:t> a </a:t>
            </a:r>
            <a:r>
              <a:rPr lang="de-DE" altLang="en-US" dirty="0" err="1">
                <a:latin typeface="Arial" charset="0"/>
                <a:cs typeface="Arial" charset="0"/>
              </a:rPr>
              <a:t>ferrit</a:t>
            </a:r>
            <a:r>
              <a:rPr lang="de-DE" altLang="en-US" dirty="0">
                <a:latin typeface="Arial" charset="0"/>
                <a:cs typeface="Arial" charset="0"/>
              </a:rPr>
              <a:t> </a:t>
            </a:r>
            <a:r>
              <a:rPr lang="de-DE" altLang="en-US" dirty="0" err="1">
                <a:latin typeface="Arial" charset="0"/>
                <a:cs typeface="Arial" charset="0"/>
              </a:rPr>
              <a:t>into</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billiard</a:t>
            </a:r>
            <a:r>
              <a:rPr lang="de-DE" altLang="en-US" dirty="0">
                <a:latin typeface="Arial" charset="0"/>
                <a:cs typeface="Arial" charset="0"/>
              </a:rPr>
              <a:t> </a:t>
            </a:r>
            <a:r>
              <a:rPr lang="de-DE" altLang="en-US" dirty="0" err="1">
                <a:latin typeface="Arial" charset="0"/>
                <a:cs typeface="Arial" charset="0"/>
              </a:rPr>
              <a:t>resonator</a:t>
            </a:r>
            <a:r>
              <a:rPr lang="de-DE" altLang="en-US" dirty="0">
                <a:latin typeface="Arial" charset="0"/>
                <a:cs typeface="Arial" charset="0"/>
              </a:rPr>
              <a:t> and </a:t>
            </a:r>
            <a:r>
              <a:rPr lang="de-DE" altLang="en-US" dirty="0" err="1">
                <a:latin typeface="Arial" charset="0"/>
                <a:cs typeface="Arial" charset="0"/>
              </a:rPr>
              <a:t>magnetizing</a:t>
            </a:r>
            <a:r>
              <a:rPr lang="de-DE" altLang="en-US" dirty="0">
                <a:latin typeface="Arial" charset="0"/>
                <a:cs typeface="Arial" charset="0"/>
              </a:rPr>
              <a:t> </a:t>
            </a:r>
            <a:r>
              <a:rPr lang="de-DE" altLang="en-US" dirty="0" err="1">
                <a:latin typeface="Arial" charset="0"/>
                <a:cs typeface="Arial" charset="0"/>
              </a:rPr>
              <a:t>it</a:t>
            </a:r>
            <a:r>
              <a:rPr lang="de-DE" altLang="en-US" dirty="0">
                <a:latin typeface="Arial" charset="0"/>
                <a:cs typeface="Arial" charset="0"/>
              </a:rPr>
              <a:t>             </a:t>
            </a:r>
            <a:r>
              <a:rPr lang="de-DE" altLang="en-US" dirty="0" err="1">
                <a:latin typeface="Arial" charset="0"/>
                <a:cs typeface="Arial" charset="0"/>
              </a:rPr>
              <a:t>with</a:t>
            </a:r>
            <a:r>
              <a:rPr lang="de-DE" altLang="en-US" dirty="0">
                <a:latin typeface="Arial" charset="0"/>
                <a:cs typeface="Arial" charset="0"/>
              </a:rPr>
              <a:t> an external </a:t>
            </a:r>
            <a:r>
              <a:rPr lang="de-DE" altLang="en-US" i="1" dirty="0">
                <a:latin typeface="Times New Roman" panose="02020603050405020304" pitchFamily="18" charset="0"/>
                <a:cs typeface="Times New Roman" panose="02020603050405020304" pitchFamily="18" charset="0"/>
              </a:rPr>
              <a:t>B</a:t>
            </a:r>
            <a:r>
              <a:rPr lang="de-DE" altLang="en-US" dirty="0">
                <a:latin typeface="Arial" charset="0"/>
                <a:cs typeface="Arial" charset="0"/>
              </a:rPr>
              <a:t>-</a:t>
            </a:r>
            <a:r>
              <a:rPr lang="de-DE" altLang="en-US" dirty="0" err="1">
                <a:latin typeface="Arial" charset="0"/>
                <a:cs typeface="Arial" charset="0"/>
              </a:rPr>
              <a:t>field</a:t>
            </a:r>
            <a:r>
              <a:rPr lang="de-DE" altLang="en-US" dirty="0">
                <a:latin typeface="Arial" charset="0"/>
                <a:cs typeface="Arial" charset="0"/>
              </a:rPr>
              <a:t> </a:t>
            </a:r>
          </a:p>
          <a:p>
            <a:pPr eaLnBrk="1" hangingPunct="1">
              <a:lnSpc>
                <a:spcPct val="120000"/>
              </a:lnSpc>
              <a:spcBef>
                <a:spcPct val="0"/>
              </a:spcBef>
              <a:buFontTx/>
              <a:buChar char="•"/>
              <a:defRPr/>
            </a:pPr>
            <a:r>
              <a:rPr lang="de-DE" altLang="en-US" dirty="0">
                <a:latin typeface="Arial" charset="0"/>
                <a:cs typeface="Arial" charset="0"/>
              </a:rPr>
              <a:t>Due </a:t>
            </a:r>
            <a:r>
              <a:rPr lang="de-DE" altLang="en-US" dirty="0" err="1">
                <a:latin typeface="Arial" charset="0"/>
                <a:cs typeface="Arial" charset="0"/>
              </a:rPr>
              <a:t>to</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Meissner- Ochsenfeld </a:t>
            </a:r>
            <a:r>
              <a:rPr lang="de-DE" altLang="en-US" dirty="0" err="1">
                <a:latin typeface="Arial" charset="0"/>
                <a:cs typeface="Arial" charset="0"/>
              </a:rPr>
              <a:t>effect</a:t>
            </a:r>
            <a:r>
              <a:rPr lang="de-DE" altLang="en-US" dirty="0">
                <a:latin typeface="Arial" charset="0"/>
                <a:cs typeface="Arial" charset="0"/>
              </a:rPr>
              <a:t> </a:t>
            </a:r>
            <a:r>
              <a:rPr lang="de-DE" altLang="en-US" dirty="0" err="1">
                <a:latin typeface="Arial" charset="0"/>
                <a:cs typeface="Arial" charset="0"/>
              </a:rPr>
              <a:t>this</a:t>
            </a:r>
            <a:r>
              <a:rPr lang="de-DE" altLang="en-US" dirty="0">
                <a:latin typeface="Arial" charset="0"/>
                <a:cs typeface="Arial" charset="0"/>
              </a:rPr>
              <a:t> </a:t>
            </a:r>
            <a:r>
              <a:rPr lang="de-DE" altLang="en-US" dirty="0" err="1">
                <a:latin typeface="Arial" charset="0"/>
                <a:cs typeface="Arial" charset="0"/>
              </a:rPr>
              <a:t>is</a:t>
            </a:r>
            <a:r>
              <a:rPr lang="de-DE" altLang="en-US" dirty="0">
                <a:latin typeface="Arial" charset="0"/>
                <a:cs typeface="Arial" charset="0"/>
              </a:rPr>
              <a:t>, </a:t>
            </a:r>
            <a:r>
              <a:rPr lang="de-DE" altLang="en-US" dirty="0" err="1">
                <a:latin typeface="Arial" charset="0"/>
                <a:cs typeface="Arial" charset="0"/>
              </a:rPr>
              <a:t>however</a:t>
            </a:r>
            <a:r>
              <a:rPr lang="de-DE" altLang="en-US" dirty="0">
                <a:latin typeface="Arial" charset="0"/>
                <a:cs typeface="Arial" charset="0"/>
              </a:rPr>
              <a:t>, </a:t>
            </a:r>
            <a:r>
              <a:rPr lang="de-DE" altLang="en-US" dirty="0" err="1">
                <a:latin typeface="Arial" charset="0"/>
                <a:cs typeface="Arial" charset="0"/>
              </a:rPr>
              <a:t>no</a:t>
            </a:r>
            <a:r>
              <a:rPr lang="de-DE" altLang="en-US" dirty="0">
                <a:latin typeface="Arial" charset="0"/>
                <a:cs typeface="Arial" charset="0"/>
              </a:rPr>
              <a:t> </a:t>
            </a:r>
            <a:r>
              <a:rPr lang="de-DE" altLang="en-US" dirty="0" err="1">
                <a:latin typeface="Arial" charset="0"/>
                <a:cs typeface="Arial" charset="0"/>
              </a:rPr>
              <a:t>longer</a:t>
            </a:r>
            <a:r>
              <a:rPr lang="de-DE" altLang="en-US" dirty="0">
                <a:latin typeface="Arial" charset="0"/>
                <a:cs typeface="Arial" charset="0"/>
              </a:rPr>
              <a:t> possible in </a:t>
            </a:r>
            <a:r>
              <a:rPr lang="de-DE" altLang="en-US" dirty="0" err="1">
                <a:latin typeface="Arial" charset="0"/>
                <a:cs typeface="Arial" charset="0"/>
              </a:rPr>
              <a:t>case</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superconducting</a:t>
            </a:r>
            <a:r>
              <a:rPr lang="de-DE" altLang="en-US" dirty="0">
                <a:latin typeface="Arial" charset="0"/>
                <a:cs typeface="Arial" charset="0"/>
              </a:rPr>
              <a:t> </a:t>
            </a:r>
            <a:r>
              <a:rPr lang="de-DE" altLang="en-US" dirty="0" err="1">
                <a:latin typeface="Arial" charset="0"/>
                <a:cs typeface="Arial" charset="0"/>
              </a:rPr>
              <a:t>cavities</a:t>
            </a:r>
            <a:r>
              <a:rPr lang="de-DE" altLang="en-US" dirty="0">
                <a:latin typeface="Arial" charset="0"/>
                <a:cs typeface="Arial" charset="0"/>
              </a:rPr>
              <a:t> </a:t>
            </a:r>
            <a:r>
              <a:rPr lang="de-DE" altLang="en-US" dirty="0" err="1">
                <a:latin typeface="Arial" charset="0"/>
                <a:cs typeface="Arial" charset="0"/>
              </a:rPr>
              <a:t>constructed</a:t>
            </a:r>
            <a:r>
              <a:rPr lang="de-DE" altLang="en-US" dirty="0">
                <a:latin typeface="Arial" charset="0"/>
                <a:cs typeface="Arial" charset="0"/>
              </a:rPr>
              <a:t> </a:t>
            </a:r>
            <a:r>
              <a:rPr lang="de-DE" altLang="en-US" dirty="0" err="1" smtClean="0">
                <a:latin typeface="Arial" charset="0"/>
                <a:cs typeface="Arial" charset="0"/>
              </a:rPr>
              <a:t>from</a:t>
            </a:r>
            <a:r>
              <a:rPr lang="de-DE" altLang="en-US" dirty="0" smtClean="0">
                <a:latin typeface="Arial" charset="0"/>
                <a:cs typeface="Arial" charset="0"/>
              </a:rPr>
              <a:t> lead-</a:t>
            </a:r>
            <a:r>
              <a:rPr lang="de-DE" altLang="en-US" dirty="0" err="1" smtClean="0">
                <a:latin typeface="Arial" charset="0"/>
                <a:cs typeface="Arial" charset="0"/>
              </a:rPr>
              <a:t>coated</a:t>
            </a:r>
            <a:r>
              <a:rPr lang="de-DE" altLang="en-US" dirty="0" smtClean="0">
                <a:latin typeface="Arial" charset="0"/>
                <a:cs typeface="Arial" charset="0"/>
              </a:rPr>
              <a:t> </a:t>
            </a:r>
            <a:r>
              <a:rPr lang="de-DE" altLang="en-US" dirty="0" err="1" smtClean="0">
                <a:latin typeface="Arial" charset="0"/>
                <a:cs typeface="Arial" charset="0"/>
              </a:rPr>
              <a:t>copper</a:t>
            </a:r>
            <a:r>
              <a:rPr lang="de-DE" altLang="en-US" dirty="0">
                <a:latin typeface="Arial" charset="0"/>
                <a:cs typeface="Arial" charset="0"/>
              </a:rPr>
              <a:t> </a:t>
            </a:r>
            <a:r>
              <a:rPr lang="de-DE" altLang="en-US" dirty="0" err="1" smtClean="0">
                <a:latin typeface="Arial" charset="0"/>
                <a:cs typeface="Arial" charset="0"/>
              </a:rPr>
              <a:t>or</a:t>
            </a:r>
            <a:r>
              <a:rPr lang="de-DE" altLang="en-US" dirty="0" smtClean="0">
                <a:latin typeface="Arial" charset="0"/>
                <a:cs typeface="Arial" charset="0"/>
              </a:rPr>
              <a:t> </a:t>
            </a:r>
            <a:r>
              <a:rPr lang="de-DE" altLang="en-US" dirty="0">
                <a:latin typeface="Arial" charset="0"/>
                <a:cs typeface="Arial" charset="0"/>
              </a:rPr>
              <a:t>brass </a:t>
            </a:r>
            <a:r>
              <a:rPr lang="de-DE" altLang="en-US" dirty="0" err="1">
                <a:latin typeface="Arial" charset="0"/>
                <a:cs typeface="Arial" charset="0"/>
              </a:rPr>
              <a:t>since</a:t>
            </a:r>
            <a:r>
              <a:rPr lang="de-DE" altLang="en-US" dirty="0">
                <a:latin typeface="Arial" charset="0"/>
                <a:cs typeface="Arial" charset="0"/>
              </a:rPr>
              <a:t> </a:t>
            </a:r>
            <a:r>
              <a:rPr lang="de-DE" altLang="en-US" dirty="0" err="1">
                <a:latin typeface="Arial" charset="0"/>
                <a:cs typeface="Arial" charset="0"/>
              </a:rPr>
              <a:t>below</a:t>
            </a:r>
            <a:r>
              <a:rPr lang="de-DE" altLang="en-US" dirty="0">
                <a:latin typeface="Arial" charset="0"/>
                <a:cs typeface="Arial" charset="0"/>
              </a:rPr>
              <a:t> a </a:t>
            </a:r>
            <a:r>
              <a:rPr lang="de-DE" altLang="en-US" dirty="0" err="1">
                <a:latin typeface="Arial" charset="0"/>
                <a:cs typeface="Arial" charset="0"/>
              </a:rPr>
              <a:t>critical</a:t>
            </a:r>
            <a:r>
              <a:rPr lang="de-DE" altLang="en-US" dirty="0">
                <a:latin typeface="Arial" charset="0"/>
                <a:cs typeface="Arial" charset="0"/>
              </a:rPr>
              <a:t> </a:t>
            </a:r>
            <a:r>
              <a:rPr lang="de-DE" altLang="en-US" dirty="0" err="1">
                <a:latin typeface="Arial" charset="0"/>
                <a:cs typeface="Arial" charset="0"/>
              </a:rPr>
              <a:t>temperature</a:t>
            </a:r>
            <a:r>
              <a:rPr lang="de-DE" altLang="en-US" dirty="0">
                <a:latin typeface="Arial" charset="0"/>
                <a:cs typeface="Arial" charset="0"/>
              </a:rPr>
              <a:t> </a:t>
            </a:r>
            <a:r>
              <a:rPr lang="de-DE" altLang="en-US" i="1" dirty="0">
                <a:latin typeface="Times New Roman" panose="02020603050405020304" pitchFamily="18" charset="0"/>
                <a:cs typeface="Times New Roman" panose="02020603050405020304" pitchFamily="18" charset="0"/>
              </a:rPr>
              <a:t>T</a:t>
            </a:r>
            <a:r>
              <a:rPr lang="de-DE" altLang="en-US" sz="2200" i="1" baseline="-25000" dirty="0">
                <a:latin typeface="Times New Roman" panose="02020603050405020304" pitchFamily="18" charset="0"/>
                <a:cs typeface="Times New Roman" panose="02020603050405020304" pitchFamily="18" charset="0"/>
              </a:rPr>
              <a:t>C</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field</a:t>
            </a:r>
            <a:r>
              <a:rPr lang="de-DE" altLang="en-US" dirty="0">
                <a:latin typeface="Arial" charset="0"/>
                <a:cs typeface="Arial" charset="0"/>
              </a:rPr>
              <a:t> </a:t>
            </a:r>
            <a:r>
              <a:rPr lang="de-DE" altLang="en-US" dirty="0" err="1">
                <a:latin typeface="Arial" charset="0"/>
                <a:cs typeface="Arial" charset="0"/>
              </a:rPr>
              <a:t>is</a:t>
            </a:r>
            <a:r>
              <a:rPr lang="de-DE" altLang="en-US" dirty="0">
                <a:latin typeface="Arial" charset="0"/>
                <a:cs typeface="Arial" charset="0"/>
              </a:rPr>
              <a:t> </a:t>
            </a:r>
            <a:r>
              <a:rPr lang="de-DE" altLang="en-US" dirty="0" err="1">
                <a:latin typeface="Arial" charset="0"/>
                <a:cs typeface="Arial" charset="0"/>
              </a:rPr>
              <a:t>expelled</a:t>
            </a:r>
            <a:r>
              <a:rPr lang="de-DE" altLang="en-US" dirty="0">
                <a:latin typeface="Arial" charset="0"/>
                <a:cs typeface="Arial" charset="0"/>
              </a:rPr>
              <a:t>          </a:t>
            </a:r>
            <a:r>
              <a:rPr lang="de-DE" altLang="en-US" dirty="0" err="1">
                <a:latin typeface="Arial" charset="0"/>
                <a:cs typeface="Arial" charset="0"/>
              </a:rPr>
              <a:t>from</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superconductor</a:t>
            </a:r>
            <a:endParaRPr lang="de-DE" altLang="en-US" dirty="0">
              <a:latin typeface="Arial" charset="0"/>
              <a:cs typeface="Arial" charset="0"/>
            </a:endParaRPr>
          </a:p>
          <a:p>
            <a:pPr eaLnBrk="1" hangingPunct="1">
              <a:lnSpc>
                <a:spcPct val="120000"/>
              </a:lnSpc>
              <a:spcBef>
                <a:spcPct val="0"/>
              </a:spcBef>
              <a:buFontTx/>
              <a:buChar char="•"/>
              <a:defRPr/>
            </a:pPr>
            <a:r>
              <a:rPr lang="de-DE" altLang="en-US" dirty="0" err="1">
                <a:latin typeface="Arial" charset="0"/>
                <a:cs typeface="Arial" charset="0"/>
              </a:rPr>
              <a:t>We</a:t>
            </a:r>
            <a:r>
              <a:rPr lang="de-DE" altLang="en-US" dirty="0">
                <a:latin typeface="Arial" charset="0"/>
                <a:cs typeface="Arial" charset="0"/>
              </a:rPr>
              <a:t> </a:t>
            </a:r>
            <a:r>
              <a:rPr lang="de-DE" altLang="en-US" dirty="0" err="1">
                <a:latin typeface="Arial" charset="0"/>
                <a:cs typeface="Arial" charset="0"/>
              </a:rPr>
              <a:t>thus</a:t>
            </a:r>
            <a:r>
              <a:rPr lang="de-DE" altLang="en-US" dirty="0">
                <a:latin typeface="Arial" charset="0"/>
                <a:cs typeface="Arial" charset="0"/>
              </a:rPr>
              <a:t> </a:t>
            </a:r>
            <a:r>
              <a:rPr lang="de-DE" altLang="en-US" dirty="0" err="1">
                <a:latin typeface="Arial" charset="0"/>
                <a:cs typeface="Arial" charset="0"/>
              </a:rPr>
              <a:t>used</a:t>
            </a:r>
            <a:r>
              <a:rPr lang="de-DE" altLang="en-US" dirty="0">
                <a:latin typeface="Arial" charset="0"/>
                <a:cs typeface="Arial" charset="0"/>
              </a:rPr>
              <a:t> a </a:t>
            </a:r>
            <a:r>
              <a:rPr lang="de-DE" altLang="en-US" dirty="0" err="1">
                <a:latin typeface="Arial" charset="0"/>
                <a:cs typeface="Arial" charset="0"/>
              </a:rPr>
              <a:t>billiard</a:t>
            </a:r>
            <a:r>
              <a:rPr lang="de-DE" altLang="en-US" dirty="0">
                <a:latin typeface="Arial" charset="0"/>
                <a:cs typeface="Arial" charset="0"/>
              </a:rPr>
              <a:t> </a:t>
            </a:r>
            <a:r>
              <a:rPr lang="de-DE" altLang="en-US" dirty="0" err="1">
                <a:latin typeface="Arial" charset="0"/>
                <a:cs typeface="Arial" charset="0"/>
              </a:rPr>
              <a:t>cavity</a:t>
            </a:r>
            <a:r>
              <a:rPr lang="de-DE" altLang="en-US" dirty="0">
                <a:latin typeface="Arial" charset="0"/>
                <a:cs typeface="Arial" charset="0"/>
              </a:rPr>
              <a:t> </a:t>
            </a:r>
            <a:r>
              <a:rPr lang="de-DE" altLang="en-US" dirty="0" err="1">
                <a:latin typeface="Arial" charset="0"/>
                <a:cs typeface="Arial" charset="0"/>
              </a:rPr>
              <a:t>made</a:t>
            </a:r>
            <a:r>
              <a:rPr lang="de-DE" altLang="en-US" dirty="0">
                <a:latin typeface="Arial" charset="0"/>
                <a:cs typeface="Arial" charset="0"/>
              </a:rPr>
              <a:t> out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niobium</a:t>
            </a:r>
            <a:r>
              <a:rPr lang="de-DE" altLang="en-US" dirty="0">
                <a:latin typeface="Arial" charset="0"/>
                <a:cs typeface="Arial" charset="0"/>
              </a:rPr>
              <a:t> – a type </a:t>
            </a:r>
            <a:r>
              <a:rPr lang="de-DE" altLang="en-US" dirty="0">
                <a:latin typeface="Times New Roman" panose="02020603050405020304" pitchFamily="18" charset="0"/>
                <a:cs typeface="Times New Roman" panose="02020603050405020304" pitchFamily="18" charset="0"/>
              </a:rPr>
              <a:t>II </a:t>
            </a:r>
            <a:r>
              <a:rPr lang="de-DE" altLang="en-US" dirty="0" err="1">
                <a:latin typeface="Arial" panose="020B0604020202020204" pitchFamily="34" charset="0"/>
                <a:cs typeface="Arial" panose="020B0604020202020204" pitchFamily="34" charset="0"/>
              </a:rPr>
              <a:t>superconductor</a:t>
            </a:r>
            <a:r>
              <a:rPr lang="de-DE" altLang="en-US" dirty="0">
                <a:latin typeface="Arial" panose="020B0604020202020204" pitchFamily="34" charset="0"/>
                <a:cs typeface="Arial" panose="020B0604020202020204" pitchFamily="34" charset="0"/>
              </a:rPr>
              <a:t> </a:t>
            </a:r>
            <a:r>
              <a:rPr lang="de-DE" altLang="en-US" dirty="0">
                <a:latin typeface="Arial" charset="0"/>
                <a:cs typeface="Arial" charset="0"/>
              </a:rPr>
              <a:t>– </a:t>
            </a:r>
            <a:r>
              <a:rPr lang="de-DE" altLang="en-US" dirty="0" err="1">
                <a:latin typeface="Arial" charset="0"/>
                <a:cs typeface="Arial" charset="0"/>
              </a:rPr>
              <a:t>for</a:t>
            </a:r>
            <a:r>
              <a:rPr lang="de-DE" altLang="en-US" dirty="0">
                <a:latin typeface="Arial" charset="0"/>
                <a:cs typeface="Arial" charset="0"/>
              </a:rPr>
              <a:t> </a:t>
            </a:r>
            <a:r>
              <a:rPr lang="de-DE" altLang="en-US" dirty="0" err="1">
                <a:latin typeface="Arial" charset="0"/>
                <a:cs typeface="Arial" charset="0"/>
              </a:rPr>
              <a:t>magnetic</a:t>
            </a:r>
            <a:r>
              <a:rPr lang="de-DE" altLang="en-US" dirty="0">
                <a:latin typeface="Arial" charset="0"/>
                <a:cs typeface="Arial" charset="0"/>
              </a:rPr>
              <a:t> </a:t>
            </a:r>
            <a:r>
              <a:rPr lang="de-DE" altLang="en-US" dirty="0" err="1">
                <a:latin typeface="Arial" charset="0"/>
                <a:cs typeface="Arial" charset="0"/>
              </a:rPr>
              <a:t>fields</a:t>
            </a:r>
            <a:r>
              <a:rPr lang="de-DE" altLang="en-US" dirty="0">
                <a:latin typeface="Arial" charset="0"/>
                <a:cs typeface="Arial" charset="0"/>
              </a:rPr>
              <a:t> </a:t>
            </a:r>
            <a:r>
              <a:rPr lang="de-DE" altLang="en-US" dirty="0" err="1">
                <a:latin typeface="Arial" charset="0"/>
                <a:cs typeface="Arial" charset="0"/>
              </a:rPr>
              <a:t>between</a:t>
            </a:r>
            <a:r>
              <a:rPr lang="de-DE" altLang="en-US" dirty="0">
                <a:latin typeface="Arial" charset="0"/>
                <a:cs typeface="Arial" charset="0"/>
              </a:rPr>
              <a:t> </a:t>
            </a:r>
            <a:r>
              <a:rPr lang="de-DE" altLang="en-US" dirty="0" err="1">
                <a:latin typeface="Arial" charset="0"/>
                <a:cs typeface="Arial" charset="0"/>
              </a:rPr>
              <a:t>two</a:t>
            </a:r>
            <a:r>
              <a:rPr lang="de-DE" altLang="en-US" dirty="0">
                <a:latin typeface="Arial" charset="0"/>
                <a:cs typeface="Arial" charset="0"/>
              </a:rPr>
              <a:t> </a:t>
            </a:r>
            <a:r>
              <a:rPr lang="de-DE" altLang="en-US" dirty="0" err="1">
                <a:latin typeface="Arial" charset="0"/>
                <a:cs typeface="Arial" charset="0"/>
              </a:rPr>
              <a:t>critical</a:t>
            </a:r>
            <a:r>
              <a:rPr lang="de-DE" altLang="en-US" dirty="0">
                <a:latin typeface="Arial" charset="0"/>
                <a:cs typeface="Arial" charset="0"/>
              </a:rPr>
              <a:t> </a:t>
            </a:r>
            <a:r>
              <a:rPr lang="de-DE" altLang="en-US" dirty="0" err="1">
                <a:latin typeface="Arial" charset="0"/>
                <a:cs typeface="Arial" charset="0"/>
              </a:rPr>
              <a:t>values</a:t>
            </a:r>
            <a:r>
              <a:rPr lang="de-DE" altLang="en-US" dirty="0">
                <a:latin typeface="Arial" charset="0"/>
                <a:cs typeface="Arial" charset="0"/>
              </a:rPr>
              <a:t>,</a:t>
            </a:r>
          </a:p>
          <a:p>
            <a:pPr marL="0" indent="0" eaLnBrk="1" hangingPunct="1">
              <a:lnSpc>
                <a:spcPct val="120000"/>
              </a:lnSpc>
              <a:spcBef>
                <a:spcPct val="0"/>
              </a:spcBef>
              <a:buNone/>
              <a:defRPr/>
            </a:pPr>
            <a:r>
              <a:rPr lang="de-DE" altLang="en-US" dirty="0">
                <a:latin typeface="Arial" charset="0"/>
                <a:cs typeface="Arial" charset="0"/>
              </a:rPr>
              <a:t>   </a:t>
            </a:r>
            <a:r>
              <a:rPr lang="de-DE" altLang="en-US" i="1" dirty="0">
                <a:latin typeface="Times New Roman" panose="02020603050405020304" pitchFamily="18" charset="0"/>
                <a:cs typeface="Times New Roman" panose="02020603050405020304" pitchFamily="18" charset="0"/>
              </a:rPr>
              <a:t>B</a:t>
            </a:r>
            <a:r>
              <a:rPr lang="de-DE" altLang="en-US" sz="2200" i="1" baseline="-25000" dirty="0">
                <a:latin typeface="Times New Roman" panose="02020603050405020304" pitchFamily="18" charset="0"/>
                <a:cs typeface="Times New Roman" panose="02020603050405020304" pitchFamily="18" charset="0"/>
              </a:rPr>
              <a:t>c1</a:t>
            </a:r>
            <a:r>
              <a:rPr lang="de-DE" altLang="en-US" dirty="0">
                <a:latin typeface="Times New Roman" panose="02020603050405020304" pitchFamily="18" charset="0"/>
                <a:cs typeface="Times New Roman" panose="02020603050405020304" pitchFamily="18" charset="0"/>
              </a:rPr>
              <a:t> = 153 </a:t>
            </a:r>
            <a:r>
              <a:rPr lang="de-DE" altLang="en-US" dirty="0" err="1">
                <a:latin typeface="Times New Roman" panose="02020603050405020304" pitchFamily="18" charset="0"/>
                <a:cs typeface="Times New Roman" panose="02020603050405020304" pitchFamily="18" charset="0"/>
              </a:rPr>
              <a:t>mT</a:t>
            </a:r>
            <a:r>
              <a:rPr lang="de-DE" altLang="en-US" dirty="0">
                <a:latin typeface="Times New Roman" panose="02020603050405020304" pitchFamily="18" charset="0"/>
                <a:cs typeface="Times New Roman" panose="02020603050405020304" pitchFamily="18" charset="0"/>
              </a:rPr>
              <a:t> </a:t>
            </a:r>
            <a:r>
              <a:rPr lang="de-DE" altLang="en-US" dirty="0">
                <a:latin typeface="Arial" panose="020B0604020202020204" pitchFamily="34" charset="0"/>
                <a:cs typeface="Arial" panose="020B0604020202020204" pitchFamily="34" charset="0"/>
              </a:rPr>
              <a:t>and</a:t>
            </a:r>
            <a:r>
              <a:rPr lang="de-DE" altLang="en-US" dirty="0">
                <a:latin typeface="Times New Roman" panose="02020603050405020304" pitchFamily="18" charset="0"/>
                <a:cs typeface="Times New Roman" panose="02020603050405020304" pitchFamily="18" charset="0"/>
              </a:rPr>
              <a:t> </a:t>
            </a:r>
            <a:r>
              <a:rPr lang="de-DE" altLang="en-US" i="1" dirty="0">
                <a:latin typeface="Times New Roman" panose="02020603050405020304" pitchFamily="18" charset="0"/>
                <a:cs typeface="Times New Roman" panose="02020603050405020304" pitchFamily="18" charset="0"/>
              </a:rPr>
              <a:t>B</a:t>
            </a:r>
            <a:r>
              <a:rPr lang="de-DE" altLang="en-US" sz="2200" i="1" baseline="-25000" dirty="0">
                <a:latin typeface="Times New Roman" panose="02020603050405020304" pitchFamily="18" charset="0"/>
                <a:cs typeface="Times New Roman" panose="02020603050405020304" pitchFamily="18" charset="0"/>
              </a:rPr>
              <a:t>c2</a:t>
            </a:r>
            <a:r>
              <a:rPr lang="de-DE" altLang="en-US" dirty="0">
                <a:latin typeface="Times New Roman" panose="02020603050405020304" pitchFamily="18" charset="0"/>
                <a:cs typeface="Times New Roman" panose="02020603050405020304" pitchFamily="18" charset="0"/>
              </a:rPr>
              <a:t> = 268 </a:t>
            </a:r>
            <a:r>
              <a:rPr lang="de-DE" altLang="en-US" dirty="0" err="1">
                <a:latin typeface="Times New Roman" panose="02020603050405020304" pitchFamily="18" charset="0"/>
                <a:cs typeface="Times New Roman" panose="02020603050405020304" pitchFamily="18" charset="0"/>
              </a:rPr>
              <a:t>mT</a:t>
            </a:r>
            <a:endParaRPr lang="de-DE" altLang="en-US" dirty="0">
              <a:latin typeface="Times New Roman" panose="02020603050405020304" pitchFamily="18" charset="0"/>
              <a:cs typeface="Times New Roman" panose="02020603050405020304" pitchFamily="18" charset="0"/>
            </a:endParaRPr>
          </a:p>
          <a:p>
            <a:pPr eaLnBrk="1" hangingPunct="1">
              <a:lnSpc>
                <a:spcPct val="120000"/>
              </a:lnSpc>
              <a:spcBef>
                <a:spcPct val="0"/>
              </a:spcBef>
              <a:buFontTx/>
              <a:buChar char="•"/>
              <a:defRPr/>
            </a:pPr>
            <a:r>
              <a:rPr lang="de-DE" altLang="en-US" dirty="0" err="1">
                <a:latin typeface="Arial" panose="020B0604020202020204" pitchFamily="34" charset="0"/>
                <a:cs typeface="Arial" panose="020B0604020202020204" pitchFamily="34" charset="0"/>
              </a:rPr>
              <a:t>Between</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these</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two</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critical</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values</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magnetic</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flux</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starts</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to</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penetrate</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the</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superconductor</a:t>
            </a:r>
            <a:r>
              <a:rPr lang="de-DE" altLang="en-US" dirty="0">
                <a:latin typeface="Arial" panose="020B0604020202020204" pitchFamily="34" charset="0"/>
                <a:cs typeface="Arial" panose="020B0604020202020204" pitchFamily="34" charset="0"/>
              </a:rPr>
              <a:t> via so </a:t>
            </a:r>
            <a:r>
              <a:rPr lang="de-DE" altLang="en-US" dirty="0" err="1">
                <a:latin typeface="Arial" panose="020B0604020202020204" pitchFamily="34" charset="0"/>
                <a:cs typeface="Arial" panose="020B0604020202020204" pitchFamily="34" charset="0"/>
              </a:rPr>
              <a:t>called</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vortices</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or</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flux</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tubes</a:t>
            </a:r>
            <a:endParaRPr lang="de-DE"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54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xEl>
                                              <p:pRg st="0" end="0"/>
                                            </p:txEl>
                                          </p:spTgt>
                                        </p:tgtEl>
                                        <p:attrNameLst>
                                          <p:attrName>style.opacity</p:attrName>
                                        </p:attrNameLst>
                                      </p:cBhvr>
                                      <p:to>
                                        <p:strVal val="0.4"/>
                                      </p:to>
                                    </p:set>
                                    <p:animEffect filter="image" prLst="opacity: 0.4">
                                      <p:cBhvr rctx="IE">
                                        <p:cTn id="9" dur="indefinite"/>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par>
                                <p:cTn id="16" presetID="9" presetClass="emph" presetSubtype="0" nodeType="withEffect">
                                  <p:stCondLst>
                                    <p:cond delay="0"/>
                                  </p:stCondLst>
                                  <p:childTnLst>
                                    <p:set>
                                      <p:cBhvr>
                                        <p:cTn id="17" dur="indefinite"/>
                                        <p:tgtEl>
                                          <p:spTgt spid="8">
                                            <p:txEl>
                                              <p:pRg st="1" end="1"/>
                                            </p:txEl>
                                          </p:spTgt>
                                        </p:tgtEl>
                                        <p:attrNameLst>
                                          <p:attrName>style.opacity</p:attrName>
                                        </p:attrNameLst>
                                      </p:cBhvr>
                                      <p:to>
                                        <p:strVal val="0.4"/>
                                      </p:to>
                                    </p:set>
                                    <p:animEffect filter="image" prLst="opacity: 0.4">
                                      <p:cBhvr rctx="IE">
                                        <p:cTn id="18" dur="indefinite"/>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9" presetClass="emph" presetSubtype="0" nodeType="withEffect">
                                  <p:stCondLst>
                                    <p:cond delay="0"/>
                                  </p:stCondLst>
                                  <p:childTnLst>
                                    <p:set>
                                      <p:cBhvr>
                                        <p:cTn id="24" dur="indefinite"/>
                                        <p:tgtEl>
                                          <p:spTgt spid="8">
                                            <p:txEl>
                                              <p:pRg st="2" end="2"/>
                                            </p:txEl>
                                          </p:spTgt>
                                        </p:tgtEl>
                                        <p:attrNameLst>
                                          <p:attrName>style.opacity</p:attrName>
                                        </p:attrNameLst>
                                      </p:cBhvr>
                                      <p:to>
                                        <p:strVal val="0.4"/>
                                      </p:to>
                                    </p:set>
                                    <p:animEffect filter="image" prLst="opacity: 0.4">
                                      <p:cBhvr rctx="IE">
                                        <p:cTn id="25" dur="indefinite"/>
                                        <p:tgtEl>
                                          <p:spTgt spid="8">
                                            <p:txEl>
                                              <p:pRg st="2" end="2"/>
                                            </p:txEl>
                                          </p:spTgt>
                                        </p:tgtEl>
                                      </p:cBhvr>
                                    </p:animEffect>
                                  </p:childTnLst>
                                </p:cTn>
                              </p:par>
                              <p:par>
                                <p:cTn id="26" presetID="9" presetClass="emph" presetSubtype="0" nodeType="withEffect">
                                  <p:stCondLst>
                                    <p:cond delay="100"/>
                                  </p:stCondLst>
                                  <p:childTnLst>
                                    <p:set>
                                      <p:cBhvr>
                                        <p:cTn id="27" dur="indefinite"/>
                                        <p:tgtEl>
                                          <p:spTgt spid="8">
                                            <p:txEl>
                                              <p:pRg st="3" end="3"/>
                                            </p:txEl>
                                          </p:spTgt>
                                        </p:tgtEl>
                                        <p:attrNameLst>
                                          <p:attrName>style.opacity</p:attrName>
                                        </p:attrNameLst>
                                      </p:cBhvr>
                                      <p:to>
                                        <p:strVal val="0.4"/>
                                      </p:to>
                                    </p:set>
                                    <p:animEffect filter="image" prLst="opacity: 0.4">
                                      <p:cBhvr rctx="IE">
                                        <p:cTn id="28" dur="indefinite"/>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27388-6E4B-4E09-BDA3-BF83DBECB10D}"/>
              </a:ext>
            </a:extLst>
          </p:cNvPr>
          <p:cNvSpPr>
            <a:spLocks noGrp="1"/>
          </p:cNvSpPr>
          <p:nvPr>
            <p:ph type="title"/>
          </p:nvPr>
        </p:nvSpPr>
        <p:spPr/>
        <p:txBody>
          <a:bodyPr/>
          <a:lstStyle/>
          <a:p>
            <a:r>
              <a:rPr lang="de-DE" dirty="0"/>
              <a:t>Billiard </a:t>
            </a:r>
            <a:r>
              <a:rPr lang="de-DE" dirty="0" err="1"/>
              <a:t>Cavity</a:t>
            </a:r>
            <a:r>
              <a:rPr lang="de-DE" dirty="0"/>
              <a:t> Made out </a:t>
            </a:r>
            <a:r>
              <a:rPr lang="de-DE" dirty="0" err="1"/>
              <a:t>of</a:t>
            </a:r>
            <a:r>
              <a:rPr lang="de-DE" dirty="0"/>
              <a:t> Niobium</a:t>
            </a:r>
          </a:p>
        </p:txBody>
      </p:sp>
      <p:sp>
        <p:nvSpPr>
          <p:cNvPr id="3" name="Fußzeilenplatzhalter 2">
            <a:extLst>
              <a:ext uri="{FF2B5EF4-FFF2-40B4-BE49-F238E27FC236}">
                <a16:creationId xmlns:a16="http://schemas.microsoft.com/office/drawing/2014/main" id="{69063914-01A0-49CB-BA49-3C14559B67AF}"/>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5643E7E8-BB32-439F-BD2C-B471396C3D27}"/>
              </a:ext>
            </a:extLst>
          </p:cNvPr>
          <p:cNvSpPr>
            <a:spLocks noGrp="1"/>
          </p:cNvSpPr>
          <p:nvPr>
            <p:ph type="sldNum" sz="quarter" idx="11"/>
          </p:nvPr>
        </p:nvSpPr>
        <p:spPr/>
        <p:txBody>
          <a:bodyPr/>
          <a:lstStyle/>
          <a:p>
            <a:pPr>
              <a:defRPr/>
            </a:pPr>
            <a:fld id="{8614DAB7-A4D7-4826-883F-F03240883239}" type="slidenum">
              <a:rPr lang="de-DE" smtClean="0"/>
              <a:pPr>
                <a:defRPr/>
              </a:pPr>
              <a:t>26</a:t>
            </a:fld>
            <a:endParaRPr lang="de-DE" dirty="0"/>
          </a:p>
        </p:txBody>
      </p:sp>
      <p:sp>
        <p:nvSpPr>
          <p:cNvPr id="5" name="Text Box 3">
            <a:extLst>
              <a:ext uri="{FF2B5EF4-FFF2-40B4-BE49-F238E27FC236}">
                <a16:creationId xmlns:a16="http://schemas.microsoft.com/office/drawing/2014/main" id="{08FCF597-6934-48D8-8877-49F357791F75}"/>
              </a:ext>
            </a:extLst>
          </p:cNvPr>
          <p:cNvSpPr txBox="1">
            <a:spLocks noChangeArrowheads="1"/>
          </p:cNvSpPr>
          <p:nvPr/>
        </p:nvSpPr>
        <p:spPr bwMode="auto">
          <a:xfrm>
            <a:off x="219075" y="4489372"/>
            <a:ext cx="8755063" cy="208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20000"/>
              </a:lnSpc>
              <a:spcBef>
                <a:spcPct val="0"/>
              </a:spcBef>
              <a:buFontTx/>
              <a:buChar char="•"/>
              <a:defRPr/>
            </a:pPr>
            <a:r>
              <a:rPr lang="de-DE" altLang="en-US" sz="1800" dirty="0">
                <a:latin typeface="Arial" charset="0"/>
                <a:cs typeface="Arial" charset="0"/>
              </a:rPr>
              <a:t>The top </a:t>
            </a:r>
            <a:r>
              <a:rPr lang="de-DE" altLang="en-US" sz="1800" dirty="0" err="1">
                <a:latin typeface="Arial" charset="0"/>
                <a:cs typeface="Arial" charset="0"/>
              </a:rPr>
              <a:t>plate</a:t>
            </a:r>
            <a:r>
              <a:rPr lang="de-DE" altLang="en-US" sz="1800" dirty="0">
                <a:latin typeface="Arial" charset="0"/>
                <a:cs typeface="Arial" charset="0"/>
              </a:rPr>
              <a:t> (</a:t>
            </a:r>
            <a:r>
              <a:rPr lang="de-DE" altLang="en-US" sz="1800" dirty="0" err="1">
                <a:latin typeface="Arial" charset="0"/>
                <a:cs typeface="Arial" charset="0"/>
              </a:rPr>
              <a:t>left</a:t>
            </a:r>
            <a:r>
              <a:rPr lang="de-DE" altLang="en-US" sz="1800" dirty="0">
                <a:latin typeface="Arial" charset="0"/>
                <a:cs typeface="Arial" charset="0"/>
              </a:rPr>
              <a:t>) </a:t>
            </a:r>
            <a:r>
              <a:rPr lang="de-DE" altLang="en-US" sz="1800" dirty="0" err="1">
                <a:latin typeface="Arial" charset="0"/>
                <a:cs typeface="Arial" charset="0"/>
              </a:rPr>
              <a:t>is</a:t>
            </a:r>
            <a:r>
              <a:rPr lang="de-DE" altLang="en-US" sz="1800" dirty="0">
                <a:latin typeface="Arial" charset="0"/>
                <a:cs typeface="Arial" charset="0"/>
              </a:rPr>
              <a:t> </a:t>
            </a:r>
            <a:r>
              <a:rPr lang="de-DE" altLang="en-US" sz="1800" dirty="0" err="1">
                <a:latin typeface="Arial" charset="0"/>
                <a:cs typeface="Arial" charset="0"/>
              </a:rPr>
              <a:t>removed</a:t>
            </a:r>
            <a:r>
              <a:rPr lang="de-DE" altLang="en-US" sz="1800" dirty="0">
                <a:latin typeface="Arial" charset="0"/>
                <a:cs typeface="Arial" charset="0"/>
              </a:rPr>
              <a:t> </a:t>
            </a:r>
            <a:r>
              <a:rPr lang="de-DE" altLang="en-US" sz="1800" dirty="0" err="1">
                <a:latin typeface="Arial" charset="0"/>
                <a:cs typeface="Arial" charset="0"/>
              </a:rPr>
              <a:t>from</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bottom</a:t>
            </a:r>
            <a:r>
              <a:rPr lang="de-DE" altLang="en-US" sz="1800" dirty="0">
                <a:latin typeface="Arial" charset="0"/>
                <a:cs typeface="Arial" charset="0"/>
              </a:rPr>
              <a:t> </a:t>
            </a:r>
            <a:r>
              <a:rPr lang="de-DE" altLang="en-US" sz="1800" dirty="0" err="1">
                <a:latin typeface="Arial" charset="0"/>
                <a:cs typeface="Arial" charset="0"/>
              </a:rPr>
              <a:t>plate</a:t>
            </a:r>
            <a:r>
              <a:rPr lang="de-DE" altLang="en-US" sz="1800" dirty="0">
                <a:latin typeface="Arial" charset="0"/>
                <a:cs typeface="Arial" charset="0"/>
              </a:rPr>
              <a:t> (</a:t>
            </a:r>
            <a:r>
              <a:rPr lang="de-DE" altLang="en-US" sz="1800" dirty="0" err="1">
                <a:latin typeface="Arial" charset="0"/>
                <a:cs typeface="Arial" charset="0"/>
              </a:rPr>
              <a:t>right</a:t>
            </a:r>
            <a:r>
              <a:rPr lang="de-DE" altLang="en-US" sz="1800" dirty="0">
                <a:latin typeface="Arial" charset="0"/>
                <a:cs typeface="Arial" charset="0"/>
              </a:rPr>
              <a:t>)</a:t>
            </a:r>
          </a:p>
          <a:p>
            <a:pPr eaLnBrk="1" hangingPunct="1">
              <a:lnSpc>
                <a:spcPct val="120000"/>
              </a:lnSpc>
              <a:spcBef>
                <a:spcPct val="0"/>
              </a:spcBef>
              <a:buFontTx/>
              <a:buChar char="•"/>
              <a:defRPr/>
            </a:pPr>
            <a:r>
              <a:rPr lang="de-DE" altLang="en-US" sz="1800" dirty="0">
                <a:latin typeface="Arial" charset="0"/>
                <a:cs typeface="Arial" charset="0"/>
              </a:rPr>
              <a:t>A lead-</a:t>
            </a:r>
            <a:r>
              <a:rPr lang="de-DE" altLang="en-US" sz="1800" dirty="0" err="1">
                <a:latin typeface="Arial" charset="0"/>
                <a:cs typeface="Arial" charset="0"/>
              </a:rPr>
              <a:t>coated</a:t>
            </a:r>
            <a:r>
              <a:rPr lang="de-DE" altLang="en-US" sz="1800" dirty="0">
                <a:latin typeface="Arial" charset="0"/>
                <a:cs typeface="Arial" charset="0"/>
              </a:rPr>
              <a:t> brass </a:t>
            </a:r>
            <a:r>
              <a:rPr lang="de-DE" altLang="en-US" sz="1800" dirty="0" err="1">
                <a:latin typeface="Arial" charset="0"/>
                <a:cs typeface="Arial" charset="0"/>
              </a:rPr>
              <a:t>frame</a:t>
            </a:r>
            <a:r>
              <a:rPr lang="de-DE" altLang="en-US" sz="1800" dirty="0">
                <a:latin typeface="Arial" charset="0"/>
                <a:cs typeface="Arial" charset="0"/>
              </a:rPr>
              <a:t> (</a:t>
            </a:r>
            <a:r>
              <a:rPr lang="de-DE" altLang="en-US" sz="1800" dirty="0" err="1">
                <a:latin typeface="Arial" charset="0"/>
                <a:cs typeface="Arial" charset="0"/>
              </a:rPr>
              <a:t>right</a:t>
            </a:r>
            <a:r>
              <a:rPr lang="de-DE" altLang="en-US" sz="1800" dirty="0">
                <a:latin typeface="Arial" charset="0"/>
                <a:cs typeface="Arial" charset="0"/>
              </a:rPr>
              <a:t>) </a:t>
            </a:r>
            <a:r>
              <a:rPr lang="de-DE" altLang="en-US" sz="1800" dirty="0" err="1">
                <a:latin typeface="Arial" charset="0"/>
                <a:cs typeface="Arial" charset="0"/>
              </a:rPr>
              <a:t>with</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shape</a:t>
            </a:r>
            <a:r>
              <a:rPr lang="de-DE" altLang="en-US" sz="1800" dirty="0">
                <a:latin typeface="Arial" charset="0"/>
                <a:cs typeface="Arial" charset="0"/>
              </a:rPr>
              <a:t> </a:t>
            </a:r>
            <a:r>
              <a:rPr lang="de-DE" altLang="en-US" sz="1800" dirty="0" err="1">
                <a:latin typeface="Arial" charset="0"/>
                <a:cs typeface="Arial" charset="0"/>
              </a:rPr>
              <a:t>if</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African </a:t>
            </a:r>
            <a:r>
              <a:rPr lang="de-DE" altLang="en-US" sz="1800" dirty="0" err="1">
                <a:latin typeface="Arial" charset="0"/>
                <a:cs typeface="Arial" charset="0"/>
              </a:rPr>
              <a:t>continent</a:t>
            </a:r>
            <a:r>
              <a:rPr lang="de-DE" altLang="en-US" sz="1800" dirty="0">
                <a:latin typeface="Arial" charset="0"/>
                <a:cs typeface="Arial" charset="0"/>
              </a:rPr>
              <a:t>           </a:t>
            </a:r>
            <a:r>
              <a:rPr lang="de-DE" altLang="en-US" sz="1400" dirty="0">
                <a:latin typeface="Arial" charset="0"/>
                <a:cs typeface="Arial" charset="0"/>
              </a:rPr>
              <a:t>("</a:t>
            </a:r>
            <a:r>
              <a:rPr lang="de-DE" altLang="en-US" sz="1400" dirty="0" err="1">
                <a:latin typeface="Arial" charset="0"/>
                <a:cs typeface="Arial" charset="0"/>
              </a:rPr>
              <a:t>Africa</a:t>
            </a:r>
            <a:r>
              <a:rPr lang="de-DE" altLang="en-US" sz="1400" dirty="0">
                <a:latin typeface="Arial" charset="0"/>
                <a:cs typeface="Arial" charset="0"/>
              </a:rPr>
              <a:t> </a:t>
            </a:r>
            <a:r>
              <a:rPr lang="de-DE" altLang="en-US" sz="1400" dirty="0" err="1">
                <a:latin typeface="Arial" charset="0"/>
                <a:cs typeface="Arial" charset="0"/>
              </a:rPr>
              <a:t>billiard</a:t>
            </a:r>
            <a:r>
              <a:rPr lang="de-DE" altLang="en-US" sz="1400" dirty="0">
                <a:latin typeface="Arial" charset="0"/>
                <a:cs typeface="Arial" charset="0"/>
              </a:rPr>
              <a:t>", Berry and </a:t>
            </a:r>
            <a:r>
              <a:rPr lang="de-DE" altLang="en-US" sz="1400" dirty="0" err="1">
                <a:latin typeface="Arial" charset="0"/>
                <a:cs typeface="Arial" charset="0"/>
              </a:rPr>
              <a:t>Robnik</a:t>
            </a:r>
            <a:r>
              <a:rPr lang="de-DE" altLang="en-US" sz="1400" dirty="0">
                <a:latin typeface="Arial" charset="0"/>
                <a:cs typeface="Arial" charset="0"/>
              </a:rPr>
              <a:t> (1986)) </a:t>
            </a:r>
            <a:r>
              <a:rPr lang="de-DE" altLang="en-US" sz="1800" dirty="0">
                <a:latin typeface="Arial" charset="0"/>
                <a:cs typeface="Arial" charset="0"/>
              </a:rPr>
              <a:t>was </a:t>
            </a:r>
            <a:r>
              <a:rPr lang="de-DE" altLang="en-US" sz="1800" dirty="0" err="1">
                <a:latin typeface="Arial" charset="0"/>
                <a:cs typeface="Arial" charset="0"/>
              </a:rPr>
              <a:t>inserted</a:t>
            </a:r>
            <a:r>
              <a:rPr lang="de-DE" altLang="en-US" sz="1800" dirty="0">
                <a:latin typeface="Arial" charset="0"/>
                <a:cs typeface="Arial" charset="0"/>
              </a:rPr>
              <a:t> </a:t>
            </a:r>
            <a:r>
              <a:rPr lang="de-DE" altLang="en-US" sz="1800" dirty="0" err="1">
                <a:latin typeface="Arial" charset="0"/>
                <a:cs typeface="Arial" charset="0"/>
              </a:rPr>
              <a:t>into</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circular</a:t>
            </a:r>
            <a:r>
              <a:rPr lang="de-DE" altLang="en-US" sz="1800" dirty="0">
                <a:latin typeface="Arial" charset="0"/>
                <a:cs typeface="Arial" charset="0"/>
              </a:rPr>
              <a:t> </a:t>
            </a:r>
            <a:r>
              <a:rPr lang="de-DE" altLang="en-US" sz="1800" dirty="0" err="1">
                <a:latin typeface="Arial" charset="0"/>
                <a:cs typeface="Arial" charset="0"/>
              </a:rPr>
              <a:t>niobium</a:t>
            </a:r>
            <a:r>
              <a:rPr lang="de-DE" altLang="en-US" sz="1800" dirty="0">
                <a:latin typeface="Arial" charset="0"/>
                <a:cs typeface="Arial" charset="0"/>
              </a:rPr>
              <a:t> </a:t>
            </a:r>
            <a:r>
              <a:rPr lang="de-DE" altLang="en-US" sz="1800" dirty="0" err="1">
                <a:latin typeface="Arial" charset="0"/>
                <a:cs typeface="Arial" charset="0"/>
              </a:rPr>
              <a:t>cavity</a:t>
            </a:r>
            <a:endParaRPr lang="de-DE" altLang="en-US" sz="1800" dirty="0">
              <a:latin typeface="Arial" charset="0"/>
              <a:cs typeface="Arial" charset="0"/>
            </a:endParaRPr>
          </a:p>
          <a:p>
            <a:pPr eaLnBrk="1" hangingPunct="1">
              <a:lnSpc>
                <a:spcPct val="120000"/>
              </a:lnSpc>
              <a:spcBef>
                <a:spcPct val="0"/>
              </a:spcBef>
              <a:buFontTx/>
              <a:buChar char="•"/>
              <a:defRPr/>
            </a:pPr>
            <a:r>
              <a:rPr lang="de-DE" altLang="en-US" sz="1800" dirty="0">
                <a:latin typeface="Arial" charset="0"/>
                <a:cs typeface="Arial" charset="0"/>
              </a:rPr>
              <a:t>The </a:t>
            </a:r>
            <a:r>
              <a:rPr lang="de-DE" altLang="en-US" sz="1800" dirty="0" err="1">
                <a:latin typeface="Arial" charset="0"/>
                <a:cs typeface="Arial" charset="0"/>
              </a:rPr>
              <a:t>circles</a:t>
            </a:r>
            <a:r>
              <a:rPr lang="de-DE" altLang="en-US" sz="1800" dirty="0">
                <a:latin typeface="Arial" charset="0"/>
                <a:cs typeface="Arial" charset="0"/>
              </a:rPr>
              <a:t> </a:t>
            </a:r>
            <a:r>
              <a:rPr lang="de-DE" altLang="en-US" sz="1800" dirty="0" err="1">
                <a:latin typeface="Arial" charset="0"/>
                <a:cs typeface="Arial" charset="0"/>
              </a:rPr>
              <a:t>indicate</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6 </a:t>
            </a:r>
            <a:r>
              <a:rPr lang="de-DE" altLang="en-US" sz="1800" dirty="0" err="1">
                <a:latin typeface="Arial" charset="0"/>
                <a:cs typeface="Arial" charset="0"/>
              </a:rPr>
              <a:t>antenna</a:t>
            </a:r>
            <a:r>
              <a:rPr lang="de-DE" altLang="en-US" sz="1800" dirty="0">
                <a:latin typeface="Arial" charset="0"/>
                <a:cs typeface="Arial" charset="0"/>
              </a:rPr>
              <a:t> </a:t>
            </a:r>
            <a:r>
              <a:rPr lang="de-DE" altLang="en-US" sz="1800" dirty="0" err="1">
                <a:latin typeface="Arial" charset="0"/>
                <a:cs typeface="Arial" charset="0"/>
              </a:rPr>
              <a:t>positions</a:t>
            </a:r>
            <a:r>
              <a:rPr lang="de-DE" altLang="en-US" sz="1800" dirty="0">
                <a:latin typeface="Arial" charset="0"/>
                <a:cs typeface="Arial" charset="0"/>
              </a:rPr>
              <a:t> </a:t>
            </a:r>
            <a:r>
              <a:rPr lang="de-DE" altLang="en-US" sz="1800" dirty="0" err="1">
                <a:latin typeface="Arial" charset="0"/>
                <a:cs typeface="Arial" charset="0"/>
              </a:rPr>
              <a:t>for</a:t>
            </a:r>
            <a:r>
              <a:rPr lang="de-DE" altLang="en-US" sz="1800" dirty="0">
                <a:latin typeface="Arial" charset="0"/>
                <a:cs typeface="Arial" charset="0"/>
              </a:rPr>
              <a:t> in- and </a:t>
            </a:r>
            <a:r>
              <a:rPr lang="de-DE" altLang="en-US" sz="1800" dirty="0" err="1">
                <a:latin typeface="Arial" charset="0"/>
                <a:cs typeface="Arial" charset="0"/>
              </a:rPr>
              <a:t>outputting</a:t>
            </a:r>
            <a:r>
              <a:rPr lang="de-DE" altLang="en-US" sz="1800" dirty="0">
                <a:latin typeface="Arial" charset="0"/>
                <a:cs typeface="Arial" charset="0"/>
              </a:rPr>
              <a:t> </a:t>
            </a:r>
            <a:r>
              <a:rPr lang="de-DE" altLang="en-US" sz="1800" dirty="0" err="1">
                <a:latin typeface="Arial" charset="0"/>
                <a:cs typeface="Arial" charset="0"/>
              </a:rPr>
              <a:t>rf</a:t>
            </a:r>
            <a:r>
              <a:rPr lang="de-DE" altLang="en-US" sz="1800" dirty="0">
                <a:latin typeface="Arial" charset="0"/>
                <a:cs typeface="Arial" charset="0"/>
              </a:rPr>
              <a:t> power</a:t>
            </a:r>
          </a:p>
          <a:p>
            <a:pPr eaLnBrk="1" hangingPunct="1">
              <a:lnSpc>
                <a:spcPct val="120000"/>
              </a:lnSpc>
              <a:spcBef>
                <a:spcPct val="0"/>
              </a:spcBef>
              <a:buFontTx/>
              <a:buChar char="•"/>
              <a:defRPr/>
            </a:pPr>
            <a:r>
              <a:rPr lang="de-DE" altLang="en-US" sz="1800" dirty="0">
                <a:latin typeface="Arial" charset="0"/>
                <a:cs typeface="Arial" charset="0"/>
              </a:rPr>
              <a:t>The </a:t>
            </a:r>
            <a:r>
              <a:rPr lang="de-DE" altLang="en-US" sz="1800" dirty="0" err="1">
                <a:latin typeface="Arial" charset="0"/>
                <a:cs typeface="Arial" charset="0"/>
              </a:rPr>
              <a:t>ferrite</a:t>
            </a:r>
            <a:r>
              <a:rPr lang="de-DE" altLang="en-US" sz="1800" dirty="0">
                <a:latin typeface="Arial" charset="0"/>
                <a:cs typeface="Arial" charset="0"/>
              </a:rPr>
              <a:t> </a:t>
            </a:r>
            <a:r>
              <a:rPr lang="de-DE" altLang="en-US" sz="1800" dirty="0" err="1">
                <a:latin typeface="Arial" charset="0"/>
                <a:cs typeface="Arial" charset="0"/>
              </a:rPr>
              <a:t>position</a:t>
            </a:r>
            <a:r>
              <a:rPr lang="de-DE" altLang="en-US" sz="1800" dirty="0">
                <a:latin typeface="Arial" charset="0"/>
                <a:cs typeface="Arial" charset="0"/>
              </a:rPr>
              <a:t>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center</a:t>
            </a:r>
            <a:r>
              <a:rPr lang="de-DE" altLang="en-US" sz="1800" dirty="0">
                <a:latin typeface="Arial" charset="0"/>
                <a:cs typeface="Arial" charset="0"/>
              </a:rPr>
              <a:t> </a:t>
            </a:r>
            <a:r>
              <a:rPr lang="de-DE" altLang="en-US" sz="1800" dirty="0" err="1">
                <a:latin typeface="Arial" charset="0"/>
                <a:cs typeface="Arial" charset="0"/>
              </a:rPr>
              <a:t>is</a:t>
            </a:r>
            <a:r>
              <a:rPr lang="de-DE" altLang="en-US" sz="1800" dirty="0">
                <a:latin typeface="Arial" charset="0"/>
                <a:cs typeface="Arial" charset="0"/>
              </a:rPr>
              <a:t> </a:t>
            </a:r>
            <a:r>
              <a:rPr lang="de-DE" altLang="en-US" sz="1800" dirty="0" err="1">
                <a:latin typeface="Arial" charset="0"/>
                <a:cs typeface="Arial" charset="0"/>
              </a:rPr>
              <a:t>marked</a:t>
            </a:r>
            <a:r>
              <a:rPr lang="de-DE" altLang="en-US" sz="1800" dirty="0">
                <a:latin typeface="Arial" charset="0"/>
                <a:cs typeface="Arial" charset="0"/>
              </a:rPr>
              <a:t> </a:t>
            </a:r>
            <a:r>
              <a:rPr lang="de-DE" altLang="en-US" sz="1800" dirty="0" err="1">
                <a:latin typeface="Arial" charset="0"/>
                <a:cs typeface="Arial" charset="0"/>
              </a:rPr>
              <a:t>by</a:t>
            </a:r>
            <a:r>
              <a:rPr lang="de-DE" altLang="en-US" sz="1800" dirty="0">
                <a:latin typeface="Arial" charset="0"/>
                <a:cs typeface="Arial" charset="0"/>
              </a:rPr>
              <a:t> a </a:t>
            </a:r>
            <a:r>
              <a:rPr lang="de-DE" altLang="en-US" sz="1800" dirty="0" err="1">
                <a:latin typeface="Arial" charset="0"/>
                <a:cs typeface="Arial" charset="0"/>
              </a:rPr>
              <a:t>cross</a:t>
            </a:r>
            <a:endParaRPr lang="de-DE" altLang="en-US" sz="1800" dirty="0">
              <a:latin typeface="Arial" charset="0"/>
              <a:cs typeface="Arial" charset="0"/>
            </a:endParaRPr>
          </a:p>
          <a:p>
            <a:pPr eaLnBrk="1" hangingPunct="1">
              <a:lnSpc>
                <a:spcPct val="120000"/>
              </a:lnSpc>
              <a:spcBef>
                <a:spcPct val="0"/>
              </a:spcBef>
              <a:buFontTx/>
              <a:buChar char="•"/>
              <a:defRPr/>
            </a:pPr>
            <a:endParaRPr lang="de-DE" altLang="en-US" dirty="0">
              <a:latin typeface="Arial" charset="0"/>
              <a:cs typeface="Arial" charset="0"/>
            </a:endParaRPr>
          </a:p>
        </p:txBody>
      </p:sp>
      <p:pic>
        <p:nvPicPr>
          <p:cNvPr id="6" name="Grafik 5" descr="Ein Bild, das Tisch, drinnen enthält.&#10;&#10;Automatisch generierte Beschreibung">
            <a:extLst>
              <a:ext uri="{FF2B5EF4-FFF2-40B4-BE49-F238E27FC236}">
                <a16:creationId xmlns:a16="http://schemas.microsoft.com/office/drawing/2014/main" id="{152CD778-EB1E-45BC-A42C-2CE5C95F9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778" y="1527865"/>
            <a:ext cx="4844568" cy="2901760"/>
          </a:xfrm>
          <a:prstGeom prst="rect">
            <a:avLst/>
          </a:prstGeom>
        </p:spPr>
      </p:pic>
    </p:spTree>
    <p:extLst>
      <p:ext uri="{BB962C8B-B14F-4D97-AF65-F5344CB8AC3E}">
        <p14:creationId xmlns:p14="http://schemas.microsoft.com/office/powerpoint/2010/main" val="16713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5">
                                            <p:txEl>
                                              <p:pRg st="0" end="0"/>
                                            </p:txEl>
                                          </p:spTgt>
                                        </p:tgtEl>
                                        <p:attrNameLst>
                                          <p:attrName>style.opacity</p:attrName>
                                        </p:attrNameLst>
                                      </p:cBhvr>
                                      <p:to>
                                        <p:strVal val="0.4"/>
                                      </p:to>
                                    </p:set>
                                    <p:animEffect filter="image" prLst="opacity: 0.4">
                                      <p:cBhvr rctx="IE">
                                        <p:cTn id="9" dur="indefinite"/>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p:cTn id="15" dur="indefinite"/>
                                        <p:tgtEl>
                                          <p:spTgt spid="5">
                                            <p:txEl>
                                              <p:pRg st="1" end="1"/>
                                            </p:txEl>
                                          </p:spTgt>
                                        </p:tgtEl>
                                        <p:attrNameLst>
                                          <p:attrName>style.opacity</p:attrName>
                                        </p:attrNameLst>
                                      </p:cBhvr>
                                      <p:to>
                                        <p:strVal val="0.4"/>
                                      </p:to>
                                    </p:set>
                                    <p:animEffect filter="image" prLst="opacity: 0.4">
                                      <p:cBhvr rctx="IE">
                                        <p:cTn id="16" dur="indefinite"/>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9" presetClass="emph" presetSubtype="0" nodeType="withEffect">
                                  <p:stCondLst>
                                    <p:cond delay="0"/>
                                  </p:stCondLst>
                                  <p:childTnLst>
                                    <p:set>
                                      <p:cBhvr>
                                        <p:cTn id="22" dur="indefinite"/>
                                        <p:tgtEl>
                                          <p:spTgt spid="5">
                                            <p:txEl>
                                              <p:pRg st="2" end="2"/>
                                            </p:txEl>
                                          </p:spTgt>
                                        </p:tgtEl>
                                        <p:attrNameLst>
                                          <p:attrName>style.opacity</p:attrName>
                                        </p:attrNameLst>
                                      </p:cBhvr>
                                      <p:to>
                                        <p:strVal val="0.4"/>
                                      </p:to>
                                    </p:set>
                                    <p:animEffect filter="image" prLst="opacity: 0.4">
                                      <p:cBhvr rctx="IE">
                                        <p:cTn id="23" dur="indefinite"/>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Text enthält.&#10;&#10;Automatisch generierte Beschreibung">
            <a:extLst>
              <a:ext uri="{FF2B5EF4-FFF2-40B4-BE49-F238E27FC236}">
                <a16:creationId xmlns:a16="http://schemas.microsoft.com/office/drawing/2014/main" id="{DC2F3653-F06A-4F62-83A0-6150F647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577" y="1498556"/>
            <a:ext cx="4118785" cy="2822395"/>
          </a:xfrm>
          <a:prstGeom prst="rect">
            <a:avLst/>
          </a:prstGeom>
        </p:spPr>
      </p:pic>
      <p:sp>
        <p:nvSpPr>
          <p:cNvPr id="2" name="Titel 1">
            <a:extLst>
              <a:ext uri="{FF2B5EF4-FFF2-40B4-BE49-F238E27FC236}">
                <a16:creationId xmlns:a16="http://schemas.microsoft.com/office/drawing/2014/main" id="{9F6F4D14-5491-42D0-8C49-A4EAA2740473}"/>
              </a:ext>
            </a:extLst>
          </p:cNvPr>
          <p:cNvSpPr>
            <a:spLocks noGrp="1"/>
          </p:cNvSpPr>
          <p:nvPr>
            <p:ph type="title"/>
          </p:nvPr>
        </p:nvSpPr>
        <p:spPr/>
        <p:txBody>
          <a:bodyPr/>
          <a:lstStyle/>
          <a:p>
            <a:r>
              <a:rPr lang="de-DE" dirty="0" err="1"/>
              <a:t>Principle</a:t>
            </a:r>
            <a:r>
              <a:rPr lang="de-DE" dirty="0"/>
              <a:t> </a:t>
            </a:r>
            <a:r>
              <a:rPr lang="de-DE" dirty="0" err="1"/>
              <a:t>of</a:t>
            </a:r>
            <a:r>
              <a:rPr lang="de-DE" dirty="0"/>
              <a:t> </a:t>
            </a:r>
            <a:r>
              <a:rPr lang="de-DE" dirty="0" err="1"/>
              <a:t>the</a:t>
            </a:r>
            <a:r>
              <a:rPr lang="de-DE" dirty="0"/>
              <a:t> Measurement</a:t>
            </a:r>
          </a:p>
        </p:txBody>
      </p:sp>
      <p:sp>
        <p:nvSpPr>
          <p:cNvPr id="3" name="Fußzeilenplatzhalter 2">
            <a:extLst>
              <a:ext uri="{FF2B5EF4-FFF2-40B4-BE49-F238E27FC236}">
                <a16:creationId xmlns:a16="http://schemas.microsoft.com/office/drawing/2014/main" id="{5F0D373B-E090-4C26-A799-16A3A630B19C}"/>
              </a:ext>
            </a:extLst>
          </p:cNvPr>
          <p:cNvSpPr>
            <a:spLocks noGrp="1"/>
          </p:cNvSpPr>
          <p:nvPr>
            <p:ph type="ftr" sz="quarter" idx="10"/>
          </p:nvPr>
        </p:nvSpPr>
        <p:spPr/>
        <p:txBody>
          <a:bodyPr/>
          <a:lstStyle/>
          <a:p>
            <a:pPr>
              <a:defRPr/>
            </a:pPr>
            <a:r>
              <a:rPr lang="de-DE" dirty="0"/>
              <a:t>2019 | SFB 1245 | Achim Richter | </a:t>
            </a:r>
          </a:p>
        </p:txBody>
      </p:sp>
      <p:sp>
        <p:nvSpPr>
          <p:cNvPr id="4" name="Foliennummernplatzhalter 3">
            <a:extLst>
              <a:ext uri="{FF2B5EF4-FFF2-40B4-BE49-F238E27FC236}">
                <a16:creationId xmlns:a16="http://schemas.microsoft.com/office/drawing/2014/main" id="{BD5C3A09-012D-49F6-9EA9-E71303911EEB}"/>
              </a:ext>
            </a:extLst>
          </p:cNvPr>
          <p:cNvSpPr>
            <a:spLocks noGrp="1"/>
          </p:cNvSpPr>
          <p:nvPr>
            <p:ph type="sldNum" sz="quarter" idx="11"/>
          </p:nvPr>
        </p:nvSpPr>
        <p:spPr/>
        <p:txBody>
          <a:bodyPr/>
          <a:lstStyle/>
          <a:p>
            <a:pPr>
              <a:defRPr/>
            </a:pPr>
            <a:fld id="{8614DAB7-A4D7-4826-883F-F03240883239}" type="slidenum">
              <a:rPr lang="de-DE" smtClean="0"/>
              <a:pPr>
                <a:defRPr/>
              </a:pPr>
              <a:t>27</a:t>
            </a:fld>
            <a:endParaRPr lang="de-DE" dirty="0"/>
          </a:p>
        </p:txBody>
      </p:sp>
      <p:sp>
        <p:nvSpPr>
          <p:cNvPr id="5" name="Text Box 3">
            <a:extLst>
              <a:ext uri="{FF2B5EF4-FFF2-40B4-BE49-F238E27FC236}">
                <a16:creationId xmlns:a16="http://schemas.microsoft.com/office/drawing/2014/main" id="{16AF3033-B30E-4F30-9ED0-F3710D36B7AB}"/>
              </a:ext>
            </a:extLst>
          </p:cNvPr>
          <p:cNvSpPr txBox="1">
            <a:spLocks noChangeArrowheads="1"/>
          </p:cNvSpPr>
          <p:nvPr/>
        </p:nvSpPr>
        <p:spPr bwMode="auto">
          <a:xfrm>
            <a:off x="219075" y="4211974"/>
            <a:ext cx="8000251" cy="101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defRPr/>
            </a:pPr>
            <a:r>
              <a:rPr lang="de-DE" altLang="en-US" sz="1800" dirty="0">
                <a:latin typeface="Arial" charset="0"/>
                <a:cs typeface="Arial" charset="0"/>
              </a:rPr>
              <a:t>Ratio						          </a:t>
            </a:r>
            <a:r>
              <a:rPr lang="de-DE" altLang="en-US" sz="1800" dirty="0" err="1">
                <a:latin typeface="Arial" charset="0"/>
                <a:cs typeface="Arial" charset="0"/>
              </a:rPr>
              <a:t>is</a:t>
            </a:r>
            <a:r>
              <a:rPr lang="de-DE" altLang="en-US" sz="1800" dirty="0">
                <a:latin typeface="Arial" charset="0"/>
                <a:cs typeface="Arial" charset="0"/>
              </a:rPr>
              <a:t> </a:t>
            </a:r>
            <a:r>
              <a:rPr lang="de-DE" altLang="en-US" sz="1800" dirty="0" err="1">
                <a:latin typeface="Arial" charset="0"/>
                <a:cs typeface="Arial" charset="0"/>
              </a:rPr>
              <a:t>measured</a:t>
            </a:r>
            <a:r>
              <a:rPr lang="de-DE" altLang="en-US" sz="1800" dirty="0">
                <a:latin typeface="Arial" charset="0"/>
                <a:cs typeface="Arial" charset="0"/>
              </a:rPr>
              <a:t> </a:t>
            </a:r>
            <a:r>
              <a:rPr lang="de-DE" altLang="en-US" sz="1800" dirty="0" err="1">
                <a:latin typeface="Arial" charset="0"/>
                <a:cs typeface="Arial" charset="0"/>
              </a:rPr>
              <a:t>for</a:t>
            </a:r>
            <a:r>
              <a:rPr lang="de-DE" altLang="en-US" sz="1800" dirty="0">
                <a:latin typeface="Arial" charset="0"/>
                <a:cs typeface="Arial" charset="0"/>
              </a:rPr>
              <a:t> </a:t>
            </a:r>
            <a:r>
              <a:rPr lang="de-DE" altLang="en-US" i="1" dirty="0">
                <a:latin typeface="Times New Roman" panose="02020603050405020304" pitchFamily="18" charset="0"/>
                <a:cs typeface="Times New Roman" panose="02020603050405020304" pitchFamily="18" charset="0"/>
              </a:rPr>
              <a:t>B </a:t>
            </a:r>
            <a:r>
              <a:rPr lang="de-DE" altLang="en-US" dirty="0">
                <a:latin typeface="Times New Roman" panose="02020603050405020304" pitchFamily="18" charset="0"/>
                <a:cs typeface="Times New Roman" panose="02020603050405020304" pitchFamily="18" charset="0"/>
              </a:rPr>
              <a:t>= 0</a:t>
            </a:r>
            <a:r>
              <a:rPr lang="de-DE" altLang="en-US" i="1" dirty="0">
                <a:latin typeface="Times New Roman" panose="02020603050405020304" pitchFamily="18" charset="0"/>
                <a:cs typeface="Times New Roman" panose="02020603050405020304" pitchFamily="18" charset="0"/>
              </a:rPr>
              <a:t> </a:t>
            </a:r>
            <a:r>
              <a:rPr lang="de-DE" altLang="en-US" sz="1800" dirty="0">
                <a:latin typeface="Arial" charset="0"/>
                <a:cs typeface="Arial" charset="0"/>
              </a:rPr>
              <a:t>and </a:t>
            </a:r>
            <a:r>
              <a:rPr lang="de-DE" altLang="en-US" i="1" dirty="0">
                <a:latin typeface="Times New Roman" panose="02020603050405020304" pitchFamily="18" charset="0"/>
                <a:cs typeface="Times New Roman" panose="02020603050405020304" pitchFamily="18" charset="0"/>
              </a:rPr>
              <a:t>B </a:t>
            </a:r>
            <a:r>
              <a:rPr lang="de-DE" altLang="en-US" dirty="0">
                <a:latin typeface="Times New Roman" panose="02020603050405020304" pitchFamily="18" charset="0"/>
                <a:cs typeface="Times New Roman" panose="02020603050405020304" pitchFamily="18" charset="0"/>
              </a:rPr>
              <a:t>≠ 0</a:t>
            </a:r>
            <a:r>
              <a:rPr lang="de-DE" altLang="en-US" dirty="0">
                <a:latin typeface="Arial" charset="0"/>
                <a:cs typeface="Arial" charset="0"/>
              </a:rPr>
              <a:t> </a:t>
            </a:r>
            <a:endParaRPr lang="de-DE" altLang="en-US" dirty="0">
              <a:latin typeface="Times New Roman" panose="02020603050405020304" pitchFamily="18" charset="0"/>
              <a:cs typeface="Times New Roman" panose="02020603050405020304" pitchFamily="18" charset="0"/>
            </a:endParaRPr>
          </a:p>
          <a:p>
            <a:pPr eaLnBrk="1" hangingPunct="1">
              <a:lnSpc>
                <a:spcPct val="120000"/>
              </a:lnSpc>
              <a:spcBef>
                <a:spcPct val="0"/>
              </a:spcBef>
              <a:buFontTx/>
              <a:buChar char="•"/>
              <a:defRPr/>
            </a:pPr>
            <a:r>
              <a:rPr lang="de-DE" altLang="en-US" sz="1800" dirty="0">
                <a:latin typeface="Arial" charset="0"/>
                <a:cs typeface="Arial" charset="0"/>
              </a:rPr>
              <a:t>Quality </a:t>
            </a:r>
            <a:r>
              <a:rPr lang="de-DE" altLang="en-US" sz="1800" dirty="0" err="1">
                <a:latin typeface="Arial" charset="0"/>
                <a:cs typeface="Arial" charset="0"/>
              </a:rPr>
              <a:t>factor</a:t>
            </a:r>
            <a:r>
              <a:rPr lang="de-DE" altLang="en-US" sz="1800" dirty="0">
                <a:latin typeface="Arial" charset="0"/>
                <a:cs typeface="Arial" charset="0"/>
              </a:rPr>
              <a:t> </a:t>
            </a:r>
            <a:r>
              <a:rPr lang="de-DE" altLang="en-US" i="1" dirty="0">
                <a:latin typeface="Times New Roman" panose="02020603050405020304" pitchFamily="18" charset="0"/>
                <a:cs typeface="Times New Roman" panose="02020603050405020304" pitchFamily="18" charset="0"/>
              </a:rPr>
              <a:t>Q</a:t>
            </a:r>
            <a:r>
              <a:rPr lang="de-DE" altLang="en-US" dirty="0">
                <a:latin typeface="Times New Roman" panose="02020603050405020304" pitchFamily="18" charset="0"/>
                <a:cs typeface="Times New Roman" panose="02020603050405020304" pitchFamily="18" charset="0"/>
              </a:rPr>
              <a:t> = </a:t>
            </a:r>
            <a:r>
              <a:rPr lang="de-DE" altLang="en-US" i="1" dirty="0">
                <a:latin typeface="Times New Roman" panose="02020603050405020304" pitchFamily="18" charset="0"/>
                <a:cs typeface="Times New Roman" panose="02020603050405020304" pitchFamily="18" charset="0"/>
              </a:rPr>
              <a:t>f</a:t>
            </a:r>
            <a:r>
              <a:rPr lang="el-GR" altLang="en-US" baseline="-25000" dirty="0">
                <a:latin typeface="Times New Roman" panose="02020603050405020304" pitchFamily="18" charset="0"/>
                <a:cs typeface="Times New Roman" panose="02020603050405020304" pitchFamily="18" charset="0"/>
              </a:rPr>
              <a:t>μ</a:t>
            </a:r>
            <a:r>
              <a:rPr lang="de-DE" altLang="en-US" dirty="0">
                <a:latin typeface="Times New Roman" panose="02020603050405020304" pitchFamily="18" charset="0"/>
                <a:cs typeface="Times New Roman" panose="02020603050405020304" pitchFamily="18" charset="0"/>
              </a:rPr>
              <a:t> / </a:t>
            </a:r>
            <a:r>
              <a:rPr lang="el-GR" altLang="en-US" dirty="0">
                <a:latin typeface="Times New Roman" panose="02020603050405020304" pitchFamily="18" charset="0"/>
                <a:cs typeface="Times New Roman" panose="02020603050405020304" pitchFamily="18" charset="0"/>
              </a:rPr>
              <a:t>Γ</a:t>
            </a:r>
            <a:r>
              <a:rPr lang="el-GR" altLang="en-US" baseline="-25000" dirty="0">
                <a:latin typeface="Times New Roman" panose="02020603050405020304" pitchFamily="18" charset="0"/>
                <a:cs typeface="Times New Roman" panose="02020603050405020304" pitchFamily="18" charset="0"/>
              </a:rPr>
              <a:t>μ</a:t>
            </a:r>
            <a:r>
              <a:rPr lang="de-DE" altLang="en-US" dirty="0">
                <a:latin typeface="Times New Roman" panose="02020603050405020304" pitchFamily="18" charset="0"/>
                <a:cs typeface="Times New Roman" panose="02020603050405020304" pitchFamily="18" charset="0"/>
              </a:rPr>
              <a:t> &gt; 10</a:t>
            </a:r>
            <a:r>
              <a:rPr lang="de-DE" altLang="en-US" baseline="30000" dirty="0">
                <a:latin typeface="Times New Roman" panose="02020603050405020304" pitchFamily="18" charset="0"/>
                <a:cs typeface="Times New Roman" panose="02020603050405020304" pitchFamily="18" charset="0"/>
              </a:rPr>
              <a:t>5</a:t>
            </a:r>
            <a:r>
              <a:rPr lang="de-DE" altLang="en-US" sz="1800" dirty="0">
                <a:latin typeface="Times New Roman" panose="02020603050405020304" pitchFamily="18" charset="0"/>
                <a:cs typeface="Times New Roman" panose="02020603050405020304" pitchFamily="18" charset="0"/>
              </a:rPr>
              <a:t> </a:t>
            </a:r>
            <a:r>
              <a:rPr lang="de-DE" altLang="en-US" sz="1800" dirty="0">
                <a:latin typeface="Arial" charset="0"/>
                <a:cs typeface="Arial" charset="0"/>
              </a:rPr>
              <a:t>→ all </a:t>
            </a:r>
            <a:r>
              <a:rPr lang="de-DE" altLang="en-US" sz="1800" dirty="0" err="1">
                <a:latin typeface="Arial" charset="0"/>
                <a:cs typeface="Arial" charset="0"/>
              </a:rPr>
              <a:t>resonances</a:t>
            </a:r>
            <a:r>
              <a:rPr lang="de-DE" altLang="en-US" sz="1800" dirty="0">
                <a:latin typeface="Arial" charset="0"/>
                <a:cs typeface="Arial" charset="0"/>
              </a:rPr>
              <a:t> </a:t>
            </a:r>
            <a:r>
              <a:rPr lang="de-DE" altLang="en-US" sz="1800" dirty="0" err="1">
                <a:latin typeface="Arial" charset="0"/>
                <a:cs typeface="Arial" charset="0"/>
              </a:rPr>
              <a:t>are</a:t>
            </a:r>
            <a:r>
              <a:rPr lang="de-DE" altLang="en-US" sz="1800" dirty="0">
                <a:latin typeface="Arial" charset="0"/>
                <a:cs typeface="Arial" charset="0"/>
              </a:rPr>
              <a:t> </a:t>
            </a:r>
            <a:r>
              <a:rPr lang="de-DE" altLang="en-US" sz="1800" dirty="0" err="1">
                <a:latin typeface="Arial" charset="0"/>
                <a:cs typeface="Arial" charset="0"/>
              </a:rPr>
              <a:t>detected</a:t>
            </a:r>
            <a:endParaRPr lang="de-DE" altLang="en-US" sz="1800" dirty="0">
              <a:latin typeface="Arial" charset="0"/>
              <a:cs typeface="Arial" charset="0"/>
            </a:endParaRPr>
          </a:p>
        </p:txBody>
      </p:sp>
      <p:grpSp>
        <p:nvGrpSpPr>
          <p:cNvPr id="20" name="Gruppieren 19">
            <a:extLst>
              <a:ext uri="{FF2B5EF4-FFF2-40B4-BE49-F238E27FC236}">
                <a16:creationId xmlns:a16="http://schemas.microsoft.com/office/drawing/2014/main" id="{37D2B58C-77AE-426E-8653-7D82A2054B85}"/>
              </a:ext>
            </a:extLst>
          </p:cNvPr>
          <p:cNvGrpSpPr/>
          <p:nvPr/>
        </p:nvGrpSpPr>
        <p:grpSpPr>
          <a:xfrm>
            <a:off x="1166061" y="4250170"/>
            <a:ext cx="5614898" cy="376077"/>
            <a:chOff x="2027065" y="5134731"/>
            <a:chExt cx="4871918" cy="376077"/>
          </a:xfrm>
        </p:grpSpPr>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9DC031D2-B1FC-416A-828D-DED695E17F10}"/>
                    </a:ext>
                  </a:extLst>
                </p:cNvPr>
                <p:cNvSpPr txBox="1"/>
                <p:nvPr/>
              </p:nvSpPr>
              <p:spPr>
                <a:xfrm>
                  <a:off x="2027065" y="5138970"/>
                  <a:ext cx="2357982" cy="321178"/>
                </a:xfrm>
                <a:prstGeom prst="rect">
                  <a:avLst/>
                </a:prstGeom>
                <a:noFill/>
              </p:spPr>
              <p:txBody>
                <a:bodyPr wrap="square" lIns="0" tIns="0" rIns="0" bIns="0" rtlCol="0">
                  <a:spAutoFit/>
                </a:bodyPr>
                <a:lstStyle/>
                <a:p>
                  <a14:m>
                    <m:oMath xmlns:m="http://schemas.openxmlformats.org/officeDocument/2006/math">
                      <m:f>
                        <m:fPr>
                          <m:type m:val="lin"/>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𝑎</m:t>
                              </m:r>
                              <m:r>
                                <a:rPr lang="de-DE" b="0" i="1" smtClean="0">
                                  <a:latin typeface="Cambria Math" panose="02040503050406030204" pitchFamily="18" charset="0"/>
                                </a:rPr>
                                <m:t>,  </m:t>
                              </m:r>
                              <m:r>
                                <a:rPr lang="de-DE" b="0" i="1" smtClean="0">
                                  <a:latin typeface="Cambria Math" panose="02040503050406030204" pitchFamily="18" charset="0"/>
                                </a:rPr>
                                <m:t>𝑖𝑛</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𝑏</m:t>
                              </m:r>
                              <m:r>
                                <a:rPr lang="de-DE" b="0" i="1" smtClean="0">
                                  <a:latin typeface="Cambria Math" panose="02040503050406030204" pitchFamily="18" charset="0"/>
                                </a:rPr>
                                <m:t>, </m:t>
                              </m:r>
                              <m:r>
                                <a:rPr lang="de-DE" b="0" i="1" smtClean="0">
                                  <a:latin typeface="Cambria Math" panose="02040503050406030204" pitchFamily="18" charset="0"/>
                                </a:rPr>
                                <m:t>𝑜𝑢𝑡</m:t>
                              </m:r>
                            </m:sub>
                          </m:sSub>
                          <m:r>
                            <a:rPr lang="de-DE" b="0" i="1" smtClean="0">
                              <a:latin typeface="Cambria Math" panose="02040503050406030204" pitchFamily="18" charset="0"/>
                            </a:rPr>
                            <m:t> </m:t>
                          </m:r>
                        </m:den>
                      </m:f>
                      <m:r>
                        <a:rPr lang="de-DE" b="0" i="1" smtClean="0">
                          <a:latin typeface="Cambria Math" panose="02040503050406030204" pitchFamily="18" charset="0"/>
                        </a:rPr>
                        <m:t>=</m:t>
                      </m:r>
                    </m:oMath>
                  </a14:m>
                  <a:r>
                    <a:rPr lang="de-DE" dirty="0">
                      <a:cs typeface="Times New Roman" panose="02020603050405020304" pitchFamily="18" charset="0"/>
                    </a:rPr>
                    <a:t> </a:t>
                  </a:r>
                  <a14:m>
                    <m:oMath xmlns:m="http://schemas.openxmlformats.org/officeDocument/2006/math">
                      <m:sSup>
                        <m:sSupPr>
                          <m:ctrlPr>
                            <a:rPr lang="de-DE" i="1">
                              <a:latin typeface="Cambria Math" panose="02040503050406030204" pitchFamily="18" charset="0"/>
                            </a:rPr>
                          </m:ctrlPr>
                        </m:s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𝑆</m:t>
                                  </m:r>
                                </m:e>
                                <m:sub>
                                  <m:r>
                                    <a:rPr lang="de-DE" i="1">
                                      <a:latin typeface="Cambria Math" panose="02040503050406030204" pitchFamily="18" charset="0"/>
                                    </a:rPr>
                                    <m:t>𝑏𝑎</m:t>
                                  </m:r>
                                </m:sub>
                              </m:sSub>
                            </m:e>
                          </m:d>
                        </m:e>
                        <m:sup>
                          <m:r>
                            <a:rPr lang="de-DE" i="1">
                              <a:latin typeface="Cambria Math" panose="02040503050406030204" pitchFamily="18" charset="0"/>
                            </a:rPr>
                            <m:t>2</m:t>
                          </m:r>
                        </m:sup>
                      </m:sSup>
                    </m:oMath>
                  </a14:m>
                  <a:endParaRPr lang="de-DE" dirty="0">
                    <a:cs typeface="Times New Roman" panose="02020603050405020304" pitchFamily="18" charset="0"/>
                  </a:endParaRPr>
                </a:p>
              </p:txBody>
            </p:sp>
          </mc:Choice>
          <mc:Fallback xmlns="">
            <p:sp>
              <p:nvSpPr>
                <p:cNvPr id="16" name="Textfeld 15">
                  <a:extLst>
                    <a:ext uri="{FF2B5EF4-FFF2-40B4-BE49-F238E27FC236}">
                      <a16:creationId xmlns:a16="http://schemas.microsoft.com/office/drawing/2014/main" id="{9DC031D2-B1FC-416A-828D-DED695E17F10}"/>
                    </a:ext>
                  </a:extLst>
                </p:cNvPr>
                <p:cNvSpPr txBox="1">
                  <a:spLocks noRot="1" noChangeAspect="1" noMove="1" noResize="1" noEditPoints="1" noAdjustHandles="1" noChangeArrowheads="1" noChangeShapeType="1" noTextEdit="1"/>
                </p:cNvSpPr>
                <p:nvPr/>
              </p:nvSpPr>
              <p:spPr>
                <a:xfrm>
                  <a:off x="2027065" y="5138970"/>
                  <a:ext cx="2357982" cy="321178"/>
                </a:xfrm>
                <a:prstGeom prst="rect">
                  <a:avLst/>
                </a:prstGeom>
                <a:blipFill>
                  <a:blip r:embed="rId3"/>
                  <a:stretch>
                    <a:fillRect l="-3139" t="-158491" b="-232075"/>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8EDC6EF-457D-4302-B82A-4781A87397A2}"/>
                </a:ext>
              </a:extLst>
            </p:cNvPr>
            <p:cNvSpPr txBox="1"/>
            <p:nvPr/>
          </p:nvSpPr>
          <p:spPr>
            <a:xfrm>
              <a:off x="4007032" y="5141476"/>
              <a:ext cx="53397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and</a:t>
              </a:r>
            </a:p>
          </p:txBody>
        </p: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73A37D30-2A91-4CA5-911F-16B8D2B5F2F9}"/>
                    </a:ext>
                  </a:extLst>
                </p:cNvPr>
                <p:cNvSpPr txBox="1"/>
                <p:nvPr/>
              </p:nvSpPr>
              <p:spPr>
                <a:xfrm>
                  <a:off x="4541001" y="5134731"/>
                  <a:ext cx="2357982" cy="321178"/>
                </a:xfrm>
                <a:prstGeom prst="rect">
                  <a:avLst/>
                </a:prstGeom>
                <a:noFill/>
              </p:spPr>
              <p:txBody>
                <a:bodyPr wrap="square" lIns="0" tIns="0" rIns="0" bIns="0" rtlCol="0">
                  <a:spAutoFit/>
                </a:bodyPr>
                <a:lstStyle/>
                <a:p>
                  <a14:m>
                    <m:oMath xmlns:m="http://schemas.openxmlformats.org/officeDocument/2006/math">
                      <m:f>
                        <m:fPr>
                          <m:type m:val="lin"/>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𝑏</m:t>
                              </m:r>
                              <m:r>
                                <a:rPr lang="de-DE" b="0" i="1" smtClean="0">
                                  <a:latin typeface="Cambria Math" panose="02040503050406030204" pitchFamily="18" charset="0"/>
                                </a:rPr>
                                <m:t> </m:t>
                              </m:r>
                              <m:r>
                                <a:rPr lang="de-DE" b="0" i="1" smtClean="0">
                                  <a:latin typeface="Cambria Math" panose="02040503050406030204" pitchFamily="18" charset="0"/>
                                </a:rPr>
                                <m:t>𝑖𝑛</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𝑎</m:t>
                              </m:r>
                              <m:r>
                                <a:rPr lang="de-DE" b="0" i="1" smtClean="0">
                                  <a:latin typeface="Cambria Math" panose="02040503050406030204" pitchFamily="18" charset="0"/>
                                </a:rPr>
                                <m:t>, </m:t>
                              </m:r>
                              <m:r>
                                <a:rPr lang="de-DE" b="0" i="1" smtClean="0">
                                  <a:latin typeface="Cambria Math" panose="02040503050406030204" pitchFamily="18" charset="0"/>
                                </a:rPr>
                                <m:t>𝑜𝑢𝑡</m:t>
                              </m:r>
                            </m:sub>
                          </m:sSub>
                          <m:r>
                            <a:rPr lang="de-DE" b="0" i="1" smtClean="0">
                              <a:latin typeface="Cambria Math" panose="02040503050406030204" pitchFamily="18" charset="0"/>
                            </a:rPr>
                            <m:t> </m:t>
                          </m:r>
                        </m:den>
                      </m:f>
                      <m:r>
                        <a:rPr lang="de-DE" b="0" i="1" smtClean="0">
                          <a:latin typeface="Cambria Math" panose="02040503050406030204" pitchFamily="18" charset="0"/>
                        </a:rPr>
                        <m:t>=</m:t>
                      </m:r>
                    </m:oMath>
                  </a14:m>
                  <a:r>
                    <a:rPr lang="de-DE" dirty="0">
                      <a:cs typeface="Times New Roman" panose="02020603050405020304" pitchFamily="18" charset="0"/>
                    </a:rPr>
                    <a:t> </a:t>
                  </a:r>
                  <a14:m>
                    <m:oMath xmlns:m="http://schemas.openxmlformats.org/officeDocument/2006/math">
                      <m:sSup>
                        <m:sSupPr>
                          <m:ctrlPr>
                            <a:rPr lang="de-DE" i="1">
                              <a:latin typeface="Cambria Math" panose="02040503050406030204" pitchFamily="18" charset="0"/>
                            </a:rPr>
                          </m:ctrlPr>
                        </m:s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𝑆</m:t>
                                  </m:r>
                                </m:e>
                                <m:sub>
                                  <m:r>
                                    <a:rPr lang="de-DE" b="0" i="1" smtClean="0">
                                      <a:latin typeface="Cambria Math" panose="02040503050406030204" pitchFamily="18" charset="0"/>
                                    </a:rPr>
                                    <m:t>𝑎𝑏</m:t>
                                  </m:r>
                                </m:sub>
                              </m:sSub>
                            </m:e>
                          </m:d>
                        </m:e>
                        <m:sup>
                          <m:r>
                            <a:rPr lang="de-DE" i="1">
                              <a:latin typeface="Cambria Math" panose="02040503050406030204" pitchFamily="18" charset="0"/>
                            </a:rPr>
                            <m:t>2</m:t>
                          </m:r>
                        </m:sup>
                      </m:sSup>
                    </m:oMath>
                  </a14:m>
                  <a:endParaRPr lang="de-DE" dirty="0">
                    <a:cs typeface="Times New Roman" panose="02020603050405020304" pitchFamily="18" charset="0"/>
                  </a:endParaRPr>
                </a:p>
              </p:txBody>
            </p:sp>
          </mc:Choice>
          <mc:Fallback xmlns="">
            <p:sp>
              <p:nvSpPr>
                <p:cNvPr id="19" name="Textfeld 18">
                  <a:extLst>
                    <a:ext uri="{FF2B5EF4-FFF2-40B4-BE49-F238E27FC236}">
                      <a16:creationId xmlns:a16="http://schemas.microsoft.com/office/drawing/2014/main" id="{73A37D30-2A91-4CA5-911F-16B8D2B5F2F9}"/>
                    </a:ext>
                  </a:extLst>
                </p:cNvPr>
                <p:cNvSpPr txBox="1">
                  <a:spLocks noRot="1" noChangeAspect="1" noMove="1" noResize="1" noEditPoints="1" noAdjustHandles="1" noChangeArrowheads="1" noChangeShapeType="1" noTextEdit="1"/>
                </p:cNvSpPr>
                <p:nvPr/>
              </p:nvSpPr>
              <p:spPr>
                <a:xfrm>
                  <a:off x="4541001" y="5134731"/>
                  <a:ext cx="2357982" cy="321178"/>
                </a:xfrm>
                <a:prstGeom prst="rect">
                  <a:avLst/>
                </a:prstGeom>
                <a:blipFill>
                  <a:blip r:embed="rId4"/>
                  <a:stretch>
                    <a:fillRect l="-3371" t="-156604" b="-233962"/>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3FC3E809-EC7A-4D19-A847-EF6C5EA021B6}"/>
                  </a:ext>
                </a:extLst>
              </p:cNvPr>
              <p:cNvSpPr txBox="1"/>
              <p:nvPr/>
            </p:nvSpPr>
            <p:spPr>
              <a:xfrm>
                <a:off x="3337271" y="5146169"/>
                <a:ext cx="3289560" cy="7877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cs typeface="Times New Roman" panose="02020603050405020304" pitchFamily="18" charset="0"/>
                            </a:rPr>
                          </m:ctrlPr>
                        </m:sSubPr>
                        <m:e>
                          <m:r>
                            <a:rPr lang="de-DE" b="0" i="1" smtClean="0">
                              <a:latin typeface="Cambria Math" panose="02040503050406030204" pitchFamily="18" charset="0"/>
                              <a:cs typeface="Times New Roman" panose="02020603050405020304" pitchFamily="18" charset="0"/>
                            </a:rPr>
                            <m:t>𝑆</m:t>
                          </m:r>
                        </m:e>
                        <m:sub>
                          <m:r>
                            <a:rPr lang="de-DE" b="0" i="1" smtClean="0">
                              <a:latin typeface="Cambria Math" panose="02040503050406030204" pitchFamily="18" charset="0"/>
                              <a:cs typeface="Times New Roman" panose="02020603050405020304" pitchFamily="18" charset="0"/>
                            </a:rPr>
                            <m:t>𝑎𝑏</m:t>
                          </m:r>
                        </m:sub>
                      </m:sSub>
                      <m:r>
                        <a:rPr lang="de-DE" b="0" i="1" smtClean="0">
                          <a:latin typeface="Cambria Math" panose="02040503050406030204" pitchFamily="18" charset="0"/>
                          <a:cs typeface="Times New Roman" panose="02020603050405020304" pitchFamily="18" charset="0"/>
                        </a:rPr>
                        <m:t>=</m:t>
                      </m:r>
                      <m:sSub>
                        <m:sSubPr>
                          <m:ctrlPr>
                            <a:rPr lang="de-DE" b="0" i="1" smtClean="0">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ea typeface="Cambria Math" panose="02040503050406030204" pitchFamily="18" charset="0"/>
                              <a:cs typeface="Times New Roman" panose="02020603050405020304" pitchFamily="18" charset="0"/>
                            </a:rPr>
                            <m:t>𝛿</m:t>
                          </m:r>
                        </m:e>
                        <m:sub>
                          <m:r>
                            <a:rPr lang="de-DE" b="0" i="1" smtClean="0">
                              <a:latin typeface="Cambria Math" panose="02040503050406030204" pitchFamily="18" charset="0"/>
                              <a:cs typeface="Times New Roman" panose="02020603050405020304" pitchFamily="18" charset="0"/>
                            </a:rPr>
                            <m:t>𝑎𝑏</m:t>
                          </m:r>
                        </m:sub>
                      </m:sSub>
                      <m:r>
                        <a:rPr lang="de-DE" b="0" i="1" smtClean="0">
                          <a:latin typeface="Cambria Math" panose="02040503050406030204" pitchFamily="18" charset="0"/>
                          <a:cs typeface="Times New Roman" panose="02020603050405020304" pitchFamily="18" charset="0"/>
                        </a:rPr>
                        <m:t>−</m:t>
                      </m:r>
                      <m:r>
                        <a:rPr lang="de-DE" b="0" i="1" smtClean="0">
                          <a:latin typeface="Cambria Math" panose="02040503050406030204" pitchFamily="18" charset="0"/>
                          <a:cs typeface="Times New Roman" panose="02020603050405020304" pitchFamily="18" charset="0"/>
                        </a:rPr>
                        <m:t>𝑖</m:t>
                      </m:r>
                      <m:f>
                        <m:fPr>
                          <m:ctrlPr>
                            <a:rPr lang="de-DE" b="0" i="1" smtClean="0">
                              <a:latin typeface="Cambria Math" panose="02040503050406030204" pitchFamily="18" charset="0"/>
                              <a:cs typeface="Times New Roman" panose="02020603050405020304" pitchFamily="18" charset="0"/>
                            </a:rPr>
                          </m:ctrlPr>
                        </m:fPr>
                        <m:num>
                          <m:rad>
                            <m:radPr>
                              <m:degHide m:val="on"/>
                              <m:ctrlPr>
                                <a:rPr lang="de-DE" i="1">
                                  <a:latin typeface="Cambria Math" panose="02040503050406030204" pitchFamily="18" charset="0"/>
                                  <a:cs typeface="Times New Roman" panose="02020603050405020304" pitchFamily="18" charset="0"/>
                                </a:rPr>
                              </m:ctrlPr>
                            </m:radPr>
                            <m:deg/>
                            <m:e>
                              <m:sSub>
                                <m:sSubPr>
                                  <m:ctrlPr>
                                    <a:rPr lang="de-DE" i="1">
                                      <a:latin typeface="Cambria Math" panose="02040503050406030204" pitchFamily="18" charset="0"/>
                                      <a:cs typeface="Times New Roman" panose="02020603050405020304" pitchFamily="18" charset="0"/>
                                    </a:rPr>
                                  </m:ctrlPr>
                                </m:sSubPr>
                                <m:e>
                                  <m:r>
                                    <m:rPr>
                                      <m:sty m:val="p"/>
                                    </m:rPr>
                                    <a:rPr lang="el-GR" i="1">
                                      <a:latin typeface="Cambria Math" panose="02040503050406030204" pitchFamily="18" charset="0"/>
                                      <a:ea typeface="Cambria Math" panose="02040503050406030204" pitchFamily="18" charset="0"/>
                                      <a:cs typeface="Times New Roman" panose="02020603050405020304" pitchFamily="18" charset="0"/>
                                    </a:rPr>
                                    <m:t>Γ</m:t>
                                  </m:r>
                                </m:e>
                                <m:sub>
                                  <m:r>
                                    <a:rPr lang="de-DE" i="1">
                                      <a:latin typeface="Cambria Math" panose="02040503050406030204" pitchFamily="18" charset="0"/>
                                      <a:ea typeface="Cambria Math" panose="02040503050406030204" pitchFamily="18" charset="0"/>
                                      <a:cs typeface="Times New Roman" panose="02020603050405020304" pitchFamily="18" charset="0"/>
                                    </a:rPr>
                                    <m:t>𝜇</m:t>
                                  </m:r>
                                  <m:r>
                                    <a:rPr lang="de-DE" i="1">
                                      <a:latin typeface="Cambria Math" panose="02040503050406030204" pitchFamily="18" charset="0"/>
                                      <a:ea typeface="Cambria Math" panose="02040503050406030204" pitchFamily="18" charset="0"/>
                                      <a:cs typeface="Times New Roman" panose="02020603050405020304" pitchFamily="18" charset="0"/>
                                    </a:rPr>
                                    <m:t>𝑎</m:t>
                                  </m:r>
                                </m:sub>
                              </m:sSub>
                              <m:sSub>
                                <m:sSubPr>
                                  <m:ctrlPr>
                                    <a:rPr lang="de-DE" i="1">
                                      <a:latin typeface="Cambria Math" panose="02040503050406030204" pitchFamily="18" charset="0"/>
                                      <a:cs typeface="Times New Roman" panose="02020603050405020304" pitchFamily="18" charset="0"/>
                                    </a:rPr>
                                  </m:ctrlPr>
                                </m:sSubPr>
                                <m:e>
                                  <m:r>
                                    <m:rPr>
                                      <m:sty m:val="p"/>
                                    </m:rPr>
                                    <a:rPr lang="el-GR" i="1">
                                      <a:latin typeface="Cambria Math" panose="02040503050406030204" pitchFamily="18" charset="0"/>
                                      <a:ea typeface="Cambria Math" panose="02040503050406030204" pitchFamily="18" charset="0"/>
                                      <a:cs typeface="Times New Roman" panose="02020603050405020304" pitchFamily="18" charset="0"/>
                                    </a:rPr>
                                    <m:t>Γ</m:t>
                                  </m:r>
                                </m:e>
                                <m:sub>
                                  <m:r>
                                    <a:rPr lang="de-DE" i="1">
                                      <a:latin typeface="Cambria Math" panose="02040503050406030204" pitchFamily="18" charset="0"/>
                                      <a:ea typeface="Cambria Math" panose="02040503050406030204" pitchFamily="18" charset="0"/>
                                      <a:cs typeface="Times New Roman" panose="02020603050405020304" pitchFamily="18" charset="0"/>
                                    </a:rPr>
                                    <m:t>𝜇</m:t>
                                  </m:r>
                                  <m:r>
                                    <a:rPr lang="de-DE" i="1">
                                      <a:latin typeface="Cambria Math" panose="02040503050406030204" pitchFamily="18" charset="0"/>
                                      <a:ea typeface="Cambria Math" panose="02040503050406030204" pitchFamily="18" charset="0"/>
                                      <a:cs typeface="Times New Roman" panose="02020603050405020304" pitchFamily="18" charset="0"/>
                                    </a:rPr>
                                    <m:t>𝑏</m:t>
                                  </m:r>
                                </m:sub>
                              </m:sSub>
                            </m:e>
                          </m:rad>
                        </m:num>
                        <m:den>
                          <m:r>
                            <a:rPr lang="de-DE" b="0" i="1" smtClean="0">
                              <a:latin typeface="Cambria Math" panose="02040503050406030204" pitchFamily="18" charset="0"/>
                              <a:cs typeface="Times New Roman" panose="02020603050405020304" pitchFamily="18" charset="0"/>
                            </a:rPr>
                            <m:t>𝑓</m:t>
                          </m:r>
                          <m:r>
                            <a:rPr lang="de-DE" b="0" i="1" smtClean="0">
                              <a:latin typeface="Cambria Math" panose="02040503050406030204" pitchFamily="18" charset="0"/>
                              <a:cs typeface="Times New Roman" panose="02020603050405020304" pitchFamily="18" charset="0"/>
                            </a:rPr>
                            <m:t>−</m:t>
                          </m:r>
                          <m:sSub>
                            <m:sSubPr>
                              <m:ctrlPr>
                                <a:rPr lang="de-DE" b="0" i="1" smtClean="0">
                                  <a:latin typeface="Cambria Math" panose="02040503050406030204" pitchFamily="18" charset="0"/>
                                  <a:cs typeface="Times New Roman" panose="02020603050405020304" pitchFamily="18" charset="0"/>
                                </a:rPr>
                              </m:ctrlPr>
                            </m:sSubPr>
                            <m:e>
                              <m:r>
                                <a:rPr lang="de-DE" b="0" i="1" smtClean="0">
                                  <a:latin typeface="Cambria Math" panose="02040503050406030204" pitchFamily="18" charset="0"/>
                                  <a:cs typeface="Times New Roman" panose="02020603050405020304" pitchFamily="18" charset="0"/>
                                </a:rPr>
                                <m:t>𝑓</m:t>
                              </m:r>
                            </m:e>
                            <m:sub>
                              <m:r>
                                <a:rPr lang="de-DE" b="0" i="1" smtClean="0">
                                  <a:latin typeface="Cambria Math" panose="02040503050406030204" pitchFamily="18" charset="0"/>
                                  <a:ea typeface="Cambria Math" panose="02040503050406030204" pitchFamily="18" charset="0"/>
                                  <a:cs typeface="Times New Roman" panose="02020603050405020304" pitchFamily="18" charset="0"/>
                                </a:rPr>
                                <m:t>𝜇</m:t>
                              </m:r>
                            </m:sub>
                          </m:sSub>
                          <m:r>
                            <a:rPr lang="de-DE" b="0" i="1" smtClean="0">
                              <a:latin typeface="Cambria Math" panose="02040503050406030204" pitchFamily="18" charset="0"/>
                              <a:cs typeface="Times New Roman" panose="02020603050405020304" pitchFamily="18" charset="0"/>
                            </a:rPr>
                            <m:t>+ </m:t>
                          </m:r>
                          <m:box>
                            <m:boxPr>
                              <m:ctrlPr>
                                <a:rPr lang="de-DE" b="0" i="1" smtClean="0">
                                  <a:latin typeface="Cambria Math" panose="02040503050406030204" pitchFamily="18" charset="0"/>
                                  <a:cs typeface="Times New Roman" panose="02020603050405020304" pitchFamily="18" charset="0"/>
                                </a:rPr>
                              </m:ctrlPr>
                            </m:boxPr>
                            <m:e>
                              <m:argPr>
                                <m:argSz m:val="-1"/>
                              </m:argPr>
                              <m:f>
                                <m:fPr>
                                  <m:ctrlPr>
                                    <a:rPr lang="de-DE" b="0" i="1" smtClean="0">
                                      <a:latin typeface="Cambria Math" panose="02040503050406030204" pitchFamily="18" charset="0"/>
                                      <a:cs typeface="Times New Roman" panose="02020603050405020304" pitchFamily="18" charset="0"/>
                                    </a:rPr>
                                  </m:ctrlPr>
                                </m:fPr>
                                <m:num>
                                  <m:r>
                                    <a:rPr lang="de-DE" b="0" i="1" smtClean="0">
                                      <a:latin typeface="Cambria Math" panose="02040503050406030204" pitchFamily="18" charset="0"/>
                                      <a:cs typeface="Times New Roman" panose="02020603050405020304" pitchFamily="18" charset="0"/>
                                    </a:rPr>
                                    <m:t>𝑖</m:t>
                                  </m:r>
                                </m:num>
                                <m:den>
                                  <m:r>
                                    <a:rPr lang="de-DE" b="0" i="1" smtClean="0">
                                      <a:latin typeface="Cambria Math" panose="02040503050406030204" pitchFamily="18" charset="0"/>
                                      <a:cs typeface="Times New Roman" panose="02020603050405020304" pitchFamily="18" charset="0"/>
                                    </a:rPr>
                                    <m:t>2</m:t>
                                  </m:r>
                                </m:den>
                              </m:f>
                              <m:r>
                                <a:rPr lang="de-DE" b="0" i="1" smtClean="0">
                                  <a:latin typeface="Cambria Math" panose="02040503050406030204" pitchFamily="18" charset="0"/>
                                  <a:cs typeface="Times New Roman" panose="02020603050405020304" pitchFamily="18" charset="0"/>
                                </a:rPr>
                                <m:t> </m:t>
                              </m:r>
                            </m:e>
                          </m:box>
                          <m:sSub>
                            <m:sSubPr>
                              <m:ctrlPr>
                                <a:rPr lang="de-DE" b="0" i="1" smtClean="0">
                                  <a:latin typeface="Cambria Math" panose="02040503050406030204" pitchFamily="18" charset="0"/>
                                  <a:cs typeface="Times New Roman" panose="02020603050405020304" pitchFamily="18" charset="0"/>
                                </a:rPr>
                              </m:ctrlPr>
                            </m:sSubPr>
                            <m:e>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Γ</m:t>
                              </m:r>
                            </m:e>
                            <m:sub>
                              <m:r>
                                <a:rPr lang="de-DE" b="0" i="1" smtClean="0">
                                  <a:latin typeface="Cambria Math" panose="02040503050406030204" pitchFamily="18" charset="0"/>
                                  <a:ea typeface="Cambria Math" panose="02040503050406030204" pitchFamily="18" charset="0"/>
                                  <a:cs typeface="Times New Roman" panose="02020603050405020304" pitchFamily="18" charset="0"/>
                                </a:rPr>
                                <m:t>𝜇</m:t>
                              </m:r>
                            </m:sub>
                          </m:sSub>
                        </m:den>
                      </m:f>
                    </m:oMath>
                  </m:oMathPara>
                </a14:m>
                <a:endParaRPr lang="de-DE" dirty="0">
                  <a:cs typeface="Times New Roman" panose="02020603050405020304" pitchFamily="18" charset="0"/>
                </a:endParaRPr>
              </a:p>
            </p:txBody>
          </p:sp>
        </mc:Choice>
        <mc:Fallback xmlns="">
          <p:sp>
            <p:nvSpPr>
              <p:cNvPr id="22" name="Textfeld 21">
                <a:extLst>
                  <a:ext uri="{FF2B5EF4-FFF2-40B4-BE49-F238E27FC236}">
                    <a16:creationId xmlns:a16="http://schemas.microsoft.com/office/drawing/2014/main" id="{3FC3E809-EC7A-4D19-A847-EF6C5EA021B6}"/>
                  </a:ext>
                </a:extLst>
              </p:cNvPr>
              <p:cNvSpPr txBox="1">
                <a:spLocks noRot="1" noChangeAspect="1" noMove="1" noResize="1" noEditPoints="1" noAdjustHandles="1" noChangeArrowheads="1" noChangeShapeType="1" noTextEdit="1"/>
              </p:cNvSpPr>
              <p:nvPr/>
            </p:nvSpPr>
            <p:spPr>
              <a:xfrm>
                <a:off x="3337271" y="5146169"/>
                <a:ext cx="3289560" cy="787716"/>
              </a:xfrm>
              <a:prstGeom prst="rect">
                <a:avLst/>
              </a:prstGeom>
              <a:blipFill>
                <a:blip r:embed="rId5"/>
                <a:stretch>
                  <a:fillRect/>
                </a:stretch>
              </a:blipFill>
            </p:spPr>
            <p:txBody>
              <a:bodyPr/>
              <a:lstStyle/>
              <a:p>
                <a:r>
                  <a:rPr lang="de-DE">
                    <a:noFill/>
                  </a:rPr>
                  <a:t> </a:t>
                </a:r>
              </a:p>
            </p:txBody>
          </p:sp>
        </mc:Fallback>
      </mc:AlternateContent>
      <p:sp>
        <p:nvSpPr>
          <p:cNvPr id="24" name="Text Box 3">
            <a:extLst>
              <a:ext uri="{FF2B5EF4-FFF2-40B4-BE49-F238E27FC236}">
                <a16:creationId xmlns:a16="http://schemas.microsoft.com/office/drawing/2014/main" id="{CAE41B79-9E91-4B49-B37A-FB2A9B6344E5}"/>
              </a:ext>
            </a:extLst>
          </p:cNvPr>
          <p:cNvSpPr txBox="1">
            <a:spLocks noChangeArrowheads="1"/>
          </p:cNvSpPr>
          <p:nvPr/>
        </p:nvSpPr>
        <p:spPr bwMode="auto">
          <a:xfrm>
            <a:off x="219075" y="5362963"/>
            <a:ext cx="8616700" cy="39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20000"/>
              </a:lnSpc>
              <a:spcBef>
                <a:spcPct val="0"/>
              </a:spcBef>
              <a:buFontTx/>
              <a:buChar char="•"/>
              <a:defRPr/>
            </a:pPr>
            <a:r>
              <a:rPr lang="de-DE" altLang="en-US" sz="1800" dirty="0" err="1">
                <a:latin typeface="Arial" charset="0"/>
                <a:cs typeface="Arial" charset="0"/>
              </a:rPr>
              <a:t>From</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measured</a:t>
            </a:r>
            <a:r>
              <a:rPr lang="de-DE" altLang="en-US" sz="1800" dirty="0">
                <a:latin typeface="Arial" charset="0"/>
                <a:cs typeface="Arial" charset="0"/>
              </a:rPr>
              <a:t> S-matrix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resonance</a:t>
            </a:r>
            <a:r>
              <a:rPr lang="de-DE" altLang="en-US" sz="1800" dirty="0">
                <a:latin typeface="Arial" charset="0"/>
                <a:cs typeface="Arial" charset="0"/>
              </a:rPr>
              <a:t> </a:t>
            </a:r>
          </a:p>
        </p:txBody>
      </p:sp>
      <p:sp>
        <p:nvSpPr>
          <p:cNvPr id="27" name="Rechteck 26">
            <a:extLst>
              <a:ext uri="{FF2B5EF4-FFF2-40B4-BE49-F238E27FC236}">
                <a16:creationId xmlns:a16="http://schemas.microsoft.com/office/drawing/2014/main" id="{AE97B349-1B8F-4777-BA55-329FB71BF834}"/>
              </a:ext>
            </a:extLst>
          </p:cNvPr>
          <p:cNvSpPr/>
          <p:nvPr/>
        </p:nvSpPr>
        <p:spPr>
          <a:xfrm>
            <a:off x="434479" y="5791203"/>
            <a:ext cx="6964407" cy="461665"/>
          </a:xfrm>
          <a:prstGeom prst="rect">
            <a:avLst/>
          </a:prstGeom>
        </p:spPr>
        <p:txBody>
          <a:bodyPr wrap="none">
            <a:spAutoFit/>
          </a:bodyPr>
          <a:lstStyle/>
          <a:p>
            <a:pPr>
              <a:lnSpc>
                <a:spcPct val="120000"/>
              </a:lnSpc>
              <a:defRPr/>
            </a:pPr>
            <a:r>
              <a:rPr lang="de-DE" altLang="en-US" sz="1800" dirty="0" err="1">
                <a:latin typeface="Arial" charset="0"/>
                <a:cs typeface="Arial" charset="0"/>
              </a:rPr>
              <a:t>strength</a:t>
            </a:r>
            <a:r>
              <a:rPr lang="de-DE" altLang="en-US" sz="1800" dirty="0">
                <a:latin typeface="Arial" charset="0"/>
                <a:cs typeface="Arial" charset="0"/>
              </a:rPr>
              <a:t> </a:t>
            </a:r>
            <a:r>
              <a:rPr lang="el-GR" altLang="en-US" dirty="0">
                <a:cs typeface="Times New Roman" panose="02020603050405020304" pitchFamily="18" charset="0"/>
              </a:rPr>
              <a:t>Γ</a:t>
            </a:r>
            <a:r>
              <a:rPr lang="el-GR" altLang="en-US" baseline="-25000" dirty="0">
                <a:cs typeface="Times New Roman" panose="02020603050405020304" pitchFamily="18" charset="0"/>
              </a:rPr>
              <a:t>μ</a:t>
            </a:r>
            <a:r>
              <a:rPr lang="de-DE" altLang="en-US" baseline="-25000" dirty="0">
                <a:cs typeface="Times New Roman" panose="02020603050405020304" pitchFamily="18" charset="0"/>
              </a:rPr>
              <a:t>a</a:t>
            </a:r>
            <a:r>
              <a:rPr lang="de-DE" altLang="en-US" dirty="0">
                <a:cs typeface="Times New Roman" panose="02020603050405020304" pitchFamily="18" charset="0"/>
              </a:rPr>
              <a:t>∙ </a:t>
            </a:r>
            <a:r>
              <a:rPr lang="el-GR" altLang="en-US" dirty="0" smtClean="0">
                <a:cs typeface="Times New Roman" panose="02020603050405020304" pitchFamily="18" charset="0"/>
              </a:rPr>
              <a:t>Γ</a:t>
            </a:r>
            <a:r>
              <a:rPr lang="el-GR" altLang="en-US" baseline="-25000" dirty="0" smtClean="0">
                <a:cs typeface="Times New Roman" panose="02020603050405020304" pitchFamily="18" charset="0"/>
              </a:rPr>
              <a:t>μ</a:t>
            </a:r>
            <a:r>
              <a:rPr lang="de-DE" altLang="en-US" baseline="-25000" dirty="0" smtClean="0">
                <a:cs typeface="Times New Roman" panose="02020603050405020304" pitchFamily="18" charset="0"/>
              </a:rPr>
              <a:t>b</a:t>
            </a:r>
            <a:r>
              <a:rPr lang="de-DE" altLang="en-US" dirty="0" smtClean="0">
                <a:cs typeface="Times New Roman" panose="02020603050405020304" pitchFamily="18" charset="0"/>
              </a:rPr>
              <a:t> </a:t>
            </a:r>
            <a:r>
              <a:rPr lang="de-DE" altLang="en-US" sz="1800" dirty="0" err="1">
                <a:latin typeface="Arial" charset="0"/>
                <a:cs typeface="Arial" charset="0"/>
              </a:rPr>
              <a:t>is</a:t>
            </a:r>
            <a:r>
              <a:rPr lang="de-DE" altLang="en-US" sz="1800" dirty="0">
                <a:latin typeface="Arial" charset="0"/>
                <a:cs typeface="Arial" charset="0"/>
              </a:rPr>
              <a:t> </a:t>
            </a:r>
            <a:r>
              <a:rPr lang="de-DE" altLang="en-US" sz="1800" dirty="0" err="1">
                <a:latin typeface="Arial" charset="0"/>
                <a:cs typeface="Arial" charset="0"/>
              </a:rPr>
              <a:t>determined</a:t>
            </a:r>
            <a:r>
              <a:rPr lang="de-DE" altLang="en-US" sz="1800" dirty="0">
                <a:latin typeface="Arial" charset="0"/>
                <a:cs typeface="Arial" charset="0"/>
              </a:rPr>
              <a:t> and </a:t>
            </a:r>
            <a:r>
              <a:rPr lang="de-DE" altLang="en-US" sz="1800" dirty="0" err="1">
                <a:latin typeface="Arial" charset="0"/>
                <a:cs typeface="Arial" charset="0"/>
              </a:rPr>
              <a:t>compared</a:t>
            </a:r>
            <a:r>
              <a:rPr lang="de-DE" altLang="en-US" sz="1800" dirty="0">
                <a:latin typeface="Arial" charset="0"/>
                <a:cs typeface="Arial" charset="0"/>
              </a:rPr>
              <a:t> </a:t>
            </a:r>
            <a:r>
              <a:rPr lang="de-DE" altLang="en-US" sz="1800" dirty="0" err="1">
                <a:latin typeface="Arial" charset="0"/>
                <a:cs typeface="Arial" charset="0"/>
              </a:rPr>
              <a:t>to</a:t>
            </a:r>
            <a:r>
              <a:rPr lang="de-DE" altLang="en-US" sz="1800" dirty="0">
                <a:latin typeface="Arial" charset="0"/>
                <a:cs typeface="Arial" charset="0"/>
              </a:rPr>
              <a:t> RMT </a:t>
            </a:r>
            <a:r>
              <a:rPr lang="de-DE" altLang="en-US" sz="1800" dirty="0" err="1">
                <a:latin typeface="Arial" charset="0"/>
                <a:cs typeface="Arial" charset="0"/>
              </a:rPr>
              <a:t>predictions</a:t>
            </a:r>
            <a:r>
              <a:rPr lang="de-DE" altLang="en-US" sz="1800" dirty="0">
                <a:latin typeface="Arial" charset="0"/>
                <a:cs typeface="Arial" charset="0"/>
              </a:rPr>
              <a:t>  </a:t>
            </a:r>
          </a:p>
        </p:txBody>
      </p:sp>
    </p:spTree>
    <p:extLst>
      <p:ext uri="{BB962C8B-B14F-4D97-AF65-F5344CB8AC3E}">
        <p14:creationId xmlns:p14="http://schemas.microsoft.com/office/powerpoint/2010/main" val="238164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5">
                                            <p:txEl>
                                              <p:pRg st="0" end="0"/>
                                            </p:txEl>
                                          </p:spTgt>
                                        </p:tgtEl>
                                        <p:attrNameLst>
                                          <p:attrName>style.opacity</p:attrName>
                                        </p:attrNameLst>
                                      </p:cBhvr>
                                      <p:to>
                                        <p:strVal val="0.4"/>
                                      </p:to>
                                    </p:set>
                                    <p:animEffect filter="image" prLst="opacity: 0.4">
                                      <p:cBhvr rctx="IE">
                                        <p:cTn id="9" dur="indefinite"/>
                                        <p:tgtEl>
                                          <p:spTgt spid="5">
                                            <p:txEl>
                                              <p:pRg st="0" end="0"/>
                                            </p:txEl>
                                          </p:spTgt>
                                        </p:tgtEl>
                                      </p:cBhvr>
                                    </p:animEffect>
                                  </p:childTnLst>
                                </p:cTn>
                              </p:par>
                              <p:par>
                                <p:cTn id="10" presetID="9" presetClass="emph" presetSubtype="0" nodeType="withEffect">
                                  <p:stCondLst>
                                    <p:cond delay="0"/>
                                  </p:stCondLst>
                                  <p:childTnLst>
                                    <p:set>
                                      <p:cBhvr>
                                        <p:cTn id="11" dur="indefinite"/>
                                        <p:tgtEl>
                                          <p:spTgt spid="20"/>
                                        </p:tgtEl>
                                        <p:attrNameLst>
                                          <p:attrName>style.opacity</p:attrName>
                                        </p:attrNameLst>
                                      </p:cBhvr>
                                      <p:to>
                                        <p:strVal val="0.4"/>
                                      </p:to>
                                    </p:set>
                                    <p:animEffect filter="image" prLst="opacity: 0.4">
                                      <p:cBhvr rctx="IE">
                                        <p:cTn id="12" dur="indefinite"/>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9" presetClass="emph" presetSubtype="0" nodeType="withEffect">
                                  <p:stCondLst>
                                    <p:cond delay="0"/>
                                  </p:stCondLst>
                                  <p:childTnLst>
                                    <p:set>
                                      <p:cBhvr>
                                        <p:cTn id="22" dur="indefinite"/>
                                        <p:tgtEl>
                                          <p:spTgt spid="5">
                                            <p:txEl>
                                              <p:pRg st="1" end="1"/>
                                            </p:txEl>
                                          </p:spTgt>
                                        </p:tgtEl>
                                        <p:attrNameLst>
                                          <p:attrName>style.opacity</p:attrName>
                                        </p:attrNameLst>
                                      </p:cBhvr>
                                      <p:to>
                                        <p:strVal val="0.4"/>
                                      </p:to>
                                    </p:set>
                                    <p:animEffect filter="image" prLst="opacity: 0.4">
                                      <p:cBhvr rctx="IE">
                                        <p:cTn id="23"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FFD25-C485-42C1-847B-95CCBA8EEE17}"/>
              </a:ext>
            </a:extLst>
          </p:cNvPr>
          <p:cNvSpPr>
            <a:spLocks noGrp="1"/>
          </p:cNvSpPr>
          <p:nvPr>
            <p:ph type="title"/>
          </p:nvPr>
        </p:nvSpPr>
        <p:spPr/>
        <p:txBody>
          <a:bodyPr/>
          <a:lstStyle/>
          <a:p>
            <a:r>
              <a:rPr lang="de-DE" dirty="0" err="1"/>
              <a:t>Measured</a:t>
            </a:r>
            <a:r>
              <a:rPr lang="de-DE" dirty="0"/>
              <a:t> Transmission </a:t>
            </a:r>
            <a:r>
              <a:rPr lang="de-DE" dirty="0" err="1"/>
              <a:t>Spectra</a:t>
            </a:r>
            <a:endParaRPr lang="de-DE" dirty="0"/>
          </a:p>
        </p:txBody>
      </p:sp>
      <p:sp>
        <p:nvSpPr>
          <p:cNvPr id="3" name="Fußzeilenplatzhalter 2">
            <a:extLst>
              <a:ext uri="{FF2B5EF4-FFF2-40B4-BE49-F238E27FC236}">
                <a16:creationId xmlns:a16="http://schemas.microsoft.com/office/drawing/2014/main" id="{A558F35B-3946-49EB-9026-B0F29691EEDB}"/>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EC0E2494-9F3F-4762-A389-E33F6CD9B8E2}"/>
              </a:ext>
            </a:extLst>
          </p:cNvPr>
          <p:cNvSpPr>
            <a:spLocks noGrp="1"/>
          </p:cNvSpPr>
          <p:nvPr>
            <p:ph type="sldNum" sz="quarter" idx="11"/>
          </p:nvPr>
        </p:nvSpPr>
        <p:spPr/>
        <p:txBody>
          <a:bodyPr/>
          <a:lstStyle/>
          <a:p>
            <a:pPr>
              <a:defRPr/>
            </a:pPr>
            <a:fld id="{8614DAB7-A4D7-4826-883F-F03240883239}" type="slidenum">
              <a:rPr lang="de-DE" smtClean="0"/>
              <a:pPr>
                <a:defRPr/>
              </a:pPr>
              <a:t>28</a:t>
            </a:fld>
            <a:endParaRPr lang="de-DE" dirty="0"/>
          </a:p>
        </p:txBody>
      </p:sp>
      <p:pic>
        <p:nvPicPr>
          <p:cNvPr id="5" name="Grafik 4" descr="Ein Bild, das Schreibgerät enthält.&#10;&#10;Automatisch generierte Beschreibung">
            <a:extLst>
              <a:ext uri="{FF2B5EF4-FFF2-40B4-BE49-F238E27FC236}">
                <a16:creationId xmlns:a16="http://schemas.microsoft.com/office/drawing/2014/main" id="{81EC3C99-8D3D-40C4-B355-6C4DBAA0C0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712" y="1568268"/>
            <a:ext cx="4240013" cy="4554680"/>
          </a:xfrm>
          <a:prstGeom prst="rect">
            <a:avLst/>
          </a:prstGeom>
        </p:spPr>
      </p:pic>
      <p:sp>
        <p:nvSpPr>
          <p:cNvPr id="6" name="Text Box 3">
            <a:extLst>
              <a:ext uri="{FF2B5EF4-FFF2-40B4-BE49-F238E27FC236}">
                <a16:creationId xmlns:a16="http://schemas.microsoft.com/office/drawing/2014/main" id="{0C70C19D-69EC-4977-AB9F-FF7F518C954D}"/>
              </a:ext>
            </a:extLst>
          </p:cNvPr>
          <p:cNvSpPr txBox="1">
            <a:spLocks noChangeArrowheads="1"/>
          </p:cNvSpPr>
          <p:nvPr/>
        </p:nvSpPr>
        <p:spPr bwMode="auto">
          <a:xfrm>
            <a:off x="146051" y="1604248"/>
            <a:ext cx="485746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defRPr/>
            </a:pPr>
            <a:r>
              <a:rPr lang="de-DE" altLang="en-US" dirty="0">
                <a:latin typeface="Arial" charset="0"/>
                <a:cs typeface="Arial" charset="0"/>
              </a:rPr>
              <a:t>About 150 </a:t>
            </a:r>
            <a:r>
              <a:rPr lang="de-DE" altLang="en-US" dirty="0" err="1">
                <a:latin typeface="Arial" charset="0"/>
                <a:cs typeface="Arial" charset="0"/>
              </a:rPr>
              <a:t>resonances</a:t>
            </a:r>
            <a:r>
              <a:rPr lang="de-DE" altLang="en-US" dirty="0">
                <a:latin typeface="Arial" charset="0"/>
                <a:cs typeface="Arial" charset="0"/>
              </a:rPr>
              <a:t> (all </a:t>
            </a:r>
            <a:r>
              <a:rPr lang="de-DE" altLang="en-US" dirty="0" err="1">
                <a:latin typeface="Arial" charset="0"/>
                <a:cs typeface="Arial" charset="0"/>
              </a:rPr>
              <a:t>resonances</a:t>
            </a:r>
            <a:r>
              <a:rPr lang="de-DE" altLang="en-US" dirty="0">
                <a:latin typeface="Arial" charset="0"/>
                <a:cs typeface="Arial" charset="0"/>
              </a:rPr>
              <a:t>)</a:t>
            </a:r>
          </a:p>
          <a:p>
            <a:pPr eaLnBrk="1" hangingPunct="1">
              <a:spcBef>
                <a:spcPct val="0"/>
              </a:spcBef>
              <a:buFontTx/>
              <a:buChar char="•"/>
              <a:defRPr/>
            </a:pPr>
            <a:endParaRPr lang="de-DE" altLang="en-US" dirty="0">
              <a:latin typeface="Arial" charset="0"/>
              <a:cs typeface="Arial" charset="0"/>
            </a:endParaRPr>
          </a:p>
          <a:p>
            <a:pPr eaLnBrk="1" hangingPunct="1">
              <a:spcBef>
                <a:spcPct val="0"/>
              </a:spcBef>
              <a:buFontTx/>
              <a:buChar char="•"/>
              <a:defRPr/>
            </a:pPr>
            <a:r>
              <a:rPr lang="de-DE" altLang="en-US" dirty="0" err="1">
                <a:latin typeface="Arial" charset="0"/>
                <a:cs typeface="Arial" charset="0"/>
              </a:rPr>
              <a:t>Spectra</a:t>
            </a:r>
            <a:r>
              <a:rPr lang="de-DE" altLang="en-US" dirty="0">
                <a:latin typeface="Arial" charset="0"/>
                <a:cs typeface="Arial" charset="0"/>
              </a:rPr>
              <a:t> at </a:t>
            </a:r>
            <a:r>
              <a:rPr lang="de-DE" altLang="en-US" i="1" dirty="0">
                <a:latin typeface="Times New Roman" panose="02020603050405020304" pitchFamily="18" charset="0"/>
                <a:cs typeface="Times New Roman" panose="02020603050405020304" pitchFamily="18" charset="0"/>
              </a:rPr>
              <a:t>B</a:t>
            </a:r>
            <a:r>
              <a:rPr lang="de-DE" altLang="en-US" dirty="0">
                <a:latin typeface="Times New Roman" panose="02020603050405020304" pitchFamily="18" charset="0"/>
                <a:cs typeface="Times New Roman" panose="02020603050405020304" pitchFamily="18" charset="0"/>
              </a:rPr>
              <a:t> = 200 </a:t>
            </a:r>
            <a:r>
              <a:rPr lang="de-DE" altLang="en-US" dirty="0" err="1">
                <a:latin typeface="Times New Roman" panose="02020603050405020304" pitchFamily="18" charset="0"/>
                <a:cs typeface="Times New Roman" panose="02020603050405020304" pitchFamily="18" charset="0"/>
              </a:rPr>
              <a:t>mT</a:t>
            </a:r>
            <a:r>
              <a:rPr lang="de-DE" altLang="en-US" dirty="0">
                <a:latin typeface="Times New Roman" panose="02020603050405020304" pitchFamily="18" charset="0"/>
                <a:cs typeface="Times New Roman" panose="02020603050405020304" pitchFamily="18" charset="0"/>
              </a:rPr>
              <a:t> </a:t>
            </a:r>
            <a:r>
              <a:rPr lang="de-DE" altLang="en-US" dirty="0" err="1">
                <a:latin typeface="Arial" charset="0"/>
                <a:cs typeface="Arial" charset="0"/>
              </a:rPr>
              <a:t>exhibit</a:t>
            </a:r>
            <a:r>
              <a:rPr lang="de-DE" altLang="en-US" dirty="0">
                <a:latin typeface="Arial" charset="0"/>
                <a:cs typeface="Arial" charset="0"/>
              </a:rPr>
              <a:t> a </a:t>
            </a:r>
            <a:r>
              <a:rPr lang="de-DE" altLang="en-US" dirty="0" err="1">
                <a:latin typeface="Arial" charset="0"/>
                <a:cs typeface="Arial" charset="0"/>
              </a:rPr>
              <a:t>broad</a:t>
            </a:r>
            <a:r>
              <a:rPr lang="de-DE" altLang="en-US" dirty="0">
                <a:latin typeface="Arial" charset="0"/>
                <a:cs typeface="Arial" charset="0"/>
              </a:rPr>
              <a:t> </a:t>
            </a:r>
            <a:r>
              <a:rPr lang="de-DE" altLang="en-US" dirty="0" err="1">
                <a:latin typeface="Arial" charset="0"/>
                <a:cs typeface="Arial" charset="0"/>
              </a:rPr>
              <a:t>peak</a:t>
            </a:r>
            <a:r>
              <a:rPr lang="de-DE" altLang="en-US" dirty="0">
                <a:latin typeface="Arial" charset="0"/>
                <a:cs typeface="Arial" charset="0"/>
              </a:rPr>
              <a:t> </a:t>
            </a:r>
            <a:r>
              <a:rPr lang="de-DE" altLang="en-US" dirty="0" err="1">
                <a:latin typeface="Arial" charset="0"/>
                <a:cs typeface="Arial" charset="0"/>
              </a:rPr>
              <a:t>between</a:t>
            </a:r>
            <a:r>
              <a:rPr lang="de-DE" altLang="en-US" dirty="0">
                <a:latin typeface="Arial" charset="0"/>
                <a:cs typeface="Arial" charset="0"/>
              </a:rPr>
              <a:t> 16.5 and 18 GHz </a:t>
            </a:r>
            <a:r>
              <a:rPr lang="de-DE" altLang="en-US" dirty="0" err="1">
                <a:latin typeface="Arial" charset="0"/>
                <a:cs typeface="Arial" charset="0"/>
              </a:rPr>
              <a:t>which</a:t>
            </a:r>
            <a:r>
              <a:rPr lang="de-DE" altLang="en-US" dirty="0">
                <a:latin typeface="Arial" charset="0"/>
                <a:cs typeface="Arial" charset="0"/>
              </a:rPr>
              <a:t> </a:t>
            </a:r>
            <a:r>
              <a:rPr lang="de-DE" altLang="en-US" dirty="0" err="1">
                <a:latin typeface="Arial" charset="0"/>
                <a:cs typeface="Arial" charset="0"/>
              </a:rPr>
              <a:t>may</a:t>
            </a:r>
            <a:r>
              <a:rPr lang="de-DE" altLang="en-US" dirty="0">
                <a:latin typeface="Arial" charset="0"/>
                <a:cs typeface="Arial" charset="0"/>
              </a:rPr>
              <a:t> </a:t>
            </a:r>
            <a:r>
              <a:rPr lang="de-DE" altLang="en-US" dirty="0" err="1">
                <a:latin typeface="Arial" charset="0"/>
                <a:cs typeface="Arial" charset="0"/>
              </a:rPr>
              <a:t>be</a:t>
            </a:r>
            <a:r>
              <a:rPr lang="de-DE" altLang="en-US" dirty="0">
                <a:latin typeface="Arial" charset="0"/>
                <a:cs typeface="Arial" charset="0"/>
              </a:rPr>
              <a:t> </a:t>
            </a:r>
            <a:r>
              <a:rPr lang="de-DE" altLang="en-US" dirty="0" err="1">
                <a:latin typeface="Arial" charset="0"/>
                <a:cs typeface="Arial" charset="0"/>
              </a:rPr>
              <a:t>attributed</a:t>
            </a:r>
            <a:r>
              <a:rPr lang="de-DE" altLang="en-US" dirty="0">
                <a:latin typeface="Arial" charset="0"/>
                <a:cs typeface="Arial" charset="0"/>
              </a:rPr>
              <a:t> </a:t>
            </a:r>
            <a:r>
              <a:rPr lang="de-DE" altLang="en-US" dirty="0" err="1">
                <a:latin typeface="Arial" charset="0"/>
                <a:cs typeface="Arial" charset="0"/>
              </a:rPr>
              <a:t>to</a:t>
            </a:r>
            <a:r>
              <a:rPr lang="de-DE" altLang="en-US" dirty="0">
                <a:latin typeface="Arial" charset="0"/>
                <a:cs typeface="Arial" charset="0"/>
              </a:rPr>
              <a:t> </a:t>
            </a:r>
            <a:r>
              <a:rPr lang="de-DE" altLang="en-US" dirty="0" err="1">
                <a:latin typeface="Arial" charset="0"/>
                <a:cs typeface="Arial" charset="0"/>
              </a:rPr>
              <a:t>electric</a:t>
            </a:r>
            <a:r>
              <a:rPr lang="de-DE" altLang="en-US" dirty="0">
                <a:latin typeface="Arial" charset="0"/>
                <a:cs typeface="Arial" charset="0"/>
              </a:rPr>
              <a:t> </a:t>
            </a:r>
            <a:r>
              <a:rPr lang="de-DE" altLang="en-US" dirty="0" err="1">
                <a:latin typeface="Arial" charset="0"/>
                <a:cs typeface="Arial" charset="0"/>
              </a:rPr>
              <a:t>field</a:t>
            </a:r>
            <a:r>
              <a:rPr lang="de-DE" altLang="en-US" dirty="0">
                <a:latin typeface="Arial" charset="0"/>
                <a:cs typeface="Arial" charset="0"/>
              </a:rPr>
              <a:t> </a:t>
            </a:r>
            <a:r>
              <a:rPr lang="de-DE" altLang="en-US" dirty="0" err="1">
                <a:latin typeface="Arial" charset="0"/>
                <a:cs typeface="Arial" charset="0"/>
              </a:rPr>
              <a:t>modes</a:t>
            </a:r>
            <a:r>
              <a:rPr lang="de-DE" altLang="en-US" dirty="0">
                <a:latin typeface="Arial" charset="0"/>
                <a:cs typeface="Arial" charset="0"/>
              </a:rPr>
              <a:t> </a:t>
            </a:r>
            <a:r>
              <a:rPr lang="de-DE" altLang="en-US" dirty="0" err="1">
                <a:latin typeface="Arial" charset="0"/>
                <a:cs typeface="Arial" charset="0"/>
              </a:rPr>
              <a:t>trapped</a:t>
            </a:r>
            <a:r>
              <a:rPr lang="de-DE" altLang="en-US" dirty="0">
                <a:latin typeface="Arial" charset="0"/>
                <a:cs typeface="Arial" charset="0"/>
              </a:rPr>
              <a:t> </a:t>
            </a:r>
            <a:r>
              <a:rPr lang="de-DE" altLang="en-US" dirty="0" err="1">
                <a:latin typeface="Arial" charset="0"/>
                <a:cs typeface="Arial" charset="0"/>
              </a:rPr>
              <a:t>inside</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ferrit</a:t>
            </a:r>
            <a:r>
              <a:rPr lang="de-DE" altLang="en-US" dirty="0">
                <a:latin typeface="Arial" charset="0"/>
                <a:cs typeface="Arial" charset="0"/>
              </a:rPr>
              <a:t> ("FMR")</a:t>
            </a:r>
          </a:p>
          <a:p>
            <a:pPr eaLnBrk="1" hangingPunct="1">
              <a:spcBef>
                <a:spcPct val="0"/>
              </a:spcBef>
              <a:buFontTx/>
              <a:buChar char="•"/>
              <a:defRPr/>
            </a:pPr>
            <a:endParaRPr lang="de-DE" altLang="en-US" dirty="0">
              <a:latin typeface="Arial" charset="0"/>
              <a:cs typeface="Arial" charset="0"/>
            </a:endParaRPr>
          </a:p>
          <a:p>
            <a:pPr eaLnBrk="1" hangingPunct="1">
              <a:spcBef>
                <a:spcPct val="0"/>
              </a:spcBef>
              <a:buFontTx/>
              <a:buChar char="•"/>
              <a:defRPr/>
            </a:pPr>
            <a:r>
              <a:rPr lang="de-DE" altLang="en-US" dirty="0" err="1">
                <a:latin typeface="Arial" charset="0"/>
                <a:cs typeface="Arial" charset="0"/>
              </a:rPr>
              <a:t>For</a:t>
            </a:r>
            <a:r>
              <a:rPr lang="de-DE" altLang="en-US" dirty="0">
                <a:latin typeface="Arial" charset="0"/>
                <a:cs typeface="Arial" charset="0"/>
              </a:rPr>
              <a:t> </a:t>
            </a:r>
            <a:r>
              <a:rPr lang="de-DE" altLang="en-US" i="1" dirty="0">
                <a:latin typeface="Times New Roman" panose="02020603050405020304" pitchFamily="18" charset="0"/>
                <a:cs typeface="Times New Roman" panose="02020603050405020304" pitchFamily="18" charset="0"/>
              </a:rPr>
              <a:t>B</a:t>
            </a:r>
            <a:r>
              <a:rPr lang="de-DE" altLang="en-US" dirty="0">
                <a:latin typeface="Times New Roman" panose="02020603050405020304" pitchFamily="18" charset="0"/>
                <a:cs typeface="Times New Roman" panose="02020603050405020304" pitchFamily="18" charset="0"/>
              </a:rPr>
              <a:t> = 0 </a:t>
            </a:r>
            <a:r>
              <a:rPr lang="de-DE" altLang="en-US" dirty="0" err="1">
                <a:latin typeface="Times New Roman" panose="02020603050405020304" pitchFamily="18" charset="0"/>
                <a:cs typeface="Times New Roman" panose="02020603050405020304" pitchFamily="18" charset="0"/>
              </a:rPr>
              <a:t>mT</a:t>
            </a:r>
            <a:r>
              <a:rPr lang="de-DE" altLang="en-US" dirty="0">
                <a:latin typeface="Times New Roman" panose="02020603050405020304" pitchFamily="18" charset="0"/>
                <a:cs typeface="Times New Roman" panose="02020603050405020304" pitchFamily="18" charset="0"/>
              </a:rPr>
              <a:t> </a:t>
            </a:r>
            <a:r>
              <a:rPr lang="de-DE" altLang="en-US" dirty="0">
                <a:latin typeface="Arial" charset="0"/>
                <a:cs typeface="Arial" charset="0"/>
              </a:rPr>
              <a:t>and also </a:t>
            </a:r>
            <a:r>
              <a:rPr lang="de-DE" altLang="en-US" dirty="0" err="1">
                <a:latin typeface="Arial" charset="0"/>
                <a:cs typeface="Arial" charset="0"/>
              </a:rPr>
              <a:t>below</a:t>
            </a:r>
            <a:r>
              <a:rPr lang="de-DE" altLang="en-US" dirty="0">
                <a:latin typeface="Arial" charset="0"/>
                <a:cs typeface="Arial" charset="0"/>
              </a:rPr>
              <a:t> and </a:t>
            </a:r>
            <a:r>
              <a:rPr lang="de-DE" altLang="en-US" dirty="0" err="1">
                <a:latin typeface="Arial" charset="0"/>
                <a:cs typeface="Arial" charset="0"/>
              </a:rPr>
              <a:t>above</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FMR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principle</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reciprocity</a:t>
            </a:r>
            <a:r>
              <a:rPr lang="de-DE" altLang="en-US" dirty="0">
                <a:latin typeface="Arial" charset="0"/>
                <a:cs typeface="Arial" charset="0"/>
              </a:rPr>
              <a:t> </a:t>
            </a:r>
            <a:r>
              <a:rPr lang="de-DE" altLang="en-US" dirty="0" err="1">
                <a:latin typeface="Arial" charset="0"/>
                <a:cs typeface="Arial" charset="0"/>
              </a:rPr>
              <a:t>holds</a:t>
            </a:r>
            <a:r>
              <a:rPr lang="de-DE" altLang="en-US" dirty="0">
                <a:latin typeface="Arial" charset="0"/>
                <a:cs typeface="Arial" charset="0"/>
              </a:rPr>
              <a:t>, i.e. </a:t>
            </a:r>
            <a:r>
              <a:rPr lang="de-DE" altLang="en-US" i="1" dirty="0" err="1">
                <a:latin typeface="Times New Roman" panose="02020603050405020304" pitchFamily="18" charset="0"/>
                <a:cs typeface="Times New Roman" panose="02020603050405020304" pitchFamily="18" charset="0"/>
              </a:rPr>
              <a:t>S</a:t>
            </a:r>
            <a:r>
              <a:rPr lang="de-DE" altLang="en-US" baseline="-25000" dirty="0" err="1">
                <a:latin typeface="Times New Roman" panose="02020603050405020304" pitchFamily="18" charset="0"/>
                <a:cs typeface="Times New Roman" panose="02020603050405020304" pitchFamily="18" charset="0"/>
              </a:rPr>
              <a:t>ab</a:t>
            </a:r>
            <a:r>
              <a:rPr lang="de-DE" altLang="en-US" dirty="0">
                <a:latin typeface="Times New Roman" panose="02020603050405020304" pitchFamily="18" charset="0"/>
                <a:cs typeface="Times New Roman" panose="02020603050405020304" pitchFamily="18" charset="0"/>
              </a:rPr>
              <a:t>(</a:t>
            </a:r>
            <a:r>
              <a:rPr lang="de-DE" altLang="en-US" i="1" dirty="0">
                <a:latin typeface="Times New Roman" panose="02020603050405020304" pitchFamily="18" charset="0"/>
                <a:cs typeface="Times New Roman" panose="02020603050405020304" pitchFamily="18" charset="0"/>
              </a:rPr>
              <a:t>f </a:t>
            </a:r>
            <a:r>
              <a:rPr lang="de-DE" altLang="en-US" dirty="0">
                <a:latin typeface="Times New Roman" panose="02020603050405020304" pitchFamily="18" charset="0"/>
                <a:cs typeface="Times New Roman" panose="02020603050405020304" pitchFamily="18" charset="0"/>
              </a:rPr>
              <a:t>) = </a:t>
            </a:r>
            <a:r>
              <a:rPr lang="de-DE" altLang="en-US" i="1" dirty="0" err="1">
                <a:latin typeface="Times New Roman" panose="02020603050405020304" pitchFamily="18" charset="0"/>
                <a:cs typeface="Times New Roman" panose="02020603050405020304" pitchFamily="18" charset="0"/>
              </a:rPr>
              <a:t>S</a:t>
            </a:r>
            <a:r>
              <a:rPr lang="de-DE" altLang="en-US" baseline="-25000" dirty="0" err="1">
                <a:latin typeface="Times New Roman" panose="02020603050405020304" pitchFamily="18" charset="0"/>
                <a:cs typeface="Times New Roman" panose="02020603050405020304" pitchFamily="18" charset="0"/>
              </a:rPr>
              <a:t>ba</a:t>
            </a:r>
            <a:r>
              <a:rPr lang="de-DE" altLang="en-US" dirty="0">
                <a:latin typeface="Times New Roman" panose="02020603050405020304" pitchFamily="18" charset="0"/>
                <a:cs typeface="Times New Roman" panose="02020603050405020304" pitchFamily="18" charset="0"/>
              </a:rPr>
              <a:t>(</a:t>
            </a:r>
            <a:r>
              <a:rPr lang="de-DE" altLang="en-US" i="1" dirty="0">
                <a:latin typeface="Times New Roman" panose="02020603050405020304" pitchFamily="18" charset="0"/>
                <a:cs typeface="Times New Roman" panose="02020603050405020304" pitchFamily="18" charset="0"/>
              </a:rPr>
              <a:t>f </a:t>
            </a:r>
            <a:r>
              <a:rPr lang="de-DE" altLang="en-US" dirty="0">
                <a:latin typeface="Times New Roman" panose="02020603050405020304" pitchFamily="18" charset="0"/>
                <a:cs typeface="Times New Roman" panose="02020603050405020304" pitchFamily="18" charset="0"/>
              </a:rPr>
              <a:t>)</a:t>
            </a:r>
            <a:r>
              <a:rPr lang="de-DE" altLang="en-US" dirty="0">
                <a:latin typeface="Arial" charset="0"/>
                <a:cs typeface="Arial" charset="0"/>
              </a:rPr>
              <a:t>, but </a:t>
            </a:r>
            <a:r>
              <a:rPr lang="de-DE" altLang="en-US" dirty="0" err="1">
                <a:latin typeface="Arial" charset="0"/>
                <a:cs typeface="Arial" charset="0"/>
              </a:rPr>
              <a:t>it</a:t>
            </a:r>
            <a:r>
              <a:rPr lang="de-DE" altLang="en-US" dirty="0">
                <a:latin typeface="Arial" charset="0"/>
                <a:cs typeface="Arial" charset="0"/>
              </a:rPr>
              <a:t> </a:t>
            </a:r>
            <a:r>
              <a:rPr lang="de-DE" altLang="en-US" dirty="0" err="1">
                <a:latin typeface="Arial" charset="0"/>
                <a:cs typeface="Arial" charset="0"/>
              </a:rPr>
              <a:t>is</a:t>
            </a:r>
            <a:r>
              <a:rPr lang="de-DE" altLang="en-US" dirty="0">
                <a:latin typeface="Arial" charset="0"/>
                <a:cs typeface="Arial" charset="0"/>
              </a:rPr>
              <a:t> </a:t>
            </a:r>
            <a:r>
              <a:rPr lang="de-DE" altLang="en-US" dirty="0" err="1">
                <a:latin typeface="Arial" charset="0"/>
                <a:cs typeface="Arial" charset="0"/>
              </a:rPr>
              <a:t>clearly</a:t>
            </a:r>
            <a:r>
              <a:rPr lang="de-DE" altLang="en-US" dirty="0">
                <a:latin typeface="Arial" charset="0"/>
                <a:cs typeface="Arial" charset="0"/>
              </a:rPr>
              <a:t> </a:t>
            </a:r>
            <a:r>
              <a:rPr lang="de-DE" altLang="en-US" dirty="0" err="1">
                <a:latin typeface="Arial" charset="0"/>
                <a:cs typeface="Arial" charset="0"/>
              </a:rPr>
              <a:t>violated</a:t>
            </a:r>
            <a:r>
              <a:rPr lang="de-DE" altLang="en-US" dirty="0">
                <a:latin typeface="Arial" charset="0"/>
                <a:cs typeface="Arial" charset="0"/>
              </a:rPr>
              <a:t> </a:t>
            </a:r>
            <a:r>
              <a:rPr lang="de-DE" altLang="en-US" dirty="0" err="1">
                <a:latin typeface="Arial" charset="0"/>
                <a:cs typeface="Arial" charset="0"/>
              </a:rPr>
              <a:t>within</a:t>
            </a:r>
            <a:r>
              <a:rPr lang="de-DE" altLang="en-US" dirty="0">
                <a:latin typeface="Arial" charset="0"/>
                <a:cs typeface="Arial" charset="0"/>
              </a:rPr>
              <a:t> it. This </a:t>
            </a:r>
            <a:r>
              <a:rPr lang="de-DE" altLang="en-US" dirty="0" err="1">
                <a:latin typeface="Arial" charset="0"/>
                <a:cs typeface="Arial" charset="0"/>
              </a:rPr>
              <a:t>is</a:t>
            </a:r>
            <a:r>
              <a:rPr lang="de-DE" altLang="en-US" dirty="0">
                <a:latin typeface="Arial" charset="0"/>
                <a:cs typeface="Arial" charset="0"/>
              </a:rPr>
              <a:t> </a:t>
            </a:r>
            <a:r>
              <a:rPr lang="de-DE" altLang="en-US" dirty="0" err="1">
                <a:latin typeface="Arial" charset="0"/>
                <a:cs typeface="Arial" charset="0"/>
              </a:rPr>
              <a:t>shown</a:t>
            </a:r>
            <a:r>
              <a:rPr lang="de-DE" altLang="en-US" dirty="0">
                <a:latin typeface="Arial" charset="0"/>
                <a:cs typeface="Arial" charset="0"/>
              </a:rPr>
              <a:t> in </a:t>
            </a:r>
            <a:r>
              <a:rPr lang="de-DE" altLang="en-US" dirty="0" err="1">
                <a:latin typeface="Arial" charset="0"/>
                <a:cs typeface="Arial" charset="0"/>
              </a:rPr>
              <a:t>the</a:t>
            </a:r>
            <a:r>
              <a:rPr lang="de-DE" altLang="en-US" dirty="0">
                <a:latin typeface="Arial" charset="0"/>
                <a:cs typeface="Arial" charset="0"/>
              </a:rPr>
              <a:t> zoom </a:t>
            </a:r>
            <a:r>
              <a:rPr lang="de-DE" altLang="en-US" dirty="0" err="1">
                <a:latin typeface="Arial" charset="0"/>
                <a:cs typeface="Arial" charset="0"/>
              </a:rPr>
              <a:t>for</a:t>
            </a:r>
            <a:r>
              <a:rPr lang="de-DE" altLang="en-US" dirty="0">
                <a:latin typeface="Arial" charset="0"/>
                <a:cs typeface="Arial" charset="0"/>
              </a:rPr>
              <a:t> </a:t>
            </a:r>
            <a:r>
              <a:rPr lang="de-DE" altLang="en-US" dirty="0" err="1">
                <a:latin typeface="Arial" charset="0"/>
                <a:cs typeface="Arial" charset="0"/>
              </a:rPr>
              <a:t>two</a:t>
            </a:r>
            <a:r>
              <a:rPr lang="de-DE" altLang="en-US" dirty="0">
                <a:latin typeface="Arial" charset="0"/>
                <a:cs typeface="Arial" charset="0"/>
              </a:rPr>
              <a:t> </a:t>
            </a:r>
            <a:r>
              <a:rPr lang="de-DE" altLang="en-US" dirty="0" err="1">
                <a:latin typeface="Arial" charset="0"/>
                <a:cs typeface="Arial" charset="0"/>
              </a:rPr>
              <a:t>pairs</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resonances</a:t>
            </a:r>
            <a:r>
              <a:rPr lang="de-DE" altLang="en-US" dirty="0">
                <a:latin typeface="Arial" charset="0"/>
                <a:cs typeface="Arial" charset="0"/>
              </a:rPr>
              <a:t> at 15.59 and 15.62 GHz and at 17.08 and 17.11 GHz, </a:t>
            </a:r>
            <a:r>
              <a:rPr lang="de-DE" altLang="en-US" dirty="0" err="1">
                <a:latin typeface="Arial" charset="0"/>
                <a:cs typeface="Arial" charset="0"/>
              </a:rPr>
              <a:t>respectively</a:t>
            </a:r>
            <a:r>
              <a:rPr lang="de-DE" altLang="en-US" dirty="0">
                <a:latin typeface="Arial" charset="0"/>
                <a:cs typeface="Arial" charset="0"/>
              </a:rPr>
              <a:t>.</a:t>
            </a:r>
            <a:endParaRPr lang="de-DE"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6">
                                            <p:txEl>
                                              <p:pRg st="0" end="0"/>
                                            </p:txEl>
                                          </p:spTgt>
                                        </p:tgtEl>
                                        <p:attrNameLst>
                                          <p:attrName>style.opacity</p:attrName>
                                        </p:attrNameLst>
                                      </p:cBhvr>
                                      <p:to>
                                        <p:strVal val="0.4"/>
                                      </p:to>
                                    </p:set>
                                    <p:animEffect filter="image" prLst="opacity: 0.4">
                                      <p:cBhvr rctx="IE">
                                        <p:cTn id="9" dur="indefinite"/>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par>
                                <p:cTn id="14" presetID="9" presetClass="emph" presetSubtype="0" nodeType="withEffect">
                                  <p:stCondLst>
                                    <p:cond delay="0"/>
                                  </p:stCondLst>
                                  <p:childTnLst>
                                    <p:set>
                                      <p:cBhvr>
                                        <p:cTn id="15" dur="indefinite"/>
                                        <p:tgtEl>
                                          <p:spTgt spid="6">
                                            <p:txEl>
                                              <p:pRg st="2" end="2"/>
                                            </p:txEl>
                                          </p:spTgt>
                                        </p:tgtEl>
                                        <p:attrNameLst>
                                          <p:attrName>style.opacity</p:attrName>
                                        </p:attrNameLst>
                                      </p:cBhvr>
                                      <p:to>
                                        <p:strVal val="0.4"/>
                                      </p:to>
                                    </p:set>
                                    <p:animEffect filter="image" prLst="opacity: 0.4">
                                      <p:cBhvr rctx="IE">
                                        <p:cTn id="16"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3C4CD-EACF-4512-8DCF-4F9D89713356}"/>
              </a:ext>
            </a:extLst>
          </p:cNvPr>
          <p:cNvSpPr>
            <a:spLocks noGrp="1"/>
          </p:cNvSpPr>
          <p:nvPr>
            <p:ph type="title"/>
          </p:nvPr>
        </p:nvSpPr>
        <p:spPr/>
        <p:txBody>
          <a:bodyPr/>
          <a:lstStyle/>
          <a:p>
            <a:r>
              <a:rPr lang="de-DE" dirty="0" err="1"/>
              <a:t>Fluctuations</a:t>
            </a:r>
            <a:r>
              <a:rPr lang="de-DE" dirty="0"/>
              <a:t> in </a:t>
            </a:r>
            <a:r>
              <a:rPr lang="de-DE" dirty="0" err="1"/>
              <a:t>the</a:t>
            </a:r>
            <a:r>
              <a:rPr lang="de-DE" dirty="0"/>
              <a:t> Transmission </a:t>
            </a:r>
            <a:r>
              <a:rPr lang="de-DE" dirty="0" err="1"/>
              <a:t>Spectra</a:t>
            </a:r>
            <a:endParaRPr lang="de-DE" dirty="0"/>
          </a:p>
        </p:txBody>
      </p:sp>
      <p:sp>
        <p:nvSpPr>
          <p:cNvPr id="3" name="Fußzeilenplatzhalter 2">
            <a:extLst>
              <a:ext uri="{FF2B5EF4-FFF2-40B4-BE49-F238E27FC236}">
                <a16:creationId xmlns:a16="http://schemas.microsoft.com/office/drawing/2014/main" id="{D53C3042-1A91-4CB3-9067-D4FD164F24A9}"/>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42B677EF-4055-44F0-A00A-1F65208EAEB6}"/>
              </a:ext>
            </a:extLst>
          </p:cNvPr>
          <p:cNvSpPr>
            <a:spLocks noGrp="1"/>
          </p:cNvSpPr>
          <p:nvPr>
            <p:ph type="sldNum" sz="quarter" idx="11"/>
          </p:nvPr>
        </p:nvSpPr>
        <p:spPr/>
        <p:txBody>
          <a:bodyPr/>
          <a:lstStyle/>
          <a:p>
            <a:pPr>
              <a:defRPr/>
            </a:pPr>
            <a:fld id="{8614DAB7-A4D7-4826-883F-F03240883239}" type="slidenum">
              <a:rPr lang="de-DE" smtClean="0"/>
              <a:pPr>
                <a:defRPr/>
              </a:pPr>
              <a:t>29</a:t>
            </a:fld>
            <a:endParaRPr lang="de-DE" dirty="0"/>
          </a:p>
        </p:txBody>
      </p:sp>
      <p:sp>
        <p:nvSpPr>
          <p:cNvPr id="5" name="Text Box 3">
            <a:extLst>
              <a:ext uri="{FF2B5EF4-FFF2-40B4-BE49-F238E27FC236}">
                <a16:creationId xmlns:a16="http://schemas.microsoft.com/office/drawing/2014/main" id="{A209BA31-D25A-46D0-AF8D-F2C330F56725}"/>
              </a:ext>
            </a:extLst>
          </p:cNvPr>
          <p:cNvSpPr txBox="1">
            <a:spLocks noChangeArrowheads="1"/>
          </p:cNvSpPr>
          <p:nvPr/>
        </p:nvSpPr>
        <p:spPr bwMode="auto">
          <a:xfrm>
            <a:off x="146050" y="1532330"/>
            <a:ext cx="8755063" cy="153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20000"/>
              </a:lnSpc>
              <a:spcBef>
                <a:spcPct val="0"/>
              </a:spcBef>
              <a:buFontTx/>
              <a:buChar char="•"/>
              <a:defRPr/>
            </a:pPr>
            <a:r>
              <a:rPr lang="de-DE" altLang="en-US" dirty="0" err="1">
                <a:latin typeface="Arial" charset="0"/>
                <a:cs typeface="Arial" charset="0"/>
              </a:rPr>
              <a:t>We</a:t>
            </a:r>
            <a:r>
              <a:rPr lang="de-DE" altLang="en-US" dirty="0">
                <a:latin typeface="Arial" charset="0"/>
                <a:cs typeface="Arial" charset="0"/>
              </a:rPr>
              <a:t> </a:t>
            </a:r>
            <a:r>
              <a:rPr lang="de-DE" altLang="en-US" dirty="0" err="1">
                <a:latin typeface="Arial" charset="0"/>
                <a:cs typeface="Arial" charset="0"/>
              </a:rPr>
              <a:t>model</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Hamiltonian</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fully </a:t>
            </a:r>
            <a:r>
              <a:rPr lang="de-DE" altLang="en-US" dirty="0" err="1">
                <a:latin typeface="Arial" charset="0"/>
                <a:cs typeface="Arial" charset="0"/>
              </a:rPr>
              <a:t>chaotic</a:t>
            </a:r>
            <a:r>
              <a:rPr lang="de-DE" altLang="en-US" dirty="0">
                <a:latin typeface="Arial" charset="0"/>
                <a:cs typeface="Arial" charset="0"/>
              </a:rPr>
              <a:t> </a:t>
            </a:r>
            <a:r>
              <a:rPr lang="de-DE" altLang="en-US" dirty="0" err="1">
                <a:latin typeface="Arial" charset="0"/>
                <a:cs typeface="Arial" charset="0"/>
              </a:rPr>
              <a:t>Africa</a:t>
            </a:r>
            <a:r>
              <a:rPr lang="de-DE" altLang="en-US" dirty="0">
                <a:latin typeface="Arial" charset="0"/>
                <a:cs typeface="Arial" charset="0"/>
              </a:rPr>
              <a:t> </a:t>
            </a:r>
            <a:r>
              <a:rPr lang="de-DE" altLang="en-US" dirty="0" err="1">
                <a:latin typeface="Arial" charset="0"/>
                <a:cs typeface="Arial" charset="0"/>
              </a:rPr>
              <a:t>billiard</a:t>
            </a:r>
            <a:r>
              <a:rPr lang="de-DE" altLang="en-US" dirty="0">
                <a:latin typeface="Arial" charset="0"/>
                <a:cs typeface="Arial" charset="0"/>
              </a:rPr>
              <a:t> </a:t>
            </a:r>
            <a:r>
              <a:rPr lang="de-DE" altLang="en-US" dirty="0" err="1">
                <a:latin typeface="Arial" charset="0"/>
                <a:cs typeface="Arial" charset="0"/>
              </a:rPr>
              <a:t>by</a:t>
            </a:r>
            <a:r>
              <a:rPr lang="de-DE" altLang="en-US" dirty="0">
                <a:latin typeface="Arial" charset="0"/>
                <a:cs typeface="Arial" charset="0"/>
              </a:rPr>
              <a:t> an </a:t>
            </a:r>
            <a:r>
              <a:rPr lang="de-DE" altLang="en-US" dirty="0" err="1">
                <a:latin typeface="Arial" charset="0"/>
                <a:cs typeface="Arial" charset="0"/>
              </a:rPr>
              <a:t>ensemble</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a:latin typeface="Times New Roman" panose="02020603050405020304" pitchFamily="18" charset="0"/>
                <a:cs typeface="Times New Roman" panose="02020603050405020304" pitchFamily="18" charset="0"/>
              </a:rPr>
              <a:t>N×N</a:t>
            </a:r>
            <a:r>
              <a:rPr lang="de-DE" altLang="en-US" dirty="0">
                <a:latin typeface="Arial" charset="0"/>
                <a:cs typeface="Arial" charset="0"/>
              </a:rPr>
              <a:t>-dimensional </a:t>
            </a:r>
            <a:r>
              <a:rPr lang="de-DE" altLang="en-US" dirty="0" err="1">
                <a:latin typeface="Arial" charset="0"/>
                <a:cs typeface="Arial" charset="0"/>
              </a:rPr>
              <a:t>random</a:t>
            </a:r>
            <a:r>
              <a:rPr lang="de-DE" altLang="en-US" dirty="0">
                <a:latin typeface="Arial" charset="0"/>
                <a:cs typeface="Arial" charset="0"/>
              </a:rPr>
              <a:t> </a:t>
            </a:r>
            <a:r>
              <a:rPr lang="de-DE" altLang="en-US" dirty="0" err="1">
                <a:latin typeface="Arial" charset="0"/>
                <a:cs typeface="Arial" charset="0"/>
              </a:rPr>
              <a:t>matrices</a:t>
            </a:r>
            <a:r>
              <a:rPr lang="de-DE" altLang="en-US" dirty="0">
                <a:latin typeface="Arial" charset="0"/>
                <a:cs typeface="Arial" charset="0"/>
              </a:rPr>
              <a:t> </a:t>
            </a:r>
            <a:r>
              <a:rPr lang="de-DE" altLang="en-US" dirty="0" err="1">
                <a:latin typeface="Arial" charset="0"/>
                <a:cs typeface="Arial" charset="0"/>
              </a:rPr>
              <a:t>with</a:t>
            </a:r>
            <a:r>
              <a:rPr lang="de-DE" altLang="en-US" dirty="0">
                <a:latin typeface="Arial" charset="0"/>
                <a:cs typeface="Arial" charset="0"/>
              </a:rPr>
              <a:t> </a:t>
            </a:r>
            <a:r>
              <a:rPr lang="de-DE" altLang="en-US" dirty="0" err="1">
                <a:latin typeface="Arial" charset="0"/>
                <a:cs typeface="Arial" charset="0"/>
              </a:rPr>
              <a:t>entries</a:t>
            </a:r>
            <a:endParaRPr lang="de-DE" altLang="en-US" dirty="0">
              <a:latin typeface="Arial" charset="0"/>
              <a:cs typeface="Arial" charset="0"/>
            </a:endParaRPr>
          </a:p>
          <a:p>
            <a:pPr marL="0" indent="0" eaLnBrk="1" hangingPunct="1">
              <a:lnSpc>
                <a:spcPct val="120000"/>
              </a:lnSpc>
              <a:spcBef>
                <a:spcPct val="0"/>
              </a:spcBef>
              <a:buNone/>
              <a:defRPr/>
            </a:pPr>
            <a:endParaRPr lang="de-DE" altLang="en-US" dirty="0">
              <a:latin typeface="Arial" charset="0"/>
              <a:cs typeface="Arial" charset="0"/>
            </a:endParaRPr>
          </a:p>
          <a:p>
            <a:pPr marL="0" indent="0" eaLnBrk="1" hangingPunct="1">
              <a:lnSpc>
                <a:spcPct val="120000"/>
              </a:lnSpc>
              <a:spcBef>
                <a:spcPct val="0"/>
              </a:spcBef>
              <a:buNone/>
              <a:defRPr/>
            </a:pPr>
            <a:r>
              <a:rPr lang="de-DE" altLang="en-US" dirty="0">
                <a:latin typeface="Arial" charset="0"/>
                <a:cs typeface="Arial" charset="0"/>
              </a:rPr>
              <a:t>  </a:t>
            </a:r>
          </a:p>
        </p:txBody>
      </p:sp>
      <p:sp>
        <p:nvSpPr>
          <p:cNvPr id="6" name="Rechteck 5">
            <a:extLst>
              <a:ext uri="{FF2B5EF4-FFF2-40B4-BE49-F238E27FC236}">
                <a16:creationId xmlns:a16="http://schemas.microsoft.com/office/drawing/2014/main" id="{67E76995-F93C-4E0D-A8F9-E77CA1303910}"/>
              </a:ext>
            </a:extLst>
          </p:cNvPr>
          <p:cNvSpPr/>
          <p:nvPr/>
        </p:nvSpPr>
        <p:spPr>
          <a:xfrm>
            <a:off x="348501" y="2701923"/>
            <a:ext cx="8405081" cy="1167756"/>
          </a:xfrm>
          <a:prstGeom prst="rect">
            <a:avLst/>
          </a:prstGeom>
        </p:spPr>
        <p:txBody>
          <a:bodyPr wrap="square">
            <a:spAutoFit/>
          </a:bodyPr>
          <a:lstStyle/>
          <a:p>
            <a:pPr>
              <a:lnSpc>
                <a:spcPct val="120000"/>
              </a:lnSpc>
              <a:spcBef>
                <a:spcPts val="0"/>
              </a:spcBef>
              <a:spcAft>
                <a:spcPts val="0"/>
              </a:spcAft>
            </a:pPr>
            <a:r>
              <a:rPr lang="de-DE" altLang="en-US" i="1" dirty="0" err="1">
                <a:cs typeface="Times New Roman" panose="02020603050405020304" pitchFamily="18" charset="0"/>
              </a:rPr>
              <a:t>H</a:t>
            </a:r>
            <a:r>
              <a:rPr lang="de-DE" altLang="en-US" sz="2400" baseline="30000" dirty="0" err="1">
                <a:cs typeface="Times New Roman" panose="02020603050405020304" pitchFamily="18" charset="0"/>
              </a:rPr>
              <a:t>s</a:t>
            </a:r>
            <a:r>
              <a:rPr lang="de-DE" altLang="en-US" dirty="0">
                <a:latin typeface="Arial" charset="0"/>
                <a:cs typeface="Arial" charset="0"/>
              </a:rPr>
              <a:t> </a:t>
            </a:r>
            <a:r>
              <a:rPr lang="de-DE" altLang="en-US" dirty="0" err="1">
                <a:latin typeface="Arial" charset="0"/>
                <a:cs typeface="Arial" charset="0"/>
              </a:rPr>
              <a:t>being</a:t>
            </a:r>
            <a:r>
              <a:rPr lang="de-DE" altLang="en-US" dirty="0">
                <a:latin typeface="Arial" charset="0"/>
                <a:cs typeface="Arial" charset="0"/>
              </a:rPr>
              <a:t> a real-</a:t>
            </a:r>
            <a:r>
              <a:rPr lang="de-DE" altLang="en-US" dirty="0" err="1">
                <a:latin typeface="Arial" charset="0"/>
                <a:cs typeface="Arial" charset="0"/>
              </a:rPr>
              <a:t>symmetric</a:t>
            </a:r>
            <a:r>
              <a:rPr lang="de-DE" altLang="en-US" dirty="0">
                <a:latin typeface="Arial" charset="0"/>
                <a:cs typeface="Arial" charset="0"/>
              </a:rPr>
              <a:t> and </a:t>
            </a:r>
            <a:r>
              <a:rPr lang="de-DE" altLang="en-US" i="1" dirty="0">
                <a:cs typeface="Times New Roman" panose="02020603050405020304" pitchFamily="18" charset="0"/>
              </a:rPr>
              <a:t>H</a:t>
            </a:r>
            <a:r>
              <a:rPr lang="de-DE" altLang="en-US" sz="2400" baseline="30000" dirty="0">
                <a:cs typeface="Times New Roman" panose="02020603050405020304" pitchFamily="18" charset="0"/>
              </a:rPr>
              <a:t>a</a:t>
            </a:r>
            <a:r>
              <a:rPr lang="de-DE" altLang="en-US" dirty="0">
                <a:latin typeface="Arial" charset="0"/>
                <a:cs typeface="Arial" charset="0"/>
              </a:rPr>
              <a:t> a real-</a:t>
            </a:r>
            <a:r>
              <a:rPr lang="de-DE" altLang="en-US" dirty="0" err="1">
                <a:latin typeface="Arial" charset="0"/>
                <a:cs typeface="Arial" charset="0"/>
              </a:rPr>
              <a:t>antisymmetric</a:t>
            </a:r>
            <a:r>
              <a:rPr lang="de-DE" altLang="en-US" dirty="0">
                <a:latin typeface="Arial" charset="0"/>
                <a:cs typeface="Arial" charset="0"/>
              </a:rPr>
              <a:t> </a:t>
            </a:r>
            <a:r>
              <a:rPr lang="de-DE" altLang="en-US" dirty="0" err="1">
                <a:latin typeface="Arial" charset="0"/>
                <a:cs typeface="Arial" charset="0"/>
              </a:rPr>
              <a:t>matrix</a:t>
            </a:r>
            <a:r>
              <a:rPr lang="de-DE" altLang="en-US" dirty="0">
                <a:latin typeface="Arial" charset="0"/>
                <a:cs typeface="Arial" charset="0"/>
              </a:rPr>
              <a:t> </a:t>
            </a:r>
            <a:r>
              <a:rPr lang="de-DE" altLang="en-US" dirty="0" err="1">
                <a:latin typeface="Arial" charset="0"/>
                <a:cs typeface="Arial" charset="0"/>
              </a:rPr>
              <a:t>with</a:t>
            </a:r>
            <a:r>
              <a:rPr lang="de-DE" altLang="en-US" dirty="0">
                <a:latin typeface="Arial" charset="0"/>
                <a:cs typeface="Arial" charset="0"/>
              </a:rPr>
              <a:t> </a:t>
            </a:r>
            <a:r>
              <a:rPr lang="de-DE" altLang="en-US" dirty="0" err="1">
                <a:latin typeface="Arial" charset="0"/>
                <a:cs typeface="Arial" charset="0"/>
              </a:rPr>
              <a:t>uncorrelated</a:t>
            </a:r>
            <a:r>
              <a:rPr lang="de-DE" altLang="en-US" dirty="0">
                <a:latin typeface="Arial" charset="0"/>
                <a:cs typeface="Arial" charset="0"/>
              </a:rPr>
              <a:t> </a:t>
            </a:r>
            <a:r>
              <a:rPr lang="de-DE" altLang="en-US" dirty="0" err="1">
                <a:latin typeface="Arial" charset="0"/>
                <a:cs typeface="Arial" charset="0"/>
              </a:rPr>
              <a:t>Gaussian-distributed</a:t>
            </a:r>
            <a:r>
              <a:rPr lang="de-DE" altLang="en-US" dirty="0">
                <a:latin typeface="Arial" charset="0"/>
                <a:cs typeface="Arial" charset="0"/>
              </a:rPr>
              <a:t> </a:t>
            </a:r>
            <a:r>
              <a:rPr lang="de-DE" altLang="en-US" dirty="0" err="1">
                <a:latin typeface="Arial" charset="0"/>
                <a:cs typeface="Arial" charset="0"/>
              </a:rPr>
              <a:t>matrix</a:t>
            </a:r>
            <a:r>
              <a:rPr lang="de-DE" altLang="en-US" dirty="0">
                <a:latin typeface="Arial" charset="0"/>
                <a:cs typeface="Arial" charset="0"/>
              </a:rPr>
              <a:t> </a:t>
            </a:r>
            <a:r>
              <a:rPr lang="de-DE" altLang="en-US" dirty="0" err="1">
                <a:latin typeface="Arial" charset="0"/>
                <a:cs typeface="Arial" charset="0"/>
              </a:rPr>
              <a:t>elements</a:t>
            </a:r>
            <a:r>
              <a:rPr lang="de-DE" altLang="en-US" dirty="0">
                <a:latin typeface="Arial" charset="0"/>
                <a:cs typeface="Arial" charset="0"/>
              </a:rPr>
              <a:t>. The </a:t>
            </a:r>
            <a:r>
              <a:rPr lang="de-DE" altLang="en-US" dirty="0" err="1">
                <a:latin typeface="Arial" charset="0"/>
                <a:cs typeface="Arial" charset="0"/>
              </a:rPr>
              <a:t>parameter</a:t>
            </a:r>
            <a:r>
              <a:rPr lang="de-DE" altLang="en-US" dirty="0">
                <a:latin typeface="Arial" charset="0"/>
                <a:cs typeface="Arial" charset="0"/>
              </a:rPr>
              <a:t> </a:t>
            </a:r>
            <a:r>
              <a:rPr lang="el-GR" altLang="en-US" dirty="0">
                <a:cs typeface="Times New Roman" panose="02020603050405020304" pitchFamily="18" charset="0"/>
              </a:rPr>
              <a:t>ξ</a:t>
            </a:r>
            <a:r>
              <a:rPr lang="de-DE" altLang="en-US" dirty="0">
                <a:latin typeface="Arial" charset="0"/>
                <a:cs typeface="Arial" charset="0"/>
              </a:rPr>
              <a:t> </a:t>
            </a:r>
            <a:r>
              <a:rPr lang="de-DE" altLang="en-US" dirty="0" err="1">
                <a:latin typeface="Arial" charset="0"/>
                <a:cs typeface="Arial" charset="0"/>
              </a:rPr>
              <a:t>determines</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a:t>
            </a:r>
            <a:r>
              <a:rPr lang="de-DE" altLang="en-US" dirty="0" err="1">
                <a:latin typeface="Arial" charset="0"/>
                <a:cs typeface="Arial" charset="0"/>
              </a:rPr>
              <a:t>magnitude</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i="1" dirty="0">
                <a:cs typeface="Times New Roman" panose="02020603050405020304" pitchFamily="18" charset="0"/>
              </a:rPr>
              <a:t>T </a:t>
            </a:r>
            <a:r>
              <a:rPr lang="de-DE" altLang="en-US" dirty="0" err="1">
                <a:latin typeface="Arial" charset="0"/>
                <a:cs typeface="Arial" charset="0"/>
              </a:rPr>
              <a:t>violation</a:t>
            </a:r>
            <a:r>
              <a:rPr lang="de-DE" altLang="en-US" dirty="0">
                <a:latin typeface="Arial" charset="0"/>
                <a:cs typeface="Arial" charset="0"/>
              </a:rPr>
              <a:t>. </a:t>
            </a:r>
            <a:endParaRPr lang="de-DE" dirty="0"/>
          </a:p>
        </p:txBody>
      </p:sp>
      <p:sp>
        <p:nvSpPr>
          <p:cNvPr id="7" name="Text Box 3">
            <a:extLst>
              <a:ext uri="{FF2B5EF4-FFF2-40B4-BE49-F238E27FC236}">
                <a16:creationId xmlns:a16="http://schemas.microsoft.com/office/drawing/2014/main" id="{CAFF74DD-0117-4990-992E-9A25435E166A}"/>
              </a:ext>
            </a:extLst>
          </p:cNvPr>
          <p:cNvSpPr txBox="1">
            <a:spLocks noChangeArrowheads="1"/>
          </p:cNvSpPr>
          <p:nvPr/>
        </p:nvSpPr>
        <p:spPr bwMode="auto">
          <a:xfrm>
            <a:off x="146049" y="3885116"/>
            <a:ext cx="8755063" cy="243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10000"/>
              </a:lnSpc>
              <a:spcBef>
                <a:spcPct val="0"/>
              </a:spcBef>
              <a:buFontTx/>
              <a:buChar char="•"/>
              <a:defRPr/>
            </a:pPr>
            <a:r>
              <a:rPr lang="de-DE" altLang="en-US" dirty="0">
                <a:latin typeface="Arial" charset="0"/>
                <a:cs typeface="Arial" charset="0"/>
              </a:rPr>
              <a:t>The </a:t>
            </a:r>
            <a:r>
              <a:rPr lang="de-DE" altLang="en-US" dirty="0" err="1">
                <a:latin typeface="Arial" charset="0"/>
                <a:cs typeface="Arial" charset="0"/>
              </a:rPr>
              <a:t>strength</a:t>
            </a:r>
            <a:r>
              <a:rPr lang="de-DE" altLang="en-US" dirty="0">
                <a:latin typeface="Arial" charset="0"/>
                <a:cs typeface="Arial" charset="0"/>
              </a:rPr>
              <a:t> </a:t>
            </a:r>
            <a:r>
              <a:rPr lang="de-DE" altLang="en-US" dirty="0" err="1">
                <a:latin typeface="Arial" charset="0"/>
                <a:cs typeface="Arial" charset="0"/>
              </a:rPr>
              <a:t>distribution</a:t>
            </a:r>
            <a:r>
              <a:rPr lang="de-DE" altLang="en-US" dirty="0">
                <a:latin typeface="Arial" charset="0"/>
                <a:cs typeface="Arial" charset="0"/>
              </a:rPr>
              <a:t> </a:t>
            </a:r>
            <a:r>
              <a:rPr lang="de-DE" altLang="en-US" dirty="0" err="1">
                <a:latin typeface="Arial" charset="0"/>
                <a:cs typeface="Arial" charset="0"/>
              </a:rPr>
              <a:t>is</a:t>
            </a:r>
            <a:r>
              <a:rPr lang="de-DE" altLang="en-US" dirty="0">
                <a:latin typeface="Arial" charset="0"/>
                <a:cs typeface="Arial" charset="0"/>
              </a:rPr>
              <a:t> </a:t>
            </a:r>
            <a:r>
              <a:rPr lang="de-DE" altLang="en-US" dirty="0" err="1">
                <a:latin typeface="Arial" charset="0"/>
                <a:cs typeface="Arial" charset="0"/>
              </a:rPr>
              <a:t>derived</a:t>
            </a:r>
            <a:r>
              <a:rPr lang="de-DE" altLang="en-US" dirty="0">
                <a:latin typeface="Arial" charset="0"/>
                <a:cs typeface="Arial" charset="0"/>
              </a:rPr>
              <a:t> </a:t>
            </a:r>
            <a:r>
              <a:rPr lang="de-DE" altLang="en-US" dirty="0" err="1">
                <a:latin typeface="Arial" charset="0"/>
                <a:cs typeface="Arial" charset="0"/>
              </a:rPr>
              <a:t>from</a:t>
            </a:r>
            <a:r>
              <a:rPr lang="de-DE" altLang="en-US" dirty="0">
                <a:latin typeface="Arial" charset="0"/>
                <a:cs typeface="Arial" charset="0"/>
              </a:rPr>
              <a:t> </a:t>
            </a:r>
            <a:r>
              <a:rPr lang="de-DE" altLang="en-US" dirty="0" err="1">
                <a:latin typeface="Arial" charset="0"/>
                <a:cs typeface="Arial" charset="0"/>
              </a:rPr>
              <a:t>that</a:t>
            </a:r>
            <a:r>
              <a:rPr lang="de-DE" altLang="en-US" dirty="0">
                <a:latin typeface="Arial" charset="0"/>
                <a:cs typeface="Arial" charset="0"/>
              </a:rPr>
              <a:t> </a:t>
            </a:r>
            <a:r>
              <a:rPr lang="de-DE" altLang="en-US" dirty="0" err="1">
                <a:latin typeface="Arial" charset="0"/>
                <a:cs typeface="Arial" charset="0"/>
              </a:rPr>
              <a:t>of</a:t>
            </a:r>
            <a:r>
              <a:rPr lang="de-DE" altLang="en-US" dirty="0">
                <a:latin typeface="Arial" charset="0"/>
                <a:cs typeface="Arial" charset="0"/>
              </a:rPr>
              <a:t> </a:t>
            </a:r>
            <a:r>
              <a:rPr lang="de-DE" altLang="en-US" dirty="0" err="1">
                <a:latin typeface="Arial" charset="0"/>
                <a:cs typeface="Arial" charset="0"/>
              </a:rPr>
              <a:t>the</a:t>
            </a:r>
            <a:r>
              <a:rPr lang="de-DE" altLang="en-US" dirty="0">
                <a:latin typeface="Arial" charset="0"/>
                <a:cs typeface="Arial" charset="0"/>
              </a:rPr>
              <a:t> partial </a:t>
            </a:r>
            <a:r>
              <a:rPr lang="de-DE" altLang="en-US" dirty="0" err="1">
                <a:latin typeface="Arial" charset="0"/>
                <a:cs typeface="Arial" charset="0"/>
              </a:rPr>
              <a:t>widths</a:t>
            </a:r>
            <a:r>
              <a:rPr lang="de-DE" altLang="en-US" dirty="0">
                <a:latin typeface="Arial" charset="0"/>
                <a:cs typeface="Arial" charset="0"/>
              </a:rPr>
              <a:t>:</a:t>
            </a:r>
          </a:p>
          <a:p>
            <a:pPr eaLnBrk="1" hangingPunct="1">
              <a:lnSpc>
                <a:spcPct val="110000"/>
              </a:lnSpc>
              <a:spcBef>
                <a:spcPct val="0"/>
              </a:spcBef>
              <a:buFontTx/>
              <a:buChar char="•"/>
              <a:defRPr/>
            </a:pPr>
            <a:endParaRPr lang="de-DE" altLang="en-US" dirty="0">
              <a:latin typeface="Arial" charset="0"/>
              <a:cs typeface="Arial" charset="0"/>
            </a:endParaRPr>
          </a:p>
          <a:p>
            <a:pPr eaLnBrk="1" hangingPunct="1">
              <a:lnSpc>
                <a:spcPct val="110000"/>
              </a:lnSpc>
              <a:spcBef>
                <a:spcPct val="0"/>
              </a:spcBef>
              <a:buFontTx/>
              <a:buChar char="•"/>
              <a:defRPr/>
            </a:pPr>
            <a:endParaRPr lang="de-DE" altLang="en-US" dirty="0">
              <a:latin typeface="Arial" charset="0"/>
              <a:cs typeface="Arial" charset="0"/>
            </a:endParaRPr>
          </a:p>
          <a:p>
            <a:pPr marL="0" indent="0" eaLnBrk="1" hangingPunct="1">
              <a:lnSpc>
                <a:spcPct val="110000"/>
              </a:lnSpc>
              <a:spcBef>
                <a:spcPct val="0"/>
              </a:spcBef>
              <a:buNone/>
              <a:defRPr/>
            </a:pPr>
            <a:endParaRPr lang="de-DE" altLang="en-US" dirty="0">
              <a:latin typeface="Arial" charset="0"/>
              <a:cs typeface="Arial" charset="0"/>
            </a:endParaRPr>
          </a:p>
          <a:p>
            <a:pPr marL="0" indent="0" eaLnBrk="1" hangingPunct="1">
              <a:lnSpc>
                <a:spcPct val="110000"/>
              </a:lnSpc>
              <a:spcBef>
                <a:spcPct val="0"/>
              </a:spcBef>
              <a:buNone/>
              <a:defRPr/>
            </a:pPr>
            <a:endParaRPr lang="de-DE" altLang="en-US" dirty="0">
              <a:latin typeface="Arial" charset="0"/>
              <a:cs typeface="Arial" charset="0"/>
            </a:endParaRPr>
          </a:p>
          <a:p>
            <a:pPr eaLnBrk="1" hangingPunct="1">
              <a:lnSpc>
                <a:spcPct val="110000"/>
              </a:lnSpc>
              <a:spcBef>
                <a:spcPct val="0"/>
              </a:spcBef>
              <a:buFontTx/>
              <a:buChar char="•"/>
              <a:defRPr/>
            </a:pPr>
            <a:r>
              <a:rPr lang="de-DE" altLang="en-US" dirty="0">
                <a:latin typeface="Arial" charset="0"/>
                <a:cs typeface="Arial" charset="0"/>
              </a:rPr>
              <a:t>Best </a:t>
            </a:r>
            <a:r>
              <a:rPr lang="de-DE" altLang="en-US" dirty="0" err="1">
                <a:latin typeface="Arial" charset="0"/>
                <a:cs typeface="Arial" charset="0"/>
              </a:rPr>
              <a:t>fitting</a:t>
            </a:r>
            <a:r>
              <a:rPr lang="de-DE" altLang="en-US" dirty="0">
                <a:latin typeface="Arial" charset="0"/>
                <a:cs typeface="Arial" charset="0"/>
              </a:rPr>
              <a:t> </a:t>
            </a:r>
            <a:r>
              <a:rPr lang="de-DE" altLang="en-US" dirty="0" err="1">
                <a:latin typeface="Arial" charset="0"/>
                <a:cs typeface="Arial" charset="0"/>
              </a:rPr>
              <a:t>analytical</a:t>
            </a:r>
            <a:r>
              <a:rPr lang="de-DE" altLang="en-US" dirty="0">
                <a:latin typeface="Arial" charset="0"/>
                <a:cs typeface="Arial" charset="0"/>
              </a:rPr>
              <a:t> </a:t>
            </a:r>
            <a:r>
              <a:rPr lang="de-DE" altLang="en-US" dirty="0" err="1">
                <a:latin typeface="Arial" charset="0"/>
                <a:cs typeface="Arial" charset="0"/>
              </a:rPr>
              <a:t>curve</a:t>
            </a:r>
            <a:r>
              <a:rPr lang="de-DE" altLang="en-US" dirty="0">
                <a:latin typeface="Arial" charset="0"/>
                <a:cs typeface="Arial" charset="0"/>
              </a:rPr>
              <a:t> </a:t>
            </a:r>
            <a:r>
              <a:rPr lang="de-DE" altLang="en-US" dirty="0" err="1">
                <a:latin typeface="Arial" charset="0"/>
                <a:cs typeface="Arial" charset="0"/>
              </a:rPr>
              <a:t>yields</a:t>
            </a:r>
            <a:r>
              <a:rPr lang="de-DE" altLang="en-US" dirty="0">
                <a:latin typeface="Arial" charset="0"/>
                <a:cs typeface="Arial" charset="0"/>
              </a:rPr>
              <a:t> </a:t>
            </a:r>
            <a:r>
              <a:rPr lang="el-GR" altLang="en-US" dirty="0">
                <a:latin typeface="Times New Roman" panose="02020603050405020304" pitchFamily="18" charset="0"/>
                <a:cs typeface="Times New Roman" panose="02020603050405020304" pitchFamily="18" charset="0"/>
              </a:rPr>
              <a:t>ξ</a:t>
            </a:r>
            <a:r>
              <a:rPr lang="de-DE" altLang="en-US" dirty="0">
                <a:latin typeface="Arial" charset="0"/>
                <a:cs typeface="Arial" charset="0"/>
              </a:rPr>
              <a:t>.</a:t>
            </a:r>
          </a:p>
          <a:p>
            <a:pPr marL="0" indent="0" eaLnBrk="1" hangingPunct="1">
              <a:lnSpc>
                <a:spcPct val="110000"/>
              </a:lnSpc>
              <a:spcBef>
                <a:spcPct val="0"/>
              </a:spcBef>
              <a:buNone/>
              <a:defRPr/>
            </a:pPr>
            <a:r>
              <a:rPr lang="de-DE" altLang="en-US" dirty="0">
                <a:latin typeface="Arial" charset="0"/>
                <a:cs typeface="Arial" charset="0"/>
              </a:rPr>
              <a:t>  </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2CAD7AF2-D77F-40AC-9EE4-FF44444111B1}"/>
                  </a:ext>
                </a:extLst>
              </p:cNvPr>
              <p:cNvSpPr txBox="1"/>
              <p:nvPr/>
            </p:nvSpPr>
            <p:spPr>
              <a:xfrm>
                <a:off x="2588268" y="2308579"/>
                <a:ext cx="3378232" cy="411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200" i="1" smtClean="0">
                              <a:latin typeface="Cambria Math" panose="02040503050406030204" pitchFamily="18" charset="0"/>
                            </a:rPr>
                          </m:ctrlPr>
                        </m:sSubPr>
                        <m:e>
                          <m:r>
                            <a:rPr lang="de-DE" sz="2200" b="0" i="1" smtClean="0">
                              <a:latin typeface="Cambria Math" panose="02040503050406030204" pitchFamily="18" charset="0"/>
                            </a:rPr>
                            <m:t>𝐻</m:t>
                          </m:r>
                        </m:e>
                        <m:sub>
                          <m:r>
                            <a:rPr lang="de-DE" sz="2200" i="1" smtClean="0">
                              <a:latin typeface="Cambria Math" panose="02040503050406030204" pitchFamily="18" charset="0"/>
                              <a:ea typeface="Cambria Math" panose="02040503050406030204" pitchFamily="18" charset="0"/>
                            </a:rPr>
                            <m:t>𝜇𝜈</m:t>
                          </m:r>
                        </m:sub>
                      </m:sSub>
                      <m:r>
                        <a:rPr lang="de-DE" sz="2200" b="0" i="0" smtClean="0">
                          <a:latin typeface="Cambria Math" panose="02040503050406030204" pitchFamily="18" charset="0"/>
                        </a:rPr>
                        <m:t>=</m:t>
                      </m:r>
                      <m:sSubSup>
                        <m:sSubSupPr>
                          <m:ctrlPr>
                            <a:rPr lang="de-DE" sz="2200" i="1" smtClean="0">
                              <a:latin typeface="Cambria Math" panose="02040503050406030204" pitchFamily="18" charset="0"/>
                            </a:rPr>
                          </m:ctrlPr>
                        </m:sSubSupPr>
                        <m:e>
                          <m:r>
                            <a:rPr lang="de-DE" sz="2200" b="0" i="1" smtClean="0">
                              <a:latin typeface="Cambria Math" panose="02040503050406030204" pitchFamily="18" charset="0"/>
                            </a:rPr>
                            <m:t>𝐻</m:t>
                          </m:r>
                        </m:e>
                        <m:sub>
                          <m:r>
                            <a:rPr lang="de-DE" sz="2200" i="1" smtClean="0">
                              <a:latin typeface="Cambria Math" panose="02040503050406030204" pitchFamily="18" charset="0"/>
                              <a:ea typeface="Cambria Math" panose="02040503050406030204" pitchFamily="18" charset="0"/>
                            </a:rPr>
                            <m:t>𝜇𝜈</m:t>
                          </m:r>
                        </m:sub>
                        <m:sup>
                          <m:r>
                            <a:rPr lang="de-DE" sz="2200" b="0" i="1" smtClean="0">
                              <a:latin typeface="Cambria Math" panose="02040503050406030204" pitchFamily="18" charset="0"/>
                            </a:rPr>
                            <m:t>𝑠</m:t>
                          </m:r>
                        </m:sup>
                      </m:sSubSup>
                      <m:r>
                        <a:rPr lang="de-DE" sz="2200" b="0" i="1" smtClean="0">
                          <a:latin typeface="Cambria Math" panose="02040503050406030204" pitchFamily="18" charset="0"/>
                        </a:rPr>
                        <m:t>+</m:t>
                      </m:r>
                      <m:r>
                        <a:rPr lang="de-DE" sz="2200" b="0" i="1" smtClean="0">
                          <a:latin typeface="Cambria Math" panose="02040503050406030204" pitchFamily="18" charset="0"/>
                        </a:rPr>
                        <m:t>𝑖</m:t>
                      </m:r>
                      <m:r>
                        <a:rPr lang="de-DE" sz="2200" b="0" i="1" smtClean="0">
                          <a:latin typeface="Cambria Math" panose="02040503050406030204" pitchFamily="18" charset="0"/>
                        </a:rPr>
                        <m:t>(</m:t>
                      </m:r>
                      <m:f>
                        <m:fPr>
                          <m:type m:val="lin"/>
                          <m:ctrlPr>
                            <a:rPr lang="de-DE" sz="2200" b="0" i="1" smtClean="0">
                              <a:latin typeface="Cambria Math" panose="02040503050406030204" pitchFamily="18" charset="0"/>
                            </a:rPr>
                          </m:ctrlPr>
                        </m:fPr>
                        <m:num>
                          <m:r>
                            <a:rPr lang="de-DE" sz="2200" b="0" i="1" smtClean="0">
                              <a:latin typeface="Cambria Math" panose="02040503050406030204" pitchFamily="18" charset="0"/>
                              <a:ea typeface="Cambria Math" panose="02040503050406030204" pitchFamily="18" charset="0"/>
                            </a:rPr>
                            <m:t>𝜋𝜉</m:t>
                          </m:r>
                        </m:num>
                        <m:den>
                          <m:rad>
                            <m:radPr>
                              <m:degHide m:val="on"/>
                              <m:ctrlPr>
                                <a:rPr lang="de-DE" sz="2200" b="0" i="1" smtClean="0">
                                  <a:latin typeface="Cambria Math" panose="02040503050406030204" pitchFamily="18" charset="0"/>
                                </a:rPr>
                              </m:ctrlPr>
                            </m:radPr>
                            <m:deg/>
                            <m:e>
                              <m:r>
                                <a:rPr lang="de-DE" sz="2200" b="0" i="1" smtClean="0">
                                  <a:latin typeface="Cambria Math" panose="02040503050406030204" pitchFamily="18" charset="0"/>
                                </a:rPr>
                                <m:t>𝑁</m:t>
                              </m:r>
                            </m:e>
                          </m:rad>
                          <m:r>
                            <a:rPr lang="de-DE" sz="2200" b="0" i="1" smtClean="0">
                              <a:latin typeface="Cambria Math" panose="02040503050406030204" pitchFamily="18" charset="0"/>
                            </a:rPr>
                            <m:t>) </m:t>
                          </m:r>
                          <m:sSubSup>
                            <m:sSubSupPr>
                              <m:ctrlPr>
                                <a:rPr lang="de-DE" sz="2200" b="0" i="1" smtClean="0">
                                  <a:latin typeface="Cambria Math" panose="02040503050406030204" pitchFamily="18" charset="0"/>
                                </a:rPr>
                              </m:ctrlPr>
                            </m:sSubSupPr>
                            <m:e>
                              <m:r>
                                <a:rPr lang="de-DE" sz="2200" b="0" i="1" smtClean="0">
                                  <a:latin typeface="Cambria Math" panose="02040503050406030204" pitchFamily="18" charset="0"/>
                                </a:rPr>
                                <m:t>𝐻</m:t>
                              </m:r>
                            </m:e>
                            <m:sub>
                              <m:r>
                                <a:rPr lang="de-DE" sz="2200" b="0" i="1" smtClean="0">
                                  <a:latin typeface="Cambria Math" panose="02040503050406030204" pitchFamily="18" charset="0"/>
                                  <a:ea typeface="Cambria Math" panose="02040503050406030204" pitchFamily="18" charset="0"/>
                                </a:rPr>
                                <m:t>𝜇𝜈</m:t>
                              </m:r>
                            </m:sub>
                            <m:sup>
                              <m:r>
                                <a:rPr lang="de-DE" sz="2200" b="0" i="1" smtClean="0">
                                  <a:latin typeface="Cambria Math" panose="02040503050406030204" pitchFamily="18" charset="0"/>
                                </a:rPr>
                                <m:t>𝑎</m:t>
                              </m:r>
                            </m:sup>
                          </m:sSubSup>
                        </m:den>
                      </m:f>
                    </m:oMath>
                  </m:oMathPara>
                </a14:m>
                <a:endParaRPr lang="de-DE" sz="2200" dirty="0"/>
              </a:p>
            </p:txBody>
          </p:sp>
        </mc:Choice>
        <mc:Fallback xmlns="">
          <p:sp>
            <p:nvSpPr>
              <p:cNvPr id="8" name="Textfeld 7">
                <a:extLst>
                  <a:ext uri="{FF2B5EF4-FFF2-40B4-BE49-F238E27FC236}">
                    <a16:creationId xmlns:a16="http://schemas.microsoft.com/office/drawing/2014/main" id="{2CAD7AF2-D77F-40AC-9EE4-FF44444111B1}"/>
                  </a:ext>
                </a:extLst>
              </p:cNvPr>
              <p:cNvSpPr txBox="1">
                <a:spLocks noRot="1" noChangeAspect="1" noMove="1" noResize="1" noEditPoints="1" noAdjustHandles="1" noChangeArrowheads="1" noChangeShapeType="1" noTextEdit="1"/>
              </p:cNvSpPr>
              <p:nvPr/>
            </p:nvSpPr>
            <p:spPr>
              <a:xfrm>
                <a:off x="2588268" y="2308579"/>
                <a:ext cx="3378232" cy="411331"/>
              </a:xfrm>
              <a:prstGeom prst="rect">
                <a:avLst/>
              </a:prstGeom>
              <a:blipFill>
                <a:blip r:embed="rId2"/>
                <a:stretch>
                  <a:fillRect/>
                </a:stretch>
              </a:blipFill>
            </p:spPr>
            <p:txBody>
              <a:bodyPr/>
              <a:lstStyle/>
              <a:p>
                <a:r>
                  <a:rPr lang="de-DE">
                    <a:noFill/>
                  </a:rPr>
                  <a:t> </a:t>
                </a:r>
              </a:p>
            </p:txBody>
          </p:sp>
        </mc:Fallback>
      </mc:AlternateContent>
      <p:grpSp>
        <p:nvGrpSpPr>
          <p:cNvPr id="34" name="Gruppieren 33">
            <a:extLst>
              <a:ext uri="{FF2B5EF4-FFF2-40B4-BE49-F238E27FC236}">
                <a16:creationId xmlns:a16="http://schemas.microsoft.com/office/drawing/2014/main" id="{66692302-38E9-43D1-AF16-2020D3E03CBF}"/>
              </a:ext>
            </a:extLst>
          </p:cNvPr>
          <p:cNvGrpSpPr/>
          <p:nvPr/>
        </p:nvGrpSpPr>
        <p:grpSpPr>
          <a:xfrm>
            <a:off x="242888" y="4360439"/>
            <a:ext cx="8880674" cy="928967"/>
            <a:chOff x="242888" y="4247425"/>
            <a:chExt cx="8880674" cy="928967"/>
          </a:xfrm>
        </p:grpSpPr>
        <p:sp>
          <p:nvSpPr>
            <p:cNvPr id="9" name="Rechteck 8">
              <a:extLst>
                <a:ext uri="{FF2B5EF4-FFF2-40B4-BE49-F238E27FC236}">
                  <a16:creationId xmlns:a16="http://schemas.microsoft.com/office/drawing/2014/main" id="{651CF548-A67E-48D5-BBB0-9E1207679506}"/>
                </a:ext>
              </a:extLst>
            </p:cNvPr>
            <p:cNvSpPr/>
            <p:nvPr/>
          </p:nvSpPr>
          <p:spPr>
            <a:xfrm>
              <a:off x="242888" y="4495492"/>
              <a:ext cx="2524571" cy="429092"/>
            </a:xfrm>
            <a:prstGeom prst="rect">
              <a:avLst/>
            </a:prstGeom>
          </p:spPr>
          <p:txBody>
            <a:bodyPr wrap="square">
              <a:spAutoFit/>
            </a:bodyPr>
            <a:lstStyle/>
            <a:p>
              <a:pPr>
                <a:lnSpc>
                  <a:spcPct val="120000"/>
                </a:lnSpc>
                <a:spcBef>
                  <a:spcPts val="0"/>
                </a:spcBef>
                <a:spcAft>
                  <a:spcPts val="0"/>
                </a:spcAft>
              </a:pPr>
              <a:r>
                <a:rPr lang="de-DE" dirty="0">
                  <a:latin typeface="Arial" charset="0"/>
                  <a:cs typeface="Arial" charset="0"/>
                </a:rPr>
                <a:t> </a:t>
              </a:r>
              <a:r>
                <a:rPr lang="de-DE" dirty="0" err="1">
                  <a:latin typeface="Arial" charset="0"/>
                  <a:cs typeface="Arial" charset="0"/>
                </a:rPr>
                <a:t>for</a:t>
              </a:r>
              <a:r>
                <a:rPr lang="de-DE" dirty="0">
                  <a:latin typeface="Arial" charset="0"/>
                  <a:cs typeface="Arial" charset="0"/>
                </a:rPr>
                <a:t> </a:t>
              </a:r>
              <a:r>
                <a:rPr lang="de-DE" dirty="0" err="1">
                  <a:latin typeface="Arial" charset="0"/>
                  <a:cs typeface="Arial" charset="0"/>
                </a:rPr>
                <a:t>chaotic</a:t>
              </a:r>
              <a:r>
                <a:rPr lang="de-DE" dirty="0">
                  <a:latin typeface="Arial" charset="0"/>
                  <a:cs typeface="Arial" charset="0"/>
                </a:rPr>
                <a:t> </a:t>
              </a:r>
              <a:r>
                <a:rPr lang="de-DE" dirty="0" err="1">
                  <a:latin typeface="Arial" charset="0"/>
                  <a:cs typeface="Arial" charset="0"/>
                </a:rPr>
                <a:t>systems</a:t>
              </a:r>
              <a:r>
                <a:rPr lang="de-DE" dirty="0">
                  <a:latin typeface="Arial" charset="0"/>
                  <a:cs typeface="Arial" charset="0"/>
                </a:rPr>
                <a:t> </a:t>
              </a:r>
              <a:endParaRPr lang="de-DE" dirty="0"/>
            </a:p>
          </p:txBody>
        </p:sp>
        <p:grpSp>
          <p:nvGrpSpPr>
            <p:cNvPr id="31" name="Gruppieren 30">
              <a:extLst>
                <a:ext uri="{FF2B5EF4-FFF2-40B4-BE49-F238E27FC236}">
                  <a16:creationId xmlns:a16="http://schemas.microsoft.com/office/drawing/2014/main" id="{1E56E5AC-2BC6-4415-A819-E665A2ED778F}"/>
                </a:ext>
              </a:extLst>
            </p:cNvPr>
            <p:cNvGrpSpPr/>
            <p:nvPr/>
          </p:nvGrpSpPr>
          <p:grpSpPr>
            <a:xfrm>
              <a:off x="2663825" y="4515618"/>
              <a:ext cx="450850" cy="493269"/>
              <a:chOff x="2873375" y="4458875"/>
              <a:chExt cx="450850" cy="493269"/>
            </a:xfrm>
          </p:grpSpPr>
          <p:cxnSp>
            <p:nvCxnSpPr>
              <p:cNvPr id="11" name="Gerader Verbinder 10">
                <a:extLst>
                  <a:ext uri="{FF2B5EF4-FFF2-40B4-BE49-F238E27FC236}">
                    <a16:creationId xmlns:a16="http://schemas.microsoft.com/office/drawing/2014/main" id="{710E4D9E-81C9-4B55-8C88-CC1B88CECB55}"/>
                  </a:ext>
                </a:extLst>
              </p:cNvPr>
              <p:cNvCxnSpPr>
                <a:cxnSpLocks/>
              </p:cNvCxnSpPr>
              <p:nvPr/>
            </p:nvCxnSpPr>
            <p:spPr>
              <a:xfrm flipH="1" flipV="1">
                <a:off x="2873375" y="4704902"/>
                <a:ext cx="326084" cy="513"/>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6" name="Gerader Verbinder 15">
                <a:extLst>
                  <a:ext uri="{FF2B5EF4-FFF2-40B4-BE49-F238E27FC236}">
                    <a16:creationId xmlns:a16="http://schemas.microsoft.com/office/drawing/2014/main" id="{E57E2157-619B-4C7A-A567-DABC556D0D38}"/>
                  </a:ext>
                </a:extLst>
              </p:cNvPr>
              <p:cNvCxnSpPr>
                <a:cxnSpLocks/>
              </p:cNvCxnSpPr>
              <p:nvPr/>
            </p:nvCxnSpPr>
            <p:spPr>
              <a:xfrm flipV="1">
                <a:off x="3199459" y="4464011"/>
                <a:ext cx="0" cy="488133"/>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9" name="Gerader Verbinder 18">
                <a:extLst>
                  <a:ext uri="{FF2B5EF4-FFF2-40B4-BE49-F238E27FC236}">
                    <a16:creationId xmlns:a16="http://schemas.microsoft.com/office/drawing/2014/main" id="{0B465A4D-E8AC-4CDC-9972-9C6A244F2405}"/>
                  </a:ext>
                </a:extLst>
              </p:cNvPr>
              <p:cNvCxnSpPr>
                <a:cxnSpLocks/>
              </p:cNvCxnSpPr>
              <p:nvPr/>
            </p:nvCxnSpPr>
            <p:spPr>
              <a:xfrm flipH="1">
                <a:off x="3189185" y="4458875"/>
                <a:ext cx="135040" cy="0"/>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26" name="Gerader Verbinder 25">
                <a:extLst>
                  <a:ext uri="{FF2B5EF4-FFF2-40B4-BE49-F238E27FC236}">
                    <a16:creationId xmlns:a16="http://schemas.microsoft.com/office/drawing/2014/main" id="{6E925C34-B913-47AA-AA7D-274A36530F15}"/>
                  </a:ext>
                </a:extLst>
              </p:cNvPr>
              <p:cNvCxnSpPr>
                <a:cxnSpLocks/>
              </p:cNvCxnSpPr>
              <p:nvPr/>
            </p:nvCxnSpPr>
            <p:spPr>
              <a:xfrm flipH="1">
                <a:off x="3189187" y="4940048"/>
                <a:ext cx="135038" cy="0"/>
              </a:xfrm>
              <a:prstGeom prst="line">
                <a:avLst/>
              </a:prstGeom>
              <a:ln/>
              <a:effectLst/>
            </p:spPr>
            <p:style>
              <a:lnRef idx="2">
                <a:schemeClr val="dk1"/>
              </a:lnRef>
              <a:fillRef idx="0">
                <a:schemeClr val="dk1"/>
              </a:fillRef>
              <a:effectRef idx="1">
                <a:schemeClr val="dk1"/>
              </a:effectRef>
              <a:fontRef idx="minor">
                <a:schemeClr val="tx1"/>
              </a:fontRef>
            </p:style>
          </p:cxnSp>
        </p:grpSp>
        <p:sp>
          <p:nvSpPr>
            <p:cNvPr id="32" name="Rechteck 31">
              <a:extLst>
                <a:ext uri="{FF2B5EF4-FFF2-40B4-BE49-F238E27FC236}">
                  <a16:creationId xmlns:a16="http://schemas.microsoft.com/office/drawing/2014/main" id="{DAFB05B2-E15A-4A8A-9DF7-27546C5977D8}"/>
                </a:ext>
              </a:extLst>
            </p:cNvPr>
            <p:cNvSpPr/>
            <p:nvPr/>
          </p:nvSpPr>
          <p:spPr>
            <a:xfrm>
              <a:off x="3086748" y="4247425"/>
              <a:ext cx="6036814" cy="429092"/>
            </a:xfrm>
            <a:prstGeom prst="rect">
              <a:avLst/>
            </a:prstGeom>
          </p:spPr>
          <p:txBody>
            <a:bodyPr wrap="square">
              <a:spAutoFit/>
            </a:bodyPr>
            <a:lstStyle/>
            <a:p>
              <a:pPr>
                <a:lnSpc>
                  <a:spcPct val="120000"/>
                </a:lnSpc>
                <a:spcBef>
                  <a:spcPts val="0"/>
                </a:spcBef>
                <a:spcAft>
                  <a:spcPts val="0"/>
                </a:spcAft>
              </a:pPr>
              <a:r>
                <a:rPr lang="de-DE" dirty="0" err="1">
                  <a:latin typeface="Arial" charset="0"/>
                  <a:cs typeface="Arial" charset="0"/>
                </a:rPr>
                <a:t>with</a:t>
              </a:r>
              <a:r>
                <a:rPr lang="de-DE" dirty="0">
                  <a:latin typeface="Arial" charset="0"/>
                  <a:cs typeface="Arial" charset="0"/>
                </a:rPr>
                <a:t> </a:t>
              </a:r>
              <a:r>
                <a:rPr lang="de-DE" dirty="0" err="1">
                  <a:latin typeface="Arial" charset="0"/>
                  <a:cs typeface="Arial" charset="0"/>
                </a:rPr>
                <a:t>conserved</a:t>
              </a:r>
              <a:r>
                <a:rPr lang="de-DE" dirty="0">
                  <a:latin typeface="Arial" charset="0"/>
                  <a:cs typeface="Arial" charset="0"/>
                </a:rPr>
                <a:t> </a:t>
              </a:r>
              <a:r>
                <a:rPr lang="de-DE" i="1" dirty="0">
                  <a:cs typeface="Times New Roman" panose="02020603050405020304" pitchFamily="18" charset="0"/>
                </a:rPr>
                <a:t>T</a:t>
              </a:r>
              <a:r>
                <a:rPr lang="de-DE" dirty="0">
                  <a:latin typeface="Arial" charset="0"/>
                  <a:cs typeface="Arial" charset="0"/>
                </a:rPr>
                <a:t> </a:t>
              </a:r>
              <a:r>
                <a:rPr lang="de-DE" dirty="0" err="1">
                  <a:latin typeface="Arial" charset="0"/>
                  <a:cs typeface="Arial" charset="0"/>
                </a:rPr>
                <a:t>invariance</a:t>
              </a:r>
              <a:r>
                <a:rPr lang="de-DE" dirty="0">
                  <a:latin typeface="Arial" charset="0"/>
                  <a:cs typeface="Arial" charset="0"/>
                </a:rPr>
                <a:t> (</a:t>
              </a:r>
              <a:r>
                <a:rPr lang="el-GR" altLang="en-US" dirty="0">
                  <a:cs typeface="Times New Roman" panose="02020603050405020304" pitchFamily="18" charset="0"/>
                </a:rPr>
                <a:t>ξ</a:t>
              </a:r>
              <a:r>
                <a:rPr lang="de-DE" altLang="en-US" dirty="0">
                  <a:cs typeface="Times New Roman" panose="02020603050405020304" pitchFamily="18" charset="0"/>
                </a:rPr>
                <a:t> = 0</a:t>
              </a:r>
              <a:r>
                <a:rPr lang="de-DE" dirty="0">
                  <a:latin typeface="Arial" charset="0"/>
                  <a:cs typeface="Arial" charset="0"/>
                </a:rPr>
                <a:t>): Porter-Thomas </a:t>
              </a:r>
              <a:endParaRPr lang="de-DE" dirty="0"/>
            </a:p>
          </p:txBody>
        </p:sp>
        <p:sp>
          <p:nvSpPr>
            <p:cNvPr id="33" name="Rechteck 32">
              <a:extLst>
                <a:ext uri="{FF2B5EF4-FFF2-40B4-BE49-F238E27FC236}">
                  <a16:creationId xmlns:a16="http://schemas.microsoft.com/office/drawing/2014/main" id="{3B754CC6-9AB1-4713-9713-592250661FBC}"/>
                </a:ext>
              </a:extLst>
            </p:cNvPr>
            <p:cNvSpPr/>
            <p:nvPr/>
          </p:nvSpPr>
          <p:spPr>
            <a:xfrm>
              <a:off x="3088251" y="4747300"/>
              <a:ext cx="5909692" cy="429092"/>
            </a:xfrm>
            <a:prstGeom prst="rect">
              <a:avLst/>
            </a:prstGeom>
          </p:spPr>
          <p:txBody>
            <a:bodyPr wrap="square">
              <a:spAutoFit/>
            </a:bodyPr>
            <a:lstStyle/>
            <a:p>
              <a:pPr>
                <a:lnSpc>
                  <a:spcPct val="120000"/>
                </a:lnSpc>
                <a:spcBef>
                  <a:spcPts val="0"/>
                </a:spcBef>
                <a:spcAft>
                  <a:spcPts val="0"/>
                </a:spcAft>
              </a:pPr>
              <a:r>
                <a:rPr lang="de-DE" dirty="0">
                  <a:latin typeface="Arial" charset="0"/>
                  <a:cs typeface="Arial" charset="0"/>
                </a:rPr>
                <a:t> </a:t>
              </a:r>
              <a:r>
                <a:rPr lang="de-DE" dirty="0" err="1">
                  <a:latin typeface="Arial" charset="0"/>
                  <a:cs typeface="Arial" charset="0"/>
                </a:rPr>
                <a:t>with</a:t>
              </a:r>
              <a:r>
                <a:rPr lang="de-DE" dirty="0">
                  <a:latin typeface="Arial" charset="0"/>
                  <a:cs typeface="Arial" charset="0"/>
                </a:rPr>
                <a:t> fully </a:t>
              </a:r>
              <a:r>
                <a:rPr lang="de-DE" dirty="0" err="1">
                  <a:latin typeface="Arial" charset="0"/>
                  <a:cs typeface="Arial" charset="0"/>
                </a:rPr>
                <a:t>violated</a:t>
              </a:r>
              <a:r>
                <a:rPr lang="de-DE" dirty="0">
                  <a:latin typeface="Arial" charset="0"/>
                  <a:cs typeface="Arial" charset="0"/>
                </a:rPr>
                <a:t>	       (</a:t>
              </a:r>
              <a:r>
                <a:rPr lang="el-GR" altLang="en-US" dirty="0">
                  <a:cs typeface="Times New Roman" panose="02020603050405020304" pitchFamily="18" charset="0"/>
                </a:rPr>
                <a:t>ξ</a:t>
              </a:r>
              <a:r>
                <a:rPr lang="de-DE" altLang="en-US" dirty="0">
                  <a:cs typeface="Times New Roman" panose="02020603050405020304" pitchFamily="18" charset="0"/>
                </a:rPr>
                <a:t> &gt; 1</a:t>
              </a:r>
              <a:r>
                <a:rPr lang="de-DE" altLang="en-US" dirty="0">
                  <a:latin typeface="Arial" charset="0"/>
                  <a:cs typeface="Arial" charset="0"/>
                </a:rPr>
                <a:t>): </a:t>
              </a:r>
              <a:r>
                <a:rPr lang="de-DE" altLang="en-US" dirty="0" err="1">
                  <a:latin typeface="Arial" charset="0"/>
                  <a:cs typeface="Arial" charset="0"/>
                </a:rPr>
                <a:t>exponential</a:t>
              </a:r>
              <a:endParaRPr lang="de-DE" dirty="0"/>
            </a:p>
          </p:txBody>
        </p:sp>
      </p:grpSp>
    </p:spTree>
    <p:extLst>
      <p:ext uri="{BB962C8B-B14F-4D97-AF65-F5344CB8AC3E}">
        <p14:creationId xmlns:p14="http://schemas.microsoft.com/office/powerpoint/2010/main" val="8474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5">
                                            <p:txEl>
                                              <p:pRg st="0" end="0"/>
                                            </p:txEl>
                                          </p:spTgt>
                                        </p:tgtEl>
                                        <p:attrNameLst>
                                          <p:attrName>style.opacity</p:attrName>
                                        </p:attrNameLst>
                                      </p:cBhvr>
                                      <p:to>
                                        <p:strVal val="0.4"/>
                                      </p:to>
                                    </p:set>
                                    <p:animEffect filter="image" prLst="opacity: 0.4">
                                      <p:cBhvr rctx="IE">
                                        <p:cTn id="15" dur="indefinite"/>
                                        <p:tgtEl>
                                          <p:spTgt spid="5">
                                            <p:txEl>
                                              <p:pRg st="0" end="0"/>
                                            </p:txEl>
                                          </p:spTgt>
                                        </p:tgtEl>
                                      </p:cBhvr>
                                    </p:animEffect>
                                  </p:childTnLst>
                                </p:cTn>
                              </p:par>
                              <p:par>
                                <p:cTn id="16" presetID="9" presetClass="emph" presetSubtype="0" grpId="0" nodeType="withEffect">
                                  <p:stCondLst>
                                    <p:cond delay="0"/>
                                  </p:stCondLst>
                                  <p:childTnLst>
                                    <p:set>
                                      <p:cBhvr>
                                        <p:cTn id="17" dur="indefinite"/>
                                        <p:tgtEl>
                                          <p:spTgt spid="8"/>
                                        </p:tgtEl>
                                        <p:attrNameLst>
                                          <p:attrName>style.opacity</p:attrName>
                                        </p:attrNameLst>
                                      </p:cBhvr>
                                      <p:to>
                                        <p:strVal val="0.4"/>
                                      </p:to>
                                    </p:set>
                                    <p:animEffect filter="image" prLst="opacity: 0.4">
                                      <p:cBhvr rctx="IE">
                                        <p:cTn id="18" dur="indefinite"/>
                                        <p:tgtEl>
                                          <p:spTgt spid="8"/>
                                        </p:tgtEl>
                                      </p:cBhvr>
                                    </p:animEffect>
                                  </p:childTnLst>
                                </p:cTn>
                              </p:par>
                              <p:par>
                                <p:cTn id="19" presetID="9" presetClass="emph" presetSubtype="0" grpId="0" nodeType="withEffect">
                                  <p:stCondLst>
                                    <p:cond delay="100"/>
                                  </p:stCondLst>
                                  <p:childTnLst>
                                    <p:set>
                                      <p:cBhvr>
                                        <p:cTn id="20" dur="indefinite"/>
                                        <p:tgtEl>
                                          <p:spTgt spid="6"/>
                                        </p:tgtEl>
                                        <p:attrNameLst>
                                          <p:attrName>style.opacity</p:attrName>
                                        </p:attrNameLst>
                                      </p:cBhvr>
                                      <p:to>
                                        <p:strVal val="0.4"/>
                                      </p:to>
                                    </p:set>
                                    <p:animEffect filter="image" prLst="opacity: 0.4">
                                      <p:cBhvr rctx="IE">
                                        <p:cTn id="21" dur="indefinite"/>
                                        <p:tgtEl>
                                          <p:spTgt spid="6"/>
                                        </p:tgtEl>
                                      </p:cBhvr>
                                    </p:animEffect>
                                  </p:childTnLst>
                                </p:cTn>
                              </p:par>
                              <p:par>
                                <p:cTn id="22" presetID="9" presetClass="emph" presetSubtype="0" nodeType="withEffect">
                                  <p:stCondLst>
                                    <p:cond delay="100"/>
                                  </p:stCondLst>
                                  <p:childTnLst>
                                    <p:set>
                                      <p:cBhvr>
                                        <p:cTn id="23" dur="indefinite"/>
                                        <p:tgtEl>
                                          <p:spTgt spid="6">
                                            <p:txEl>
                                              <p:pRg st="0" end="0"/>
                                            </p:txEl>
                                          </p:spTgt>
                                        </p:tgtEl>
                                        <p:attrNameLst>
                                          <p:attrName>style.opacity</p:attrName>
                                        </p:attrNameLst>
                                      </p:cBhvr>
                                      <p:to>
                                        <p:strVal val="0.5"/>
                                      </p:to>
                                    </p:set>
                                    <p:animEffect filter="image" prLst="opacity: 0.5">
                                      <p:cBhvr rctx="IE">
                                        <p:cTn id="24" dur="indefinite"/>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9" presetClass="emph" presetSubtype="0" nodeType="withEffect">
                                  <p:stCondLst>
                                    <p:cond delay="0"/>
                                  </p:stCondLst>
                                  <p:childTnLst>
                                    <p:set>
                                      <p:cBhvr>
                                        <p:cTn id="30" dur="indefinite"/>
                                        <p:tgtEl>
                                          <p:spTgt spid="7">
                                            <p:txEl>
                                              <p:pRg st="0" end="0"/>
                                            </p:txEl>
                                          </p:spTgt>
                                        </p:tgtEl>
                                        <p:attrNameLst>
                                          <p:attrName>style.opacity</p:attrName>
                                        </p:attrNameLst>
                                      </p:cBhvr>
                                      <p:to>
                                        <p:strVal val="0.5"/>
                                      </p:to>
                                    </p:set>
                                    <p:animEffect filter="image" prLst="opacity: 0.5">
                                      <p:cBhvr rctx="IE">
                                        <p:cTn id="31" dur="indefinite"/>
                                        <p:tgtEl>
                                          <p:spTgt spid="7">
                                            <p:txEl>
                                              <p:pRg st="0" end="0"/>
                                            </p:txEl>
                                          </p:spTgt>
                                        </p:tgtEl>
                                      </p:cBhvr>
                                    </p:animEffect>
                                  </p:childTnLst>
                                </p:cTn>
                              </p:par>
                              <p:par>
                                <p:cTn id="32" presetID="9" presetClass="emph" presetSubtype="0" nodeType="withEffect">
                                  <p:stCondLst>
                                    <p:cond delay="0"/>
                                  </p:stCondLst>
                                  <p:childTnLst>
                                    <p:set>
                                      <p:cBhvr>
                                        <p:cTn id="33" dur="indefinite"/>
                                        <p:tgtEl>
                                          <p:spTgt spid="34"/>
                                        </p:tgtEl>
                                        <p:attrNameLst>
                                          <p:attrName>style.opacity</p:attrName>
                                        </p:attrNameLst>
                                      </p:cBhvr>
                                      <p:to>
                                        <p:strVal val="0.5"/>
                                      </p:to>
                                    </p:set>
                                    <p:animEffect filter="image" prLst="opacity: 0.5">
                                      <p:cBhvr rctx="IE">
                                        <p:cTn id="34"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95288" y="692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sz="1800" b="1">
              <a:latin typeface="Times New Roman" pitchFamily="18" charset="0"/>
              <a:cs typeface="Arial" charset="0"/>
            </a:endParaRPr>
          </a:p>
        </p:txBody>
      </p:sp>
      <p:sp>
        <p:nvSpPr>
          <p:cNvPr id="92166" name="Line 18"/>
          <p:cNvSpPr>
            <a:spLocks noChangeShapeType="1"/>
          </p:cNvSpPr>
          <p:nvPr/>
        </p:nvSpPr>
        <p:spPr bwMode="auto">
          <a:xfrm>
            <a:off x="3800475" y="4437063"/>
            <a:ext cx="1223963" cy="0"/>
          </a:xfrm>
          <a:prstGeom prst="line">
            <a:avLst/>
          </a:prstGeom>
          <a:noFill/>
          <a:ln w="4127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n-US"/>
          </a:p>
        </p:txBody>
      </p:sp>
      <p:grpSp>
        <p:nvGrpSpPr>
          <p:cNvPr id="92169" name="Group 22"/>
          <p:cNvGrpSpPr>
            <a:grpSpLocks/>
          </p:cNvGrpSpPr>
          <p:nvPr/>
        </p:nvGrpSpPr>
        <p:grpSpPr bwMode="auto">
          <a:xfrm>
            <a:off x="5864225" y="1484313"/>
            <a:ext cx="2593975" cy="2155825"/>
            <a:chOff x="3694" y="1020"/>
            <a:chExt cx="1634" cy="1358"/>
          </a:xfrm>
        </p:grpSpPr>
        <p:grpSp>
          <p:nvGrpSpPr>
            <p:cNvPr id="14355" name="Group 16"/>
            <p:cNvGrpSpPr>
              <a:grpSpLocks/>
            </p:cNvGrpSpPr>
            <p:nvPr/>
          </p:nvGrpSpPr>
          <p:grpSpPr bwMode="auto">
            <a:xfrm>
              <a:off x="3694" y="1020"/>
              <a:ext cx="1634" cy="1358"/>
              <a:chOff x="3694" y="1020"/>
              <a:chExt cx="1634" cy="1358"/>
            </a:xfrm>
          </p:grpSpPr>
          <p:grpSp>
            <p:nvGrpSpPr>
              <p:cNvPr id="14357" name="Group 4"/>
              <p:cNvGrpSpPr>
                <a:grpSpLocks/>
              </p:cNvGrpSpPr>
              <p:nvPr/>
            </p:nvGrpSpPr>
            <p:grpSpPr bwMode="auto">
              <a:xfrm>
                <a:off x="3694" y="1206"/>
                <a:ext cx="1619" cy="1172"/>
                <a:chOff x="3470" y="1254"/>
                <a:chExt cx="1619" cy="1172"/>
              </a:xfrm>
            </p:grpSpPr>
            <p:pic>
              <p:nvPicPr>
                <p:cNvPr id="14359" name="Picture 5" descr="MBill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 y="1254"/>
                  <a:ext cx="158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6"/>
                <p:cNvSpPr>
                  <a:spLocks noChangeShapeType="1"/>
                </p:cNvSpPr>
                <p:nvPr/>
              </p:nvSpPr>
              <p:spPr bwMode="auto">
                <a:xfrm flipH="1">
                  <a:off x="3636" y="2271"/>
                  <a:ext cx="2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1" name="Line 7"/>
                <p:cNvSpPr>
                  <a:spLocks noChangeShapeType="1"/>
                </p:cNvSpPr>
                <p:nvPr/>
              </p:nvSpPr>
              <p:spPr bwMode="auto">
                <a:xfrm flipH="1">
                  <a:off x="3637" y="2368"/>
                  <a:ext cx="2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Text Box 8"/>
                <p:cNvSpPr txBox="1">
                  <a:spLocks noChangeArrowheads="1"/>
                </p:cNvSpPr>
                <p:nvPr/>
              </p:nvSpPr>
              <p:spPr bwMode="auto">
                <a:xfrm>
                  <a:off x="3470" y="2193"/>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en-US" altLang="en-US" sz="1800" i="1">
                      <a:latin typeface="Arial" charset="0"/>
                      <a:cs typeface="Arial" charset="0"/>
                    </a:rPr>
                    <a:t>d</a:t>
                  </a:r>
                </a:p>
              </p:txBody>
            </p:sp>
          </p:grpSp>
          <p:sp>
            <p:nvSpPr>
              <p:cNvPr id="14358" name="Text Box 10"/>
              <p:cNvSpPr txBox="1">
                <a:spLocks noChangeArrowheads="1"/>
              </p:cNvSpPr>
              <p:nvPr/>
            </p:nvSpPr>
            <p:spPr bwMode="auto">
              <a:xfrm>
                <a:off x="3939" y="1020"/>
                <a:ext cx="13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en-US" altLang="en-US">
                    <a:latin typeface="Arial" charset="0"/>
                    <a:cs typeface="Arial" charset="0"/>
                  </a:rPr>
                  <a:t>Microwave billiard</a:t>
                </a:r>
              </a:p>
            </p:txBody>
          </p:sp>
        </p:grpSp>
        <p:sp>
          <p:nvSpPr>
            <p:cNvPr id="14356" name="Rectangle 21"/>
            <p:cNvSpPr>
              <a:spLocks noChangeArrowheads="1"/>
            </p:cNvSpPr>
            <p:nvPr/>
          </p:nvSpPr>
          <p:spPr bwMode="auto">
            <a:xfrm>
              <a:off x="4014" y="1661"/>
              <a:ext cx="544"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Arial" charset="0"/>
                <a:cs typeface="Arial" charset="0"/>
              </a:endParaRPr>
            </a:p>
          </p:txBody>
        </p:sp>
      </p:grpSp>
      <p:grpSp>
        <p:nvGrpSpPr>
          <p:cNvPr id="14341" name="Group 14"/>
          <p:cNvGrpSpPr>
            <a:grpSpLocks/>
          </p:cNvGrpSpPr>
          <p:nvPr/>
        </p:nvGrpSpPr>
        <p:grpSpPr bwMode="auto">
          <a:xfrm>
            <a:off x="395288" y="1484313"/>
            <a:ext cx="2630487" cy="2101850"/>
            <a:chOff x="226" y="1020"/>
            <a:chExt cx="1657" cy="1324"/>
          </a:xfrm>
        </p:grpSpPr>
        <p:pic>
          <p:nvPicPr>
            <p:cNvPr id="14353" name="Picture 2" descr="QBil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 y="1154"/>
              <a:ext cx="165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9"/>
            <p:cNvSpPr txBox="1">
              <a:spLocks noChangeArrowheads="1"/>
            </p:cNvSpPr>
            <p:nvPr/>
          </p:nvSpPr>
          <p:spPr bwMode="auto">
            <a:xfrm>
              <a:off x="412" y="1020"/>
              <a:ext cx="12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en-US" altLang="en-US">
                  <a:latin typeface="Arial" charset="0"/>
                  <a:cs typeface="Arial" charset="0"/>
                </a:rPr>
                <a:t>Quantum billiard</a:t>
              </a:r>
            </a:p>
          </p:txBody>
        </p:sp>
      </p:grpSp>
      <p:sp>
        <p:nvSpPr>
          <p:cNvPr id="206901" name="Text Box 53"/>
          <p:cNvSpPr txBox="1">
            <a:spLocks noChangeArrowheads="1"/>
          </p:cNvSpPr>
          <p:nvPr/>
        </p:nvSpPr>
        <p:spPr bwMode="auto">
          <a:xfrm>
            <a:off x="250825" y="5500688"/>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590800" eaLnBrk="0" hangingPunct="0">
              <a:spcBef>
                <a:spcPct val="20000"/>
              </a:spcBef>
              <a:buFont typeface="Wingdings" pitchFamily="2" charset="2"/>
              <a:buChar char="§"/>
              <a:tabLst>
                <a:tab pos="812800" algn="l"/>
                <a:tab pos="3860800" algn="l"/>
              </a:tabLst>
              <a:defRPr sz="2000">
                <a:solidFill>
                  <a:schemeClr val="tx1"/>
                </a:solidFill>
                <a:latin typeface="Verdana" pitchFamily="34" charset="0"/>
              </a:defRPr>
            </a:lvl1pPr>
            <a:lvl2pPr marL="742950" indent="-285750" defTabSz="2590800" eaLnBrk="0" hangingPunct="0">
              <a:spcBef>
                <a:spcPct val="20000"/>
              </a:spcBef>
              <a:buFont typeface="Wingdings" pitchFamily="2" charset="2"/>
              <a:buChar char="§"/>
              <a:tabLst>
                <a:tab pos="812800" algn="l"/>
                <a:tab pos="3860800" algn="l"/>
              </a:tabLst>
              <a:defRPr>
                <a:solidFill>
                  <a:schemeClr val="tx1"/>
                </a:solidFill>
                <a:latin typeface="Verdana" pitchFamily="34" charset="0"/>
              </a:defRPr>
            </a:lvl2pPr>
            <a:lvl3pPr marL="1143000" indent="-228600" defTabSz="2590800" eaLnBrk="0" hangingPunct="0">
              <a:spcBef>
                <a:spcPct val="20000"/>
              </a:spcBef>
              <a:buFont typeface="Wingdings" pitchFamily="2" charset="2"/>
              <a:buChar char="§"/>
              <a:tabLst>
                <a:tab pos="812800" algn="l"/>
                <a:tab pos="3860800" algn="l"/>
              </a:tabLst>
              <a:defRPr>
                <a:solidFill>
                  <a:schemeClr val="tx1"/>
                </a:solidFill>
                <a:latin typeface="Verdana" pitchFamily="34" charset="0"/>
              </a:defRPr>
            </a:lvl3pPr>
            <a:lvl4pPr marL="1600200" indent="-228600" defTabSz="2590800" eaLnBrk="0" hangingPunct="0">
              <a:spcBef>
                <a:spcPct val="20000"/>
              </a:spcBef>
              <a:buFont typeface="Wingdings" pitchFamily="2" charset="2"/>
              <a:buChar char="§"/>
              <a:tabLst>
                <a:tab pos="812800" algn="l"/>
                <a:tab pos="3860800" algn="l"/>
              </a:tabLst>
              <a:defRPr sz="1600">
                <a:solidFill>
                  <a:schemeClr val="tx1"/>
                </a:solidFill>
                <a:latin typeface="Verdana" pitchFamily="34" charset="0"/>
              </a:defRPr>
            </a:lvl4pPr>
            <a:lvl5pPr marL="2057400" indent="-228600" defTabSz="2590800" eaLnBrk="0" hangingPunct="0">
              <a:spcBef>
                <a:spcPct val="20000"/>
              </a:spcBef>
              <a:buFont typeface="Wingdings" pitchFamily="2" charset="2"/>
              <a:buChar char="§"/>
              <a:tabLst>
                <a:tab pos="812800" algn="l"/>
                <a:tab pos="3860800" algn="l"/>
              </a:tabLst>
              <a:defRPr sz="1600">
                <a:solidFill>
                  <a:schemeClr val="tx1"/>
                </a:solidFill>
                <a:latin typeface="Verdana" pitchFamily="34" charset="0"/>
              </a:defRPr>
            </a:lvl5pPr>
            <a:lvl6pPr marL="2514600" indent="-228600" defTabSz="2590800" eaLnBrk="0" fontAlgn="base" hangingPunct="0">
              <a:spcBef>
                <a:spcPct val="20000"/>
              </a:spcBef>
              <a:spcAft>
                <a:spcPct val="0"/>
              </a:spcAft>
              <a:buFont typeface="Wingdings" pitchFamily="2" charset="2"/>
              <a:buChar char="§"/>
              <a:tabLst>
                <a:tab pos="812800" algn="l"/>
                <a:tab pos="3860800" algn="l"/>
              </a:tabLst>
              <a:defRPr sz="1600">
                <a:solidFill>
                  <a:schemeClr val="tx1"/>
                </a:solidFill>
                <a:latin typeface="Verdana" pitchFamily="34" charset="0"/>
              </a:defRPr>
            </a:lvl6pPr>
            <a:lvl7pPr marL="2971800" indent="-228600" defTabSz="2590800" eaLnBrk="0" fontAlgn="base" hangingPunct="0">
              <a:spcBef>
                <a:spcPct val="20000"/>
              </a:spcBef>
              <a:spcAft>
                <a:spcPct val="0"/>
              </a:spcAft>
              <a:buFont typeface="Wingdings" pitchFamily="2" charset="2"/>
              <a:buChar char="§"/>
              <a:tabLst>
                <a:tab pos="812800" algn="l"/>
                <a:tab pos="3860800" algn="l"/>
              </a:tabLst>
              <a:defRPr sz="1600">
                <a:solidFill>
                  <a:schemeClr val="tx1"/>
                </a:solidFill>
                <a:latin typeface="Verdana" pitchFamily="34" charset="0"/>
              </a:defRPr>
            </a:lvl7pPr>
            <a:lvl8pPr marL="3429000" indent="-228600" defTabSz="2590800" eaLnBrk="0" fontAlgn="base" hangingPunct="0">
              <a:spcBef>
                <a:spcPct val="20000"/>
              </a:spcBef>
              <a:spcAft>
                <a:spcPct val="0"/>
              </a:spcAft>
              <a:buFont typeface="Wingdings" pitchFamily="2" charset="2"/>
              <a:buChar char="§"/>
              <a:tabLst>
                <a:tab pos="812800" algn="l"/>
                <a:tab pos="3860800" algn="l"/>
              </a:tabLst>
              <a:defRPr sz="1600">
                <a:solidFill>
                  <a:schemeClr val="tx1"/>
                </a:solidFill>
                <a:latin typeface="Verdana" pitchFamily="34" charset="0"/>
              </a:defRPr>
            </a:lvl8pPr>
            <a:lvl9pPr marL="3886200" indent="-228600" defTabSz="2590800" eaLnBrk="0" fontAlgn="base" hangingPunct="0">
              <a:spcBef>
                <a:spcPct val="20000"/>
              </a:spcBef>
              <a:spcAft>
                <a:spcPct val="0"/>
              </a:spcAft>
              <a:buFont typeface="Wingdings" pitchFamily="2" charset="2"/>
              <a:buChar char="§"/>
              <a:tabLst>
                <a:tab pos="812800" algn="l"/>
                <a:tab pos="3860800" algn="l"/>
              </a:tabLst>
              <a:defRPr sz="1600">
                <a:solidFill>
                  <a:schemeClr val="tx1"/>
                </a:solidFill>
                <a:latin typeface="Verdana" pitchFamily="34" charset="0"/>
              </a:defRPr>
            </a:lvl9pPr>
          </a:lstStyle>
          <a:p>
            <a:pPr eaLnBrk="1" hangingPunct="1">
              <a:spcBef>
                <a:spcPct val="0"/>
              </a:spcBef>
              <a:buFontTx/>
              <a:buNone/>
            </a:pPr>
            <a:r>
              <a:rPr lang="en-US" altLang="en-US">
                <a:latin typeface="Arial" charset="0"/>
                <a:cs typeface="Arial" charset="0"/>
              </a:rPr>
              <a:t>	eigenfunction </a:t>
            </a:r>
            <a:r>
              <a:rPr lang="en-US" altLang="en-US">
                <a:latin typeface="Times New Roman" pitchFamily="18" charset="0"/>
                <a:cs typeface="Times New Roman" pitchFamily="18" charset="0"/>
                <a:sym typeface="Symbol" pitchFamily="18" charset="2"/>
              </a:rPr>
              <a:t></a:t>
            </a:r>
            <a:r>
              <a:rPr lang="en-US" altLang="en-US">
                <a:latin typeface="Arial" charset="0"/>
                <a:cs typeface="Arial" charset="0"/>
              </a:rPr>
              <a:t>	 </a:t>
            </a:r>
            <a:r>
              <a:rPr lang="en-US" altLang="en-US" b="1">
                <a:latin typeface="Arial" charset="0"/>
                <a:cs typeface="Arial" charset="0"/>
                <a:sym typeface="Symbol" pitchFamily="18" charset="2"/>
              </a:rPr>
              <a:t>             </a:t>
            </a:r>
            <a:r>
              <a:rPr lang="en-US" altLang="en-US">
                <a:latin typeface="Arial" charset="0"/>
                <a:cs typeface="Arial" charset="0"/>
                <a:sym typeface="Symbol" pitchFamily="18" charset="2"/>
              </a:rPr>
              <a:t>e</a:t>
            </a:r>
            <a:r>
              <a:rPr lang="en-US" altLang="en-US">
                <a:latin typeface="Arial" charset="0"/>
                <a:cs typeface="Arial" charset="0"/>
              </a:rPr>
              <a:t>lectric field strength </a:t>
            </a:r>
            <a:r>
              <a:rPr lang="en-US" altLang="en-US" i="1">
                <a:latin typeface="Arial" charset="0"/>
                <a:cs typeface="Arial" charset="0"/>
              </a:rPr>
              <a:t>E</a:t>
            </a:r>
            <a:r>
              <a:rPr lang="en-US" altLang="en-US" i="1" baseline="-25000">
                <a:latin typeface="Arial" charset="0"/>
                <a:cs typeface="Arial" charset="0"/>
              </a:rPr>
              <a:t>z</a:t>
            </a:r>
            <a:endParaRPr lang="de-DE" altLang="en-US" i="1" baseline="-25000">
              <a:latin typeface="Arial" charset="0"/>
              <a:cs typeface="Arial" charset="0"/>
            </a:endParaRPr>
          </a:p>
        </p:txBody>
      </p:sp>
      <p:sp>
        <p:nvSpPr>
          <p:cNvPr id="92167" name="Text Box 19"/>
          <p:cNvSpPr txBox="1">
            <a:spLocks noChangeArrowheads="1"/>
          </p:cNvSpPr>
          <p:nvPr/>
        </p:nvSpPr>
        <p:spPr bwMode="auto">
          <a:xfrm>
            <a:off x="3870325" y="3778250"/>
            <a:ext cx="1112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en-US" altLang="en-US">
                <a:latin typeface="Arial" charset="0"/>
                <a:cs typeface="Arial" charset="0"/>
              </a:rPr>
              <a:t>Analogy</a:t>
            </a:r>
          </a:p>
        </p:txBody>
      </p:sp>
      <p:pic>
        <p:nvPicPr>
          <p:cNvPr id="92186" name="Picture 26" descr="Lamb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6713" y="3892550"/>
            <a:ext cx="6477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9" name="Group 39"/>
          <p:cNvGrpSpPr>
            <a:grpSpLocks/>
          </p:cNvGrpSpPr>
          <p:nvPr/>
        </p:nvGrpSpPr>
        <p:grpSpPr bwMode="auto">
          <a:xfrm>
            <a:off x="252413" y="4932363"/>
            <a:ext cx="8891587" cy="471487"/>
            <a:chOff x="159" y="3163"/>
            <a:chExt cx="5601" cy="297"/>
          </a:xfrm>
        </p:grpSpPr>
        <p:sp>
          <p:nvSpPr>
            <p:cNvPr id="14351" name="Text Box 52"/>
            <p:cNvSpPr txBox="1">
              <a:spLocks noChangeArrowheads="1"/>
            </p:cNvSpPr>
            <p:nvPr/>
          </p:nvSpPr>
          <p:spPr bwMode="auto">
            <a:xfrm>
              <a:off x="159" y="3180"/>
              <a:ext cx="56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832100" eaLnBrk="0" hangingPunct="0">
                <a:spcBef>
                  <a:spcPct val="20000"/>
                </a:spcBef>
                <a:buFont typeface="Wingdings" pitchFamily="2" charset="2"/>
                <a:buChar char="§"/>
                <a:tabLst>
                  <a:tab pos="812800" algn="l"/>
                  <a:tab pos="3860800" algn="l"/>
                  <a:tab pos="3949700" algn="l"/>
                  <a:tab pos="5207000" algn="l"/>
                </a:tabLst>
                <a:defRPr sz="2000">
                  <a:solidFill>
                    <a:schemeClr val="tx1"/>
                  </a:solidFill>
                  <a:latin typeface="Verdana" pitchFamily="34" charset="0"/>
                </a:defRPr>
              </a:lvl1pPr>
              <a:lvl2pPr marL="742950" indent="-285750" defTabSz="2832100" eaLnBrk="0" hangingPunct="0">
                <a:spcBef>
                  <a:spcPct val="20000"/>
                </a:spcBef>
                <a:buFont typeface="Wingdings" pitchFamily="2" charset="2"/>
                <a:buChar char="§"/>
                <a:tabLst>
                  <a:tab pos="812800" algn="l"/>
                  <a:tab pos="3860800" algn="l"/>
                  <a:tab pos="3949700" algn="l"/>
                  <a:tab pos="5207000" algn="l"/>
                </a:tabLst>
                <a:defRPr>
                  <a:solidFill>
                    <a:schemeClr val="tx1"/>
                  </a:solidFill>
                  <a:latin typeface="Verdana" pitchFamily="34" charset="0"/>
                </a:defRPr>
              </a:lvl2pPr>
              <a:lvl3pPr marL="1143000" indent="-228600" defTabSz="2832100" eaLnBrk="0" hangingPunct="0">
                <a:spcBef>
                  <a:spcPct val="20000"/>
                </a:spcBef>
                <a:buFont typeface="Wingdings" pitchFamily="2" charset="2"/>
                <a:buChar char="§"/>
                <a:tabLst>
                  <a:tab pos="812800" algn="l"/>
                  <a:tab pos="3860800" algn="l"/>
                  <a:tab pos="3949700" algn="l"/>
                  <a:tab pos="5207000" algn="l"/>
                </a:tabLst>
                <a:defRPr>
                  <a:solidFill>
                    <a:schemeClr val="tx1"/>
                  </a:solidFill>
                  <a:latin typeface="Verdana" pitchFamily="34" charset="0"/>
                </a:defRPr>
              </a:lvl3pPr>
              <a:lvl4pPr marL="1600200" indent="-228600" defTabSz="2832100" eaLnBrk="0" hangingPunct="0">
                <a:spcBef>
                  <a:spcPct val="20000"/>
                </a:spcBef>
                <a:buFont typeface="Wingdings" pitchFamily="2" charset="2"/>
                <a:buChar char="§"/>
                <a:tabLst>
                  <a:tab pos="812800" algn="l"/>
                  <a:tab pos="3860800" algn="l"/>
                  <a:tab pos="3949700" algn="l"/>
                  <a:tab pos="5207000" algn="l"/>
                </a:tabLst>
                <a:defRPr sz="1600">
                  <a:solidFill>
                    <a:schemeClr val="tx1"/>
                  </a:solidFill>
                  <a:latin typeface="Verdana" pitchFamily="34" charset="0"/>
                </a:defRPr>
              </a:lvl4pPr>
              <a:lvl5pPr marL="2057400" indent="-228600" defTabSz="2832100" eaLnBrk="0" hangingPunct="0">
                <a:spcBef>
                  <a:spcPct val="20000"/>
                </a:spcBef>
                <a:buFont typeface="Wingdings" pitchFamily="2" charset="2"/>
                <a:buChar char="§"/>
                <a:tabLst>
                  <a:tab pos="812800" algn="l"/>
                  <a:tab pos="3860800" algn="l"/>
                  <a:tab pos="3949700" algn="l"/>
                  <a:tab pos="5207000" algn="l"/>
                </a:tabLst>
                <a:defRPr sz="1600">
                  <a:solidFill>
                    <a:schemeClr val="tx1"/>
                  </a:solidFill>
                  <a:latin typeface="Verdana" pitchFamily="34" charset="0"/>
                </a:defRPr>
              </a:lvl5pPr>
              <a:lvl6pPr marL="2514600" indent="-228600" defTabSz="2832100" eaLnBrk="0" fontAlgn="base" hangingPunct="0">
                <a:spcBef>
                  <a:spcPct val="20000"/>
                </a:spcBef>
                <a:spcAft>
                  <a:spcPct val="0"/>
                </a:spcAft>
                <a:buFont typeface="Wingdings" pitchFamily="2" charset="2"/>
                <a:buChar char="§"/>
                <a:tabLst>
                  <a:tab pos="812800" algn="l"/>
                  <a:tab pos="3860800" algn="l"/>
                  <a:tab pos="3949700" algn="l"/>
                  <a:tab pos="5207000" algn="l"/>
                </a:tabLst>
                <a:defRPr sz="1600">
                  <a:solidFill>
                    <a:schemeClr val="tx1"/>
                  </a:solidFill>
                  <a:latin typeface="Verdana" pitchFamily="34" charset="0"/>
                </a:defRPr>
              </a:lvl6pPr>
              <a:lvl7pPr marL="2971800" indent="-228600" defTabSz="2832100" eaLnBrk="0" fontAlgn="base" hangingPunct="0">
                <a:spcBef>
                  <a:spcPct val="20000"/>
                </a:spcBef>
                <a:spcAft>
                  <a:spcPct val="0"/>
                </a:spcAft>
                <a:buFont typeface="Wingdings" pitchFamily="2" charset="2"/>
                <a:buChar char="§"/>
                <a:tabLst>
                  <a:tab pos="812800" algn="l"/>
                  <a:tab pos="3860800" algn="l"/>
                  <a:tab pos="3949700" algn="l"/>
                  <a:tab pos="5207000" algn="l"/>
                </a:tabLst>
                <a:defRPr sz="1600">
                  <a:solidFill>
                    <a:schemeClr val="tx1"/>
                  </a:solidFill>
                  <a:latin typeface="Verdana" pitchFamily="34" charset="0"/>
                </a:defRPr>
              </a:lvl7pPr>
              <a:lvl8pPr marL="3429000" indent="-228600" defTabSz="2832100" eaLnBrk="0" fontAlgn="base" hangingPunct="0">
                <a:spcBef>
                  <a:spcPct val="20000"/>
                </a:spcBef>
                <a:spcAft>
                  <a:spcPct val="0"/>
                </a:spcAft>
                <a:buFont typeface="Wingdings" pitchFamily="2" charset="2"/>
                <a:buChar char="§"/>
                <a:tabLst>
                  <a:tab pos="812800" algn="l"/>
                  <a:tab pos="3860800" algn="l"/>
                  <a:tab pos="3949700" algn="l"/>
                  <a:tab pos="5207000" algn="l"/>
                </a:tabLst>
                <a:defRPr sz="1600">
                  <a:solidFill>
                    <a:schemeClr val="tx1"/>
                  </a:solidFill>
                  <a:latin typeface="Verdana" pitchFamily="34" charset="0"/>
                </a:defRPr>
              </a:lvl8pPr>
              <a:lvl9pPr marL="3886200" indent="-228600" defTabSz="2832100" eaLnBrk="0" fontAlgn="base" hangingPunct="0">
                <a:spcBef>
                  <a:spcPct val="20000"/>
                </a:spcBef>
                <a:spcAft>
                  <a:spcPct val="0"/>
                </a:spcAft>
                <a:buFont typeface="Wingdings" pitchFamily="2" charset="2"/>
                <a:buChar char="§"/>
                <a:tabLst>
                  <a:tab pos="812800" algn="l"/>
                  <a:tab pos="3860800" algn="l"/>
                  <a:tab pos="3949700" algn="l"/>
                  <a:tab pos="5207000" algn="l"/>
                </a:tabLst>
                <a:defRPr sz="1600">
                  <a:solidFill>
                    <a:schemeClr val="tx1"/>
                  </a:solidFill>
                  <a:latin typeface="Verdana" pitchFamily="34" charset="0"/>
                </a:defRPr>
              </a:lvl9pPr>
            </a:lstStyle>
            <a:p>
              <a:pPr eaLnBrk="1" hangingPunct="1">
                <a:spcBef>
                  <a:spcPct val="0"/>
                </a:spcBef>
                <a:buFontTx/>
                <a:buNone/>
              </a:pPr>
              <a:r>
                <a:rPr lang="de-DE" altLang="en-US">
                  <a:latin typeface="Arial" charset="0"/>
                  <a:cs typeface="Arial" charset="0"/>
                </a:rPr>
                <a:t>	e</a:t>
              </a:r>
              <a:r>
                <a:rPr lang="en-US" altLang="en-US">
                  <a:latin typeface="Arial" charset="0"/>
                  <a:cs typeface="Arial" charset="0"/>
                </a:rPr>
                <a:t>igenvalue     </a:t>
              </a:r>
              <a:r>
                <a:rPr lang="en-US" altLang="en-US" i="1">
                  <a:latin typeface="Arial" charset="0"/>
                  <a:cs typeface="Arial" charset="0"/>
                </a:rPr>
                <a:t>E</a:t>
              </a:r>
              <a:r>
                <a:rPr lang="en-US" altLang="en-US">
                  <a:latin typeface="Arial" charset="0"/>
                  <a:cs typeface="Arial" charset="0"/>
                </a:rPr>
                <a:t>	 </a:t>
              </a:r>
              <a:r>
                <a:rPr lang="en-US" altLang="en-US" b="1">
                  <a:latin typeface="Arial" charset="0"/>
                  <a:cs typeface="Arial" charset="0"/>
                  <a:sym typeface="Symbol" pitchFamily="18" charset="2"/>
                </a:rPr>
                <a:t></a:t>
              </a:r>
              <a:r>
                <a:rPr lang="en-US" altLang="en-US">
                  <a:latin typeface="Arial" charset="0"/>
                  <a:cs typeface="Arial" charset="0"/>
                  <a:sym typeface="Symbol" pitchFamily="18" charset="2"/>
                </a:rPr>
                <a:t>             </a:t>
              </a:r>
              <a:r>
                <a:rPr lang="en-US" altLang="en-US">
                  <a:latin typeface="Arial" charset="0"/>
                  <a:cs typeface="Arial" charset="0"/>
                </a:rPr>
                <a:t>wave number</a:t>
              </a:r>
              <a:endParaRPr lang="en-US" altLang="en-US" i="1">
                <a:latin typeface="Arial" charset="0"/>
                <a:cs typeface="Arial" charset="0"/>
              </a:endParaRPr>
            </a:p>
          </p:txBody>
        </p:sp>
        <p:pic>
          <p:nvPicPr>
            <p:cNvPr id="14352" name="Picture 28" desc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 y="3163"/>
              <a:ext cx="52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196" name="Picture 36" descr="helmholz"/>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1313" y="4289425"/>
            <a:ext cx="27860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0350" y="4173538"/>
            <a:ext cx="33670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FE1D1C56-0926-4B0A-922A-B30846A5FDCF}" type="slidenum">
              <a:rPr lang="de-DE" altLang="en-US" sz="1400" smtClean="0">
                <a:latin typeface="Arial" charset="0"/>
                <a:cs typeface="Arial" charset="0"/>
              </a:rPr>
              <a:pPr eaLnBrk="1" hangingPunct="1">
                <a:spcBef>
                  <a:spcPct val="0"/>
                </a:spcBef>
                <a:buFontTx/>
                <a:buNone/>
              </a:pPr>
              <a:t>3</a:t>
            </a:fld>
            <a:endParaRPr lang="de-DE" altLang="en-US" sz="1400">
              <a:latin typeface="Arial" charset="0"/>
              <a:cs typeface="Arial" charset="0"/>
            </a:endParaRPr>
          </a:p>
        </p:txBody>
      </p:sp>
      <p:sp>
        <p:nvSpPr>
          <p:cNvPr id="28" name="Titel 1"/>
          <p:cNvSpPr txBox="1">
            <a:spLocks/>
          </p:cNvSpPr>
          <p:nvPr/>
        </p:nvSpPr>
        <p:spPr bwMode="auto">
          <a:xfrm>
            <a:off x="358775" y="488950"/>
            <a:ext cx="6877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a:lstStyle>
          <a:p>
            <a:pPr>
              <a:lnSpc>
                <a:spcPct val="80000"/>
              </a:lnSpc>
              <a:spcBef>
                <a:spcPct val="50000"/>
              </a:spcBef>
              <a:defRPr/>
            </a:pPr>
            <a:r>
              <a:rPr lang="en-US" kern="0" dirty="0"/>
              <a:t>Schrödinger- and Microwave </a:t>
            </a:r>
            <a:r>
              <a:rPr lang="en-US" kern="0" dirty="0" err="1"/>
              <a:t>Billards</a:t>
            </a:r>
            <a:endParaRPr lang="en-US" kern="0" dirty="0"/>
          </a:p>
        </p:txBody>
      </p:sp>
      <p:sp>
        <p:nvSpPr>
          <p:cNvPr id="27" name="Fußzeilenplatzhalter 1">
            <a:extLst>
              <a:ext uri="{FF2B5EF4-FFF2-40B4-BE49-F238E27FC236}">
                <a16:creationId xmlns:a16="http://schemas.microsoft.com/office/drawing/2014/main" id="{D2E0ABBA-DA9B-42A1-BF13-19147B1F6871}"/>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206901" grpId="0"/>
      <p:bldP spid="921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136C81D-1275-4399-801F-E94061D127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835" y="1500637"/>
            <a:ext cx="5739990" cy="2980379"/>
          </a:xfrm>
          <a:prstGeom prst="rect">
            <a:avLst/>
          </a:prstGeom>
        </p:spPr>
      </p:pic>
      <p:sp>
        <p:nvSpPr>
          <p:cNvPr id="2" name="Titel 1">
            <a:extLst>
              <a:ext uri="{FF2B5EF4-FFF2-40B4-BE49-F238E27FC236}">
                <a16:creationId xmlns:a16="http://schemas.microsoft.com/office/drawing/2014/main" id="{09124334-6FF1-4A8F-A3C8-2B4E648B845B}"/>
              </a:ext>
            </a:extLst>
          </p:cNvPr>
          <p:cNvSpPr>
            <a:spLocks noGrp="1"/>
          </p:cNvSpPr>
          <p:nvPr>
            <p:ph type="title"/>
          </p:nvPr>
        </p:nvSpPr>
        <p:spPr/>
        <p:txBody>
          <a:bodyPr/>
          <a:lstStyle/>
          <a:p>
            <a:r>
              <a:rPr lang="de-DE" dirty="0"/>
              <a:t>Experimental and </a:t>
            </a:r>
            <a:r>
              <a:rPr lang="de-DE" dirty="0" err="1"/>
              <a:t>Theoretical</a:t>
            </a:r>
            <a:r>
              <a:rPr lang="de-DE" dirty="0"/>
              <a:t> </a:t>
            </a:r>
            <a:r>
              <a:rPr lang="de-DE" dirty="0" err="1"/>
              <a:t>Strength</a:t>
            </a:r>
            <a:r>
              <a:rPr lang="de-DE" dirty="0"/>
              <a:t> </a:t>
            </a:r>
            <a:r>
              <a:rPr lang="de-DE" dirty="0" err="1"/>
              <a:t>Distributions</a:t>
            </a:r>
            <a:endParaRPr lang="de-DE" dirty="0"/>
          </a:p>
        </p:txBody>
      </p:sp>
      <p:sp>
        <p:nvSpPr>
          <p:cNvPr id="3" name="Fußzeilenplatzhalter 2">
            <a:extLst>
              <a:ext uri="{FF2B5EF4-FFF2-40B4-BE49-F238E27FC236}">
                <a16:creationId xmlns:a16="http://schemas.microsoft.com/office/drawing/2014/main" id="{23D50CCA-C93A-42AB-A2B1-F03CD3602304}"/>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4479B95A-684C-4258-856C-D0F4DF9E2DFC}"/>
              </a:ext>
            </a:extLst>
          </p:cNvPr>
          <p:cNvSpPr>
            <a:spLocks noGrp="1"/>
          </p:cNvSpPr>
          <p:nvPr>
            <p:ph type="sldNum" sz="quarter" idx="11"/>
          </p:nvPr>
        </p:nvSpPr>
        <p:spPr/>
        <p:txBody>
          <a:bodyPr/>
          <a:lstStyle/>
          <a:p>
            <a:pPr>
              <a:defRPr/>
            </a:pPr>
            <a:fld id="{8614DAB7-A4D7-4826-883F-F03240883239}" type="slidenum">
              <a:rPr lang="de-DE" smtClean="0"/>
              <a:pPr>
                <a:defRPr/>
              </a:pPr>
              <a:t>30</a:t>
            </a:fld>
            <a:endParaRPr lang="de-DE" dirty="0"/>
          </a:p>
        </p:txBody>
      </p:sp>
      <p:sp>
        <p:nvSpPr>
          <p:cNvPr id="5" name="Text Box 3">
            <a:extLst>
              <a:ext uri="{FF2B5EF4-FFF2-40B4-BE49-F238E27FC236}">
                <a16:creationId xmlns:a16="http://schemas.microsoft.com/office/drawing/2014/main" id="{98CAE7C1-AEC3-4AC7-A80E-63E01DEF6E48}"/>
              </a:ext>
            </a:extLst>
          </p:cNvPr>
          <p:cNvSpPr txBox="1">
            <a:spLocks noChangeArrowheads="1"/>
          </p:cNvSpPr>
          <p:nvPr/>
        </p:nvSpPr>
        <p:spPr bwMode="auto">
          <a:xfrm>
            <a:off x="146050" y="4306358"/>
            <a:ext cx="8755063" cy="264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50000"/>
              </a:lnSpc>
              <a:spcBef>
                <a:spcPct val="0"/>
              </a:spcBef>
              <a:buFontTx/>
              <a:buChar char="•"/>
              <a:defRPr/>
            </a:pPr>
            <a:r>
              <a:rPr lang="de-DE" altLang="en-US" dirty="0">
                <a:latin typeface="Arial" charset="0"/>
                <a:cs typeface="Arial" charset="0"/>
              </a:rPr>
              <a:t>Experiment: </a:t>
            </a:r>
            <a:r>
              <a:rPr lang="de-DE" altLang="en-US" dirty="0" err="1">
                <a:latin typeface="Arial" charset="0"/>
                <a:cs typeface="Arial" charset="0"/>
              </a:rPr>
              <a:t>histogramm</a:t>
            </a:r>
            <a:endParaRPr lang="de-DE" altLang="en-US" dirty="0">
              <a:latin typeface="Arial" charset="0"/>
              <a:cs typeface="Arial" charset="0"/>
            </a:endParaRPr>
          </a:p>
          <a:p>
            <a:pPr eaLnBrk="1" hangingPunct="1">
              <a:lnSpc>
                <a:spcPct val="150000"/>
              </a:lnSpc>
              <a:spcBef>
                <a:spcPct val="0"/>
              </a:spcBef>
              <a:buFontTx/>
              <a:buChar char="•"/>
              <a:defRPr/>
            </a:pPr>
            <a:r>
              <a:rPr lang="de-DE" altLang="en-US" dirty="0">
                <a:latin typeface="Arial" charset="0"/>
                <a:cs typeface="Arial" charset="0"/>
              </a:rPr>
              <a:t>GOE: solid </a:t>
            </a:r>
            <a:r>
              <a:rPr lang="de-DE" altLang="en-US" dirty="0" err="1">
                <a:latin typeface="Arial" charset="0"/>
                <a:cs typeface="Arial" charset="0"/>
              </a:rPr>
              <a:t>line</a:t>
            </a:r>
            <a:endParaRPr lang="de-DE" altLang="en-US" dirty="0">
              <a:latin typeface="Arial" charset="0"/>
              <a:cs typeface="Arial" charset="0"/>
            </a:endParaRPr>
          </a:p>
          <a:p>
            <a:pPr eaLnBrk="1" hangingPunct="1">
              <a:lnSpc>
                <a:spcPct val="150000"/>
              </a:lnSpc>
              <a:spcBef>
                <a:spcPct val="0"/>
              </a:spcBef>
              <a:buFontTx/>
              <a:buChar char="•"/>
              <a:defRPr/>
            </a:pPr>
            <a:r>
              <a:rPr lang="de-DE" altLang="en-US" dirty="0">
                <a:latin typeface="Arial" charset="0"/>
                <a:cs typeface="Arial" charset="0"/>
              </a:rPr>
              <a:t>GUE: </a:t>
            </a:r>
            <a:r>
              <a:rPr lang="de-DE" altLang="en-US" dirty="0" err="1">
                <a:latin typeface="Arial" charset="0"/>
                <a:cs typeface="Arial" charset="0"/>
              </a:rPr>
              <a:t>dashed</a:t>
            </a:r>
            <a:r>
              <a:rPr lang="de-DE" altLang="en-US" dirty="0">
                <a:latin typeface="Arial" charset="0"/>
                <a:cs typeface="Arial" charset="0"/>
              </a:rPr>
              <a:t> </a:t>
            </a:r>
            <a:r>
              <a:rPr lang="de-DE" altLang="en-US" dirty="0" err="1">
                <a:latin typeface="Arial" charset="0"/>
                <a:cs typeface="Arial" charset="0"/>
              </a:rPr>
              <a:t>line</a:t>
            </a:r>
            <a:endParaRPr lang="de-DE" altLang="en-US" dirty="0">
              <a:latin typeface="Arial" charset="0"/>
              <a:cs typeface="Arial" charset="0"/>
            </a:endParaRPr>
          </a:p>
          <a:p>
            <a:pPr eaLnBrk="1" hangingPunct="1">
              <a:lnSpc>
                <a:spcPct val="150000"/>
              </a:lnSpc>
              <a:spcBef>
                <a:spcPct val="0"/>
              </a:spcBef>
              <a:buFontTx/>
              <a:buChar char="•"/>
              <a:defRPr/>
            </a:pPr>
            <a:r>
              <a:rPr lang="de-DE" altLang="en-US" dirty="0">
                <a:latin typeface="Arial" charset="0"/>
                <a:cs typeface="Arial" charset="0"/>
              </a:rPr>
              <a:t>Best </a:t>
            </a:r>
            <a:r>
              <a:rPr lang="de-DE" altLang="en-US" dirty="0" err="1">
                <a:latin typeface="Arial" charset="0"/>
                <a:cs typeface="Arial" charset="0"/>
              </a:rPr>
              <a:t>fitting</a:t>
            </a:r>
            <a:r>
              <a:rPr lang="de-DE" altLang="en-US" dirty="0">
                <a:latin typeface="Arial" charset="0"/>
                <a:cs typeface="Arial" charset="0"/>
              </a:rPr>
              <a:t> </a:t>
            </a:r>
            <a:r>
              <a:rPr lang="de-DE" altLang="en-US" dirty="0" err="1">
                <a:latin typeface="Arial" charset="0"/>
                <a:cs typeface="Arial" charset="0"/>
              </a:rPr>
              <a:t>analytical</a:t>
            </a:r>
            <a:r>
              <a:rPr lang="de-DE" altLang="en-US" dirty="0">
                <a:latin typeface="Arial" charset="0"/>
                <a:cs typeface="Arial" charset="0"/>
              </a:rPr>
              <a:t> </a:t>
            </a:r>
            <a:r>
              <a:rPr lang="de-DE" altLang="en-US" dirty="0" err="1">
                <a:latin typeface="Arial" charset="0"/>
                <a:cs typeface="Arial" charset="0"/>
              </a:rPr>
              <a:t>curve</a:t>
            </a:r>
            <a:r>
              <a:rPr lang="de-DE" altLang="en-US" dirty="0">
                <a:latin typeface="Arial" charset="0"/>
                <a:cs typeface="Arial" charset="0"/>
              </a:rPr>
              <a:t> (</a:t>
            </a:r>
            <a:r>
              <a:rPr lang="de-DE" altLang="en-US" dirty="0" err="1">
                <a:solidFill>
                  <a:srgbClr val="FF0000"/>
                </a:solidFill>
                <a:latin typeface="Arial" charset="0"/>
                <a:cs typeface="Arial" charset="0"/>
              </a:rPr>
              <a:t>red</a:t>
            </a:r>
            <a:r>
              <a:rPr lang="de-DE" altLang="en-US" dirty="0">
                <a:latin typeface="Arial" charset="0"/>
                <a:cs typeface="Arial" charset="0"/>
              </a:rPr>
              <a:t>) </a:t>
            </a:r>
            <a:r>
              <a:rPr lang="de-DE" altLang="en-US" dirty="0" err="1">
                <a:latin typeface="Arial" charset="0"/>
                <a:cs typeface="Arial" charset="0"/>
              </a:rPr>
              <a:t>yielding</a:t>
            </a:r>
            <a:r>
              <a:rPr lang="de-DE" altLang="en-US" dirty="0">
                <a:latin typeface="Arial" charset="0"/>
                <a:cs typeface="Arial" charset="0"/>
              </a:rPr>
              <a:t>: </a:t>
            </a:r>
            <a:r>
              <a:rPr lang="el-GR" altLang="en-US" dirty="0">
                <a:latin typeface="Times New Roman" panose="02020603050405020304" pitchFamily="18" charset="0"/>
                <a:cs typeface="Times New Roman" panose="02020603050405020304" pitchFamily="18" charset="0"/>
              </a:rPr>
              <a:t>ξ</a:t>
            </a:r>
            <a:r>
              <a:rPr lang="de-DE" altLang="en-US" dirty="0">
                <a:latin typeface="Times New Roman" panose="02020603050405020304" pitchFamily="18" charset="0"/>
                <a:cs typeface="Times New Roman" panose="02020603050405020304" pitchFamily="18" charset="0"/>
              </a:rPr>
              <a:t> = 0.2 </a:t>
            </a:r>
          </a:p>
          <a:p>
            <a:pPr marL="0" indent="0" eaLnBrk="1" hangingPunct="1">
              <a:lnSpc>
                <a:spcPct val="120000"/>
              </a:lnSpc>
              <a:spcBef>
                <a:spcPct val="0"/>
              </a:spcBef>
              <a:buNone/>
              <a:defRPr/>
            </a:pPr>
            <a:endParaRPr lang="de-DE" altLang="en-US" dirty="0">
              <a:latin typeface="Arial" charset="0"/>
              <a:cs typeface="Arial" charset="0"/>
            </a:endParaRPr>
          </a:p>
          <a:p>
            <a:pPr marL="0" indent="0" eaLnBrk="1" hangingPunct="1">
              <a:lnSpc>
                <a:spcPct val="120000"/>
              </a:lnSpc>
              <a:spcBef>
                <a:spcPct val="0"/>
              </a:spcBef>
              <a:buNone/>
              <a:defRPr/>
            </a:pPr>
            <a:r>
              <a:rPr lang="de-DE" altLang="en-US" dirty="0">
                <a:latin typeface="Arial" charset="0"/>
                <a:cs typeface="Arial" charset="0"/>
              </a:rPr>
              <a:t>  </a:t>
            </a:r>
          </a:p>
        </p:txBody>
      </p:sp>
    </p:spTree>
    <p:extLst>
      <p:ext uri="{BB962C8B-B14F-4D97-AF65-F5344CB8AC3E}">
        <p14:creationId xmlns:p14="http://schemas.microsoft.com/office/powerpoint/2010/main" val="51112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Karte enthält.&#10;&#10;Automatisch generierte Beschreibung">
            <a:extLst>
              <a:ext uri="{FF2B5EF4-FFF2-40B4-BE49-F238E27FC236}">
                <a16:creationId xmlns:a16="http://schemas.microsoft.com/office/drawing/2014/main" id="{0719F400-12EE-4C02-8F55-0CFA4DF1B5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1202" y="1472309"/>
            <a:ext cx="4687438" cy="3133371"/>
          </a:xfrm>
          <a:prstGeom prst="rect">
            <a:avLst/>
          </a:prstGeom>
        </p:spPr>
      </p:pic>
      <p:sp>
        <p:nvSpPr>
          <p:cNvPr id="2" name="Titel 1">
            <a:extLst>
              <a:ext uri="{FF2B5EF4-FFF2-40B4-BE49-F238E27FC236}">
                <a16:creationId xmlns:a16="http://schemas.microsoft.com/office/drawing/2014/main" id="{CC1C40CD-0BF8-49E0-99CF-A0B5AD8D3E1E}"/>
              </a:ext>
            </a:extLst>
          </p:cNvPr>
          <p:cNvSpPr>
            <a:spLocks noGrp="1"/>
          </p:cNvSpPr>
          <p:nvPr>
            <p:ph type="title"/>
          </p:nvPr>
        </p:nvSpPr>
        <p:spPr>
          <a:xfrm>
            <a:off x="358774" y="488950"/>
            <a:ext cx="7129145" cy="838200"/>
          </a:xfrm>
        </p:spPr>
        <p:txBody>
          <a:bodyPr/>
          <a:lstStyle/>
          <a:p>
            <a:r>
              <a:rPr lang="de-DE" sz="2300" dirty="0"/>
              <a:t>Distribution </a:t>
            </a:r>
            <a:r>
              <a:rPr lang="de-DE" sz="2300" dirty="0" err="1"/>
              <a:t>of</a:t>
            </a:r>
            <a:r>
              <a:rPr lang="de-DE" sz="2300" dirty="0"/>
              <a:t> </a:t>
            </a:r>
            <a:r>
              <a:rPr lang="de-DE" sz="2300" dirty="0" err="1"/>
              <a:t>the</a:t>
            </a:r>
            <a:r>
              <a:rPr lang="de-DE" sz="2300" dirty="0"/>
              <a:t> </a:t>
            </a:r>
            <a:r>
              <a:rPr lang="de-DE" sz="2300" dirty="0" err="1"/>
              <a:t>Modulus</a:t>
            </a:r>
            <a:r>
              <a:rPr lang="de-DE" sz="2300" dirty="0"/>
              <a:t> </a:t>
            </a:r>
            <a:r>
              <a:rPr lang="de-DE" sz="2300" dirty="0" err="1"/>
              <a:t>of</a:t>
            </a:r>
            <a:r>
              <a:rPr lang="de-DE" sz="2300" dirty="0"/>
              <a:t> </a:t>
            </a:r>
            <a:r>
              <a:rPr lang="de-DE" sz="2300" dirty="0" err="1"/>
              <a:t>the</a:t>
            </a:r>
            <a:r>
              <a:rPr lang="de-DE" sz="2300" dirty="0"/>
              <a:t> </a:t>
            </a:r>
            <a:r>
              <a:rPr lang="de-DE" sz="2300" dirty="0" err="1"/>
              <a:t>Measured</a:t>
            </a:r>
            <a:r>
              <a:rPr lang="de-DE" sz="2300" dirty="0"/>
              <a:t> off-diagonal </a:t>
            </a:r>
            <a:r>
              <a:rPr lang="de-DE" sz="2300" i="1" dirty="0">
                <a:latin typeface="Times New Roman" panose="02020603050405020304" pitchFamily="18" charset="0"/>
                <a:cs typeface="Times New Roman" panose="02020603050405020304" pitchFamily="18" charset="0"/>
              </a:rPr>
              <a:t>S</a:t>
            </a:r>
            <a:r>
              <a:rPr lang="de-DE" sz="2300" dirty="0"/>
              <a:t>-Matrix Elements</a:t>
            </a:r>
          </a:p>
        </p:txBody>
      </p:sp>
      <p:sp>
        <p:nvSpPr>
          <p:cNvPr id="3" name="Fußzeilenplatzhalter 2">
            <a:extLst>
              <a:ext uri="{FF2B5EF4-FFF2-40B4-BE49-F238E27FC236}">
                <a16:creationId xmlns:a16="http://schemas.microsoft.com/office/drawing/2014/main" id="{52FC2226-79A5-43E3-8674-1A146D9D9145}"/>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A987E615-C4BD-4744-BBCF-A1F1FB31E2DD}"/>
              </a:ext>
            </a:extLst>
          </p:cNvPr>
          <p:cNvSpPr>
            <a:spLocks noGrp="1"/>
          </p:cNvSpPr>
          <p:nvPr>
            <p:ph type="sldNum" sz="quarter" idx="11"/>
          </p:nvPr>
        </p:nvSpPr>
        <p:spPr/>
        <p:txBody>
          <a:bodyPr/>
          <a:lstStyle/>
          <a:p>
            <a:pPr>
              <a:defRPr/>
            </a:pPr>
            <a:fld id="{8614DAB7-A4D7-4826-883F-F03240883239}" type="slidenum">
              <a:rPr lang="de-DE" smtClean="0"/>
              <a:pPr>
                <a:defRPr/>
              </a:pPr>
              <a:t>31</a:t>
            </a:fld>
            <a:endParaRPr lang="de-DE" dirty="0"/>
          </a:p>
        </p:txBody>
      </p:sp>
      <p:sp>
        <p:nvSpPr>
          <p:cNvPr id="5" name="Text Box 3">
            <a:extLst>
              <a:ext uri="{FF2B5EF4-FFF2-40B4-BE49-F238E27FC236}">
                <a16:creationId xmlns:a16="http://schemas.microsoft.com/office/drawing/2014/main" id="{5F0A5DBE-FA03-4125-ADE2-BF4A05137FD4}"/>
              </a:ext>
            </a:extLst>
          </p:cNvPr>
          <p:cNvSpPr txBox="1">
            <a:spLocks noChangeArrowheads="1"/>
          </p:cNvSpPr>
          <p:nvPr/>
        </p:nvSpPr>
        <p:spPr bwMode="auto">
          <a:xfrm>
            <a:off x="146050" y="4573733"/>
            <a:ext cx="899795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10000"/>
              </a:lnSpc>
              <a:spcBef>
                <a:spcPct val="0"/>
              </a:spcBef>
              <a:buFontTx/>
              <a:buChar char="•"/>
              <a:defRPr/>
            </a:pPr>
            <a:r>
              <a:rPr lang="de-DE" altLang="en-US" sz="1800" dirty="0">
                <a:latin typeface="Arial" charset="0"/>
                <a:cs typeface="Arial" charset="0"/>
              </a:rPr>
              <a:t>In </a:t>
            </a:r>
            <a:r>
              <a:rPr lang="de-DE" altLang="en-US" sz="1800" dirty="0" err="1">
                <a:latin typeface="Arial" charset="0"/>
                <a:cs typeface="Arial" charset="0"/>
              </a:rPr>
              <a:t>order</a:t>
            </a:r>
            <a:r>
              <a:rPr lang="de-DE" altLang="en-US" sz="1800" dirty="0">
                <a:latin typeface="Arial" charset="0"/>
                <a:cs typeface="Arial" charset="0"/>
              </a:rPr>
              <a:t> </a:t>
            </a:r>
            <a:r>
              <a:rPr lang="de-DE" altLang="en-US" sz="1800" dirty="0" err="1">
                <a:latin typeface="Arial" charset="0"/>
                <a:cs typeface="Arial" charset="0"/>
              </a:rPr>
              <a:t>to</a:t>
            </a:r>
            <a:r>
              <a:rPr lang="de-DE" altLang="en-US" sz="1800" dirty="0">
                <a:latin typeface="Arial" charset="0"/>
                <a:cs typeface="Arial" charset="0"/>
              </a:rPr>
              <a:t> </a:t>
            </a:r>
            <a:r>
              <a:rPr lang="de-DE" altLang="en-US" sz="1800" dirty="0" err="1">
                <a:latin typeface="Arial" charset="0"/>
                <a:cs typeface="Arial" charset="0"/>
              </a:rPr>
              <a:t>obtain</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transmission</a:t>
            </a:r>
            <a:r>
              <a:rPr lang="de-DE" altLang="en-US" sz="1800" dirty="0">
                <a:latin typeface="Arial" charset="0"/>
                <a:cs typeface="Arial" charset="0"/>
              </a:rPr>
              <a:t> </a:t>
            </a:r>
            <a:r>
              <a:rPr lang="de-DE" altLang="en-US" sz="1800" dirty="0" err="1">
                <a:latin typeface="Arial" charset="0"/>
                <a:cs typeface="Arial" charset="0"/>
              </a:rPr>
              <a:t>coefficients</a:t>
            </a:r>
            <a:r>
              <a:rPr lang="de-DE" altLang="en-US" sz="1800" dirty="0">
                <a:latin typeface="Arial" charset="0"/>
                <a:cs typeface="Arial" charset="0"/>
              </a:rPr>
              <a:t> </a:t>
            </a:r>
            <a:r>
              <a:rPr lang="de-DE" altLang="en-US" sz="1800" i="1" dirty="0" err="1">
                <a:latin typeface="Times New Roman" panose="02020603050405020304" pitchFamily="18" charset="0"/>
                <a:cs typeface="Times New Roman" panose="02020603050405020304" pitchFamily="18" charset="0"/>
              </a:rPr>
              <a:t>T</a:t>
            </a:r>
            <a:r>
              <a:rPr lang="de-DE" altLang="en-US" sz="1800" baseline="-25000" dirty="0" err="1">
                <a:latin typeface="Times New Roman" panose="02020603050405020304" pitchFamily="18" charset="0"/>
                <a:cs typeface="Times New Roman" panose="02020603050405020304" pitchFamily="18" charset="0"/>
              </a:rPr>
              <a:t>a,b</a:t>
            </a:r>
            <a:r>
              <a:rPr lang="de-DE" altLang="en-US" sz="1800" dirty="0">
                <a:latin typeface="Arial" charset="0"/>
                <a:cs typeface="Arial" charset="0"/>
              </a:rPr>
              <a:t> and </a:t>
            </a:r>
            <a:r>
              <a:rPr lang="el-GR" altLang="en-US" sz="1800" dirty="0">
                <a:latin typeface="Times New Roman" panose="02020603050405020304" pitchFamily="18" charset="0"/>
                <a:cs typeface="Times New Roman" panose="02020603050405020304" pitchFamily="18" charset="0"/>
              </a:rPr>
              <a:t>τ</a:t>
            </a:r>
            <a:r>
              <a:rPr lang="de-DE" altLang="en-US" sz="1800" baseline="-25000" dirty="0" err="1">
                <a:latin typeface="Times New Roman" panose="02020603050405020304" pitchFamily="18" charset="0"/>
                <a:cs typeface="Times New Roman" panose="02020603050405020304" pitchFamily="18" charset="0"/>
              </a:rPr>
              <a:t>abs</a:t>
            </a:r>
            <a:r>
              <a:rPr lang="de-DE" altLang="en-US" sz="1800" dirty="0">
                <a:latin typeface="Times New Roman" panose="02020603050405020304" pitchFamily="18" charset="0"/>
                <a:cs typeface="Times New Roman" panose="02020603050405020304" pitchFamily="18" charset="0"/>
              </a:rPr>
              <a:t> </a:t>
            </a:r>
            <a:r>
              <a:rPr lang="de-DE" altLang="en-US" sz="1800" dirty="0" err="1">
                <a:latin typeface="Arial" charset="0"/>
                <a:cs typeface="Arial" charset="0"/>
              </a:rPr>
              <a:t>ensembles</a:t>
            </a:r>
            <a:r>
              <a:rPr lang="de-DE" altLang="en-US" sz="1800" dirty="0">
                <a:latin typeface="Arial" charset="0"/>
                <a:cs typeface="Arial" charset="0"/>
              </a:rPr>
              <a:t> </a:t>
            </a:r>
            <a:r>
              <a:rPr lang="de-DE" altLang="en-US" sz="1800" dirty="0" err="1">
                <a:latin typeface="Arial" charset="0"/>
                <a:cs typeface="Arial" charset="0"/>
              </a:rPr>
              <a:t>of</a:t>
            </a:r>
            <a:r>
              <a:rPr lang="de-DE" altLang="en-US" sz="1800" dirty="0">
                <a:latin typeface="Arial" charset="0"/>
                <a:cs typeface="Arial" charset="0"/>
              </a:rPr>
              <a:t> 500 </a:t>
            </a:r>
            <a:r>
              <a:rPr lang="de-DE" altLang="en-US" sz="1800" dirty="0" err="1">
                <a:latin typeface="Arial" charset="0"/>
                <a:cs typeface="Arial" charset="0"/>
              </a:rPr>
              <a:t>random</a:t>
            </a:r>
            <a:r>
              <a:rPr lang="de-DE" altLang="en-US" sz="1800" dirty="0">
                <a:latin typeface="Arial" charset="0"/>
                <a:cs typeface="Arial" charset="0"/>
              </a:rPr>
              <a:t> </a:t>
            </a:r>
            <a:r>
              <a:rPr lang="de-DE" altLang="en-US" sz="1800" i="1" dirty="0">
                <a:latin typeface="Times New Roman" panose="02020603050405020304" pitchFamily="18" charset="0"/>
                <a:cs typeface="Times New Roman" panose="02020603050405020304" pitchFamily="18" charset="0"/>
              </a:rPr>
              <a:t>S</a:t>
            </a:r>
            <a:r>
              <a:rPr lang="de-DE" altLang="en-US" sz="1800" dirty="0">
                <a:latin typeface="Arial" charset="0"/>
                <a:cs typeface="Arial" charset="0"/>
              </a:rPr>
              <a:t> </a:t>
            </a:r>
            <a:r>
              <a:rPr lang="de-DE" altLang="en-US" sz="1800" dirty="0" err="1">
                <a:latin typeface="Arial" charset="0"/>
                <a:cs typeface="Arial" charset="0"/>
              </a:rPr>
              <a:t>matrices</a:t>
            </a:r>
            <a:r>
              <a:rPr lang="de-DE" altLang="en-US" sz="1800" dirty="0">
                <a:latin typeface="Arial" charset="0"/>
                <a:cs typeface="Arial" charset="0"/>
              </a:rPr>
              <a:t> </a:t>
            </a:r>
            <a:r>
              <a:rPr lang="de-DE" altLang="en-US" sz="1800" dirty="0" err="1">
                <a:latin typeface="Arial" charset="0"/>
                <a:cs typeface="Arial" charset="0"/>
              </a:rPr>
              <a:t>were</a:t>
            </a:r>
            <a:r>
              <a:rPr lang="de-DE" altLang="en-US" sz="1800" dirty="0">
                <a:latin typeface="Arial" charset="0"/>
                <a:cs typeface="Arial" charset="0"/>
              </a:rPr>
              <a:t> </a:t>
            </a:r>
            <a:r>
              <a:rPr lang="de-DE" altLang="en-US" sz="1800" dirty="0" err="1">
                <a:latin typeface="Arial" charset="0"/>
                <a:cs typeface="Arial" charset="0"/>
              </a:rPr>
              <a:t>generated</a:t>
            </a:r>
            <a:r>
              <a:rPr lang="de-DE" altLang="en-US" sz="1800" dirty="0">
                <a:latin typeface="Arial" charset="0"/>
                <a:cs typeface="Arial" charset="0"/>
              </a:rPr>
              <a:t>. </a:t>
            </a:r>
            <a:r>
              <a:rPr lang="de-DE" altLang="en-US" sz="1800" dirty="0" err="1">
                <a:latin typeface="Arial" charset="0"/>
                <a:cs typeface="Arial" charset="0"/>
              </a:rPr>
              <a:t>Their</a:t>
            </a:r>
            <a:r>
              <a:rPr lang="de-DE" altLang="en-US" sz="1800" dirty="0">
                <a:latin typeface="Arial" charset="0"/>
                <a:cs typeface="Arial" charset="0"/>
              </a:rPr>
              <a:t> </a:t>
            </a:r>
            <a:r>
              <a:rPr lang="de-DE" altLang="en-US" sz="1800" dirty="0" err="1">
                <a:latin typeface="Arial" charset="0"/>
                <a:cs typeface="Arial" charset="0"/>
              </a:rPr>
              <a:t>distribution</a:t>
            </a:r>
            <a:r>
              <a:rPr lang="de-DE" altLang="en-US" sz="1800" dirty="0">
                <a:latin typeface="Arial" charset="0"/>
                <a:cs typeface="Arial" charset="0"/>
              </a:rPr>
              <a:t> (</a:t>
            </a:r>
            <a:r>
              <a:rPr lang="de-DE" altLang="en-US" sz="1800" dirty="0" err="1">
                <a:solidFill>
                  <a:srgbClr val="FF0000"/>
                </a:solidFill>
                <a:latin typeface="Arial" charset="0"/>
                <a:cs typeface="Arial" charset="0"/>
              </a:rPr>
              <a:t>red</a:t>
            </a:r>
            <a:r>
              <a:rPr lang="de-DE" altLang="en-US" sz="1800" dirty="0">
                <a:solidFill>
                  <a:srgbClr val="FF0000"/>
                </a:solidFill>
                <a:latin typeface="Arial" charset="0"/>
                <a:cs typeface="Arial" charset="0"/>
              </a:rPr>
              <a:t> </a:t>
            </a:r>
            <a:r>
              <a:rPr lang="de-DE" altLang="en-US" sz="1800" dirty="0" err="1">
                <a:solidFill>
                  <a:srgbClr val="FF0000"/>
                </a:solidFill>
                <a:latin typeface="Arial" charset="0"/>
                <a:cs typeface="Arial" charset="0"/>
              </a:rPr>
              <a:t>dashed</a:t>
            </a:r>
            <a:r>
              <a:rPr lang="de-DE" altLang="en-US" sz="1800" dirty="0">
                <a:solidFill>
                  <a:srgbClr val="FF0000"/>
                </a:solidFill>
                <a:latin typeface="Arial" charset="0"/>
                <a:cs typeface="Arial" charset="0"/>
              </a:rPr>
              <a:t> </a:t>
            </a:r>
            <a:r>
              <a:rPr lang="de-DE" altLang="en-US" sz="1800" dirty="0" err="1">
                <a:solidFill>
                  <a:srgbClr val="FF0000"/>
                </a:solidFill>
                <a:latin typeface="Arial" charset="0"/>
                <a:cs typeface="Arial" charset="0"/>
              </a:rPr>
              <a:t>lines</a:t>
            </a:r>
            <a:r>
              <a:rPr lang="de-DE" altLang="en-US" sz="1800" dirty="0">
                <a:latin typeface="Arial" charset="0"/>
                <a:cs typeface="Arial" charset="0"/>
              </a:rPr>
              <a:t>) </a:t>
            </a:r>
            <a:r>
              <a:rPr lang="de-DE" altLang="en-US" sz="1800" dirty="0" err="1">
                <a:latin typeface="Arial" charset="0"/>
                <a:cs typeface="Arial" charset="0"/>
              </a:rPr>
              <a:t>is</a:t>
            </a:r>
            <a:r>
              <a:rPr lang="de-DE" altLang="en-US" sz="1800" dirty="0">
                <a:latin typeface="Arial" charset="0"/>
                <a:cs typeface="Arial" charset="0"/>
              </a:rPr>
              <a:t> </a:t>
            </a:r>
            <a:r>
              <a:rPr lang="de-DE" altLang="en-US" sz="1800" dirty="0" err="1" smtClean="0">
                <a:latin typeface="Arial" charset="0"/>
                <a:cs typeface="Arial" charset="0"/>
              </a:rPr>
              <a:t>compared</a:t>
            </a:r>
            <a:r>
              <a:rPr lang="de-DE" altLang="en-US" sz="1800" dirty="0" smtClean="0">
                <a:latin typeface="Arial" charset="0"/>
                <a:cs typeface="Arial" charset="0"/>
              </a:rPr>
              <a:t> </a:t>
            </a:r>
            <a:r>
              <a:rPr lang="de-DE" altLang="en-US" sz="1800" dirty="0" err="1">
                <a:latin typeface="Arial" charset="0"/>
                <a:cs typeface="Arial" charset="0"/>
              </a:rPr>
              <a:t>to</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measured</a:t>
            </a:r>
            <a:r>
              <a:rPr lang="de-DE" altLang="en-US" sz="1800" dirty="0">
                <a:latin typeface="Arial" charset="0"/>
                <a:cs typeface="Arial" charset="0"/>
              </a:rPr>
              <a:t> </a:t>
            </a:r>
            <a:r>
              <a:rPr lang="de-DE" altLang="en-US" sz="1800" dirty="0" err="1">
                <a:latin typeface="Arial" charset="0"/>
                <a:cs typeface="Arial" charset="0"/>
              </a:rPr>
              <a:t>one</a:t>
            </a:r>
            <a:r>
              <a:rPr lang="de-DE" altLang="en-US" sz="1800" dirty="0">
                <a:latin typeface="Arial" charset="0"/>
                <a:cs typeface="Arial" charset="0"/>
              </a:rPr>
              <a:t> (</a:t>
            </a:r>
            <a:r>
              <a:rPr lang="de-DE" altLang="en-US" sz="1800" dirty="0" err="1">
                <a:latin typeface="Arial" charset="0"/>
                <a:cs typeface="Arial" charset="0"/>
              </a:rPr>
              <a:t>black</a:t>
            </a:r>
            <a:r>
              <a:rPr lang="de-DE" altLang="en-US" sz="1800" dirty="0">
                <a:latin typeface="Arial" charset="0"/>
                <a:cs typeface="Arial" charset="0"/>
              </a:rPr>
              <a:t> solid </a:t>
            </a:r>
            <a:r>
              <a:rPr lang="de-DE" altLang="en-US" sz="1800" dirty="0" err="1">
                <a:latin typeface="Arial" charset="0"/>
                <a:cs typeface="Arial" charset="0"/>
              </a:rPr>
              <a:t>lines</a:t>
            </a:r>
            <a:r>
              <a:rPr lang="de-DE" altLang="en-US" sz="1800" dirty="0">
                <a:latin typeface="Arial" charset="0"/>
                <a:cs typeface="Arial" charset="0"/>
              </a:rPr>
              <a:t>) in 4 different </a:t>
            </a:r>
            <a:r>
              <a:rPr lang="de-DE" altLang="en-US" sz="1800" dirty="0" err="1">
                <a:latin typeface="Arial" charset="0"/>
                <a:cs typeface="Arial" charset="0"/>
              </a:rPr>
              <a:t>frequency</a:t>
            </a:r>
            <a:r>
              <a:rPr lang="de-DE" altLang="en-US" sz="1800" dirty="0">
                <a:latin typeface="Arial" charset="0"/>
                <a:cs typeface="Arial" charset="0"/>
              </a:rPr>
              <a:t> </a:t>
            </a:r>
            <a:r>
              <a:rPr lang="de-DE" altLang="en-US" sz="1800" dirty="0" err="1">
                <a:latin typeface="Arial" charset="0"/>
                <a:cs typeface="Arial" charset="0"/>
              </a:rPr>
              <a:t>intervals</a:t>
            </a:r>
            <a:r>
              <a:rPr lang="de-DE" altLang="en-US" sz="1800" dirty="0">
                <a:latin typeface="Arial" charset="0"/>
                <a:cs typeface="Arial" charset="0"/>
              </a:rPr>
              <a:t>.</a:t>
            </a:r>
          </a:p>
          <a:p>
            <a:pPr eaLnBrk="1" hangingPunct="1">
              <a:lnSpc>
                <a:spcPct val="110000"/>
              </a:lnSpc>
              <a:spcBef>
                <a:spcPct val="0"/>
              </a:spcBef>
              <a:buFontTx/>
              <a:buChar char="•"/>
              <a:defRPr/>
            </a:pPr>
            <a:r>
              <a:rPr lang="de-DE" altLang="en-US" sz="1800" dirty="0">
                <a:latin typeface="Arial" charset="0"/>
                <a:cs typeface="Arial" charset="0"/>
              </a:rPr>
              <a:t>Note </a:t>
            </a:r>
            <a:r>
              <a:rPr lang="de-DE" altLang="en-US" sz="1800" dirty="0" err="1">
                <a:latin typeface="Arial" charset="0"/>
                <a:cs typeface="Arial" charset="0"/>
              </a:rPr>
              <a:t>that</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distribution</a:t>
            </a:r>
            <a:r>
              <a:rPr lang="de-DE" altLang="en-US" sz="1800" dirty="0">
                <a:latin typeface="Arial" charset="0"/>
                <a:cs typeface="Arial" charset="0"/>
              </a:rPr>
              <a:t> </a:t>
            </a:r>
            <a:r>
              <a:rPr lang="de-DE" altLang="en-US" sz="1800" dirty="0" err="1">
                <a:latin typeface="Arial" charset="0"/>
                <a:cs typeface="Arial" charset="0"/>
              </a:rPr>
              <a:t>clearly</a:t>
            </a:r>
            <a:r>
              <a:rPr lang="de-DE" altLang="en-US" sz="1800" dirty="0">
                <a:latin typeface="Arial" charset="0"/>
                <a:cs typeface="Arial" charset="0"/>
              </a:rPr>
              <a:t> </a:t>
            </a:r>
            <a:r>
              <a:rPr lang="de-DE" altLang="en-US" sz="1800" dirty="0" err="1">
                <a:latin typeface="Arial" charset="0"/>
                <a:cs typeface="Arial" charset="0"/>
              </a:rPr>
              <a:t>reflects</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existance</a:t>
            </a:r>
            <a:r>
              <a:rPr lang="de-DE" altLang="en-US" sz="1800" dirty="0">
                <a:latin typeface="Arial" charset="0"/>
                <a:cs typeface="Arial" charset="0"/>
              </a:rPr>
              <a:t> </a:t>
            </a:r>
            <a:r>
              <a:rPr lang="de-DE" altLang="en-US" sz="1800" dirty="0" err="1">
                <a:latin typeface="Arial" charset="0"/>
                <a:cs typeface="Arial" charset="0"/>
              </a:rPr>
              <a:t>of</a:t>
            </a:r>
            <a:r>
              <a:rPr lang="de-DE" altLang="en-US" sz="1800" dirty="0">
                <a:latin typeface="Arial" charset="0"/>
                <a:cs typeface="Arial" charset="0"/>
              </a:rPr>
              <a:t> T </a:t>
            </a:r>
            <a:r>
              <a:rPr lang="de-DE" altLang="en-US" sz="1800" dirty="0" err="1">
                <a:latin typeface="Arial" charset="0"/>
                <a:cs typeface="Arial" charset="0"/>
              </a:rPr>
              <a:t>breaking</a:t>
            </a:r>
            <a:r>
              <a:rPr lang="de-DE" altLang="en-US" sz="1800" dirty="0">
                <a:latin typeface="Arial" charset="0"/>
                <a:cs typeface="Arial" charset="0"/>
              </a:rPr>
              <a:t> (</a:t>
            </a:r>
            <a:r>
              <a:rPr lang="el-GR" altLang="en-US" sz="1800" dirty="0">
                <a:latin typeface="Times New Roman" panose="02020603050405020304" pitchFamily="18" charset="0"/>
                <a:cs typeface="Times New Roman" panose="02020603050405020304" pitchFamily="18" charset="0"/>
              </a:rPr>
              <a:t>ξ</a:t>
            </a:r>
            <a:r>
              <a:rPr lang="de-DE" altLang="en-US" sz="1800" dirty="0">
                <a:latin typeface="Times New Roman" panose="02020603050405020304" pitchFamily="18" charset="0"/>
                <a:cs typeface="Times New Roman" panose="02020603050405020304" pitchFamily="18" charset="0"/>
              </a:rPr>
              <a:t> ≠ 0</a:t>
            </a:r>
            <a:r>
              <a:rPr lang="de-DE" altLang="en-US" sz="1800" dirty="0">
                <a:latin typeface="Arial" charset="0"/>
                <a:cs typeface="Arial" charset="0"/>
              </a:rPr>
              <a:t>)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position</a:t>
            </a:r>
            <a:r>
              <a:rPr lang="de-DE" altLang="en-US" sz="1800" dirty="0">
                <a:latin typeface="Arial" charset="0"/>
                <a:cs typeface="Arial" charset="0"/>
              </a:rPr>
              <a:t> </a:t>
            </a:r>
            <a:r>
              <a:rPr lang="de-DE" altLang="en-US" sz="1800" dirty="0" err="1">
                <a:latin typeface="Arial" charset="0"/>
                <a:cs typeface="Arial" charset="0"/>
              </a:rPr>
              <a:t>if</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FMR </a:t>
            </a:r>
            <a:r>
              <a:rPr lang="de-DE" altLang="en-US" sz="1800" dirty="0" err="1">
                <a:latin typeface="Arial" charset="0"/>
                <a:cs typeface="Arial" charset="0"/>
              </a:rPr>
              <a:t>where</a:t>
            </a:r>
            <a:r>
              <a:rPr lang="de-DE" altLang="en-US" sz="1800" dirty="0">
                <a:latin typeface="Arial" charset="0"/>
                <a:cs typeface="Arial" charset="0"/>
              </a:rPr>
              <a:t> </a:t>
            </a:r>
            <a:r>
              <a:rPr lang="de-DE" altLang="en-US" sz="1800" i="1" dirty="0">
                <a:latin typeface="Times New Roman" panose="02020603050405020304" pitchFamily="18" charset="0"/>
                <a:cs typeface="Times New Roman" panose="02020603050405020304" pitchFamily="18" charset="0"/>
              </a:rPr>
              <a:t>T</a:t>
            </a:r>
            <a:r>
              <a:rPr lang="de-DE" altLang="en-US" sz="1800" baseline="-25000" dirty="0">
                <a:latin typeface="Times New Roman" panose="02020603050405020304" pitchFamily="18" charset="0"/>
                <a:cs typeface="Times New Roman" panose="02020603050405020304" pitchFamily="18" charset="0"/>
              </a:rPr>
              <a:t>a</a:t>
            </a:r>
            <a:r>
              <a:rPr lang="de-DE" altLang="en-US" sz="1800" dirty="0">
                <a:latin typeface="Arial" charset="0"/>
                <a:cs typeface="Arial" charset="0"/>
              </a:rPr>
              <a:t> and </a:t>
            </a:r>
            <a:r>
              <a:rPr lang="de-DE" altLang="en-US" sz="1800" i="1" dirty="0">
                <a:latin typeface="Times New Roman" panose="02020603050405020304" pitchFamily="18" charset="0"/>
                <a:cs typeface="Times New Roman" panose="02020603050405020304" pitchFamily="18" charset="0"/>
              </a:rPr>
              <a:t>T</a:t>
            </a:r>
            <a:r>
              <a:rPr lang="de-DE" altLang="en-US" sz="1800" baseline="-25000" dirty="0">
                <a:latin typeface="Times New Roman" panose="02020603050405020304" pitchFamily="18" charset="0"/>
                <a:cs typeface="Times New Roman" panose="02020603050405020304" pitchFamily="18" charset="0"/>
              </a:rPr>
              <a:t>b</a:t>
            </a:r>
            <a:r>
              <a:rPr lang="de-DE" altLang="en-US" sz="1800" dirty="0">
                <a:latin typeface="Arial" charset="0"/>
                <a:cs typeface="Arial" charset="0"/>
              </a:rPr>
              <a:t> </a:t>
            </a:r>
            <a:r>
              <a:rPr lang="de-DE" altLang="en-US" sz="1800" dirty="0" err="1">
                <a:latin typeface="Arial" charset="0"/>
                <a:cs typeface="Arial" charset="0"/>
              </a:rPr>
              <a:t>are</a:t>
            </a:r>
            <a:r>
              <a:rPr lang="de-DE" altLang="en-US" sz="1800" dirty="0">
                <a:latin typeface="Arial" charset="0"/>
                <a:cs typeface="Arial" charset="0"/>
              </a:rPr>
              <a:t> larger </a:t>
            </a:r>
            <a:r>
              <a:rPr lang="de-DE" altLang="en-US" sz="1800" dirty="0" err="1">
                <a:latin typeface="Arial" charset="0"/>
                <a:cs typeface="Arial" charset="0"/>
              </a:rPr>
              <a:t>than</a:t>
            </a:r>
            <a:r>
              <a:rPr lang="de-DE" altLang="en-US" sz="1800" dirty="0">
                <a:latin typeface="Arial" charset="0"/>
                <a:cs typeface="Arial" charset="0"/>
              </a:rPr>
              <a:t> outside </a:t>
            </a:r>
            <a:r>
              <a:rPr lang="de-DE" altLang="en-US" sz="1800" dirty="0" err="1">
                <a:latin typeface="Arial" charset="0"/>
                <a:cs typeface="Arial" charset="0"/>
              </a:rPr>
              <a:t>of</a:t>
            </a:r>
            <a:r>
              <a:rPr lang="de-DE" altLang="en-US" sz="1800" dirty="0">
                <a:latin typeface="Arial" charset="0"/>
                <a:cs typeface="Arial" charset="0"/>
              </a:rPr>
              <a:t> it.</a:t>
            </a:r>
            <a:endParaRPr lang="de-DE"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8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5">
                                            <p:txEl>
                                              <p:pRg st="0" end="0"/>
                                            </p:txEl>
                                          </p:spTgt>
                                        </p:tgtEl>
                                        <p:attrNameLst>
                                          <p:attrName>style.opacity</p:attrName>
                                        </p:attrNameLst>
                                      </p:cBhvr>
                                      <p:to>
                                        <p:strVal val="0.4"/>
                                      </p:to>
                                    </p:set>
                                    <p:animEffect filter="image" prLst="opacity: 0.4">
                                      <p:cBhvr rctx="IE">
                                        <p:cTn id="13" dur="indefinite"/>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82520-4015-4B44-99AB-6B3EAA6BA497}"/>
              </a:ext>
            </a:extLst>
          </p:cNvPr>
          <p:cNvSpPr>
            <a:spLocks noGrp="1"/>
          </p:cNvSpPr>
          <p:nvPr>
            <p:ph type="title"/>
          </p:nvPr>
        </p:nvSpPr>
        <p:spPr>
          <a:xfrm>
            <a:off x="358775" y="488950"/>
            <a:ext cx="6783705" cy="838200"/>
          </a:xfrm>
        </p:spPr>
        <p:txBody>
          <a:bodyPr/>
          <a:lstStyle/>
          <a:p>
            <a:r>
              <a:rPr lang="de-DE" dirty="0" err="1"/>
              <a:t>Fluctuation</a:t>
            </a:r>
            <a:r>
              <a:rPr lang="de-DE" dirty="0"/>
              <a:t> Properties </a:t>
            </a:r>
            <a:r>
              <a:rPr lang="de-DE" dirty="0" err="1"/>
              <a:t>of</a:t>
            </a:r>
            <a:r>
              <a:rPr lang="de-DE" dirty="0"/>
              <a:t> </a:t>
            </a:r>
            <a:r>
              <a:rPr lang="de-DE" dirty="0" err="1"/>
              <a:t>the</a:t>
            </a:r>
            <a:r>
              <a:rPr lang="de-DE" dirty="0"/>
              <a:t> </a:t>
            </a:r>
            <a:r>
              <a:rPr lang="de-DE" dirty="0" err="1"/>
              <a:t>Resonance</a:t>
            </a:r>
            <a:r>
              <a:rPr lang="de-DE" dirty="0"/>
              <a:t> </a:t>
            </a:r>
            <a:r>
              <a:rPr lang="de-DE" dirty="0" err="1"/>
              <a:t>Frequencies</a:t>
            </a:r>
            <a:endParaRPr lang="de-DE" dirty="0"/>
          </a:p>
        </p:txBody>
      </p:sp>
      <p:sp>
        <p:nvSpPr>
          <p:cNvPr id="3" name="Fußzeilenplatzhalter 2">
            <a:extLst>
              <a:ext uri="{FF2B5EF4-FFF2-40B4-BE49-F238E27FC236}">
                <a16:creationId xmlns:a16="http://schemas.microsoft.com/office/drawing/2014/main" id="{3E26DCEC-CB42-4E20-89E1-5EDDD6182CD3}"/>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867613B9-22FF-48BA-94C3-77FCFBFF8E06}"/>
              </a:ext>
            </a:extLst>
          </p:cNvPr>
          <p:cNvSpPr>
            <a:spLocks noGrp="1"/>
          </p:cNvSpPr>
          <p:nvPr>
            <p:ph type="sldNum" sz="quarter" idx="11"/>
          </p:nvPr>
        </p:nvSpPr>
        <p:spPr/>
        <p:txBody>
          <a:bodyPr/>
          <a:lstStyle/>
          <a:p>
            <a:pPr>
              <a:defRPr/>
            </a:pPr>
            <a:fld id="{8614DAB7-A4D7-4826-883F-F03240883239}" type="slidenum">
              <a:rPr lang="de-DE" smtClean="0"/>
              <a:pPr>
                <a:defRPr/>
              </a:pPr>
              <a:t>32</a:t>
            </a:fld>
            <a:endParaRPr lang="de-DE" dirty="0"/>
          </a:p>
        </p:txBody>
      </p:sp>
      <p:pic>
        <p:nvPicPr>
          <p:cNvPr id="5" name="Grafik 4" descr="Ein Bild, das Text, Karte enthält.&#10;&#10;Automatisch generierte Beschreibung">
            <a:extLst>
              <a:ext uri="{FF2B5EF4-FFF2-40B4-BE49-F238E27FC236}">
                <a16:creationId xmlns:a16="http://schemas.microsoft.com/office/drawing/2014/main" id="{3FECFD41-C16D-46C7-BF73-013159DCF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070" y="1471517"/>
            <a:ext cx="3379390" cy="2663604"/>
          </a:xfrm>
          <a:prstGeom prst="rect">
            <a:avLst/>
          </a:prstGeom>
        </p:spPr>
      </p:pic>
      <p:pic>
        <p:nvPicPr>
          <p:cNvPr id="6" name="Grafik 5" descr="Ein Bild, das Text, Karte enthält.&#10;&#10;Automatisch generierte Beschreibung">
            <a:extLst>
              <a:ext uri="{FF2B5EF4-FFF2-40B4-BE49-F238E27FC236}">
                <a16:creationId xmlns:a16="http://schemas.microsoft.com/office/drawing/2014/main" id="{CCECA6A5-A4A7-4B8D-852F-75DB36E5B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210" y="1471517"/>
            <a:ext cx="3391206" cy="2663604"/>
          </a:xfrm>
          <a:prstGeom prst="rect">
            <a:avLst/>
          </a:prstGeom>
        </p:spPr>
      </p:pic>
      <p:sp>
        <p:nvSpPr>
          <p:cNvPr id="7" name="Text Box 3">
            <a:extLst>
              <a:ext uri="{FF2B5EF4-FFF2-40B4-BE49-F238E27FC236}">
                <a16:creationId xmlns:a16="http://schemas.microsoft.com/office/drawing/2014/main" id="{B23A7148-3812-4EA0-B6B6-8AF582CE10EE}"/>
              </a:ext>
            </a:extLst>
          </p:cNvPr>
          <p:cNvSpPr txBox="1">
            <a:spLocks noChangeArrowheads="1"/>
          </p:cNvSpPr>
          <p:nvPr/>
        </p:nvSpPr>
        <p:spPr bwMode="auto">
          <a:xfrm>
            <a:off x="146050" y="4072330"/>
            <a:ext cx="8755063" cy="220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10000"/>
              </a:lnSpc>
              <a:spcBef>
                <a:spcPct val="0"/>
              </a:spcBef>
              <a:buFontTx/>
              <a:buChar char="•"/>
              <a:defRPr/>
            </a:pPr>
            <a:r>
              <a:rPr lang="de-DE" altLang="en-US" sz="1800" dirty="0" err="1">
                <a:latin typeface="Arial" charset="0"/>
                <a:cs typeface="Arial" charset="0"/>
              </a:rPr>
              <a:t>Spectral</a:t>
            </a:r>
            <a:r>
              <a:rPr lang="de-DE" altLang="en-US" sz="1800" dirty="0">
                <a:latin typeface="Arial" charset="0"/>
                <a:cs typeface="Arial" charset="0"/>
              </a:rPr>
              <a:t> </a:t>
            </a:r>
            <a:r>
              <a:rPr lang="de-DE" altLang="en-US" sz="1800" dirty="0" err="1">
                <a:latin typeface="Arial" charset="0"/>
                <a:cs typeface="Arial" charset="0"/>
              </a:rPr>
              <a:t>properties</a:t>
            </a:r>
            <a:r>
              <a:rPr lang="de-DE" altLang="en-US" sz="1800" dirty="0">
                <a:latin typeface="Arial" charset="0"/>
                <a:cs typeface="Arial" charset="0"/>
              </a:rPr>
              <a:t> (NNSD </a:t>
            </a:r>
            <a:r>
              <a:rPr lang="de-DE" altLang="en-US" sz="1800" i="1" dirty="0">
                <a:latin typeface="Times New Roman" panose="02020603050405020304" pitchFamily="18" charset="0"/>
                <a:cs typeface="Times New Roman" panose="02020603050405020304" pitchFamily="18" charset="0"/>
              </a:rPr>
              <a:t>P</a:t>
            </a:r>
            <a:r>
              <a:rPr lang="de-DE" altLang="en-US" sz="1800" dirty="0">
                <a:latin typeface="Times New Roman" panose="02020603050405020304" pitchFamily="18" charset="0"/>
                <a:cs typeface="Times New Roman" panose="02020603050405020304" pitchFamily="18" charset="0"/>
              </a:rPr>
              <a:t>(</a:t>
            </a:r>
            <a:r>
              <a:rPr lang="de-DE" altLang="en-US" sz="1800" i="1" dirty="0">
                <a:latin typeface="Times New Roman" panose="02020603050405020304" pitchFamily="18" charset="0"/>
                <a:cs typeface="Times New Roman" panose="02020603050405020304" pitchFamily="18" charset="0"/>
              </a:rPr>
              <a:t>s</a:t>
            </a:r>
            <a:r>
              <a:rPr lang="de-DE" altLang="en-US" sz="1800" dirty="0">
                <a:latin typeface="Times New Roman" panose="02020603050405020304" pitchFamily="18" charset="0"/>
                <a:cs typeface="Times New Roman" panose="02020603050405020304" pitchFamily="18" charset="0"/>
              </a:rPr>
              <a:t>)</a:t>
            </a:r>
            <a:r>
              <a:rPr lang="de-DE" altLang="en-US" sz="1800" dirty="0">
                <a:latin typeface="Arial" charset="0"/>
                <a:cs typeface="Arial" charset="0"/>
              </a:rPr>
              <a:t> and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cummulative</a:t>
            </a:r>
            <a:r>
              <a:rPr lang="de-DE" altLang="en-US" sz="1800" dirty="0">
                <a:latin typeface="Arial" charset="0"/>
                <a:cs typeface="Arial" charset="0"/>
              </a:rPr>
              <a:t> </a:t>
            </a:r>
            <a:r>
              <a:rPr lang="de-DE" altLang="en-US" sz="1800" dirty="0" err="1">
                <a:latin typeface="Arial" charset="0"/>
                <a:cs typeface="Arial" charset="0"/>
              </a:rPr>
              <a:t>one</a:t>
            </a:r>
            <a:r>
              <a:rPr lang="de-DE" altLang="en-US" sz="1800" dirty="0">
                <a:latin typeface="Arial" charset="0"/>
                <a:cs typeface="Arial" charset="0"/>
              </a:rPr>
              <a:t> </a:t>
            </a:r>
            <a:r>
              <a:rPr lang="de-DE" altLang="en-US" sz="1800" i="1" dirty="0">
                <a:latin typeface="Times New Roman" panose="02020603050405020304" pitchFamily="18" charset="0"/>
                <a:cs typeface="Times New Roman" panose="02020603050405020304" pitchFamily="18" charset="0"/>
              </a:rPr>
              <a:t>I</a:t>
            </a:r>
            <a:r>
              <a:rPr lang="de-DE" altLang="en-US" sz="1800" dirty="0">
                <a:latin typeface="Times New Roman" panose="02020603050405020304" pitchFamily="18" charset="0"/>
                <a:cs typeface="Times New Roman" panose="02020603050405020304" pitchFamily="18" charset="0"/>
              </a:rPr>
              <a:t>(</a:t>
            </a:r>
            <a:r>
              <a:rPr lang="de-DE" altLang="en-US" sz="1800" i="1" dirty="0">
                <a:latin typeface="Times New Roman" panose="02020603050405020304" pitchFamily="18" charset="0"/>
                <a:cs typeface="Times New Roman" panose="02020603050405020304" pitchFamily="18" charset="0"/>
              </a:rPr>
              <a:t>s</a:t>
            </a:r>
            <a:r>
              <a:rPr lang="de-DE" altLang="en-US" sz="1800" dirty="0">
                <a:latin typeface="Times New Roman" panose="02020603050405020304" pitchFamily="18" charset="0"/>
                <a:cs typeface="Times New Roman" panose="02020603050405020304" pitchFamily="18" charset="0"/>
              </a:rPr>
              <a:t>)</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variance</a:t>
            </a:r>
            <a:r>
              <a:rPr lang="de-DE" altLang="en-US" sz="1800" dirty="0">
                <a:latin typeface="Arial" charset="0"/>
                <a:cs typeface="Arial" charset="0"/>
              </a:rPr>
              <a:t> </a:t>
            </a:r>
            <a:r>
              <a:rPr lang="el-GR" altLang="en-US" sz="1800" dirty="0">
                <a:latin typeface="Times New Roman" panose="02020603050405020304" pitchFamily="18" charset="0"/>
                <a:cs typeface="Times New Roman" panose="02020603050405020304" pitchFamily="18" charset="0"/>
              </a:rPr>
              <a:t>Σ</a:t>
            </a:r>
            <a:r>
              <a:rPr lang="de-DE" altLang="en-US" baseline="-25000" dirty="0">
                <a:latin typeface="Times New Roman" panose="02020603050405020304" pitchFamily="18" charset="0"/>
                <a:cs typeface="Times New Roman" panose="02020603050405020304" pitchFamily="18" charset="0"/>
              </a:rPr>
              <a:t>2</a:t>
            </a:r>
            <a:r>
              <a:rPr lang="de-DE" altLang="en-US" sz="1800" dirty="0">
                <a:latin typeface="Times New Roman" panose="02020603050405020304" pitchFamily="18" charset="0"/>
                <a:cs typeface="Times New Roman" panose="02020603050405020304" pitchFamily="18" charset="0"/>
              </a:rPr>
              <a:t>(</a:t>
            </a:r>
            <a:r>
              <a:rPr lang="de-DE" altLang="en-US" sz="1800" i="1" dirty="0">
                <a:latin typeface="Times New Roman" panose="02020603050405020304" pitchFamily="18" charset="0"/>
                <a:cs typeface="Times New Roman" panose="02020603050405020304" pitchFamily="18" charset="0"/>
              </a:rPr>
              <a:t>L</a:t>
            </a:r>
            <a:r>
              <a:rPr lang="de-DE" altLang="en-US" sz="1800" dirty="0">
                <a:latin typeface="Times New Roman" panose="02020603050405020304" pitchFamily="18" charset="0"/>
                <a:cs typeface="Times New Roman" panose="02020603050405020304" pitchFamily="18" charset="0"/>
              </a:rPr>
              <a:t>)</a:t>
            </a:r>
            <a:r>
              <a:rPr lang="de-DE" altLang="en-US" sz="1800" dirty="0">
                <a:latin typeface="Arial" charset="0"/>
                <a:cs typeface="Arial" charset="0"/>
              </a:rPr>
              <a:t> and </a:t>
            </a:r>
            <a:r>
              <a:rPr lang="de-DE" altLang="en-US" sz="1800" dirty="0" err="1">
                <a:latin typeface="Arial" charset="0"/>
                <a:cs typeface="Arial" charset="0"/>
              </a:rPr>
              <a:t>the</a:t>
            </a:r>
            <a:r>
              <a:rPr lang="de-DE" altLang="en-US" sz="1800" dirty="0">
                <a:latin typeface="Arial" charset="0"/>
                <a:cs typeface="Arial" charset="0"/>
              </a:rPr>
              <a:t> Dyson-</a:t>
            </a:r>
            <a:r>
              <a:rPr lang="de-DE" altLang="en-US" sz="1800" dirty="0" err="1">
                <a:latin typeface="Arial" charset="0"/>
                <a:cs typeface="Arial" charset="0"/>
              </a:rPr>
              <a:t>Metha</a:t>
            </a:r>
            <a:r>
              <a:rPr lang="de-DE" altLang="en-US" sz="1800" dirty="0">
                <a:latin typeface="Arial" charset="0"/>
                <a:cs typeface="Arial" charset="0"/>
              </a:rPr>
              <a:t> </a:t>
            </a:r>
            <a:r>
              <a:rPr lang="de-DE" altLang="en-US" sz="1800" dirty="0" err="1">
                <a:latin typeface="Arial" charset="0"/>
                <a:cs typeface="Arial" charset="0"/>
              </a:rPr>
              <a:t>statistic</a:t>
            </a:r>
            <a:r>
              <a:rPr lang="de-DE" altLang="en-US" sz="1800" dirty="0">
                <a:latin typeface="Arial" charset="0"/>
                <a:cs typeface="Arial" charset="0"/>
              </a:rPr>
              <a:t> </a:t>
            </a:r>
            <a:r>
              <a:rPr lang="el-GR" altLang="en-US" sz="1800" dirty="0">
                <a:latin typeface="Times New Roman" panose="02020603050405020304" pitchFamily="18" charset="0"/>
                <a:cs typeface="Times New Roman" panose="02020603050405020304" pitchFamily="18" charset="0"/>
              </a:rPr>
              <a:t>Δ</a:t>
            </a:r>
            <a:r>
              <a:rPr lang="de-DE" altLang="en-US" baseline="-25000" dirty="0">
                <a:latin typeface="Times New Roman" panose="02020603050405020304" pitchFamily="18" charset="0"/>
                <a:cs typeface="Times New Roman" panose="02020603050405020304" pitchFamily="18" charset="0"/>
              </a:rPr>
              <a:t>3</a:t>
            </a:r>
            <a:r>
              <a:rPr lang="de-DE" altLang="en-US" sz="1800" dirty="0">
                <a:latin typeface="Times New Roman" panose="02020603050405020304" pitchFamily="18" charset="0"/>
                <a:cs typeface="Times New Roman" panose="02020603050405020304" pitchFamily="18" charset="0"/>
              </a:rPr>
              <a:t>(</a:t>
            </a:r>
            <a:r>
              <a:rPr lang="de-DE" altLang="en-US" sz="1800" i="1" dirty="0">
                <a:latin typeface="Times New Roman" panose="02020603050405020304" pitchFamily="18" charset="0"/>
                <a:cs typeface="Times New Roman" panose="02020603050405020304" pitchFamily="18" charset="0"/>
              </a:rPr>
              <a:t>L</a:t>
            </a:r>
            <a:r>
              <a:rPr lang="de-DE" altLang="en-US" sz="1800" dirty="0">
                <a:latin typeface="Times New Roman" panose="02020603050405020304" pitchFamily="18" charset="0"/>
                <a:cs typeface="Times New Roman" panose="02020603050405020304" pitchFamily="18" charset="0"/>
              </a:rPr>
              <a:t>)</a:t>
            </a:r>
            <a:r>
              <a:rPr lang="de-DE" altLang="en-US" sz="1800" dirty="0">
                <a:latin typeface="Arial" charset="0"/>
                <a:cs typeface="Arial" charset="0"/>
              </a:rPr>
              <a:t>) </a:t>
            </a:r>
            <a:r>
              <a:rPr lang="de-DE" altLang="en-US" sz="1800" dirty="0" err="1">
                <a:latin typeface="Arial" charset="0"/>
                <a:cs typeface="Arial" charset="0"/>
              </a:rPr>
              <a:t>for</a:t>
            </a:r>
            <a:r>
              <a:rPr lang="de-DE" altLang="en-US" sz="1800" dirty="0">
                <a:latin typeface="Arial" charset="0"/>
                <a:cs typeface="Arial" charset="0"/>
              </a:rPr>
              <a:t> external </a:t>
            </a:r>
            <a:r>
              <a:rPr lang="de-DE" altLang="en-US" sz="1800" dirty="0" err="1">
                <a:latin typeface="Arial" charset="0"/>
                <a:cs typeface="Arial" charset="0"/>
              </a:rPr>
              <a:t>magnetic</a:t>
            </a:r>
            <a:r>
              <a:rPr lang="de-DE" altLang="en-US" sz="1800" dirty="0">
                <a:latin typeface="Arial" charset="0"/>
                <a:cs typeface="Arial" charset="0"/>
              </a:rPr>
              <a:t> </a:t>
            </a:r>
            <a:r>
              <a:rPr lang="de-DE" altLang="en-US" sz="1800" dirty="0" err="1">
                <a:latin typeface="Arial" charset="0"/>
                <a:cs typeface="Arial" charset="0"/>
              </a:rPr>
              <a:t>fields</a:t>
            </a:r>
            <a:r>
              <a:rPr lang="de-DE" altLang="en-US" sz="1800" dirty="0">
                <a:latin typeface="Arial" charset="0"/>
                <a:cs typeface="Arial" charset="0"/>
              </a:rPr>
              <a:t> </a:t>
            </a:r>
            <a:r>
              <a:rPr lang="de-DE" altLang="en-US" sz="1800" i="1" dirty="0">
                <a:latin typeface="Times New Roman" panose="02020603050405020304" pitchFamily="18" charset="0"/>
                <a:cs typeface="Times New Roman" panose="02020603050405020304" pitchFamily="18" charset="0"/>
              </a:rPr>
              <a:t>B</a:t>
            </a:r>
            <a:r>
              <a:rPr lang="de-DE" altLang="en-US" sz="1800" dirty="0">
                <a:latin typeface="Times New Roman" panose="02020603050405020304" pitchFamily="18" charset="0"/>
                <a:cs typeface="Times New Roman" panose="02020603050405020304" pitchFamily="18" charset="0"/>
              </a:rPr>
              <a:t> = 0 </a:t>
            </a:r>
            <a:r>
              <a:rPr lang="de-DE" altLang="en-US" sz="1800" dirty="0" err="1">
                <a:latin typeface="Times New Roman" panose="02020603050405020304" pitchFamily="18" charset="0"/>
                <a:cs typeface="Times New Roman" panose="02020603050405020304" pitchFamily="18" charset="0"/>
              </a:rPr>
              <a:t>mT</a:t>
            </a:r>
            <a:r>
              <a:rPr lang="de-DE" altLang="en-US" sz="1800" dirty="0">
                <a:latin typeface="Times New Roman" panose="02020603050405020304" pitchFamily="18" charset="0"/>
                <a:cs typeface="Times New Roman" panose="02020603050405020304" pitchFamily="18" charset="0"/>
              </a:rPr>
              <a:t> </a:t>
            </a:r>
            <a:r>
              <a:rPr lang="de-DE" altLang="en-US" sz="1800" dirty="0">
                <a:latin typeface="Arial" charset="0"/>
                <a:cs typeface="Arial" charset="0"/>
              </a:rPr>
              <a:t>(</a:t>
            </a:r>
            <a:r>
              <a:rPr lang="de-DE" altLang="en-US" sz="1800" dirty="0" err="1">
                <a:latin typeface="Arial" charset="0"/>
                <a:cs typeface="Arial" charset="0"/>
              </a:rPr>
              <a:t>left</a:t>
            </a:r>
            <a:r>
              <a:rPr lang="de-DE" altLang="en-US" sz="1800" dirty="0">
                <a:latin typeface="Arial" charset="0"/>
                <a:cs typeface="Arial" charset="0"/>
              </a:rPr>
              <a:t>) and </a:t>
            </a:r>
            <a:r>
              <a:rPr lang="de-DE" altLang="en-US" sz="1800" i="1" dirty="0">
                <a:latin typeface="Times New Roman" panose="02020603050405020304" pitchFamily="18" charset="0"/>
                <a:cs typeface="Times New Roman" panose="02020603050405020304" pitchFamily="18" charset="0"/>
              </a:rPr>
              <a:t>B</a:t>
            </a:r>
            <a:r>
              <a:rPr lang="de-DE" altLang="en-US" sz="1800" dirty="0">
                <a:latin typeface="Times New Roman" panose="02020603050405020304" pitchFamily="18" charset="0"/>
                <a:cs typeface="Times New Roman" panose="02020603050405020304" pitchFamily="18" charset="0"/>
              </a:rPr>
              <a:t> = 200 </a:t>
            </a:r>
            <a:r>
              <a:rPr lang="de-DE" altLang="en-US" sz="1800" dirty="0" err="1">
                <a:latin typeface="Times New Roman" panose="02020603050405020304" pitchFamily="18" charset="0"/>
                <a:cs typeface="Times New Roman" panose="02020603050405020304" pitchFamily="18" charset="0"/>
              </a:rPr>
              <a:t>mT</a:t>
            </a:r>
            <a:r>
              <a:rPr lang="de-DE" altLang="en-US" sz="1800" dirty="0">
                <a:latin typeface="Arial" charset="0"/>
                <a:cs typeface="Arial" charset="0"/>
              </a:rPr>
              <a:t> (</a:t>
            </a:r>
            <a:r>
              <a:rPr lang="de-DE" altLang="en-US" sz="1800" dirty="0" err="1">
                <a:latin typeface="Arial" charset="0"/>
                <a:cs typeface="Arial" charset="0"/>
              </a:rPr>
              <a:t>right</a:t>
            </a:r>
            <a:r>
              <a:rPr lang="de-DE" altLang="en-US" sz="1800" dirty="0">
                <a:latin typeface="Arial" charset="0"/>
                <a:cs typeface="Arial" charset="0"/>
              </a:rPr>
              <a:t>).</a:t>
            </a:r>
          </a:p>
          <a:p>
            <a:pPr eaLnBrk="1" hangingPunct="1">
              <a:lnSpc>
                <a:spcPct val="110000"/>
              </a:lnSpc>
              <a:spcBef>
                <a:spcPct val="0"/>
              </a:spcBef>
              <a:buFontTx/>
              <a:buChar char="•"/>
              <a:defRPr/>
            </a:pPr>
            <a:r>
              <a:rPr lang="de-DE" altLang="en-US" sz="1800" dirty="0">
                <a:latin typeface="Arial" charset="0"/>
                <a:cs typeface="Arial" charset="0"/>
              </a:rPr>
              <a:t>Experimental </a:t>
            </a:r>
            <a:r>
              <a:rPr lang="de-DE" altLang="en-US" sz="1800" dirty="0" err="1">
                <a:latin typeface="Arial" charset="0"/>
                <a:cs typeface="Arial" charset="0"/>
              </a:rPr>
              <a:t>data</a:t>
            </a:r>
            <a:r>
              <a:rPr lang="de-DE" altLang="en-US" sz="1800" dirty="0">
                <a:latin typeface="Arial" charset="0"/>
                <a:cs typeface="Arial" charset="0"/>
              </a:rPr>
              <a:t> (</a:t>
            </a:r>
            <a:r>
              <a:rPr lang="de-DE" altLang="en-US" sz="1800" dirty="0" err="1">
                <a:latin typeface="Arial" charset="0"/>
                <a:cs typeface="Arial" charset="0"/>
              </a:rPr>
              <a:t>histograms</a:t>
            </a:r>
            <a:r>
              <a:rPr lang="de-DE" altLang="en-US" sz="1800" dirty="0">
                <a:latin typeface="Arial" charset="0"/>
                <a:cs typeface="Arial" charset="0"/>
              </a:rPr>
              <a:t> and </a:t>
            </a:r>
            <a:r>
              <a:rPr lang="de-DE" altLang="en-US" sz="1800" dirty="0" err="1">
                <a:latin typeface="Arial" charset="0"/>
                <a:cs typeface="Arial" charset="0"/>
              </a:rPr>
              <a:t>triangles</a:t>
            </a:r>
            <a:r>
              <a:rPr lang="de-DE" altLang="en-US" sz="1800" dirty="0">
                <a:latin typeface="Arial" charset="0"/>
                <a:cs typeface="Arial" charset="0"/>
              </a:rPr>
              <a:t>) </a:t>
            </a:r>
            <a:r>
              <a:rPr lang="de-DE" altLang="en-US" sz="1800" dirty="0" err="1">
                <a:latin typeface="Arial" charset="0"/>
                <a:cs typeface="Arial" charset="0"/>
              </a:rPr>
              <a:t>are</a:t>
            </a:r>
            <a:r>
              <a:rPr lang="de-DE" altLang="en-US" sz="1800" dirty="0">
                <a:latin typeface="Arial" charset="0"/>
                <a:cs typeface="Arial" charset="0"/>
              </a:rPr>
              <a:t> </a:t>
            </a:r>
            <a:r>
              <a:rPr lang="de-DE" altLang="en-US" sz="1800" dirty="0" err="1">
                <a:latin typeface="Arial" charset="0"/>
                <a:cs typeface="Arial" charset="0"/>
              </a:rPr>
              <a:t>compared</a:t>
            </a:r>
            <a:r>
              <a:rPr lang="de-DE" altLang="en-US" sz="1800" dirty="0">
                <a:latin typeface="Arial" charset="0"/>
                <a:cs typeface="Arial" charset="0"/>
              </a:rPr>
              <a:t> </a:t>
            </a:r>
            <a:r>
              <a:rPr lang="de-DE" altLang="en-US" sz="1800" dirty="0" err="1">
                <a:latin typeface="Arial" charset="0"/>
                <a:cs typeface="Arial" charset="0"/>
              </a:rPr>
              <a:t>to</a:t>
            </a:r>
            <a:r>
              <a:rPr lang="de-DE" altLang="en-US" sz="1800" dirty="0">
                <a:latin typeface="Arial" charset="0"/>
                <a:cs typeface="Arial" charset="0"/>
              </a:rPr>
              <a:t> GOE </a:t>
            </a:r>
            <a:r>
              <a:rPr lang="de-DE" altLang="en-US" sz="1800" dirty="0" err="1">
                <a:latin typeface="Arial" charset="0"/>
                <a:cs typeface="Arial" charset="0"/>
              </a:rPr>
              <a:t>predictions</a:t>
            </a:r>
            <a:r>
              <a:rPr lang="de-DE" altLang="en-US" sz="1800" dirty="0">
                <a:latin typeface="Arial" charset="0"/>
                <a:cs typeface="Arial" charset="0"/>
              </a:rPr>
              <a:t> (solid </a:t>
            </a:r>
            <a:r>
              <a:rPr lang="de-DE" altLang="en-US" sz="1800" dirty="0" err="1">
                <a:latin typeface="Arial" charset="0"/>
                <a:cs typeface="Arial" charset="0"/>
              </a:rPr>
              <a:t>lines</a:t>
            </a:r>
            <a:r>
              <a:rPr lang="de-DE" altLang="en-US" sz="1800" dirty="0">
                <a:latin typeface="Arial" charset="0"/>
                <a:cs typeface="Arial" charset="0"/>
              </a:rPr>
              <a:t>) and GUE </a:t>
            </a:r>
            <a:r>
              <a:rPr lang="de-DE" altLang="en-US" sz="1800" dirty="0" err="1">
                <a:latin typeface="Arial" charset="0"/>
                <a:cs typeface="Arial" charset="0"/>
              </a:rPr>
              <a:t>predictions</a:t>
            </a:r>
            <a:r>
              <a:rPr lang="de-DE" altLang="en-US" sz="1800" dirty="0">
                <a:latin typeface="Arial" charset="0"/>
                <a:cs typeface="Arial" charset="0"/>
              </a:rPr>
              <a:t> (</a:t>
            </a:r>
            <a:r>
              <a:rPr lang="de-DE" altLang="en-US" sz="1800" dirty="0" err="1">
                <a:latin typeface="Arial" charset="0"/>
                <a:cs typeface="Arial" charset="0"/>
              </a:rPr>
              <a:t>dash-dotted</a:t>
            </a:r>
            <a:r>
              <a:rPr lang="de-DE" altLang="en-US" sz="1800" dirty="0">
                <a:latin typeface="Arial" charset="0"/>
                <a:cs typeface="Arial" charset="0"/>
              </a:rPr>
              <a:t> </a:t>
            </a:r>
            <a:r>
              <a:rPr lang="de-DE" altLang="en-US" sz="1800" dirty="0" err="1">
                <a:latin typeface="Arial" charset="0"/>
                <a:cs typeface="Arial" charset="0"/>
              </a:rPr>
              <a:t>lines</a:t>
            </a:r>
            <a:r>
              <a:rPr lang="de-DE" altLang="en-US" sz="1800" dirty="0">
                <a:latin typeface="Arial" charset="0"/>
                <a:cs typeface="Arial" charset="0"/>
              </a:rPr>
              <a:t>).</a:t>
            </a:r>
          </a:p>
          <a:p>
            <a:pPr eaLnBrk="1" hangingPunct="1">
              <a:lnSpc>
                <a:spcPct val="110000"/>
              </a:lnSpc>
              <a:spcBef>
                <a:spcPct val="0"/>
              </a:spcBef>
              <a:buFontTx/>
              <a:buChar char="•"/>
              <a:defRPr/>
            </a:pPr>
            <a:r>
              <a:rPr lang="de-DE" altLang="en-US" sz="1800" dirty="0">
                <a:latin typeface="Arial" charset="0"/>
                <a:cs typeface="Arial" charset="0"/>
              </a:rPr>
              <a:t>The </a:t>
            </a:r>
            <a:r>
              <a:rPr lang="de-DE" altLang="en-US" sz="1800" dirty="0" err="1">
                <a:solidFill>
                  <a:srgbClr val="FF0000"/>
                </a:solidFill>
                <a:latin typeface="Arial" charset="0"/>
                <a:cs typeface="Arial" charset="0"/>
              </a:rPr>
              <a:t>red</a:t>
            </a:r>
            <a:r>
              <a:rPr lang="de-DE" altLang="en-US" sz="1800" dirty="0">
                <a:solidFill>
                  <a:srgbClr val="FF0000"/>
                </a:solidFill>
                <a:latin typeface="Arial" charset="0"/>
                <a:cs typeface="Arial" charset="0"/>
              </a:rPr>
              <a:t> solid </a:t>
            </a:r>
            <a:r>
              <a:rPr lang="de-DE" altLang="en-US" sz="1800" dirty="0" err="1">
                <a:solidFill>
                  <a:srgbClr val="FF0000"/>
                </a:solidFill>
                <a:latin typeface="Arial" charset="0"/>
                <a:cs typeface="Arial" charset="0"/>
              </a:rPr>
              <a:t>lines</a:t>
            </a:r>
            <a:r>
              <a:rPr lang="de-DE" altLang="en-US" sz="1800" dirty="0">
                <a:solidFill>
                  <a:srgbClr val="FF0000"/>
                </a:solidFill>
                <a:latin typeface="Arial" charset="0"/>
                <a:cs typeface="Arial" charset="0"/>
              </a:rPr>
              <a:t> </a:t>
            </a:r>
            <a:r>
              <a:rPr lang="de-DE" altLang="en-US" sz="1800" dirty="0" err="1">
                <a:latin typeface="Arial" charset="0"/>
                <a:cs typeface="Arial" charset="0"/>
              </a:rPr>
              <a:t>show</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corresponding</a:t>
            </a:r>
            <a:r>
              <a:rPr lang="de-DE" altLang="en-US" sz="1800" dirty="0">
                <a:latin typeface="Arial" charset="0"/>
                <a:cs typeface="Arial" charset="0"/>
              </a:rPr>
              <a:t> </a:t>
            </a:r>
            <a:r>
              <a:rPr lang="de-DE" altLang="en-US" sz="1800" dirty="0" err="1">
                <a:latin typeface="Arial" charset="0"/>
                <a:cs typeface="Arial" charset="0"/>
              </a:rPr>
              <a:t>best</a:t>
            </a:r>
            <a:r>
              <a:rPr lang="de-DE" altLang="en-US" sz="1800" dirty="0">
                <a:latin typeface="Arial" charset="0"/>
                <a:cs typeface="Arial" charset="0"/>
              </a:rPr>
              <a:t> </a:t>
            </a:r>
            <a:r>
              <a:rPr lang="de-DE" altLang="en-US" sz="1800" dirty="0" err="1">
                <a:latin typeface="Arial" charset="0"/>
                <a:cs typeface="Arial" charset="0"/>
              </a:rPr>
              <a:t>fitting</a:t>
            </a:r>
            <a:r>
              <a:rPr lang="de-DE" altLang="en-US" sz="1800" dirty="0">
                <a:latin typeface="Arial" charset="0"/>
                <a:cs typeface="Arial" charset="0"/>
              </a:rPr>
              <a:t> </a:t>
            </a:r>
            <a:r>
              <a:rPr lang="de-DE" altLang="en-US" sz="1800" dirty="0" err="1">
                <a:latin typeface="Arial" charset="0"/>
                <a:cs typeface="Arial" charset="0"/>
              </a:rPr>
              <a:t>curves</a:t>
            </a:r>
            <a:r>
              <a:rPr lang="de-DE" altLang="en-US" sz="1800" dirty="0">
                <a:latin typeface="Arial" charset="0"/>
                <a:cs typeface="Arial" charset="0"/>
              </a:rPr>
              <a:t> </a:t>
            </a:r>
            <a:r>
              <a:rPr lang="de-DE" altLang="en-US" sz="1800" dirty="0" err="1">
                <a:latin typeface="Arial" charset="0"/>
                <a:cs typeface="Arial" charset="0"/>
              </a:rPr>
              <a:t>yielding</a:t>
            </a:r>
            <a:r>
              <a:rPr lang="de-DE" altLang="en-US" sz="1800" dirty="0">
                <a:latin typeface="Arial" charset="0"/>
                <a:cs typeface="Arial" charset="0"/>
              </a:rPr>
              <a:t> </a:t>
            </a:r>
            <a:r>
              <a:rPr lang="el-GR" altLang="en-US" sz="1800" dirty="0">
                <a:latin typeface="Times New Roman" panose="02020603050405020304" pitchFamily="18" charset="0"/>
                <a:cs typeface="Times New Roman" panose="02020603050405020304" pitchFamily="18" charset="0"/>
              </a:rPr>
              <a:t>ξ</a:t>
            </a:r>
            <a:r>
              <a:rPr lang="de-DE" altLang="en-US" sz="1800" dirty="0">
                <a:latin typeface="Times New Roman" panose="02020603050405020304" pitchFamily="18" charset="0"/>
                <a:cs typeface="Times New Roman" panose="02020603050405020304" pitchFamily="18" charset="0"/>
              </a:rPr>
              <a:t> = 0.2  </a:t>
            </a:r>
            <a:r>
              <a:rPr lang="de-DE" altLang="en-US" sz="1800" dirty="0">
                <a:latin typeface="Arial" charset="0"/>
                <a:cs typeface="Arial" charset="0"/>
              </a:rPr>
              <a:t>and </a:t>
            </a:r>
            <a:r>
              <a:rPr lang="de-DE" altLang="en-US" sz="1800" dirty="0" err="1">
                <a:latin typeface="Arial" charset="0"/>
                <a:cs typeface="Arial" charset="0"/>
              </a:rPr>
              <a:t>thus</a:t>
            </a:r>
            <a:r>
              <a:rPr lang="de-DE" altLang="en-US" sz="1800" dirty="0">
                <a:latin typeface="Arial" charset="0"/>
                <a:cs typeface="Arial" charset="0"/>
              </a:rPr>
              <a:t> </a:t>
            </a:r>
            <a:r>
              <a:rPr lang="de-DE" altLang="en-US" sz="1800" dirty="0" err="1">
                <a:latin typeface="Arial" charset="0"/>
                <a:cs typeface="Arial" charset="0"/>
              </a:rPr>
              <a:t>verify</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value</a:t>
            </a:r>
            <a:r>
              <a:rPr lang="de-DE" altLang="en-US" sz="1800" dirty="0">
                <a:latin typeface="Arial" charset="0"/>
                <a:cs typeface="Arial" charset="0"/>
              </a:rPr>
              <a:t> </a:t>
            </a:r>
            <a:r>
              <a:rPr lang="de-DE" altLang="en-US" sz="1800" dirty="0" err="1">
                <a:latin typeface="Arial" charset="0"/>
                <a:cs typeface="Arial" charset="0"/>
              </a:rPr>
              <a:t>derived</a:t>
            </a:r>
            <a:r>
              <a:rPr lang="de-DE" altLang="en-US" sz="1800" dirty="0">
                <a:latin typeface="Arial" charset="0"/>
                <a:cs typeface="Arial" charset="0"/>
              </a:rPr>
              <a:t> </a:t>
            </a:r>
            <a:r>
              <a:rPr lang="de-DE" altLang="en-US" sz="1800" dirty="0" err="1">
                <a:latin typeface="Arial" charset="0"/>
                <a:cs typeface="Arial" charset="0"/>
              </a:rPr>
              <a:t>from</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transition</a:t>
            </a:r>
            <a:r>
              <a:rPr lang="de-DE" altLang="en-US" sz="1800" dirty="0">
                <a:latin typeface="Arial" charset="0"/>
                <a:cs typeface="Arial" charset="0"/>
              </a:rPr>
              <a:t> </a:t>
            </a:r>
            <a:r>
              <a:rPr lang="de-DE" altLang="en-US" sz="1800" dirty="0" err="1">
                <a:latin typeface="Arial" charset="0"/>
                <a:cs typeface="Arial" charset="0"/>
              </a:rPr>
              <a:t>strength</a:t>
            </a:r>
            <a:r>
              <a:rPr lang="de-DE" altLang="en-US" sz="1800" dirty="0">
                <a:latin typeface="Arial" charset="0"/>
                <a:cs typeface="Arial" charset="0"/>
              </a:rPr>
              <a:t> </a:t>
            </a:r>
            <a:r>
              <a:rPr lang="de-DE" altLang="en-US" sz="1800" dirty="0" err="1">
                <a:latin typeface="Arial" charset="0"/>
                <a:cs typeface="Arial" charset="0"/>
              </a:rPr>
              <a:t>distribution</a:t>
            </a:r>
            <a:r>
              <a:rPr lang="de-DE" altLang="en-US" sz="1800" dirty="0">
                <a:latin typeface="Arial" charset="0"/>
                <a:cs typeface="Arial" charset="0"/>
              </a:rPr>
              <a:t>. </a:t>
            </a:r>
            <a:endParaRPr lang="de-DE"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82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7">
                                            <p:txEl>
                                              <p:pRg st="0" end="0"/>
                                            </p:txEl>
                                          </p:spTgt>
                                        </p:tgtEl>
                                        <p:attrNameLst>
                                          <p:attrName>style.opacity</p:attrName>
                                        </p:attrNameLst>
                                      </p:cBhvr>
                                      <p:to>
                                        <p:strVal val="0.4"/>
                                      </p:to>
                                    </p:set>
                                    <p:animEffect filter="image" prLst="opacity: 0.4">
                                      <p:cBhvr rctx="IE">
                                        <p:cTn id="9" dur="indefinite"/>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p:cTn id="15" dur="indefinite"/>
                                        <p:tgtEl>
                                          <p:spTgt spid="7">
                                            <p:txEl>
                                              <p:pRg st="1" end="1"/>
                                            </p:txEl>
                                          </p:spTgt>
                                        </p:tgtEl>
                                        <p:attrNameLst>
                                          <p:attrName>style.opacity</p:attrName>
                                        </p:attrNameLst>
                                      </p:cBhvr>
                                      <p:to>
                                        <p:strVal val="0.4"/>
                                      </p:to>
                                    </p:set>
                                    <p:animEffect filter="image" prLst="opacity: 0.4">
                                      <p:cBhvr rctx="IE">
                                        <p:cTn id="16" dur="indefinite"/>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02BB5-CC06-4975-812A-FC40171C1539}"/>
              </a:ext>
            </a:extLst>
          </p:cNvPr>
          <p:cNvSpPr>
            <a:spLocks noGrp="1"/>
          </p:cNvSpPr>
          <p:nvPr>
            <p:ph type="title"/>
          </p:nvPr>
        </p:nvSpPr>
        <p:spPr/>
        <p:txBody>
          <a:bodyPr/>
          <a:lstStyle/>
          <a:p>
            <a:r>
              <a:rPr lang="de-DE" dirty="0"/>
              <a:t>Summary</a:t>
            </a:r>
          </a:p>
        </p:txBody>
      </p:sp>
      <p:sp>
        <p:nvSpPr>
          <p:cNvPr id="3" name="Fußzeilenplatzhalter 2">
            <a:extLst>
              <a:ext uri="{FF2B5EF4-FFF2-40B4-BE49-F238E27FC236}">
                <a16:creationId xmlns:a16="http://schemas.microsoft.com/office/drawing/2014/main" id="{9FA9A248-616D-4AC8-9FB4-BA56885A442A}"/>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46F88003-E2F9-4DC4-BF35-A590250621F8}"/>
              </a:ext>
            </a:extLst>
          </p:cNvPr>
          <p:cNvSpPr>
            <a:spLocks noGrp="1"/>
          </p:cNvSpPr>
          <p:nvPr>
            <p:ph type="sldNum" sz="quarter" idx="11"/>
          </p:nvPr>
        </p:nvSpPr>
        <p:spPr/>
        <p:txBody>
          <a:bodyPr/>
          <a:lstStyle/>
          <a:p>
            <a:pPr>
              <a:defRPr/>
            </a:pPr>
            <a:fld id="{8614DAB7-A4D7-4826-883F-F03240883239}" type="slidenum">
              <a:rPr lang="de-DE" smtClean="0"/>
              <a:pPr>
                <a:defRPr/>
              </a:pPr>
              <a:t>33</a:t>
            </a:fld>
            <a:endParaRPr lang="de-DE" dirty="0"/>
          </a:p>
        </p:txBody>
      </p:sp>
      <p:sp>
        <p:nvSpPr>
          <p:cNvPr id="5" name="Text Box 3">
            <a:extLst>
              <a:ext uri="{FF2B5EF4-FFF2-40B4-BE49-F238E27FC236}">
                <a16:creationId xmlns:a16="http://schemas.microsoft.com/office/drawing/2014/main" id="{66E21CD6-0874-4321-B1BB-D6B7C3F39DD9}"/>
              </a:ext>
            </a:extLst>
          </p:cNvPr>
          <p:cNvSpPr txBox="1">
            <a:spLocks noChangeArrowheads="1"/>
          </p:cNvSpPr>
          <p:nvPr/>
        </p:nvSpPr>
        <p:spPr bwMode="auto">
          <a:xfrm>
            <a:off x="146051" y="1860174"/>
            <a:ext cx="8682990" cy="372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We experimentally realized for the first time a superconducting microwave billiard with partially violated </a:t>
            </a:r>
            <a:r>
              <a:rPr lang="en-US" i="1" dirty="0">
                <a:latin typeface="Times New Roman" panose="02020603050405020304" pitchFamily="18" charset="0"/>
                <a:cs typeface="Times New Roman" panose="02020603050405020304" pitchFamily="18" charset="0"/>
              </a:rPr>
              <a:t>T </a:t>
            </a:r>
            <a:r>
              <a:rPr lang="en-US" dirty="0">
                <a:latin typeface="Arial" panose="020B0604020202020204" pitchFamily="34" charset="0"/>
                <a:cs typeface="Arial" panose="020B0604020202020204" pitchFamily="34" charset="0"/>
              </a:rPr>
              <a:t>invariance. In order to obtain longer and complete sequences of eigenvalues and to realize a stronger violation of </a:t>
            </a:r>
            <a:r>
              <a:rPr lang="en-US" i="1" dirty="0">
                <a:latin typeface="Times New Roman" panose="02020603050405020304" pitchFamily="18" charset="0"/>
                <a:cs typeface="Times New Roman" panose="02020603050405020304" pitchFamily="18" charset="0"/>
              </a:rPr>
              <a:t>T</a:t>
            </a:r>
            <a:r>
              <a:rPr lang="en-US" dirty="0">
                <a:latin typeface="Arial" panose="020B0604020202020204" pitchFamily="34" charset="0"/>
                <a:cs typeface="Arial" panose="020B0604020202020204" pitchFamily="34" charset="0"/>
              </a:rPr>
              <a:t> invariance the area of the cavity, i.e., the billiard needs to be increased and a few more ferrites must be added. Yet, care has to be taken that additional absorption leaves the resonances isolated in order to ensure </a:t>
            </a:r>
            <a:r>
              <a:rPr lang="de-DE" dirty="0" err="1">
                <a:latin typeface="Arial" panose="020B0604020202020204" pitchFamily="34" charset="0"/>
                <a:cs typeface="Arial" panose="020B0604020202020204" pitchFamily="34" charset="0"/>
              </a:rPr>
              <a:t>complete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level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sequences</a:t>
            </a:r>
            <a:r>
              <a:rPr lang="de-DE" dirty="0">
                <a:latin typeface="Arial" panose="020B0604020202020204" pitchFamily="34" charset="0"/>
                <a:cs typeface="Arial" panose="020B0604020202020204" pitchFamily="34" charset="0"/>
              </a:rPr>
              <a:t>.</a:t>
            </a:r>
          </a:p>
          <a:p>
            <a:pPr marL="0" indent="0">
              <a:lnSpc>
                <a:spcPct val="120000"/>
              </a:lnSpc>
              <a:buNone/>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932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A96BA-A3CC-46FE-94FF-828A8F0F4CE9}"/>
              </a:ext>
            </a:extLst>
          </p:cNvPr>
          <p:cNvSpPr>
            <a:spLocks noGrp="1"/>
          </p:cNvSpPr>
          <p:nvPr>
            <p:ph type="title"/>
          </p:nvPr>
        </p:nvSpPr>
        <p:spPr/>
        <p:txBody>
          <a:bodyPr/>
          <a:lstStyle/>
          <a:p>
            <a:r>
              <a:rPr lang="de-DE" dirty="0" err="1"/>
              <a:t>Perspectives</a:t>
            </a:r>
            <a:r>
              <a:rPr lang="de-DE" dirty="0"/>
              <a:t> and </a:t>
            </a:r>
            <a:r>
              <a:rPr lang="de-DE" dirty="0" err="1"/>
              <a:t>Thanks</a:t>
            </a:r>
            <a:endParaRPr lang="de-DE" dirty="0"/>
          </a:p>
        </p:txBody>
      </p:sp>
      <p:sp>
        <p:nvSpPr>
          <p:cNvPr id="3" name="Fußzeilenplatzhalter 2">
            <a:extLst>
              <a:ext uri="{FF2B5EF4-FFF2-40B4-BE49-F238E27FC236}">
                <a16:creationId xmlns:a16="http://schemas.microsoft.com/office/drawing/2014/main" id="{500AF41F-2083-45C8-814F-080E03591A83}"/>
              </a:ext>
            </a:extLst>
          </p:cNvPr>
          <p:cNvSpPr>
            <a:spLocks noGrp="1"/>
          </p:cNvSpPr>
          <p:nvPr>
            <p:ph type="ftr" sz="quarter" idx="10"/>
          </p:nvPr>
        </p:nvSpPr>
        <p:spPr/>
        <p:txBody>
          <a:bodyPr/>
          <a:lstStyle/>
          <a:p>
            <a:pPr>
              <a:defRPr/>
            </a:pPr>
            <a:r>
              <a:rPr lang="de-DE"/>
              <a:t>2019 | SFB 1245 | Achim Richter | </a:t>
            </a:r>
            <a:endParaRPr lang="de-DE" dirty="0"/>
          </a:p>
        </p:txBody>
      </p:sp>
      <p:sp>
        <p:nvSpPr>
          <p:cNvPr id="4" name="Foliennummernplatzhalter 3">
            <a:extLst>
              <a:ext uri="{FF2B5EF4-FFF2-40B4-BE49-F238E27FC236}">
                <a16:creationId xmlns:a16="http://schemas.microsoft.com/office/drawing/2014/main" id="{96359741-CD53-4711-948B-E497E25D84D7}"/>
              </a:ext>
            </a:extLst>
          </p:cNvPr>
          <p:cNvSpPr>
            <a:spLocks noGrp="1"/>
          </p:cNvSpPr>
          <p:nvPr>
            <p:ph type="sldNum" sz="quarter" idx="11"/>
          </p:nvPr>
        </p:nvSpPr>
        <p:spPr/>
        <p:txBody>
          <a:bodyPr/>
          <a:lstStyle/>
          <a:p>
            <a:pPr>
              <a:defRPr/>
            </a:pPr>
            <a:fld id="{8614DAB7-A4D7-4826-883F-F03240883239}" type="slidenum">
              <a:rPr lang="de-DE" smtClean="0"/>
              <a:pPr>
                <a:defRPr/>
              </a:pPr>
              <a:t>34</a:t>
            </a:fld>
            <a:endParaRPr lang="de-DE" dirty="0"/>
          </a:p>
        </p:txBody>
      </p:sp>
      <p:sp>
        <p:nvSpPr>
          <p:cNvPr id="5" name="Text Box 3">
            <a:extLst>
              <a:ext uri="{FF2B5EF4-FFF2-40B4-BE49-F238E27FC236}">
                <a16:creationId xmlns:a16="http://schemas.microsoft.com/office/drawing/2014/main" id="{F6B80433-DD47-4E2A-9A9B-A48AF82AD756}"/>
              </a:ext>
            </a:extLst>
          </p:cNvPr>
          <p:cNvSpPr txBox="1">
            <a:spLocks noChangeArrowheads="1"/>
          </p:cNvSpPr>
          <p:nvPr/>
        </p:nvSpPr>
        <p:spPr bwMode="auto">
          <a:xfrm>
            <a:off x="146050" y="1549820"/>
            <a:ext cx="8847121" cy="437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lnSpc>
                <a:spcPct val="130000"/>
              </a:lnSpc>
              <a:spcBef>
                <a:spcPct val="0"/>
              </a:spcBef>
              <a:buFontTx/>
              <a:buChar char="•"/>
              <a:defRPr/>
            </a:pPr>
            <a:r>
              <a:rPr lang="de-DE" altLang="en-US" sz="1800" dirty="0">
                <a:latin typeface="Arial" charset="0"/>
                <a:cs typeface="Arial" charset="0"/>
              </a:rPr>
              <a:t>I </a:t>
            </a:r>
            <a:r>
              <a:rPr lang="de-DE" altLang="en-US" sz="1800" dirty="0" err="1" smtClean="0">
                <a:latin typeface="Arial" charset="0"/>
                <a:cs typeface="Arial" charset="0"/>
              </a:rPr>
              <a:t>spoke</a:t>
            </a:r>
            <a:r>
              <a:rPr lang="de-DE" altLang="en-US" sz="1800" dirty="0" smtClean="0">
                <a:latin typeface="Arial" charset="0"/>
                <a:cs typeface="Arial" charset="0"/>
              </a:rPr>
              <a:t> </a:t>
            </a:r>
            <a:r>
              <a:rPr lang="de-DE" altLang="en-US" sz="1800" dirty="0" err="1" smtClean="0">
                <a:latin typeface="Arial" charset="0"/>
                <a:cs typeface="Arial" charset="0"/>
              </a:rPr>
              <a:t>here</a:t>
            </a:r>
            <a:r>
              <a:rPr lang="de-DE" altLang="en-US" sz="1800" dirty="0" smtClean="0">
                <a:latin typeface="Arial" charset="0"/>
                <a:cs typeface="Arial" charset="0"/>
              </a:rPr>
              <a:t> </a:t>
            </a:r>
            <a:r>
              <a:rPr lang="de-DE" altLang="en-US" sz="1800" dirty="0" err="1">
                <a:latin typeface="Arial" charset="0"/>
                <a:cs typeface="Arial" charset="0"/>
              </a:rPr>
              <a:t>about</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last </a:t>
            </a:r>
            <a:r>
              <a:rPr lang="de-DE" altLang="en-US" sz="1800" dirty="0" err="1">
                <a:latin typeface="Arial" charset="0"/>
                <a:cs typeface="Arial" charset="0"/>
              </a:rPr>
              <a:t>experiment</a:t>
            </a:r>
            <a:r>
              <a:rPr lang="de-DE" altLang="en-US" sz="1800" dirty="0">
                <a:latin typeface="Arial" charset="0"/>
                <a:cs typeface="Arial" charset="0"/>
              </a:rPr>
              <a:t> </a:t>
            </a:r>
            <a:r>
              <a:rPr lang="de-DE" altLang="en-US" sz="1800" dirty="0" err="1">
                <a:latin typeface="Arial" charset="0"/>
                <a:cs typeface="Arial" charset="0"/>
              </a:rPr>
              <a:t>preformed</a:t>
            </a:r>
            <a:r>
              <a:rPr lang="de-DE" altLang="en-US" sz="1800" dirty="0">
                <a:latin typeface="Arial" charset="0"/>
                <a:cs typeface="Arial" charset="0"/>
              </a:rPr>
              <a:t> in "</a:t>
            </a:r>
            <a:r>
              <a:rPr lang="de-DE" altLang="en-US" sz="1800" dirty="0" err="1">
                <a:latin typeface="Arial" charset="0"/>
                <a:cs typeface="Arial" charset="0"/>
              </a:rPr>
              <a:t>our</a:t>
            </a:r>
            <a:r>
              <a:rPr lang="de-DE" altLang="en-US" sz="1800" dirty="0">
                <a:latin typeface="Arial" charset="0"/>
                <a:cs typeface="Arial" charset="0"/>
              </a:rPr>
              <a:t>" </a:t>
            </a:r>
            <a:r>
              <a:rPr lang="de-DE" altLang="en-US" sz="1800" dirty="0" err="1">
                <a:latin typeface="Arial" charset="0"/>
                <a:cs typeface="Arial" charset="0"/>
              </a:rPr>
              <a:t>billiard</a:t>
            </a:r>
            <a:r>
              <a:rPr lang="de-DE" altLang="en-US" sz="1800" dirty="0">
                <a:latin typeface="Arial" charset="0"/>
                <a:cs typeface="Arial" charset="0"/>
              </a:rPr>
              <a:t> </a:t>
            </a:r>
            <a:r>
              <a:rPr lang="de-DE" altLang="en-US" sz="1800" dirty="0" err="1">
                <a:latin typeface="Arial" charset="0"/>
                <a:cs typeface="Arial" charset="0"/>
              </a:rPr>
              <a:t>group</a:t>
            </a:r>
            <a:r>
              <a:rPr lang="de-DE" altLang="en-US" sz="1800" dirty="0">
                <a:latin typeface="Arial" charset="0"/>
                <a:cs typeface="Arial" charset="0"/>
              </a:rPr>
              <a:t> at </a:t>
            </a:r>
            <a:r>
              <a:rPr lang="de-DE" altLang="en-US" sz="1800" dirty="0" err="1">
                <a:latin typeface="Arial" charset="0"/>
                <a:cs typeface="Arial" charset="0"/>
              </a:rPr>
              <a:t>the</a:t>
            </a:r>
            <a:r>
              <a:rPr lang="de-DE" altLang="en-US" sz="1800" dirty="0">
                <a:latin typeface="Arial" charset="0"/>
                <a:cs typeface="Arial" charset="0"/>
              </a:rPr>
              <a:t> Institut </a:t>
            </a:r>
            <a:r>
              <a:rPr lang="de-DE" altLang="en-US" sz="1800" dirty="0" err="1">
                <a:latin typeface="Arial" charset="0"/>
                <a:cs typeface="Arial" charset="0"/>
              </a:rPr>
              <a:t>of</a:t>
            </a:r>
            <a:r>
              <a:rPr lang="de-DE" altLang="en-US" sz="1800" dirty="0">
                <a:latin typeface="Arial" charset="0"/>
                <a:cs typeface="Arial" charset="0"/>
              </a:rPr>
              <a:t> </a:t>
            </a:r>
            <a:r>
              <a:rPr lang="de-DE" altLang="en-US" sz="1800" dirty="0" err="1">
                <a:latin typeface="Arial" charset="0"/>
                <a:cs typeface="Arial" charset="0"/>
              </a:rPr>
              <a:t>Nuclear</a:t>
            </a:r>
            <a:r>
              <a:rPr lang="de-DE" altLang="en-US" sz="1800" dirty="0">
                <a:latin typeface="Arial" charset="0"/>
                <a:cs typeface="Arial" charset="0"/>
              </a:rPr>
              <a:t> Physics at </a:t>
            </a:r>
            <a:r>
              <a:rPr lang="de-DE" altLang="en-US" sz="1800" dirty="0" err="1">
                <a:latin typeface="Arial" charset="0"/>
                <a:cs typeface="Arial" charset="0"/>
              </a:rPr>
              <a:t>the</a:t>
            </a:r>
            <a:r>
              <a:rPr lang="de-DE" altLang="en-US" sz="1800" dirty="0">
                <a:latin typeface="Arial" charset="0"/>
                <a:cs typeface="Arial" charset="0"/>
              </a:rPr>
              <a:t> TU Darmstadt. The </a:t>
            </a:r>
            <a:r>
              <a:rPr lang="de-DE" altLang="en-US" sz="1800" dirty="0" err="1">
                <a:latin typeface="Arial" charset="0"/>
                <a:cs typeface="Arial" charset="0"/>
              </a:rPr>
              <a:t>group</a:t>
            </a:r>
            <a:r>
              <a:rPr lang="de-DE" altLang="en-US" sz="1800" dirty="0">
                <a:latin typeface="Arial" charset="0"/>
                <a:cs typeface="Arial" charset="0"/>
              </a:rPr>
              <a:t> was </a:t>
            </a:r>
            <a:r>
              <a:rPr lang="de-DE" altLang="en-US" sz="1800" dirty="0" err="1">
                <a:latin typeface="Arial" charset="0"/>
                <a:cs typeface="Arial" charset="0"/>
              </a:rPr>
              <a:t>founded</a:t>
            </a:r>
            <a:r>
              <a:rPr lang="de-DE" altLang="en-US" sz="1800" dirty="0">
                <a:latin typeface="Arial" charset="0"/>
                <a:cs typeface="Arial" charset="0"/>
              </a:rPr>
              <a:t> in 1992 so </a:t>
            </a:r>
            <a:r>
              <a:rPr lang="de-DE" altLang="en-US" sz="1800" dirty="0" err="1">
                <a:latin typeface="Arial" charset="0"/>
                <a:cs typeface="Arial" charset="0"/>
              </a:rPr>
              <a:t>to</a:t>
            </a:r>
            <a:r>
              <a:rPr lang="de-DE" altLang="en-US" sz="1800" dirty="0">
                <a:latin typeface="Arial" charset="0"/>
                <a:cs typeface="Arial" charset="0"/>
              </a:rPr>
              <a:t> </a:t>
            </a:r>
            <a:r>
              <a:rPr lang="de-DE" altLang="en-US" sz="1800" dirty="0" err="1">
                <a:latin typeface="Arial" charset="0"/>
                <a:cs typeface="Arial" charset="0"/>
              </a:rPr>
              <a:t>say</a:t>
            </a:r>
            <a:r>
              <a:rPr lang="de-DE" altLang="en-US" sz="1800" dirty="0">
                <a:latin typeface="Arial" charset="0"/>
                <a:cs typeface="Arial" charset="0"/>
              </a:rPr>
              <a:t> </a:t>
            </a:r>
            <a:r>
              <a:rPr lang="de-DE" altLang="en-US" sz="1800" dirty="0" err="1">
                <a:latin typeface="Arial" charset="0"/>
                <a:cs typeface="Arial" charset="0"/>
              </a:rPr>
              <a:t>as</a:t>
            </a:r>
            <a:r>
              <a:rPr lang="de-DE" altLang="en-US" sz="1800" dirty="0">
                <a:latin typeface="Arial" charset="0"/>
                <a:cs typeface="Arial" charset="0"/>
              </a:rPr>
              <a:t> an </a:t>
            </a:r>
            <a:r>
              <a:rPr lang="de-DE" altLang="en-US" sz="1800" dirty="0" err="1">
                <a:latin typeface="Arial" charset="0"/>
                <a:cs typeface="Arial" charset="0"/>
              </a:rPr>
              <a:t>offspring</a:t>
            </a:r>
            <a:r>
              <a:rPr lang="de-DE" altLang="en-US" sz="1800" dirty="0">
                <a:latin typeface="Arial" charset="0"/>
                <a:cs typeface="Arial" charset="0"/>
              </a:rPr>
              <a:t> </a:t>
            </a:r>
            <a:r>
              <a:rPr lang="de-DE" altLang="en-US" sz="1800" dirty="0" err="1">
                <a:latin typeface="Arial" charset="0"/>
                <a:cs typeface="Arial" charset="0"/>
              </a:rPr>
              <a:t>from</a:t>
            </a:r>
            <a:r>
              <a:rPr lang="de-DE" altLang="en-US" sz="1800" dirty="0">
                <a:latin typeface="Arial" charset="0"/>
                <a:cs typeface="Arial" charset="0"/>
              </a:rPr>
              <a:t> </a:t>
            </a:r>
            <a:r>
              <a:rPr lang="de-DE" altLang="en-US" sz="1800" dirty="0" err="1">
                <a:latin typeface="Arial" charset="0"/>
                <a:cs typeface="Arial" charset="0"/>
              </a:rPr>
              <a:t>our</a:t>
            </a:r>
            <a:r>
              <a:rPr lang="de-DE" altLang="en-US" sz="1800" dirty="0">
                <a:latin typeface="Arial" charset="0"/>
                <a:cs typeface="Arial" charset="0"/>
              </a:rPr>
              <a:t> </a:t>
            </a:r>
            <a:r>
              <a:rPr lang="de-DE" altLang="en-US" sz="1800" dirty="0" err="1">
                <a:latin typeface="Arial" charset="0"/>
                <a:cs typeface="Arial" charset="0"/>
              </a:rPr>
              <a:t>experience</a:t>
            </a:r>
            <a:r>
              <a:rPr lang="de-DE" altLang="en-US" sz="1800" dirty="0">
                <a:latin typeface="Arial" charset="0"/>
                <a:cs typeface="Arial" charset="0"/>
              </a:rPr>
              <a:t> in </a:t>
            </a:r>
            <a:r>
              <a:rPr lang="de-DE" altLang="en-US" sz="1800" dirty="0" err="1">
                <a:latin typeface="Arial" charset="0"/>
                <a:cs typeface="Arial" charset="0"/>
              </a:rPr>
              <a:t>rf</a:t>
            </a:r>
            <a:r>
              <a:rPr lang="de-DE" altLang="en-US" sz="1800" dirty="0">
                <a:latin typeface="Arial" charset="0"/>
                <a:cs typeface="Arial" charset="0"/>
              </a:rPr>
              <a:t> </a:t>
            </a:r>
            <a:r>
              <a:rPr lang="de-DE" altLang="en-US" sz="1800" dirty="0" err="1">
                <a:latin typeface="Arial" charset="0"/>
                <a:cs typeface="Arial" charset="0"/>
              </a:rPr>
              <a:t>superconductivity</a:t>
            </a:r>
            <a:r>
              <a:rPr lang="de-DE" altLang="en-US" sz="1800" dirty="0">
                <a:latin typeface="Arial" charset="0"/>
                <a:cs typeface="Arial" charset="0"/>
              </a:rPr>
              <a:t> </a:t>
            </a:r>
            <a:r>
              <a:rPr lang="de-DE" altLang="en-US" sz="1800" dirty="0" err="1">
                <a:latin typeface="Arial" charset="0"/>
                <a:cs typeface="Arial" charset="0"/>
              </a:rPr>
              <a:t>from</a:t>
            </a:r>
            <a:r>
              <a:rPr lang="de-DE" altLang="en-US" sz="1800" dirty="0">
                <a:latin typeface="Arial" charset="0"/>
                <a:cs typeface="Arial" charset="0"/>
              </a:rPr>
              <a:t> </a:t>
            </a:r>
            <a:r>
              <a:rPr lang="de-DE" altLang="en-US" sz="1800" dirty="0" err="1">
                <a:latin typeface="Arial" charset="0"/>
                <a:cs typeface="Arial" charset="0"/>
              </a:rPr>
              <a:t>developing</a:t>
            </a:r>
            <a:r>
              <a:rPr lang="de-DE" altLang="en-US" sz="1800" dirty="0">
                <a:latin typeface="Arial" charset="0"/>
                <a:cs typeface="Arial" charset="0"/>
              </a:rPr>
              <a:t> and </a:t>
            </a:r>
            <a:r>
              <a:rPr lang="de-DE" altLang="en-US" sz="1800" dirty="0" err="1">
                <a:latin typeface="Arial" charset="0"/>
                <a:cs typeface="Arial" charset="0"/>
              </a:rPr>
              <a:t>building</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S-DALINAC and </a:t>
            </a:r>
            <a:r>
              <a:rPr lang="de-DE" altLang="en-US" sz="1800" dirty="0" err="1">
                <a:latin typeface="Arial" charset="0"/>
                <a:cs typeface="Arial" charset="0"/>
              </a:rPr>
              <a:t>our</a:t>
            </a:r>
            <a:r>
              <a:rPr lang="de-DE" altLang="en-US" sz="1800" dirty="0">
                <a:latin typeface="Arial" charset="0"/>
                <a:cs typeface="Arial" charset="0"/>
              </a:rPr>
              <a:t> </a:t>
            </a:r>
            <a:r>
              <a:rPr lang="de-DE" altLang="en-US" sz="1800" dirty="0" err="1">
                <a:latin typeface="Arial" charset="0"/>
                <a:cs typeface="Arial" charset="0"/>
              </a:rPr>
              <a:t>research</a:t>
            </a:r>
            <a:r>
              <a:rPr lang="de-DE" altLang="en-US" sz="1800" dirty="0">
                <a:latin typeface="Arial" charset="0"/>
                <a:cs typeface="Arial" charset="0"/>
              </a:rPr>
              <a:t> in </a:t>
            </a:r>
            <a:r>
              <a:rPr lang="de-DE" altLang="en-US" sz="1800" dirty="0" err="1">
                <a:latin typeface="Arial" charset="0"/>
                <a:cs typeface="Arial" charset="0"/>
              </a:rPr>
              <a:t>nuclear</a:t>
            </a:r>
            <a:r>
              <a:rPr lang="de-DE" altLang="en-US" sz="1800" dirty="0">
                <a:latin typeface="Arial" charset="0"/>
                <a:cs typeface="Arial" charset="0"/>
              </a:rPr>
              <a:t> </a:t>
            </a:r>
            <a:r>
              <a:rPr lang="de-DE" altLang="en-US" sz="1800" dirty="0" err="1">
                <a:latin typeface="Arial" charset="0"/>
                <a:cs typeface="Arial" charset="0"/>
              </a:rPr>
              <a:t>physics</a:t>
            </a:r>
            <a:r>
              <a:rPr lang="de-DE" altLang="en-US" sz="1800" dirty="0">
                <a:latin typeface="Arial" charset="0"/>
                <a:cs typeface="Arial" charset="0"/>
              </a:rPr>
              <a:t>. </a:t>
            </a:r>
            <a:endParaRPr lang="de-DE" altLang="en-US" sz="1800" dirty="0" smtClean="0">
              <a:latin typeface="Arial" charset="0"/>
              <a:cs typeface="Arial" charset="0"/>
            </a:endParaRPr>
          </a:p>
          <a:p>
            <a:pPr eaLnBrk="1" hangingPunct="1">
              <a:lnSpc>
                <a:spcPct val="130000"/>
              </a:lnSpc>
              <a:spcBef>
                <a:spcPct val="0"/>
              </a:spcBef>
              <a:buFontTx/>
              <a:buChar char="•"/>
              <a:defRPr/>
            </a:pPr>
            <a:r>
              <a:rPr lang="de-DE" altLang="en-US" sz="1800" dirty="0" err="1" smtClean="0">
                <a:latin typeface="Arial" charset="0"/>
                <a:cs typeface="Arial" charset="0"/>
              </a:rPr>
              <a:t>During</a:t>
            </a:r>
            <a:r>
              <a:rPr lang="de-DE" altLang="en-US" sz="1800" dirty="0" smtClean="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almost</a:t>
            </a:r>
            <a:r>
              <a:rPr lang="de-DE" altLang="en-US" sz="1800" dirty="0">
                <a:latin typeface="Arial" charset="0"/>
                <a:cs typeface="Arial" charset="0"/>
              </a:rPr>
              <a:t> 30 </a:t>
            </a:r>
            <a:r>
              <a:rPr lang="de-DE" altLang="en-US" sz="1800" dirty="0" err="1">
                <a:latin typeface="Arial" charset="0"/>
                <a:cs typeface="Arial" charset="0"/>
              </a:rPr>
              <a:t>years</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billiard</a:t>
            </a:r>
            <a:r>
              <a:rPr lang="de-DE" altLang="en-US" sz="1800" dirty="0">
                <a:latin typeface="Arial" charset="0"/>
                <a:cs typeface="Arial" charset="0"/>
              </a:rPr>
              <a:t> </a:t>
            </a:r>
            <a:r>
              <a:rPr lang="de-DE" altLang="en-US" sz="1800" dirty="0" err="1">
                <a:latin typeface="Arial" charset="0"/>
                <a:cs typeface="Arial" charset="0"/>
              </a:rPr>
              <a:t>group</a:t>
            </a:r>
            <a:r>
              <a:rPr lang="de-DE" altLang="en-US" sz="1800" dirty="0">
                <a:latin typeface="Arial" charset="0"/>
                <a:cs typeface="Arial" charset="0"/>
              </a:rPr>
              <a:t> </a:t>
            </a:r>
            <a:r>
              <a:rPr lang="de-DE" altLang="en-US" sz="1800" dirty="0" err="1">
                <a:latin typeface="Arial" charset="0"/>
                <a:cs typeface="Arial" charset="0"/>
              </a:rPr>
              <a:t>has</a:t>
            </a:r>
            <a:r>
              <a:rPr lang="de-DE" altLang="en-US" sz="1800" dirty="0">
                <a:latin typeface="Arial" charset="0"/>
                <a:cs typeface="Arial" charset="0"/>
              </a:rPr>
              <a:t> </a:t>
            </a:r>
            <a:r>
              <a:rPr lang="de-DE" altLang="en-US" sz="1800" dirty="0" err="1">
                <a:latin typeface="Arial" charset="0"/>
                <a:cs typeface="Arial" charset="0"/>
              </a:rPr>
              <a:t>existed</a:t>
            </a:r>
            <a:r>
              <a:rPr lang="de-DE" altLang="en-US" sz="1800" dirty="0">
                <a:latin typeface="Arial" charset="0"/>
                <a:cs typeface="Arial" charset="0"/>
              </a:rPr>
              <a:t> </a:t>
            </a:r>
            <a:r>
              <a:rPr lang="de-DE" altLang="en-US" sz="1800" dirty="0" err="1">
                <a:latin typeface="Arial" charset="0"/>
                <a:cs typeface="Arial" charset="0"/>
              </a:rPr>
              <a:t>we</a:t>
            </a:r>
            <a:r>
              <a:rPr lang="de-DE" altLang="en-US" sz="1800" dirty="0">
                <a:latin typeface="Arial" charset="0"/>
                <a:cs typeface="Arial" charset="0"/>
              </a:rPr>
              <a:t> </a:t>
            </a:r>
            <a:r>
              <a:rPr lang="de-DE" altLang="en-US" sz="1800" dirty="0" err="1">
                <a:latin typeface="Arial" charset="0"/>
                <a:cs typeface="Arial" charset="0"/>
              </a:rPr>
              <a:t>had</a:t>
            </a:r>
            <a:r>
              <a:rPr lang="de-DE" altLang="en-US" sz="1800" dirty="0">
                <a:latin typeface="Arial" charset="0"/>
                <a:cs typeface="Arial" charset="0"/>
              </a:rPr>
              <a:t> </a:t>
            </a:r>
            <a:r>
              <a:rPr lang="de-DE" altLang="en-US" sz="1800" dirty="0" err="1">
                <a:latin typeface="Arial" charset="0"/>
                <a:cs typeface="Arial" charset="0"/>
              </a:rPr>
              <a:t>many</a:t>
            </a:r>
            <a:r>
              <a:rPr lang="de-DE" altLang="en-US" sz="1800" dirty="0">
                <a:latin typeface="Arial" charset="0"/>
                <a:cs typeface="Arial" charset="0"/>
              </a:rPr>
              <a:t> </a:t>
            </a:r>
            <a:r>
              <a:rPr lang="de-DE" altLang="en-US" sz="1800" dirty="0" err="1">
                <a:latin typeface="Arial" charset="0"/>
                <a:cs typeface="Arial" charset="0"/>
              </a:rPr>
              <a:t>collaborators</a:t>
            </a:r>
            <a:r>
              <a:rPr lang="de-DE" altLang="en-US" sz="1800" dirty="0">
                <a:latin typeface="Arial" charset="0"/>
                <a:cs typeface="Arial" charset="0"/>
              </a:rPr>
              <a:t> </a:t>
            </a:r>
            <a:r>
              <a:rPr lang="de-DE" altLang="en-US" sz="1800" dirty="0" err="1">
                <a:latin typeface="Arial" charset="0"/>
                <a:cs typeface="Arial" charset="0"/>
              </a:rPr>
              <a:t>from</a:t>
            </a:r>
            <a:r>
              <a:rPr lang="de-DE" altLang="en-US" sz="1800" dirty="0">
                <a:latin typeface="Arial" charset="0"/>
                <a:cs typeface="Arial" charset="0"/>
              </a:rPr>
              <a:t> </a:t>
            </a:r>
            <a:r>
              <a:rPr lang="de-DE" altLang="en-US" sz="1800" dirty="0" err="1">
                <a:latin typeface="Arial" charset="0"/>
                <a:cs typeface="Arial" charset="0"/>
              </a:rPr>
              <a:t>the</a:t>
            </a:r>
            <a:r>
              <a:rPr lang="de-DE" altLang="en-US" sz="1800" dirty="0">
                <a:latin typeface="Arial" charset="0"/>
                <a:cs typeface="Arial" charset="0"/>
              </a:rPr>
              <a:t> outside, </a:t>
            </a:r>
            <a:r>
              <a:rPr lang="de-DE" altLang="en-US" sz="1800" dirty="0" err="1">
                <a:latin typeface="Arial" charset="0"/>
                <a:cs typeface="Arial" charset="0"/>
              </a:rPr>
              <a:t>some</a:t>
            </a:r>
            <a:r>
              <a:rPr lang="de-DE" altLang="en-US" sz="1800" dirty="0">
                <a:latin typeface="Arial" charset="0"/>
                <a:cs typeface="Arial" charset="0"/>
              </a:rPr>
              <a:t> </a:t>
            </a:r>
            <a:r>
              <a:rPr lang="de-DE" altLang="en-US" sz="1800" dirty="0" err="1">
                <a:latin typeface="Arial" charset="0"/>
                <a:cs typeface="Arial" charset="0"/>
              </a:rPr>
              <a:t>of</a:t>
            </a:r>
            <a:r>
              <a:rPr lang="de-DE" altLang="en-US" sz="1800" dirty="0">
                <a:latin typeface="Arial" charset="0"/>
                <a:cs typeface="Arial" charset="0"/>
              </a:rPr>
              <a:t> </a:t>
            </a:r>
            <a:r>
              <a:rPr lang="de-DE" altLang="en-US" sz="1800" dirty="0" err="1">
                <a:latin typeface="Arial" charset="0"/>
                <a:cs typeface="Arial" charset="0"/>
              </a:rPr>
              <a:t>them</a:t>
            </a:r>
            <a:r>
              <a:rPr lang="de-DE" altLang="en-US" sz="1800" dirty="0">
                <a:latin typeface="Arial" charset="0"/>
                <a:cs typeface="Arial" charset="0"/>
              </a:rPr>
              <a:t> </a:t>
            </a:r>
            <a:r>
              <a:rPr lang="de-DE" altLang="en-US" sz="1800" dirty="0" err="1">
                <a:latin typeface="Arial" charset="0"/>
                <a:cs typeface="Arial" charset="0"/>
              </a:rPr>
              <a:t>are</a:t>
            </a:r>
            <a:r>
              <a:rPr lang="de-DE" altLang="en-US" sz="1800" dirty="0">
                <a:latin typeface="Arial" charset="0"/>
                <a:cs typeface="Arial" charset="0"/>
              </a:rPr>
              <a:t> </a:t>
            </a:r>
            <a:r>
              <a:rPr lang="de-DE" altLang="en-US" sz="1800" dirty="0" err="1">
                <a:latin typeface="Arial" charset="0"/>
                <a:cs typeface="Arial" charset="0"/>
              </a:rPr>
              <a:t>here</a:t>
            </a:r>
            <a:r>
              <a:rPr lang="de-DE" altLang="en-US" sz="1800" dirty="0">
                <a:latin typeface="Arial" charset="0"/>
                <a:cs typeface="Arial" charset="0"/>
              </a:rPr>
              <a:t> at </a:t>
            </a:r>
            <a:r>
              <a:rPr lang="de-DE" altLang="en-US" sz="1800" dirty="0" err="1">
                <a:latin typeface="Arial" charset="0"/>
                <a:cs typeface="Arial" charset="0"/>
              </a:rPr>
              <a:t>the</a:t>
            </a:r>
            <a:r>
              <a:rPr lang="de-DE" altLang="en-US" sz="1800" dirty="0">
                <a:latin typeface="Arial" charset="0"/>
                <a:cs typeface="Arial" charset="0"/>
              </a:rPr>
              <a:t> </a:t>
            </a:r>
            <a:r>
              <a:rPr lang="de-DE" altLang="en-US" sz="1800" dirty="0" err="1">
                <a:latin typeface="Arial" charset="0"/>
                <a:cs typeface="Arial" charset="0"/>
              </a:rPr>
              <a:t>meeting</a:t>
            </a:r>
            <a:r>
              <a:rPr lang="de-DE" altLang="en-US" sz="1800" dirty="0">
                <a:latin typeface="Arial" charset="0"/>
                <a:cs typeface="Arial" charset="0"/>
              </a:rPr>
              <a:t> – Thomas </a:t>
            </a:r>
            <a:r>
              <a:rPr lang="de-DE" altLang="en-US" sz="1800" dirty="0" err="1">
                <a:latin typeface="Arial" charset="0"/>
                <a:cs typeface="Arial" charset="0"/>
              </a:rPr>
              <a:t>Guhr</a:t>
            </a:r>
            <a:r>
              <a:rPr lang="de-DE" altLang="en-US" sz="1800" dirty="0">
                <a:latin typeface="Arial" charset="0"/>
                <a:cs typeface="Arial" charset="0"/>
              </a:rPr>
              <a:t>, Thomas Seligman, </a:t>
            </a:r>
            <a:r>
              <a:rPr lang="de-DE" sz="1800" dirty="0" err="1">
                <a:latin typeface="Arial" panose="020B0604020202020204" pitchFamily="34" charset="0"/>
                <a:cs typeface="Arial" panose="020B0604020202020204" pitchFamily="34" charset="0"/>
              </a:rPr>
              <a:t>Jac</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Verbaarschot</a:t>
            </a:r>
            <a:r>
              <a:rPr lang="de-DE" sz="1800" dirty="0">
                <a:latin typeface="Arial" panose="020B0604020202020204" pitchFamily="34" charset="0"/>
                <a:cs typeface="Arial" panose="020B0604020202020204" pitchFamily="34" charset="0"/>
              </a:rPr>
              <a:t>, Jochen Wambach and Hans Weidenmüller. This </a:t>
            </a:r>
            <a:r>
              <a:rPr lang="de-DE" sz="1800" dirty="0" err="1">
                <a:latin typeface="Arial" panose="020B0604020202020204" pitchFamily="34" charset="0"/>
                <a:cs typeface="Arial" panose="020B0604020202020204" pitchFamily="34" charset="0"/>
              </a:rPr>
              <a:t>gives</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me</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pleasure</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to</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thank</a:t>
            </a:r>
            <a:r>
              <a:rPr lang="de-DE" sz="1800" dirty="0">
                <a:latin typeface="Arial" panose="020B0604020202020204" pitchFamily="34" charset="0"/>
                <a:cs typeface="Arial" panose="020B0604020202020204" pitchFamily="34" charset="0"/>
              </a:rPr>
              <a:t> all </a:t>
            </a:r>
            <a:r>
              <a:rPr lang="de-DE" sz="1800" dirty="0" err="1">
                <a:latin typeface="Arial" panose="020B0604020202020204" pitchFamily="34" charset="0"/>
                <a:cs typeface="Arial" panose="020B0604020202020204" pitchFamily="34" charset="0"/>
              </a:rPr>
              <a:t>of</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them</a:t>
            </a:r>
            <a:r>
              <a:rPr lang="de-DE" sz="1800" dirty="0">
                <a:latin typeface="Arial" panose="020B0604020202020204" pitchFamily="34" charset="0"/>
                <a:cs typeface="Arial" panose="020B0604020202020204" pitchFamily="34" charset="0"/>
              </a:rPr>
              <a:t>.</a:t>
            </a:r>
          </a:p>
          <a:p>
            <a:pPr eaLnBrk="1" hangingPunct="1">
              <a:lnSpc>
                <a:spcPct val="130000"/>
              </a:lnSpc>
              <a:spcBef>
                <a:spcPct val="0"/>
              </a:spcBef>
              <a:buFontTx/>
              <a:buChar char="•"/>
              <a:defRPr/>
            </a:pPr>
            <a:r>
              <a:rPr lang="de-DE" sz="1800" dirty="0" err="1">
                <a:latin typeface="Arial" panose="020B0604020202020204" pitchFamily="34" charset="0"/>
                <a:cs typeface="Arial" panose="020B0604020202020204" pitchFamily="34" charset="0"/>
              </a:rPr>
              <a:t>Finally</a:t>
            </a:r>
            <a:r>
              <a:rPr lang="de-DE" sz="1800" dirty="0">
                <a:latin typeface="Arial" panose="020B0604020202020204" pitchFamily="34" charset="0"/>
                <a:cs typeface="Arial" panose="020B0604020202020204" pitchFamily="34" charset="0"/>
              </a:rPr>
              <a:t> I am </a:t>
            </a:r>
            <a:r>
              <a:rPr lang="de-DE" sz="1800" dirty="0" err="1">
                <a:latin typeface="Arial" panose="020B0604020202020204" pitchFamily="34" charset="0"/>
                <a:cs typeface="Arial" panose="020B0604020202020204" pitchFamily="34" charset="0"/>
              </a:rPr>
              <a:t>very</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pleased</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that</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the</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work</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with</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superconducting</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billiards</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is</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now</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being</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continued</a:t>
            </a:r>
            <a:r>
              <a:rPr lang="de-DE" sz="1800" dirty="0">
                <a:latin typeface="Arial" panose="020B0604020202020204" pitchFamily="34" charset="0"/>
                <a:cs typeface="Arial" panose="020B0604020202020204" pitchFamily="34" charset="0"/>
              </a:rPr>
              <a:t> at Lanzhou University in China. </a:t>
            </a:r>
            <a:r>
              <a:rPr lang="de-DE" sz="1800" dirty="0" err="1">
                <a:latin typeface="Arial" panose="020B0604020202020204" pitchFamily="34" charset="0"/>
                <a:cs typeface="Arial" panose="020B0604020202020204" pitchFamily="34" charset="0"/>
              </a:rPr>
              <a:t>My</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long</a:t>
            </a:r>
            <a:r>
              <a:rPr lang="de-DE" sz="1800" dirty="0">
                <a:latin typeface="Arial" panose="020B0604020202020204" pitchFamily="34" charset="0"/>
                <a:cs typeface="Arial" panose="020B0604020202020204" pitchFamily="34" charset="0"/>
              </a:rPr>
              <a:t> time </a:t>
            </a:r>
            <a:r>
              <a:rPr lang="de-DE" sz="1800" dirty="0" err="1" smtClean="0">
                <a:latin typeface="Arial" panose="020B0604020202020204" pitchFamily="34" charset="0"/>
                <a:cs typeface="Arial" panose="020B0604020202020204" pitchFamily="34" charset="0"/>
              </a:rPr>
              <a:t>collaborator</a:t>
            </a:r>
            <a:r>
              <a:rPr lang="de-DE" sz="1800" dirty="0" smtClean="0">
                <a:latin typeface="Arial" panose="020B0604020202020204" pitchFamily="34" charset="0"/>
                <a:cs typeface="Arial" panose="020B0604020202020204" pitchFamily="34" charset="0"/>
              </a:rPr>
              <a:t> at </a:t>
            </a:r>
            <a:r>
              <a:rPr lang="de-DE" sz="1800" dirty="0">
                <a:latin typeface="Arial" panose="020B0604020202020204" pitchFamily="34" charset="0"/>
                <a:cs typeface="Arial" panose="020B0604020202020204" pitchFamily="34" charset="0"/>
              </a:rPr>
              <a:t>Darmstadt Barbara Dietz </a:t>
            </a:r>
            <a:r>
              <a:rPr lang="de-DE" sz="1800" smtClean="0">
                <a:latin typeface="Arial" panose="020B0604020202020204" pitchFamily="34" charset="0"/>
                <a:cs typeface="Arial" panose="020B0604020202020204" pitchFamily="34" charset="0"/>
              </a:rPr>
              <a:t>is </a:t>
            </a:r>
            <a:r>
              <a:rPr lang="de-DE" sz="1800" dirty="0" err="1">
                <a:latin typeface="Arial" panose="020B0604020202020204" pitchFamily="34" charset="0"/>
                <a:cs typeface="Arial" panose="020B0604020202020204" pitchFamily="34" charset="0"/>
              </a:rPr>
              <a:t>the</a:t>
            </a:r>
            <a:r>
              <a:rPr lang="de-DE" sz="1800" dirty="0">
                <a:latin typeface="Arial" panose="020B0604020202020204" pitchFamily="34" charset="0"/>
                <a:cs typeface="Arial" panose="020B0604020202020204" pitchFamily="34" charset="0"/>
              </a:rPr>
              <a:t> prime </a:t>
            </a:r>
            <a:r>
              <a:rPr lang="de-DE" sz="1800" dirty="0" err="1">
                <a:latin typeface="Arial" panose="020B0604020202020204" pitchFamily="34" charset="0"/>
                <a:cs typeface="Arial" panose="020B0604020202020204" pitchFamily="34" charset="0"/>
              </a:rPr>
              <a:t>investigator</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there</a:t>
            </a:r>
            <a:r>
              <a:rPr lang="de-DE" sz="1800" dirty="0">
                <a:latin typeface="Arial" panose="020B0604020202020204" pitchFamily="34" charset="0"/>
                <a:cs typeface="Arial" panose="020B0604020202020204" pitchFamily="34" charset="0"/>
              </a:rPr>
              <a:t>, and I </a:t>
            </a:r>
            <a:r>
              <a:rPr lang="de-DE" sz="1800" dirty="0" err="1">
                <a:latin typeface="Arial" panose="020B0604020202020204" pitchFamily="34" charset="0"/>
                <a:cs typeface="Arial" panose="020B0604020202020204" pitchFamily="34" charset="0"/>
              </a:rPr>
              <a:t>wish</a:t>
            </a:r>
            <a:r>
              <a:rPr lang="de-DE" sz="1800" dirty="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you</a:t>
            </a:r>
            <a:r>
              <a:rPr lang="de-DE" sz="1800" dirty="0" smtClean="0">
                <a:latin typeface="Arial" panose="020B0604020202020204" pitchFamily="34" charset="0"/>
                <a:cs typeface="Arial" panose="020B0604020202020204" pitchFamily="34" charset="0"/>
              </a:rPr>
              <a:t>, Barbara, </a:t>
            </a:r>
            <a:r>
              <a:rPr lang="de-DE" sz="1800" dirty="0" err="1">
                <a:latin typeface="Arial" panose="020B0604020202020204" pitchFamily="34" charset="0"/>
                <a:cs typeface="Arial" panose="020B0604020202020204" pitchFamily="34" charset="0"/>
              </a:rPr>
              <a:t>great</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success</a:t>
            </a:r>
            <a:r>
              <a:rPr lang="de-DE" sz="1800" dirty="0">
                <a:latin typeface="Arial" panose="020B0604020202020204" pitchFamily="34" charset="0"/>
                <a:cs typeface="Arial" panose="020B0604020202020204" pitchFamily="34" charset="0"/>
              </a:rPr>
              <a:t> in </a:t>
            </a:r>
            <a:r>
              <a:rPr lang="de-DE" sz="1800" dirty="0" err="1">
                <a:latin typeface="Arial" panose="020B0604020202020204" pitchFamily="34" charset="0"/>
                <a:cs typeface="Arial" panose="020B0604020202020204" pitchFamily="34" charset="0"/>
              </a:rPr>
              <a:t>your</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endeavours</a:t>
            </a:r>
            <a:r>
              <a:rPr lang="de-DE" sz="1800" dirty="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0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4"/>
                                      </p:to>
                                    </p:set>
                                    <p:animEffect filter="image" prLst="opacity: 0.4">
                                      <p:cBhvr rctx="IE">
                                        <p:cTn id="9" dur="indefinite"/>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5">
                                            <p:txEl>
                                              <p:pRg st="1" end="1"/>
                                            </p:txEl>
                                          </p:spTgt>
                                        </p:tgtEl>
                                        <p:attrNameLst>
                                          <p:attrName>style.opacity</p:attrName>
                                        </p:attrNameLst>
                                      </p:cBhvr>
                                      <p:to>
                                        <p:strVal val="0.4"/>
                                      </p:to>
                                    </p:set>
                                    <p:animEffect filter="image" prLst="opacity: 0.4">
                                      <p:cBhvr rctx="IE">
                                        <p:cTn id="16"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65100" y="4190081"/>
            <a:ext cx="9234488"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r>
              <a:rPr lang="de-DE" altLang="en-US" dirty="0">
                <a:latin typeface="Arial" charset="0"/>
              </a:rPr>
              <a:t> </a:t>
            </a:r>
            <a:r>
              <a:rPr lang="de-DE" altLang="en-US" dirty="0" err="1">
                <a:latin typeface="Arial" charset="0"/>
              </a:rPr>
              <a:t>Microwave</a:t>
            </a:r>
            <a:r>
              <a:rPr lang="de-DE" altLang="en-US" dirty="0">
                <a:latin typeface="Arial" charset="0"/>
              </a:rPr>
              <a:t> power </a:t>
            </a:r>
            <a:r>
              <a:rPr lang="de-DE" altLang="en-US" dirty="0" err="1">
                <a:latin typeface="Arial" charset="0"/>
              </a:rPr>
              <a:t>is</a:t>
            </a:r>
            <a:r>
              <a:rPr lang="de-DE" altLang="en-US" dirty="0">
                <a:latin typeface="Arial" charset="0"/>
              </a:rPr>
              <a:t> </a:t>
            </a:r>
            <a:r>
              <a:rPr lang="de-DE" altLang="en-US" b="1" dirty="0" err="1">
                <a:solidFill>
                  <a:schemeClr val="accent2"/>
                </a:solidFill>
                <a:latin typeface="Arial" charset="0"/>
              </a:rPr>
              <a:t>emitted</a:t>
            </a:r>
            <a:r>
              <a:rPr lang="de-DE" altLang="en-US" dirty="0">
                <a:latin typeface="Arial" charset="0"/>
              </a:rPr>
              <a:t> </a:t>
            </a:r>
            <a:r>
              <a:rPr lang="de-DE" altLang="en-US" dirty="0" err="1">
                <a:latin typeface="Arial" charset="0"/>
              </a:rPr>
              <a:t>into</a:t>
            </a:r>
            <a:r>
              <a:rPr lang="de-DE" altLang="en-US" dirty="0">
                <a:latin typeface="Arial" charset="0"/>
              </a:rPr>
              <a:t> </a:t>
            </a:r>
            <a:r>
              <a:rPr lang="de-DE" altLang="en-US" dirty="0" err="1">
                <a:latin typeface="Arial" charset="0"/>
              </a:rPr>
              <a:t>the</a:t>
            </a:r>
            <a:r>
              <a:rPr lang="de-DE" altLang="en-US" dirty="0">
                <a:latin typeface="Arial" charset="0"/>
              </a:rPr>
              <a:t> </a:t>
            </a:r>
            <a:r>
              <a:rPr lang="de-DE" altLang="en-US" dirty="0" err="1">
                <a:latin typeface="Arial" charset="0"/>
              </a:rPr>
              <a:t>resonator</a:t>
            </a:r>
            <a:r>
              <a:rPr lang="de-DE" altLang="en-US" dirty="0">
                <a:latin typeface="Arial" charset="0"/>
              </a:rPr>
              <a:t> </a:t>
            </a:r>
            <a:r>
              <a:rPr lang="de-DE" altLang="en-US" dirty="0" err="1">
                <a:latin typeface="Arial" charset="0"/>
              </a:rPr>
              <a:t>by</a:t>
            </a:r>
            <a:r>
              <a:rPr lang="de-DE" altLang="en-US" dirty="0">
                <a:latin typeface="Arial" charset="0"/>
              </a:rPr>
              <a:t> </a:t>
            </a:r>
            <a:r>
              <a:rPr lang="de-DE" altLang="en-US" dirty="0" err="1">
                <a:latin typeface="Arial" charset="0"/>
              </a:rPr>
              <a:t>antenna</a:t>
            </a:r>
            <a:r>
              <a:rPr lang="de-DE" altLang="en-US" dirty="0">
                <a:latin typeface="Arial" charset="0"/>
              </a:rPr>
              <a:t> </a:t>
            </a:r>
            <a:r>
              <a:rPr lang="de-DE" altLang="en-US" dirty="0">
                <a:latin typeface="Arial" charset="0"/>
                <a:sym typeface="Wingdings" pitchFamily="2" charset="2"/>
              </a:rPr>
              <a:t></a:t>
            </a:r>
            <a:r>
              <a:rPr lang="de-DE" altLang="en-US" b="1" dirty="0">
                <a:latin typeface="Arial" charset="0"/>
              </a:rPr>
              <a:t> </a:t>
            </a:r>
            <a:endParaRPr lang="de-DE" altLang="en-US" dirty="0">
              <a:latin typeface="Arial" charset="0"/>
            </a:endParaRPr>
          </a:p>
          <a:p>
            <a:pPr eaLnBrk="1" hangingPunct="1">
              <a:spcBef>
                <a:spcPct val="0"/>
              </a:spcBef>
              <a:buFontTx/>
              <a:buNone/>
            </a:pPr>
            <a:r>
              <a:rPr lang="de-DE" altLang="en-US" dirty="0">
                <a:latin typeface="Arial" charset="0"/>
              </a:rPr>
              <a:t>  and </a:t>
            </a:r>
            <a:r>
              <a:rPr lang="de-DE" altLang="en-US" dirty="0" err="1">
                <a:latin typeface="Arial" charset="0"/>
              </a:rPr>
              <a:t>the</a:t>
            </a:r>
            <a:r>
              <a:rPr lang="de-DE" altLang="en-US" dirty="0">
                <a:latin typeface="Arial" charset="0"/>
              </a:rPr>
              <a:t> </a:t>
            </a:r>
            <a:r>
              <a:rPr lang="de-DE" altLang="en-US" dirty="0" err="1">
                <a:latin typeface="Arial" charset="0"/>
              </a:rPr>
              <a:t>output</a:t>
            </a:r>
            <a:r>
              <a:rPr lang="de-DE" altLang="en-US" dirty="0">
                <a:latin typeface="Arial" charset="0"/>
              </a:rPr>
              <a:t> </a:t>
            </a:r>
            <a:r>
              <a:rPr lang="de-DE" altLang="en-US" dirty="0" err="1">
                <a:latin typeface="Arial" charset="0"/>
              </a:rPr>
              <a:t>signal</a:t>
            </a:r>
            <a:r>
              <a:rPr lang="de-DE" altLang="en-US" dirty="0">
                <a:latin typeface="Arial" charset="0"/>
              </a:rPr>
              <a:t> </a:t>
            </a:r>
            <a:r>
              <a:rPr lang="de-DE" altLang="en-US" dirty="0" err="1">
                <a:latin typeface="Arial" charset="0"/>
              </a:rPr>
              <a:t>is</a:t>
            </a:r>
            <a:r>
              <a:rPr lang="de-DE" altLang="en-US" dirty="0">
                <a:latin typeface="Arial" charset="0"/>
              </a:rPr>
              <a:t> </a:t>
            </a:r>
            <a:r>
              <a:rPr lang="de-DE" altLang="en-US" b="1" dirty="0" err="1">
                <a:solidFill>
                  <a:schemeClr val="accent2"/>
                </a:solidFill>
                <a:latin typeface="Arial" charset="0"/>
              </a:rPr>
              <a:t>received</a:t>
            </a:r>
            <a:r>
              <a:rPr lang="de-DE" altLang="en-US" dirty="0">
                <a:latin typeface="Arial" charset="0"/>
              </a:rPr>
              <a:t> </a:t>
            </a:r>
            <a:r>
              <a:rPr lang="de-DE" altLang="en-US" dirty="0" err="1">
                <a:latin typeface="Arial" charset="0"/>
              </a:rPr>
              <a:t>by</a:t>
            </a:r>
            <a:r>
              <a:rPr lang="de-DE" altLang="en-US" dirty="0">
                <a:latin typeface="Arial" charset="0"/>
              </a:rPr>
              <a:t> </a:t>
            </a:r>
            <a:r>
              <a:rPr lang="de-DE" altLang="en-US" dirty="0" err="1">
                <a:latin typeface="Arial" charset="0"/>
              </a:rPr>
              <a:t>antenna</a:t>
            </a:r>
            <a:r>
              <a:rPr lang="de-DE" altLang="en-US" dirty="0">
                <a:latin typeface="Arial" charset="0"/>
              </a:rPr>
              <a:t> </a:t>
            </a:r>
            <a:r>
              <a:rPr lang="de-DE" altLang="en-US" dirty="0">
                <a:latin typeface="Arial" charset="0"/>
                <a:sym typeface="Wingdings" pitchFamily="2" charset="2"/>
              </a:rPr>
              <a:t></a:t>
            </a:r>
            <a:r>
              <a:rPr lang="de-DE" altLang="en-US" dirty="0">
                <a:latin typeface="Arial" charset="0"/>
              </a:rPr>
              <a:t> </a:t>
            </a:r>
            <a:r>
              <a:rPr lang="de-DE" altLang="en-US" b="1" dirty="0">
                <a:latin typeface="Arial" charset="0"/>
                <a:sym typeface="Symbol" pitchFamily="18" charset="2"/>
              </a:rPr>
              <a:t> </a:t>
            </a:r>
            <a:r>
              <a:rPr lang="de-DE" altLang="en-US" b="1" dirty="0">
                <a:solidFill>
                  <a:schemeClr val="accent2"/>
                </a:solidFill>
                <a:latin typeface="Arial" charset="0"/>
                <a:sym typeface="Symbol" pitchFamily="18" charset="2"/>
              </a:rPr>
              <a:t>Open </a:t>
            </a:r>
            <a:r>
              <a:rPr lang="de-DE" altLang="en-US" b="1" dirty="0" err="1">
                <a:solidFill>
                  <a:schemeClr val="accent2"/>
                </a:solidFill>
                <a:latin typeface="Arial" charset="0"/>
                <a:sym typeface="Symbol" pitchFamily="18" charset="2"/>
              </a:rPr>
              <a:t>scattering</a:t>
            </a:r>
            <a:r>
              <a:rPr lang="de-DE" altLang="en-US" b="1" dirty="0">
                <a:solidFill>
                  <a:schemeClr val="accent2"/>
                </a:solidFill>
                <a:latin typeface="Arial" charset="0"/>
                <a:sym typeface="Symbol" pitchFamily="18" charset="2"/>
              </a:rPr>
              <a:t> </a:t>
            </a:r>
            <a:r>
              <a:rPr lang="de-DE" altLang="en-US" b="1" dirty="0" err="1">
                <a:solidFill>
                  <a:schemeClr val="accent2"/>
                </a:solidFill>
                <a:latin typeface="Arial" charset="0"/>
                <a:sym typeface="Symbol" pitchFamily="18" charset="2"/>
              </a:rPr>
              <a:t>system</a:t>
            </a:r>
            <a:r>
              <a:rPr lang="de-DE" altLang="en-US" b="1" dirty="0">
                <a:solidFill>
                  <a:schemeClr val="accent2"/>
                </a:solidFill>
                <a:latin typeface="Arial" charset="0"/>
                <a:sym typeface="Symbol" pitchFamily="18" charset="2"/>
              </a:rPr>
              <a:t> </a:t>
            </a:r>
          </a:p>
          <a:p>
            <a:pPr eaLnBrk="1" hangingPunct="1">
              <a:spcBef>
                <a:spcPct val="50000"/>
              </a:spcBef>
              <a:buFontTx/>
              <a:buChar char="•"/>
            </a:pPr>
            <a:r>
              <a:rPr lang="en-GB" altLang="en-US" dirty="0">
                <a:latin typeface="Arial" charset="0"/>
              </a:rPr>
              <a:t> The antennas act as </a:t>
            </a:r>
            <a:r>
              <a:rPr lang="en-GB" altLang="en-US" b="1" dirty="0">
                <a:solidFill>
                  <a:schemeClr val="accent2"/>
                </a:solidFill>
                <a:latin typeface="Arial" charset="0"/>
              </a:rPr>
              <a:t>single scattering channels</a:t>
            </a:r>
            <a:endParaRPr lang="en-GB" altLang="en-US" b="1" dirty="0">
              <a:latin typeface="Arial" charset="0"/>
            </a:endParaRPr>
          </a:p>
          <a:p>
            <a:pPr eaLnBrk="1" hangingPunct="1">
              <a:spcBef>
                <a:spcPct val="50000"/>
              </a:spcBef>
              <a:buFontTx/>
              <a:buChar char="•"/>
            </a:pPr>
            <a:r>
              <a:rPr lang="en-GB" altLang="en-US" dirty="0">
                <a:latin typeface="Arial" charset="0"/>
              </a:rPr>
              <a:t> Absorption at the walls is </a:t>
            </a:r>
            <a:r>
              <a:rPr lang="en-GB" altLang="en-US" dirty="0" err="1">
                <a:latin typeface="Arial" charset="0"/>
              </a:rPr>
              <a:t>modeled</a:t>
            </a:r>
            <a:r>
              <a:rPr lang="en-GB" altLang="en-US" dirty="0">
                <a:latin typeface="Arial" charset="0"/>
              </a:rPr>
              <a:t> by </a:t>
            </a:r>
            <a:r>
              <a:rPr lang="en-GB" altLang="en-US" b="1" dirty="0">
                <a:solidFill>
                  <a:schemeClr val="accent2"/>
                </a:solidFill>
                <a:latin typeface="Arial" charset="0"/>
              </a:rPr>
              <a:t>additive channels</a:t>
            </a:r>
          </a:p>
          <a:p>
            <a:pPr eaLnBrk="1" hangingPunct="1">
              <a:spcBef>
                <a:spcPct val="50000"/>
              </a:spcBef>
              <a:buFontTx/>
              <a:buChar char="•"/>
            </a:pPr>
            <a:r>
              <a:rPr lang="en-GB" altLang="en-US" dirty="0">
                <a:latin typeface="Arial" charset="0"/>
              </a:rPr>
              <a:t> Manufactured at CERN from surplus </a:t>
            </a:r>
            <a:r>
              <a:rPr lang="en-GB" altLang="en-US" dirty="0" err="1">
                <a:latin typeface="Arial" charset="0"/>
              </a:rPr>
              <a:t>Nb</a:t>
            </a:r>
            <a:r>
              <a:rPr lang="en-GB" altLang="en-US" dirty="0">
                <a:latin typeface="Arial" charset="0"/>
              </a:rPr>
              <a:t> metal sheets of </a:t>
            </a:r>
            <a:r>
              <a:rPr lang="en-GB" altLang="en-US" dirty="0" err="1">
                <a:latin typeface="Arial" charset="0"/>
              </a:rPr>
              <a:t>sc</a:t>
            </a:r>
            <a:r>
              <a:rPr lang="en-GB" altLang="en-US" dirty="0">
                <a:latin typeface="Arial" charset="0"/>
              </a:rPr>
              <a:t> LEP cavities</a:t>
            </a:r>
            <a:endParaRPr lang="de-DE" altLang="en-US" dirty="0">
              <a:latin typeface="Arial" charset="0"/>
            </a:endParaRPr>
          </a:p>
        </p:txBody>
      </p:sp>
      <p:grpSp>
        <p:nvGrpSpPr>
          <p:cNvPr id="7" name="Group 6"/>
          <p:cNvGrpSpPr>
            <a:grpSpLocks/>
          </p:cNvGrpSpPr>
          <p:nvPr/>
        </p:nvGrpSpPr>
        <p:grpSpPr bwMode="auto">
          <a:xfrm>
            <a:off x="4402138" y="2212975"/>
            <a:ext cx="4491037" cy="1831975"/>
            <a:chOff x="2849" y="1414"/>
            <a:chExt cx="2829" cy="1154"/>
          </a:xfrm>
        </p:grpSpPr>
        <p:grpSp>
          <p:nvGrpSpPr>
            <p:cNvPr id="15397" name="Group 7"/>
            <p:cNvGrpSpPr>
              <a:grpSpLocks/>
            </p:cNvGrpSpPr>
            <p:nvPr/>
          </p:nvGrpSpPr>
          <p:grpSpPr bwMode="auto">
            <a:xfrm>
              <a:off x="4785" y="1904"/>
              <a:ext cx="893" cy="211"/>
              <a:chOff x="3152" y="754"/>
              <a:chExt cx="771" cy="136"/>
            </a:xfrm>
          </p:grpSpPr>
          <p:sp>
            <p:nvSpPr>
              <p:cNvPr id="15409" name="Rectangle 8"/>
              <p:cNvSpPr>
                <a:spLocks noChangeArrowheads="1"/>
              </p:cNvSpPr>
              <p:nvPr/>
            </p:nvSpPr>
            <p:spPr bwMode="auto">
              <a:xfrm>
                <a:off x="3152" y="754"/>
                <a:ext cx="771" cy="1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5410" name="Line 9"/>
              <p:cNvSpPr>
                <a:spLocks noChangeShapeType="1"/>
              </p:cNvSpPr>
              <p:nvPr/>
            </p:nvSpPr>
            <p:spPr bwMode="auto">
              <a:xfrm>
                <a:off x="3923" y="754"/>
                <a:ext cx="0" cy="13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1" name="Line 10"/>
              <p:cNvSpPr>
                <a:spLocks noChangeShapeType="1"/>
              </p:cNvSpPr>
              <p:nvPr/>
            </p:nvSpPr>
            <p:spPr bwMode="auto">
              <a:xfrm>
                <a:off x="3152" y="754"/>
                <a:ext cx="0" cy="13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98" name="Oval 11"/>
            <p:cNvSpPr>
              <a:spLocks noChangeArrowheads="1"/>
            </p:cNvSpPr>
            <p:nvPr/>
          </p:nvSpPr>
          <p:spPr bwMode="auto">
            <a:xfrm>
              <a:off x="3705" y="1414"/>
              <a:ext cx="1106" cy="115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5399" name="Text Box 12"/>
            <p:cNvSpPr txBox="1">
              <a:spLocks noChangeArrowheads="1"/>
            </p:cNvSpPr>
            <p:nvPr/>
          </p:nvSpPr>
          <p:spPr bwMode="auto">
            <a:xfrm>
              <a:off x="3789" y="1769"/>
              <a:ext cx="8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de-DE" altLang="en-US" sz="1800">
                  <a:latin typeface="Arial" charset="0"/>
                </a:rPr>
                <a:t> Compound</a:t>
              </a:r>
            </a:p>
            <a:p>
              <a:pPr algn="ctr" eaLnBrk="1" hangingPunct="1">
                <a:spcBef>
                  <a:spcPct val="0"/>
                </a:spcBef>
                <a:buFontTx/>
                <a:buNone/>
              </a:pPr>
              <a:r>
                <a:rPr lang="de-DE" altLang="en-US" sz="1800">
                  <a:latin typeface="Arial" charset="0"/>
                </a:rPr>
                <a:t> Nucleus</a:t>
              </a:r>
            </a:p>
          </p:txBody>
        </p:sp>
        <p:grpSp>
          <p:nvGrpSpPr>
            <p:cNvPr id="15400" name="Group 13"/>
            <p:cNvGrpSpPr>
              <a:grpSpLocks/>
            </p:cNvGrpSpPr>
            <p:nvPr/>
          </p:nvGrpSpPr>
          <p:grpSpPr bwMode="auto">
            <a:xfrm>
              <a:off x="2849" y="1915"/>
              <a:ext cx="893" cy="211"/>
              <a:chOff x="3152" y="754"/>
              <a:chExt cx="771" cy="136"/>
            </a:xfrm>
          </p:grpSpPr>
          <p:sp>
            <p:nvSpPr>
              <p:cNvPr id="15406" name="Rectangle 14"/>
              <p:cNvSpPr>
                <a:spLocks noChangeArrowheads="1"/>
              </p:cNvSpPr>
              <p:nvPr/>
            </p:nvSpPr>
            <p:spPr bwMode="auto">
              <a:xfrm>
                <a:off x="3152" y="754"/>
                <a:ext cx="771" cy="1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5407" name="Line 15"/>
              <p:cNvSpPr>
                <a:spLocks noChangeShapeType="1"/>
              </p:cNvSpPr>
              <p:nvPr/>
            </p:nvSpPr>
            <p:spPr bwMode="auto">
              <a:xfrm>
                <a:off x="3923" y="754"/>
                <a:ext cx="0" cy="13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8" name="Line 16"/>
              <p:cNvSpPr>
                <a:spLocks noChangeShapeType="1"/>
              </p:cNvSpPr>
              <p:nvPr/>
            </p:nvSpPr>
            <p:spPr bwMode="auto">
              <a:xfrm>
                <a:off x="3152" y="754"/>
                <a:ext cx="0" cy="13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01" name="Text Box 17"/>
            <p:cNvSpPr txBox="1">
              <a:spLocks noChangeArrowheads="1"/>
            </p:cNvSpPr>
            <p:nvPr/>
          </p:nvSpPr>
          <p:spPr bwMode="auto">
            <a:xfrm>
              <a:off x="3011" y="1906"/>
              <a:ext cx="3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latin typeface="Arial" charset="0"/>
                </a:rPr>
                <a:t>A+a</a:t>
              </a:r>
            </a:p>
          </p:txBody>
        </p:sp>
        <p:sp>
          <p:nvSpPr>
            <p:cNvPr id="15402" name="Text Box 18"/>
            <p:cNvSpPr txBox="1">
              <a:spLocks noChangeArrowheads="1"/>
            </p:cNvSpPr>
            <p:nvPr/>
          </p:nvSpPr>
          <p:spPr bwMode="auto">
            <a:xfrm>
              <a:off x="4980" y="1888"/>
              <a:ext cx="3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latin typeface="Arial" charset="0"/>
                </a:rPr>
                <a:t>B+b</a:t>
              </a:r>
            </a:p>
          </p:txBody>
        </p:sp>
        <p:sp>
          <p:nvSpPr>
            <p:cNvPr id="15403" name="Line 19"/>
            <p:cNvSpPr>
              <a:spLocks noChangeShapeType="1"/>
            </p:cNvSpPr>
            <p:nvPr/>
          </p:nvSpPr>
          <p:spPr bwMode="auto">
            <a:xfrm>
              <a:off x="3742" y="1888"/>
              <a:ext cx="0" cy="22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4" name="Line 20"/>
            <p:cNvSpPr>
              <a:spLocks noChangeShapeType="1"/>
            </p:cNvSpPr>
            <p:nvPr/>
          </p:nvSpPr>
          <p:spPr bwMode="auto">
            <a:xfrm flipH="1">
              <a:off x="4785" y="1888"/>
              <a:ext cx="0" cy="22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5" name="Line 21"/>
            <p:cNvSpPr>
              <a:spLocks noChangeShapeType="1"/>
            </p:cNvSpPr>
            <p:nvPr/>
          </p:nvSpPr>
          <p:spPr bwMode="auto">
            <a:xfrm>
              <a:off x="4830" y="1933"/>
              <a:ext cx="0" cy="136"/>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 name="Group 22"/>
          <p:cNvGrpSpPr>
            <a:grpSpLocks/>
          </p:cNvGrpSpPr>
          <p:nvPr/>
        </p:nvGrpSpPr>
        <p:grpSpPr bwMode="auto">
          <a:xfrm>
            <a:off x="6873875" y="1479550"/>
            <a:ext cx="1195388" cy="1108075"/>
            <a:chOff x="4376" y="908"/>
            <a:chExt cx="753" cy="698"/>
          </a:xfrm>
        </p:grpSpPr>
        <p:sp>
          <p:nvSpPr>
            <p:cNvPr id="15391" name="Rectangle 23"/>
            <p:cNvSpPr>
              <a:spLocks noChangeArrowheads="1"/>
            </p:cNvSpPr>
            <p:nvPr/>
          </p:nvSpPr>
          <p:spPr bwMode="auto">
            <a:xfrm rot="-3629816">
              <a:off x="4357" y="1133"/>
              <a:ext cx="610" cy="232"/>
            </a:xfrm>
            <a:prstGeom prst="rect">
              <a:avLst/>
            </a:prstGeom>
            <a:solidFill>
              <a:schemeClr val="bg1"/>
            </a:solidFill>
            <a:ln w="1905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5392" name="Line 24"/>
            <p:cNvSpPr>
              <a:spLocks noChangeShapeType="1"/>
            </p:cNvSpPr>
            <p:nvPr/>
          </p:nvSpPr>
          <p:spPr bwMode="auto">
            <a:xfrm rot="-3363627" flipH="1" flipV="1">
              <a:off x="4965" y="988"/>
              <a:ext cx="100" cy="229"/>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3" name="Line 25"/>
            <p:cNvSpPr>
              <a:spLocks noChangeShapeType="1"/>
            </p:cNvSpPr>
            <p:nvPr/>
          </p:nvSpPr>
          <p:spPr bwMode="auto">
            <a:xfrm rot="-3363627">
              <a:off x="4476" y="1386"/>
              <a:ext cx="19" cy="22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4" name="Text Box 26"/>
            <p:cNvSpPr txBox="1">
              <a:spLocks noChangeArrowheads="1"/>
            </p:cNvSpPr>
            <p:nvPr/>
          </p:nvSpPr>
          <p:spPr bwMode="auto">
            <a:xfrm rot="-3758613">
              <a:off x="4486" y="1043"/>
              <a:ext cx="4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latin typeface="Arial" charset="0"/>
                </a:rPr>
                <a:t>C+c</a:t>
              </a:r>
            </a:p>
          </p:txBody>
        </p:sp>
        <p:sp>
          <p:nvSpPr>
            <p:cNvPr id="15395" name="Line 28"/>
            <p:cNvSpPr>
              <a:spLocks noChangeShapeType="1"/>
            </p:cNvSpPr>
            <p:nvPr/>
          </p:nvSpPr>
          <p:spPr bwMode="auto">
            <a:xfrm>
              <a:off x="4415" y="1424"/>
              <a:ext cx="227" cy="182"/>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6" name="Line 29"/>
            <p:cNvSpPr>
              <a:spLocks noChangeShapeType="1"/>
            </p:cNvSpPr>
            <p:nvPr/>
          </p:nvSpPr>
          <p:spPr bwMode="auto">
            <a:xfrm>
              <a:off x="4681" y="908"/>
              <a:ext cx="227" cy="136"/>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30"/>
          <p:cNvGrpSpPr>
            <a:grpSpLocks/>
          </p:cNvGrpSpPr>
          <p:nvPr/>
        </p:nvGrpSpPr>
        <p:grpSpPr bwMode="auto">
          <a:xfrm>
            <a:off x="4697413" y="1597025"/>
            <a:ext cx="1419225" cy="1150938"/>
            <a:chOff x="2984" y="1072"/>
            <a:chExt cx="894" cy="725"/>
          </a:xfrm>
        </p:grpSpPr>
        <p:grpSp>
          <p:nvGrpSpPr>
            <p:cNvPr id="15384" name="Group 31"/>
            <p:cNvGrpSpPr>
              <a:grpSpLocks/>
            </p:cNvGrpSpPr>
            <p:nvPr/>
          </p:nvGrpSpPr>
          <p:grpSpPr bwMode="auto">
            <a:xfrm>
              <a:off x="2984" y="1298"/>
              <a:ext cx="894" cy="499"/>
              <a:chOff x="2984" y="1298"/>
              <a:chExt cx="894" cy="499"/>
            </a:xfrm>
          </p:grpSpPr>
          <p:sp>
            <p:nvSpPr>
              <p:cNvPr id="15386" name="Rectangle 32"/>
              <p:cNvSpPr>
                <a:spLocks noChangeArrowheads="1"/>
              </p:cNvSpPr>
              <p:nvPr/>
            </p:nvSpPr>
            <p:spPr bwMode="auto">
              <a:xfrm rot="1917080">
                <a:off x="2984" y="1344"/>
                <a:ext cx="894" cy="226"/>
              </a:xfrm>
              <a:prstGeom prst="rect">
                <a:avLst/>
              </a:prstGeom>
              <a:solidFill>
                <a:schemeClr val="bg1"/>
              </a:solidFill>
              <a:ln w="1905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5387" name="Line 33"/>
              <p:cNvSpPr>
                <a:spLocks noChangeShapeType="1"/>
              </p:cNvSpPr>
              <p:nvPr/>
            </p:nvSpPr>
            <p:spPr bwMode="auto">
              <a:xfrm rot="1917080">
                <a:off x="3806" y="1634"/>
                <a:ext cx="1" cy="1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8" name="Text Box 34"/>
              <p:cNvSpPr txBox="1">
                <a:spLocks noChangeArrowheads="1"/>
              </p:cNvSpPr>
              <p:nvPr/>
            </p:nvSpPr>
            <p:spPr bwMode="auto">
              <a:xfrm rot="1884740">
                <a:off x="3198" y="129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latin typeface="Arial" charset="0"/>
                  </a:rPr>
                  <a:t>D+d</a:t>
                </a:r>
              </a:p>
            </p:txBody>
          </p:sp>
          <p:sp>
            <p:nvSpPr>
              <p:cNvPr id="15389" name="Line 35"/>
              <p:cNvSpPr>
                <a:spLocks noChangeShapeType="1"/>
              </p:cNvSpPr>
              <p:nvPr/>
            </p:nvSpPr>
            <p:spPr bwMode="auto">
              <a:xfrm flipH="1">
                <a:off x="3753" y="1658"/>
                <a:ext cx="91" cy="13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Line 36"/>
              <p:cNvSpPr>
                <a:spLocks noChangeShapeType="1"/>
              </p:cNvSpPr>
              <p:nvPr/>
            </p:nvSpPr>
            <p:spPr bwMode="auto">
              <a:xfrm flipH="1">
                <a:off x="3742" y="1570"/>
                <a:ext cx="136" cy="22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85" name="Line 37"/>
            <p:cNvSpPr>
              <a:spLocks noChangeShapeType="1"/>
            </p:cNvSpPr>
            <p:nvPr/>
          </p:nvSpPr>
          <p:spPr bwMode="auto">
            <a:xfrm rot="1917080">
              <a:off x="3042" y="1072"/>
              <a:ext cx="23" cy="286"/>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66" name="Group 38"/>
          <p:cNvGrpSpPr>
            <a:grpSpLocks/>
          </p:cNvGrpSpPr>
          <p:nvPr/>
        </p:nvGrpSpPr>
        <p:grpSpPr bwMode="auto">
          <a:xfrm>
            <a:off x="22225" y="1397000"/>
            <a:ext cx="4140200" cy="2947988"/>
            <a:chOff x="14" y="711"/>
            <a:chExt cx="2608" cy="1857"/>
          </a:xfrm>
        </p:grpSpPr>
        <p:sp>
          <p:nvSpPr>
            <p:cNvPr id="15372" name="Text Box 39"/>
            <p:cNvSpPr txBox="1">
              <a:spLocks noChangeArrowheads="1"/>
            </p:cNvSpPr>
            <p:nvPr/>
          </p:nvSpPr>
          <p:spPr bwMode="auto">
            <a:xfrm>
              <a:off x="252" y="711"/>
              <a:ext cx="6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de-DE" altLang="en-US" sz="1800">
                  <a:latin typeface="Arial" charset="0"/>
                </a:rPr>
                <a:t>rf power</a:t>
              </a:r>
            </a:p>
            <a:p>
              <a:pPr algn="ctr" eaLnBrk="1" hangingPunct="1">
                <a:spcBef>
                  <a:spcPct val="0"/>
                </a:spcBef>
                <a:buFontTx/>
                <a:buNone/>
              </a:pPr>
              <a:r>
                <a:rPr lang="de-DE" altLang="en-US" sz="1800">
                  <a:latin typeface="Arial" charset="0"/>
                </a:rPr>
                <a:t>      in     </a:t>
              </a:r>
            </a:p>
          </p:txBody>
        </p:sp>
        <p:sp>
          <p:nvSpPr>
            <p:cNvPr id="15373" name="Text Box 40"/>
            <p:cNvSpPr txBox="1">
              <a:spLocks noChangeArrowheads="1"/>
            </p:cNvSpPr>
            <p:nvPr/>
          </p:nvSpPr>
          <p:spPr bwMode="auto">
            <a:xfrm>
              <a:off x="1115" y="718"/>
              <a:ext cx="7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0"/>
                </a:spcBef>
                <a:buFontTx/>
                <a:buNone/>
              </a:pPr>
              <a:r>
                <a:rPr lang="de-DE" altLang="en-US" sz="1800">
                  <a:latin typeface="Arial" charset="0"/>
                </a:rPr>
                <a:t>rf power</a:t>
              </a:r>
            </a:p>
            <a:p>
              <a:pPr algn="ctr" eaLnBrk="1" hangingPunct="1">
                <a:spcBef>
                  <a:spcPct val="0"/>
                </a:spcBef>
                <a:buFontTx/>
                <a:buNone/>
              </a:pPr>
              <a:r>
                <a:rPr lang="de-DE" altLang="en-US" sz="1800">
                  <a:latin typeface="Arial" charset="0"/>
                </a:rPr>
                <a:t>      out     </a:t>
              </a:r>
            </a:p>
          </p:txBody>
        </p:sp>
        <p:pic>
          <p:nvPicPr>
            <p:cNvPr id="15374" name="Picture 41" descr="Stadium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 y="1188"/>
              <a:ext cx="2608" cy="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Line 42"/>
            <p:cNvSpPr>
              <a:spLocks noChangeShapeType="1"/>
            </p:cNvSpPr>
            <p:nvPr/>
          </p:nvSpPr>
          <p:spPr bwMode="auto">
            <a:xfrm>
              <a:off x="703" y="1302"/>
              <a:ext cx="0"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Line 43"/>
            <p:cNvSpPr>
              <a:spLocks noChangeShapeType="1"/>
            </p:cNvSpPr>
            <p:nvPr/>
          </p:nvSpPr>
          <p:spPr bwMode="auto">
            <a:xfrm flipV="1">
              <a:off x="1383" y="1302"/>
              <a:ext cx="0"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Text Box 44"/>
            <p:cNvSpPr txBox="1">
              <a:spLocks noChangeArrowheads="1"/>
            </p:cNvSpPr>
            <p:nvPr/>
          </p:nvSpPr>
          <p:spPr bwMode="auto">
            <a:xfrm>
              <a:off x="465" y="2337"/>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sz="1800" b="1">
                <a:latin typeface="Arial" charset="0"/>
              </a:endParaRPr>
            </a:p>
          </p:txBody>
        </p:sp>
        <p:sp>
          <p:nvSpPr>
            <p:cNvPr id="15378" name="Text Box 45"/>
            <p:cNvSpPr txBox="1">
              <a:spLocks noChangeArrowheads="1"/>
            </p:cNvSpPr>
            <p:nvPr/>
          </p:nvSpPr>
          <p:spPr bwMode="auto">
            <a:xfrm>
              <a:off x="709" y="1831"/>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2400" b="1">
                  <a:latin typeface="Arial" charset="0"/>
                  <a:sym typeface="Wingdings" pitchFamily="2" charset="2"/>
                </a:rPr>
                <a:t></a:t>
              </a:r>
            </a:p>
          </p:txBody>
        </p:sp>
        <p:sp>
          <p:nvSpPr>
            <p:cNvPr id="15379" name="Text Box 46"/>
            <p:cNvSpPr txBox="1">
              <a:spLocks noChangeArrowheads="1"/>
            </p:cNvSpPr>
            <p:nvPr/>
          </p:nvSpPr>
          <p:spPr bwMode="auto">
            <a:xfrm>
              <a:off x="1404" y="1695"/>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2400" b="1">
                  <a:latin typeface="Arial" charset="0"/>
                  <a:sym typeface="Wingdings" pitchFamily="2" charset="2"/>
                </a:rPr>
                <a:t></a:t>
              </a:r>
            </a:p>
          </p:txBody>
        </p:sp>
        <p:sp>
          <p:nvSpPr>
            <p:cNvPr id="15380" name="Line 47"/>
            <p:cNvSpPr>
              <a:spLocks noChangeShapeType="1"/>
            </p:cNvSpPr>
            <p:nvPr/>
          </p:nvSpPr>
          <p:spPr bwMode="auto">
            <a:xfrm flipV="1">
              <a:off x="703" y="981"/>
              <a:ext cx="0" cy="7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Line 48"/>
            <p:cNvSpPr>
              <a:spLocks noChangeShapeType="1"/>
            </p:cNvSpPr>
            <p:nvPr/>
          </p:nvSpPr>
          <p:spPr bwMode="auto">
            <a:xfrm flipV="1">
              <a:off x="1383" y="986"/>
              <a:ext cx="0" cy="6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Line 49"/>
            <p:cNvSpPr>
              <a:spLocks noChangeShapeType="1"/>
            </p:cNvSpPr>
            <p:nvPr/>
          </p:nvSpPr>
          <p:spPr bwMode="auto">
            <a:xfrm>
              <a:off x="249" y="1695"/>
              <a:ext cx="0" cy="192"/>
            </a:xfrm>
            <a:prstGeom prst="line">
              <a:avLst/>
            </a:prstGeom>
            <a:noFill/>
            <a:ln w="190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50"/>
            <p:cNvSpPr>
              <a:spLocks noChangeShapeType="1"/>
            </p:cNvSpPr>
            <p:nvPr/>
          </p:nvSpPr>
          <p:spPr bwMode="auto">
            <a:xfrm flipV="1">
              <a:off x="249" y="2023"/>
              <a:ext cx="0" cy="216"/>
            </a:xfrm>
            <a:prstGeom prst="line">
              <a:avLst/>
            </a:prstGeom>
            <a:noFill/>
            <a:ln w="190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67" name="Rectangle 51"/>
          <p:cNvSpPr>
            <a:spLocks noChangeArrowheads="1"/>
          </p:cNvSpPr>
          <p:nvPr/>
        </p:nvSpPr>
        <p:spPr bwMode="auto">
          <a:xfrm>
            <a:off x="0" y="3298825"/>
            <a:ext cx="200025" cy="363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5368" name="Text Box 52"/>
          <p:cNvSpPr txBox="1">
            <a:spLocks noChangeArrowheads="1"/>
          </p:cNvSpPr>
          <p:nvPr/>
        </p:nvSpPr>
        <p:spPr bwMode="auto">
          <a:xfrm>
            <a:off x="-38100" y="3222625"/>
            <a:ext cx="3127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800">
                <a:latin typeface="Arial" charset="0"/>
              </a:rPr>
              <a:t>d</a:t>
            </a:r>
          </a:p>
        </p:txBody>
      </p:sp>
      <p:sp>
        <p:nvSpPr>
          <p:cNvPr id="15370"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9AD3DF6D-DFB9-46BA-AC50-01FC98658451}" type="slidenum">
              <a:rPr lang="de-DE" altLang="en-US" sz="1400" smtClean="0">
                <a:latin typeface="Arial" charset="0"/>
                <a:cs typeface="Arial" charset="0"/>
              </a:rPr>
              <a:pPr eaLnBrk="1" hangingPunct="1">
                <a:spcBef>
                  <a:spcPct val="0"/>
                </a:spcBef>
                <a:buFontTx/>
                <a:buNone/>
              </a:pPr>
              <a:t>4</a:t>
            </a:fld>
            <a:endParaRPr lang="de-DE" altLang="en-US" sz="1400">
              <a:latin typeface="Arial" charset="0"/>
              <a:cs typeface="Arial" charset="0"/>
            </a:endParaRPr>
          </a:p>
        </p:txBody>
      </p:sp>
      <p:sp>
        <p:nvSpPr>
          <p:cNvPr id="53" name="Rectangle 4"/>
          <p:cNvSpPr txBox="1">
            <a:spLocks noChangeArrowheads="1"/>
          </p:cNvSpPr>
          <p:nvPr/>
        </p:nvSpPr>
        <p:spPr bwMode="auto">
          <a:xfrm>
            <a:off x="358775" y="488950"/>
            <a:ext cx="6877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a:lstStyle>
          <a:p>
            <a:pPr eaLnBrk="1" hangingPunct="1">
              <a:defRPr/>
            </a:pPr>
            <a:r>
              <a:rPr lang="de-DE" sz="2400" kern="0" dirty="0" err="1"/>
              <a:t>Microwave</a:t>
            </a:r>
            <a:r>
              <a:rPr lang="de-DE" sz="2400" kern="0" dirty="0"/>
              <a:t> Resonator </a:t>
            </a:r>
            <a:r>
              <a:rPr lang="de-DE" sz="2400" kern="0" dirty="0" err="1"/>
              <a:t>as</a:t>
            </a:r>
            <a:r>
              <a:rPr lang="de-DE" sz="2400" kern="0" dirty="0"/>
              <a:t> a Model </a:t>
            </a:r>
            <a:br>
              <a:rPr lang="de-DE" sz="2400" kern="0" dirty="0"/>
            </a:br>
            <a:r>
              <a:rPr lang="de-DE" sz="2400" kern="0" dirty="0" err="1"/>
              <a:t>for</a:t>
            </a:r>
            <a:r>
              <a:rPr lang="de-DE" sz="2400" kern="0" dirty="0"/>
              <a:t> </a:t>
            </a:r>
            <a:r>
              <a:rPr lang="de-DE" sz="2400" kern="0" dirty="0" err="1"/>
              <a:t>the</a:t>
            </a:r>
            <a:r>
              <a:rPr lang="de-DE" sz="2400" kern="0" dirty="0"/>
              <a:t> </a:t>
            </a:r>
            <a:r>
              <a:rPr lang="de-DE" sz="2400" kern="0" dirty="0" err="1"/>
              <a:t>Compound</a:t>
            </a:r>
            <a:r>
              <a:rPr lang="de-DE" sz="2400" kern="0" dirty="0"/>
              <a:t> Nucleus</a:t>
            </a:r>
          </a:p>
        </p:txBody>
      </p:sp>
      <p:sp>
        <p:nvSpPr>
          <p:cNvPr id="54" name="Fußzeilenplatzhalter 1">
            <a:extLst>
              <a:ext uri="{FF2B5EF4-FFF2-40B4-BE49-F238E27FC236}">
                <a16:creationId xmlns:a16="http://schemas.microsoft.com/office/drawing/2014/main" id="{A1F99F2F-0DF9-41C4-8B3B-2AF856C83DEA}"/>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6">
                                            <p:txEl>
                                              <p:pRg st="0" end="0"/>
                                            </p:txEl>
                                          </p:spTgt>
                                        </p:tgtEl>
                                        <p:attrNameLst>
                                          <p:attrName>style.opacity</p:attrName>
                                        </p:attrNameLst>
                                      </p:cBhvr>
                                      <p:to>
                                        <p:strVal val="0.4"/>
                                      </p:to>
                                    </p:set>
                                    <p:animEffect filter="image" prLst="opacity: 0.4">
                                      <p:cBhvr rctx="IE">
                                        <p:cTn id="15" dur="indefinite"/>
                                        <p:tgtEl>
                                          <p:spTgt spid="6">
                                            <p:txEl>
                                              <p:pRg st="0" end="0"/>
                                            </p:txEl>
                                          </p:spTgt>
                                        </p:tgtEl>
                                      </p:cBhvr>
                                    </p:animEffect>
                                  </p:childTnLst>
                                </p:cTn>
                              </p:par>
                              <p:par>
                                <p:cTn id="16" presetID="9" presetClass="emph" presetSubtype="0" nodeType="withEffect">
                                  <p:stCondLst>
                                    <p:cond delay="0"/>
                                  </p:stCondLst>
                                  <p:childTnLst>
                                    <p:set>
                                      <p:cBhvr>
                                        <p:cTn id="17" dur="indefinite"/>
                                        <p:tgtEl>
                                          <p:spTgt spid="6">
                                            <p:txEl>
                                              <p:pRg st="1" end="1"/>
                                            </p:txEl>
                                          </p:spTgt>
                                        </p:tgtEl>
                                        <p:attrNameLst>
                                          <p:attrName>style.opacity</p:attrName>
                                        </p:attrNameLst>
                                      </p:cBhvr>
                                      <p:to>
                                        <p:strVal val="0.4"/>
                                      </p:to>
                                    </p:set>
                                    <p:animEffect filter="image" prLst="opacity: 0.4">
                                      <p:cBhvr rctx="IE">
                                        <p:cTn id="18" dur="indefinite"/>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9" presetClass="emph" presetSubtype="0" nodeType="withEffect">
                                  <p:stCondLst>
                                    <p:cond delay="0"/>
                                  </p:stCondLst>
                                  <p:childTnLst>
                                    <p:set>
                                      <p:cBhvr>
                                        <p:cTn id="32" dur="indefinite"/>
                                        <p:tgtEl>
                                          <p:spTgt spid="6">
                                            <p:txEl>
                                              <p:pRg st="2" end="2"/>
                                            </p:txEl>
                                          </p:spTgt>
                                        </p:tgtEl>
                                        <p:attrNameLst>
                                          <p:attrName>style.opacity</p:attrName>
                                        </p:attrNameLst>
                                      </p:cBhvr>
                                      <p:to>
                                        <p:strVal val="0.4"/>
                                      </p:to>
                                    </p:set>
                                    <p:animEffect filter="image" prLst="opacity: 0.4">
                                      <p:cBhvr rctx="IE">
                                        <p:cTn id="33" dur="indefinite"/>
                                        <p:tgtEl>
                                          <p:spTgt spid="6">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childTnLst>
                                </p:cTn>
                              </p:par>
                              <p:par>
                                <p:cTn id="38" presetID="9" presetClass="emph" presetSubtype="0" nodeType="withEffect">
                                  <p:stCondLst>
                                    <p:cond delay="0"/>
                                  </p:stCondLst>
                                  <p:childTnLst>
                                    <p:set>
                                      <p:cBhvr>
                                        <p:cTn id="39" dur="indefinite"/>
                                        <p:tgtEl>
                                          <p:spTgt spid="6">
                                            <p:txEl>
                                              <p:pRg st="3" end="3"/>
                                            </p:txEl>
                                          </p:spTgt>
                                        </p:tgtEl>
                                        <p:attrNameLst>
                                          <p:attrName>style.opacity</p:attrName>
                                        </p:attrNameLst>
                                      </p:cBhvr>
                                      <p:to>
                                        <p:strVal val="0.4"/>
                                      </p:to>
                                    </p:set>
                                    <p:animEffect filter="image" prLst="opacity: 0.4">
                                      <p:cBhvr rctx="IE">
                                        <p:cTn id="40" dur="indefinite"/>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altLang="en-US"/>
              <a:t>Typical Transmission Spectrum</a:t>
            </a:r>
          </a:p>
        </p:txBody>
      </p:sp>
      <p:pic>
        <p:nvPicPr>
          <p:cNvPr id="16387" name="Picture 5" descr="fig3_final"/>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541463"/>
            <a:ext cx="5251450" cy="38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388" name="Object 6"/>
          <p:cNvGraphicFramePr>
            <a:graphicFrameLocks noChangeAspect="1"/>
          </p:cNvGraphicFramePr>
          <p:nvPr/>
        </p:nvGraphicFramePr>
        <p:xfrm>
          <a:off x="3524250" y="5688013"/>
          <a:ext cx="1919288" cy="496887"/>
        </p:xfrm>
        <a:graphic>
          <a:graphicData uri="http://schemas.openxmlformats.org/presentationml/2006/ole">
            <mc:AlternateContent xmlns:mc="http://schemas.openxmlformats.org/markup-compatibility/2006">
              <mc:Choice xmlns:v="urn:schemas-microsoft-com:vml" Requires="v">
                <p:oleObj spid="_x0000_s16461" name="Formel" r:id="rId4" imgW="1079500" imgH="279400" progId="Equation.3">
                  <p:embed/>
                </p:oleObj>
              </mc:Choice>
              <mc:Fallback>
                <p:oleObj name="Formel" r:id="rId4" imgW="1079500" imgH="279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688013"/>
                        <a:ext cx="19192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Rectangle 7"/>
          <p:cNvSpPr>
            <a:spLocks noChangeArrowheads="1"/>
          </p:cNvSpPr>
          <p:nvPr/>
        </p:nvSpPr>
        <p:spPr bwMode="auto">
          <a:xfrm>
            <a:off x="2232025" y="1712913"/>
            <a:ext cx="228600" cy="334962"/>
          </a:xfrm>
          <a:prstGeom prst="rect">
            <a:avLst/>
          </a:prstGeom>
          <a:solidFill>
            <a:srgbClr val="FFFFFF"/>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6390" name="Rectangle 8"/>
          <p:cNvSpPr>
            <a:spLocks noChangeArrowheads="1"/>
          </p:cNvSpPr>
          <p:nvPr/>
        </p:nvSpPr>
        <p:spPr bwMode="auto">
          <a:xfrm>
            <a:off x="4111625" y="1701800"/>
            <a:ext cx="228600" cy="334963"/>
          </a:xfrm>
          <a:prstGeom prst="rect">
            <a:avLst/>
          </a:prstGeom>
          <a:solidFill>
            <a:srgbClr val="FFFFFF"/>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6391" name="Rectangle 9"/>
          <p:cNvSpPr>
            <a:spLocks noChangeArrowheads="1"/>
          </p:cNvSpPr>
          <p:nvPr/>
        </p:nvSpPr>
        <p:spPr bwMode="auto">
          <a:xfrm>
            <a:off x="5916613" y="1684338"/>
            <a:ext cx="250825" cy="334962"/>
          </a:xfrm>
          <a:prstGeom prst="rect">
            <a:avLst/>
          </a:prstGeom>
          <a:solidFill>
            <a:srgbClr val="FFFFFF"/>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6392" name="Text Box 12"/>
          <p:cNvSpPr txBox="1">
            <a:spLocks noChangeArrowheads="1"/>
          </p:cNvSpPr>
          <p:nvPr/>
        </p:nvSpPr>
        <p:spPr bwMode="auto">
          <a:xfrm>
            <a:off x="266700" y="5346700"/>
            <a:ext cx="7656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2563" indent="-18256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r>
              <a:rPr lang="de-DE" altLang="en-US" dirty="0">
                <a:latin typeface="Arial" charset="0"/>
              </a:rPr>
              <a:t>Transmission </a:t>
            </a:r>
            <a:r>
              <a:rPr lang="de-DE" altLang="en-US" dirty="0" err="1">
                <a:latin typeface="Arial" charset="0"/>
              </a:rPr>
              <a:t>measurements</a:t>
            </a:r>
            <a:r>
              <a:rPr lang="de-DE" altLang="en-US" dirty="0">
                <a:latin typeface="Arial" charset="0"/>
              </a:rPr>
              <a:t>: relative power </a:t>
            </a:r>
            <a:r>
              <a:rPr lang="de-DE" altLang="en-US" dirty="0" err="1">
                <a:latin typeface="Arial" charset="0"/>
              </a:rPr>
              <a:t>from</a:t>
            </a:r>
            <a:r>
              <a:rPr lang="de-DE" altLang="en-US" dirty="0">
                <a:latin typeface="Arial" charset="0"/>
              </a:rPr>
              <a:t> </a:t>
            </a:r>
            <a:r>
              <a:rPr lang="de-DE" altLang="en-US" dirty="0" err="1">
                <a:latin typeface="Arial" charset="0"/>
              </a:rPr>
              <a:t>antenna</a:t>
            </a:r>
            <a:r>
              <a:rPr lang="de-DE" altLang="en-US" dirty="0">
                <a:latin typeface="Arial" charset="0"/>
              </a:rPr>
              <a:t> a → b</a:t>
            </a:r>
          </a:p>
        </p:txBody>
      </p:sp>
      <p:sp>
        <p:nvSpPr>
          <p:cNvPr id="16394"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9F9E8E5A-F045-46B7-8777-B2CBB3ABB01D}" type="slidenum">
              <a:rPr lang="de-DE" altLang="en-US" sz="1400" smtClean="0">
                <a:latin typeface="Arial" charset="0"/>
                <a:cs typeface="Arial" charset="0"/>
              </a:rPr>
              <a:pPr eaLnBrk="1" hangingPunct="1">
                <a:spcBef>
                  <a:spcPct val="0"/>
                </a:spcBef>
                <a:buFontTx/>
                <a:buNone/>
              </a:pPr>
              <a:t>5</a:t>
            </a:fld>
            <a:endParaRPr lang="de-DE" altLang="en-US" sz="1400">
              <a:latin typeface="Arial" charset="0"/>
              <a:cs typeface="Arial" charset="0"/>
            </a:endParaRPr>
          </a:p>
        </p:txBody>
      </p:sp>
      <p:sp>
        <p:nvSpPr>
          <p:cNvPr id="11" name="Fußzeilenplatzhalter 1">
            <a:extLst>
              <a:ext uri="{FF2B5EF4-FFF2-40B4-BE49-F238E27FC236}">
                <a16:creationId xmlns:a16="http://schemas.microsoft.com/office/drawing/2014/main" id="{8D75E3CB-78FE-49A1-8B89-25AD5FB17AA0}"/>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4" name="Oval 6"/>
          <p:cNvSpPr>
            <a:spLocks noChangeAspect="1" noChangeArrowheads="1"/>
          </p:cNvSpPr>
          <p:nvPr/>
        </p:nvSpPr>
        <p:spPr bwMode="auto">
          <a:xfrm>
            <a:off x="6518275" y="1484313"/>
            <a:ext cx="506413" cy="503237"/>
          </a:xfrm>
          <a:prstGeom prst="ellipse">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181253" name="Oval 5"/>
          <p:cNvSpPr>
            <a:spLocks noChangeAspect="1" noChangeArrowheads="1"/>
          </p:cNvSpPr>
          <p:nvPr/>
        </p:nvSpPr>
        <p:spPr bwMode="auto">
          <a:xfrm>
            <a:off x="4649788" y="1533525"/>
            <a:ext cx="461962" cy="431800"/>
          </a:xfrm>
          <a:prstGeom prst="ellipse">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sp>
        <p:nvSpPr>
          <p:cNvPr id="22533" name="Text Box 7"/>
          <p:cNvSpPr txBox="1">
            <a:spLocks noRot="1" noChangeAspect="1" noMove="1" noResize="1" noEditPoints="1" noAdjustHandles="1" noChangeArrowheads="1" noChangeShapeType="1" noTextEdit="1"/>
          </p:cNvSpPr>
          <p:nvPr/>
        </p:nvSpPr>
        <p:spPr bwMode="auto">
          <a:xfrm>
            <a:off x="157163" y="1501774"/>
            <a:ext cx="8820150" cy="769441"/>
          </a:xfrm>
          <a:prstGeom prst="rect">
            <a:avLst/>
          </a:prstGeom>
          <a:blipFill rotWithShape="1">
            <a:blip r:embed="rId3"/>
            <a:stretch>
              <a:fillRect l="-622" t="-708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17413" name="Rectangle 4"/>
          <p:cNvSpPr>
            <a:spLocks noGrp="1" noChangeArrowheads="1"/>
          </p:cNvSpPr>
          <p:nvPr>
            <p:ph type="title"/>
          </p:nvPr>
        </p:nvSpPr>
        <p:spPr/>
        <p:txBody>
          <a:bodyPr/>
          <a:lstStyle/>
          <a:p>
            <a:pPr eaLnBrk="1" hangingPunct="1"/>
            <a:r>
              <a:rPr lang="de-DE" altLang="en-US"/>
              <a:t>Scattering Matrix Description within the</a:t>
            </a:r>
            <a:br>
              <a:rPr lang="de-DE" altLang="en-US"/>
            </a:br>
            <a:r>
              <a:rPr lang="de-DE" altLang="en-US"/>
              <a:t>“Heidelberg Approach“</a:t>
            </a:r>
          </a:p>
        </p:txBody>
      </p:sp>
      <p:sp>
        <p:nvSpPr>
          <p:cNvPr id="181256" name="Text Box 8"/>
          <p:cNvSpPr txBox="1">
            <a:spLocks noChangeArrowheads="1"/>
          </p:cNvSpPr>
          <p:nvPr/>
        </p:nvSpPr>
        <p:spPr bwMode="auto">
          <a:xfrm>
            <a:off x="133350" y="5668963"/>
            <a:ext cx="89741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r>
              <a:rPr lang="de-DE" altLang="en-US" b="1">
                <a:latin typeface="Arial" charset="0"/>
              </a:rPr>
              <a:t> </a:t>
            </a:r>
            <a:r>
              <a:rPr lang="de-DE" altLang="en-US" b="1">
                <a:solidFill>
                  <a:schemeClr val="accent2"/>
                </a:solidFill>
                <a:latin typeface="Arial" charset="0"/>
              </a:rPr>
              <a:t>RMT description</a:t>
            </a:r>
            <a:r>
              <a:rPr lang="de-DE" altLang="en-US">
                <a:latin typeface="Arial" charset="0"/>
              </a:rPr>
              <a:t>: replace </a:t>
            </a:r>
            <a:r>
              <a:rPr lang="en-US" altLang="en-US" sz="2200" i="1">
                <a:latin typeface="Times New Roman" pitchFamily="18" charset="0"/>
                <a:cs typeface="Times New Roman" pitchFamily="18" charset="0"/>
                <a:sym typeface="Symbol" pitchFamily="18" charset="2"/>
              </a:rPr>
              <a:t>H</a:t>
            </a:r>
            <a:r>
              <a:rPr lang="de-DE" altLang="en-US">
                <a:latin typeface="Arial" charset="0"/>
              </a:rPr>
              <a:t> by a </a:t>
            </a:r>
            <a:r>
              <a:rPr lang="de-DE" altLang="en-US" b="1">
                <a:solidFill>
                  <a:schemeClr val="accent2"/>
                </a:solidFill>
                <a:latin typeface="Arial" charset="0"/>
              </a:rPr>
              <a:t>      </a:t>
            </a:r>
            <a:r>
              <a:rPr lang="de-DE" altLang="en-US" b="1">
                <a:latin typeface="Arial" charset="0"/>
              </a:rPr>
              <a:t>   </a:t>
            </a:r>
            <a:r>
              <a:rPr lang="de-DE" altLang="en-US">
                <a:latin typeface="Arial" charset="0"/>
              </a:rPr>
              <a:t>matrix for               systems</a:t>
            </a:r>
          </a:p>
        </p:txBody>
      </p:sp>
      <p:sp>
        <p:nvSpPr>
          <p:cNvPr id="181257" name="Text Box 9"/>
          <p:cNvSpPr txBox="1">
            <a:spLocks noChangeArrowheads="1"/>
          </p:cNvSpPr>
          <p:nvPr/>
        </p:nvSpPr>
        <p:spPr bwMode="auto">
          <a:xfrm>
            <a:off x="5616575" y="2093913"/>
            <a:ext cx="238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b="1">
                <a:solidFill>
                  <a:schemeClr val="accent2"/>
                </a:solidFill>
                <a:latin typeface="Arial" charset="0"/>
              </a:rPr>
              <a:t>Microwave billiard</a:t>
            </a:r>
          </a:p>
        </p:txBody>
      </p:sp>
      <p:sp>
        <p:nvSpPr>
          <p:cNvPr id="181258" name="Text Box 10"/>
          <p:cNvSpPr txBox="1">
            <a:spLocks noChangeArrowheads="1"/>
          </p:cNvSpPr>
          <p:nvPr/>
        </p:nvSpPr>
        <p:spPr bwMode="auto">
          <a:xfrm>
            <a:off x="266700" y="2085975"/>
            <a:ext cx="1254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b="1">
                <a:solidFill>
                  <a:schemeClr val="accent2"/>
                </a:solidFill>
                <a:latin typeface="Arial" charset="0"/>
              </a:rPr>
              <a:t>Nucleus </a:t>
            </a:r>
          </a:p>
        </p:txBody>
      </p:sp>
      <p:sp>
        <p:nvSpPr>
          <p:cNvPr id="181259" name="Text Box 11"/>
          <p:cNvSpPr txBox="1">
            <a:spLocks noChangeArrowheads="1"/>
          </p:cNvSpPr>
          <p:nvPr/>
        </p:nvSpPr>
        <p:spPr bwMode="auto">
          <a:xfrm>
            <a:off x="5614988" y="2722563"/>
            <a:ext cx="3317875"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en-US" altLang="en-US">
                <a:latin typeface="Arial" charset="0"/>
                <a:cs typeface="Arial" charset="0"/>
              </a:rPr>
              <a:t>frequency </a:t>
            </a:r>
            <a:r>
              <a:rPr lang="en-US" altLang="en-US" i="1">
                <a:latin typeface="Times New Roman" pitchFamily="18" charset="0"/>
                <a:cs typeface="Times New Roman" pitchFamily="18" charset="0"/>
              </a:rPr>
              <a:t>f</a:t>
            </a:r>
          </a:p>
          <a:p>
            <a:pPr eaLnBrk="1" hangingPunct="1">
              <a:spcBef>
                <a:spcPct val="0"/>
              </a:spcBef>
              <a:buFontTx/>
              <a:buNone/>
            </a:pPr>
            <a:r>
              <a:rPr lang="en-US" altLang="en-US">
                <a:latin typeface="Arial" charset="0"/>
                <a:cs typeface="Arial" charset="0"/>
              </a:rPr>
              <a:t> </a:t>
            </a:r>
          </a:p>
          <a:p>
            <a:pPr eaLnBrk="1" hangingPunct="1">
              <a:spcBef>
                <a:spcPct val="0"/>
              </a:spcBef>
              <a:buFontTx/>
              <a:buNone/>
            </a:pPr>
            <a:r>
              <a:rPr lang="en-US" altLang="en-US">
                <a:latin typeface="Arial" charset="0"/>
                <a:cs typeface="Arial" charset="0"/>
              </a:rPr>
              <a:t>resonator Hamiltonian</a:t>
            </a:r>
          </a:p>
          <a:p>
            <a:pPr eaLnBrk="1" hangingPunct="1">
              <a:spcBef>
                <a:spcPct val="0"/>
              </a:spcBef>
              <a:buFontTx/>
              <a:buNone/>
            </a:pPr>
            <a:endParaRPr lang="en-US" altLang="en-US">
              <a:latin typeface="Arial" charset="0"/>
              <a:cs typeface="Arial" charset="0"/>
            </a:endParaRPr>
          </a:p>
          <a:p>
            <a:pPr eaLnBrk="1" hangingPunct="1">
              <a:spcBef>
                <a:spcPct val="0"/>
              </a:spcBef>
              <a:buFontTx/>
              <a:buNone/>
            </a:pPr>
            <a:r>
              <a:rPr lang="en-US" altLang="en-US">
                <a:latin typeface="Arial" charset="0"/>
                <a:cs typeface="Arial" charset="0"/>
              </a:rPr>
              <a:t>coupling of resonator</a:t>
            </a:r>
          </a:p>
          <a:p>
            <a:pPr eaLnBrk="1" hangingPunct="1">
              <a:spcBef>
                <a:spcPct val="0"/>
              </a:spcBef>
              <a:buFontTx/>
              <a:buNone/>
            </a:pPr>
            <a:r>
              <a:rPr lang="en-US" altLang="en-US">
                <a:latin typeface="Arial" charset="0"/>
                <a:cs typeface="Arial" charset="0"/>
              </a:rPr>
              <a:t>states </a:t>
            </a:r>
            <a:r>
              <a:rPr lang="en-US" altLang="en-US">
                <a:solidFill>
                  <a:srgbClr val="FF0000"/>
                </a:solidFill>
                <a:latin typeface="Arial" charset="0"/>
                <a:cs typeface="Arial" charset="0"/>
              </a:rPr>
              <a:t>to antenna states</a:t>
            </a:r>
          </a:p>
          <a:p>
            <a:pPr eaLnBrk="1" hangingPunct="1">
              <a:spcBef>
                <a:spcPct val="0"/>
              </a:spcBef>
              <a:buFontTx/>
              <a:buNone/>
            </a:pPr>
            <a:r>
              <a:rPr lang="en-US" altLang="en-US">
                <a:solidFill>
                  <a:srgbClr val="FF0000"/>
                </a:solidFill>
                <a:latin typeface="Arial" charset="0"/>
                <a:cs typeface="Arial" charset="0"/>
              </a:rPr>
              <a:t>and to absorptive channels</a:t>
            </a:r>
          </a:p>
        </p:txBody>
      </p:sp>
      <p:sp>
        <p:nvSpPr>
          <p:cNvPr id="181260" name="Text Box 12"/>
          <p:cNvSpPr txBox="1">
            <a:spLocks noChangeArrowheads="1"/>
          </p:cNvSpPr>
          <p:nvPr/>
        </p:nvSpPr>
        <p:spPr bwMode="auto">
          <a:xfrm>
            <a:off x="274638" y="2722563"/>
            <a:ext cx="29083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en-US" altLang="en-US">
                <a:latin typeface="Arial" charset="0"/>
                <a:cs typeface="Arial" charset="0"/>
              </a:rPr>
              <a:t>energy </a:t>
            </a:r>
            <a:r>
              <a:rPr lang="en-US" altLang="en-US" i="1">
                <a:latin typeface="Times New Roman" pitchFamily="18" charset="0"/>
                <a:cs typeface="Times New Roman" pitchFamily="18" charset="0"/>
              </a:rPr>
              <a:t>E</a:t>
            </a:r>
            <a:br>
              <a:rPr lang="en-US" altLang="en-US" i="1">
                <a:latin typeface="Times New Roman" pitchFamily="18" charset="0"/>
                <a:cs typeface="Times New Roman" pitchFamily="18" charset="0"/>
              </a:rPr>
            </a:br>
            <a:endParaRPr lang="en-US" altLang="en-US" i="1">
              <a:latin typeface="Times New Roman" pitchFamily="18" charset="0"/>
              <a:cs typeface="Times New Roman" pitchFamily="18" charset="0"/>
            </a:endParaRPr>
          </a:p>
          <a:p>
            <a:pPr eaLnBrk="1" hangingPunct="1">
              <a:spcBef>
                <a:spcPct val="0"/>
              </a:spcBef>
              <a:buFontTx/>
              <a:buNone/>
            </a:pPr>
            <a:r>
              <a:rPr lang="en-US" altLang="en-US">
                <a:latin typeface="Arial" charset="0"/>
                <a:cs typeface="Arial" charset="0"/>
              </a:rPr>
              <a:t>nuclear Hamiltonian</a:t>
            </a:r>
          </a:p>
          <a:p>
            <a:pPr eaLnBrk="1" hangingPunct="1">
              <a:spcBef>
                <a:spcPct val="0"/>
              </a:spcBef>
              <a:buFontTx/>
              <a:buNone/>
            </a:pPr>
            <a:endParaRPr lang="en-US" altLang="en-US">
              <a:latin typeface="Arial" charset="0"/>
              <a:cs typeface="Arial" charset="0"/>
            </a:endParaRPr>
          </a:p>
          <a:p>
            <a:pPr eaLnBrk="1" hangingPunct="1">
              <a:spcBef>
                <a:spcPct val="0"/>
              </a:spcBef>
              <a:buFontTx/>
              <a:buNone/>
            </a:pPr>
            <a:r>
              <a:rPr lang="en-US" altLang="en-US">
                <a:latin typeface="Arial" charset="0"/>
              </a:rPr>
              <a:t>coupling of quasi-bound</a:t>
            </a:r>
          </a:p>
          <a:p>
            <a:pPr eaLnBrk="1" hangingPunct="1">
              <a:spcBef>
                <a:spcPct val="0"/>
              </a:spcBef>
              <a:buFontTx/>
              <a:buNone/>
            </a:pPr>
            <a:r>
              <a:rPr lang="en-US" altLang="en-US">
                <a:latin typeface="Arial" charset="0"/>
              </a:rPr>
              <a:t>states to channel states</a:t>
            </a:r>
            <a:endParaRPr lang="en-US" altLang="en-US">
              <a:latin typeface="Arial" charset="0"/>
              <a:cs typeface="Arial" charset="0"/>
            </a:endParaRPr>
          </a:p>
          <a:p>
            <a:pPr eaLnBrk="1" hangingPunct="1">
              <a:spcBef>
                <a:spcPct val="0"/>
              </a:spcBef>
              <a:buFontTx/>
              <a:buNone/>
            </a:pPr>
            <a:endParaRPr lang="en-US" altLang="en-US">
              <a:latin typeface="Arial" charset="0"/>
              <a:cs typeface="Arial" charset="0"/>
            </a:endParaRPr>
          </a:p>
        </p:txBody>
      </p:sp>
      <p:sp>
        <p:nvSpPr>
          <p:cNvPr id="181261" name="Text Box 13"/>
          <p:cNvSpPr txBox="1">
            <a:spLocks noChangeArrowheads="1"/>
          </p:cNvSpPr>
          <p:nvPr/>
        </p:nvSpPr>
        <p:spPr bwMode="auto">
          <a:xfrm>
            <a:off x="3727450" y="3289300"/>
            <a:ext cx="10493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Arial" charset="0"/>
                <a:sym typeface="Symbol" pitchFamily="18" charset="2"/>
              </a:rPr>
              <a:t></a:t>
            </a:r>
            <a:r>
              <a:rPr lang="de-DE" altLang="en-US" i="1">
                <a:latin typeface="Arial" charset="0"/>
                <a:sym typeface="Symbol" pitchFamily="18" charset="2"/>
              </a:rPr>
              <a:t> </a:t>
            </a:r>
            <a:r>
              <a:rPr lang="de-DE" altLang="en-US" sz="2400" i="1">
                <a:latin typeface="Times New Roman" pitchFamily="18" charset="0"/>
                <a:cs typeface="Times New Roman" pitchFamily="18" charset="0"/>
                <a:sym typeface="Symbol" pitchFamily="18" charset="2"/>
              </a:rPr>
              <a:t>H</a:t>
            </a:r>
            <a:r>
              <a:rPr lang="en-US" altLang="en-US" i="1">
                <a:latin typeface="Times New Roman" pitchFamily="18" charset="0"/>
                <a:cs typeface="Times New Roman" pitchFamily="18" charset="0"/>
                <a:sym typeface="Symbol" pitchFamily="18" charset="2"/>
              </a:rPr>
              <a:t> </a:t>
            </a:r>
            <a:r>
              <a:rPr lang="de-DE" altLang="en-US">
                <a:latin typeface="Arial" charset="0"/>
                <a:sym typeface="Symbol" pitchFamily="18" charset="2"/>
              </a:rPr>
              <a:t></a:t>
            </a:r>
          </a:p>
        </p:txBody>
      </p:sp>
      <p:sp>
        <p:nvSpPr>
          <p:cNvPr id="181262" name="Text Box 14"/>
          <p:cNvSpPr txBox="1">
            <a:spLocks noChangeArrowheads="1"/>
          </p:cNvSpPr>
          <p:nvPr/>
        </p:nvSpPr>
        <p:spPr bwMode="auto">
          <a:xfrm>
            <a:off x="3727450" y="4016375"/>
            <a:ext cx="1122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en-US" altLang="en-US">
                <a:latin typeface="Arial" charset="0"/>
                <a:cs typeface="Arial" charset="0"/>
                <a:sym typeface="Symbol" pitchFamily="18" charset="2"/>
              </a:rPr>
              <a:t> </a:t>
            </a:r>
            <a:r>
              <a:rPr lang="en-US" altLang="en-US" sz="2400" i="1">
                <a:latin typeface="Times New Roman" pitchFamily="18" charset="0"/>
                <a:cs typeface="Times New Roman" pitchFamily="18" charset="0"/>
                <a:sym typeface="Symbol" pitchFamily="18" charset="2"/>
              </a:rPr>
              <a:t>W</a:t>
            </a:r>
            <a:r>
              <a:rPr lang="en-US" altLang="en-US">
                <a:latin typeface="Arial" charset="0"/>
                <a:cs typeface="Arial" charset="0"/>
                <a:sym typeface="Symbol" pitchFamily="18" charset="2"/>
              </a:rPr>
              <a:t> </a:t>
            </a:r>
            <a:endParaRPr lang="de-DE" altLang="en-US">
              <a:latin typeface="Arial" charset="0"/>
              <a:sym typeface="Symbol" pitchFamily="18" charset="2"/>
            </a:endParaRPr>
          </a:p>
        </p:txBody>
      </p:sp>
      <p:sp>
        <p:nvSpPr>
          <p:cNvPr id="17421" name="Text Box 15"/>
          <p:cNvSpPr txBox="1">
            <a:spLocks noChangeArrowheads="1"/>
          </p:cNvSpPr>
          <p:nvPr/>
        </p:nvSpPr>
        <p:spPr bwMode="auto">
          <a:xfrm>
            <a:off x="266700" y="5867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sz="1800" b="1">
              <a:latin typeface="Arial" charset="0"/>
            </a:endParaRPr>
          </a:p>
        </p:txBody>
      </p:sp>
      <p:sp>
        <p:nvSpPr>
          <p:cNvPr id="181266" name="Text Box 18"/>
          <p:cNvSpPr txBox="1">
            <a:spLocks noChangeArrowheads="1"/>
          </p:cNvSpPr>
          <p:nvPr/>
        </p:nvSpPr>
        <p:spPr bwMode="auto">
          <a:xfrm>
            <a:off x="3906838" y="5553075"/>
            <a:ext cx="1203325"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a:solidFill>
                  <a:srgbClr val="3333CC"/>
                </a:solidFill>
                <a:latin typeface="Arial" charset="0"/>
              </a:rPr>
              <a:t>GOE</a:t>
            </a:r>
          </a:p>
        </p:txBody>
      </p:sp>
      <p:sp>
        <p:nvSpPr>
          <p:cNvPr id="181267" name="Text Box 19"/>
          <p:cNvSpPr txBox="1">
            <a:spLocks noChangeArrowheads="1"/>
          </p:cNvSpPr>
          <p:nvPr/>
        </p:nvSpPr>
        <p:spPr bwMode="auto">
          <a:xfrm>
            <a:off x="5632450" y="5554663"/>
            <a:ext cx="1492250"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i="1">
                <a:solidFill>
                  <a:srgbClr val="3333CC"/>
                </a:solidFill>
                <a:latin typeface="Arial" charset="0"/>
              </a:rPr>
              <a:t>T-</a:t>
            </a:r>
            <a:r>
              <a:rPr lang="de-DE" altLang="en-US">
                <a:solidFill>
                  <a:srgbClr val="3333CC"/>
                </a:solidFill>
                <a:latin typeface="Arial" charset="0"/>
              </a:rPr>
              <a:t>inv</a:t>
            </a:r>
          </a:p>
        </p:txBody>
      </p:sp>
      <p:sp>
        <p:nvSpPr>
          <p:cNvPr id="181268" name="Text Box 20"/>
          <p:cNvSpPr txBox="1">
            <a:spLocks noChangeArrowheads="1"/>
          </p:cNvSpPr>
          <p:nvPr/>
        </p:nvSpPr>
        <p:spPr bwMode="auto">
          <a:xfrm>
            <a:off x="3908425" y="5878513"/>
            <a:ext cx="1203325"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a:solidFill>
                  <a:srgbClr val="3333CC"/>
                </a:solidFill>
                <a:latin typeface="Arial" charset="0"/>
              </a:rPr>
              <a:t>GUE</a:t>
            </a:r>
          </a:p>
        </p:txBody>
      </p:sp>
      <p:sp>
        <p:nvSpPr>
          <p:cNvPr id="181269" name="Rectangle 21"/>
          <p:cNvSpPr>
            <a:spLocks noChangeArrowheads="1"/>
          </p:cNvSpPr>
          <p:nvPr/>
        </p:nvSpPr>
        <p:spPr bwMode="auto">
          <a:xfrm>
            <a:off x="5811838" y="5867400"/>
            <a:ext cx="1173162" cy="396875"/>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algn="ctr" eaLnBrk="1" hangingPunct="1">
              <a:spcBef>
                <a:spcPct val="50000"/>
              </a:spcBef>
              <a:buFontTx/>
              <a:buNone/>
            </a:pPr>
            <a:r>
              <a:rPr lang="de-DE" altLang="en-US" i="1">
                <a:solidFill>
                  <a:srgbClr val="3333CC"/>
                </a:solidFill>
                <a:latin typeface="Arial" charset="0"/>
              </a:rPr>
              <a:t>T</a:t>
            </a:r>
            <a:r>
              <a:rPr lang="de-DE" altLang="en-US">
                <a:solidFill>
                  <a:srgbClr val="3333CC"/>
                </a:solidFill>
                <a:latin typeface="Arial" charset="0"/>
              </a:rPr>
              <a:t>-noninv</a:t>
            </a:r>
          </a:p>
        </p:txBody>
      </p:sp>
      <p:sp>
        <p:nvSpPr>
          <p:cNvPr id="181270" name="Text Box 22"/>
          <p:cNvSpPr txBox="1">
            <a:spLocks noChangeArrowheads="1"/>
          </p:cNvSpPr>
          <p:nvPr/>
        </p:nvSpPr>
        <p:spPr bwMode="auto">
          <a:xfrm>
            <a:off x="134938" y="5084763"/>
            <a:ext cx="91424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r>
              <a:rPr lang="de-DE" altLang="en-US" b="1">
                <a:latin typeface="Arial" charset="0"/>
              </a:rPr>
              <a:t> </a:t>
            </a:r>
            <a:r>
              <a:rPr lang="de-DE" altLang="en-US">
                <a:latin typeface="Arial" charset="0"/>
              </a:rPr>
              <a:t>Experiment measures complex </a:t>
            </a:r>
            <a:r>
              <a:rPr lang="de-DE" altLang="en-US">
                <a:latin typeface="Times New Roman" pitchFamily="18" charset="0"/>
              </a:rPr>
              <a:t>S</a:t>
            </a:r>
            <a:r>
              <a:rPr lang="de-DE" altLang="en-US">
                <a:latin typeface="Arial" charset="0"/>
              </a:rPr>
              <a:t>-matrix elements</a:t>
            </a:r>
          </a:p>
        </p:txBody>
      </p:sp>
      <p:sp>
        <p:nvSpPr>
          <p:cNvPr id="24" name="Text Box 13"/>
          <p:cNvSpPr txBox="1">
            <a:spLocks noChangeArrowheads="1"/>
          </p:cNvSpPr>
          <p:nvPr/>
        </p:nvSpPr>
        <p:spPr bwMode="auto">
          <a:xfrm>
            <a:off x="3640138" y="2701925"/>
            <a:ext cx="11890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Arial" charset="0"/>
                <a:sym typeface="Symbol" pitchFamily="18" charset="2"/>
              </a:rPr>
              <a:t></a:t>
            </a:r>
            <a:r>
              <a:rPr lang="de-DE" altLang="en-US" i="1">
                <a:latin typeface="Arial" charset="0"/>
                <a:sym typeface="Symbol" pitchFamily="18" charset="2"/>
              </a:rPr>
              <a:t> </a:t>
            </a:r>
            <a:r>
              <a:rPr lang="de-DE" altLang="en-US" sz="2400" i="1">
                <a:latin typeface="Times New Roman" pitchFamily="18" charset="0"/>
                <a:cs typeface="Times New Roman" pitchFamily="18" charset="0"/>
                <a:sym typeface="Symbol" pitchFamily="18" charset="2"/>
              </a:rPr>
              <a:t>E, f</a:t>
            </a:r>
            <a:r>
              <a:rPr lang="de-DE" altLang="en-US">
                <a:latin typeface="Arial" charset="0"/>
                <a:sym typeface="Symbol" pitchFamily="18" charset="2"/>
              </a:rPr>
              <a:t></a:t>
            </a:r>
          </a:p>
        </p:txBody>
      </p:sp>
      <p:sp>
        <p:nvSpPr>
          <p:cNvPr id="17429"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5D1B11CC-76A3-4E0D-B79C-7C63CDE70A83}" type="slidenum">
              <a:rPr lang="de-DE" altLang="en-US" sz="1400" smtClean="0">
                <a:latin typeface="Arial" charset="0"/>
                <a:cs typeface="Arial" charset="0"/>
              </a:rPr>
              <a:pPr eaLnBrk="1" hangingPunct="1">
                <a:spcBef>
                  <a:spcPct val="0"/>
                </a:spcBef>
                <a:buFontTx/>
                <a:buNone/>
              </a:pPr>
              <a:t>6</a:t>
            </a:fld>
            <a:endParaRPr lang="de-DE" altLang="en-US" sz="1400">
              <a:latin typeface="Arial" charset="0"/>
              <a:cs typeface="Arial" charset="0"/>
            </a:endParaRPr>
          </a:p>
        </p:txBody>
      </p:sp>
      <p:sp>
        <p:nvSpPr>
          <p:cNvPr id="22" name="Fußzeilenplatzhalter 1">
            <a:extLst>
              <a:ext uri="{FF2B5EF4-FFF2-40B4-BE49-F238E27FC236}">
                <a16:creationId xmlns:a16="http://schemas.microsoft.com/office/drawing/2014/main" id="{3FE4D421-60E4-45A6-B215-5710E6217308}"/>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26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125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126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2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12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1259">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12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1260">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12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260">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1259">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1259">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1259">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127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12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12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126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12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animBg="1"/>
      <p:bldP spid="181253" grpId="0" animBg="1"/>
      <p:bldP spid="181256" grpId="0"/>
      <p:bldP spid="181257" grpId="0"/>
      <p:bldP spid="181258" grpId="0"/>
      <p:bldP spid="181261" grpId="0"/>
      <p:bldP spid="181262" grpId="0"/>
      <p:bldP spid="181266" grpId="0"/>
      <p:bldP spid="181267" grpId="0"/>
      <p:bldP spid="181268" grpId="0"/>
      <p:bldP spid="181269" grpId="0"/>
      <p:bldP spid="181270"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de-DE" altLang="en-US" dirty="0" err="1"/>
              <a:t>Resonance</a:t>
            </a:r>
            <a:r>
              <a:rPr lang="de-DE" altLang="en-US" dirty="0"/>
              <a:t> Parameters</a:t>
            </a:r>
          </a:p>
        </p:txBody>
      </p:sp>
      <p:graphicFrame>
        <p:nvGraphicFramePr>
          <p:cNvPr id="547844" name="Object 4"/>
          <p:cNvGraphicFramePr>
            <a:graphicFrameLocks noChangeAspect="1"/>
          </p:cNvGraphicFramePr>
          <p:nvPr/>
        </p:nvGraphicFramePr>
        <p:xfrm>
          <a:off x="2890838" y="3260725"/>
          <a:ext cx="3649662" cy="993775"/>
        </p:xfrm>
        <a:graphic>
          <a:graphicData uri="http://schemas.openxmlformats.org/presentationml/2006/ole">
            <mc:AlternateContent xmlns:mc="http://schemas.openxmlformats.org/markup-compatibility/2006">
              <mc:Choice xmlns:v="urn:schemas-microsoft-com:vml" Requires="v">
                <p:oleObj spid="_x0000_s18850" name="Formel" r:id="rId3" imgW="1968500" imgH="508000" progId="Equation.3">
                  <p:embed/>
                </p:oleObj>
              </mc:Choice>
              <mc:Fallback>
                <p:oleObj name="Formel" r:id="rId3" imgW="1968500" imgH="508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8" y="3260725"/>
                        <a:ext cx="3649662"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7845" name="Text Box 5"/>
          <p:cNvSpPr txBox="1">
            <a:spLocks noChangeArrowheads="1"/>
          </p:cNvSpPr>
          <p:nvPr/>
        </p:nvSpPr>
        <p:spPr bwMode="auto">
          <a:xfrm>
            <a:off x="358775" y="1584325"/>
            <a:ext cx="84613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eaLnBrk="0" hangingPunct="0">
              <a:spcBef>
                <a:spcPct val="20000"/>
              </a:spcBef>
              <a:buFont typeface="Wingdings" pitchFamily="2" charset="2"/>
              <a:buChar char="§"/>
              <a:tabLst>
                <a:tab pos="3044825" algn="l"/>
                <a:tab pos="3048000" algn="l"/>
                <a:tab pos="3851275" algn="l"/>
                <a:tab pos="6281738" algn="l"/>
              </a:tabLst>
              <a:defRPr sz="2000">
                <a:solidFill>
                  <a:schemeClr val="tx1"/>
                </a:solidFill>
                <a:latin typeface="Verdana" pitchFamily="34" charset="0"/>
              </a:defRPr>
            </a:lvl1pPr>
            <a:lvl2pPr marL="742950" indent="-285750" eaLnBrk="0" hangingPunct="0">
              <a:spcBef>
                <a:spcPct val="20000"/>
              </a:spcBef>
              <a:buFont typeface="Wingdings" pitchFamily="2" charset="2"/>
              <a:buChar char="§"/>
              <a:tabLst>
                <a:tab pos="3044825" algn="l"/>
                <a:tab pos="3048000" algn="l"/>
                <a:tab pos="3851275" algn="l"/>
                <a:tab pos="6281738" algn="l"/>
              </a:tabLst>
              <a:defRPr>
                <a:solidFill>
                  <a:schemeClr val="tx1"/>
                </a:solidFill>
                <a:latin typeface="Verdana" pitchFamily="34" charset="0"/>
              </a:defRPr>
            </a:lvl2pPr>
            <a:lvl3pPr marL="1143000" indent="-228600" eaLnBrk="0" hangingPunct="0">
              <a:spcBef>
                <a:spcPct val="20000"/>
              </a:spcBef>
              <a:buFont typeface="Wingdings" pitchFamily="2" charset="2"/>
              <a:buChar char="§"/>
              <a:tabLst>
                <a:tab pos="3044825" algn="l"/>
                <a:tab pos="3048000" algn="l"/>
                <a:tab pos="3851275" algn="l"/>
                <a:tab pos="6281738" algn="l"/>
              </a:tabLst>
              <a:defRPr>
                <a:solidFill>
                  <a:schemeClr val="tx1"/>
                </a:solidFill>
                <a:latin typeface="Verdana" pitchFamily="34" charset="0"/>
              </a:defRPr>
            </a:lvl3pPr>
            <a:lvl4pPr marL="1600200" indent="-228600" eaLnBrk="0" hangingPunct="0">
              <a:spcBef>
                <a:spcPct val="20000"/>
              </a:spcBef>
              <a:buFont typeface="Wingdings" pitchFamily="2" charset="2"/>
              <a:buChar char="§"/>
              <a:tabLst>
                <a:tab pos="3044825" algn="l"/>
                <a:tab pos="3048000" algn="l"/>
                <a:tab pos="3851275" algn="l"/>
                <a:tab pos="6281738" algn="l"/>
              </a:tabLst>
              <a:defRPr sz="1600">
                <a:solidFill>
                  <a:schemeClr val="tx1"/>
                </a:solidFill>
                <a:latin typeface="Verdana" pitchFamily="34" charset="0"/>
              </a:defRPr>
            </a:lvl4pPr>
            <a:lvl5pPr marL="2057400" indent="-228600" eaLnBrk="0" hangingPunct="0">
              <a:spcBef>
                <a:spcPct val="20000"/>
              </a:spcBef>
              <a:buFont typeface="Wingdings" pitchFamily="2" charset="2"/>
              <a:buChar char="§"/>
              <a:tabLst>
                <a:tab pos="3044825" algn="l"/>
                <a:tab pos="3048000" algn="l"/>
                <a:tab pos="3851275" algn="l"/>
                <a:tab pos="6281738" algn="l"/>
              </a:tabLst>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tabLst>
                <a:tab pos="3044825" algn="l"/>
                <a:tab pos="3048000" algn="l"/>
                <a:tab pos="3851275" algn="l"/>
                <a:tab pos="6281738" algn="l"/>
              </a:tabLst>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tabLst>
                <a:tab pos="3044825" algn="l"/>
                <a:tab pos="3048000" algn="l"/>
                <a:tab pos="3851275" algn="l"/>
                <a:tab pos="6281738" algn="l"/>
              </a:tabLst>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tabLst>
                <a:tab pos="3044825" algn="l"/>
                <a:tab pos="3048000" algn="l"/>
                <a:tab pos="3851275" algn="l"/>
                <a:tab pos="6281738" algn="l"/>
              </a:tabLst>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tabLst>
                <a:tab pos="3044825" algn="l"/>
                <a:tab pos="3048000" algn="l"/>
                <a:tab pos="3851275" algn="l"/>
                <a:tab pos="6281738" algn="l"/>
              </a:tabLst>
              <a:defRPr sz="1600">
                <a:solidFill>
                  <a:schemeClr val="tx1"/>
                </a:solidFill>
                <a:latin typeface="Verdana" pitchFamily="34" charset="0"/>
              </a:defRPr>
            </a:lvl9pPr>
          </a:lstStyle>
          <a:p>
            <a:pPr eaLnBrk="1" hangingPunct="1">
              <a:spcBef>
                <a:spcPct val="0"/>
              </a:spcBef>
              <a:buClr>
                <a:schemeClr val="tx1"/>
              </a:buClr>
              <a:buFontTx/>
              <a:buChar char="•"/>
            </a:pPr>
            <a:r>
              <a:rPr lang="de-DE" altLang="en-US" dirty="0">
                <a:latin typeface="Arial" charset="0"/>
              </a:rPr>
              <a:t>Use </a:t>
            </a:r>
            <a:r>
              <a:rPr lang="de-DE" altLang="en-US" dirty="0" err="1">
                <a:latin typeface="Arial" charset="0"/>
              </a:rPr>
              <a:t>eigenrepresentation</a:t>
            </a:r>
            <a:r>
              <a:rPr lang="de-DE" altLang="en-US" dirty="0">
                <a:latin typeface="Arial" charset="0"/>
              </a:rPr>
              <a:t> </a:t>
            </a:r>
            <a:r>
              <a:rPr lang="de-DE" altLang="en-US" dirty="0" err="1">
                <a:latin typeface="Arial" charset="0"/>
              </a:rPr>
              <a:t>of</a:t>
            </a: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None/>
            </a:pPr>
            <a:r>
              <a:rPr lang="de-DE" altLang="en-US" dirty="0">
                <a:latin typeface="Arial" charset="0"/>
              </a:rPr>
              <a:t>	and </a:t>
            </a:r>
            <a:r>
              <a:rPr lang="de-DE" altLang="en-US" dirty="0" err="1">
                <a:latin typeface="Arial" charset="0"/>
              </a:rPr>
              <a:t>obtain</a:t>
            </a:r>
            <a:r>
              <a:rPr lang="de-DE" altLang="en-US" dirty="0">
                <a:latin typeface="Arial" charset="0"/>
              </a:rPr>
              <a:t> </a:t>
            </a:r>
            <a:r>
              <a:rPr lang="de-DE" altLang="en-US" dirty="0" err="1">
                <a:latin typeface="Arial" charset="0"/>
              </a:rPr>
              <a:t>for</a:t>
            </a:r>
            <a:r>
              <a:rPr lang="de-DE" altLang="en-US" dirty="0">
                <a:latin typeface="Arial" charset="0"/>
              </a:rPr>
              <a:t> a </a:t>
            </a:r>
            <a:r>
              <a:rPr lang="de-DE" altLang="en-US" dirty="0" err="1">
                <a:latin typeface="Arial" charset="0"/>
              </a:rPr>
              <a:t>scattering</a:t>
            </a:r>
            <a:r>
              <a:rPr lang="de-DE" altLang="en-US" dirty="0">
                <a:latin typeface="Arial" charset="0"/>
              </a:rPr>
              <a:t> </a:t>
            </a:r>
            <a:r>
              <a:rPr lang="de-DE" altLang="en-US" dirty="0" err="1">
                <a:latin typeface="Arial" charset="0"/>
              </a:rPr>
              <a:t>system</a:t>
            </a:r>
            <a:r>
              <a:rPr lang="de-DE" altLang="en-US" dirty="0">
                <a:latin typeface="Arial" charset="0"/>
              </a:rPr>
              <a:t> </a:t>
            </a:r>
            <a:r>
              <a:rPr lang="de-DE" altLang="en-US" dirty="0" err="1">
                <a:latin typeface="Arial" charset="0"/>
              </a:rPr>
              <a:t>with</a:t>
            </a:r>
            <a:r>
              <a:rPr lang="de-DE" altLang="en-US" dirty="0">
                <a:latin typeface="Arial" charset="0"/>
              </a:rPr>
              <a:t> </a:t>
            </a:r>
            <a:r>
              <a:rPr lang="de-DE" altLang="en-US" dirty="0" err="1">
                <a:latin typeface="Arial" charset="0"/>
              </a:rPr>
              <a:t>isolated</a:t>
            </a:r>
            <a:r>
              <a:rPr lang="de-DE" altLang="en-US" dirty="0">
                <a:latin typeface="Arial" charset="0"/>
              </a:rPr>
              <a:t> </a:t>
            </a:r>
            <a:r>
              <a:rPr lang="de-DE" altLang="en-US" dirty="0" err="1">
                <a:latin typeface="Arial" charset="0"/>
              </a:rPr>
              <a:t>resonances</a:t>
            </a:r>
            <a:r>
              <a:rPr lang="de-DE" altLang="en-US" dirty="0">
                <a:latin typeface="Arial" charset="0"/>
              </a:rPr>
              <a:t/>
            </a:r>
            <a:br>
              <a:rPr lang="de-DE" altLang="en-US" dirty="0">
                <a:latin typeface="Arial" charset="0"/>
              </a:rPr>
            </a:br>
            <a:r>
              <a:rPr lang="de-DE" altLang="en-US" dirty="0">
                <a:latin typeface="Arial" charset="0"/>
              </a:rPr>
              <a:t>	a → </a:t>
            </a:r>
            <a:r>
              <a:rPr lang="de-DE" altLang="en-US" dirty="0" err="1">
                <a:latin typeface="Arial" charset="0"/>
              </a:rPr>
              <a:t>resonator</a:t>
            </a:r>
            <a:r>
              <a:rPr lang="de-DE" altLang="en-US" dirty="0">
                <a:latin typeface="Arial" charset="0"/>
              </a:rPr>
              <a:t> → b</a:t>
            </a: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r>
              <a:rPr lang="de-DE" altLang="en-US" dirty="0">
                <a:latin typeface="Arial" charset="0"/>
              </a:rPr>
              <a:t>Here:			</a:t>
            </a:r>
            <a:r>
              <a:rPr lang="de-DE" altLang="en-US" dirty="0" err="1">
                <a:latin typeface="Arial" charset="0"/>
              </a:rPr>
              <a:t>of</a:t>
            </a:r>
            <a:r>
              <a:rPr lang="de-DE" altLang="en-US" dirty="0">
                <a:latin typeface="Arial" charset="0"/>
              </a:rPr>
              <a:t> </a:t>
            </a:r>
            <a:r>
              <a:rPr lang="de-DE" altLang="en-US" dirty="0" err="1">
                <a:latin typeface="Arial" charset="0"/>
              </a:rPr>
              <a:t>eigenvalues</a:t>
            </a:r>
            <a:r>
              <a:rPr lang="de-DE" altLang="en-US" dirty="0">
                <a:latin typeface="Arial" charset="0"/>
              </a:rPr>
              <a:t> </a:t>
            </a:r>
            <a:r>
              <a:rPr lang="de-DE" altLang="en-US" dirty="0" err="1">
                <a:latin typeface="Arial" charset="0"/>
              </a:rPr>
              <a:t>of</a:t>
            </a: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endParaRPr lang="de-DE" altLang="en-US" dirty="0">
              <a:latin typeface="Arial" charset="0"/>
            </a:endParaRPr>
          </a:p>
          <a:p>
            <a:pPr eaLnBrk="1" hangingPunct="1">
              <a:spcBef>
                <a:spcPct val="0"/>
              </a:spcBef>
              <a:buClr>
                <a:schemeClr val="tx1"/>
              </a:buClr>
              <a:buFontTx/>
              <a:buChar char="•"/>
            </a:pPr>
            <a:r>
              <a:rPr lang="de-DE" altLang="en-US" dirty="0">
                <a:latin typeface="Arial" charset="0"/>
              </a:rPr>
              <a:t>Partial </a:t>
            </a:r>
            <a:r>
              <a:rPr lang="de-DE" altLang="en-US" dirty="0" err="1">
                <a:latin typeface="Arial" charset="0"/>
              </a:rPr>
              <a:t>widths</a:t>
            </a:r>
            <a:r>
              <a:rPr lang="de-DE" altLang="en-US" dirty="0">
                <a:latin typeface="Arial" charset="0"/>
              </a:rPr>
              <a:t>	</a:t>
            </a:r>
            <a:r>
              <a:rPr lang="de-DE" altLang="en-US" dirty="0" err="1">
                <a:latin typeface="Arial" charset="0"/>
              </a:rPr>
              <a:t>fluctuate</a:t>
            </a:r>
            <a:r>
              <a:rPr lang="de-DE" altLang="en-US" dirty="0">
                <a:latin typeface="Arial" charset="0"/>
              </a:rPr>
              <a:t> and total </a:t>
            </a:r>
            <a:r>
              <a:rPr lang="de-DE" altLang="en-US" dirty="0" err="1">
                <a:latin typeface="Arial" charset="0"/>
              </a:rPr>
              <a:t>widths</a:t>
            </a:r>
            <a:r>
              <a:rPr lang="de-DE" altLang="en-US" dirty="0">
                <a:latin typeface="Arial" charset="0"/>
              </a:rPr>
              <a:t>	also</a:t>
            </a:r>
          </a:p>
        </p:txBody>
      </p:sp>
      <p:graphicFrame>
        <p:nvGraphicFramePr>
          <p:cNvPr id="18437" name="Object 6"/>
          <p:cNvGraphicFramePr>
            <a:graphicFrameLocks noChangeAspect="1"/>
          </p:cNvGraphicFramePr>
          <p:nvPr/>
        </p:nvGraphicFramePr>
        <p:xfrm>
          <a:off x="3498850" y="1989138"/>
          <a:ext cx="2433638" cy="573087"/>
        </p:xfrm>
        <a:graphic>
          <a:graphicData uri="http://schemas.openxmlformats.org/presentationml/2006/ole">
            <mc:AlternateContent xmlns:mc="http://schemas.openxmlformats.org/markup-compatibility/2006">
              <mc:Choice xmlns:v="urn:schemas-microsoft-com:vml" Requires="v">
                <p:oleObj spid="_x0000_s18851" name="Formel" r:id="rId5" imgW="1193282" imgH="266584" progId="Equation.3">
                  <p:embed/>
                </p:oleObj>
              </mc:Choice>
              <mc:Fallback>
                <p:oleObj name="Formel" r:id="rId5" imgW="1193282" imgH="26658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850" y="1989138"/>
                        <a:ext cx="2433638"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7847" name="Object 7"/>
          <p:cNvGraphicFramePr>
            <a:graphicFrameLocks noChangeAspect="1"/>
          </p:cNvGraphicFramePr>
          <p:nvPr/>
        </p:nvGraphicFramePr>
        <p:xfrm>
          <a:off x="2265363" y="5514975"/>
          <a:ext cx="1117600" cy="544513"/>
        </p:xfrm>
        <a:graphic>
          <a:graphicData uri="http://schemas.openxmlformats.org/presentationml/2006/ole">
            <mc:AlternateContent xmlns:mc="http://schemas.openxmlformats.org/markup-compatibility/2006">
              <mc:Choice xmlns:v="urn:schemas-microsoft-com:vml" Requires="v">
                <p:oleObj spid="_x0000_s18852" name="Formel" r:id="rId7" imgW="495085" imgH="241195" progId="Equation.3">
                  <p:embed/>
                </p:oleObj>
              </mc:Choice>
              <mc:Fallback>
                <p:oleObj name="Formel" r:id="rId7" imgW="495085" imgH="241195"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5363" y="5514975"/>
                        <a:ext cx="11176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47848" name="Group 8"/>
          <p:cNvGrpSpPr>
            <a:grpSpLocks/>
          </p:cNvGrpSpPr>
          <p:nvPr/>
        </p:nvGrpSpPr>
        <p:grpSpPr bwMode="auto">
          <a:xfrm>
            <a:off x="1298575" y="4354513"/>
            <a:ext cx="2563813" cy="1039812"/>
            <a:chOff x="910" y="2892"/>
            <a:chExt cx="1615" cy="655"/>
          </a:xfrm>
        </p:grpSpPr>
        <p:graphicFrame>
          <p:nvGraphicFramePr>
            <p:cNvPr id="18445" name="Object 9"/>
            <p:cNvGraphicFramePr>
              <a:graphicFrameLocks noChangeAspect="1"/>
            </p:cNvGraphicFramePr>
            <p:nvPr/>
          </p:nvGraphicFramePr>
          <p:xfrm>
            <a:off x="910" y="2892"/>
            <a:ext cx="455" cy="655"/>
          </p:xfrm>
          <a:graphic>
            <a:graphicData uri="http://schemas.openxmlformats.org/presentationml/2006/ole">
              <mc:AlternateContent xmlns:mc="http://schemas.openxmlformats.org/markup-compatibility/2006">
                <mc:Choice xmlns:v="urn:schemas-microsoft-com:vml" Requires="v">
                  <p:oleObj spid="_x0000_s18853" name="Formel" r:id="rId9" imgW="317362" imgH="457002" progId="Equation.3">
                    <p:embed/>
                  </p:oleObj>
                </mc:Choice>
                <mc:Fallback>
                  <p:oleObj name="Formel" r:id="rId9" imgW="317362" imgH="457002"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 y="2892"/>
                          <a:ext cx="455" cy="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6" name="Text Box 10"/>
            <p:cNvSpPr txBox="1">
              <a:spLocks noChangeArrowheads="1"/>
            </p:cNvSpPr>
            <p:nvPr/>
          </p:nvSpPr>
          <p:spPr bwMode="auto">
            <a:xfrm>
              <a:off x="1400" y="2923"/>
              <a:ext cx="7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Arial" charset="0"/>
                </a:rPr>
                <a:t>real part</a:t>
              </a:r>
            </a:p>
          </p:txBody>
        </p:sp>
        <p:sp>
          <p:nvSpPr>
            <p:cNvPr id="18447" name="Text Box 11"/>
            <p:cNvSpPr txBox="1">
              <a:spLocks noChangeArrowheads="1"/>
            </p:cNvSpPr>
            <p:nvPr/>
          </p:nvSpPr>
          <p:spPr bwMode="auto">
            <a:xfrm>
              <a:off x="1396" y="3235"/>
              <a:ext cx="11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a:latin typeface="Arial" charset="0"/>
                </a:rPr>
                <a:t>imaginary part</a:t>
              </a:r>
            </a:p>
          </p:txBody>
        </p:sp>
      </p:grpSp>
      <p:graphicFrame>
        <p:nvGraphicFramePr>
          <p:cNvPr id="547852" name="Object 12"/>
          <p:cNvGraphicFramePr>
            <a:graphicFrameLocks noChangeAspect="1"/>
          </p:cNvGraphicFramePr>
          <p:nvPr/>
        </p:nvGraphicFramePr>
        <p:xfrm>
          <a:off x="6235700" y="4589463"/>
          <a:ext cx="623888" cy="569912"/>
        </p:xfrm>
        <a:graphic>
          <a:graphicData uri="http://schemas.openxmlformats.org/presentationml/2006/ole">
            <mc:AlternateContent xmlns:mc="http://schemas.openxmlformats.org/markup-compatibility/2006">
              <mc:Choice xmlns:v="urn:schemas-microsoft-com:vml" Requires="v">
                <p:oleObj spid="_x0000_s18854" name="Formel" r:id="rId11" imgW="291847" imgH="266469" progId="Equation.3">
                  <p:embed/>
                </p:oleObj>
              </mc:Choice>
              <mc:Fallback>
                <p:oleObj name="Formel" r:id="rId11" imgW="291847" imgH="266469"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5700" y="4589463"/>
                        <a:ext cx="62388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7853" name="AutoShape 13"/>
          <p:cNvSpPr>
            <a:spLocks/>
          </p:cNvSpPr>
          <p:nvPr/>
        </p:nvSpPr>
        <p:spPr bwMode="auto">
          <a:xfrm>
            <a:off x="3862388" y="4427538"/>
            <a:ext cx="371475" cy="808037"/>
          </a:xfrm>
          <a:prstGeom prst="rightBrace">
            <a:avLst>
              <a:gd name="adj1" fmla="val 181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endParaRPr lang="en-US" altLang="en-US">
              <a:latin typeface="Times New Roman" pitchFamily="18" charset="0"/>
            </a:endParaRPr>
          </a:p>
        </p:txBody>
      </p:sp>
      <p:graphicFrame>
        <p:nvGraphicFramePr>
          <p:cNvPr id="547854" name="Object 14"/>
          <p:cNvGraphicFramePr>
            <a:graphicFrameLocks noChangeAspect="1"/>
          </p:cNvGraphicFramePr>
          <p:nvPr/>
        </p:nvGraphicFramePr>
        <p:xfrm>
          <a:off x="6302375" y="5514975"/>
          <a:ext cx="428625" cy="544513"/>
        </p:xfrm>
        <a:graphic>
          <a:graphicData uri="http://schemas.openxmlformats.org/presentationml/2006/ole">
            <mc:AlternateContent xmlns:mc="http://schemas.openxmlformats.org/markup-compatibility/2006">
              <mc:Choice xmlns:v="urn:schemas-microsoft-com:vml" Requires="v">
                <p:oleObj spid="_x0000_s18855" name="Formel" r:id="rId13" imgW="190417" imgH="241195" progId="Equation.3">
                  <p:embed/>
                </p:oleObj>
              </mc:Choice>
              <mc:Fallback>
                <p:oleObj name="Formel" r:id="rId13" imgW="190417" imgH="241195"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2375" y="5514975"/>
                        <a:ext cx="428625"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4"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82358B55-A783-4191-8E0C-D7D08E01FC92}" type="slidenum">
              <a:rPr lang="de-DE" altLang="en-US" sz="1400" smtClean="0">
                <a:latin typeface="Arial" charset="0"/>
                <a:cs typeface="Arial" charset="0"/>
              </a:rPr>
              <a:pPr eaLnBrk="1" hangingPunct="1">
                <a:spcBef>
                  <a:spcPct val="0"/>
                </a:spcBef>
                <a:buFontTx/>
                <a:buNone/>
              </a:pPr>
              <a:t>7</a:t>
            </a:fld>
            <a:endParaRPr lang="de-DE" altLang="en-US" sz="1400">
              <a:latin typeface="Arial" charset="0"/>
              <a:cs typeface="Arial" charset="0"/>
            </a:endParaRPr>
          </a:p>
        </p:txBody>
      </p:sp>
      <p:sp>
        <p:nvSpPr>
          <p:cNvPr id="16" name="Fußzeilenplatzhalter 1">
            <a:extLst>
              <a:ext uri="{FF2B5EF4-FFF2-40B4-BE49-F238E27FC236}">
                <a16:creationId xmlns:a16="http://schemas.microsoft.com/office/drawing/2014/main" id="{424B9B90-EC28-44B2-809F-36618E1F455B}"/>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784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78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4784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78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78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7852"/>
                                        </p:tgtEl>
                                        <p:attrNameLst>
                                          <p:attrName>style.visibility</p:attrName>
                                        </p:attrNameLst>
                                      </p:cBhvr>
                                      <p:to>
                                        <p:strVal val="visible"/>
                                      </p:to>
                                    </p:set>
                                  </p:childTnLst>
                                </p:cTn>
                              </p:par>
                              <p:par>
                                <p:cTn id="19" presetID="9" presetClass="emph" presetSubtype="0" nodeType="withEffect">
                                  <p:stCondLst>
                                    <p:cond delay="0"/>
                                  </p:stCondLst>
                                  <p:childTnLst>
                                    <p:set>
                                      <p:cBhvr>
                                        <p:cTn id="20" dur="indefinite"/>
                                        <p:tgtEl>
                                          <p:spTgt spid="547845">
                                            <p:txEl>
                                              <p:pRg st="0" end="0"/>
                                            </p:txEl>
                                          </p:spTgt>
                                        </p:tgtEl>
                                        <p:attrNameLst>
                                          <p:attrName>style.opacity</p:attrName>
                                        </p:attrNameLst>
                                      </p:cBhvr>
                                      <p:to>
                                        <p:strVal val="0.4"/>
                                      </p:to>
                                    </p:set>
                                    <p:animEffect filter="image" prLst="opacity: 0.4">
                                      <p:cBhvr rctx="IE">
                                        <p:cTn id="21" dur="indefinite"/>
                                        <p:tgtEl>
                                          <p:spTgt spid="547845">
                                            <p:txEl>
                                              <p:pRg st="0" end="0"/>
                                            </p:txEl>
                                          </p:spTgt>
                                        </p:tgtEl>
                                      </p:cBhvr>
                                    </p:animEffect>
                                  </p:childTnLst>
                                </p:cTn>
                              </p:par>
                              <p:par>
                                <p:cTn id="22" presetID="9" presetClass="emph" presetSubtype="0" nodeType="withEffect">
                                  <p:stCondLst>
                                    <p:cond delay="0"/>
                                  </p:stCondLst>
                                  <p:childTnLst>
                                    <p:set>
                                      <p:cBhvr>
                                        <p:cTn id="23" dur="indefinite"/>
                                        <p:tgtEl>
                                          <p:spTgt spid="547845">
                                            <p:txEl>
                                              <p:pRg st="3" end="3"/>
                                            </p:txEl>
                                          </p:spTgt>
                                        </p:tgtEl>
                                        <p:attrNameLst>
                                          <p:attrName>style.opacity</p:attrName>
                                        </p:attrNameLst>
                                      </p:cBhvr>
                                      <p:to>
                                        <p:strVal val="0"/>
                                      </p:to>
                                    </p:set>
                                    <p:animEffect filter="image" prLst="opacity: 0">
                                      <p:cBhvr rctx="IE">
                                        <p:cTn id="24" dur="indefinite"/>
                                        <p:tgtEl>
                                          <p:spTgt spid="547845">
                                            <p:txEl>
                                              <p:pRg st="3" end="3"/>
                                            </p:txEl>
                                          </p:spTgt>
                                        </p:tgtEl>
                                      </p:cBhvr>
                                    </p:animEffect>
                                  </p:childTnLst>
                                </p:cTn>
                              </p:par>
                              <p:par>
                                <p:cTn id="25" presetID="9" presetClass="emph" presetSubtype="0" nodeType="withEffect">
                                  <p:stCondLst>
                                    <p:cond delay="0"/>
                                  </p:stCondLst>
                                  <p:childTnLst>
                                    <p:set>
                                      <p:cBhvr>
                                        <p:cTn id="26" dur="indefinite"/>
                                        <p:tgtEl>
                                          <p:spTgt spid="18437"/>
                                        </p:tgtEl>
                                        <p:attrNameLst>
                                          <p:attrName>style.opacity</p:attrName>
                                        </p:attrNameLst>
                                      </p:cBhvr>
                                      <p:to>
                                        <p:strVal val="0.4"/>
                                      </p:to>
                                    </p:set>
                                    <p:animEffect filter="image" prLst="opacity: 0.4">
                                      <p:cBhvr rctx="IE">
                                        <p:cTn id="27" dur="indefinite"/>
                                        <p:tgtEl>
                                          <p:spTgt spid="18437"/>
                                        </p:tgtEl>
                                      </p:cBhvr>
                                    </p:animEffect>
                                  </p:childTnLst>
                                </p:cTn>
                              </p:par>
                              <p:par>
                                <p:cTn id="28" presetID="9" presetClass="emph" presetSubtype="0" nodeType="withEffect">
                                  <p:stCondLst>
                                    <p:cond delay="0"/>
                                  </p:stCondLst>
                                  <p:childTnLst>
                                    <p:set>
                                      <p:cBhvr>
                                        <p:cTn id="29" dur="indefinite"/>
                                        <p:tgtEl>
                                          <p:spTgt spid="547844"/>
                                        </p:tgtEl>
                                        <p:attrNameLst>
                                          <p:attrName>style.opacity</p:attrName>
                                        </p:attrNameLst>
                                      </p:cBhvr>
                                      <p:to>
                                        <p:strVal val="0.4"/>
                                      </p:to>
                                    </p:set>
                                    <p:animEffect filter="image" prLst="opacity: 0.4">
                                      <p:cBhvr rctx="IE">
                                        <p:cTn id="30" dur="indefinite"/>
                                        <p:tgtEl>
                                          <p:spTgt spid="5478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4784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78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7854"/>
                                        </p:tgtEl>
                                        <p:attrNameLst>
                                          <p:attrName>style.visibility</p:attrName>
                                        </p:attrNameLst>
                                      </p:cBhvr>
                                      <p:to>
                                        <p:strVal val="visible"/>
                                      </p:to>
                                    </p:set>
                                  </p:childTnLst>
                                </p:cTn>
                              </p:par>
                              <p:par>
                                <p:cTn id="39" presetID="9" presetClass="emph" presetSubtype="0" nodeType="withEffect">
                                  <p:stCondLst>
                                    <p:cond delay="0"/>
                                  </p:stCondLst>
                                  <p:childTnLst>
                                    <p:set>
                                      <p:cBhvr>
                                        <p:cTn id="40" dur="indefinite"/>
                                        <p:tgtEl>
                                          <p:spTgt spid="547845">
                                            <p:txEl>
                                              <p:pRg st="9" end="9"/>
                                            </p:txEl>
                                          </p:spTgt>
                                        </p:tgtEl>
                                        <p:attrNameLst>
                                          <p:attrName>style.opacity</p:attrName>
                                        </p:attrNameLst>
                                      </p:cBhvr>
                                      <p:to>
                                        <p:strVal val="0.4"/>
                                      </p:to>
                                    </p:set>
                                    <p:animEffect filter="image" prLst="opacity: 0.4">
                                      <p:cBhvr rctx="IE">
                                        <p:cTn id="41" dur="indefinite"/>
                                        <p:tgtEl>
                                          <p:spTgt spid="547845">
                                            <p:txEl>
                                              <p:pRg st="9" end="9"/>
                                            </p:txEl>
                                          </p:spTgt>
                                        </p:tgtEl>
                                      </p:cBhvr>
                                    </p:animEffect>
                                  </p:childTnLst>
                                </p:cTn>
                              </p:par>
                              <p:par>
                                <p:cTn id="42" presetID="9" presetClass="emph" presetSubtype="0" nodeType="withEffect">
                                  <p:stCondLst>
                                    <p:cond delay="0"/>
                                  </p:stCondLst>
                                  <p:childTnLst>
                                    <p:set>
                                      <p:cBhvr>
                                        <p:cTn id="43" dur="indefinite"/>
                                        <p:tgtEl>
                                          <p:spTgt spid="547848"/>
                                        </p:tgtEl>
                                        <p:attrNameLst>
                                          <p:attrName>style.opacity</p:attrName>
                                        </p:attrNameLst>
                                      </p:cBhvr>
                                      <p:to>
                                        <p:strVal val="0.5"/>
                                      </p:to>
                                    </p:set>
                                    <p:animEffect filter="image" prLst="opacity: 0.5">
                                      <p:cBhvr rctx="IE">
                                        <p:cTn id="44" dur="indefinite"/>
                                        <p:tgtEl>
                                          <p:spTgt spid="547848"/>
                                        </p:tgtEl>
                                      </p:cBhvr>
                                    </p:animEffect>
                                  </p:childTnLst>
                                </p:cTn>
                              </p:par>
                              <p:par>
                                <p:cTn id="45" presetID="9" presetClass="emph" presetSubtype="0" grpId="1" nodeType="withEffect">
                                  <p:stCondLst>
                                    <p:cond delay="100"/>
                                  </p:stCondLst>
                                  <p:childTnLst>
                                    <p:set>
                                      <p:cBhvr>
                                        <p:cTn id="46" dur="indefinite"/>
                                        <p:tgtEl>
                                          <p:spTgt spid="547853"/>
                                        </p:tgtEl>
                                        <p:attrNameLst>
                                          <p:attrName>style.opacity</p:attrName>
                                        </p:attrNameLst>
                                      </p:cBhvr>
                                      <p:to>
                                        <p:strVal val="0.5"/>
                                      </p:to>
                                    </p:set>
                                    <p:animEffect filter="image" prLst="opacity: 0.5">
                                      <p:cBhvr rctx="IE">
                                        <p:cTn id="47" dur="indefinite"/>
                                        <p:tgtEl>
                                          <p:spTgt spid="547853"/>
                                        </p:tgtEl>
                                      </p:cBhvr>
                                    </p:animEffect>
                                  </p:childTnLst>
                                </p:cTn>
                              </p:par>
                              <p:par>
                                <p:cTn id="48" presetID="9" presetClass="emph" presetSubtype="0" nodeType="withEffect">
                                  <p:stCondLst>
                                    <p:cond delay="0"/>
                                  </p:stCondLst>
                                  <p:childTnLst>
                                    <p:set>
                                      <p:cBhvr>
                                        <p:cTn id="49" dur="indefinite"/>
                                        <p:tgtEl>
                                          <p:spTgt spid="547852"/>
                                        </p:tgtEl>
                                        <p:attrNameLst>
                                          <p:attrName>style.opacity</p:attrName>
                                        </p:attrNameLst>
                                      </p:cBhvr>
                                      <p:to>
                                        <p:strVal val="0.5"/>
                                      </p:to>
                                    </p:set>
                                    <p:animEffect filter="image" prLst="opacity: 0.5">
                                      <p:cBhvr rctx="IE">
                                        <p:cTn id="50" dur="indefinite"/>
                                        <p:tgtEl>
                                          <p:spTgt spid="547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53" grpId="0" animBg="1"/>
      <p:bldP spid="54785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4289"/>
          <a:stretch>
            <a:fillRect/>
          </a:stretch>
        </p:blipFill>
        <p:spPr bwMode="auto">
          <a:xfrm>
            <a:off x="1389063" y="1501775"/>
            <a:ext cx="24320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itel 5"/>
          <p:cNvSpPr>
            <a:spLocks noGrp="1"/>
          </p:cNvSpPr>
          <p:nvPr>
            <p:ph type="title"/>
          </p:nvPr>
        </p:nvSpPr>
        <p:spPr/>
        <p:txBody>
          <a:bodyPr/>
          <a:lstStyle/>
          <a:p>
            <a:r>
              <a:rPr lang="de-DE" altLang="en-US"/>
              <a:t>Fluctuations of Total Widths and Partial Widths</a:t>
            </a:r>
          </a:p>
        </p:txBody>
      </p:sp>
      <p:sp>
        <p:nvSpPr>
          <p:cNvPr id="3" name="Inhaltsplatzhalter 2"/>
          <p:cNvSpPr>
            <a:spLocks noGrp="1"/>
          </p:cNvSpPr>
          <p:nvPr>
            <p:ph idx="4294967295"/>
          </p:nvPr>
        </p:nvSpPr>
        <p:spPr>
          <a:xfrm>
            <a:off x="130175" y="3494088"/>
            <a:ext cx="8948738" cy="2108200"/>
          </a:xfrm>
        </p:spPr>
        <p:txBody>
          <a:bodyPr/>
          <a:lstStyle/>
          <a:p>
            <a:pPr>
              <a:spcAft>
                <a:spcPts val="200"/>
              </a:spcAft>
              <a:buFont typeface="Arial" charset="0"/>
              <a:buChar char="•"/>
            </a:pPr>
            <a:r>
              <a:rPr lang="en-US" altLang="en-US" sz="1800" dirty="0">
                <a:latin typeface="Arial" charset="0"/>
                <a:cs typeface="Arial" charset="0"/>
              </a:rPr>
              <a:t>Both quantities </a:t>
            </a:r>
            <a:r>
              <a:rPr lang="en-US" altLang="en-US" sz="1800" dirty="0">
                <a:solidFill>
                  <a:srgbClr val="FF0000"/>
                </a:solidFill>
                <a:latin typeface="Arial" charset="0"/>
                <a:cs typeface="Arial" charset="0"/>
              </a:rPr>
              <a:t>fluctuate randomly </a:t>
            </a:r>
            <a:r>
              <a:rPr lang="en-US" altLang="en-US" sz="1800" dirty="0">
                <a:latin typeface="Arial" charset="0"/>
                <a:cs typeface="Arial" charset="0"/>
              </a:rPr>
              <a:t>about a slow secular variation of the mean.</a:t>
            </a:r>
          </a:p>
          <a:p>
            <a:pPr>
              <a:spcAft>
                <a:spcPts val="200"/>
              </a:spcAft>
              <a:buFont typeface="Arial" charset="0"/>
              <a:buChar char="•"/>
            </a:pPr>
            <a:r>
              <a:rPr lang="en-US" altLang="en-US" sz="1800" dirty="0">
                <a:latin typeface="Arial" charset="0"/>
                <a:cs typeface="Arial" charset="0"/>
              </a:rPr>
              <a:t>The partial widths obey a </a:t>
            </a:r>
            <a:r>
              <a:rPr lang="en-US" altLang="en-US" sz="1800" dirty="0">
                <a:solidFill>
                  <a:srgbClr val="FF0000"/>
                </a:solidFill>
                <a:latin typeface="Arial" charset="0"/>
                <a:cs typeface="Arial" charset="0"/>
              </a:rPr>
              <a:t>Porter-Thomas distribution</a:t>
            </a:r>
            <a:r>
              <a:rPr lang="en-US" altLang="en-US" sz="1800" dirty="0">
                <a:latin typeface="Arial" charset="0"/>
                <a:cs typeface="Arial" charset="0"/>
              </a:rPr>
              <a:t>.</a:t>
            </a:r>
          </a:p>
          <a:p>
            <a:pPr>
              <a:spcAft>
                <a:spcPts val="200"/>
              </a:spcAft>
              <a:buFont typeface="Arial" charset="0"/>
              <a:buChar char="•"/>
            </a:pPr>
            <a:r>
              <a:rPr lang="en-US" altLang="en-US" sz="1800" dirty="0">
                <a:latin typeface="Arial" charset="0"/>
                <a:cs typeface="Arial" charset="0"/>
              </a:rPr>
              <a:t>There is a </a:t>
            </a:r>
            <a:r>
              <a:rPr lang="en-US" altLang="en-US" sz="1800" dirty="0">
                <a:solidFill>
                  <a:srgbClr val="FF0000"/>
                </a:solidFill>
                <a:latin typeface="Arial" charset="0"/>
                <a:cs typeface="Arial" charset="0"/>
              </a:rPr>
              <a:t>lack of correlations</a:t>
            </a:r>
            <a:r>
              <a:rPr lang="en-US" altLang="en-US" sz="1800" dirty="0">
                <a:latin typeface="Arial" charset="0"/>
                <a:cs typeface="Arial" charset="0"/>
              </a:rPr>
              <a:t> among </a:t>
            </a:r>
            <a:r>
              <a:rPr lang="en-US" altLang="en-US" sz="1800" dirty="0">
                <a:solidFill>
                  <a:srgbClr val="FF0000"/>
                </a:solidFill>
                <a:latin typeface="Arial" charset="0"/>
                <a:cs typeface="Arial" charset="0"/>
              </a:rPr>
              <a:t>partial</a:t>
            </a:r>
            <a:r>
              <a:rPr lang="en-US" altLang="en-US" sz="1800" dirty="0">
                <a:latin typeface="Arial" charset="0"/>
                <a:cs typeface="Arial" charset="0"/>
              </a:rPr>
              <a:t> widths and also a</a:t>
            </a:r>
            <a:r>
              <a:rPr lang="en-US" altLang="en-US" sz="1800" dirty="0">
                <a:solidFill>
                  <a:srgbClr val="FF0000"/>
                </a:solidFill>
                <a:latin typeface="Arial" charset="0"/>
                <a:cs typeface="Arial" charset="0"/>
              </a:rPr>
              <a:t> lack of correlations </a:t>
            </a:r>
            <a:r>
              <a:rPr lang="en-US" altLang="en-US" sz="1800" dirty="0">
                <a:latin typeface="Arial" charset="0"/>
                <a:cs typeface="Arial" charset="0"/>
              </a:rPr>
              <a:t>between </a:t>
            </a:r>
            <a:r>
              <a:rPr lang="en-US" altLang="en-US" sz="1800" dirty="0">
                <a:solidFill>
                  <a:srgbClr val="FF0000"/>
                </a:solidFill>
                <a:latin typeface="Arial" charset="0"/>
                <a:cs typeface="Arial" charset="0"/>
              </a:rPr>
              <a:t>total</a:t>
            </a:r>
            <a:r>
              <a:rPr lang="en-US" altLang="en-US" sz="1800" dirty="0">
                <a:latin typeface="Arial" charset="0"/>
                <a:cs typeface="Arial" charset="0"/>
              </a:rPr>
              <a:t> widths and resonance energies. Finally, we observed a </a:t>
            </a:r>
            <a:r>
              <a:rPr lang="en-US" altLang="en-US" sz="1800" dirty="0" err="1">
                <a:solidFill>
                  <a:srgbClr val="FF0000"/>
                </a:solidFill>
                <a:latin typeface="Arial" charset="0"/>
                <a:cs typeface="Arial" charset="0"/>
              </a:rPr>
              <a:t>nonexponential</a:t>
            </a:r>
            <a:r>
              <a:rPr lang="en-US" altLang="en-US" sz="1800" dirty="0">
                <a:solidFill>
                  <a:srgbClr val="FF0000"/>
                </a:solidFill>
                <a:latin typeface="Arial" charset="0"/>
                <a:cs typeface="Arial" charset="0"/>
              </a:rPr>
              <a:t> </a:t>
            </a:r>
            <a:r>
              <a:rPr lang="en-US" altLang="en-US" sz="1800" dirty="0">
                <a:latin typeface="Arial" charset="0"/>
                <a:cs typeface="Arial" charset="0"/>
              </a:rPr>
              <a:t>decay of the system.</a:t>
            </a:r>
          </a:p>
          <a:p>
            <a:pPr>
              <a:spcAft>
                <a:spcPts val="200"/>
              </a:spcAft>
              <a:buFont typeface="Arial" charset="0"/>
              <a:buChar char="•"/>
            </a:pPr>
            <a:r>
              <a:rPr lang="en-US" altLang="en-US" sz="1800" dirty="0">
                <a:latin typeface="Arial" charset="0"/>
                <a:cs typeface="Arial" charset="0"/>
              </a:rPr>
              <a:t>…“one of the strongest tests ever for the assertion that upon quantization a classically chaotic system respecting T-invariance attains GOE fluctuation properties“. </a:t>
            </a:r>
            <a:r>
              <a:rPr lang="en-US" altLang="en-US" sz="1400" dirty="0">
                <a:latin typeface="Arial" charset="0"/>
                <a:cs typeface="Arial" charset="0"/>
              </a:rPr>
              <a:t/>
            </a:r>
            <a:br>
              <a:rPr lang="en-US" altLang="en-US" sz="1400" dirty="0">
                <a:latin typeface="Arial" charset="0"/>
                <a:cs typeface="Arial" charset="0"/>
              </a:rPr>
            </a:br>
            <a:r>
              <a:rPr lang="en-US" altLang="en-US" sz="1400" dirty="0">
                <a:latin typeface="Arial" charset="0"/>
                <a:cs typeface="Arial" charset="0"/>
              </a:rPr>
              <a:t>(Alt, </a:t>
            </a:r>
            <a:r>
              <a:rPr lang="en-US" altLang="en-US" sz="1400" dirty="0" err="1">
                <a:latin typeface="Arial" charset="0"/>
                <a:cs typeface="Arial" charset="0"/>
              </a:rPr>
              <a:t>Gräf</a:t>
            </a:r>
            <a:r>
              <a:rPr lang="en-US" altLang="en-US" sz="1400" dirty="0">
                <a:latin typeface="Arial" charset="0"/>
                <a:cs typeface="Arial" charset="0"/>
              </a:rPr>
              <a:t>, Harney </a:t>
            </a:r>
            <a:r>
              <a:rPr lang="en-US" altLang="en-US" sz="1400" dirty="0" err="1">
                <a:latin typeface="Arial" charset="0"/>
                <a:cs typeface="Arial" charset="0"/>
              </a:rPr>
              <a:t>Lengeler</a:t>
            </a:r>
            <a:r>
              <a:rPr lang="en-US" altLang="en-US" sz="1400" dirty="0">
                <a:latin typeface="Arial" charset="0"/>
                <a:cs typeface="Arial" charset="0"/>
              </a:rPr>
              <a:t>, Richter, </a:t>
            </a:r>
            <a:r>
              <a:rPr lang="en-US" altLang="en-US" sz="1400" dirty="0" err="1">
                <a:latin typeface="Arial" charset="0"/>
                <a:cs typeface="Arial" charset="0"/>
              </a:rPr>
              <a:t>Schardt</a:t>
            </a:r>
            <a:r>
              <a:rPr lang="en-US" altLang="en-US" sz="1400" dirty="0">
                <a:latin typeface="Arial" charset="0"/>
                <a:cs typeface="Arial" charset="0"/>
              </a:rPr>
              <a:t> and </a:t>
            </a:r>
            <a:r>
              <a:rPr lang="en-US" altLang="en-US" sz="1400" dirty="0" err="1">
                <a:latin typeface="Arial" charset="0"/>
                <a:cs typeface="Arial" charset="0"/>
              </a:rPr>
              <a:t>Weidenmüller</a:t>
            </a:r>
            <a:r>
              <a:rPr lang="en-US" altLang="en-US" sz="1400" dirty="0">
                <a:latin typeface="Arial" charset="0"/>
                <a:cs typeface="Arial" charset="0"/>
              </a:rPr>
              <a:t>, 1995)</a:t>
            </a:r>
          </a:p>
        </p:txBody>
      </p:sp>
      <p:pic>
        <p:nvPicPr>
          <p:cNvPr id="88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463" y="1501775"/>
            <a:ext cx="305435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F3319406-E00D-4011-A266-7C41648D447E}" type="slidenum">
              <a:rPr lang="de-DE" altLang="en-US" sz="1400" smtClean="0">
                <a:latin typeface="Arial" charset="0"/>
                <a:cs typeface="Arial" charset="0"/>
              </a:rPr>
              <a:pPr eaLnBrk="1" hangingPunct="1">
                <a:spcBef>
                  <a:spcPct val="0"/>
                </a:spcBef>
                <a:buFontTx/>
                <a:buNone/>
              </a:pPr>
              <a:t>8</a:t>
            </a:fld>
            <a:endParaRPr lang="de-DE" altLang="en-US" sz="1400">
              <a:latin typeface="Arial" charset="0"/>
              <a:cs typeface="Arial" charset="0"/>
            </a:endParaRPr>
          </a:p>
        </p:txBody>
      </p:sp>
      <p:sp>
        <p:nvSpPr>
          <p:cNvPr id="8" name="Fußzeilenplatzhalter 1">
            <a:extLst>
              <a:ext uri="{FF2B5EF4-FFF2-40B4-BE49-F238E27FC236}">
                <a16:creationId xmlns:a16="http://schemas.microsoft.com/office/drawing/2014/main" id="{142E1866-D442-41FD-B067-E8FD245A0AB1}"/>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3">
                                            <p:txEl>
                                              <p:pRg st="0" end="0"/>
                                            </p:txEl>
                                          </p:spTgt>
                                        </p:tgtEl>
                                        <p:attrNameLst>
                                          <p:attrName>style.opacity</p:attrName>
                                        </p:attrNameLst>
                                      </p:cBhvr>
                                      <p:to>
                                        <p:strVal val="0.4"/>
                                      </p:to>
                                    </p:set>
                                    <p:animEffect filter="image" prLst="opacity: 0.4">
                                      <p:cBhvr rctx="IE">
                                        <p:cTn id="15" dur="indefinite"/>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9" presetClass="emph" presetSubtype="0" nodeType="withEffect">
                                  <p:stCondLst>
                                    <p:cond delay="0"/>
                                  </p:stCondLst>
                                  <p:childTnLst>
                                    <p:set>
                                      <p:cBhvr>
                                        <p:cTn id="21" dur="indefinite"/>
                                        <p:tgtEl>
                                          <p:spTgt spid="3">
                                            <p:txEl>
                                              <p:pRg st="1" end="1"/>
                                            </p:txEl>
                                          </p:spTgt>
                                        </p:tgtEl>
                                        <p:attrNameLst>
                                          <p:attrName>style.opacity</p:attrName>
                                        </p:attrNameLst>
                                      </p:cBhvr>
                                      <p:to>
                                        <p:strVal val="0.4"/>
                                      </p:to>
                                    </p:set>
                                    <p:animEffect filter="image" prLst="opacity: 0.4">
                                      <p:cBhvr rctx="IE">
                                        <p:cTn id="22" dur="indefinite"/>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9" presetClass="emph" presetSubtype="0" nodeType="withEffect">
                                  <p:stCondLst>
                                    <p:cond delay="0"/>
                                  </p:stCondLst>
                                  <p:childTnLst>
                                    <p:set>
                                      <p:cBhvr>
                                        <p:cTn id="28" dur="indefinite"/>
                                        <p:tgtEl>
                                          <p:spTgt spid="3">
                                            <p:txEl>
                                              <p:pRg st="2" end="2"/>
                                            </p:txEl>
                                          </p:spTgt>
                                        </p:tgtEl>
                                        <p:attrNameLst>
                                          <p:attrName>style.opacity</p:attrName>
                                        </p:attrNameLst>
                                      </p:cBhvr>
                                      <p:to>
                                        <p:strVal val="0.4"/>
                                      </p:to>
                                    </p:set>
                                    <p:animEffect filter="image" prLst="opacity: 0.4">
                                      <p:cBhvr rctx="IE">
                                        <p:cTn id="29"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altLang="en-US"/>
              <a:t>Excitation Spectra</a:t>
            </a:r>
          </a:p>
        </p:txBody>
      </p:sp>
      <p:sp>
        <p:nvSpPr>
          <p:cNvPr id="548871" name="Text Box 7"/>
          <p:cNvSpPr txBox="1">
            <a:spLocks noChangeArrowheads="1"/>
          </p:cNvSpPr>
          <p:nvPr/>
        </p:nvSpPr>
        <p:spPr bwMode="auto">
          <a:xfrm>
            <a:off x="2916238" y="1585913"/>
            <a:ext cx="3095625"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dirty="0" err="1">
                <a:latin typeface="Arial" charset="0"/>
                <a:cs typeface="Arial" charset="0"/>
              </a:rPr>
              <a:t>overlapping</a:t>
            </a:r>
            <a:r>
              <a:rPr lang="de-DE" altLang="en-US" dirty="0">
                <a:latin typeface="Arial" charset="0"/>
                <a:cs typeface="Arial" charset="0"/>
              </a:rPr>
              <a:t> </a:t>
            </a:r>
            <a:r>
              <a:rPr lang="de-DE" altLang="en-US" dirty="0" err="1">
                <a:latin typeface="Arial" charset="0"/>
                <a:cs typeface="Arial" charset="0"/>
              </a:rPr>
              <a:t>resonances</a:t>
            </a:r>
            <a:endParaRPr lang="de-DE" altLang="en-US" dirty="0">
              <a:latin typeface="Arial" charset="0"/>
              <a:cs typeface="Arial" charset="0"/>
            </a:endParaRPr>
          </a:p>
          <a:p>
            <a:pPr eaLnBrk="1" hangingPunct="1">
              <a:spcBef>
                <a:spcPct val="0"/>
              </a:spcBef>
              <a:buFont typeface="Symbol" pitchFamily="18" charset="2"/>
              <a:buNone/>
            </a:pPr>
            <a:r>
              <a:rPr lang="de-DE" altLang="en-US" dirty="0" err="1">
                <a:latin typeface="Arial" charset="0"/>
                <a:cs typeface="Arial" charset="0"/>
              </a:rPr>
              <a:t>for</a:t>
            </a:r>
            <a:r>
              <a:rPr lang="de-DE" altLang="en-US" dirty="0">
                <a:latin typeface="Arial" charset="0"/>
                <a:cs typeface="Arial" charset="0"/>
              </a:rPr>
              <a:t> </a:t>
            </a:r>
            <a:r>
              <a:rPr lang="el-GR" altLang="en-US" dirty="0">
                <a:latin typeface="Times New Roman" panose="02020603050405020304" pitchFamily="18" charset="0"/>
                <a:cs typeface="Times New Roman" panose="02020603050405020304" pitchFamily="18" charset="0"/>
              </a:rPr>
              <a:t>Γ</a:t>
            </a:r>
            <a:r>
              <a:rPr lang="de-DE" altLang="en-US" dirty="0">
                <a:latin typeface="Times New Roman" panose="02020603050405020304" pitchFamily="18" charset="0"/>
                <a:cs typeface="Times New Roman" panose="02020603050405020304" pitchFamily="18" charset="0"/>
              </a:rPr>
              <a:t>/d &gt; 1</a:t>
            </a:r>
          </a:p>
          <a:p>
            <a:pPr eaLnBrk="1" hangingPunct="1">
              <a:spcBef>
                <a:spcPct val="0"/>
              </a:spcBef>
              <a:buFont typeface="Symbol" pitchFamily="18" charset="2"/>
              <a:buNone/>
            </a:pPr>
            <a:r>
              <a:rPr lang="de-DE" altLang="en-US" b="1" dirty="0">
                <a:solidFill>
                  <a:srgbClr val="E9503E"/>
                </a:solidFill>
                <a:latin typeface="Arial" charset="0"/>
                <a:cs typeface="Arial" charset="0"/>
              </a:rPr>
              <a:t>Ericson </a:t>
            </a:r>
            <a:r>
              <a:rPr lang="de-DE" altLang="en-US" b="1" dirty="0" err="1">
                <a:solidFill>
                  <a:srgbClr val="E9503E"/>
                </a:solidFill>
                <a:latin typeface="Arial" charset="0"/>
                <a:cs typeface="Arial" charset="0"/>
              </a:rPr>
              <a:t>fluctuations</a:t>
            </a:r>
            <a:endParaRPr lang="de-DE" altLang="en-US" b="1" dirty="0">
              <a:solidFill>
                <a:srgbClr val="E9503E"/>
              </a:solidFill>
              <a:latin typeface="Arial" charset="0"/>
              <a:cs typeface="Arial" charset="0"/>
            </a:endParaRPr>
          </a:p>
        </p:txBody>
      </p:sp>
      <p:sp>
        <p:nvSpPr>
          <p:cNvPr id="548872" name="Text Box 8"/>
          <p:cNvSpPr txBox="1">
            <a:spLocks noChangeArrowheads="1"/>
          </p:cNvSpPr>
          <p:nvPr/>
        </p:nvSpPr>
        <p:spPr bwMode="auto">
          <a:xfrm>
            <a:off x="2916238" y="4565650"/>
            <a:ext cx="2443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dirty="0" err="1">
                <a:latin typeface="Arial" charset="0"/>
                <a:cs typeface="Arial" charset="0"/>
              </a:rPr>
              <a:t>isolated</a:t>
            </a:r>
            <a:r>
              <a:rPr lang="de-DE" altLang="en-US" dirty="0">
                <a:latin typeface="Arial" charset="0"/>
                <a:cs typeface="Arial" charset="0"/>
              </a:rPr>
              <a:t> </a:t>
            </a:r>
            <a:r>
              <a:rPr lang="de-DE" altLang="en-US" dirty="0" err="1">
                <a:latin typeface="Arial" charset="0"/>
                <a:cs typeface="Arial" charset="0"/>
              </a:rPr>
              <a:t>resonances</a:t>
            </a:r>
            <a:endParaRPr lang="de-DE" altLang="en-US" dirty="0">
              <a:latin typeface="Arial" charset="0"/>
              <a:cs typeface="Arial" charset="0"/>
            </a:endParaRPr>
          </a:p>
          <a:p>
            <a:pPr eaLnBrk="1" hangingPunct="1">
              <a:spcBef>
                <a:spcPct val="0"/>
              </a:spcBef>
              <a:buFontTx/>
              <a:buNone/>
            </a:pPr>
            <a:r>
              <a:rPr lang="de-DE" altLang="en-US" dirty="0" err="1">
                <a:latin typeface="Arial" charset="0"/>
                <a:cs typeface="Arial" charset="0"/>
              </a:rPr>
              <a:t>for</a:t>
            </a:r>
            <a:r>
              <a:rPr lang="de-DE" altLang="en-US" dirty="0">
                <a:latin typeface="Arial" charset="0"/>
                <a:cs typeface="Arial" charset="0"/>
              </a:rPr>
              <a:t> </a:t>
            </a:r>
            <a:r>
              <a:rPr lang="el-GR" altLang="en-US" dirty="0">
                <a:latin typeface="Times New Roman" panose="02020603050405020304" pitchFamily="18" charset="0"/>
                <a:cs typeface="Times New Roman" panose="02020603050405020304" pitchFamily="18" charset="0"/>
              </a:rPr>
              <a:t>Γ</a:t>
            </a:r>
            <a:r>
              <a:rPr lang="de-DE" altLang="en-US" dirty="0">
                <a:latin typeface="Times New Roman" panose="02020603050405020304" pitchFamily="18" charset="0"/>
                <a:cs typeface="Times New Roman" panose="02020603050405020304" pitchFamily="18" charset="0"/>
              </a:rPr>
              <a:t>/d &lt;&lt; 1</a:t>
            </a:r>
          </a:p>
        </p:txBody>
      </p:sp>
      <p:sp>
        <p:nvSpPr>
          <p:cNvPr id="20485" name="Text Box 9"/>
          <p:cNvSpPr txBox="1">
            <a:spLocks noChangeArrowheads="1"/>
          </p:cNvSpPr>
          <p:nvPr/>
        </p:nvSpPr>
        <p:spPr bwMode="auto">
          <a:xfrm>
            <a:off x="493713" y="1377950"/>
            <a:ext cx="203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a:latin typeface="Arial" charset="0"/>
              </a:rPr>
              <a:t>atomic nucleus</a:t>
            </a:r>
          </a:p>
        </p:txBody>
      </p:sp>
      <p:sp>
        <p:nvSpPr>
          <p:cNvPr id="20486" name="Text Box 10"/>
          <p:cNvSpPr txBox="1">
            <a:spLocks noChangeArrowheads="1"/>
          </p:cNvSpPr>
          <p:nvPr/>
        </p:nvSpPr>
        <p:spPr bwMode="auto">
          <a:xfrm>
            <a:off x="660400" y="5256213"/>
            <a:ext cx="1468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sz="1800">
                <a:latin typeface="Times New Roman" pitchFamily="18" charset="0"/>
                <a:cs typeface="Times New Roman" pitchFamily="18" charset="0"/>
              </a:rPr>
              <a:t>  </a:t>
            </a:r>
            <a:r>
              <a:rPr lang="el-GR" altLang="en-US" sz="1800">
                <a:latin typeface="Times New Roman" pitchFamily="18" charset="0"/>
                <a:cs typeface="Times New Roman" pitchFamily="18" charset="0"/>
              </a:rPr>
              <a:t>ρ</a:t>
            </a:r>
            <a:r>
              <a:rPr lang="de-DE" altLang="en-US" sz="1800">
                <a:latin typeface="Times New Roman" pitchFamily="18" charset="0"/>
                <a:cs typeface="Times New Roman" pitchFamily="18" charset="0"/>
              </a:rPr>
              <a:t> ~ exp</a:t>
            </a:r>
            <a:endParaRPr lang="el-GR" altLang="en-US" sz="1800">
              <a:latin typeface="Times New Roman" pitchFamily="18" charset="0"/>
              <a:cs typeface="Times New Roman" pitchFamily="18" charset="0"/>
            </a:endParaRPr>
          </a:p>
        </p:txBody>
      </p:sp>
      <p:pic>
        <p:nvPicPr>
          <p:cNvPr id="20487" name="Picture 11" descr="sche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2117725"/>
            <a:ext cx="801688"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2"/>
          <p:cNvGraphicFramePr>
            <a:graphicFrameLocks noChangeAspect="1"/>
          </p:cNvGraphicFramePr>
          <p:nvPr/>
        </p:nvGraphicFramePr>
        <p:xfrm>
          <a:off x="1331913" y="1703388"/>
          <a:ext cx="182562" cy="349250"/>
        </p:xfrm>
        <a:graphic>
          <a:graphicData uri="http://schemas.openxmlformats.org/presentationml/2006/ole">
            <mc:AlternateContent xmlns:mc="http://schemas.openxmlformats.org/markup-compatibility/2006">
              <mc:Choice xmlns:v="urn:schemas-microsoft-com:vml" Requires="v">
                <p:oleObj spid="_x0000_s20699" name="Formel" r:id="rId4" imgW="76101" imgH="190252" progId="Equation.3">
                  <p:embed/>
                </p:oleObj>
              </mc:Choice>
              <mc:Fallback>
                <p:oleObj name="Formel" r:id="rId4" imgW="76101" imgH="190252"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703388"/>
                        <a:ext cx="1825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9" name="Text Box 13"/>
          <p:cNvSpPr txBox="1">
            <a:spLocks noChangeArrowheads="1"/>
          </p:cNvSpPr>
          <p:nvPr/>
        </p:nvSpPr>
        <p:spPr bwMode="auto">
          <a:xfrm>
            <a:off x="6470650" y="1377950"/>
            <a:ext cx="227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de-DE" altLang="en-US">
                <a:latin typeface="Arial" charset="0"/>
              </a:rPr>
              <a:t>microwave cavity</a:t>
            </a:r>
          </a:p>
        </p:txBody>
      </p:sp>
      <p:pic>
        <p:nvPicPr>
          <p:cNvPr id="20490" name="Picture 14" descr="levelsche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1806575"/>
            <a:ext cx="20812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5"/>
          <p:cNvSpPr txBox="1">
            <a:spLocks noChangeArrowheads="1"/>
          </p:cNvSpPr>
          <p:nvPr/>
        </p:nvSpPr>
        <p:spPr bwMode="auto">
          <a:xfrm>
            <a:off x="7219950" y="5319713"/>
            <a:ext cx="682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50000"/>
              </a:spcBef>
              <a:buFontTx/>
              <a:buNone/>
            </a:pPr>
            <a:r>
              <a:rPr lang="el-GR" altLang="en-US" sz="1800">
                <a:latin typeface="Times New Roman" pitchFamily="18" charset="0"/>
                <a:cs typeface="Times New Roman" pitchFamily="18" charset="0"/>
              </a:rPr>
              <a:t>ρ</a:t>
            </a:r>
            <a:r>
              <a:rPr lang="de-DE" altLang="en-US" sz="1800">
                <a:latin typeface="Times New Roman" pitchFamily="18" charset="0"/>
                <a:cs typeface="Times New Roman" pitchFamily="18" charset="0"/>
              </a:rPr>
              <a:t> ~ f</a:t>
            </a:r>
            <a:endParaRPr lang="el-GR" altLang="en-US" sz="1800">
              <a:latin typeface="Times New Roman" pitchFamily="18" charset="0"/>
              <a:cs typeface="Times New Roman" pitchFamily="18" charset="0"/>
            </a:endParaRPr>
          </a:p>
        </p:txBody>
      </p:sp>
      <p:graphicFrame>
        <p:nvGraphicFramePr>
          <p:cNvPr id="20492" name="Object 16"/>
          <p:cNvGraphicFramePr>
            <a:graphicFrameLocks noChangeAspect="1"/>
          </p:cNvGraphicFramePr>
          <p:nvPr/>
        </p:nvGraphicFramePr>
        <p:xfrm>
          <a:off x="6796088" y="1720850"/>
          <a:ext cx="180975" cy="347663"/>
        </p:xfrm>
        <a:graphic>
          <a:graphicData uri="http://schemas.openxmlformats.org/presentationml/2006/ole">
            <mc:AlternateContent xmlns:mc="http://schemas.openxmlformats.org/markup-compatibility/2006">
              <mc:Choice xmlns:v="urn:schemas-microsoft-com:vml" Requires="v">
                <p:oleObj spid="_x0000_s20700" name="Formel" r:id="rId7" imgW="76101" imgH="190252" progId="Equation.3">
                  <p:embed/>
                </p:oleObj>
              </mc:Choice>
              <mc:Fallback>
                <p:oleObj name="Formel" r:id="rId7" imgW="76101" imgH="190252"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6088" y="1720850"/>
                        <a:ext cx="18097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83" name="Text Box 19"/>
          <p:cNvSpPr txBox="1">
            <a:spLocks noChangeArrowheads="1"/>
          </p:cNvSpPr>
          <p:nvPr/>
        </p:nvSpPr>
        <p:spPr bwMode="auto">
          <a:xfrm>
            <a:off x="255588" y="5581650"/>
            <a:ext cx="83296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Char char="•"/>
            </a:pPr>
            <a:r>
              <a:rPr lang="de-DE" altLang="en-US" dirty="0">
                <a:latin typeface="Arial" charset="0"/>
              </a:rPr>
              <a:t>Universal </a:t>
            </a:r>
            <a:r>
              <a:rPr lang="de-DE" altLang="en-US" dirty="0" err="1">
                <a:latin typeface="Arial" charset="0"/>
              </a:rPr>
              <a:t>description</a:t>
            </a:r>
            <a:r>
              <a:rPr lang="de-DE" altLang="en-US" dirty="0">
                <a:latin typeface="Arial" charset="0"/>
              </a:rPr>
              <a:t> </a:t>
            </a:r>
            <a:r>
              <a:rPr lang="de-DE" altLang="en-US" dirty="0" err="1">
                <a:latin typeface="Arial" charset="0"/>
              </a:rPr>
              <a:t>of</a:t>
            </a:r>
            <a:r>
              <a:rPr lang="de-DE" altLang="en-US" dirty="0">
                <a:latin typeface="Arial" charset="0"/>
              </a:rPr>
              <a:t> </a:t>
            </a:r>
            <a:r>
              <a:rPr lang="de-DE" altLang="en-US" dirty="0" err="1">
                <a:latin typeface="Arial" charset="0"/>
              </a:rPr>
              <a:t>spectra</a:t>
            </a:r>
            <a:r>
              <a:rPr lang="de-DE" altLang="en-US" dirty="0">
                <a:latin typeface="Arial" charset="0"/>
              </a:rPr>
              <a:t> and </a:t>
            </a:r>
            <a:r>
              <a:rPr lang="de-DE" altLang="en-US" dirty="0" err="1">
                <a:latin typeface="Arial" charset="0"/>
              </a:rPr>
              <a:t>fluctuations</a:t>
            </a:r>
            <a:r>
              <a:rPr lang="de-DE" altLang="en-US" dirty="0">
                <a:latin typeface="Arial" charset="0"/>
              </a:rPr>
              <a:t>:</a:t>
            </a:r>
            <a:br>
              <a:rPr lang="de-DE" altLang="en-US" dirty="0">
                <a:latin typeface="Arial" charset="0"/>
              </a:rPr>
            </a:br>
            <a:r>
              <a:rPr lang="de-DE" altLang="en-US" dirty="0" err="1">
                <a:solidFill>
                  <a:srgbClr val="FF0000"/>
                </a:solidFill>
                <a:latin typeface="Arial" charset="0"/>
              </a:rPr>
              <a:t>Verbaarschot</a:t>
            </a:r>
            <a:r>
              <a:rPr lang="de-DE" altLang="en-US" dirty="0">
                <a:solidFill>
                  <a:srgbClr val="FF0000"/>
                </a:solidFill>
                <a:latin typeface="Arial" charset="0"/>
              </a:rPr>
              <a:t>, Weidenmüller and </a:t>
            </a:r>
            <a:r>
              <a:rPr lang="de-DE" altLang="en-US" dirty="0" err="1">
                <a:solidFill>
                  <a:srgbClr val="FF0000"/>
                </a:solidFill>
                <a:latin typeface="Arial" charset="0"/>
              </a:rPr>
              <a:t>Zirnbauer</a:t>
            </a:r>
            <a:r>
              <a:rPr lang="de-DE" altLang="en-US" dirty="0">
                <a:solidFill>
                  <a:srgbClr val="FF0000"/>
                </a:solidFill>
                <a:latin typeface="Arial" charset="0"/>
              </a:rPr>
              <a:t> </a:t>
            </a:r>
            <a:r>
              <a:rPr lang="de-DE" altLang="en-US" dirty="0">
                <a:latin typeface="Arial" charset="0"/>
              </a:rPr>
              <a:t>(1984)</a:t>
            </a:r>
          </a:p>
        </p:txBody>
      </p:sp>
      <p:graphicFrame>
        <p:nvGraphicFramePr>
          <p:cNvPr id="20495" name="Objekt 3"/>
          <p:cNvGraphicFramePr>
            <a:graphicFrameLocks noChangeAspect="1"/>
          </p:cNvGraphicFramePr>
          <p:nvPr/>
        </p:nvGraphicFramePr>
        <p:xfrm>
          <a:off x="1528763" y="5257800"/>
          <a:ext cx="669925" cy="363538"/>
        </p:xfrm>
        <a:graphic>
          <a:graphicData uri="http://schemas.openxmlformats.org/presentationml/2006/ole">
            <mc:AlternateContent xmlns:mc="http://schemas.openxmlformats.org/markup-compatibility/2006">
              <mc:Choice xmlns:v="urn:schemas-microsoft-com:vml" Requires="v">
                <p:oleObj spid="_x0000_s20701" name="Formel" r:id="rId9" imgW="444307" imgH="241195" progId="Equation.3">
                  <p:embed/>
                </p:oleObj>
              </mc:Choice>
              <mc:Fallback>
                <p:oleObj name="Formel" r:id="rId9" imgW="444307" imgH="241195" progId="Equation.3">
                  <p:embed/>
                  <p:pic>
                    <p:nvPicPr>
                      <p:cNvPr id="0" name="Objek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8763" y="5257800"/>
                        <a:ext cx="6699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7" name="Foliennummernplatzhalter 2"/>
          <p:cNvSpPr>
            <a:spLocks noGrp="1"/>
          </p:cNvSpPr>
          <p:nvPr>
            <p:ph type="sldNum" sz="quarter" idx="11"/>
          </p:nvPr>
        </p:nvSpPr>
        <p:spPr bwMode="auto">
          <a:xfrm>
            <a:off x="2903538" y="6376988"/>
            <a:ext cx="741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fld id="{CB044058-B7FA-4E6F-BA0E-BE1679E5BF15}" type="slidenum">
              <a:rPr lang="de-DE" altLang="en-US" sz="1400" smtClean="0">
                <a:latin typeface="Arial" charset="0"/>
                <a:cs typeface="Arial" charset="0"/>
              </a:rPr>
              <a:pPr eaLnBrk="1" hangingPunct="1">
                <a:spcBef>
                  <a:spcPct val="0"/>
                </a:spcBef>
                <a:buFontTx/>
                <a:buNone/>
              </a:pPr>
              <a:t>9</a:t>
            </a:fld>
            <a:endParaRPr lang="de-DE" altLang="en-US" sz="1400">
              <a:latin typeface="Arial" charset="0"/>
              <a:cs typeface="Arial" charset="0"/>
            </a:endParaRPr>
          </a:p>
        </p:txBody>
      </p:sp>
      <p:sp>
        <p:nvSpPr>
          <p:cNvPr id="18" name="Fußzeilenplatzhalter 1">
            <a:extLst>
              <a:ext uri="{FF2B5EF4-FFF2-40B4-BE49-F238E27FC236}">
                <a16:creationId xmlns:a16="http://schemas.microsoft.com/office/drawing/2014/main" id="{CDC9EE3D-A863-446F-A34F-CCE3A4EB6F5E}"/>
              </a:ext>
            </a:extLst>
          </p:cNvPr>
          <p:cNvSpPr>
            <a:spLocks noGrp="1"/>
          </p:cNvSpPr>
          <p:nvPr>
            <p:ph type="ftr" sz="quarter" idx="10"/>
          </p:nvPr>
        </p:nvSpPr>
        <p:spPr bwMode="auto">
          <a:xfrm>
            <a:off x="219075" y="6376988"/>
            <a:ext cx="2952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sz="1400" dirty="0">
                <a:latin typeface="Arial" charset="0"/>
                <a:cs typeface="Arial" charset="0"/>
              </a:rPr>
              <a:t>2019 | SFB 1245 | Achim Richter | </a:t>
            </a:r>
          </a:p>
        </p:txBody>
      </p:sp>
      <p:sp>
        <p:nvSpPr>
          <p:cNvPr id="19" name="Text Box 8">
            <a:extLst>
              <a:ext uri="{FF2B5EF4-FFF2-40B4-BE49-F238E27FC236}">
                <a16:creationId xmlns:a16="http://schemas.microsoft.com/office/drawing/2014/main" id="{F356A4FC-0808-45E6-82AC-FFF7EBDF97EB}"/>
              </a:ext>
            </a:extLst>
          </p:cNvPr>
          <p:cNvSpPr txBox="1">
            <a:spLocks noChangeArrowheads="1"/>
          </p:cNvSpPr>
          <p:nvPr/>
        </p:nvSpPr>
        <p:spPr bwMode="auto">
          <a:xfrm>
            <a:off x="2916238" y="3235802"/>
            <a:ext cx="28038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itchFamily="2" charset="2"/>
              <a:buChar char="§"/>
              <a:defRPr sz="2000">
                <a:solidFill>
                  <a:schemeClr val="tx1"/>
                </a:solidFill>
                <a:latin typeface="Verdana" pitchFamily="34" charset="0"/>
              </a:defRPr>
            </a:lvl1pPr>
            <a:lvl2pPr marL="742950" indent="-285750" eaLnBrk="0" hangingPunct="0">
              <a:spcBef>
                <a:spcPct val="20000"/>
              </a:spcBef>
              <a:buFont typeface="Wingdings" pitchFamily="2" charset="2"/>
              <a:buChar char="§"/>
              <a:defRPr>
                <a:solidFill>
                  <a:schemeClr val="tx1"/>
                </a:solidFill>
                <a:latin typeface="Verdana" pitchFamily="34" charset="0"/>
              </a:defRPr>
            </a:lvl2pPr>
            <a:lvl3pPr marL="1143000" indent="-228600" eaLnBrk="0" hangingPunct="0">
              <a:spcBef>
                <a:spcPct val="20000"/>
              </a:spcBef>
              <a:buFont typeface="Wingdings" pitchFamily="2" charset="2"/>
              <a:buChar char="§"/>
              <a:defRPr>
                <a:solidFill>
                  <a:schemeClr val="tx1"/>
                </a:solidFill>
                <a:latin typeface="Verdana" pitchFamily="34" charset="0"/>
              </a:defRPr>
            </a:lvl3pPr>
            <a:lvl4pPr marL="1600200" indent="-228600" eaLnBrk="0" hangingPunct="0">
              <a:spcBef>
                <a:spcPct val="20000"/>
              </a:spcBef>
              <a:buFont typeface="Wingdings" pitchFamily="2" charset="2"/>
              <a:buChar char="§"/>
              <a:defRPr sz="1600">
                <a:solidFill>
                  <a:schemeClr val="tx1"/>
                </a:solidFill>
                <a:latin typeface="Verdana" pitchFamily="34" charset="0"/>
              </a:defRPr>
            </a:lvl4pPr>
            <a:lvl5pPr marL="2057400" indent="-228600" eaLnBrk="0" hangingPunct="0">
              <a:spcBef>
                <a:spcPct val="20000"/>
              </a:spcBef>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Verdana" pitchFamily="34" charset="0"/>
              </a:defRPr>
            </a:lvl9pPr>
          </a:lstStyle>
          <a:p>
            <a:pPr eaLnBrk="1" hangingPunct="1">
              <a:spcBef>
                <a:spcPct val="0"/>
              </a:spcBef>
              <a:buFontTx/>
              <a:buNone/>
            </a:pPr>
            <a:r>
              <a:rPr lang="de-DE" altLang="en-US" dirty="0" err="1">
                <a:latin typeface="Arial" panose="020B0604020202020204" pitchFamily="34" charset="0"/>
                <a:cs typeface="Arial" panose="020B0604020202020204" pitchFamily="34" charset="0"/>
              </a:rPr>
              <a:t>weakly</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overlapping</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resonances</a:t>
            </a:r>
            <a:r>
              <a:rPr lang="de-DE" altLang="en-US" dirty="0">
                <a:latin typeface="Arial" panose="020B0604020202020204" pitchFamily="34" charset="0"/>
                <a:cs typeface="Arial" panose="020B0604020202020204" pitchFamily="34" charset="0"/>
              </a:rPr>
              <a:t> </a:t>
            </a:r>
            <a:r>
              <a:rPr lang="de-DE" altLang="en-US" dirty="0" err="1">
                <a:latin typeface="Arial" charset="0"/>
                <a:cs typeface="Arial" charset="0"/>
              </a:rPr>
              <a:t>for</a:t>
            </a:r>
            <a:r>
              <a:rPr lang="de-DE" altLang="en-US" dirty="0">
                <a:latin typeface="Arial" charset="0"/>
                <a:cs typeface="Arial" charset="0"/>
              </a:rPr>
              <a:t> </a:t>
            </a:r>
            <a:r>
              <a:rPr lang="el-GR" altLang="en-US" dirty="0">
                <a:latin typeface="Times New Roman" panose="02020603050405020304" pitchFamily="18" charset="0"/>
                <a:cs typeface="Times New Roman" panose="02020603050405020304" pitchFamily="18" charset="0"/>
              </a:rPr>
              <a:t>Γ</a:t>
            </a:r>
            <a:r>
              <a:rPr lang="de-DE" altLang="en-US" dirty="0">
                <a:latin typeface="Times New Roman" panose="02020603050405020304" pitchFamily="18" charset="0"/>
                <a:cs typeface="Times New Roman" panose="02020603050405020304" pitchFamily="18" charset="0"/>
              </a:rPr>
              <a:t>/d ≲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88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8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1" grpId="0" animBg="1"/>
      <p:bldP spid="548872" grpId="0"/>
      <p:bldP spid="548883" grpId="0"/>
      <p:bldP spid="19" grpId="0"/>
    </p:bldLst>
  </p:timing>
</p:sld>
</file>

<file path=ppt/theme/theme1.xml><?xml version="1.0" encoding="utf-8"?>
<a:theme xmlns:a="http://schemas.openxmlformats.org/drawingml/2006/main" name="powerpointvorlage">
  <a:themeElements>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vorlag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2951</Words>
  <Application>Microsoft Office PowerPoint</Application>
  <PresentationFormat>Bildschirmpräsentation (4:3)</PresentationFormat>
  <Paragraphs>363</Paragraphs>
  <Slides>34</Slides>
  <Notes>8</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1</vt:i4>
      </vt:variant>
      <vt:variant>
        <vt:lpstr>Folientitel</vt:lpstr>
      </vt:variant>
      <vt:variant>
        <vt:i4>34</vt:i4>
      </vt:variant>
    </vt:vector>
  </HeadingPairs>
  <TitlesOfParts>
    <vt:vector size="48" baseType="lpstr">
      <vt:lpstr>Arial</vt:lpstr>
      <vt:lpstr>Arial Unicode MS</vt:lpstr>
      <vt:lpstr>Bitstream Charter</vt:lpstr>
      <vt:lpstr>Cambria Math</vt:lpstr>
      <vt:lpstr>Kozuka Gothic Pro EL</vt:lpstr>
      <vt:lpstr>Kozuka Mincho Pro H</vt:lpstr>
      <vt:lpstr>Mathematica1</vt:lpstr>
      <vt:lpstr>Stafford</vt:lpstr>
      <vt:lpstr>Symbol</vt:lpstr>
      <vt:lpstr>Times New Roman</vt:lpstr>
      <vt:lpstr>Verdana</vt:lpstr>
      <vt:lpstr>Wingdings</vt:lpstr>
      <vt:lpstr>powerpointvorlage</vt:lpstr>
      <vt:lpstr>Formel</vt:lpstr>
      <vt:lpstr>Chaotic Scattering in Normal- and Superconducting Microwave Billiards, Induced Time- Reversal Violation and the VWZ Approach </vt:lpstr>
      <vt:lpstr>PowerPoint-Präsentation</vt:lpstr>
      <vt:lpstr>PowerPoint-Präsentation</vt:lpstr>
      <vt:lpstr>PowerPoint-Präsentation</vt:lpstr>
      <vt:lpstr>Typical Transmission Spectrum</vt:lpstr>
      <vt:lpstr>Scattering Matrix Description within the “Heidelberg Approach“</vt:lpstr>
      <vt:lpstr>Resonance Parameters</vt:lpstr>
      <vt:lpstr>Fluctuations of Total Widths and Partial Widths</vt:lpstr>
      <vt:lpstr>Excitation Spectra</vt:lpstr>
      <vt:lpstr>Fully Chaotic Microwave Billiard</vt:lpstr>
      <vt:lpstr>Spectra and Correlations of S-Matrix Elements</vt:lpstr>
      <vt:lpstr>Spectra of S-Matrix Elements in the Regime Γ/d ≲ 1</vt:lpstr>
      <vt:lpstr>Exact RMT Result for GOE Systems</vt:lpstr>
      <vt:lpstr>Fourier Transform vs. Autocorrelation Function</vt:lpstr>
      <vt:lpstr>Corollary</vt:lpstr>
      <vt:lpstr>Fully Chaotic Microwave Billiard and the Study of Induced T Violation</vt:lpstr>
      <vt:lpstr>PowerPoint-Präsentation</vt:lpstr>
      <vt:lpstr>Detailed Balance in the Microwave Billiard</vt:lpstr>
      <vt:lpstr>Search for TRSB in Nuclei: Ericson Regime</vt:lpstr>
      <vt:lpstr>Analysis of T violation with a  Crosscorrelation Function</vt:lpstr>
      <vt:lpstr>S-Matrix Correlation Functions and RMT</vt:lpstr>
      <vt:lpstr>RMT Result for Partial T Violation (Phys. Rev. Lett. 103, 064101 (2009))</vt:lpstr>
      <vt:lpstr>Exact RMT Result for Partial T Breaking</vt:lpstr>
      <vt:lpstr>T-Violation Parameter ξ</vt:lpstr>
      <vt:lpstr>Induced Time Reversal Symmetry Breaking in a Superconducting  Microwave Billiard</vt:lpstr>
      <vt:lpstr>Billiard Cavity Made out of Niobium</vt:lpstr>
      <vt:lpstr>Principle of the Measurement</vt:lpstr>
      <vt:lpstr>Measured Transmission Spectra</vt:lpstr>
      <vt:lpstr>Fluctuations in the Transmission Spectra</vt:lpstr>
      <vt:lpstr>Experimental and Theoretical Strength Distributions</vt:lpstr>
      <vt:lpstr>Distribution of the Modulus of the Measured off-diagonal S-Matrix Elements</vt:lpstr>
      <vt:lpstr>Fluctuation Properties of the Resonance Frequencies</vt:lpstr>
      <vt:lpstr>Summary</vt:lpstr>
      <vt:lpstr>Perspectives and Thanks</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feuck</dc:creator>
  <cp:lastModifiedBy>Achim Richter</cp:lastModifiedBy>
  <cp:revision>444</cp:revision>
  <cp:lastPrinted>2017-06-08T16:42:31Z</cp:lastPrinted>
  <dcterms:created xsi:type="dcterms:W3CDTF">2008-04-04T07:18:15Z</dcterms:created>
  <dcterms:modified xsi:type="dcterms:W3CDTF">2019-08-05T11:42:06Z</dcterms:modified>
</cp:coreProperties>
</file>