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3" r:id="rId1"/>
  </p:sldMasterIdLst>
  <p:notesMasterIdLst>
    <p:notesMasterId r:id="rId58"/>
  </p:notesMasterIdLst>
  <p:handoutMasterIdLst>
    <p:handoutMasterId r:id="rId59"/>
  </p:handoutMasterIdLst>
  <p:sldIdLst>
    <p:sldId id="587" r:id="rId2"/>
    <p:sldId id="413" r:id="rId3"/>
    <p:sldId id="257" r:id="rId4"/>
    <p:sldId id="331" r:id="rId5"/>
    <p:sldId id="415" r:id="rId6"/>
    <p:sldId id="540" r:id="rId7"/>
    <p:sldId id="338" r:id="rId8"/>
    <p:sldId id="416" r:id="rId9"/>
    <p:sldId id="447" r:id="rId10"/>
    <p:sldId id="345" r:id="rId11"/>
    <p:sldId id="536" r:id="rId12"/>
    <p:sldId id="559" r:id="rId13"/>
    <p:sldId id="573" r:id="rId14"/>
    <p:sldId id="601" r:id="rId15"/>
    <p:sldId id="585" r:id="rId16"/>
    <p:sldId id="350" r:id="rId17"/>
    <p:sldId id="449" r:id="rId18"/>
    <p:sldId id="351" r:id="rId19"/>
    <p:sldId id="425" r:id="rId20"/>
    <p:sldId id="426" r:id="rId21"/>
    <p:sldId id="427" r:id="rId22"/>
    <p:sldId id="428" r:id="rId23"/>
    <p:sldId id="431" r:id="rId24"/>
    <p:sldId id="588" r:id="rId25"/>
    <p:sldId id="602" r:id="rId26"/>
    <p:sldId id="589" r:id="rId27"/>
    <p:sldId id="557" r:id="rId28"/>
    <p:sldId id="590" r:id="rId29"/>
    <p:sldId id="591" r:id="rId30"/>
    <p:sldId id="356" r:id="rId31"/>
    <p:sldId id="452" r:id="rId32"/>
    <p:sldId id="453" r:id="rId33"/>
    <p:sldId id="503" r:id="rId34"/>
    <p:sldId id="596" r:id="rId35"/>
    <p:sldId id="593" r:id="rId36"/>
    <p:sldId id="493" r:id="rId37"/>
    <p:sldId id="597" r:id="rId38"/>
    <p:sldId id="594" r:id="rId39"/>
    <p:sldId id="595" r:id="rId40"/>
    <p:sldId id="599" r:id="rId41"/>
    <p:sldId id="598" r:id="rId42"/>
    <p:sldId id="305" r:id="rId43"/>
    <p:sldId id="600" r:id="rId44"/>
    <p:sldId id="455" r:id="rId45"/>
    <p:sldId id="567" r:id="rId46"/>
    <p:sldId id="582" r:id="rId47"/>
    <p:sldId id="533" r:id="rId48"/>
    <p:sldId id="564" r:id="rId49"/>
    <p:sldId id="577" r:id="rId50"/>
    <p:sldId id="510" r:id="rId51"/>
    <p:sldId id="580" r:id="rId52"/>
    <p:sldId id="569" r:id="rId53"/>
    <p:sldId id="570" r:id="rId54"/>
    <p:sldId id="476" r:id="rId55"/>
    <p:sldId id="578" r:id="rId56"/>
    <p:sldId id="330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7F9"/>
    <a:srgbClr val="E6F1F4"/>
    <a:srgbClr val="E8F2F5"/>
    <a:srgbClr val="006600"/>
    <a:srgbClr val="008080"/>
    <a:srgbClr val="FF9900"/>
    <a:srgbClr val="F78009"/>
    <a:srgbClr val="ECF4F6"/>
    <a:srgbClr val="EBF3F6"/>
    <a:srgbClr val="E2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3CC778-7D97-470D-87E3-4ACFCB52A2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 program: “Fundamental Physics with Electroweak Probes of Light Nuclei”, week #4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03613-6C60-4EBC-9FF2-F6EE20E9A1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1C2B8-4C91-4FB8-9B35-6443DA6391DC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2260E-941F-4BF9-B898-814A460BE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613E5-36D1-438E-9174-E41B34186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C658-3D0F-4A44-BF23-9ACCF2DA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21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 program: “Fundamental Physics with Electroweak Probes of Light Nuclei”, week #4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2D1A8-CA23-4126-A24A-111C62DAE223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F8FB5-0032-4359-81B7-83A9F622B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06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E6B8F-9C2B-404E-B886-2CBFDF89797F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808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E6B8F-9C2B-404E-B886-2CBFDF89797F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60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E6B8F-9C2B-404E-B886-2CBFDF89797F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468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E6B8F-9C2B-404E-B886-2CBFDF89797F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512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05E2-0380-49A0-B6EB-2B3A94113363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9DDA-712C-4839-BBE2-099EAA21CD2C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C743-DB28-48E5-8444-D2358533E54A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53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7F2C-09D4-4972-8080-EE4232871D5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BDEF-2C9E-4D3C-A2C5-DED1DA75BFB3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79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A89-ACC9-4777-A933-595931F37C7D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F0F2-7ABA-4B3B-8D47-85B4622E8F03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D81F-1A7F-443B-980F-96420D7F66AD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ED0-40E8-4271-8FC4-A61A18F0FE21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FDD0-2784-46F2-8949-8B90C590B618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B836-B44E-457C-B451-46EE23D887EF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ACB3-36E8-44F0-B464-C0506A50EA25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BA68-3E31-4468-8D0B-665CEC23DCFC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7DC5-16AB-477B-9FA7-EEEF2A0DDB46}" type="datetime1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FE49-610D-4D90-9BC3-EF8765AFA945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9EFF-B443-4E21-AC77-243113C4D9BF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9569-5E2F-47E1-BD72-FCD554492025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BC80B9-E2B3-4936-B556-022063EF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0" Type="http://schemas.openxmlformats.org/officeDocument/2006/relationships/image" Target="../media/image410.png"/><Relationship Id="rId4" Type="http://schemas.openxmlformats.org/officeDocument/2006/relationships/image" Target="../media/image330.png"/><Relationship Id="rId9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10" Type="http://schemas.openxmlformats.org/officeDocument/2006/relationships/image" Target="../media/image32.png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20.png"/><Relationship Id="rId4" Type="http://schemas.openxmlformats.org/officeDocument/2006/relationships/image" Target="../media/image4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1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1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70.png"/><Relationship Id="rId7" Type="http://schemas.openxmlformats.org/officeDocument/2006/relationships/image" Target="../media/image3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rlonline.org/mathimagery/albums/userpics/10002/normal_ams_borro.jpg&amp;imgrefurl=http://www.mrlonline.org/mathimagery/displayimage.php?album=14&amp;pos=1&amp;usg=__LhpN2wJRhH8JG1EmzBJEYX5fUS0=&amp;h=467&amp;w=400&amp;sz=18&amp;hl=en&amp;start=13&amp;um=1&amp;itbs=1&amp;tbnid=BlkjdrdYm6II1M:&amp;tbnh=128&amp;tbnw=110&amp;prev=/images?q=borromean+rings&amp;um=1&amp;hl=en&amp;sa=N&amp;tbs=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hyperlink" Target="http://images.google.com/imgres?imgurl=http://www.mrlonline.org/mathimagery/albums/userpics/10002/normal_ams_borro.jpg&amp;imgrefurl=http://www.mrlonline.org/mathimagery/displayimage.php?album=14&amp;pos=1&amp;usg=__LhpN2wJRhH8JG1EmzBJEYX5fUS0=&amp;h=467&amp;w=400&amp;sz=18&amp;hl=en&amp;start=13&amp;um=1&amp;itbs=1&amp;tbnid=BlkjdrdYm6II1M:&amp;tbnh=128&amp;tbnw=110&amp;prev=/images?q=borromean+rings&amp;um=1&amp;hl=en&amp;sa=N&amp;tbs=isch: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5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10.png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3" Type="http://schemas.openxmlformats.org/officeDocument/2006/relationships/image" Target="../media/image53.png"/><Relationship Id="rId7" Type="http://schemas.openxmlformats.org/officeDocument/2006/relationships/image" Target="../media/image23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4" Type="http://schemas.openxmlformats.org/officeDocument/2006/relationships/image" Target="../media/image54.png"/><Relationship Id="rId9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40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50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mrlonline.org/mathimagery/albums/userpics/10002/normal_ams_borro.jpg&amp;imgrefurl=http://www.mrlonline.org/mathimagery/displayimage.php?album=14&amp;pos=1&amp;usg=__LhpN2wJRhH8JG1EmzBJEYX5fUS0=&amp;h=467&amp;w=400&amp;sz=18&amp;hl=en&amp;start=13&amp;um=1&amp;itbs=1&amp;tbnid=BlkjdrdYm6II1M:&amp;tbnh=128&amp;tbnw=110&amp;prev=/images?q=borromean+rings&amp;um=1&amp;hl=en&amp;sa=N&amp;tbs=isch:1" TargetMode="External"/><Relationship Id="rId11" Type="http://schemas.openxmlformats.org/officeDocument/2006/relationships/image" Target="../media/image111.png"/><Relationship Id="rId5" Type="http://schemas.openxmlformats.org/officeDocument/2006/relationships/image" Target="../media/image930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mrlonline.org/mathimagery/albums/userpics/10002/normal_ams_borro.jpg&amp;imgrefurl=http://www.mrlonline.org/mathimagery/displayimage.php?album=14&amp;pos=1&amp;usg=__LhpN2wJRhH8JG1EmzBJEYX5fUS0=&amp;h=467&amp;w=400&amp;sz=18&amp;hl=en&amp;start=13&amp;um=1&amp;itbs=1&amp;tbnid=BlkjdrdYm6II1M:&amp;tbnh=128&amp;tbnw=110&amp;prev=/images?q=borromean+rings&amp;um=1&amp;hl=en&amp;sa=N&amp;tbs=isch:1" TargetMode="External"/><Relationship Id="rId5" Type="http://schemas.openxmlformats.org/officeDocument/2006/relationships/image" Target="../media/image930.png"/><Relationship Id="rId10" Type="http://schemas.openxmlformats.org/officeDocument/2006/relationships/image" Target="../media/image1100.png"/><Relationship Id="rId4" Type="http://schemas.openxmlformats.org/officeDocument/2006/relationships/image" Target="../media/image53.png"/><Relationship Id="rId9" Type="http://schemas.openxmlformats.org/officeDocument/2006/relationships/image" Target="../media/image9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7050F9-F76F-4B5C-85FB-97DA8814A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747" y="4970658"/>
            <a:ext cx="7919328" cy="1126283"/>
          </a:xfr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u="sng" dirty="0" err="1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Hilla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De-Leon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, Lucas Platter (UTK) </a:t>
            </a:r>
            <a:endParaRPr lang="he-IL" sz="26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and Doron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Gazit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(HUJI)</a:t>
            </a:r>
            <a:endParaRPr 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B9846-60C3-47E4-938E-DB2937C07462}"/>
              </a:ext>
            </a:extLst>
          </p:cNvPr>
          <p:cNvSpPr/>
          <p:nvPr/>
        </p:nvSpPr>
        <p:spPr>
          <a:xfrm>
            <a:off x="2013473" y="1180018"/>
            <a:ext cx="92950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Few-body systems using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pionless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effective field theory</a:t>
            </a:r>
            <a:endParaRPr lang="en-US" sz="7200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F55E3-1CAF-4686-8043-2ED69A3BBBB1}"/>
              </a:ext>
            </a:extLst>
          </p:cNvPr>
          <p:cNvSpPr/>
          <p:nvPr/>
        </p:nvSpPr>
        <p:spPr>
          <a:xfrm>
            <a:off x="2701340" y="6096941"/>
            <a:ext cx="791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Neutrini</a:t>
            </a:r>
            <a:r>
              <a:rPr lang="en-US" b="1" dirty="0"/>
              <a:t> and nuclei, challenges and opportunities for nuclear theory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29.05.2019</a:t>
            </a:r>
            <a:endParaRPr lang="en-US" dirty="0"/>
          </a:p>
        </p:txBody>
      </p:sp>
      <p:pic>
        <p:nvPicPr>
          <p:cNvPr id="11266" name="Picture 2" descr="logo">
            <a:extLst>
              <a:ext uri="{FF2B5EF4-FFF2-40B4-BE49-F238E27FC236}">
                <a16:creationId xmlns:a16="http://schemas.microsoft.com/office/drawing/2014/main" id="{EDB171D3-8EDD-4282-BF96-B88B164A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4728"/>
            <a:ext cx="3352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âªImageâ¬â">
            <a:extLst>
              <a:ext uri="{FF2B5EF4-FFF2-40B4-BE49-F238E27FC236}">
                <a16:creationId xmlns:a16="http://schemas.microsoft.com/office/drawing/2014/main" id="{569F8291-BFC4-430E-9C58-51251FA4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75" y="114728"/>
            <a:ext cx="1524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4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A9EB6157-9862-4940-B011-35ADF99C96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49" y="365127"/>
                <a:ext cx="8544847" cy="13255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algn="just" defTabSz="8096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Binding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energy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A9EB6157-9862-4940-B011-35ADF99C9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49" y="365127"/>
                <a:ext cx="8544847" cy="1325563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B117295-AD41-47AB-BB3C-1D2B2F69D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15" y="1072185"/>
            <a:ext cx="4675068" cy="3398774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20406F0-B483-45AD-A0F4-8B476528A473}"/>
              </a:ext>
            </a:extLst>
          </p:cNvPr>
          <p:cNvSpPr txBox="1">
            <a:spLocks/>
          </p:cNvSpPr>
          <p:nvPr/>
        </p:nvSpPr>
        <p:spPr>
          <a:xfrm>
            <a:off x="4705350" y="65087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314E8-A9A1-4520-B9D7-0BB8FD0F7EC5}"/>
                  </a:ext>
                </a:extLst>
              </p:cNvPr>
              <p:cNvSpPr txBox="1"/>
              <p:nvPr/>
            </p:nvSpPr>
            <p:spPr>
              <a:xfrm>
                <a:off x="8600620" y="1569702"/>
                <a:ext cx="615618" cy="2084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E314E8-A9A1-4520-B9D7-0BB8FD0F7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20" y="1569702"/>
                <a:ext cx="615618" cy="208455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72D203-B765-48CA-A955-EE388390ADD6}"/>
                  </a:ext>
                </a:extLst>
              </p:cNvPr>
              <p:cNvSpPr txBox="1"/>
              <p:nvPr/>
            </p:nvSpPr>
            <p:spPr>
              <a:xfrm rot="16200000">
                <a:off x="7296240" y="2814936"/>
                <a:ext cx="1572610" cy="312650"/>
              </a:xfrm>
              <a:prstGeom prst="rect">
                <a:avLst/>
              </a:prstGeom>
              <a:solidFill>
                <a:srgbClr val="F9FBFC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MeV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72D203-B765-48CA-A955-EE388390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96240" y="2814936"/>
                <a:ext cx="1572610" cy="312650"/>
              </a:xfrm>
              <a:prstGeom prst="rect">
                <a:avLst/>
              </a:prstGeom>
              <a:blipFill>
                <a:blip r:embed="rId9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0C18C-40D7-43B9-ACB8-C17EEE03A3C4}"/>
              </a:ext>
            </a:extLst>
          </p:cNvPr>
          <p:cNvSpPr/>
          <p:nvPr/>
        </p:nvSpPr>
        <p:spPr>
          <a:xfrm>
            <a:off x="9756648" y="4343400"/>
            <a:ext cx="749808" cy="127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9D372-3258-4367-B897-F383F8BA2F33}"/>
              </a:ext>
            </a:extLst>
          </p:cNvPr>
          <p:cNvSpPr txBox="1"/>
          <p:nvPr/>
        </p:nvSpPr>
        <p:spPr>
          <a:xfrm>
            <a:off x="5214698" y="6505258"/>
            <a:ext cx="69127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 err="1"/>
              <a:t>Bedaque</a:t>
            </a:r>
            <a:r>
              <a:rPr lang="en-US" sz="1100" dirty="0"/>
              <a:t>, Hammer, van </a:t>
            </a:r>
            <a:r>
              <a:rPr lang="en-US" sz="1100" dirty="0" err="1"/>
              <a:t>Kolck</a:t>
            </a:r>
            <a:r>
              <a:rPr lang="en-US" sz="1100" dirty="0"/>
              <a:t> (1999)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EF0AB9-1055-48EC-AD3F-6072C44A3233}"/>
                  </a:ext>
                </a:extLst>
              </p:cNvPr>
              <p:cNvSpPr txBox="1"/>
              <p:nvPr/>
            </p:nvSpPr>
            <p:spPr>
              <a:xfrm>
                <a:off x="9741220" y="4268679"/>
                <a:ext cx="780663" cy="276999"/>
              </a:xfrm>
              <a:prstGeom prst="rect">
                <a:avLst/>
              </a:prstGeom>
              <a:solidFill>
                <a:srgbClr val="E8F2F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>
                    <a:solidFill>
                      <a:srgbClr val="4D4D4D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EF0AB9-1055-48EC-AD3F-6072C44A3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220" y="4268679"/>
                <a:ext cx="780663" cy="276999"/>
              </a:xfrm>
              <a:prstGeom prst="rect">
                <a:avLst/>
              </a:prstGeom>
              <a:blipFill>
                <a:blip r:embed="rId10"/>
                <a:stretch>
                  <a:fillRect l="-10938" t="-28261" r="-187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F197E-C906-4008-A047-D1D74F04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CB6D757-D900-4E96-8918-BAE7E66EC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544400"/>
                <a:ext cx="8544845" cy="4029464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Deuteron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Triton: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PMingLiU" panose="02020500000000000000" pitchFamily="18" charset="-120"/>
                  <a:cs typeface="Arial" panose="020B0604020202020204" pitchFamily="34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Λ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𝜇𝜈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Efimov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effect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bg1">
                      <a:lumMod val="85000"/>
                    </a:schemeClr>
                  </a:buClr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cs typeface="Times New Roman" pitchFamily="18" charset="0"/>
                  </a:rPr>
                  <a:t>3-body system has strong cutoff dependence </a:t>
                </a:r>
                <a:endParaRPr lang="en-US" sz="2400" b="0" i="1" dirty="0">
                  <a:solidFill>
                    <a:schemeClr val="bg1">
                      <a:lumMod val="85000"/>
                    </a:schemeClr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cs typeface="Times New Roman" pitchFamily="18" charset="0"/>
                  </a:rPr>
                  <a:t>add</a:t>
                </a: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cs typeface="Times New Roman" pitchFamily="18" charset="0"/>
                    <a:sym typeface="Wingdings"/>
                  </a:rPr>
                  <a:t> 3-body force at LO.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dirty="0">
                  <a:solidFill>
                    <a:schemeClr val="bg1">
                      <a:lumMod val="8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CB6D757-D900-4E96-8918-BAE7E66EC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544400"/>
                <a:ext cx="8544845" cy="4029464"/>
              </a:xfrm>
              <a:blipFill>
                <a:blip r:embed="rId11"/>
                <a:stretch>
                  <a:fillRect l="-999" b="-20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0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A9EB6157-9862-4940-B011-35ADF99C96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49" y="365127"/>
                <a:ext cx="8544847" cy="13255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algn="just" defTabSz="8096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Binding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energy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A9EB6157-9862-4940-B011-35ADF99C9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49" y="365127"/>
                <a:ext cx="8544847" cy="1325563"/>
              </a:xfr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20406F0-B483-45AD-A0F4-8B476528A473}"/>
              </a:ext>
            </a:extLst>
          </p:cNvPr>
          <p:cNvSpPr txBox="1">
            <a:spLocks/>
          </p:cNvSpPr>
          <p:nvPr/>
        </p:nvSpPr>
        <p:spPr>
          <a:xfrm>
            <a:off x="4705350" y="65087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9D372-3258-4367-B897-F383F8BA2F33}"/>
              </a:ext>
            </a:extLst>
          </p:cNvPr>
          <p:cNvSpPr txBox="1"/>
          <p:nvPr/>
        </p:nvSpPr>
        <p:spPr>
          <a:xfrm>
            <a:off x="5214698" y="6505258"/>
            <a:ext cx="69127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 err="1"/>
              <a:t>Bedaque</a:t>
            </a:r>
            <a:r>
              <a:rPr lang="en-US" sz="1100" dirty="0"/>
              <a:t>, Hammer, van </a:t>
            </a:r>
            <a:r>
              <a:rPr lang="en-US" sz="1100" dirty="0" err="1"/>
              <a:t>Kolck</a:t>
            </a:r>
            <a:r>
              <a:rPr lang="en-US" sz="1100" dirty="0"/>
              <a:t> (1999)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F197E-C906-4008-A047-D1D74F04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6ECDC-34DE-41ED-98DF-9B6BF42157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431" y="1214413"/>
            <a:ext cx="4508569" cy="3256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1A476-1AA7-4138-A92E-6D3AF216F4BC}"/>
                  </a:ext>
                </a:extLst>
              </p:cNvPr>
              <p:cNvSpPr txBox="1"/>
              <p:nvPr/>
            </p:nvSpPr>
            <p:spPr>
              <a:xfrm rot="16200000">
                <a:off x="7296240" y="2814936"/>
                <a:ext cx="1572610" cy="312650"/>
              </a:xfrm>
              <a:prstGeom prst="rect">
                <a:avLst/>
              </a:prstGeom>
              <a:solidFill>
                <a:srgbClr val="F9FBFC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MeV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1A476-1AA7-4138-A92E-6D3AF216F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96240" y="2814936"/>
                <a:ext cx="1572610" cy="312650"/>
              </a:xfrm>
              <a:prstGeom prst="rect">
                <a:avLst/>
              </a:prstGeom>
              <a:blipFill>
                <a:blip r:embed="rId8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4F705-2C82-4DC7-883D-793672AC9DCC}"/>
                  </a:ext>
                </a:extLst>
              </p:cNvPr>
              <p:cNvSpPr txBox="1"/>
              <p:nvPr/>
            </p:nvSpPr>
            <p:spPr>
              <a:xfrm>
                <a:off x="9741220" y="4268679"/>
                <a:ext cx="780663" cy="276999"/>
              </a:xfrm>
              <a:prstGeom prst="rect">
                <a:avLst/>
              </a:prstGeom>
              <a:solidFill>
                <a:srgbClr val="E8F2F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>
                    <a:solidFill>
                      <a:srgbClr val="4D4D4D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4F705-2C82-4DC7-883D-793672AC9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220" y="4268679"/>
                <a:ext cx="780663" cy="276999"/>
              </a:xfrm>
              <a:prstGeom prst="rect">
                <a:avLst/>
              </a:prstGeom>
              <a:blipFill>
                <a:blip r:embed="rId9"/>
                <a:stretch>
                  <a:fillRect l="-10938" t="-28261" r="-187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344B73A5-25E1-48EE-BC77-47011F5EF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544400"/>
                <a:ext cx="8544845" cy="4029464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Deuteron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Triton: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PMingLiU" panose="02020500000000000000" pitchFamily="18" charset="-120"/>
                  <a:cs typeface="Arial" panose="020B0604020202020204" pitchFamily="34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eqArrPr>
                            <m:e/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eqArr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e>
                    </m:d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Efimov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effect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3-body system has strong cutoff dependence </a:t>
                </a:r>
                <a:endParaRPr lang="en-US" sz="2400" b="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add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  <a:sym typeface="Wingdings"/>
                  </a:rPr>
                  <a:t> 3-body force at </a:t>
                </a:r>
                <a:r>
                  <a:rPr lang="en-US" sz="2400" b="1" dirty="0">
                    <a:solidFill>
                      <a:srgbClr val="C00000"/>
                    </a:solidFill>
                    <a:cs typeface="Times New Roman" pitchFamily="18" charset="0"/>
                    <a:sym typeface="Wingdings"/>
                  </a:rPr>
                  <a:t>LO</a:t>
                </a:r>
                <a:r>
                  <a:rPr lang="en-US" sz="2400" dirty="0">
                    <a:cs typeface="Times New Roman" pitchFamily="18" charset="0"/>
                    <a:sym typeface="Wingdings"/>
                  </a:rPr>
                  <a:t>.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344B73A5-25E1-48EE-BC77-47011F5EF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544400"/>
                <a:ext cx="8544845" cy="4029464"/>
              </a:xfrm>
              <a:blipFill>
                <a:blip r:embed="rId10"/>
                <a:stretch>
                  <a:fillRect l="-999" b="-2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19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7F51E-A6D6-4C9E-9C2F-981B5B475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49" y="1311224"/>
                <a:ext cx="9507538" cy="3098851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Non relativistic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Bethe-Salpeter equation (for a bound state): 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		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Γ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𝐵𝑆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Γ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⟩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Bethe-Salpeter (B.S.)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normalization condition:</a:t>
                </a: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=⟨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𝑩𝑺</m:t>
                          </m:r>
                        </m:sub>
                      </m:sSub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𝑬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𝑩𝑺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𝑩𝑺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⟩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cs typeface="Times New Roman" pitchFamily="18" charset="0"/>
                  </a:rPr>
                  <a:t>Triton scattering amplitude: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ℬ</m:t>
                        </m:r>
                      </m:e>
                    </m:d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ℬ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b="0" dirty="0">
                  <a:solidFill>
                    <a:schemeClr val="bg1">
                      <a:lumMod val="85000"/>
                    </a:schemeClr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  <a:cs typeface="Times New Roman" pitchFamily="18" charset="0"/>
                  </a:rPr>
                  <a:t>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solidFill>
                    <a:schemeClr val="bg1">
                      <a:lumMod val="8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solidFill>
                    <a:schemeClr val="bg1">
                      <a:lumMod val="8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7F51E-A6D6-4C9E-9C2F-981B5B475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49" y="1311224"/>
                <a:ext cx="9507538" cy="3098851"/>
              </a:xfr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">
            <a:extLst>
              <a:ext uri="{FF2B5EF4-FFF2-40B4-BE49-F238E27FC236}">
                <a16:creationId xmlns:a16="http://schemas.microsoft.com/office/drawing/2014/main" id="{CF3BA705-B1FC-4FB4-B59E-F52D6B861FD0}"/>
              </a:ext>
            </a:extLst>
          </p:cNvPr>
          <p:cNvSpPr txBox="1"/>
          <p:nvPr/>
        </p:nvSpPr>
        <p:spPr>
          <a:xfrm>
            <a:off x="1145308" y="5936855"/>
            <a:ext cx="102708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endParaRPr lang="en-US" sz="2000" b="0" i="1" kern="12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CDC55-E262-42BB-9CF5-13E69F10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974817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Normalization of the A=3 wave-function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855E9-60C4-4620-9183-49BBA24728DD}"/>
                  </a:ext>
                </a:extLst>
              </p:cNvPr>
              <p:cNvSpPr/>
              <p:nvPr/>
            </p:nvSpPr>
            <p:spPr>
              <a:xfrm>
                <a:off x="1664111" y="5727269"/>
                <a:ext cx="9752034" cy="93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𝝂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𝝁𝝂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855E9-60C4-4620-9183-49BBA2472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11" y="5727269"/>
                <a:ext cx="9752034" cy="939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60ACC-5A42-4A80-852D-B2922EBD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2D61D7-47AD-457D-97F6-4B32B0678F36}"/>
                  </a:ext>
                </a:extLst>
              </p:cNvPr>
              <p:cNvSpPr txBox="1"/>
              <p:nvPr/>
            </p:nvSpPr>
            <p:spPr>
              <a:xfrm>
                <a:off x="531813" y="4290164"/>
                <a:ext cx="11517312" cy="89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2D61D7-47AD-457D-97F6-4B32B0678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4290164"/>
                <a:ext cx="11517312" cy="899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B3747E-2A37-475A-94E7-E1A95638C9F7}"/>
              </a:ext>
            </a:extLst>
          </p:cNvPr>
          <p:cNvSpPr txBox="1"/>
          <p:nvPr/>
        </p:nvSpPr>
        <p:spPr>
          <a:xfrm>
            <a:off x="5214698" y="6439942"/>
            <a:ext cx="6912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/>
              <a:t>König and Hammer (2011)</a:t>
            </a:r>
            <a:endParaRPr lang="he-IL" sz="1100" dirty="0"/>
          </a:p>
          <a:p>
            <a:pPr algn="r"/>
            <a:r>
              <a:rPr lang="en-US" sz="1100" dirty="0"/>
              <a:t>De-Leon, Platter and </a:t>
            </a:r>
            <a:r>
              <a:rPr lang="en-US" sz="1100" dirty="0" err="1"/>
              <a:t>Gazit</a:t>
            </a:r>
            <a:r>
              <a:rPr lang="en-US" sz="11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107107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7F51E-A6D6-4C9E-9C2F-981B5B475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49" y="1311224"/>
                <a:ext cx="9335717" cy="3098851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Non relativistic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Bethe-Salpeter equation (for a bound state): 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		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Γ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𝐵𝑆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Γ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⟩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 marL="273050" indent="-273050">
                  <a:buClr>
                    <a:schemeClr val="accent1">
                      <a:lumMod val="75000"/>
                    </a:schemeClr>
                  </a:buClr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Bethe-Salpeter (B.S.)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normalization condition:</a:t>
                </a:r>
                <a:endParaRPr lang="en-US" sz="2400" dirty="0"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=⟨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𝑩𝑺</m:t>
                          </m:r>
                        </m:sub>
                      </m:sSub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𝑬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𝑩𝑺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𝑩𝑺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⟩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Triton scattering amplitude: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b="0" dirty="0"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dirty="0">
                    <a:cs typeface="Times New Roman" pitchFamily="18" charset="0"/>
                  </a:rPr>
                  <a:t>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7F51E-A6D6-4C9E-9C2F-981B5B475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49" y="1311224"/>
                <a:ext cx="9335717" cy="3098851"/>
              </a:xfrm>
              <a:blipFill>
                <a:blip r:embed="rId2"/>
                <a:stretch>
                  <a:fillRect l="-979" r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">
            <a:extLst>
              <a:ext uri="{FF2B5EF4-FFF2-40B4-BE49-F238E27FC236}">
                <a16:creationId xmlns:a16="http://schemas.microsoft.com/office/drawing/2014/main" id="{CF3BA705-B1FC-4FB4-B59E-F52D6B861FD0}"/>
              </a:ext>
            </a:extLst>
          </p:cNvPr>
          <p:cNvSpPr txBox="1"/>
          <p:nvPr/>
        </p:nvSpPr>
        <p:spPr>
          <a:xfrm>
            <a:off x="1145308" y="5936855"/>
            <a:ext cx="102708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endParaRPr lang="en-US" sz="2000" b="0" i="1" kern="12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CDC55-E262-42BB-9CF5-13E69F10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974817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Normalization of the A=3 wave-function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60ACC-5A42-4A80-852D-B2922EBD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DF46AC-6469-4049-BB2A-8D769010B27C}"/>
                  </a:ext>
                </a:extLst>
              </p:cNvPr>
              <p:cNvSpPr txBox="1"/>
              <p:nvPr/>
            </p:nvSpPr>
            <p:spPr>
              <a:xfrm>
                <a:off x="531813" y="4290164"/>
                <a:ext cx="11517312" cy="89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DF46AC-6469-4049-BB2A-8D769010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4290164"/>
                <a:ext cx="11517312" cy="899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2FCB8B-C28B-4500-82B1-E1240C781345}"/>
                  </a:ext>
                </a:extLst>
              </p:cNvPr>
              <p:cNvSpPr/>
              <p:nvPr/>
            </p:nvSpPr>
            <p:spPr>
              <a:xfrm>
                <a:off x="1294658" y="5244036"/>
                <a:ext cx="9752034" cy="93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𝝂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𝝁𝝂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bg1">
                                                      <a:lumMod val="8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2FCB8B-C28B-4500-82B1-E1240C781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58" y="5244036"/>
                <a:ext cx="9752034" cy="939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D27DDC-D41E-4815-96BC-6A4D3C786BE0}"/>
              </a:ext>
            </a:extLst>
          </p:cNvPr>
          <p:cNvSpPr txBox="1"/>
          <p:nvPr/>
        </p:nvSpPr>
        <p:spPr>
          <a:xfrm>
            <a:off x="5214698" y="6439942"/>
            <a:ext cx="6912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/>
              <a:t>König and Hammer (2011)</a:t>
            </a:r>
            <a:endParaRPr lang="he-IL" sz="1100" dirty="0"/>
          </a:p>
          <a:p>
            <a:pPr algn="r"/>
            <a:r>
              <a:rPr lang="en-US" sz="1100" dirty="0"/>
              <a:t>De-Leon, Platter and </a:t>
            </a:r>
            <a:r>
              <a:rPr lang="en-US" sz="1100" dirty="0" err="1"/>
              <a:t>Gazit</a:t>
            </a:r>
            <a:r>
              <a:rPr lang="en-US" sz="11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128177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7F51E-A6D6-4C9E-9C2F-981B5B475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49" y="1311224"/>
                <a:ext cx="9335717" cy="3098851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Non relativistic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Bethe-Salpeter equation (for a bound state): 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		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Γ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𝐵𝑆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Γ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⟩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 marL="273050" indent="-273050">
                  <a:buClr>
                    <a:schemeClr val="accent1">
                      <a:lumMod val="75000"/>
                    </a:schemeClr>
                  </a:buClr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Bethe-Salpeter (B.S.)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normalization condition:</a:t>
                </a:r>
                <a:endParaRPr lang="en-US" sz="2400" dirty="0"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=⟨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𝑩𝑺</m:t>
                          </m:r>
                        </m:sub>
                      </m:sSub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𝑬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𝑩𝑺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𝑽</m:t>
                          </m:r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𝑩𝑺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⟩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Triton scattering amplitude: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b="0" dirty="0"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dirty="0">
                    <a:cs typeface="Times New Roman" pitchFamily="18" charset="0"/>
                  </a:rPr>
                  <a:t>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7F51E-A6D6-4C9E-9C2F-981B5B475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49" y="1311224"/>
                <a:ext cx="9335717" cy="3098851"/>
              </a:xfrm>
              <a:blipFill>
                <a:blip r:embed="rId2"/>
                <a:stretch>
                  <a:fillRect l="-979" r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">
            <a:extLst>
              <a:ext uri="{FF2B5EF4-FFF2-40B4-BE49-F238E27FC236}">
                <a16:creationId xmlns:a16="http://schemas.microsoft.com/office/drawing/2014/main" id="{CF3BA705-B1FC-4FB4-B59E-F52D6B861FD0}"/>
              </a:ext>
            </a:extLst>
          </p:cNvPr>
          <p:cNvSpPr txBox="1"/>
          <p:nvPr/>
        </p:nvSpPr>
        <p:spPr>
          <a:xfrm>
            <a:off x="1145308" y="5936855"/>
            <a:ext cx="102708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endParaRPr lang="en-US" sz="2000" b="0" i="1" kern="12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CDC55-E262-42BB-9CF5-13E69F10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974817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Normalization of the A=3 wave-function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60ACC-5A42-4A80-852D-B2922EBD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DF46AC-6469-4049-BB2A-8D769010B27C}"/>
                  </a:ext>
                </a:extLst>
              </p:cNvPr>
              <p:cNvSpPr txBox="1"/>
              <p:nvPr/>
            </p:nvSpPr>
            <p:spPr>
              <a:xfrm>
                <a:off x="531813" y="4290164"/>
                <a:ext cx="11517312" cy="89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DF46AC-6469-4049-BB2A-8D769010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3" y="4290164"/>
                <a:ext cx="11517312" cy="899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2FCB8B-C28B-4500-82B1-E1240C781345}"/>
                  </a:ext>
                </a:extLst>
              </p:cNvPr>
              <p:cNvSpPr/>
              <p:nvPr/>
            </p:nvSpPr>
            <p:spPr>
              <a:xfrm>
                <a:off x="1294658" y="5244036"/>
                <a:ext cx="9752034" cy="93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𝝂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𝝁𝝂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2FCB8B-C28B-4500-82B1-E1240C781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58" y="5244036"/>
                <a:ext cx="9752034" cy="939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5FCAF7B-DF9F-45E1-8FC8-F8089552AF74}"/>
              </a:ext>
            </a:extLst>
          </p:cNvPr>
          <p:cNvSpPr txBox="1"/>
          <p:nvPr/>
        </p:nvSpPr>
        <p:spPr>
          <a:xfrm>
            <a:off x="5214698" y="6439942"/>
            <a:ext cx="6912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dirty="0"/>
              <a:t>König and Hammer (2011)</a:t>
            </a:r>
            <a:endParaRPr lang="he-IL" sz="1200" dirty="0"/>
          </a:p>
          <a:p>
            <a:pPr algn="r"/>
            <a:r>
              <a:rPr lang="en-US" sz="1200" dirty="0"/>
              <a:t>De-Leon, Platter and </a:t>
            </a:r>
            <a:r>
              <a:rPr lang="en-US" sz="1200" dirty="0" err="1"/>
              <a:t>Gazit</a:t>
            </a:r>
            <a:r>
              <a:rPr lang="en-US" sz="12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62128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7F51E-A6D6-4C9E-9C2F-981B5B47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9" y="1311224"/>
            <a:ext cx="10112922" cy="473870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Triton scattering amplitude:</a:t>
            </a:r>
            <a:endParaRPr lang="en-US" sz="2000" dirty="0"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b="0" dirty="0"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F3BA705-B1FC-4FB4-B59E-F52D6B861FD0}"/>
              </a:ext>
            </a:extLst>
          </p:cNvPr>
          <p:cNvSpPr txBox="1"/>
          <p:nvPr/>
        </p:nvSpPr>
        <p:spPr>
          <a:xfrm>
            <a:off x="1145308" y="5936855"/>
            <a:ext cx="102708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endParaRPr lang="en-US" sz="2000" b="0" i="1" kern="12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CDC55-E262-42BB-9CF5-13E69F10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974817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Normalization of the A=3 wave-function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855E9-60C4-4620-9183-49BBA24728DD}"/>
                  </a:ext>
                </a:extLst>
              </p:cNvPr>
              <p:cNvSpPr/>
              <p:nvPr/>
            </p:nvSpPr>
            <p:spPr>
              <a:xfrm>
                <a:off x="1664111" y="3951632"/>
                <a:ext cx="9752034" cy="93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𝝏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𝝂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𝝁𝝂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sub>
                                  </m:sSub>
                                  <m:r>
                                    <a:rPr lang="en-US" sz="2000" b="1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855E9-60C4-4620-9183-49BBA2472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11" y="3951632"/>
                <a:ext cx="9752034" cy="939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60ACC-5A42-4A80-852D-B2922EBD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1B186F-40A6-490D-9D4D-43508410B716}"/>
                  </a:ext>
                </a:extLst>
              </p:cNvPr>
              <p:cNvSpPr/>
              <p:nvPr/>
            </p:nvSpPr>
            <p:spPr>
              <a:xfrm>
                <a:off x="3692703" y="5013875"/>
                <a:ext cx="6096000" cy="5209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15"/>
                                          </m:rP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𝝁𝝂</m:t>
                                    </m:r>
                                  </m:sub>
                                  <m:sup>
                                    <m:r>
                                      <m:rPr>
                                        <m:brk m:alnAt="15"/>
                                      </m:r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𝒐𝒓𝒎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1B186F-40A6-490D-9D4D-43508410B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03" y="5013875"/>
                <a:ext cx="6096000" cy="520976"/>
              </a:xfrm>
              <a:prstGeom prst="rect">
                <a:avLst/>
              </a:prstGeom>
              <a:blipFill>
                <a:blip r:embed="rId4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49C2E3-964A-47E8-BBC5-5228D699AAE8}"/>
                  </a:ext>
                </a:extLst>
              </p:cNvPr>
              <p:cNvSpPr txBox="1"/>
              <p:nvPr/>
            </p:nvSpPr>
            <p:spPr>
              <a:xfrm>
                <a:off x="531812" y="2301726"/>
                <a:ext cx="11517312" cy="120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49C2E3-964A-47E8-BBC5-5228D699A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301726"/>
                <a:ext cx="11517312" cy="1207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192EC26-C5B0-47E2-82E3-C4242D69E8FF}"/>
              </a:ext>
            </a:extLst>
          </p:cNvPr>
          <p:cNvSpPr txBox="1"/>
          <p:nvPr/>
        </p:nvSpPr>
        <p:spPr>
          <a:xfrm>
            <a:off x="5364484" y="5777946"/>
            <a:ext cx="275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Matrix element!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4A47E-2695-41B0-B395-09F18D6636AB}"/>
              </a:ext>
            </a:extLst>
          </p:cNvPr>
          <p:cNvSpPr txBox="1"/>
          <p:nvPr/>
        </p:nvSpPr>
        <p:spPr>
          <a:xfrm>
            <a:off x="5214698" y="6439942"/>
            <a:ext cx="6912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/>
              <a:t>König and Hammer (2011)</a:t>
            </a:r>
            <a:endParaRPr lang="he-IL" sz="1100" dirty="0"/>
          </a:p>
          <a:p>
            <a:pPr algn="r"/>
            <a:r>
              <a:rPr lang="en-US" sz="1100" dirty="0"/>
              <a:t>De-Leon, Platter and </a:t>
            </a:r>
            <a:r>
              <a:rPr lang="en-US" sz="1100" dirty="0" err="1"/>
              <a:t>Gazit</a:t>
            </a:r>
            <a:r>
              <a:rPr lang="en-US" sz="11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46883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C2B4173-62B6-409D-BA9A-1B269F84F0BA}"/>
              </a:ext>
            </a:extLst>
          </p:cNvPr>
          <p:cNvSpPr txBox="1"/>
          <p:nvPr/>
        </p:nvSpPr>
        <p:spPr>
          <a:xfrm>
            <a:off x="531812" y="6607895"/>
            <a:ext cx="341878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/>
              <a:t>De-Leon, Platter and </a:t>
            </a:r>
            <a:r>
              <a:rPr lang="en-US" sz="1100" dirty="0" err="1"/>
              <a:t>Gazit</a:t>
            </a:r>
            <a:r>
              <a:rPr lang="en-US" sz="1100" dirty="0"/>
              <a:t> (2019)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B9CB88-C792-4ADB-801E-1524EDF0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10039351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Normalization of the A=3 wave-function: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B4D2B76-3656-475B-BC0F-275B76460C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836" y="1612151"/>
                <a:ext cx="10370328" cy="3629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𝜇𝜈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box>
                            <m:box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box>
                            <m:box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Perpetua" panose="02020502060401020303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C00FF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b="1" dirty="0">
                    <a:solidFill>
                      <a:srgbClr val="CC00FF"/>
                    </a:solidFill>
                  </a:rPr>
                  <a:t>The normalization is equivalent to 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400" b="1" dirty="0">
                    <a:solidFill>
                      <a:srgbClr val="CC00FF"/>
                    </a:solidFill>
                  </a:rPr>
                  <a:t>all possible connections between two identical bubbles:</a:t>
                </a:r>
              </a:p>
              <a:p>
                <a:pPr algn="ctr"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B4D2B76-3656-475B-BC0F-275B76460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36" y="1612151"/>
                <a:ext cx="10370328" cy="3629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4BC392E-27E1-459D-8053-5A8C2C7D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06" y="4061541"/>
            <a:ext cx="4222485" cy="2552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4E0EED-AC77-4CA4-B558-7B390C83B1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94" y="4017255"/>
            <a:ext cx="4497838" cy="3021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DD2409-ABDC-4700-99A0-D69F633B73A2}"/>
                  </a:ext>
                </a:extLst>
              </p:cNvPr>
              <p:cNvSpPr txBox="1"/>
              <p:nvPr/>
            </p:nvSpPr>
            <p:spPr>
              <a:xfrm>
                <a:off x="3133596" y="6151945"/>
                <a:ext cx="1634001" cy="4794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DD2409-ABDC-4700-99A0-D69F633B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96" y="6151945"/>
                <a:ext cx="1634001" cy="479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BE9FB6-01FB-44B5-BAB4-A8A51F002280}"/>
                  </a:ext>
                </a:extLst>
              </p:cNvPr>
              <p:cNvSpPr txBox="1"/>
              <p:nvPr/>
            </p:nvSpPr>
            <p:spPr>
              <a:xfrm>
                <a:off x="8710854" y="5874946"/>
                <a:ext cx="1202317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endParaRPr lang="en-US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𝒦</m:t>
                          </m: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BE9FB6-01FB-44B5-BAB4-A8A51F002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54" y="5874946"/>
                <a:ext cx="1202317" cy="756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6505A0-1FC0-452F-BC66-2F47A9EA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B9CB88-C792-4ADB-801E-1524EDF0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672" y="506127"/>
            <a:ext cx="8875824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Reduced matrix element</a:t>
            </a:r>
            <a:br>
              <a:rPr lang="en-US" b="1" dirty="0">
                <a:latin typeface="Perpetua" panose="02020502060401020303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45EE3E9-89F8-4D8E-B683-1B904B7C2F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544400"/>
                <a:ext cx="10112922" cy="1626613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cs typeface="Times New Roman" pitchFamily="18" charset="0"/>
                  </a:rPr>
                  <a:t>A matrix element is equivalent to all possible connections, with B.S. bound states: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latin typeface="+mj-lt"/>
                    <a:cs typeface="Times New Roman" pitchFamily="18" charset="0"/>
                  </a:rPr>
                  <a:t>Reduced matrix element: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latin typeface="+mj-lt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latin typeface="+mj-lt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latin typeface="+mj-lt"/>
                    <a:cs typeface="Times New Roman" pitchFamily="18" charset="0"/>
                  </a:rPr>
                  <a:t>For the case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latin typeface="Perpetua" panose="02020502060401020303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45EE3E9-89F8-4D8E-B683-1B904B7C2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544400"/>
                <a:ext cx="10112922" cy="1626613"/>
              </a:xfrm>
              <a:blipFill>
                <a:blip r:embed="rId2"/>
                <a:stretch>
                  <a:fillRect l="-844" t="-2996" b="-20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4D2B76-3656-475B-BC0F-275B76460C38}"/>
              </a:ext>
            </a:extLst>
          </p:cNvPr>
          <p:cNvSpPr txBox="1">
            <a:spLocks/>
          </p:cNvSpPr>
          <p:nvPr/>
        </p:nvSpPr>
        <p:spPr>
          <a:xfrm>
            <a:off x="1821672" y="1325729"/>
            <a:ext cx="10370328" cy="36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sz="2200" i="1" dirty="0">
              <a:latin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en-US" sz="2400" dirty="0">
              <a:latin typeface="Perpetua" panose="02020502060401020303" pitchFamily="18" charset="0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B1990D-F640-4DCC-B8A3-6DEF32761AF8}"/>
                  </a:ext>
                </a:extLst>
              </p:cNvPr>
              <p:cNvSpPr txBox="1"/>
              <p:nvPr/>
            </p:nvSpPr>
            <p:spPr>
              <a:xfrm>
                <a:off x="2586916" y="4883478"/>
                <a:ext cx="7467685" cy="846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ℐ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B1990D-F640-4DCC-B8A3-6DEF3276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916" y="4883478"/>
                <a:ext cx="7467685" cy="846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7B90C49-C48C-4118-B6B6-954AAE2C49E5}"/>
              </a:ext>
            </a:extLst>
          </p:cNvPr>
          <p:cNvSpPr txBox="1"/>
          <p:nvPr/>
        </p:nvSpPr>
        <p:spPr>
          <a:xfrm>
            <a:off x="5214698" y="6505258"/>
            <a:ext cx="69127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/>
              <a:t>De-Leon, Platter and </a:t>
            </a:r>
            <a:r>
              <a:rPr lang="en-US" sz="1100" dirty="0" err="1"/>
              <a:t>Gazit</a:t>
            </a:r>
            <a:r>
              <a:rPr lang="en-US" sz="1100" dirty="0"/>
              <a:t>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D1C777-CB86-48CC-928E-21423C3D64B8}"/>
                  </a:ext>
                </a:extLst>
              </p:cNvPr>
              <p:cNvSpPr txBox="1"/>
              <p:nvPr/>
            </p:nvSpPr>
            <p:spPr>
              <a:xfrm>
                <a:off x="7852126" y="5888217"/>
                <a:ext cx="252249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D1C777-CB86-48CC-928E-21423C3D6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26" y="5888217"/>
                <a:ext cx="252249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FAD71D-F139-4D34-B9C3-1958E1CD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D3010-71A5-418B-B1B3-9E12CA0AF6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81" y="2308595"/>
            <a:ext cx="3481866" cy="2339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3CAB5-23C1-416E-9869-F62F07C63E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63" y="2366897"/>
            <a:ext cx="3165333" cy="2126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92B887-6D22-401A-84D6-5770E44BB8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373" y="2080580"/>
            <a:ext cx="3165332" cy="24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7F6A541-5ED1-4D28-A69C-B679B92AE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649" y="1764953"/>
                <a:ext cx="10112922" cy="2684700"/>
              </a:xfrm>
            </p:spPr>
            <p:txBody>
              <a:bodyPr/>
              <a:lstStyle/>
              <a:p>
                <a:pPr>
                  <a:buFont typeface="Wingdings 3" panose="05040102010807070707" pitchFamily="18" charset="2"/>
                  <a:buChar char=""/>
                </a:pPr>
                <a:r>
                  <a:rPr lang="en-US" sz="2400" dirty="0">
                    <a:cs typeface="Times New Roman" pitchFamily="18" charset="0"/>
                  </a:rPr>
                  <a:t>For the bound state, the typical momentum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aseline="300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He</m:t>
                            </m:r>
                          </m:sub>
                        </m:sSub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85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Times New Roman" pitchFamily="18" charset="0"/>
                      </a:rPr>
                      <m:t>MeV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so: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𝑄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≪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photon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cs typeface="Times New Roman" pitchFamily="18" charset="0"/>
                      </a:rPr>
                      <m:t>exchange</m:t>
                    </m:r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The Coulomb interactions:</a:t>
                </a:r>
              </a:p>
              <a:p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Font typeface="Wingdings 3" panose="05040102010807070707" pitchFamily="18" charset="2"/>
                  <a:buChar char=""/>
                </a:pPr>
                <a:r>
                  <a:rPr lang="en-US" sz="2400" dirty="0">
                    <a:cs typeface="Times New Roman" pitchFamily="18" charset="0"/>
                  </a:rPr>
                  <a:t>Diagrams a-d: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cs typeface="Times New Roman" pitchFamily="18" charset="0"/>
                      </a:rPr>
                      <m:t>∼</m:t>
                    </m:r>
                    <m:r>
                      <a:rPr lang="en-US" sz="1900" i="1">
                        <a:latin typeface="Cambria Math" panose="02040503050406030204" pitchFamily="18" charset="0"/>
                        <a:cs typeface="Times New Roman" pitchFamily="18" charset="0"/>
                      </a:rPr>
                      <m:t>𝒪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𝒦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𝑄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19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diagram e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∼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sz="2400" dirty="0">
                    <a:cs typeface="Times New Roman" pitchFamily="18" charset="0"/>
                  </a:rPr>
                  <a:t> which is of NLO, diagram f: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cs typeface="Times New Roman" pitchFamily="18" charset="0"/>
                  </a:rPr>
                  <a:t>propagator. </a:t>
                </a:r>
                <a:endParaRPr lang="en-US" sz="24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sz="2000" dirty="0">
                    <a:latin typeface="Perpetua" panose="02020502060401020303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7F6A541-5ED1-4D28-A69C-B679B92AE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49" y="1764953"/>
                <a:ext cx="10112922" cy="2684700"/>
              </a:xfrm>
              <a:blipFill>
                <a:blip r:embed="rId2"/>
                <a:stretch>
                  <a:fillRect l="-844" t="-2273" b="-9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1E65A8A-C3CA-49E3-9343-306EE71FE0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945" y="3197165"/>
            <a:ext cx="5588047" cy="24483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D52844-C7EA-4201-87EF-00220A1C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716263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Adding photons – perturbative and non perturbative approaches: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FB7D9-E909-4209-989A-A296D7C2A856}"/>
              </a:ext>
            </a:extLst>
          </p:cNvPr>
          <p:cNvSpPr/>
          <p:nvPr/>
        </p:nvSpPr>
        <p:spPr>
          <a:xfrm>
            <a:off x="6096000" y="635706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König, Hammer (2011)</a:t>
            </a:r>
            <a:endParaRPr lang="he-IL" sz="1100" dirty="0"/>
          </a:p>
          <a:p>
            <a:pPr algn="r"/>
            <a:r>
              <a:rPr lang="en-US" sz="1100" dirty="0" err="1"/>
              <a:t>Vannase</a:t>
            </a:r>
            <a:r>
              <a:rPr lang="en-US" sz="1100" dirty="0"/>
              <a:t> et al (2015), König et al (2014-2016)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159D5-AEF8-4E0C-9128-C5525B55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0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8B086-DEEC-4A07-B4BF-85732182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919" y="1254325"/>
            <a:ext cx="5998290" cy="497551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D52844-C7EA-4201-87EF-00220A1C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507539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4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 – non perturbative photons: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D4F5C-0598-4576-8200-9F8D6ACF138E}"/>
              </a:ext>
            </a:extLst>
          </p:cNvPr>
          <p:cNvSpPr/>
          <p:nvPr/>
        </p:nvSpPr>
        <p:spPr>
          <a:xfrm>
            <a:off x="6096000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König, Hammer (2011) </a:t>
            </a:r>
            <a:endParaRPr lang="he-IL" sz="1100" dirty="0"/>
          </a:p>
          <a:p>
            <a:pPr algn="r"/>
            <a:r>
              <a:rPr lang="en-US" sz="1100" dirty="0" err="1"/>
              <a:t>Vannase</a:t>
            </a:r>
            <a:r>
              <a:rPr lang="en-US" sz="1100" dirty="0"/>
              <a:t> et al (2015), König et al (2014-2016)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EFDA3-8B02-43F7-AB88-6158BB29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E44142-2613-41AC-8477-F75C89759227}"/>
                  </a:ext>
                </a:extLst>
              </p:cNvPr>
              <p:cNvSpPr/>
              <p:nvPr/>
            </p:nvSpPr>
            <p:spPr>
              <a:xfrm>
                <a:off x="6198552" y="4588153"/>
                <a:ext cx="5890895" cy="177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200" smtClean="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800" i="1" kern="1200" baseline="300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1800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He</m:t>
                          </m:r>
                        </m:sup>
                      </m:sSubSup>
                      <m:r>
                        <a:rPr lang="en-US" sz="1800" i="1" kern="1200">
                          <a:solidFill>
                            <a:srgbClr val="40404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i="1" kern="1200">
                          <a:solidFill>
                            <a:srgbClr val="40404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800" i="1" kern="1200">
                          <a:solidFill>
                            <a:srgbClr val="40404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𝑛𝑝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𝑝𝑝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 baseline="300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He</m:t>
                                          </m:r>
                                        </m:sub>
                                      </m:s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 baseline="300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He</m:t>
                                          </m:r>
                                        </m:sub>
                                      </m:s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]+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He</m:t>
                                  </m:r>
                                </m:sup>
                              </m:sSubSup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E44142-2613-41AC-8477-F75C89759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552" y="4588153"/>
                <a:ext cx="5890895" cy="1774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60191-77C8-408B-AE71-21144778A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Calculation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bound state matrix element in </a:t>
                </a:r>
                <a:r>
                  <a:rPr lang="en-US" sz="3200" dirty="0" err="1"/>
                  <a:t>pionless</a:t>
                </a:r>
                <a:r>
                  <a:rPr lang="en-US" sz="3200" dirty="0"/>
                  <a:t> effective field theory</a:t>
                </a:r>
              </a:p>
              <a:p>
                <a:r>
                  <a:rPr lang="en-US" sz="3200" dirty="0"/>
                  <a:t>Low energy magnetic reactions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nuclear systems and uncertainty estimation.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60191-77C8-408B-AE71-21144778A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2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9B12F823-32CA-42DF-A393-F1F4F83B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3C268-3553-4890-94EA-ED3540E1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9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77B847-28CF-4CF6-812A-4105D583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44400"/>
            <a:ext cx="10112922" cy="162661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cs typeface="Times New Roman" pitchFamily="18" charset="0"/>
              </a:rPr>
              <a:t>Binding energy: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    Two ways to find </a:t>
            </a:r>
            <a:r>
              <a:rPr lang="en-US" sz="2400" baseline="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He binding energy difference: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"/>
            </a:pPr>
            <a:endParaRPr lang="en-US" sz="2400" b="0" dirty="0"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E6A9C-A0F6-4ADD-8A12-FE4682C41A47}"/>
              </a:ext>
            </a:extLst>
          </p:cNvPr>
          <p:cNvSpPr txBox="1"/>
          <p:nvPr/>
        </p:nvSpPr>
        <p:spPr>
          <a:xfrm>
            <a:off x="2328530" y="2753660"/>
            <a:ext cx="4062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Find the pole of the non-perturbative solution of the homogenous </a:t>
            </a:r>
            <a:r>
              <a:rPr lang="en-US" dirty="0" err="1"/>
              <a:t>Faddeev</a:t>
            </a:r>
            <a:r>
              <a:rPr lang="en-US" dirty="0"/>
              <a:t> equation with Coulomb interaction.</a:t>
            </a:r>
          </a:p>
        </p:txBody>
      </p:sp>
      <p:pic>
        <p:nvPicPr>
          <p:cNvPr id="3" name="Picture 2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3B9072A3-7CC5-4209-A299-3023C0A1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14" y="2200402"/>
            <a:ext cx="5800486" cy="39125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D52844-C7EA-4201-87EF-00220A1C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9222487" cy="1325563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4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 – non perturbative photons: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4BCC5-78DC-4591-82C3-D2C32E5EAA8B}"/>
              </a:ext>
            </a:extLst>
          </p:cNvPr>
          <p:cNvSpPr txBox="1"/>
          <p:nvPr/>
        </p:nvSpPr>
        <p:spPr>
          <a:xfrm>
            <a:off x="7880561" y="3088351"/>
            <a:ext cx="288795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	 From </a:t>
            </a:r>
            <a:r>
              <a:rPr lang="en-US" sz="1400" baseline="30000" dirty="0"/>
              <a:t>3</a:t>
            </a:r>
            <a:r>
              <a:rPr lang="en-US" sz="1400" dirty="0"/>
              <a:t>He wave function</a:t>
            </a:r>
          </a:p>
          <a:p>
            <a:r>
              <a:rPr lang="en-US" sz="1400" baseline="30000" dirty="0"/>
              <a:t>	3</a:t>
            </a:r>
            <a:r>
              <a:rPr lang="en-US" sz="1400" dirty="0"/>
              <a:t>H exp data </a:t>
            </a:r>
          </a:p>
          <a:p>
            <a:r>
              <a:rPr lang="en-US" sz="1400" dirty="0"/>
              <a:t>	</a:t>
            </a:r>
            <a:r>
              <a:rPr lang="en-US" sz="1400" baseline="30000" dirty="0"/>
              <a:t>3</a:t>
            </a:r>
            <a:r>
              <a:rPr lang="en-US" sz="1400" dirty="0"/>
              <a:t>He exp data</a:t>
            </a:r>
          </a:p>
        </p:txBody>
      </p:sp>
      <p:pic>
        <p:nvPicPr>
          <p:cNvPr id="13" name="Picture 12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E39EEC0F-56A6-4928-8A85-BA11C4278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3" t="30258" r="52066" b="51318"/>
          <a:stretch/>
        </p:blipFill>
        <p:spPr>
          <a:xfrm>
            <a:off x="7948413" y="3046763"/>
            <a:ext cx="394972" cy="865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756585-CBC7-4542-B3B5-A68791E4D221}"/>
                  </a:ext>
                </a:extLst>
              </p:cNvPr>
              <p:cNvSpPr txBox="1"/>
              <p:nvPr/>
            </p:nvSpPr>
            <p:spPr>
              <a:xfrm>
                <a:off x="9232386" y="5902479"/>
                <a:ext cx="780663" cy="276999"/>
              </a:xfrm>
              <a:prstGeom prst="rect">
                <a:avLst/>
              </a:prstGeom>
              <a:solidFill>
                <a:srgbClr val="CEE3E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>
                    <a:solidFill>
                      <a:srgbClr val="4D4D4D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756585-CBC7-4542-B3B5-A68791E4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386" y="5902479"/>
                <a:ext cx="780663" cy="276999"/>
              </a:xfrm>
              <a:prstGeom prst="rect">
                <a:avLst/>
              </a:prstGeom>
              <a:blipFill>
                <a:blip r:embed="rId4"/>
                <a:stretch>
                  <a:fillRect l="-10078" t="-28261" r="-1860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A46CAD1-535C-4327-923D-679DF394B44D}"/>
              </a:ext>
            </a:extLst>
          </p:cNvPr>
          <p:cNvSpPr/>
          <p:nvPr/>
        </p:nvSpPr>
        <p:spPr>
          <a:xfrm>
            <a:off x="6096000" y="65810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König et al (2014-2016)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12336-A33B-4C8D-A4B7-BC73DF05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1454F7-859D-44DB-8D73-E33D5E9B776D}"/>
                  </a:ext>
                </a:extLst>
              </p:cNvPr>
              <p:cNvSpPr/>
              <p:nvPr/>
            </p:nvSpPr>
            <p:spPr>
              <a:xfrm>
                <a:off x="1529275" y="4848615"/>
                <a:ext cx="5890895" cy="177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200" smtClean="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800" i="1" kern="1200" baseline="300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1800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He</m:t>
                          </m:r>
                        </m:sup>
                      </m:sSubSup>
                      <m:r>
                        <a:rPr lang="en-US" sz="1800" i="1" kern="1200">
                          <a:solidFill>
                            <a:srgbClr val="40404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i="1" kern="1200">
                          <a:solidFill>
                            <a:srgbClr val="40404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800" i="1" kern="1200">
                          <a:solidFill>
                            <a:srgbClr val="40404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𝑛𝑝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40404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𝑝𝑝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PMingLiU" panose="02020500000000000000" pitchFamily="18" charset="-12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 baseline="300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He</m:t>
                                          </m:r>
                                        </m:sub>
                                      </m:s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1200" baseline="300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He</m:t>
                                          </m:r>
                                        </m:sub>
                                      </m:s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]+</m:t>
                                  </m:r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𝜇𝜈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rgbClr val="40404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rgbClr val="40404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He</m:t>
                                  </m:r>
                                </m:sup>
                              </m:sSubSup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rgbClr val="40404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rgbClr val="40404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1454F7-859D-44DB-8D73-E33D5E9B7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75" y="4848615"/>
                <a:ext cx="5890895" cy="1774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5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77B847-28CF-4CF6-812A-4105D583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44400"/>
            <a:ext cx="10112922" cy="162661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cs typeface="Times New Roman" pitchFamily="18" charset="0"/>
              </a:rPr>
              <a:t>Binding energy: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    Two ways to find </a:t>
            </a:r>
            <a:r>
              <a:rPr lang="en-US" sz="2400" baseline="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He binding energy difference: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"/>
            </a:pPr>
            <a:endParaRPr lang="en-US" sz="2400" b="0" dirty="0"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D52844-C7EA-4201-87EF-00220A1C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8544847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4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 perturbative photons: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340A72-78DE-4B9F-ABAE-507C1EDFDEDE}"/>
              </a:ext>
            </a:extLst>
          </p:cNvPr>
          <p:cNvSpPr/>
          <p:nvPr/>
        </p:nvSpPr>
        <p:spPr>
          <a:xfrm>
            <a:off x="6096000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König et al (2014-2016)</a:t>
            </a:r>
            <a:endParaRPr lang="he-IL" sz="1100" dirty="0"/>
          </a:p>
          <a:p>
            <a:pPr algn="r"/>
            <a:r>
              <a:rPr lang="en-US" sz="1100" dirty="0"/>
              <a:t> De-Leon, Platter and </a:t>
            </a:r>
            <a:r>
              <a:rPr lang="en-US" sz="1100" dirty="0" err="1"/>
              <a:t>Gazit</a:t>
            </a:r>
            <a:r>
              <a:rPr lang="en-US" sz="1100" dirty="0"/>
              <a:t> (2019)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8BED4-9C55-4450-AA3B-B35C3838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E03A3-D6B3-4A1F-974B-6DD6CD81BBE4}"/>
              </a:ext>
            </a:extLst>
          </p:cNvPr>
          <p:cNvSpPr txBox="1"/>
          <p:nvPr/>
        </p:nvSpPr>
        <p:spPr>
          <a:xfrm>
            <a:off x="2328530" y="2753660"/>
            <a:ext cx="4062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Find the pole of the non-perturbative solution of the homogenous </a:t>
            </a:r>
            <a:r>
              <a:rPr lang="en-US" dirty="0" err="1"/>
              <a:t>Faddeev</a:t>
            </a:r>
            <a:r>
              <a:rPr lang="en-US" dirty="0"/>
              <a:t> equation with Coulomb interaction.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Since Coulomb interaction is perturbative in </a:t>
            </a:r>
            <a:r>
              <a:rPr lang="en-US" baseline="30000" dirty="0"/>
              <a:t>3</a:t>
            </a:r>
            <a:r>
              <a:rPr lang="en-US" dirty="0"/>
              <a:t>He, one can calculate the energy shift in the one-photon approximations as a matrix element.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C8E38E15-86E1-4C3F-8825-67873A95EC0A}"/>
                  </a:ext>
                </a:extLst>
              </p:cNvPr>
              <p:cNvSpPr txBox="1"/>
              <p:nvPr/>
            </p:nvSpPr>
            <p:spPr>
              <a:xfrm>
                <a:off x="5897880" y="4446365"/>
                <a:ext cx="6492240" cy="187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𝛥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|"/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sz="1800" i="1" kern="1200" baseline="300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  <m:sSubSup>
                            <m:sSubSup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sz="1800" i="1" kern="1200" baseline="300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2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en-US" sz="1200" i="1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𝒪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𝐶</m:t>
                          </m:r>
                        </m:sup>
                      </m:sSubSup>
                      <m:d>
                        <m:d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2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𝒪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𝐸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𝐸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rgbClr val="26262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r>
                                <a:rPr lang="en-US" sz="1800" i="1" kern="1200">
                                  <a:solidFill>
                                    <a:srgbClr val="26262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 kern="1200">
                          <a:solidFill>
                            <a:srgbClr val="262626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𝜇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sz="1800" i="1" kern="1200">
                              <a:solidFill>
                                <a:srgbClr val="262626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20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C8E38E15-86E1-4C3F-8825-67873A95E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4446365"/>
                <a:ext cx="6492240" cy="1875790"/>
              </a:xfrm>
              <a:prstGeom prst="rect">
                <a:avLst/>
              </a:prstGeom>
              <a:blipFill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10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77B847-28CF-4CF6-812A-4105D583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44400"/>
            <a:ext cx="10112922" cy="1626613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cs typeface="Times New Roman" pitchFamily="18" charset="0"/>
              </a:rPr>
              <a:t>Binding energy: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    Two ways to find </a:t>
            </a:r>
            <a:r>
              <a:rPr lang="en-US" sz="2400" baseline="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He binding energy difference: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"/>
            </a:pPr>
            <a:endParaRPr lang="en-US" sz="2400" b="0" dirty="0"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4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000" dirty="0">
              <a:latin typeface="Perpetua" panose="02020502060401020303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D665F-8329-4825-842C-341634A2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4939" y="2041942"/>
            <a:ext cx="6508527" cy="461668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2E65CAF-32BA-404C-8FE2-DBE86B10E4B3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7886700" cy="530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D52844-C7EA-4201-87EF-00220A1C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8544847" cy="1325563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44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 perturbative photons: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450206-FDEA-4394-BA2F-1714B35114D3}"/>
                  </a:ext>
                </a:extLst>
              </p:cNvPr>
              <p:cNvSpPr txBox="1"/>
              <p:nvPr/>
            </p:nvSpPr>
            <p:spPr>
              <a:xfrm>
                <a:off x="9123156" y="6304002"/>
                <a:ext cx="780663" cy="276999"/>
              </a:xfrm>
              <a:prstGeom prst="rect">
                <a:avLst/>
              </a:prstGeom>
              <a:solidFill>
                <a:srgbClr val="CAE1E7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e-IL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>
                    <a:solidFill>
                      <a:srgbClr val="4D4D4D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450206-FDEA-4394-BA2F-1714B351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156" y="6304002"/>
                <a:ext cx="780663" cy="276999"/>
              </a:xfrm>
              <a:prstGeom prst="rect">
                <a:avLst/>
              </a:prstGeom>
              <a:blipFill>
                <a:blip r:embed="rId3"/>
                <a:stretch>
                  <a:fillRect l="-10938" t="-28261" r="-187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BA86D630-A1F0-44E5-A46D-1E1B02586A48}"/>
              </a:ext>
            </a:extLst>
          </p:cNvPr>
          <p:cNvSpPr/>
          <p:nvPr/>
        </p:nvSpPr>
        <p:spPr>
          <a:xfrm>
            <a:off x="6096000" y="642306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König et al (2014-2016)</a:t>
            </a:r>
            <a:endParaRPr lang="he-IL" sz="1100" dirty="0"/>
          </a:p>
          <a:p>
            <a:pPr algn="r"/>
            <a:r>
              <a:rPr lang="en-US" sz="1100" dirty="0"/>
              <a:t> De-Leon, Platter and </a:t>
            </a:r>
            <a:r>
              <a:rPr lang="en-US" sz="1100" dirty="0" err="1"/>
              <a:t>Gazit</a:t>
            </a:r>
            <a:r>
              <a:rPr lang="en-US" sz="1100" dirty="0"/>
              <a:t> (201</a:t>
            </a:r>
            <a:r>
              <a:rPr lang="he-IL" sz="1100" dirty="0"/>
              <a:t>9</a:t>
            </a:r>
            <a:r>
              <a:rPr lang="en-US" sz="11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5312E-AA62-4FD8-8D38-CB947258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BAB66-0657-481F-A69A-CF125F9E7313}"/>
              </a:ext>
            </a:extLst>
          </p:cNvPr>
          <p:cNvSpPr txBox="1"/>
          <p:nvPr/>
        </p:nvSpPr>
        <p:spPr>
          <a:xfrm>
            <a:off x="2328530" y="2753660"/>
            <a:ext cx="4062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Find the pole of the non-perturbative solution of the homogenous </a:t>
            </a:r>
            <a:r>
              <a:rPr lang="en-US" dirty="0" err="1"/>
              <a:t>Faddeev</a:t>
            </a:r>
            <a:r>
              <a:rPr lang="en-US" dirty="0"/>
              <a:t> equation with Coulomb interaction.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Since Coulomb interaction is perturbative in </a:t>
            </a:r>
            <a:r>
              <a:rPr lang="en-US" baseline="30000" dirty="0"/>
              <a:t>3</a:t>
            </a:r>
            <a:r>
              <a:rPr lang="en-US" dirty="0"/>
              <a:t>He, one can calculate the energy shift in the one-photon approximation as a matrix element.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6E5A8F-9181-49F9-BA8C-9186F8D6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15" t="21156" r="48008" b="52421"/>
          <a:stretch/>
        </p:blipFill>
        <p:spPr>
          <a:xfrm>
            <a:off x="7374761" y="2912313"/>
            <a:ext cx="883629" cy="12199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C50A85-1C4D-4398-9ADA-D4633C716392}"/>
              </a:ext>
            </a:extLst>
          </p:cNvPr>
          <p:cNvSpPr/>
          <p:nvPr/>
        </p:nvSpPr>
        <p:spPr>
          <a:xfrm>
            <a:off x="8258390" y="3004457"/>
            <a:ext cx="1729533" cy="1301346"/>
          </a:xfrm>
          <a:prstGeom prst="rect">
            <a:avLst/>
          </a:prstGeom>
          <a:solidFill>
            <a:srgbClr val="EF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6FFDE-92FE-4149-AAAB-9B2C19380698}"/>
              </a:ext>
            </a:extLst>
          </p:cNvPr>
          <p:cNvSpPr txBox="1"/>
          <p:nvPr/>
        </p:nvSpPr>
        <p:spPr>
          <a:xfrm>
            <a:off x="7529052" y="2922310"/>
            <a:ext cx="372981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	 From </a:t>
            </a:r>
            <a:r>
              <a:rPr lang="en-US" sz="1400" baseline="30000" dirty="0"/>
              <a:t>3</a:t>
            </a:r>
            <a:r>
              <a:rPr lang="en-US" sz="1400" dirty="0"/>
              <a:t>He wave function </a:t>
            </a:r>
          </a:p>
          <a:p>
            <a:r>
              <a:rPr lang="en-US" sz="1400" baseline="30000" dirty="0"/>
              <a:t>	3</a:t>
            </a:r>
            <a:r>
              <a:rPr lang="en-US" sz="1400" dirty="0"/>
              <a:t>H exp data </a:t>
            </a:r>
          </a:p>
          <a:p>
            <a:r>
              <a:rPr lang="en-US" sz="1400" dirty="0"/>
              <a:t>	</a:t>
            </a:r>
            <a:r>
              <a:rPr lang="en-US" sz="1400" baseline="30000" dirty="0"/>
              <a:t>3</a:t>
            </a:r>
            <a:r>
              <a:rPr lang="en-US" sz="1400" dirty="0"/>
              <a:t>He exp data</a:t>
            </a:r>
          </a:p>
          <a:p>
            <a:r>
              <a:rPr lang="en-US" sz="1400" dirty="0"/>
              <a:t>	Perturbative, one-body</a:t>
            </a:r>
          </a:p>
          <a:p>
            <a:r>
              <a:rPr lang="en-US" sz="1400" dirty="0"/>
              <a:t>	Perturbative, one-body + two-body</a:t>
            </a:r>
          </a:p>
        </p:txBody>
      </p:sp>
    </p:spTree>
    <p:extLst>
      <p:ext uri="{BB962C8B-B14F-4D97-AF65-F5344CB8AC3E}">
        <p14:creationId xmlns:p14="http://schemas.microsoft.com/office/powerpoint/2010/main" val="264845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37F1-5A05-4391-9AB6-2300D9D7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FBA5-3127-40E8-BC65-619FB9E0E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/>
                  <a:t>Low energy electroweak (EW) reactions in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b="1" dirty="0"/>
                  <a:t> nuclear systems and uncertainty estimation.</a:t>
                </a:r>
              </a:p>
              <a:p>
                <a:pPr marL="0" indent="0">
                  <a:buNone/>
                </a:pPr>
                <a:br>
                  <a:rPr lang="en-US" sz="3200" b="1" dirty="0"/>
                </a:br>
                <a:br>
                  <a:rPr lang="en-US" b="1" dirty="0"/>
                </a:br>
                <a:r>
                  <a:rPr lang="en-US" dirty="0"/>
                  <a:t>De-Leon and </a:t>
                </a:r>
                <a:r>
                  <a:rPr lang="en-US" dirty="0" err="1"/>
                  <a:t>Gazit</a:t>
                </a:r>
                <a:r>
                  <a:rPr lang="en-US" dirty="0"/>
                  <a:t> (2019) in submission. </a:t>
                </a:r>
              </a:p>
              <a:p>
                <a:pPr marL="0" indent="0">
                  <a:buNone/>
                </a:pPr>
                <a:r>
                  <a:rPr lang="en-US" dirty="0"/>
                  <a:t>De-Leon, Platter and </a:t>
                </a:r>
                <a:r>
                  <a:rPr lang="en-US" dirty="0" err="1"/>
                  <a:t>Gazit</a:t>
                </a:r>
                <a:r>
                  <a:rPr lang="en-US" dirty="0"/>
                  <a:t> (2019).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FBA5-3127-40E8-BC65-619FB9E0E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4708-EB49-4E32-99F0-366505D2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A50DE-8967-4A73-B790-B8685CD66CF6}"/>
              </a:ext>
            </a:extLst>
          </p:cNvPr>
          <p:cNvSpPr/>
          <p:nvPr/>
        </p:nvSpPr>
        <p:spPr>
          <a:xfrm>
            <a:off x="6124353" y="623389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100" dirty="0">
                <a:solidFill>
                  <a:srgbClr val="222222"/>
                </a:solidFill>
                <a:latin typeface="+mj-lt"/>
              </a:rPr>
              <a:t>Pionless: Kirscher et al. (2017), Vanasse (2017)</a:t>
            </a:r>
            <a:br>
              <a:rPr lang="it-IT" sz="1100" dirty="0">
                <a:solidFill>
                  <a:srgbClr val="222222"/>
                </a:solidFill>
                <a:latin typeface="+mj-lt"/>
              </a:rPr>
            </a:br>
            <a:r>
              <a:rPr lang="it-IT" sz="1100" dirty="0">
                <a:solidFill>
                  <a:srgbClr val="222222"/>
                </a:solidFill>
                <a:latin typeface="+mj-lt"/>
              </a:rPr>
              <a:t>chiral: Pastore et al (2013), Bacca and Pastore (2014)</a:t>
            </a:r>
            <a:r>
              <a:rPr lang="it-IT" sz="1100" dirty="0">
                <a:latin typeface="+mj-lt"/>
              </a:rPr>
              <a:t> </a:t>
            </a:r>
            <a:br>
              <a:rPr lang="it-IT" sz="1100" dirty="0">
                <a:latin typeface="+mj-lt"/>
              </a:rPr>
            </a:b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60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319BD-65E7-479D-BE58-9ADB68EE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BB228F-7F8C-428C-B640-024208E5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8884159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EFT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Adding EW interaction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0533DC-8E32-4747-B2E3-8D7A67A621A5}"/>
              </a:ext>
            </a:extLst>
          </p:cNvPr>
          <p:cNvCxnSpPr>
            <a:cxnSpLocks/>
          </p:cNvCxnSpPr>
          <p:nvPr/>
        </p:nvCxnSpPr>
        <p:spPr>
          <a:xfrm flipH="1">
            <a:off x="2282617" y="591296"/>
            <a:ext cx="252028" cy="4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7C1CA4-B99C-4BFA-9342-89023279C841}"/>
              </a:ext>
            </a:extLst>
          </p:cNvPr>
          <p:cNvSpPr txBox="1">
            <a:spLocks/>
          </p:cNvSpPr>
          <p:nvPr/>
        </p:nvSpPr>
        <p:spPr>
          <a:xfrm>
            <a:off x="1890395" y="1623030"/>
            <a:ext cx="9278347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anose="05040102010807070707" pitchFamily="18" charset="2"/>
              <a:buChar char="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effective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Lagrangian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coefficients are called low-energy constants (LECs), encode all fundamental theory</a:t>
            </a:r>
          </a:p>
          <a:p>
            <a:endParaRPr lang="en-US" sz="2400" dirty="0">
              <a:solidFill>
                <a:schemeClr val="tx1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pPr marL="82296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pPr marL="82296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8130B0-C659-44D2-BE7F-27EE502875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30" y="3139648"/>
            <a:ext cx="2956846" cy="169453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30BD160-FA05-4019-8B77-8B5C1D8CA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88"/>
          <a:stretch/>
        </p:blipFill>
        <p:spPr bwMode="auto">
          <a:xfrm>
            <a:off x="1890395" y="3339484"/>
            <a:ext cx="3079946" cy="1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D09D73-81A9-43D1-8F30-5E7FF4BF8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2439402" y="2699749"/>
            <a:ext cx="2185608" cy="4214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A34E2E-7C90-451D-B501-1F9A52C11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7805935" y="2699749"/>
            <a:ext cx="2127089" cy="51743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591A51E-2D13-4837-8E1B-EBA65935E282}"/>
              </a:ext>
            </a:extLst>
          </p:cNvPr>
          <p:cNvSpPr/>
          <p:nvPr/>
        </p:nvSpPr>
        <p:spPr>
          <a:xfrm>
            <a:off x="3859780" y="4093753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746E5B-E3AC-469B-B7C8-7842F4F65DD1}"/>
              </a:ext>
            </a:extLst>
          </p:cNvPr>
          <p:cNvSpPr/>
          <p:nvPr/>
        </p:nvSpPr>
        <p:spPr>
          <a:xfrm>
            <a:off x="4012180" y="4311470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F8AA83-0BAC-4E57-AE9C-1F06174EF4DE}"/>
              </a:ext>
            </a:extLst>
          </p:cNvPr>
          <p:cNvSpPr/>
          <p:nvPr/>
        </p:nvSpPr>
        <p:spPr>
          <a:xfrm>
            <a:off x="9283978" y="3137500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97F2F-970A-46D5-86D9-1E48D3A35A4B}"/>
              </a:ext>
            </a:extLst>
          </p:cNvPr>
          <p:cNvSpPr/>
          <p:nvPr/>
        </p:nvSpPr>
        <p:spPr>
          <a:xfrm>
            <a:off x="9483027" y="3373879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6F3704-03B8-4520-9AC0-3EEAE0881064}"/>
              </a:ext>
            </a:extLst>
          </p:cNvPr>
          <p:cNvSpPr/>
          <p:nvPr/>
        </p:nvSpPr>
        <p:spPr>
          <a:xfrm>
            <a:off x="2329560" y="3939798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EF0E61-38C7-4FC5-B156-4D66E05AA175}"/>
              </a:ext>
            </a:extLst>
          </p:cNvPr>
          <p:cNvSpPr/>
          <p:nvPr/>
        </p:nvSpPr>
        <p:spPr>
          <a:xfrm>
            <a:off x="4398065" y="3986913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BF1521-92E5-43FC-8B2B-6DF918250456}"/>
              </a:ext>
            </a:extLst>
          </p:cNvPr>
          <p:cNvSpPr/>
          <p:nvPr/>
        </p:nvSpPr>
        <p:spPr>
          <a:xfrm>
            <a:off x="7799932" y="3998235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CB58FE-0303-42BE-AB2E-ED88F983DB13}"/>
              </a:ext>
            </a:extLst>
          </p:cNvPr>
          <p:cNvSpPr/>
          <p:nvPr/>
        </p:nvSpPr>
        <p:spPr>
          <a:xfrm>
            <a:off x="9908360" y="4021100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9F3243-1875-43EE-AE92-AFE737D56DBA}"/>
              </a:ext>
            </a:extLst>
          </p:cNvPr>
          <p:cNvSpPr/>
          <p:nvPr/>
        </p:nvSpPr>
        <p:spPr>
          <a:xfrm>
            <a:off x="10017778" y="4218483"/>
            <a:ext cx="421271" cy="2259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C5B13A-E157-47C0-8978-7228850D5FB8}"/>
              </a:ext>
            </a:extLst>
          </p:cNvPr>
          <p:cNvSpPr/>
          <p:nvPr/>
        </p:nvSpPr>
        <p:spPr>
          <a:xfrm flipV="1">
            <a:off x="4495136" y="427591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BC62C2-330D-4012-B1D9-D298B2DAB518}"/>
              </a:ext>
            </a:extLst>
          </p:cNvPr>
          <p:cNvSpPr/>
          <p:nvPr/>
        </p:nvSpPr>
        <p:spPr>
          <a:xfrm flipV="1">
            <a:off x="4531223" y="4283807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2EFD19-21BB-4E40-9A09-1447F47A09DD}"/>
              </a:ext>
            </a:extLst>
          </p:cNvPr>
          <p:cNvSpPr/>
          <p:nvPr/>
        </p:nvSpPr>
        <p:spPr>
          <a:xfrm flipV="1">
            <a:off x="4484571" y="4342777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F3DD88-9ED1-4111-AD16-D19F9F122187}"/>
              </a:ext>
            </a:extLst>
          </p:cNvPr>
          <p:cNvSpPr/>
          <p:nvPr/>
        </p:nvSpPr>
        <p:spPr>
          <a:xfrm flipV="1">
            <a:off x="4499811" y="4379873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670725-471B-4BF9-AED0-1EBCBBC626CF}"/>
              </a:ext>
            </a:extLst>
          </p:cNvPr>
          <p:cNvSpPr/>
          <p:nvPr/>
        </p:nvSpPr>
        <p:spPr>
          <a:xfrm flipV="1">
            <a:off x="9850487" y="4115123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980441-5873-43FA-A948-4ED84E47EB68}"/>
              </a:ext>
            </a:extLst>
          </p:cNvPr>
          <p:cNvSpPr/>
          <p:nvPr/>
        </p:nvSpPr>
        <p:spPr>
          <a:xfrm flipV="1">
            <a:off x="9819075" y="4211189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41E2B4-5DFB-4FBB-8E23-1629F614024F}"/>
              </a:ext>
            </a:extLst>
          </p:cNvPr>
          <p:cNvSpPr/>
          <p:nvPr/>
        </p:nvSpPr>
        <p:spPr>
          <a:xfrm>
            <a:off x="1669554" y="5427781"/>
            <a:ext cx="1017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The one-body LECs are calibrated from one-body interactions</a:t>
            </a:r>
          </a:p>
          <a:p>
            <a:pPr marL="342900" indent="-342900">
              <a:buFont typeface="Wingdings 3" panose="05040102010807070707" pitchFamily="18" charset="2"/>
              <a:buChar char="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The two-body LEC can be calibrated from A&gt;1 interactions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3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0" y="288778"/>
            <a:ext cx="10354664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EW matrix element, Power counting</a:t>
            </a:r>
            <a:br>
              <a:rPr lang="en-US" sz="4000" dirty="0"/>
            </a:b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582" y="6581001"/>
            <a:ext cx="5054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100" dirty="0">
                <a:latin typeface="+mj-lt"/>
              </a:rPr>
              <a:t>De-Leon, Platter and </a:t>
            </a:r>
            <a:r>
              <a:rPr lang="en-US" sz="1100" dirty="0" err="1">
                <a:latin typeface="+mj-lt"/>
              </a:rPr>
              <a:t>Gazit</a:t>
            </a:r>
            <a:r>
              <a:rPr lang="en-US" sz="1100" dirty="0">
                <a:latin typeface="+mj-lt"/>
              </a:rPr>
              <a:t> (2019)</a:t>
            </a:r>
            <a:endParaRPr lang="he-IL" sz="11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8C04-F0E1-41A0-A078-11C28E7D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17" y="2474895"/>
            <a:ext cx="2956846" cy="169453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139317-8429-4A3C-874D-3CE942380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88"/>
          <a:stretch/>
        </p:blipFill>
        <p:spPr bwMode="auto">
          <a:xfrm>
            <a:off x="1800182" y="2674731"/>
            <a:ext cx="3079946" cy="1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DDE3D-5594-4DBC-976F-4BC8B2D14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2349189" y="2034996"/>
            <a:ext cx="2185608" cy="421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68525-6157-4AED-8402-CA0BF7E40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7715722" y="2034996"/>
            <a:ext cx="2127089" cy="517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AAD6F7-304F-499D-A38D-98358C900C3A}"/>
                  </a:ext>
                </a:extLst>
              </p:cNvPr>
              <p:cNvSpPr txBox="1"/>
              <p:nvPr/>
            </p:nvSpPr>
            <p:spPr>
              <a:xfrm>
                <a:off x="1542740" y="4682322"/>
                <a:ext cx="4442424" cy="1838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AAD6F7-304F-499D-A38D-98358C90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40" y="4682322"/>
                <a:ext cx="4442424" cy="1838517"/>
              </a:xfrm>
              <a:prstGeom prst="rect">
                <a:avLst/>
              </a:prstGeom>
              <a:blipFill>
                <a:blip r:embed="rId5"/>
                <a:stretch>
                  <a:fillRect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FD374-FE26-4C56-9FA8-75F8401048B1}"/>
                  </a:ext>
                </a:extLst>
              </p:cNvPr>
              <p:cNvSpPr txBox="1"/>
              <p:nvPr/>
            </p:nvSpPr>
            <p:spPr>
              <a:xfrm>
                <a:off x="6670964" y="4682322"/>
                <a:ext cx="4133207" cy="544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FD374-FE26-4C56-9FA8-75F84010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4" y="4682322"/>
                <a:ext cx="4133207" cy="544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D33CCE0-4E30-4A5F-B604-6BFA6D765A02}"/>
              </a:ext>
            </a:extLst>
          </p:cNvPr>
          <p:cNvSpPr/>
          <p:nvPr/>
        </p:nvSpPr>
        <p:spPr>
          <a:xfrm>
            <a:off x="3769567" y="3429000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A602A-5ADC-4C9B-8C6C-19B14E9ACE93}"/>
              </a:ext>
            </a:extLst>
          </p:cNvPr>
          <p:cNvSpPr/>
          <p:nvPr/>
        </p:nvSpPr>
        <p:spPr>
          <a:xfrm>
            <a:off x="3921967" y="364671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86986-44FA-436B-9577-B214EF2BFE5C}"/>
              </a:ext>
            </a:extLst>
          </p:cNvPr>
          <p:cNvSpPr/>
          <p:nvPr/>
        </p:nvSpPr>
        <p:spPr>
          <a:xfrm>
            <a:off x="9193765" y="247274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7F630-4C90-4292-897D-1B2EFCAEA112}"/>
              </a:ext>
            </a:extLst>
          </p:cNvPr>
          <p:cNvSpPr/>
          <p:nvPr/>
        </p:nvSpPr>
        <p:spPr>
          <a:xfrm>
            <a:off x="9392814" y="2709126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DC99B-4534-4A3B-9D9E-BAEA6BC7740D}"/>
              </a:ext>
            </a:extLst>
          </p:cNvPr>
          <p:cNvSpPr/>
          <p:nvPr/>
        </p:nvSpPr>
        <p:spPr>
          <a:xfrm>
            <a:off x="2239347" y="3275045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F3FF15-BDB4-4753-9422-EC57B19DF1AF}"/>
              </a:ext>
            </a:extLst>
          </p:cNvPr>
          <p:cNvSpPr/>
          <p:nvPr/>
        </p:nvSpPr>
        <p:spPr>
          <a:xfrm>
            <a:off x="4307852" y="3322160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29F3-984C-424F-9504-BCB0880D1C1F}"/>
              </a:ext>
            </a:extLst>
          </p:cNvPr>
          <p:cNvSpPr/>
          <p:nvPr/>
        </p:nvSpPr>
        <p:spPr>
          <a:xfrm>
            <a:off x="7709719" y="3333482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E43AF2-AC1D-4E0D-95D7-AA0B6CF5B589}"/>
              </a:ext>
            </a:extLst>
          </p:cNvPr>
          <p:cNvSpPr/>
          <p:nvPr/>
        </p:nvSpPr>
        <p:spPr>
          <a:xfrm>
            <a:off x="9818147" y="3356347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4C8FC-8641-4FBE-81D7-AA8A14BC14B5}"/>
              </a:ext>
            </a:extLst>
          </p:cNvPr>
          <p:cNvSpPr/>
          <p:nvPr/>
        </p:nvSpPr>
        <p:spPr>
          <a:xfrm>
            <a:off x="9927565" y="3553730"/>
            <a:ext cx="421271" cy="2259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E5831-207A-43DB-AC91-1F22A26413E3}"/>
              </a:ext>
            </a:extLst>
          </p:cNvPr>
          <p:cNvSpPr/>
          <p:nvPr/>
        </p:nvSpPr>
        <p:spPr>
          <a:xfrm flipV="1">
            <a:off x="4404923" y="3611157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1AB1AD-CBDA-46C3-AA83-4E8D94EE679E}"/>
              </a:ext>
            </a:extLst>
          </p:cNvPr>
          <p:cNvSpPr/>
          <p:nvPr/>
        </p:nvSpPr>
        <p:spPr>
          <a:xfrm flipV="1">
            <a:off x="4441010" y="3619054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FAA2A-8265-4363-A750-57D7CB469975}"/>
              </a:ext>
            </a:extLst>
          </p:cNvPr>
          <p:cNvSpPr/>
          <p:nvPr/>
        </p:nvSpPr>
        <p:spPr>
          <a:xfrm flipV="1">
            <a:off x="4394358" y="3678024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5AA542-3CD8-4A46-ACD7-6E62DEC48FEF}"/>
              </a:ext>
            </a:extLst>
          </p:cNvPr>
          <p:cNvSpPr/>
          <p:nvPr/>
        </p:nvSpPr>
        <p:spPr>
          <a:xfrm flipV="1">
            <a:off x="4409598" y="371512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9E00DF-7A6E-45CB-8954-FC06FA8CD3F1}"/>
              </a:ext>
            </a:extLst>
          </p:cNvPr>
          <p:cNvSpPr/>
          <p:nvPr/>
        </p:nvSpPr>
        <p:spPr>
          <a:xfrm flipV="1">
            <a:off x="9760274" y="345037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E1029-A130-4C74-B5DE-ECA7F980F4B5}"/>
              </a:ext>
            </a:extLst>
          </p:cNvPr>
          <p:cNvSpPr/>
          <p:nvPr/>
        </p:nvSpPr>
        <p:spPr>
          <a:xfrm flipV="1">
            <a:off x="9728862" y="3546436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7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0" y="288778"/>
            <a:ext cx="10354664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EW matrix element, Power counting</a:t>
            </a:r>
            <a:br>
              <a:rPr lang="en-US" sz="4000" dirty="0"/>
            </a:b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582" y="6581001"/>
            <a:ext cx="5054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100" dirty="0">
                <a:latin typeface="+mj-lt"/>
              </a:rPr>
              <a:t>De-Leon, Platter and </a:t>
            </a:r>
            <a:r>
              <a:rPr lang="en-US" sz="1100" dirty="0" err="1">
                <a:latin typeface="+mj-lt"/>
              </a:rPr>
              <a:t>Gazit</a:t>
            </a:r>
            <a:r>
              <a:rPr lang="en-US" sz="1100" dirty="0">
                <a:latin typeface="+mj-lt"/>
              </a:rPr>
              <a:t> (2019)</a:t>
            </a:r>
            <a:endParaRPr lang="he-IL" sz="11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8C04-F0E1-41A0-A078-11C28E7D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17" y="2474895"/>
            <a:ext cx="2956846" cy="169453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139317-8429-4A3C-874D-3CE942380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88"/>
          <a:stretch/>
        </p:blipFill>
        <p:spPr bwMode="auto">
          <a:xfrm>
            <a:off x="1800182" y="2674731"/>
            <a:ext cx="3079946" cy="1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DDE3D-5594-4DBC-976F-4BC8B2D14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2349189" y="2034996"/>
            <a:ext cx="2185608" cy="421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68525-6157-4AED-8402-CA0BF7E40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7715722" y="2034996"/>
            <a:ext cx="2127089" cy="5174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33CCE0-4E30-4A5F-B604-6BFA6D765A02}"/>
              </a:ext>
            </a:extLst>
          </p:cNvPr>
          <p:cNvSpPr/>
          <p:nvPr/>
        </p:nvSpPr>
        <p:spPr>
          <a:xfrm>
            <a:off x="3769567" y="3429000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A602A-5ADC-4C9B-8C6C-19B14E9ACE93}"/>
              </a:ext>
            </a:extLst>
          </p:cNvPr>
          <p:cNvSpPr/>
          <p:nvPr/>
        </p:nvSpPr>
        <p:spPr>
          <a:xfrm>
            <a:off x="3921967" y="364671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86986-44FA-436B-9577-B214EF2BFE5C}"/>
              </a:ext>
            </a:extLst>
          </p:cNvPr>
          <p:cNvSpPr/>
          <p:nvPr/>
        </p:nvSpPr>
        <p:spPr>
          <a:xfrm>
            <a:off x="9193765" y="247274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7F630-4C90-4292-897D-1B2EFCAEA112}"/>
              </a:ext>
            </a:extLst>
          </p:cNvPr>
          <p:cNvSpPr/>
          <p:nvPr/>
        </p:nvSpPr>
        <p:spPr>
          <a:xfrm>
            <a:off x="9392814" y="2709126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DC99B-4534-4A3B-9D9E-BAEA6BC7740D}"/>
              </a:ext>
            </a:extLst>
          </p:cNvPr>
          <p:cNvSpPr/>
          <p:nvPr/>
        </p:nvSpPr>
        <p:spPr>
          <a:xfrm>
            <a:off x="2239347" y="3275045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F3FF15-BDB4-4753-9422-EC57B19DF1AF}"/>
              </a:ext>
            </a:extLst>
          </p:cNvPr>
          <p:cNvSpPr/>
          <p:nvPr/>
        </p:nvSpPr>
        <p:spPr>
          <a:xfrm>
            <a:off x="4307852" y="3322160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29F3-984C-424F-9504-BCB0880D1C1F}"/>
              </a:ext>
            </a:extLst>
          </p:cNvPr>
          <p:cNvSpPr/>
          <p:nvPr/>
        </p:nvSpPr>
        <p:spPr>
          <a:xfrm>
            <a:off x="7709719" y="3333482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E43AF2-AC1D-4E0D-95D7-AA0B6CF5B589}"/>
              </a:ext>
            </a:extLst>
          </p:cNvPr>
          <p:cNvSpPr/>
          <p:nvPr/>
        </p:nvSpPr>
        <p:spPr>
          <a:xfrm>
            <a:off x="9818147" y="3356347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4C8FC-8641-4FBE-81D7-AA8A14BC14B5}"/>
              </a:ext>
            </a:extLst>
          </p:cNvPr>
          <p:cNvSpPr/>
          <p:nvPr/>
        </p:nvSpPr>
        <p:spPr>
          <a:xfrm>
            <a:off x="9927565" y="3553730"/>
            <a:ext cx="421271" cy="2259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E5831-207A-43DB-AC91-1F22A26413E3}"/>
              </a:ext>
            </a:extLst>
          </p:cNvPr>
          <p:cNvSpPr/>
          <p:nvPr/>
        </p:nvSpPr>
        <p:spPr>
          <a:xfrm flipV="1">
            <a:off x="4404923" y="3611157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1AB1AD-CBDA-46C3-AA83-4E8D94EE679E}"/>
              </a:ext>
            </a:extLst>
          </p:cNvPr>
          <p:cNvSpPr/>
          <p:nvPr/>
        </p:nvSpPr>
        <p:spPr>
          <a:xfrm flipV="1">
            <a:off x="4441010" y="3619054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FAA2A-8265-4363-A750-57D7CB469975}"/>
              </a:ext>
            </a:extLst>
          </p:cNvPr>
          <p:cNvSpPr/>
          <p:nvPr/>
        </p:nvSpPr>
        <p:spPr>
          <a:xfrm flipV="1">
            <a:off x="4394358" y="3678024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5AA542-3CD8-4A46-ACD7-6E62DEC48FEF}"/>
              </a:ext>
            </a:extLst>
          </p:cNvPr>
          <p:cNvSpPr/>
          <p:nvPr/>
        </p:nvSpPr>
        <p:spPr>
          <a:xfrm flipV="1">
            <a:off x="4409598" y="371512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9E00DF-7A6E-45CB-8954-FC06FA8CD3F1}"/>
              </a:ext>
            </a:extLst>
          </p:cNvPr>
          <p:cNvSpPr/>
          <p:nvPr/>
        </p:nvSpPr>
        <p:spPr>
          <a:xfrm flipV="1">
            <a:off x="9760274" y="345037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E1029-A130-4C74-B5DE-ECA7F980F4B5}"/>
              </a:ext>
            </a:extLst>
          </p:cNvPr>
          <p:cNvSpPr/>
          <p:nvPr/>
        </p:nvSpPr>
        <p:spPr>
          <a:xfrm flipV="1">
            <a:off x="9728862" y="3546436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7E33F9-6504-49B0-B3CD-93D77ED93E9D}"/>
                  </a:ext>
                </a:extLst>
              </p:cNvPr>
              <p:cNvSpPr txBox="1"/>
              <p:nvPr/>
            </p:nvSpPr>
            <p:spPr>
              <a:xfrm>
                <a:off x="1542740" y="4682322"/>
                <a:ext cx="3691733" cy="479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7E33F9-6504-49B0-B3CD-93D77ED93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40" y="4682322"/>
                <a:ext cx="3691733" cy="479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CE8A43-BE59-4E55-8CC0-7C6485F61439}"/>
                  </a:ext>
                </a:extLst>
              </p:cNvPr>
              <p:cNvSpPr txBox="1"/>
              <p:nvPr/>
            </p:nvSpPr>
            <p:spPr>
              <a:xfrm>
                <a:off x="7112438" y="4682322"/>
                <a:ext cx="3691733" cy="489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CE8A43-BE59-4E55-8CC0-7C6485F61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38" y="4682322"/>
                <a:ext cx="3691733" cy="489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07D2A3-63C7-46FD-A41C-F0BF43DC68A0}"/>
                  </a:ext>
                </a:extLst>
              </p:cNvPr>
              <p:cNvSpPr/>
              <p:nvPr/>
            </p:nvSpPr>
            <p:spPr>
              <a:xfrm>
                <a:off x="1669554" y="5427781"/>
                <a:ext cx="1017969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To keep consistency:</a:t>
                </a:r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Up to NLO, the one-body diagrams must have one NLO insertion.</a:t>
                </a:r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The two-body LEC is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07D2A3-63C7-46FD-A41C-F0BF43DC6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54" y="5427781"/>
                <a:ext cx="10179698" cy="1200329"/>
              </a:xfrm>
              <a:prstGeom prst="rect">
                <a:avLst/>
              </a:prstGeom>
              <a:blipFill>
                <a:blip r:embed="rId7"/>
                <a:stretch>
                  <a:fillRect l="-95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7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0" y="288778"/>
            <a:ext cx="10354664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NLO A=3, general EW matrix element</a:t>
            </a:r>
            <a:endParaRPr lang="he-IL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582" y="6436444"/>
            <a:ext cx="50540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100" dirty="0" err="1">
                <a:latin typeface="+mj-lt"/>
              </a:rPr>
              <a:t>Vanasse</a:t>
            </a:r>
            <a:r>
              <a:rPr lang="en-US" sz="1100" dirty="0">
                <a:latin typeface="+mj-lt"/>
              </a:rPr>
              <a:t> et al (2014-2018)</a:t>
            </a:r>
            <a:r>
              <a:rPr lang="he-IL" sz="1100" dirty="0">
                <a:latin typeface="+mj-lt"/>
              </a:rPr>
              <a:t> </a:t>
            </a:r>
            <a:endParaRPr lang="en-US" sz="1100" dirty="0">
              <a:latin typeface="+mj-lt"/>
            </a:endParaRPr>
          </a:p>
          <a:p>
            <a:pPr algn="r" rtl="0"/>
            <a:r>
              <a:rPr lang="en-US" sz="1100" dirty="0">
                <a:latin typeface="+mj-lt"/>
              </a:rPr>
              <a:t>De-Leon, Platter and </a:t>
            </a:r>
            <a:r>
              <a:rPr lang="en-US" sz="1100" dirty="0" err="1">
                <a:latin typeface="+mj-lt"/>
              </a:rPr>
              <a:t>Gazit</a:t>
            </a:r>
            <a:r>
              <a:rPr lang="en-US" sz="1100" dirty="0">
                <a:latin typeface="+mj-lt"/>
              </a:rPr>
              <a:t> (2019)</a:t>
            </a:r>
            <a:endParaRPr lang="he-IL" sz="11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128169-B8E3-4D49-88AD-06AD8C3E14D3}"/>
                  </a:ext>
                </a:extLst>
              </p:cNvPr>
              <p:cNvSpPr/>
              <p:nvPr/>
            </p:nvSpPr>
            <p:spPr>
              <a:xfrm>
                <a:off x="1937380" y="1338876"/>
                <a:ext cx="9576596" cy="1390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𝓞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𝐄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𝐖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  <m:t>𝐋𝐎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𝓞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𝐄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𝐖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b>
                          <m:r>
                            <a:rPr lang="en-US" sz="2400" b="1" i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  <m:t>𝐍𝐋𝐎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latin typeface="Cambria Math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𝐋𝐎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𝓞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𝐄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𝐖</m:t>
                                  </m:r>
                                </m:sub>
                                <m:sup>
                                  <m:r>
                                    <a:rPr lang="en-US" sz="24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𝐋𝐎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𝐋𝐎</m:t>
                              </m:r>
                            </m:sup>
                          </m:sSup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𝐍𝐋𝐎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𝓞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𝐄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𝐖</m:t>
                                  </m:r>
                                </m:sub>
                                <m:sup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𝐋𝐎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𝐋𝐎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𝐋𝐎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𝓞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𝐄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𝐖</m:t>
                                  </m:r>
                                </m:sub>
                                <m:sup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𝐍𝐋𝐎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𝐋𝐎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𝐋𝐎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𝓞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𝐄</m:t>
                                  </m:r>
                                  <m:r>
                                    <a:rPr lang="en-US" sz="2400" b="1" i="0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𝐖</m:t>
                                  </m:r>
                                </m:sub>
                                <m:sup>
                                  <m:r>
                                    <a:rPr lang="en-US" sz="2400" b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𝐋𝐎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𝐍𝐋𝐎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128169-B8E3-4D49-88AD-06AD8C3E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80" y="1338876"/>
                <a:ext cx="9576596" cy="1390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29B7CE-83C2-41F6-82A1-594421AA3527}"/>
                  </a:ext>
                </a:extLst>
              </p:cNvPr>
              <p:cNvSpPr txBox="1"/>
              <p:nvPr/>
            </p:nvSpPr>
            <p:spPr>
              <a:xfrm>
                <a:off x="2224472" y="2514499"/>
                <a:ext cx="9289504" cy="4203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Wingdings 3" panose="05040102010807070707" pitchFamily="18" charset="2"/>
                  <a:buChar char="´"/>
                </a:pPr>
                <a:endParaRPr lang="en-US" sz="2400" dirty="0"/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One-body NLO corrections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 lvl="1"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NLO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NLO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NLO</m:t>
                            </m:r>
                          </m:sup>
                        </m:sSub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</m:t>
                            </m:r>
                          </m:sup>
                        </m:sSub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NLO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marL="342900" lvl="1" indent="-342900"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NLO operator (two-body):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†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t</m:t>
                    </m:r>
                    <m:r>
                      <a:rPr lang="en-US" sz="200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†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200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d>
                      <m:dPr>
                        <m:ctrlPr>
                          <a: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00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†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a:rPr lang="en-US" sz="200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200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</m:d>
                  </m:oMath>
                </a14:m>
                <a:endParaRPr lang="en-US" sz="2000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342900" lvl="1" indent="-342900"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NLO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is determined by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charge:</a:t>
                </a:r>
              </a:p>
              <a:p>
                <a:pPr lvl="1"/>
                <a:endParaRPr lang="he-IL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NLO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</m:t>
                          </m:r>
                        </m:sup>
                      </m:sSubSup>
                      <m:d>
                        <m:d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dirty="0"/>
                        <m:t>=</m:t>
                      </m:r>
                      <m:r>
                        <m:rPr>
                          <m:nor/>
                        </m:rPr>
                        <a:rPr lang="en-US" sz="2000" dirty="0"/>
                        <m:t>1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sub>
                              <m:sup>
                                <m:r>
                                  <a:rPr lang="en-US" sz="2000" b="1" i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𝐍𝐋𝐎</m:t>
                                </m:r>
                              </m:sup>
                            </m:sSub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1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15"/>
                                          </m:rPr>
                                          <a:rPr lang="en-US" sz="20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𝝁𝝂</m:t>
                                    </m:r>
                                  </m:sub>
                                  <m:sup>
                                    <m:r>
                                      <m:rPr>
                                        <m:brk m:alnAt="15"/>
                                      </m:rPr>
                                      <a:rPr lang="en-US" sz="2000" b="1" i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en-US" sz="2000" b="1" i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𝐨𝐫𝐦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b>
                              <m:sup>
                                <m:r>
                                  <a:rPr lang="en-US" sz="2000" b="1" i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𝐋𝐎</m:t>
                                </m:r>
                              </m:sup>
                            </m:sSubSup>
                          </m:e>
                        </m:d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sub>
                              <m:sup>
                                <m:r>
                                  <a:rPr lang="en-US" sz="2000" b="1" i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𝐋𝐎</m:t>
                                </m:r>
                              </m:sup>
                            </m:sSub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1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15"/>
                                          </m:rPr>
                                          <a:rPr lang="en-US" sz="2000" b="1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𝝁𝝂</m:t>
                                    </m:r>
                                  </m:sub>
                                  <m:sup>
                                    <m:r>
                                      <m:rPr>
                                        <m:brk m:alnAt="15"/>
                                      </m:rPr>
                                      <a:rPr lang="en-US" sz="2000" b="1" i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en-US" sz="2000" b="1" i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𝐨𝐫𝐦</m:t>
                                    </m:r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sub>
                              <m:sup>
                                <m:r>
                                  <a:rPr lang="en-US" sz="2000" b="1" i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𝐍𝐋𝐎</m:t>
                                </m:r>
                              </m:sup>
                            </m:sSubSup>
                          </m:e>
                        </m:d>
                        <m:r>
                          <a:rPr lang="en-US" sz="2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000" b="1" i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𝐋𝐎</m:t>
                            </m:r>
                          </m:sup>
                        </m:sSubSup>
                        <m:r>
                          <a:rPr lang="en-US" sz="2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000" b="1" i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𝐋𝐎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	</a:t>
                </a:r>
                <a:endParaRPr lang="en-US" sz="2400" dirty="0"/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29B7CE-83C2-41F6-82A1-594421AA3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72" y="2514499"/>
                <a:ext cx="9289504" cy="4203202"/>
              </a:xfrm>
              <a:prstGeom prst="rect">
                <a:avLst/>
              </a:prstGeom>
              <a:blipFill>
                <a:blip r:embed="rId3"/>
                <a:stretch>
                  <a:fillRect l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0" y="288778"/>
            <a:ext cx="10354664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Two-body LEC in the dibaryon formalism</a:t>
            </a:r>
            <a:br>
              <a:rPr lang="en-US" sz="4000" dirty="0"/>
            </a:b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582" y="6338389"/>
            <a:ext cx="505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Kong and </a:t>
            </a:r>
            <a:r>
              <a:rPr lang="en-US" sz="1200" dirty="0" err="1">
                <a:latin typeface="+mj-lt"/>
              </a:rPr>
              <a:t>Ravnda</a:t>
            </a:r>
            <a:r>
              <a:rPr lang="en-US" sz="1200" dirty="0">
                <a:latin typeface="+mj-lt"/>
              </a:rPr>
              <a:t> 2000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De-Leon, Platter and </a:t>
            </a:r>
            <a:r>
              <a:rPr lang="en-US" sz="1200" dirty="0" err="1">
                <a:latin typeface="+mj-lt"/>
              </a:rPr>
              <a:t>Gazit</a:t>
            </a:r>
            <a:r>
              <a:rPr lang="en-US" sz="1200" dirty="0">
                <a:latin typeface="+mj-lt"/>
              </a:rPr>
              <a:t> (2019)</a:t>
            </a:r>
            <a:endParaRPr lang="he-IL" sz="12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8C04-F0E1-41A0-A078-11C28E7D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58" y="2372258"/>
            <a:ext cx="2956846" cy="1694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68525-6157-4AED-8402-CA0BF7E40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1914863" y="1932359"/>
            <a:ext cx="2127089" cy="5174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286986-44FA-436B-9577-B214EF2BFE5C}"/>
              </a:ext>
            </a:extLst>
          </p:cNvPr>
          <p:cNvSpPr/>
          <p:nvPr/>
        </p:nvSpPr>
        <p:spPr>
          <a:xfrm>
            <a:off x="3392906" y="2370110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7F630-4C90-4292-897D-1B2EFCAEA112}"/>
              </a:ext>
            </a:extLst>
          </p:cNvPr>
          <p:cNvSpPr/>
          <p:nvPr/>
        </p:nvSpPr>
        <p:spPr>
          <a:xfrm>
            <a:off x="3591955" y="2606489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29F3-984C-424F-9504-BCB0880D1C1F}"/>
              </a:ext>
            </a:extLst>
          </p:cNvPr>
          <p:cNvSpPr/>
          <p:nvPr/>
        </p:nvSpPr>
        <p:spPr>
          <a:xfrm>
            <a:off x="1908860" y="3230845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E43AF2-AC1D-4E0D-95D7-AA0B6CF5B589}"/>
              </a:ext>
            </a:extLst>
          </p:cNvPr>
          <p:cNvSpPr/>
          <p:nvPr/>
        </p:nvSpPr>
        <p:spPr>
          <a:xfrm>
            <a:off x="4017288" y="3253710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4C8FC-8641-4FBE-81D7-AA8A14BC14B5}"/>
              </a:ext>
            </a:extLst>
          </p:cNvPr>
          <p:cNvSpPr/>
          <p:nvPr/>
        </p:nvSpPr>
        <p:spPr>
          <a:xfrm>
            <a:off x="4126706" y="3451093"/>
            <a:ext cx="421271" cy="2259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9E00DF-7A6E-45CB-8954-FC06FA8CD3F1}"/>
              </a:ext>
            </a:extLst>
          </p:cNvPr>
          <p:cNvSpPr/>
          <p:nvPr/>
        </p:nvSpPr>
        <p:spPr>
          <a:xfrm flipV="1">
            <a:off x="3959415" y="3347733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E1029-A130-4C74-B5DE-ECA7F980F4B5}"/>
              </a:ext>
            </a:extLst>
          </p:cNvPr>
          <p:cNvSpPr/>
          <p:nvPr/>
        </p:nvSpPr>
        <p:spPr>
          <a:xfrm flipV="1">
            <a:off x="3928003" y="3443799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07D2A3-63C7-46FD-A41C-F0BF43DC68A0}"/>
                  </a:ext>
                </a:extLst>
              </p:cNvPr>
              <p:cNvSpPr/>
              <p:nvPr/>
            </p:nvSpPr>
            <p:spPr>
              <a:xfrm>
                <a:off x="4721777" y="2207967"/>
                <a:ext cx="7683988" cy="1776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In the original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Lagrangian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:</a:t>
                </a:r>
              </a:p>
              <a:p>
                <a:endPara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200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cs typeface="Times New Roman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00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𝐴</m:t>
                                    </m:r>
                                  </m:sup>
                                </m:sSubSup>
                                <m:r>
                                  <a:rPr lang="en-US" sz="200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</m:d>
                    <m:r>
                      <a:rPr 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07D2A3-63C7-46FD-A41C-F0BF43DC6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777" y="2207967"/>
                <a:ext cx="7683988" cy="1776255"/>
              </a:xfrm>
              <a:prstGeom prst="rect">
                <a:avLst/>
              </a:prstGeom>
              <a:blipFill>
                <a:blip r:embed="rId4"/>
                <a:stretch>
                  <a:fillRect l="-1270" t="-2740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DB29822-F57B-4AED-8C68-D194FDAA6EF5}"/>
                  </a:ext>
                </a:extLst>
              </p:cNvPr>
              <p:cNvSpPr/>
              <p:nvPr/>
            </p:nvSpPr>
            <p:spPr>
              <a:xfrm>
                <a:off x="1707058" y="4294369"/>
                <a:ext cx="10823954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In the dibaryon formalism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B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𝑡𝑡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/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sub>
                                    <m:sup/>
                                  </m:sSubSup>
                                </m:den>
                              </m:f>
                            </m:e>
                          </m:d>
                        </m:e>
                        <m:sup/>
                      </m:s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𝑠</m:t>
                                      </m:r>
                                    </m:sub>
                                    <m:sup/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+terms originating from the effective range corrections </a:t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DB29822-F57B-4AED-8C68-D194FDAA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58" y="4294369"/>
                <a:ext cx="10823954" cy="1641540"/>
              </a:xfrm>
              <a:prstGeom prst="rect">
                <a:avLst/>
              </a:prstGeom>
              <a:blipFill>
                <a:blip r:embed="rId5"/>
                <a:stretch>
                  <a:fillRect l="-845" t="-296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94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0" y="288778"/>
            <a:ext cx="10354664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Two-body LEC in the dibaryon formalism</a:t>
            </a:r>
            <a:br>
              <a:rPr lang="en-US" sz="4000" dirty="0"/>
            </a:b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4149" y="6400229"/>
            <a:ext cx="50540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en-US" sz="1100" dirty="0">
                <a:latin typeface="+mj-lt"/>
              </a:rPr>
            </a:br>
            <a:r>
              <a:rPr lang="en-US" sz="1100" dirty="0">
                <a:latin typeface="+mj-lt"/>
              </a:rPr>
              <a:t>De-Leon, </a:t>
            </a:r>
            <a:r>
              <a:rPr lang="en-US" sz="1100" dirty="0" err="1">
                <a:latin typeface="+mj-lt"/>
              </a:rPr>
              <a:t>Gazit</a:t>
            </a:r>
            <a:r>
              <a:rPr lang="en-US" sz="1100" dirty="0">
                <a:latin typeface="+mj-lt"/>
              </a:rPr>
              <a:t> (2019) in submission</a:t>
            </a:r>
            <a:endParaRPr lang="he-IL" sz="11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8C04-F0E1-41A0-A078-11C28E7D32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62" y="2581735"/>
            <a:ext cx="2956846" cy="1694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68525-6157-4AED-8402-CA0BF7E40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2359467" y="2141836"/>
            <a:ext cx="2127089" cy="5174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286986-44FA-436B-9577-B214EF2BFE5C}"/>
              </a:ext>
            </a:extLst>
          </p:cNvPr>
          <p:cNvSpPr/>
          <p:nvPr/>
        </p:nvSpPr>
        <p:spPr>
          <a:xfrm>
            <a:off x="3837510" y="257958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7F630-4C90-4292-897D-1B2EFCAEA112}"/>
              </a:ext>
            </a:extLst>
          </p:cNvPr>
          <p:cNvSpPr/>
          <p:nvPr/>
        </p:nvSpPr>
        <p:spPr>
          <a:xfrm>
            <a:off x="4036559" y="2815966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29F3-984C-424F-9504-BCB0880D1C1F}"/>
              </a:ext>
            </a:extLst>
          </p:cNvPr>
          <p:cNvSpPr/>
          <p:nvPr/>
        </p:nvSpPr>
        <p:spPr>
          <a:xfrm>
            <a:off x="2353464" y="3440322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E43AF2-AC1D-4E0D-95D7-AA0B6CF5B589}"/>
              </a:ext>
            </a:extLst>
          </p:cNvPr>
          <p:cNvSpPr/>
          <p:nvPr/>
        </p:nvSpPr>
        <p:spPr>
          <a:xfrm>
            <a:off x="4461892" y="3463187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4C8FC-8641-4FBE-81D7-AA8A14BC14B5}"/>
              </a:ext>
            </a:extLst>
          </p:cNvPr>
          <p:cNvSpPr/>
          <p:nvPr/>
        </p:nvSpPr>
        <p:spPr>
          <a:xfrm>
            <a:off x="4571310" y="3660570"/>
            <a:ext cx="421271" cy="2259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9E00DF-7A6E-45CB-8954-FC06FA8CD3F1}"/>
              </a:ext>
            </a:extLst>
          </p:cNvPr>
          <p:cNvSpPr/>
          <p:nvPr/>
        </p:nvSpPr>
        <p:spPr>
          <a:xfrm flipV="1">
            <a:off x="4404019" y="355721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E1029-A130-4C74-B5DE-ECA7F980F4B5}"/>
              </a:ext>
            </a:extLst>
          </p:cNvPr>
          <p:cNvSpPr/>
          <p:nvPr/>
        </p:nvSpPr>
        <p:spPr>
          <a:xfrm flipV="1">
            <a:off x="4372607" y="3653276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4F976C-6C8C-46FC-9BC2-588284B66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r="20986" b="48650"/>
          <a:stretch/>
        </p:blipFill>
        <p:spPr>
          <a:xfrm>
            <a:off x="8294914" y="2593057"/>
            <a:ext cx="1700801" cy="8701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AC6E0F-6725-46AB-9503-A59CF3AE41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7868626" y="2139688"/>
            <a:ext cx="2127089" cy="51743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EA0639-19CC-46EE-B3BD-15A9844CF221}"/>
              </a:ext>
            </a:extLst>
          </p:cNvPr>
          <p:cNvSpPr/>
          <p:nvPr/>
        </p:nvSpPr>
        <p:spPr>
          <a:xfrm>
            <a:off x="9346669" y="2577439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F786FF-6D11-43ED-B6A1-D0A1A10A0D21}"/>
              </a:ext>
            </a:extLst>
          </p:cNvPr>
          <p:cNvSpPr/>
          <p:nvPr/>
        </p:nvSpPr>
        <p:spPr>
          <a:xfrm>
            <a:off x="9512571" y="2862023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D8E436-09B0-49A4-AA21-4DA051F24503}"/>
              </a:ext>
            </a:extLst>
          </p:cNvPr>
          <p:cNvSpPr/>
          <p:nvPr/>
        </p:nvSpPr>
        <p:spPr>
          <a:xfrm>
            <a:off x="9829812" y="3263035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3D5CDD-924B-44C0-A516-44894F80F301}"/>
              </a:ext>
            </a:extLst>
          </p:cNvPr>
          <p:cNvSpPr/>
          <p:nvPr/>
        </p:nvSpPr>
        <p:spPr>
          <a:xfrm>
            <a:off x="8175075" y="3256641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90D4AE-AB22-48C0-83FF-28795BDC5976}"/>
                  </a:ext>
                </a:extLst>
              </p:cNvPr>
              <p:cNvSpPr/>
              <p:nvPr/>
            </p:nvSpPr>
            <p:spPr>
              <a:xfrm>
                <a:off x="2332373" y="4882182"/>
                <a:ext cx="94180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Is there a difference between A=2,3 matrix elements?</a:t>
                </a:r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Can          describe simultaneously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systems?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90D4AE-AB22-48C0-83FF-28795BDC5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373" y="4882182"/>
                <a:ext cx="9418027" cy="830997"/>
              </a:xfrm>
              <a:prstGeom prst="rect">
                <a:avLst/>
              </a:prstGeom>
              <a:blipFill>
                <a:blip r:embed="rId5"/>
                <a:stretch>
                  <a:fillRect l="-90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3B8F4C-BD4A-498C-97F0-A11018647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966008"/>
              </p:ext>
            </p:extLst>
          </p:nvPr>
        </p:nvGraphicFramePr>
        <p:xfrm>
          <a:off x="3471557" y="5270311"/>
          <a:ext cx="805168" cy="42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6" imgW="457200" imgH="241200" progId="Equation.DSMT4">
                  <p:embed/>
                </p:oleObj>
              </mc:Choice>
              <mc:Fallback>
                <p:oleObj name="Equation" r:id="rId6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1557" y="5270311"/>
                        <a:ext cx="805168" cy="42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01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FBA5-3127-40E8-BC65-619FB9E0E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/>
                  <a:t>Calculation of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/>
                  <a:t> bound state matrix element in </a:t>
                </a:r>
                <a:r>
                  <a:rPr lang="en-US" sz="3200" b="1" dirty="0" err="1"/>
                  <a:t>pionless</a:t>
                </a:r>
                <a:r>
                  <a:rPr lang="en-US" sz="3200" b="1" dirty="0"/>
                  <a:t> effective field theory</a:t>
                </a:r>
              </a:p>
              <a:p>
                <a:pPr marL="0" indent="0">
                  <a:buNone/>
                </a:pPr>
                <a:br>
                  <a:rPr lang="en-US" sz="3200" b="1" dirty="0"/>
                </a:br>
                <a:br>
                  <a:rPr lang="en-US" b="1" dirty="0"/>
                </a:br>
                <a:r>
                  <a:rPr lang="en-US" dirty="0"/>
                  <a:t>De-Leon, Platter, </a:t>
                </a:r>
                <a:r>
                  <a:rPr lang="en-US" dirty="0" err="1"/>
                  <a:t>Gazit</a:t>
                </a:r>
                <a:r>
                  <a:rPr lang="en-US" dirty="0"/>
                  <a:t> (2019)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FBA5-3127-40E8-BC65-619FB9E0E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14F2156B-6FAE-4ECC-8888-61AF6580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231D99-3B2B-47BA-AC47-91F00074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2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8F6468E-A19D-4F20-A345-30D8169D6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7601" y="1825626"/>
                <a:ext cx="8667850" cy="867241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2600" dirty="0">
                    <a:latin typeface="+mj-lt"/>
                  </a:rPr>
                  <a:t>To examine the consistency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EFT</m:t>
                    </m:r>
                  </m:oMath>
                </a14:m>
                <a:r>
                  <a:rPr lang="en-US" sz="2600" dirty="0">
                    <a:latin typeface="+mj-lt"/>
                  </a:rPr>
                  <a:t> we need to find a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+mj-lt"/>
                  </a:rPr>
                  <a:t>reactions all well measured. </a:t>
                </a: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endParaRPr lang="en-US" sz="2400" dirty="0">
                  <a:latin typeface="Perpetua" panose="02020502060401020303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Perpetua" panose="02020502060401020303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8F6468E-A19D-4F20-A345-30D8169D6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601" y="1825626"/>
                <a:ext cx="8667850" cy="867241"/>
              </a:xfrm>
              <a:blipFill>
                <a:blip r:embed="rId3"/>
                <a:stretch>
                  <a:fillRect l="-985" t="-5594" r="-7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9DADE8AF-7F65-45D4-BC27-10FDBF72E7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49" y="365127"/>
                <a:ext cx="928798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Electroweak analogues:</a:t>
                </a:r>
              </a:p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low energy observables</a:t>
                </a:r>
                <a:r>
                  <a:rPr lang="he-IL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9DADE8AF-7F65-45D4-BC27-10FDBF72E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49" y="365127"/>
                <a:ext cx="9287983" cy="1325563"/>
              </a:xfrm>
              <a:prstGeom prst="rect">
                <a:avLst/>
              </a:prstGeom>
              <a:blipFill>
                <a:blip r:embed="rId2"/>
                <a:stretch>
                  <a:fillRect l="-2756" t="-14286" b="-2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C3E4C7-5E0F-4F4C-A4DD-BC6C55FC04AA}"/>
              </a:ext>
            </a:extLst>
          </p:cNvPr>
          <p:cNvCxnSpPr/>
          <p:nvPr/>
        </p:nvCxnSpPr>
        <p:spPr>
          <a:xfrm flipH="1">
            <a:off x="7500819" y="1996944"/>
            <a:ext cx="125835" cy="251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7133F-AE2D-42DF-903F-81288724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1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0B6B3DB-AE3C-43A1-B9B3-12355FD1D4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7601" y="1825626"/>
                <a:ext cx="8667850" cy="867241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2600" dirty="0">
                    <a:latin typeface="+mj-lt"/>
                  </a:rPr>
                  <a:t>To examine the consistency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EFT</m:t>
                    </m:r>
                  </m:oMath>
                </a14:m>
                <a:r>
                  <a:rPr lang="en-US" sz="2600" dirty="0">
                    <a:latin typeface="+mj-lt"/>
                  </a:rPr>
                  <a:t> we need to find a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+mj-lt"/>
                  </a:rPr>
                  <a:t>reactions all well measured. </a:t>
                </a: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r>
                  <a:rPr lang="en-US" sz="2600" dirty="0">
                    <a:latin typeface="+mj-lt"/>
                  </a:rPr>
                  <a:t>All the </a:t>
                </a:r>
                <a:r>
                  <a:rPr lang="en-US" sz="2600" dirty="0">
                    <a:latin typeface="+mj-lt"/>
                    <a:cs typeface="Times New Roman" panose="02020603050405020304" pitchFamily="18" charset="0"/>
                  </a:rPr>
                  <a:t>Electromagnetic interactions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600" dirty="0">
                    <a:latin typeface="+mj-lt"/>
                  </a:rPr>
                  <a:t> are well measured</a:t>
                </a:r>
                <a:r>
                  <a:rPr lang="en-US" sz="2800" dirty="0">
                    <a:latin typeface="Perpetua" panose="02020502060401020303" pitchFamily="18" charset="0"/>
                  </a:rPr>
                  <a:t>.</a:t>
                </a: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endParaRPr lang="en-US" sz="2400" dirty="0">
                  <a:latin typeface="Perpetua" panose="02020502060401020303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Perpetua" panose="02020502060401020303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0B6B3DB-AE3C-43A1-B9B3-12355FD1D4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601" y="1825626"/>
                <a:ext cx="8667850" cy="867241"/>
              </a:xfrm>
              <a:blipFill>
                <a:blip r:embed="rId2"/>
                <a:stretch>
                  <a:fillRect l="-985" t="-5594" r="-70" b="-45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9DADE8AF-7F65-45D4-BC27-10FDBF72E7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49" y="365127"/>
                <a:ext cx="928798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Electroweak analogues:</a:t>
                </a:r>
              </a:p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low energy observables</a:t>
                </a:r>
                <a:r>
                  <a:rPr lang="he-IL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9DADE8AF-7F65-45D4-BC27-10FDBF72E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49" y="365127"/>
                <a:ext cx="9287983" cy="1325563"/>
              </a:xfrm>
              <a:prstGeom prst="rect">
                <a:avLst/>
              </a:prstGeom>
              <a:blipFill>
                <a:blip r:embed="rId3"/>
                <a:stretch>
                  <a:fillRect l="-2756" t="-14286" b="-2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C3E4C7-5E0F-4F4C-A4DD-BC6C55FC04AA}"/>
              </a:ext>
            </a:extLst>
          </p:cNvPr>
          <p:cNvCxnSpPr/>
          <p:nvPr/>
        </p:nvCxnSpPr>
        <p:spPr>
          <a:xfrm flipH="1">
            <a:off x="7500819" y="1996944"/>
            <a:ext cx="125835" cy="251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CE1E286-E58D-40C2-9CE4-17FC1F1645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748169"/>
                  </p:ext>
                </p:extLst>
              </p:nvPr>
            </p:nvGraphicFramePr>
            <p:xfrm>
              <a:off x="1895719" y="2827803"/>
              <a:ext cx="9544913" cy="277368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931291">
                      <a:extLst>
                        <a:ext uri="{9D8B030D-6E8A-4147-A177-3AD203B41FA5}">
                          <a16:colId xmlns:a16="http://schemas.microsoft.com/office/drawing/2014/main" val="962100932"/>
                        </a:ext>
                      </a:extLst>
                    </a:gridCol>
                    <a:gridCol w="2938790">
                      <a:extLst>
                        <a:ext uri="{9D8B030D-6E8A-4147-A177-3AD203B41FA5}">
                          <a16:colId xmlns:a16="http://schemas.microsoft.com/office/drawing/2014/main" val="39072711"/>
                        </a:ext>
                      </a:extLst>
                    </a:gridCol>
                    <a:gridCol w="2521068">
                      <a:extLst>
                        <a:ext uri="{9D8B030D-6E8A-4147-A177-3AD203B41FA5}">
                          <a16:colId xmlns:a16="http://schemas.microsoft.com/office/drawing/2014/main" val="4079003081"/>
                        </a:ext>
                      </a:extLst>
                    </a:gridCol>
                    <a:gridCol w="3153764">
                      <a:extLst>
                        <a:ext uri="{9D8B030D-6E8A-4147-A177-3AD203B41FA5}">
                          <a16:colId xmlns:a16="http://schemas.microsoft.com/office/drawing/2014/main" val="3234845736"/>
                        </a:ext>
                      </a:extLst>
                    </a:gridCol>
                  </a:tblGrid>
                  <a:tr h="173899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Weak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Electromagnetic ( EM)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566750"/>
                      </a:ext>
                    </a:extLst>
                  </a:tr>
                  <a:tr h="11115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A=2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2400" dirty="0"/>
                            <a:t>Proton-proton fusion: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/>
                                <m:t>𝑝</m:t>
                              </m:r>
                              <m:r>
                                <a:rPr lang="en-US" sz="2000" smtClean="0"/>
                                <m:t>+</m:t>
                              </m:r>
                              <m:r>
                                <a:rPr lang="en-US" sz="2000" smtClean="0"/>
                                <m:t>𝑝</m:t>
                              </m:r>
                              <m:r>
                                <a:rPr lang="en-US" sz="2000" smtClean="0"/>
                                <m:t>→</m:t>
                              </m:r>
                              <m:r>
                                <a:rPr lang="en-US" sz="2000" smtClean="0"/>
                                <m:t>𝑑</m:t>
                              </m:r>
                              <m:r>
                                <a:rPr lang="en-US" sz="2000" smtClean="0"/>
                                <m:t>+</m:t>
                              </m:r>
                              <m:sSub>
                                <m:sSubPr>
                                  <m:ctrlPr>
                                    <a:rPr lang="en-US" sz="2000" smtClean="0"/>
                                  </m:ctrlPr>
                                </m:sSubPr>
                                <m:e>
                                  <m:r>
                                    <a:rPr lang="en-US" sz="2000" smtClean="0"/>
                                    <m:t>𝜈</m:t>
                                  </m:r>
                                </m:e>
                                <m:sub>
                                  <m:r>
                                    <a:rPr lang="en-US" sz="2000" smtClean="0"/>
                                    <m:t>𝑒</m:t>
                                  </m:r>
                                </m:sub>
                              </m:sSub>
                              <m:r>
                                <a:rPr lang="en-US" sz="2000" smtClean="0"/>
                                <m:t>+</m:t>
                              </m:r>
                              <m:sSup>
                                <m:sSupPr>
                                  <m:ctrlPr>
                                    <a:rPr lang="en-US" sz="2000" smtClean="0"/>
                                  </m:ctrlPr>
                                </m:sSupPr>
                                <m:e>
                                  <m:r>
                                    <a:rPr lang="en-US" sz="2000" smtClean="0"/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smtClean="0"/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2400" dirty="0"/>
                            <a:t>Radiative capture</a:t>
                          </a:r>
                          <a:r>
                            <a:rPr lang="en-US" sz="2000" dirty="0"/>
                            <a:t>: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𝑛</m:t>
                                </m:r>
                                <m:r>
                                  <a:rPr lang="en-US" sz="2000" smtClean="0"/>
                                  <m:t>+</m:t>
                                </m:r>
                                <m:r>
                                  <a:rPr lang="en-US" sz="2000" smtClean="0"/>
                                  <m:t>𝑝</m:t>
                                </m:r>
                                <m:r>
                                  <a:rPr lang="en-US" sz="2000" smtClean="0"/>
                                  <m:t>→</m:t>
                                </m:r>
                                <m:r>
                                  <a:rPr lang="en-US" sz="2000" smtClean="0"/>
                                  <m:t>𝑑</m:t>
                                </m:r>
                                <m:r>
                                  <a:rPr lang="en-US" sz="2000" smtClean="0"/>
                                  <m:t>+</m:t>
                                </m:r>
                                <m:r>
                                  <a:rPr lang="en-US" sz="2000" smtClean="0"/>
                                  <m:t>𝛾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2400" dirty="0"/>
                            <a:t>Deuteron magnetic moment</a:t>
                          </a:r>
                          <a:r>
                            <a:rPr lang="en-US" sz="2000" dirty="0"/>
                            <a:t>: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⟩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0216735"/>
                      </a:ext>
                    </a:extLst>
                  </a:tr>
                  <a:tr h="565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A=3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aseline="30000" smtClean="0"/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/>
                                <m:t>H</m:t>
                              </m:r>
                              <m:r>
                                <a:rPr lang="en-US" sz="2400" smtClean="0"/>
                                <m:t> </m:t>
                              </m:r>
                              <m:r>
                                <a:rPr lang="en-US" sz="2400" smtClean="0"/>
                                <m:t>𝛽</m:t>
                              </m:r>
                              <m:r>
                                <a:rPr lang="en-US" sz="2400" smtClean="0"/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decay: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aseline="30000" smtClean="0"/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/>
                                  <m:t>H</m:t>
                                </m:r>
                                <m:r>
                                  <a:rPr lang="en-US" sz="2000" smtClean="0"/>
                                  <m:t>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smtClean="0"/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/>
                                        </m:ctrlPr>
                                      </m:sSubPr>
                                      <m:e>
                                        <m:r>
                                          <a:rPr lang="en-US" sz="2000"/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/>
                                          <m:t>𝑒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000"/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/>
                                    </m:ctrlPr>
                                  </m:sSupPr>
                                  <m:e>
                                    <m:r>
                                      <a:rPr lang="en-US" sz="2000"/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/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/>
                                  <m:t>+</m:t>
                                </m:r>
                                <m:r>
                                  <a:rPr lang="en-US" sz="2000" baseline="30000"/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/>
                                  <m:t>He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aseline="30000" smtClean="0"/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/>
                                <m:t>H</m:t>
                              </m:r>
                            </m:oMath>
                          </a14:m>
                          <a:r>
                            <a:rPr lang="en-US" sz="2400" dirty="0"/>
                            <a:t> magnetic moment: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aseline="30000" smtClean="0"/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smtClean="0"/>
                                      <m:t>H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⟩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aseline="30000" smtClean="0"/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/>
                                <m:t>H</m:t>
                              </m:r>
                            </m:oMath>
                          </a14:m>
                          <a:r>
                            <a:rPr lang="en-US" sz="2400" dirty="0"/>
                            <a:t>e magnetic moment: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aseline="30000" smtClean="0"/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smtClean="0"/>
                                      <m:t>He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⟩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29395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CE1E286-E58D-40C2-9CE4-17FC1F1645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748169"/>
                  </p:ext>
                </p:extLst>
              </p:nvPr>
            </p:nvGraphicFramePr>
            <p:xfrm>
              <a:off x="1895719" y="2827803"/>
              <a:ext cx="9544913" cy="277368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931291">
                      <a:extLst>
                        <a:ext uri="{9D8B030D-6E8A-4147-A177-3AD203B41FA5}">
                          <a16:colId xmlns:a16="http://schemas.microsoft.com/office/drawing/2014/main" val="962100932"/>
                        </a:ext>
                      </a:extLst>
                    </a:gridCol>
                    <a:gridCol w="2938790">
                      <a:extLst>
                        <a:ext uri="{9D8B030D-6E8A-4147-A177-3AD203B41FA5}">
                          <a16:colId xmlns:a16="http://schemas.microsoft.com/office/drawing/2014/main" val="39072711"/>
                        </a:ext>
                      </a:extLst>
                    </a:gridCol>
                    <a:gridCol w="2521068">
                      <a:extLst>
                        <a:ext uri="{9D8B030D-6E8A-4147-A177-3AD203B41FA5}">
                          <a16:colId xmlns:a16="http://schemas.microsoft.com/office/drawing/2014/main" val="4079003081"/>
                        </a:ext>
                      </a:extLst>
                    </a:gridCol>
                    <a:gridCol w="3153764">
                      <a:extLst>
                        <a:ext uri="{9D8B030D-6E8A-4147-A177-3AD203B41FA5}">
                          <a16:colId xmlns:a16="http://schemas.microsoft.com/office/drawing/2014/main" val="323484573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Weak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Electromagnetic ( EM)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56675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A=2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743" t="-41837" r="-193776" b="-100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3382" t="-41837" r="-125604" b="-100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510" t="-41837" r="-386" b="-1005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0216735"/>
                      </a:ext>
                    </a:extLst>
                  </a:tr>
                  <a:tr h="1127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A=3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743" t="-150270" r="-193776" b="-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3382" t="-150270" r="-125604" b="-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510" t="-150270" r="-386" b="-64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29395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82AAE-7AF1-42FB-9748-D9AD961B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0B6B3DB-AE3C-43A1-B9B3-12355FD1D4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7601" y="1825626"/>
                <a:ext cx="8667850" cy="867241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2600" dirty="0">
                    <a:latin typeface="+mj-lt"/>
                  </a:rPr>
                  <a:t>To examine the consistency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EFT</m:t>
                    </m:r>
                  </m:oMath>
                </a14:m>
                <a:r>
                  <a:rPr lang="en-US" sz="2600" dirty="0">
                    <a:latin typeface="+mj-lt"/>
                  </a:rPr>
                  <a:t> we need to find a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&lt;4 </m:t>
                    </m:r>
                  </m:oMath>
                </a14:m>
                <a:r>
                  <a:rPr lang="en-US" sz="2600" dirty="0">
                    <a:latin typeface="+mj-lt"/>
                  </a:rPr>
                  <a:t>reactions all well measured. </a:t>
                </a: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sz="2600" dirty="0">
                    <a:latin typeface="+mj-lt"/>
                  </a:rPr>
                  <a:t>All the </a:t>
                </a:r>
                <a:r>
                  <a:rPr lang="en-US" sz="2600" dirty="0">
                    <a:latin typeface="+mj-lt"/>
                    <a:cs typeface="Times New Roman" panose="02020603050405020304" pitchFamily="18" charset="0"/>
                  </a:rPr>
                  <a:t>Electromagnetic interactions for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</m:t>
                    </m:r>
                  </m:oMath>
                </a14:m>
                <a:r>
                  <a:rPr lang="en-US" sz="2600" dirty="0">
                    <a:latin typeface="+mj-lt"/>
                  </a:rPr>
                  <a:t> are well measured</a:t>
                </a:r>
                <a:r>
                  <a:rPr lang="en-US" sz="2800" dirty="0">
                    <a:latin typeface="Perpetua" panose="02020502060401020303" pitchFamily="18" charset="0"/>
                  </a:rPr>
                  <a:t>.</a:t>
                </a: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pPr>
                  <a:buClr>
                    <a:schemeClr val="accent1"/>
                  </a:buClr>
                </a:pPr>
                <a:endParaRPr lang="en-US" sz="2600" dirty="0">
                  <a:latin typeface="+mj-lt"/>
                </a:endParaRPr>
              </a:p>
              <a:p>
                <a:endParaRPr lang="en-US" sz="2400" dirty="0">
                  <a:latin typeface="Perpetua" panose="02020502060401020303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Perpetua" panose="02020502060401020303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0B6B3DB-AE3C-43A1-B9B3-12355FD1D4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601" y="1825626"/>
                <a:ext cx="8667850" cy="867241"/>
              </a:xfrm>
              <a:blipFill>
                <a:blip r:embed="rId2"/>
                <a:stretch>
                  <a:fillRect l="-985" t="-5594" r="-70" b="-475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9DADE8AF-7F65-45D4-BC27-10FDBF72E7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49" y="365127"/>
                <a:ext cx="928798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Electroweak analogues:</a:t>
                </a:r>
              </a:p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low energy observables</a:t>
                </a:r>
                <a:r>
                  <a:rPr lang="he-IL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9DADE8AF-7F65-45D4-BC27-10FDBF72E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49" y="365127"/>
                <a:ext cx="9287983" cy="1325563"/>
              </a:xfrm>
              <a:prstGeom prst="rect">
                <a:avLst/>
              </a:prstGeom>
              <a:blipFill>
                <a:blip r:embed="rId3"/>
                <a:stretch>
                  <a:fillRect l="-2756" t="-14286" b="-2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C3E4C7-5E0F-4F4C-A4DD-BC6C55FC04AA}"/>
              </a:ext>
            </a:extLst>
          </p:cNvPr>
          <p:cNvCxnSpPr/>
          <p:nvPr/>
        </p:nvCxnSpPr>
        <p:spPr>
          <a:xfrm flipH="1">
            <a:off x="7500819" y="1996944"/>
            <a:ext cx="125835" cy="251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8FC623-C62A-46E7-B46D-3B10354D97A2}"/>
              </a:ext>
            </a:extLst>
          </p:cNvPr>
          <p:cNvSpPr txBox="1">
            <a:spLocks/>
          </p:cNvSpPr>
          <p:nvPr/>
        </p:nvSpPr>
        <p:spPr>
          <a:xfrm>
            <a:off x="2741073" y="515710"/>
            <a:ext cx="7498080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>
              <a:latin typeface="Perpetua" panose="02020502060401020303" pitchFamily="18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latin typeface="Perpetua" panose="02020502060401020303" pitchFamily="18" charset="0"/>
            </a:endParaRPr>
          </a:p>
          <a:p>
            <a:pPr marL="82296" indent="0">
              <a:buFont typeface="Wingdings 3" charset="2"/>
              <a:buNone/>
            </a:pPr>
            <a:endParaRPr lang="en-US" sz="2000" dirty="0">
              <a:latin typeface="Perpetua" panose="02020502060401020303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endParaRPr lang="en-US" sz="2000" dirty="0">
              <a:latin typeface="Perpetua" panose="02020502060401020303" pitchFamily="18" charset="0"/>
            </a:endParaRPr>
          </a:p>
          <a:p>
            <a:pPr marL="82296" indent="0">
              <a:buSzPct val="100000"/>
              <a:buFont typeface="Wingdings 3" charset="2"/>
              <a:buNone/>
            </a:pPr>
            <a:endParaRPr lang="en-US" sz="2000" dirty="0">
              <a:latin typeface="Perpetua" panose="02020502060401020303" pitchFamily="18" charset="0"/>
            </a:endParaRPr>
          </a:p>
          <a:p>
            <a:pPr marL="82296" indent="0">
              <a:buSzPct val="100000"/>
              <a:buFont typeface="Wingdings 3" charset="2"/>
              <a:buNone/>
            </a:pPr>
            <a:endParaRPr lang="en-US" sz="2000" dirty="0">
              <a:latin typeface="Perpetua" panose="02020502060401020303" pitchFamily="18" charset="0"/>
            </a:endParaRPr>
          </a:p>
          <a:p>
            <a:pPr marL="82296" indent="0">
              <a:buSzPct val="100000"/>
              <a:buFont typeface="Wingdings 3" charset="2"/>
              <a:buNone/>
            </a:pPr>
            <a:endParaRPr lang="en-US" sz="2000" dirty="0">
              <a:latin typeface="Perpetua" panose="02020502060401020303" pitchFamily="18" charset="0"/>
            </a:endParaRPr>
          </a:p>
          <a:p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96E9EE30-4F63-438D-BE2A-51E02F6FD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1353158"/>
                  </p:ext>
                </p:extLst>
              </p:nvPr>
            </p:nvGraphicFramePr>
            <p:xfrm>
              <a:off x="2152649" y="2629367"/>
              <a:ext cx="9541571" cy="320040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54958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85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7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1725"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EM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Weak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1784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1-body</a:t>
                          </a:r>
                          <a:r>
                            <a:rPr lang="en-US" sz="2400" baseline="0" dirty="0"/>
                            <a:t> LEC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86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1-body operator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𝜎</m:t>
                                </m:r>
                                <m:r>
                                  <a:rPr lang="en-US" sz="2000" smtClean="0"/>
                                  <m:t>, </m:t>
                                </m:r>
                                <m:r>
                                  <a:rPr lang="en-US" sz="2000" smtClean="0"/>
                                  <m:t>𝜎</m:t>
                                </m:r>
                                <m:sSup>
                                  <m:sSupPr>
                                    <m:ctrlPr>
                                      <a:rPr lang="en-US" sz="2000" smtClean="0"/>
                                    </m:ctrlPr>
                                  </m:sSupPr>
                                  <m:e>
                                    <m:r>
                                      <a:rPr lang="en-US" sz="2000" smtClean="0"/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smtClean="0"/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smtClean="0"/>
                                    </m:ctrlPr>
                                  </m:sSupPr>
                                  <m:e>
                                    <m:r>
                                      <a:rPr lang="en-US" sz="2000" smtClean="0"/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smtClean="0"/>
                                      <m:t>+,−</m:t>
                                    </m:r>
                                  </m:sup>
                                </m:sSup>
                                <m:r>
                                  <a:rPr lang="en-US" sz="2000" smtClean="0"/>
                                  <m:t>, </m:t>
                                </m:r>
                                <m:r>
                                  <a:rPr lang="en-US" sz="2000" smtClean="0"/>
                                  <m:t>𝜎</m:t>
                                </m:r>
                                <m:sSup>
                                  <m:sSupPr>
                                    <m:ctrlPr>
                                      <a:rPr lang="en-US" sz="2000" smtClean="0"/>
                                    </m:ctrlPr>
                                  </m:sSupPr>
                                  <m:e>
                                    <m:r>
                                      <a:rPr lang="en-US" sz="2000" smtClean="0"/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smtClean="0"/>
                                      <m:t>+,−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9968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2-body</a:t>
                          </a:r>
                          <a:r>
                            <a:rPr lang="en-US" sz="2400" baseline="0" dirty="0"/>
                            <a:t> operator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smtClean="0"/>
                                  </m:ctrlPr>
                                </m:sSupPr>
                                <m:e>
                                  <m:r>
                                    <a:rPr lang="en-US" sz="2000" smtClean="0"/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smtClean="0"/>
                                    <m:t>†</m:t>
                                  </m:r>
                                </m:sup>
                              </m:sSup>
                              <m:r>
                                <a:rPr lang="en-US" sz="2000" smtClean="0"/>
                                <m:t>𝑡</m:t>
                              </m:r>
                              <m:r>
                                <a:rPr lang="en-US" sz="2000" smtClean="0"/>
                                <m:t>, </m:t>
                              </m:r>
                              <m:sSup>
                                <m:sSupPr>
                                  <m:ctrlPr>
                                    <a:rPr lang="en-US" sz="2000" smtClean="0"/>
                                  </m:ctrlPr>
                                </m:sSupPr>
                                <m:e>
                                  <m:r>
                                    <a:rPr lang="en-US" sz="2000" smtClean="0"/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smtClean="0"/>
                                    <m:t>†</m:t>
                                  </m:r>
                                </m:sup>
                              </m:sSup>
                              <m:r>
                                <a:rPr lang="en-US" sz="2000" smtClean="0"/>
                                <m:t>𝑡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smtClean="0"/>
                                    </m:ctrlPr>
                                  </m:sSupPr>
                                  <m:e>
                                    <m:r>
                                      <a:rPr lang="en-US" sz="2000" smtClean="0"/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smtClean="0"/>
                                      <m:t>†</m:t>
                                    </m:r>
                                  </m:sup>
                                </m:sSup>
                                <m:r>
                                  <a:rPr lang="en-US" sz="2000" smtClean="0"/>
                                  <m:t>𝑡</m:t>
                                </m:r>
                              </m:oMath>
                            </m:oMathPara>
                          </a14:m>
                          <a:endParaRPr lang="en-US" sz="2000" i="1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3464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2000" smtClean="0"/>
                                <m:t>𝐴</m:t>
                              </m:r>
                              <m:r>
                                <a:rPr lang="en-US" sz="2000" smtClean="0"/>
                                <m:t>=2, </m:t>
                              </m:r>
                              <m:r>
                                <a:rPr lang="en-US" sz="2000" smtClean="0"/>
                                <m:t>𝑞</m:t>
                              </m:r>
                              <m:r>
                                <a:rPr lang="en-US" sz="2000" smtClean="0"/>
                                <m:t>≈0 </m:t>
                              </m:r>
                            </m:oMath>
                          </a14:m>
                          <a:r>
                            <a:rPr lang="en-US" sz="2400" dirty="0"/>
                            <a:t>obs</a:t>
                          </a:r>
                          <a:r>
                            <a:rPr lang="en-US" sz="2000" dirty="0"/>
                            <a:t>.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𝑛𝑝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, 〈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〉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smtClean="0"/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𝑝𝑝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8296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2000" smtClean="0"/>
                                <m:t>𝐴</m:t>
                              </m:r>
                              <m:r>
                                <a:rPr lang="en-US" sz="2000" smtClean="0"/>
                                <m:t>=3, </m:t>
                              </m:r>
                              <m:r>
                                <a:rPr lang="en-US" sz="2000" smtClean="0"/>
                                <m:t>𝑞</m:t>
                              </m:r>
                              <m:r>
                                <a:rPr lang="en-US" sz="2000" smtClean="0"/>
                                <m:t>≈0 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obs.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aseline="30000" smtClean="0"/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smtClean="0"/>
                                      <m:t>H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〉, 〈</m:t>
                                </m:r>
                                <m:sSub>
                                  <m:sSubPr>
                                    <m:ctrlPr>
                                      <a:rPr lang="en-US" sz="2000" smtClean="0"/>
                                    </m:ctrlPr>
                                  </m:sSubPr>
                                  <m:e>
                                    <m:r>
                                      <a:rPr lang="en-US" sz="2000" smtClean="0"/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aseline="30000" smtClean="0"/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smtClean="0"/>
                                      <m:t>He</m:t>
                                    </m:r>
                                  </m:sub>
                                </m:sSub>
                                <m:r>
                                  <a:rPr lang="en-US" sz="2000" smtClean="0"/>
                                  <m:t>〉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 xmlns:m="http://schemas.openxmlformats.org/officeDocument/2006/math">
                              <m:r>
                                <a:rPr lang="en-US" sz="2000" baseline="30000" smtClean="0"/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smtClean="0"/>
                                <m:t>H</m:t>
                              </m:r>
                              <m:r>
                                <a:rPr lang="en-US" sz="2000" smtClean="0"/>
                                <m:t> </m:t>
                              </m:r>
                              <m:r>
                                <a:rPr lang="en-US" sz="2000" smtClean="0"/>
                                <m:t>𝛽</m:t>
                              </m:r>
                            </m:oMath>
                          </a14:m>
                          <a:r>
                            <a:rPr lang="en-US" sz="2000" dirty="0"/>
                            <a:t> decay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8296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kern="1200" dirty="0"/>
                            <a:t>Asymptomatic cutoff dependence</a:t>
                          </a:r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kern="120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kern="1200" dirty="0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p>
                                  <m:sSupPr>
                                    <m:ctrlPr>
                                      <a:rPr lang="en-US" sz="200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kern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kern="120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kern="1200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000" kern="1200" dirty="0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p>
                                  <m:sSupPr>
                                    <m:ctrlPr>
                                      <a:rPr lang="en-US" sz="200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kern="120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kern="12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3035478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96E9EE30-4F63-438D-BE2A-51E02F6FD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1353158"/>
                  </p:ext>
                </p:extLst>
              </p:nvPr>
            </p:nvGraphicFramePr>
            <p:xfrm>
              <a:off x="2152649" y="2629367"/>
              <a:ext cx="9541571" cy="320040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54958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85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7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EM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Weak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1-body</a:t>
                          </a:r>
                          <a:r>
                            <a:rPr lang="en-US" sz="2400" baseline="0" dirty="0"/>
                            <a:t> LEC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6491" t="-110667" r="-133684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3193" t="-110667" r="-528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1-body operator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6491" t="-210667" r="-133684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3193" t="-210667" r="-528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/>
                            <a:t>2-body</a:t>
                          </a:r>
                          <a:r>
                            <a:rPr lang="en-US" sz="2400" baseline="0" dirty="0"/>
                            <a:t> operator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6491" t="-306579" r="-13368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3193" t="-306579" r="-528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12000" r="-73836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6491" t="-412000" r="-133684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3193" t="-412000" r="-528" b="-2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512000" r="-73836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6491" t="-512000" r="-133684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3193" t="-512000" r="-528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kern="1200" dirty="0"/>
                            <a:t>Asymptomatic cutoff dependence</a:t>
                          </a:r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16491" t="-612000" r="-13368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4"/>
                          <a:stretch>
                            <a:fillRect l="-313193" t="-612000" r="-528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35478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19C24-AE70-42E4-8D56-AF69FABC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3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1CCEF7-0228-4145-B5EF-5B5368FB6B4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745055" y="1690688"/>
                <a:ext cx="10600661" cy="531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1000"/>
                  </a:spcBef>
                </a:pPr>
                <a:endParaRPr lang="en-US" sz="2200" dirty="0">
                  <a:latin typeface="Times New Roman" panose="02020603050405020304" pitchFamily="18" charset="0"/>
                  <a:ea typeface="PMingLiU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1000"/>
                  </a:spcBef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4 well-measured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&lt;4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magnetic,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 observables:</a:t>
                </a:r>
              </a:p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baseline="300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He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𝑛𝑝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𝑌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𝑛𝑝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 marL="342900" indent="-342900" algn="ctr">
                  <a:lnSpc>
                    <a:spcPct val="120000"/>
                  </a:lnSpc>
                  <a:spcBef>
                    <a:spcPts val="1000"/>
                  </a:spcBef>
                  <a:buFont typeface="Wingdings 3" panose="05040102010807070707" pitchFamily="18" charset="2"/>
                  <a:buChar char="´"/>
                </a:pPr>
                <a:endParaRPr lang="en-US" sz="24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1000"/>
                  </a:spcBef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All calculations were done up to NLO:</a:t>
                </a:r>
                <a:endParaRPr lang="en-US" sz="2000" dirty="0">
                  <a:latin typeface="Times New Roman" panose="02020603050405020304" pitchFamily="18" charset="0"/>
                  <a:ea typeface="PMingLiU"/>
                </a:endParaRPr>
              </a:p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𝐋𝐎</m:t>
                        </m:r>
                      </m:sub>
                      <m:sup/>
                    </m:sSubSup>
                    <m:d>
                      <m:dPr>
                        <m:ctrlP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1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2000" b="1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𝐍𝐋𝐎</m:t>
                            </m:r>
                          </m:sub>
                          <m:sup/>
                        </m:sSubSup>
                      </m:e>
                    </m:d>
                    <m: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⟩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𝐋𝐎</m:t>
                        </m:r>
                      </m:sub>
                      <m:sup>
                        <m:r>
                          <a:rPr lang="en-US" sz="20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𝟏𝐁</m:t>
                        </m:r>
                      </m:sup>
                    </m:sSubSup>
                    <m:d>
                      <m:dPr>
                        <m:ctrlP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0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0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𝜹</m:t>
                                </m:r>
                                <m:sSubSup>
                                  <m:sSubSupPr>
                                    <m:ctrlP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⟨</m:t>
                                    </m:r>
                                    <m:sSub>
                                      <m:sSubPr>
                                        <m:ctrlPr>
                                          <a:rPr lang="en-US" sz="20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0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⟩</m:t>
                                    </m:r>
                                  </m:e>
                                  <m:sub>
                                    <m:r>
                                      <a:rPr lang="en-US" sz="2000" b="1" i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𝐍𝐋𝐎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𝐄𝐑𝐄</m:t>
                                    </m:r>
                                  </m:sup>
                                </m:sSubSup>
                              </m:e>
                            </m:groupChr>
                          </m:e>
                          <m:lim>
                            <m:r>
                              <a:rPr lang="en-US" sz="20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𝐄𝐑𝐄</m:t>
                            </m:r>
                            <m: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𝐜𝐨𝐫𝐫𝐞𝐜𝐭𝐢𝐨𝐧𝐬</m:t>
                            </m:r>
                            <m: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0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sSubSup>
                                  <m:sSubSupPr>
                                    <m:ctrlP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𝜹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⟨</m:t>
                                    </m:r>
                                    <m:sSub>
                                      <m:sSubPr>
                                        <m:ctrlPr>
                                          <a:rPr lang="en-US" sz="20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0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⟩</m:t>
                                    </m:r>
                                  </m:e>
                                  <m:sub>
                                    <m:r>
                                      <a:rPr lang="en-US" sz="2000" b="1" i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𝐍𝐋𝐎</m:t>
                                    </m:r>
                                  </m:sub>
                                  <m:sup>
                                    <m:r>
                                      <a:rPr lang="en-US" sz="2000" b="1" i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𝐋𝐄𝐂</m:t>
                                    </m:r>
                                  </m:sup>
                                </m:sSubSup>
                              </m:e>
                            </m:groupChr>
                          </m:e>
                          <m:lim>
                            <m:r>
                              <a:rPr lang="en-US" sz="20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𝐋𝐄𝐂𝐬</m:t>
                            </m:r>
                            <m:r>
                              <a:rPr lang="en-US" sz="20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𝐜𝐨𝐧𝐭𝐫𝐢𝐛𝐮𝐭𝐢𝐨𝐧𝐬</m:t>
                            </m:r>
                          </m:lim>
                        </m:limLow>
                      </m:e>
                    </m:d>
                  </m:oMath>
                </a14:m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PMingLiU"/>
                  </a:rPr>
                  <a:t> </a:t>
                </a:r>
              </a:p>
              <a:p>
                <a:pPr marL="457200" indent="-457200"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0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⟩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NLO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LEC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LECs</m:t>
                        </m:r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contributions</m:t>
                        </m:r>
                      </m:lim>
                    </m:limLow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limLow>
                      <m:limLow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)</m:t>
                        </m:r>
                      </m:lim>
                    </m:limLow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PMingLiU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PMingLiU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PMingLiU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PMingLiU"/>
                                                    <a:cs typeface="Arial" panose="020B0604020202020204" pitchFamily="34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PMingLiU"/>
                                                    <a:cs typeface="Arial" panose="020B0604020202020204" pitchFamily="34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groupChr>
                          </m:e>
                          <m:lim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)</m:t>
                            </m:r>
                          </m:lim>
                        </m:limLow>
                      </m:e>
                      <m:sub/>
                    </m:sSub>
                  </m:oMath>
                </a14:m>
                <a:endParaRPr lang="en-US" sz="2000" dirty="0">
                  <a:cs typeface="Times New Roman" pitchFamily="18" charset="0"/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cs typeface="Times New Roman" pitchFamily="18" charset="0"/>
                  </a:rPr>
                  <a:t>Both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),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should be RG invariant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dirty="0">
                  <a:latin typeface="Times New Roman" panose="02020603050405020304" pitchFamily="18" charset="0"/>
                  <a:ea typeface="PMingLiU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endParaRPr lang="en-US" dirty="0">
                  <a:latin typeface="Times New Roman" panose="02020603050405020304" pitchFamily="18" charset="0"/>
                  <a:ea typeface="PMingLiU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1CCEF7-0228-4145-B5EF-5B5368FB6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55" y="1690688"/>
                <a:ext cx="10600661" cy="5313600"/>
              </a:xfrm>
              <a:prstGeom prst="rect">
                <a:avLst/>
              </a:prstGeom>
              <a:blipFill>
                <a:blip r:embed="rId2"/>
                <a:stretch>
                  <a:fillRect l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14FABD1-0A90-40A9-A7A9-EF792AD7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800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Magnetic interaction in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EFT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he-IL" sz="4400" b="1" dirty="0"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5F30CB-5C27-44EE-8E25-1E38C0DA9B7E}"/>
              </a:ext>
            </a:extLst>
          </p:cNvPr>
          <p:cNvCxnSpPr/>
          <p:nvPr/>
        </p:nvCxnSpPr>
        <p:spPr>
          <a:xfrm flipH="1">
            <a:off x="8659946" y="495682"/>
            <a:ext cx="314325" cy="6572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05D7EC-9159-4139-8A4F-1FD0CC30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4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1CCEF7-0228-4145-B5EF-5B5368FB6B4D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1745055" y="1690688"/>
                <a:ext cx="10600661" cy="531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  <a:buClr>
                    <a:schemeClr val="tx2"/>
                  </a:buClr>
                </a:pPr>
                <a:endParaRPr lang="en-US" sz="24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1000"/>
                  </a:spcBef>
                  <a:buClr>
                    <a:schemeClr val="tx2"/>
                  </a:buClr>
                  <a:buFont typeface="Wingdings 3" panose="05040102010807070707" pitchFamily="18" charset="2"/>
                  <a:buChar char=""/>
                </a:pPr>
                <a:r>
                  <a:rPr lang="en-US" sz="26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All calculations were done up to NLO:</a:t>
                </a:r>
                <a:endParaRPr lang="en-US" sz="2600" dirty="0">
                  <a:latin typeface="Times New Roman" panose="02020603050405020304" pitchFamily="18" charset="0"/>
                  <a:ea typeface="PMingLiU"/>
                </a:endParaRPr>
              </a:p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1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200" b="1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𝐋𝐎</m:t>
                        </m:r>
                      </m:sub>
                      <m:sup/>
                    </m:sSubSup>
                    <m:d>
                      <m:dPr>
                        <m:ctrlP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sSubSup>
                          <m:sSubSupPr>
                            <m:ctrlP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1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2200" b="1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𝐍𝐋𝐎</m:t>
                            </m:r>
                          </m:sub>
                          <m:sup/>
                        </m:sSubSup>
                      </m:e>
                    </m:d>
                    <m:r>
                      <a:rPr lang="en-US" sz="22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2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⟩</m:t>
                        </m:r>
                      </m:e>
                      <m:sub>
                        <m:r>
                          <a:rPr lang="en-US" sz="22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𝐋𝐎</m:t>
                        </m:r>
                      </m:sub>
                      <m:sup>
                        <m:r>
                          <a:rPr lang="en-US" sz="22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𝟏𝐁</m:t>
                        </m:r>
                      </m:sup>
                    </m:sSubSup>
                    <m:d>
                      <m:dPr>
                        <m:ctrlP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𝜹</m:t>
                                </m:r>
                                <m:sSubSup>
                                  <m:sSubSupPr>
                                    <m:ctrlP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⟨</m:t>
                                    </m:r>
                                    <m:sSub>
                                      <m:sSubPr>
                                        <m:ctrlPr>
                                          <a:rPr lang="en-US" sz="22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2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⟩</m:t>
                                    </m:r>
                                  </m:e>
                                  <m:sub>
                                    <m:r>
                                      <a:rPr lang="en-US" sz="2200" b="1" i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𝐍𝐋𝐎</m:t>
                                    </m:r>
                                  </m:sub>
                                  <m:sup>
                                    <m:r>
                                      <a:rPr lang="en-US" sz="2200" b="1" i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𝐄𝐑𝐄</m:t>
                                    </m:r>
                                  </m:sup>
                                </m:sSubSup>
                              </m:e>
                            </m:groupChr>
                          </m:e>
                          <m:lim>
                            <m:r>
                              <a:rPr lang="en-US" sz="22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𝐄𝐑𝐄</m:t>
                            </m:r>
                            <m: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2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𝐜𝐨𝐫𝐫𝐞𝐜𝐭𝐢𝐨𝐧𝐬</m:t>
                            </m:r>
                            <m: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</m:lim>
                        </m:limLow>
                        <m:r>
                          <a:rPr lang="en-US" sz="2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2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sSubSup>
                                  <m:sSubSupPr>
                                    <m:ctrlP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𝜹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⟨</m:t>
                                    </m:r>
                                    <m:sSub>
                                      <m:sSubPr>
                                        <m:ctrlPr>
                                          <a:rPr lang="en-US" sz="22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200" b="1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2200" b="1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⟩</m:t>
                                    </m:r>
                                  </m:e>
                                  <m:sub>
                                    <m:r>
                                      <a:rPr lang="en-US" sz="2200" b="1" i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𝐍𝐋𝐎</m:t>
                                    </m:r>
                                  </m:sub>
                                  <m:sup>
                                    <m:r>
                                      <a:rPr lang="en-US" sz="2200" b="1" i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𝐋𝐄𝐂</m:t>
                                    </m:r>
                                  </m:sup>
                                </m:sSubSup>
                              </m:e>
                            </m:groupChr>
                          </m:e>
                          <m:lim>
                            <m:r>
                              <a:rPr lang="en-US" sz="22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𝐋𝐄𝐂𝐬</m:t>
                            </m:r>
                            <m:r>
                              <a:rPr lang="en-US" sz="22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200" b="1" i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𝐜𝐨𝐧𝐭𝐫𝐢𝐛𝐮𝐭𝐢𝐨𝐧𝐬</m:t>
                            </m:r>
                          </m:lim>
                        </m:limLow>
                      </m:e>
                    </m:d>
                  </m:oMath>
                </a14:m>
                <a:r>
                  <a:rPr lang="en-US" sz="2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PMingLiU"/>
                  </a:rPr>
                  <a:t>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800" dirty="0"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 marL="457200" indent="-457200"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⟩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NLO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LEC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LECs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contributions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groupChr>
                      </m:e>
                      <m:li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)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𝜇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PMingLiU"/>
                                            <a:cs typeface="Arial" panose="020B0604020202020204" pitchFamily="34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PMingLiU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PMingLiU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PMingLiU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PMingLiU"/>
                                                    <a:cs typeface="Arial" panose="020B0604020202020204" pitchFamily="34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PMingLiU"/>
                                                    <a:cs typeface="Arial" panose="020B0604020202020204" pitchFamily="34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PMingLiU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groupChr>
                          </m:e>
                          <m:li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PMingLiU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)</m:t>
                            </m:r>
                          </m:lim>
                        </m:limLow>
                      </m:e>
                      <m:sub/>
                    </m:sSub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800" dirty="0">
                    <a:cs typeface="Times New Roman" pitchFamily="18" charset="0"/>
                  </a:rPr>
                  <a:t>Both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),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should be RG invariant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600" dirty="0">
                    <a:solidFill>
                      <a:srgbClr val="000000"/>
                    </a:solidFill>
                    <a:ea typeface="PMingLiU"/>
                    <a:cs typeface="Arial" panose="020B0604020202020204" pitchFamily="34" charset="0"/>
                  </a:rPr>
                  <a:t>We extract the two-body LECs from two observables and use them to predict the remaining two (6 combinations).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600" dirty="0">
                  <a:solidFill>
                    <a:srgbClr val="000000"/>
                  </a:solidFill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PMingLiU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</a:pPr>
                <a:endParaRPr lang="en-US" dirty="0">
                  <a:latin typeface="Times New Roman" panose="02020603050405020304" pitchFamily="18" charset="0"/>
                  <a:ea typeface="PMingLiU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endParaRPr lang="en-US" dirty="0">
                  <a:latin typeface="Times New Roman" panose="02020603050405020304" pitchFamily="18" charset="0"/>
                  <a:ea typeface="PMingLiU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1CCEF7-0228-4145-B5EF-5B5368FB6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55" y="1690688"/>
                <a:ext cx="10600661" cy="5313600"/>
              </a:xfrm>
              <a:prstGeom prst="rect">
                <a:avLst/>
              </a:prstGeom>
              <a:blipFill>
                <a:blip r:embed="rId2"/>
                <a:stretch>
                  <a:fillRect l="-920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14FABD1-0A90-40A9-A7A9-EF792AD7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800" y="365125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Magnetic interaction in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EFT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he-IL" sz="4400" b="1" dirty="0"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5F30CB-5C27-44EE-8E25-1E38C0DA9B7E}"/>
              </a:ext>
            </a:extLst>
          </p:cNvPr>
          <p:cNvCxnSpPr/>
          <p:nvPr/>
        </p:nvCxnSpPr>
        <p:spPr>
          <a:xfrm flipH="1">
            <a:off x="8659946" y="495682"/>
            <a:ext cx="314325" cy="6572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05D7EC-9159-4139-8A4F-1FD0CC30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15E96-43C3-464F-A825-5E7031BD64D7}"/>
              </a:ext>
            </a:extLst>
          </p:cNvPr>
          <p:cNvSpPr/>
          <p:nvPr/>
        </p:nvSpPr>
        <p:spPr>
          <a:xfrm>
            <a:off x="9354364" y="6488668"/>
            <a:ext cx="28376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/>
              <a:t>De-Leon and </a:t>
            </a:r>
            <a:r>
              <a:rPr lang="en-US" sz="1100" dirty="0" err="1"/>
              <a:t>Gazit</a:t>
            </a:r>
            <a:r>
              <a:rPr lang="en-US" sz="1100" dirty="0"/>
              <a:t> (2019) in submission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481431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F7AE9-2001-401E-BA97-C899F39F4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2811" b="6220"/>
          <a:stretch/>
        </p:blipFill>
        <p:spPr>
          <a:xfrm>
            <a:off x="2823895" y="1956183"/>
            <a:ext cx="5946269" cy="436134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930" y="224452"/>
            <a:ext cx="10353489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7EFE3F-6613-4B24-93CB-24F4F46149B0}"/>
                  </a:ext>
                </a:extLst>
              </p:cNvPr>
              <p:cNvSpPr txBox="1"/>
              <p:nvPr/>
            </p:nvSpPr>
            <p:spPr>
              <a:xfrm>
                <a:off x="2539998" y="1873849"/>
                <a:ext cx="5256529" cy="379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7EFE3F-6613-4B24-93CB-24F4F461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998" y="1873849"/>
                <a:ext cx="5256529" cy="379271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9A212-696F-422F-A405-00BFB911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1EA39-804D-4F5A-B5D3-7FFD56C00467}"/>
                  </a:ext>
                </a:extLst>
              </p:cNvPr>
              <p:cNvSpPr txBox="1"/>
              <p:nvPr/>
            </p:nvSpPr>
            <p:spPr>
              <a:xfrm>
                <a:off x="7042454" y="3091999"/>
                <a:ext cx="6187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0" dirty="0">
                    <a:solidFill>
                      <a:srgbClr val="C00000"/>
                    </a:solidFill>
                    <a:latin typeface="+mj-lt"/>
                  </a:rPr>
                  <a:t>is consistent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with 0!!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1EA39-804D-4F5A-B5D3-7FFD56C00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54" y="3091999"/>
                <a:ext cx="6187766" cy="461665"/>
              </a:xfrm>
              <a:prstGeom prst="rect">
                <a:avLst/>
              </a:prstGeom>
              <a:blipFill>
                <a:blip r:embed="rId4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43C7A1-A3D9-485A-9B85-717329D2B62F}"/>
                  </a:ext>
                </a:extLst>
              </p:cNvPr>
              <p:cNvSpPr txBox="1"/>
              <p:nvPr/>
            </p:nvSpPr>
            <p:spPr>
              <a:xfrm>
                <a:off x="4869484" y="6317531"/>
                <a:ext cx="2188274" cy="540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43C7A1-A3D9-485A-9B85-717329D2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84" y="6317531"/>
                <a:ext cx="2188274" cy="540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D60C97-7F90-4173-B2C6-7B2DCBC494A7}"/>
                  </a:ext>
                </a:extLst>
              </p:cNvPr>
              <p:cNvSpPr txBox="1"/>
              <p:nvPr/>
            </p:nvSpPr>
            <p:spPr>
              <a:xfrm rot="16200000" flipH="1">
                <a:off x="1489207" y="3940037"/>
                <a:ext cx="2188274" cy="540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D60C97-7F90-4173-B2C6-7B2DCBC4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1489207" y="3940037"/>
                <a:ext cx="2188274" cy="540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ECBBA4-E674-46C5-A0F0-EA1C462E406A}"/>
                  </a:ext>
                </a:extLst>
              </p:cNvPr>
              <p:cNvSpPr txBox="1"/>
              <p:nvPr/>
            </p:nvSpPr>
            <p:spPr>
              <a:xfrm>
                <a:off x="9281110" y="824472"/>
                <a:ext cx="2910890" cy="970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𝑛𝑝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ECBBA4-E674-46C5-A0F0-EA1C462E4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10" y="824472"/>
                <a:ext cx="2910890" cy="970907"/>
              </a:xfrm>
              <a:prstGeom prst="rect">
                <a:avLst/>
              </a:prstGeom>
              <a:blipFill>
                <a:blip r:embed="rId7"/>
                <a:stretch>
                  <a:fillRect l="-1674" t="-3750" b="-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79ADC9-8CE8-4516-A20E-A318228CDACF}"/>
                  </a:ext>
                </a:extLst>
              </p:cNvPr>
              <p:cNvSpPr/>
              <p:nvPr/>
            </p:nvSpPr>
            <p:spPr>
              <a:xfrm>
                <a:off x="2750523" y="1084921"/>
                <a:ext cx="613373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⟩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𝐋𝐎</m:t>
                          </m:r>
                        </m:sub>
                        <m:sup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𝟏𝐁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𝜹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⟨</m:t>
                                      </m:r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⟩</m:t>
                                      </m:r>
                                    </m:e>
                                    <m:sub>
                                      <m:r>
                                        <a:rPr lang="en-US" b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𝐍𝐋𝐎</m:t>
                                      </m:r>
                                    </m:sub>
                                    <m:sup>
                                      <m:r>
                                        <a:rPr lang="en-US" b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𝐄𝐑𝐄</m:t>
                                      </m:r>
                                    </m:sup>
                                  </m:sSubSup>
                                </m:e>
                              </m:groupChr>
                            </m:e>
                            <m:lim>
                              <m:r>
                                <a:rPr lang="en-US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𝐄𝐑𝐄</m:t>
                              </m:r>
                              <m:r>
                                <a:rPr lang="en-US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𝐜𝐨𝐫𝐫𝐞𝐜𝐭𝐢𝐨𝐧𝐬</m:t>
                              </m:r>
                              <m:r>
                                <a:rPr lang="en-US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 </m:t>
                              </m:r>
                            </m:lim>
                          </m:limLow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  <m:r>
                                    <a:rPr lang="en-US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PMingLiU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PMingLiU"/>
                                          <a:cs typeface="Arial" panose="020B0604020202020204" pitchFamily="34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𝐋𝐄𝐂𝐬</m:t>
                              </m:r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𝐜𝐨𝐧𝐭𝐫𝐢𝐛𝐮𝐭𝐢𝐨𝐧</m:t>
                              </m:r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𝒔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PMingLiU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79ADC9-8CE8-4516-A20E-A318228CD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23" y="1084921"/>
                <a:ext cx="6133730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07623F2-F290-461B-AFA3-99A6FD3C082D}"/>
              </a:ext>
            </a:extLst>
          </p:cNvPr>
          <p:cNvSpPr txBox="1">
            <a:spLocks/>
          </p:cNvSpPr>
          <p:nvPr/>
        </p:nvSpPr>
        <p:spPr>
          <a:xfrm>
            <a:off x="8796393" y="6492875"/>
            <a:ext cx="339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1100" dirty="0">
              <a:solidFill>
                <a:schemeClr val="tx1"/>
              </a:solidFill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</a:rPr>
              <a:t>De-Leon and </a:t>
            </a:r>
            <a:r>
              <a:rPr lang="en-US" sz="1100" dirty="0" err="1">
                <a:solidFill>
                  <a:schemeClr val="tx1"/>
                </a:solidFill>
              </a:rPr>
              <a:t>Gazit</a:t>
            </a:r>
            <a:r>
              <a:rPr lang="en-US" sz="1100" dirty="0">
                <a:solidFill>
                  <a:schemeClr val="tx1"/>
                </a:solidFill>
              </a:rPr>
              <a:t> (2019) in submission</a:t>
            </a:r>
            <a:endParaRPr lang="it-IT" sz="1100" dirty="0">
              <a:solidFill>
                <a:schemeClr val="tx1"/>
              </a:solidFill>
            </a:endParaRPr>
          </a:p>
          <a:p>
            <a:pPr algn="r"/>
            <a:r>
              <a:rPr lang="it-IT" sz="1100" dirty="0">
                <a:solidFill>
                  <a:schemeClr val="tx1"/>
                </a:solidFill>
              </a:rPr>
              <a:t>S. Pastore, R. Schiavilla, J.L. Goity(2008)... </a:t>
            </a:r>
          </a:p>
          <a:p>
            <a:pPr algn="r"/>
            <a:br>
              <a:rPr lang="it-IT" sz="1100" dirty="0"/>
            </a:br>
            <a:endParaRPr lang="en-US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DFF30B-E47B-4CDB-BE1B-1A915F830898}"/>
                  </a:ext>
                </a:extLst>
              </p:cNvPr>
              <p:cNvSpPr txBox="1"/>
              <p:nvPr/>
            </p:nvSpPr>
            <p:spPr>
              <a:xfrm>
                <a:off x="8503696" y="3679278"/>
                <a:ext cx="37558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𝐸𝐹𝑇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Two-body iso-vector</a:t>
                </a:r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 current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of NLO</a:t>
                </a:r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Two-body iso-scalar </a:t>
                </a:r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current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of N</a:t>
                </a:r>
                <a:r>
                  <a:rPr lang="en-US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DFF30B-E47B-4CDB-BE1B-1A915F830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696" y="3679278"/>
                <a:ext cx="3755838" cy="1938992"/>
              </a:xfrm>
              <a:prstGeom prst="rect">
                <a:avLst/>
              </a:prstGeom>
              <a:blipFill>
                <a:blip r:embed="rId9"/>
                <a:stretch>
                  <a:fillRect l="-2597" t="-2516" r="-649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315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/>
              <p:cNvSpPr>
                <a:spLocks noGrp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Error estimation,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it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  <a:blipFill>
                <a:blip r:embed="rId2"/>
                <a:stretch>
                  <a:fillRect l="-2472" t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891E7D8-2169-4F1D-9808-D0CC8C75451F}"/>
              </a:ext>
            </a:extLst>
          </p:cNvPr>
          <p:cNvSpPr txBox="1">
            <a:spLocks/>
          </p:cNvSpPr>
          <p:nvPr/>
        </p:nvSpPr>
        <p:spPr>
          <a:xfrm>
            <a:off x="8501974" y="6164692"/>
            <a:ext cx="3577445" cy="842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>
                <a:solidFill>
                  <a:schemeClr val="tx1"/>
                </a:solidFill>
              </a:rPr>
              <a:t>Greisshammer</a:t>
            </a:r>
            <a:r>
              <a:rPr lang="en-US" dirty="0">
                <a:solidFill>
                  <a:schemeClr val="tx1"/>
                </a:solidFill>
              </a:rPr>
              <a:t>, McGovern and </a:t>
            </a:r>
            <a:r>
              <a:rPr lang="en-US" dirty="0" err="1">
                <a:solidFill>
                  <a:schemeClr val="tx1"/>
                </a:solidFill>
              </a:rPr>
              <a:t>Phillps</a:t>
            </a:r>
            <a:r>
              <a:rPr lang="en-US" dirty="0">
                <a:solidFill>
                  <a:schemeClr val="tx1"/>
                </a:solidFill>
              </a:rPr>
              <a:t> (2016)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De-Leon and </a:t>
            </a:r>
            <a:r>
              <a:rPr lang="en-US" dirty="0" err="1">
                <a:solidFill>
                  <a:schemeClr val="tx1"/>
                </a:solidFill>
              </a:rPr>
              <a:t>Gazit</a:t>
            </a:r>
            <a:r>
              <a:rPr lang="en-US" dirty="0">
                <a:solidFill>
                  <a:schemeClr val="tx1"/>
                </a:solidFill>
              </a:rPr>
              <a:t> (2019) in submission</a:t>
            </a:r>
            <a:endParaRPr lang="en-US" sz="1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CD0D11-5847-442D-A9B6-DAF403354CDB}"/>
                  </a:ext>
                </a:extLst>
              </p:cNvPr>
              <p:cNvSpPr txBox="1"/>
              <p:nvPr/>
            </p:nvSpPr>
            <p:spPr>
              <a:xfrm>
                <a:off x="2789068" y="3743350"/>
                <a:ext cx="6812132" cy="510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𝐋𝐎</m:t>
                          </m:r>
                        </m:sub>
                        <m:sup>
                          <m:r>
                            <a:rPr lang="en-US" sz="2400" b="1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𝟏𝐁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𝜹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⟩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𝜹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⟩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2"/>
                  </a:solidFill>
                  <a:latin typeface="Cambria Math" panose="02040503050406030204" pitchFamily="18" charset="0"/>
                  <a:ea typeface="PMingLiU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CD0D11-5847-442D-A9B6-DAF40335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068" y="3743350"/>
                <a:ext cx="6812132" cy="51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A1B179-BC22-4082-9DFE-E4206D27F7D3}"/>
                  </a:ext>
                </a:extLst>
              </p:cNvPr>
              <p:cNvSpPr txBox="1"/>
              <p:nvPr/>
            </p:nvSpPr>
            <p:spPr>
              <a:xfrm>
                <a:off x="3891064" y="4227357"/>
                <a:ext cx="47665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=10%,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=0.9±0.4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with 70% degree of belief: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he-IL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&gt;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he-IL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A1B179-BC22-4082-9DFE-E4206D27F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64" y="4227357"/>
                <a:ext cx="4766554" cy="1569660"/>
              </a:xfrm>
              <a:prstGeom prst="rect">
                <a:avLst/>
              </a:prstGeom>
              <a:blipFill>
                <a:blip r:embed="rId4"/>
                <a:stretch>
                  <a:fillRect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9CB70E-3797-4BFB-B054-7557E1987835}"/>
                  </a:ext>
                </a:extLst>
              </p:cNvPr>
              <p:cNvSpPr txBox="1"/>
              <p:nvPr/>
            </p:nvSpPr>
            <p:spPr>
              <a:xfrm>
                <a:off x="2052536" y="5745203"/>
                <a:ext cx="1035348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The theoretical uncertainty for our theory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9CB70E-3797-4BFB-B054-7557E198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36" y="5745203"/>
                <a:ext cx="10353489" cy="532966"/>
              </a:xfrm>
              <a:prstGeom prst="rect">
                <a:avLst/>
              </a:prstGeom>
              <a:blipFill>
                <a:blip r:embed="rId5"/>
                <a:stretch>
                  <a:fillRect l="-123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31ECE-1E9E-4C1D-A5D6-FC6ECD6B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13F54F-B14D-483E-AC14-222A74243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238788"/>
                  </p:ext>
                </p:extLst>
              </p:nvPr>
            </p:nvGraphicFramePr>
            <p:xfrm>
              <a:off x="2602230" y="1152907"/>
              <a:ext cx="7587060" cy="252984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855470">
                      <a:extLst>
                        <a:ext uri="{9D8B030D-6E8A-4147-A177-3AD203B41FA5}">
                          <a16:colId xmlns:a16="http://schemas.microsoft.com/office/drawing/2014/main" val="1351426396"/>
                        </a:ext>
                      </a:extLst>
                    </a:gridCol>
                    <a:gridCol w="1154544">
                      <a:extLst>
                        <a:ext uri="{9D8B030D-6E8A-4147-A177-3AD203B41FA5}">
                          <a16:colId xmlns:a16="http://schemas.microsoft.com/office/drawing/2014/main" val="2596542098"/>
                        </a:ext>
                      </a:extLst>
                    </a:gridCol>
                    <a:gridCol w="1861103">
                      <a:extLst>
                        <a:ext uri="{9D8B030D-6E8A-4147-A177-3AD203B41FA5}">
                          <a16:colId xmlns:a16="http://schemas.microsoft.com/office/drawing/2014/main" val="3372528401"/>
                        </a:ext>
                      </a:extLst>
                    </a:gridCol>
                    <a:gridCol w="1694270">
                      <a:extLst>
                        <a:ext uri="{9D8B030D-6E8A-4147-A177-3AD203B41FA5}">
                          <a16:colId xmlns:a16="http://schemas.microsoft.com/office/drawing/2014/main" val="317270210"/>
                        </a:ext>
                      </a:extLst>
                    </a:gridCol>
                    <a:gridCol w="1021673">
                      <a:extLst>
                        <a:ext uri="{9D8B030D-6E8A-4147-A177-3AD203B41FA5}">
                          <a16:colId xmlns:a16="http://schemas.microsoft.com/office/drawing/2014/main" val="3680920438"/>
                        </a:ext>
                      </a:extLst>
                    </a:gridCol>
                  </a:tblGrid>
                  <a:tr h="15860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smtClean="0"/>
                                    </m:ctrlPr>
                                  </m:sSubSupPr>
                                  <m:e>
                                    <m:r>
                                      <a:rPr lang="en-US" sz="2000" smtClean="0"/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smtClean="0"/>
                                      <m:t>1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sz="2000" smtClean="0"/>
                                        </m:ctrlPr>
                                      </m:sSupPr>
                                      <m:e>
                                        <m:r>
                                          <a:rPr lang="en-US" sz="2000" smtClean="0"/>
                                          <m:t>′</m:t>
                                        </m:r>
                                      </m:e>
                                      <m:sup>
                                        <m:r>
                                          <a:rPr lang="en-US" sz="2000" smtClean="0"/>
                                          <m:t>∞</m:t>
                                        </m:r>
                                      </m:sup>
                                    </m:sSup>
                                  </m:sup>
                                </m:sSubSup>
                                <m:r>
                                  <a:rPr lang="en-US" sz="2000" smtClean="0"/>
                                  <m:t>/1</m:t>
                                </m:r>
                                <m:sSup>
                                  <m:sSupPr>
                                    <m:ctrlPr>
                                      <a:rPr lang="en-US" sz="2000" smtClean="0"/>
                                    </m:ctrlPr>
                                  </m:sSupPr>
                                  <m:e>
                                    <m:r>
                                      <a:rPr lang="en-US" sz="2000" smtClean="0"/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smtClean="0"/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smtClean="0"/>
                                        </m:ctrlPr>
                                      </m:sSubPr>
                                      <m:e>
                                        <m:r>
                                          <a:rPr lang="en-US" sz="2000" smtClean="0"/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000" baseline="30000" smtClean="0"/>
                                          <m:t>3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/>
                                          <m:t>H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smtClean="0"/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/>
                                  <m:t>nMN</m:t>
                                </m:r>
                                <m:r>
                                  <a:rPr lang="en-US" sz="2000" smtClean="0"/>
                                  <m:t>] </m:t>
                                </m:r>
                              </m:oMath>
                            </m:oMathPara>
                          </a14:m>
                          <a:endParaRPr lang="en-US" sz="20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smtClean="0"/>
                                        </m:ctrlPr>
                                      </m:sSubPr>
                                      <m:e>
                                        <m:r>
                                          <a:rPr lang="en-US" sz="2000" smtClean="0"/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000" baseline="30000" smtClean="0"/>
                                          <m:t>3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/>
                                          <m:t>He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smtClean="0"/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/>
                                  <m:t>nMN</m:t>
                                </m:r>
                                <m:r>
                                  <a:rPr lang="en-US" sz="2000" smtClean="0"/>
                                  <m:t>]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pPr algn="ctr"/>
                          <a:endParaRPr lang="en-US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𝑌</m:t>
                                </m:r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’</m:t>
                                    </m:r>
                                  </m:e>
                                  <m:sub>
                                    <m:r>
                                      <a:rPr lang="en-US" sz="2000" dirty="0" smtClean="0"/>
                                      <m:t>𝑛</m:t>
                                    </m:r>
                                    <m:r>
                                      <a:rPr lang="en-US" sz="2000" dirty="0" smtClean="0"/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832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67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smtClean="0"/>
                                  <m:t>Δ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5899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 NLO/LO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724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Exp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3301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13F54F-B14D-483E-AC14-222A74243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238788"/>
                  </p:ext>
                </p:extLst>
              </p:nvPr>
            </p:nvGraphicFramePr>
            <p:xfrm>
              <a:off x="2602230" y="1152907"/>
              <a:ext cx="7587060" cy="252984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855470">
                      <a:extLst>
                        <a:ext uri="{9D8B030D-6E8A-4147-A177-3AD203B41FA5}">
                          <a16:colId xmlns:a16="http://schemas.microsoft.com/office/drawing/2014/main" val="1351426396"/>
                        </a:ext>
                      </a:extLst>
                    </a:gridCol>
                    <a:gridCol w="1154544">
                      <a:extLst>
                        <a:ext uri="{9D8B030D-6E8A-4147-A177-3AD203B41FA5}">
                          <a16:colId xmlns:a16="http://schemas.microsoft.com/office/drawing/2014/main" val="2596542098"/>
                        </a:ext>
                      </a:extLst>
                    </a:gridCol>
                    <a:gridCol w="1861103">
                      <a:extLst>
                        <a:ext uri="{9D8B030D-6E8A-4147-A177-3AD203B41FA5}">
                          <a16:colId xmlns:a16="http://schemas.microsoft.com/office/drawing/2014/main" val="3372528401"/>
                        </a:ext>
                      </a:extLst>
                    </a:gridCol>
                    <a:gridCol w="1694270">
                      <a:extLst>
                        <a:ext uri="{9D8B030D-6E8A-4147-A177-3AD203B41FA5}">
                          <a16:colId xmlns:a16="http://schemas.microsoft.com/office/drawing/2014/main" val="317270210"/>
                        </a:ext>
                      </a:extLst>
                    </a:gridCol>
                    <a:gridCol w="1021673">
                      <a:extLst>
                        <a:ext uri="{9D8B030D-6E8A-4147-A177-3AD203B41FA5}">
                          <a16:colId xmlns:a16="http://schemas.microsoft.com/office/drawing/2014/main" val="3680920438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1376" t="-1739" r="-398942" b="-28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61438" t="-1739" r="-146405" b="-28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87770" t="-1739" r="-61151" b="-28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667" t="-1739" r="-1190" b="-28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8325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673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52632" r="-3091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58991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 NLO/LO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7249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Exp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3301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4589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9"/>
              <p:cNvSpPr>
                <a:spLocks noGrp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EM Final results,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4400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it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  <a:blipFill>
                <a:blip r:embed="rId2"/>
                <a:stretch>
                  <a:fillRect l="-2472" t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891E7D8-2169-4F1D-9808-D0CC8C75451F}"/>
              </a:ext>
            </a:extLst>
          </p:cNvPr>
          <p:cNvSpPr txBox="1">
            <a:spLocks/>
          </p:cNvSpPr>
          <p:nvPr/>
        </p:nvSpPr>
        <p:spPr>
          <a:xfrm>
            <a:off x="9023985" y="64509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tx1"/>
                </a:solidFill>
              </a:rPr>
              <a:t>De-Leon and </a:t>
            </a:r>
            <a:r>
              <a:rPr lang="en-US" sz="1100" dirty="0" err="1">
                <a:solidFill>
                  <a:schemeClr val="tx1"/>
                </a:solidFill>
              </a:rPr>
              <a:t>Gazit</a:t>
            </a:r>
            <a:r>
              <a:rPr lang="en-US" sz="1100" dirty="0">
                <a:solidFill>
                  <a:schemeClr val="tx1"/>
                </a:solidFill>
              </a:rPr>
              <a:t> (2019) in submission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93143-7308-4D91-8C8D-161C33E10A7B}"/>
              </a:ext>
            </a:extLst>
          </p:cNvPr>
          <p:cNvSpPr txBox="1"/>
          <p:nvPr/>
        </p:nvSpPr>
        <p:spPr>
          <a:xfrm>
            <a:off x="2882537" y="4981043"/>
            <a:ext cx="7785463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D55D91-50FF-4A83-8350-A112050AB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/>
          <a:stretch/>
        </p:blipFill>
        <p:spPr>
          <a:xfrm>
            <a:off x="3428372" y="805190"/>
            <a:ext cx="6236147" cy="56867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FD50C1-0589-418B-BFE1-3F55E2078BE3}"/>
              </a:ext>
            </a:extLst>
          </p:cNvPr>
          <p:cNvSpPr/>
          <p:nvPr/>
        </p:nvSpPr>
        <p:spPr>
          <a:xfrm rot="16200000">
            <a:off x="1511330" y="3697497"/>
            <a:ext cx="301785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M1 strength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7641D8-F969-4BBB-BEEE-41EE269938CA}"/>
                  </a:ext>
                </a:extLst>
              </p:cNvPr>
              <p:cNvSpPr txBox="1"/>
              <p:nvPr/>
            </p:nvSpPr>
            <p:spPr>
              <a:xfrm>
                <a:off x="1994171" y="5968692"/>
                <a:ext cx="10353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The theoretical uncertainty for our theory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7641D8-F969-4BBB-BEEE-41EE2699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71" y="5968692"/>
                <a:ext cx="10353489" cy="523220"/>
              </a:xfrm>
              <a:prstGeom prst="rect">
                <a:avLst/>
              </a:prstGeom>
              <a:blipFill>
                <a:blip r:embed="rId6"/>
                <a:stretch>
                  <a:fillRect l="-117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7FC7B-7B88-4562-B1A8-2872BF5B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9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930" y="224452"/>
            <a:ext cx="10353489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Triton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-decay matrix elements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B912E-1C03-4273-96D1-B53429FF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E8E50-1FDC-4175-9151-37155700DFBD}"/>
                  </a:ext>
                </a:extLst>
              </p:cNvPr>
              <p:cNvSpPr txBox="1"/>
              <p:nvPr/>
            </p:nvSpPr>
            <p:spPr>
              <a:xfrm>
                <a:off x="4038652" y="2296566"/>
                <a:ext cx="3325398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GT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E8E50-1FDC-4175-9151-37155700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52" y="2296566"/>
                <a:ext cx="3325398" cy="900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76ABE-AEC9-4C35-8820-F4DA53B059EA}"/>
                  </a:ext>
                </a:extLst>
              </p:cNvPr>
              <p:cNvSpPr/>
              <p:nvPr/>
            </p:nvSpPr>
            <p:spPr>
              <a:xfrm>
                <a:off x="1533525" y="4879050"/>
                <a:ext cx="9800782" cy="517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GT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</m:sup>
                      </m:sSup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002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002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GT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76ABE-AEC9-4C35-8820-F4DA53B05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4879050"/>
                <a:ext cx="9800782" cy="517514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7EE004-41D7-4C9D-A539-F369BB76DD86}"/>
              </a:ext>
            </a:extLst>
          </p:cNvPr>
          <p:cNvSpPr txBox="1"/>
          <p:nvPr/>
        </p:nvSpPr>
        <p:spPr>
          <a:xfrm>
            <a:off x="2013624" y="1542256"/>
            <a:ext cx="491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triton comparative half-life: </a:t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8C0586-2FB4-4B24-B290-84952F0BAAD6}"/>
                  </a:ext>
                </a:extLst>
              </p:cNvPr>
              <p:cNvSpPr/>
              <p:nvPr/>
            </p:nvSpPr>
            <p:spPr>
              <a:xfrm>
                <a:off x="1823400" y="3465604"/>
                <a:ext cx="10440035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GT</m:t>
                                  </m:r>
                                  <m:r>
                                    <a:rPr lang="en-US" sz="20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2000" b="0" i="1" kern="120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 kern="12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kern="1200" baseline="30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kern="1200" baseline="30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00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000" i="1" kern="12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GT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LO</m:t>
                          </m:r>
                        </m:sub>
                      </m:sSub>
                      <m:d>
                        <m:dPr>
                          <m:ctrl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GT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ERE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LO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PMingLiU" panose="02020500000000000000" pitchFamily="18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GT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NLO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US" sz="11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8C0586-2FB4-4B24-B290-84952F0BA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00" y="3465604"/>
                <a:ext cx="10440035" cy="936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98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mans face&#10;&#10;Description automatically generated">
            <a:extLst>
              <a:ext uri="{FF2B5EF4-FFF2-40B4-BE49-F238E27FC236}">
                <a16:creationId xmlns:a16="http://schemas.microsoft.com/office/drawing/2014/main" id="{CB59AC48-01A4-40FE-80C3-E890DC07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8"/>
          <a:stretch/>
        </p:blipFill>
        <p:spPr>
          <a:xfrm>
            <a:off x="2306820" y="627018"/>
            <a:ext cx="6743874" cy="44239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20D5C31-ECCF-41BF-9C7A-0DDB64AFDFC1}"/>
              </a:ext>
            </a:extLst>
          </p:cNvPr>
          <p:cNvSpPr/>
          <p:nvPr/>
        </p:nvSpPr>
        <p:spPr>
          <a:xfrm rot="16200000">
            <a:off x="2193132" y="2649243"/>
            <a:ext cx="227375" cy="587828"/>
          </a:xfrm>
          <a:prstGeom prst="rect">
            <a:avLst/>
          </a:prstGeom>
          <a:solidFill>
            <a:srgbClr val="F1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9">
                <a:extLst>
                  <a:ext uri="{FF2B5EF4-FFF2-40B4-BE49-F238E27FC236}">
                    <a16:creationId xmlns:a16="http://schemas.microsoft.com/office/drawing/2014/main" id="{5E94889A-B03F-4DAB-9DBB-81C945EB5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5930" y="224452"/>
                <a:ext cx="9377499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i="1" baseline="300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erpetua" panose="02020502060401020303" pitchFamily="18" charset="0"/>
                  </a:rPr>
                  <a:t>-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decay: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erpetua" panose="02020502060401020303" pitchFamily="18" charset="0"/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calibration</a:t>
                </a:r>
              </a:p>
            </p:txBody>
          </p:sp>
        </mc:Choice>
        <mc:Fallback xmlns="">
          <p:sp>
            <p:nvSpPr>
              <p:cNvPr id="4" name="Title 9">
                <a:extLst>
                  <a:ext uri="{FF2B5EF4-FFF2-40B4-BE49-F238E27FC236}">
                    <a16:creationId xmlns:a16="http://schemas.microsoft.com/office/drawing/2014/main" id="{5E94889A-B03F-4DAB-9DBB-81C945EB5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30" y="224452"/>
                <a:ext cx="9377499" cy="1325563"/>
              </a:xfrm>
              <a:prstGeom prst="rect">
                <a:avLst/>
              </a:prstGeom>
              <a:blipFill>
                <a:blip r:embed="rId3"/>
                <a:stretch>
                  <a:fillRect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1119A0-7493-4EE2-9B72-3FA13A40C429}"/>
                  </a:ext>
                </a:extLst>
              </p:cNvPr>
              <p:cNvSpPr txBox="1"/>
              <p:nvPr/>
            </p:nvSpPr>
            <p:spPr>
              <a:xfrm>
                <a:off x="2185850" y="5457442"/>
                <a:ext cx="7975687" cy="819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GT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GT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NLO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𝐺𝑇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e>
                              </m:d>
                            </m:e>
                            <m:sub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NLO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1119A0-7493-4EE2-9B72-3FA13A40C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850" y="5457442"/>
                <a:ext cx="7975687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A8F9CE-DF9A-48FF-9FD2-A4AE40A7B8B9}"/>
                  </a:ext>
                </a:extLst>
              </p:cNvPr>
              <p:cNvSpPr txBox="1"/>
              <p:nvPr/>
            </p:nvSpPr>
            <p:spPr>
              <a:xfrm>
                <a:off x="8425427" y="4175412"/>
                <a:ext cx="3766573" cy="1014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𝜦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Perpetua" panose="02020502060401020303" pitchFamily="18" charset="0"/>
                  </a:rPr>
                  <a:t>is RG invariant!!</a:t>
                </a:r>
                <a:endParaRPr lang="en-US" b="1" dirty="0">
                  <a:latin typeface="Perpetua" panose="02020502060401020303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A8F9CE-DF9A-48FF-9FD2-A4AE40A7B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27" y="4175412"/>
                <a:ext cx="3766573" cy="1014060"/>
              </a:xfrm>
              <a:prstGeom prst="rect">
                <a:avLst/>
              </a:prstGeom>
              <a:blipFill>
                <a:blip r:embed="rId5"/>
                <a:stretch>
                  <a:fillRect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1E4CBEC-77E5-49D4-8091-E40F8F17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D87372-583D-481D-B983-56798510021D}"/>
                  </a:ext>
                </a:extLst>
              </p:cNvPr>
              <p:cNvSpPr txBox="1"/>
              <p:nvPr/>
            </p:nvSpPr>
            <p:spPr>
              <a:xfrm>
                <a:off x="5449971" y="5050972"/>
                <a:ext cx="877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𝛬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D87372-583D-481D-B983-567985100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71" y="5050972"/>
                <a:ext cx="877741" cy="276999"/>
              </a:xfrm>
              <a:prstGeom prst="rect">
                <a:avLst/>
              </a:prstGeom>
              <a:blipFill>
                <a:blip r:embed="rId7"/>
                <a:stretch>
                  <a:fillRect l="-4167" r="-902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A20B6F69-AB53-47EF-8D38-5BAC67E8F57D}"/>
              </a:ext>
            </a:extLst>
          </p:cNvPr>
          <p:cNvSpPr txBox="1">
            <a:spLocks/>
          </p:cNvSpPr>
          <p:nvPr/>
        </p:nvSpPr>
        <p:spPr>
          <a:xfrm>
            <a:off x="8943120" y="64004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De-Leon, Platter and </a:t>
            </a:r>
            <a:r>
              <a:rPr lang="en-US" dirty="0" err="1">
                <a:solidFill>
                  <a:schemeClr val="tx1"/>
                </a:solidFill>
              </a:rPr>
              <a:t>Gazit</a:t>
            </a:r>
            <a:r>
              <a:rPr lang="en-US" dirty="0">
                <a:solidFill>
                  <a:schemeClr val="tx1"/>
                </a:solidFill>
              </a:rPr>
              <a:t> (2019)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1E529B-9132-4A2F-B5FC-39A405ABD040}"/>
              </a:ext>
            </a:extLst>
          </p:cNvPr>
          <p:cNvSpPr/>
          <p:nvPr/>
        </p:nvSpPr>
        <p:spPr>
          <a:xfrm rot="10800000">
            <a:off x="2336102" y="2838995"/>
            <a:ext cx="136417" cy="587828"/>
          </a:xfrm>
          <a:prstGeom prst="rect">
            <a:avLst/>
          </a:prstGeom>
          <a:solidFill>
            <a:srgbClr val="F1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E7E50E-CC17-4CB8-A048-E36B8DB7A385}"/>
                  </a:ext>
                </a:extLst>
              </p:cNvPr>
              <p:cNvSpPr txBox="1"/>
              <p:nvPr/>
            </p:nvSpPr>
            <p:spPr>
              <a:xfrm rot="16200000">
                <a:off x="1641952" y="2988317"/>
                <a:ext cx="137697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E7E50E-CC17-4CB8-A048-E36B8DB7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41952" y="2988317"/>
                <a:ext cx="1376979" cy="289182"/>
              </a:xfrm>
              <a:prstGeom prst="rect">
                <a:avLst/>
              </a:prstGeom>
              <a:blipFill>
                <a:blip r:embed="rId8"/>
                <a:stretch>
                  <a:fillRect l="-2128" t="-3982" r="-34043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DD2FC-C769-4738-8A35-D1F01FDA27C7}"/>
                  </a:ext>
                </a:extLst>
              </p:cNvPr>
              <p:cNvSpPr txBox="1"/>
              <p:nvPr/>
            </p:nvSpPr>
            <p:spPr>
              <a:xfrm>
                <a:off x="4440249" y="3821398"/>
                <a:ext cx="2645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DD2FC-C769-4738-8A35-D1F01FDA2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249" y="3821398"/>
                <a:ext cx="2645229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97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4B90B49-3DA6-4A73-8CB1-678F09D76B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0396" y="1623030"/>
                <a:ext cx="6634884" cy="5328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fundamental theory is QCD, which is non-perturbative in the low-energy regime.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the momentum scale,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small</a:t>
                </a:r>
                <a:b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compared to the physical cutoff,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cut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a physical process can be described using Effective Field Theory.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low energies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pion can be integrated out and only nucleons are left as effective degrees of free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do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m. </a:t>
                </a:r>
              </a:p>
              <a:p>
                <a:pPr marL="0" indent="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m:t>QCD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m:t>→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effective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𝒪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LO</m:t>
                        </m:r>
                      </m:lim>
                    </m:limLow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limLow>
                      <m:limLow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𝒪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𝑐𝑢𝑡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NLO</m:t>
                        </m:r>
                      </m:lim>
                    </m:limLow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+…+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Font typeface="Arial" panose="020B0604020202020204" pitchFamily="34" charset="0"/>
                  <a:buNone/>
                </a:pPr>
                <a:endParaRPr lang="en-US" sz="2400" dirty="0">
                  <a:solidFill>
                    <a:schemeClr val="tx1"/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Font typeface="Arial" panose="020B0604020202020204" pitchFamily="34" charset="0"/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4B90B49-3DA6-4A73-8CB1-678F09D7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96" y="1623030"/>
                <a:ext cx="6634884" cy="5328592"/>
              </a:xfrm>
              <a:prstGeom prst="rect">
                <a:avLst/>
              </a:prstGeom>
              <a:blipFill>
                <a:blip r:embed="rId3"/>
                <a:stretch>
                  <a:fillRect l="-1286" t="-1602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89" y="1623030"/>
            <a:ext cx="2088232" cy="454936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723980-F237-42BB-9E40-10A521E37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66278"/>
              </p:ext>
            </p:extLst>
          </p:nvPr>
        </p:nvGraphicFramePr>
        <p:xfrm>
          <a:off x="5768077" y="5313332"/>
          <a:ext cx="77002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723980-F237-42BB-9E40-10A521E37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8077" y="5313332"/>
                        <a:ext cx="770021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95744B56-E82F-45A4-8AA2-2606E9568AD1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Field Theory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82750-AAF7-42E1-89F6-62D341AFADE7}"/>
              </a:ext>
            </a:extLst>
          </p:cNvPr>
          <p:cNvSpPr txBox="1"/>
          <p:nvPr/>
        </p:nvSpPr>
        <p:spPr>
          <a:xfrm>
            <a:off x="7281423" y="6427113"/>
            <a:ext cx="491057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Kaplan, Savage ,Wise, (1998-1999)</a:t>
            </a:r>
          </a:p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Bedaque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Hammer, van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Kolck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(1999)</a:t>
            </a:r>
            <a:endParaRPr lang="he-IL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37663-0653-43A8-A8FA-1A234EA8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24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D0328C-97AD-4E14-AA76-9A311021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26" y="1227828"/>
            <a:ext cx="7301774" cy="53581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930" y="224452"/>
            <a:ext cx="10353489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interaction: Quantitative analogy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891E7D8-2169-4F1D-9808-D0CC8C75451F}"/>
              </a:ext>
            </a:extLst>
          </p:cNvPr>
          <p:cNvSpPr txBox="1">
            <a:spLocks/>
          </p:cNvSpPr>
          <p:nvPr/>
        </p:nvSpPr>
        <p:spPr>
          <a:xfrm>
            <a:off x="8501974" y="6164692"/>
            <a:ext cx="3577445" cy="842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>
                <a:solidFill>
                  <a:schemeClr val="tx1"/>
                </a:solidFill>
              </a:rPr>
              <a:t>Vanasse</a:t>
            </a:r>
            <a:r>
              <a:rPr lang="en-US" sz="1100" dirty="0">
                <a:solidFill>
                  <a:schemeClr val="tx1"/>
                </a:solidFill>
              </a:rPr>
              <a:t> (2017)</a:t>
            </a:r>
          </a:p>
          <a:p>
            <a:pPr algn="r"/>
            <a:r>
              <a:rPr lang="en-US" sz="1100" dirty="0">
                <a:solidFill>
                  <a:schemeClr val="tx1"/>
                </a:solidFill>
              </a:rPr>
              <a:t>De-Leon and </a:t>
            </a:r>
            <a:r>
              <a:rPr lang="en-US" sz="1100" dirty="0" err="1">
                <a:solidFill>
                  <a:schemeClr val="tx1"/>
                </a:solidFill>
              </a:rPr>
              <a:t>Gazit</a:t>
            </a:r>
            <a:r>
              <a:rPr lang="en-US" sz="1100" dirty="0">
                <a:solidFill>
                  <a:schemeClr val="tx1"/>
                </a:solidFill>
              </a:rPr>
              <a:t> (2019) in submission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CD0D11-5847-442D-A9B6-DAF403354CDB}"/>
                  </a:ext>
                </a:extLst>
              </p:cNvPr>
              <p:cNvSpPr txBox="1"/>
              <p:nvPr/>
            </p:nvSpPr>
            <p:spPr>
              <a:xfrm>
                <a:off x="8094531" y="2854920"/>
                <a:ext cx="40974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≈1−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PMingLiU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baseline="30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≈0.985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PMingLiU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ea typeface="PMingLiU"/>
                    <a:cs typeface="Arial" panose="020B0604020202020204" pitchFamily="34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PMingLiU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MingLiU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baseline="30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PMingLiU"/>
                                <a:cs typeface="Arial" panose="020B0604020202020204" pitchFamily="34" charset="0"/>
                              </a:rPr>
                              <m:t>e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≈0.9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MingLiU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PMingLiU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ea typeface="PMingLiU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≈0.9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75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PMingLiU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CD0D11-5847-442D-A9B6-DAF40335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531" y="2854920"/>
                <a:ext cx="4097469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31ECE-1E9E-4C1D-A5D6-FC6ECD6B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930" y="224452"/>
            <a:ext cx="10353489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interaction: Quantitative analogy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891E7D8-2169-4F1D-9808-D0CC8C75451F}"/>
              </a:ext>
            </a:extLst>
          </p:cNvPr>
          <p:cNvSpPr txBox="1">
            <a:spLocks/>
          </p:cNvSpPr>
          <p:nvPr/>
        </p:nvSpPr>
        <p:spPr>
          <a:xfrm>
            <a:off x="8501974" y="6164692"/>
            <a:ext cx="3577445" cy="842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De-Leon and </a:t>
            </a:r>
            <a:r>
              <a:rPr lang="en-US" dirty="0" err="1">
                <a:solidFill>
                  <a:schemeClr val="tx1"/>
                </a:solidFill>
              </a:rPr>
              <a:t>Gazit</a:t>
            </a:r>
            <a:r>
              <a:rPr lang="en-US" dirty="0">
                <a:solidFill>
                  <a:schemeClr val="tx1"/>
                </a:solidFill>
              </a:rPr>
              <a:t> (2019) in submission</a:t>
            </a:r>
            <a:endParaRPr lang="en-US" sz="1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CD0D11-5847-442D-A9B6-DAF403354CDB}"/>
                  </a:ext>
                </a:extLst>
              </p:cNvPr>
              <p:cNvSpPr txBox="1"/>
              <p:nvPr/>
            </p:nvSpPr>
            <p:spPr>
              <a:xfrm>
                <a:off x="2789068" y="3743350"/>
                <a:ext cx="6812132" cy="510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PMingLiU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𝐋𝐎</m:t>
                          </m:r>
                        </m:sub>
                        <m:sup>
                          <m:r>
                            <a:rPr lang="en-US" sz="2400" b="1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𝟏𝐁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𝜹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⟩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𝜹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⟩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2"/>
                  </a:solidFill>
                  <a:latin typeface="Cambria Math" panose="02040503050406030204" pitchFamily="18" charset="0"/>
                  <a:ea typeface="PMingLiU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CD0D11-5847-442D-A9B6-DAF40335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068" y="3743350"/>
                <a:ext cx="6812132" cy="51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A1B179-BC22-4082-9DFE-E4206D27F7D3}"/>
                  </a:ext>
                </a:extLst>
              </p:cNvPr>
              <p:cNvSpPr txBox="1"/>
              <p:nvPr/>
            </p:nvSpPr>
            <p:spPr>
              <a:xfrm>
                <a:off x="2059152" y="4328680"/>
                <a:ext cx="85597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PMingLiU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PMingLiU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=10%,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PMingLiU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=0.9±0.4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GT,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not an outlier! (</a:t>
                </a:r>
                <a:r>
                  <a:rPr lang="en-US" sz="24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Grubbs</a:t>
                </a:r>
                <a:r>
                  <a: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’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test for outliers)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A1B179-BC22-4082-9DFE-E4206D27F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52" y="4328680"/>
                <a:ext cx="8559799" cy="1200329"/>
              </a:xfrm>
              <a:prstGeom prst="rect">
                <a:avLst/>
              </a:prstGeom>
              <a:blipFill>
                <a:blip r:embed="rId3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9CB70E-3797-4BFB-B054-7557E1987835}"/>
                  </a:ext>
                </a:extLst>
              </p:cNvPr>
              <p:cNvSpPr txBox="1"/>
              <p:nvPr/>
            </p:nvSpPr>
            <p:spPr>
              <a:xfrm>
                <a:off x="2052536" y="5745203"/>
                <a:ext cx="1035348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The theoretical uncertainty for our theory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9CB70E-3797-4BFB-B054-7557E198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536" y="5745203"/>
                <a:ext cx="10353489" cy="532966"/>
              </a:xfrm>
              <a:prstGeom prst="rect">
                <a:avLst/>
              </a:prstGeom>
              <a:blipFill>
                <a:blip r:embed="rId4"/>
                <a:stretch>
                  <a:fillRect l="-123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31ECE-1E9E-4C1D-A5D6-FC6ECD6B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13F54F-B14D-483E-AC14-222A74243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539304"/>
                  </p:ext>
                </p:extLst>
              </p:nvPr>
            </p:nvGraphicFramePr>
            <p:xfrm>
              <a:off x="2387409" y="1142112"/>
              <a:ext cx="7903287" cy="228600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744832">
                      <a:extLst>
                        <a:ext uri="{9D8B030D-6E8A-4147-A177-3AD203B41FA5}">
                          <a16:colId xmlns:a16="http://schemas.microsoft.com/office/drawing/2014/main" val="1351426396"/>
                        </a:ext>
                      </a:extLst>
                    </a:gridCol>
                    <a:gridCol w="1390638">
                      <a:extLst>
                        <a:ext uri="{9D8B030D-6E8A-4147-A177-3AD203B41FA5}">
                          <a16:colId xmlns:a16="http://schemas.microsoft.com/office/drawing/2014/main" val="2596542098"/>
                        </a:ext>
                      </a:extLst>
                    </a:gridCol>
                    <a:gridCol w="1938674">
                      <a:extLst>
                        <a:ext uri="{9D8B030D-6E8A-4147-A177-3AD203B41FA5}">
                          <a16:colId xmlns:a16="http://schemas.microsoft.com/office/drawing/2014/main" val="3372528401"/>
                        </a:ext>
                      </a:extLst>
                    </a:gridCol>
                    <a:gridCol w="1764887">
                      <a:extLst>
                        <a:ext uri="{9D8B030D-6E8A-4147-A177-3AD203B41FA5}">
                          <a16:colId xmlns:a16="http://schemas.microsoft.com/office/drawing/2014/main" val="317270210"/>
                        </a:ext>
                      </a:extLst>
                    </a:gridCol>
                    <a:gridCol w="1064256">
                      <a:extLst>
                        <a:ext uri="{9D8B030D-6E8A-4147-A177-3AD203B41FA5}">
                          <a16:colId xmlns:a16="http://schemas.microsoft.com/office/drawing/2014/main" val="3680920438"/>
                        </a:ext>
                      </a:extLst>
                    </a:gridCol>
                  </a:tblGrid>
                  <a:tr h="158608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/>
                                  <m:t>⟨||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/>
                                  <m:t>GT</m:t>
                                </m:r>
                                <m:r>
                                  <a:rPr lang="en-US" sz="2000" smtClean="0"/>
                                  <m:t>|⟩</m:t>
                                </m:r>
                              </m:oMath>
                            </m:oMathPara>
                          </a14:m>
                          <a:endParaRPr lang="en-US" sz="2000" b="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smtClean="0"/>
                                        </m:ctrlPr>
                                      </m:sSubPr>
                                      <m:e>
                                        <m:r>
                                          <a:rPr lang="en-US" sz="2000" smtClean="0"/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000" baseline="30000" smtClean="0"/>
                                          <m:t>3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/>
                                          <m:t>H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smtClean="0"/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/>
                                  <m:t>nMN</m:t>
                                </m:r>
                                <m:r>
                                  <a:rPr lang="en-US" sz="2000" smtClean="0"/>
                                  <m:t>] </m:t>
                                </m:r>
                              </m:oMath>
                            </m:oMathPara>
                          </a14:m>
                          <a:endParaRPr lang="en-US" sz="2000" b="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smtClean="0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smtClean="0"/>
                                        </m:ctrlPr>
                                      </m:sSubPr>
                                      <m:e>
                                        <m:r>
                                          <a:rPr lang="en-US" sz="2000" smtClean="0"/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000" baseline="30000" smtClean="0"/>
                                          <m:t>3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/>
                                          <m:t>He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smtClean="0"/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/>
                                  <m:t>nMN</m:t>
                                </m:r>
                                <m:r>
                                  <a:rPr lang="en-US" sz="2000" smtClean="0"/>
                                  <m:t>]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𝑌</m:t>
                                </m:r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’</m:t>
                                    </m:r>
                                  </m:e>
                                  <m:sub>
                                    <m:r>
                                      <a:rPr lang="en-US" sz="2000" dirty="0" smtClean="0"/>
                                      <m:t>𝑛</m:t>
                                    </m:r>
                                    <m:r>
                                      <a:rPr lang="en-US" sz="2000" dirty="0" smtClean="0"/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7832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67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smtClean="0"/>
                                  <m:t>Δ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5899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 NLO/LO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724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Exp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0.955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3301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F13F54F-B14D-483E-AC14-222A74243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1539304"/>
                  </p:ext>
                </p:extLst>
              </p:nvPr>
            </p:nvGraphicFramePr>
            <p:xfrm>
              <a:off x="2387409" y="1142112"/>
              <a:ext cx="7903287" cy="228600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744832">
                      <a:extLst>
                        <a:ext uri="{9D8B030D-6E8A-4147-A177-3AD203B41FA5}">
                          <a16:colId xmlns:a16="http://schemas.microsoft.com/office/drawing/2014/main" val="1351426396"/>
                        </a:ext>
                      </a:extLst>
                    </a:gridCol>
                    <a:gridCol w="1390638">
                      <a:extLst>
                        <a:ext uri="{9D8B030D-6E8A-4147-A177-3AD203B41FA5}">
                          <a16:colId xmlns:a16="http://schemas.microsoft.com/office/drawing/2014/main" val="2596542098"/>
                        </a:ext>
                      </a:extLst>
                    </a:gridCol>
                    <a:gridCol w="1938674">
                      <a:extLst>
                        <a:ext uri="{9D8B030D-6E8A-4147-A177-3AD203B41FA5}">
                          <a16:colId xmlns:a16="http://schemas.microsoft.com/office/drawing/2014/main" val="3372528401"/>
                        </a:ext>
                      </a:extLst>
                    </a:gridCol>
                    <a:gridCol w="1764887">
                      <a:extLst>
                        <a:ext uri="{9D8B030D-6E8A-4147-A177-3AD203B41FA5}">
                          <a16:colId xmlns:a16="http://schemas.microsoft.com/office/drawing/2014/main" val="317270210"/>
                        </a:ext>
                      </a:extLst>
                    </a:gridCol>
                    <a:gridCol w="1064256">
                      <a:extLst>
                        <a:ext uri="{9D8B030D-6E8A-4147-A177-3AD203B41FA5}">
                          <a16:colId xmlns:a16="http://schemas.microsoft.com/office/drawing/2014/main" val="368092043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5877" t="-2667" r="-344298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61950" t="-2667" r="-146855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7241" t="-2667" r="-61034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41714" t="-2667" r="-1143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8325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673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0000" r="-35296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58991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% NLO/LO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7249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Exp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0.955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2.979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-2.128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1.253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3301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616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98B012-9CD6-4CBA-8116-1FDB1C2FD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3" y="1289542"/>
            <a:ext cx="8650290" cy="262931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79A56A-CEDA-4E32-A690-9276612D83CF}"/>
                  </a:ext>
                </a:extLst>
              </p:cNvPr>
              <p:cNvSpPr txBox="1"/>
              <p:nvPr/>
            </p:nvSpPr>
            <p:spPr>
              <a:xfrm>
                <a:off x="2207243" y="3573050"/>
                <a:ext cx="9135671" cy="3529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𝑵𝑳𝑶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groupChr>
                        </m:e>
                        <m:lim>
                          <m:r>
                            <a:rPr lang="en-US" sz="2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𝓞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𝜦</m:t>
                                  </m:r>
                                </m:den>
                              </m:f>
                            </m:e>
                          </m:d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𝐿𝑂</m:t>
                              </m:r>
                            </m:sup>
                          </m:sSubSup>
                        </m:e>
                      </m:ra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limLow>
                        <m:limLowPr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20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groupChr>
                        </m:e>
                        <m:lim>
                          <m:r>
                            <a:rPr lang="en-US" sz="20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𝓞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000" b="1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den>
                              </m:f>
                            </m:e>
                          </m:d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groupCh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=2.66+0.6×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4.01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1.2695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7.035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79A56A-CEDA-4E32-A690-9276612D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43" y="3573050"/>
                <a:ext cx="9135671" cy="3529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9E4A7A05-6EB7-46C3-BB7E-8847FA890A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𝒑𝒑</m:t>
                    </m:r>
                    <m:r>
                      <a:rPr lang="en-US" sz="4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fusion</a:t>
                </a:r>
              </a:p>
            </p:txBody>
          </p:sp>
        </mc:Choice>
        <mc:Fallback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9E4A7A05-6EB7-46C3-BB7E-8847FA890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23448AB-F686-4310-A5B2-70EA082047F8}"/>
              </a:ext>
            </a:extLst>
          </p:cNvPr>
          <p:cNvSpPr txBox="1">
            <a:spLocks/>
          </p:cNvSpPr>
          <p:nvPr/>
        </p:nvSpPr>
        <p:spPr>
          <a:xfrm>
            <a:off x="8501974" y="6164692"/>
            <a:ext cx="3577445" cy="842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solidFill>
                <a:schemeClr val="tx1"/>
              </a:solidFill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</a:rPr>
              <a:t>De-Leon and </a:t>
            </a:r>
            <a:r>
              <a:rPr lang="en-US" sz="1100" dirty="0" err="1">
                <a:solidFill>
                  <a:schemeClr val="tx1"/>
                </a:solidFill>
              </a:rPr>
              <a:t>Gazit</a:t>
            </a:r>
            <a:r>
              <a:rPr lang="en-US" sz="1100" dirty="0">
                <a:solidFill>
                  <a:schemeClr val="tx1"/>
                </a:solidFill>
              </a:rPr>
              <a:t> (2019) in submission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D37307-DB6A-4EC1-9A49-AD1391D1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0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9E4A7A05-6EB7-46C3-BB7E-8847FA890A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𝒑𝒑</m:t>
                    </m:r>
                    <m:r>
                      <a:rPr lang="en-US" sz="4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fusion – theory </a:t>
                </a:r>
              </a:p>
            </p:txBody>
          </p:sp>
        </mc:Choice>
        <mc:Fallback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9E4A7A05-6EB7-46C3-BB7E-8847FA890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5930" y="224452"/>
                <a:ext cx="10353489" cy="1325563"/>
              </a:xfrm>
              <a:blipFill>
                <a:blip r:embed="rId2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6D37307-DB6A-4EC1-9A49-AD1391D1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6C05DD-8F63-49E1-8672-D7B22B2FC6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89130"/>
                  </p:ext>
                </p:extLst>
              </p:nvPr>
            </p:nvGraphicFramePr>
            <p:xfrm>
              <a:off x="1959429" y="1666724"/>
              <a:ext cx="9361713" cy="302164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26588">
                      <a:extLst>
                        <a:ext uri="{9D8B030D-6E8A-4147-A177-3AD203B41FA5}">
                          <a16:colId xmlns:a16="http://schemas.microsoft.com/office/drawing/2014/main" val="3606125227"/>
                        </a:ext>
                      </a:extLst>
                    </a:gridCol>
                    <a:gridCol w="3846154">
                      <a:extLst>
                        <a:ext uri="{9D8B030D-6E8A-4147-A177-3AD203B41FA5}">
                          <a16:colId xmlns:a16="http://schemas.microsoft.com/office/drawing/2014/main" val="3567244897"/>
                        </a:ext>
                      </a:extLst>
                    </a:gridCol>
                    <a:gridCol w="4288971">
                      <a:extLst>
                        <a:ext uri="{9D8B030D-6E8A-4147-A177-3AD203B41FA5}">
                          <a16:colId xmlns:a16="http://schemas.microsoft.com/office/drawing/2014/main" val="18352775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Year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S(0)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2381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potential model</a:t>
                          </a:r>
                        </a:p>
                        <a:p>
                          <a:pPr algn="ctr"/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EFT</a:t>
                          </a:r>
                        </a:p>
                        <a:p>
                          <a:pPr algn="ctr"/>
                          <a:r>
                            <a:rPr lang="en-US" sz="24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pionless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EFT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}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009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009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99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030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009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3300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Modern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c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EFT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calculation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030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006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0802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err="1">
                              <a:solidFill>
                                <a:schemeClr val="tx1"/>
                              </a:solidFill>
                              <a:latin typeface="Perpetua" panose="02020502060401020303" pitchFamily="18" charset="0"/>
                            </a:rPr>
                            <a:t>χ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EFT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up to NNLO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08</m:t>
                                </m:r>
                                <m:sSubSup>
                                  <m:sSub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032</m:t>
                                    </m:r>
                                  </m:sub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024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454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NPLQCD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049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006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31885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6C05DD-8F63-49E1-8672-D7B22B2FC6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89130"/>
                  </p:ext>
                </p:extLst>
              </p:nvPr>
            </p:nvGraphicFramePr>
            <p:xfrm>
              <a:off x="1959429" y="1666724"/>
              <a:ext cx="9361713" cy="302164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26588">
                      <a:extLst>
                        <a:ext uri="{9D8B030D-6E8A-4147-A177-3AD203B41FA5}">
                          <a16:colId xmlns:a16="http://schemas.microsoft.com/office/drawing/2014/main" val="3606125227"/>
                        </a:ext>
                      </a:extLst>
                    </a:gridCol>
                    <a:gridCol w="3846154">
                      <a:extLst>
                        <a:ext uri="{9D8B030D-6E8A-4147-A177-3AD203B41FA5}">
                          <a16:colId xmlns:a16="http://schemas.microsoft.com/office/drawing/2014/main" val="3567244897"/>
                        </a:ext>
                      </a:extLst>
                    </a:gridCol>
                    <a:gridCol w="4288971">
                      <a:extLst>
                        <a:ext uri="{9D8B030D-6E8A-4147-A177-3AD203B41FA5}">
                          <a16:colId xmlns:a16="http://schemas.microsoft.com/office/drawing/2014/main" val="1835277504"/>
                        </a:ext>
                      </a:extLst>
                    </a:gridCol>
                  </a:tblGrid>
                  <a:tr h="461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Year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6" t="-10526" r="-568" b="-582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23810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potential model</a:t>
                          </a:r>
                        </a:p>
                        <a:p>
                          <a:pPr algn="ctr"/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EFT</a:t>
                          </a:r>
                        </a:p>
                        <a:p>
                          <a:pPr algn="ctr"/>
                          <a:r>
                            <a:rPr lang="en-US" sz="24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pionless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EFT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6" t="-43077" r="-568" b="-127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3004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Modern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latin typeface="Symbol" panose="05050102010706020507" pitchFamily="18" charset="2"/>
                            </a:rPr>
                            <a:t>c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EFT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calculation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6" t="-367105" r="-568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08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err="1">
                              <a:solidFill>
                                <a:schemeClr val="tx1"/>
                              </a:solidFill>
                              <a:latin typeface="Perpetua" panose="02020502060401020303" pitchFamily="18" charset="0"/>
                            </a:rPr>
                            <a:t>χ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EFT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up to NNLO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6" t="-473333" r="-568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14544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NPLQCD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66" t="-573333" r="-568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1885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82316A-B990-48CC-B7F6-854CF5BCC2D3}"/>
              </a:ext>
            </a:extLst>
          </p:cNvPr>
          <p:cNvSpPr txBox="1"/>
          <p:nvPr/>
        </p:nvSpPr>
        <p:spPr>
          <a:xfrm>
            <a:off x="8665029" y="5998102"/>
            <a:ext cx="35269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SFII – </a:t>
            </a:r>
            <a:r>
              <a:rPr lang="en-US" sz="1100" dirty="0" err="1"/>
              <a:t>Adelberger</a:t>
            </a:r>
            <a:r>
              <a:rPr lang="en-US" sz="1100" dirty="0"/>
              <a:t> et al., 2011</a:t>
            </a:r>
          </a:p>
          <a:p>
            <a:pPr algn="r"/>
            <a:r>
              <a:rPr lang="en-US" sz="1100" dirty="0" err="1"/>
              <a:t>Marcucci</a:t>
            </a:r>
            <a:r>
              <a:rPr lang="en-US" sz="1100" dirty="0"/>
              <a:t> et al., 2013</a:t>
            </a:r>
          </a:p>
          <a:p>
            <a:pPr algn="r"/>
            <a:r>
              <a:rPr lang="en-US" sz="1100" dirty="0"/>
              <a:t>Acharya et al., 2016</a:t>
            </a:r>
          </a:p>
          <a:p>
            <a:pPr algn="r"/>
            <a:r>
              <a:rPr lang="en-US" sz="1100" dirty="0"/>
              <a:t>NPLQCD 2017</a:t>
            </a:r>
          </a:p>
          <a:p>
            <a:pPr algn="r"/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23E1B5-E091-4A0B-B8E4-3C557AC8AD6F}"/>
                  </a:ext>
                </a:extLst>
              </p:cNvPr>
              <p:cNvSpPr txBox="1"/>
              <p:nvPr/>
            </p:nvSpPr>
            <p:spPr>
              <a:xfrm>
                <a:off x="1878123" y="4881487"/>
                <a:ext cx="10049102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Our result:</a:t>
                </a:r>
              </a:p>
              <a:p>
                <a:endParaRPr lang="en-US" dirty="0"/>
              </a:p>
              <a:p>
                <a:pPr algn="ctr" fontAlgn="ctr"/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>
                        <a:solidFill>
                          <a:srgbClr val="C00000"/>
                        </a:solidFill>
                      </a:rPr>
                      <m:t>(</m:t>
                    </m:r>
                    <m:r>
                      <a:rPr lang="en-US" sz="2200" b="1" i="1">
                        <a:solidFill>
                          <a:srgbClr val="C00000"/>
                        </a:solidFill>
                      </a:rPr>
                      <m:t>𝟎</m:t>
                    </m:r>
                    <m:r>
                      <a:rPr lang="en-US" sz="2200" b="1" i="1">
                        <a:solidFill>
                          <a:srgbClr val="C00000"/>
                        </a:solidFill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e>
                      <m:sub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sub>
                    </m:sSub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rgbClr val="C00000"/>
                            </a:solidFill>
                          </a:rPr>
                          <m:t> 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</m:e>
                      <m:sub>
                        <m:r>
                          <a:rPr lang="en-US" sz="22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en-US" sz="2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𝐡𝐚𝐥𝐟</m:t>
                        </m:r>
                        <m:r>
                          <a:rPr lang="en-US" sz="2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𝐥𝐢𝐟𝐞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𝐭𝐡𝐞𝐨𝐫𝐲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rgbClr val="C00000"/>
                            </a:solidFill>
                          </a:rPr>
                          <m:t> </m:t>
                        </m:r>
                      </m:sub>
                    </m:sSub>
                    <m:r>
                      <a:rPr lang="en-US" sz="2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𝐌𝐞𝐕</m:t>
                    </m:r>
                    <m:r>
                      <a:rPr lang="en-US" sz="22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200" b="1" dirty="0"/>
              </a:p>
              <a:p>
                <a:pPr fontAlgn="ctr"/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23E1B5-E091-4A0B-B8E4-3C557AC8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" y="4881487"/>
                <a:ext cx="10049102" cy="1406732"/>
              </a:xfrm>
              <a:prstGeom prst="rect">
                <a:avLst/>
              </a:prstGeom>
              <a:blipFill>
                <a:blip r:embed="rId4"/>
                <a:stretch>
                  <a:fillRect l="-849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073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1E87-AC53-4735-8278-11137A29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outlook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80E77-5170-4A46-8DED-B069DD51FFA6}"/>
              </a:ext>
            </a:extLst>
          </p:cNvPr>
          <p:cNvSpPr txBox="1"/>
          <p:nvPr/>
        </p:nvSpPr>
        <p:spPr>
          <a:xfrm>
            <a:off x="2211572" y="1828800"/>
            <a:ext cx="95740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´"/>
            </a:pPr>
            <a:r>
              <a:rPr lang="en-US" sz="2400" dirty="0"/>
              <a:t>B.S. normalization is equivalent to all possible 		connections between two amplitudes with identity 	insertion.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´"/>
            </a:pPr>
            <a:endParaRPr lang="en-US" sz="2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´"/>
            </a:pPr>
            <a:r>
              <a:rPr lang="en-US" sz="2400" dirty="0"/>
              <a:t>Summing over all the one- and two-body photon exchange diagrams perturbatively yields the energy difference between </a:t>
            </a:r>
            <a:r>
              <a:rPr lang="en-US" sz="2400" baseline="30000" dirty="0"/>
              <a:t>3</a:t>
            </a:r>
            <a:r>
              <a:rPr lang="en-US" sz="2400" dirty="0"/>
              <a:t>He and </a:t>
            </a:r>
            <a:r>
              <a:rPr lang="en-US" sz="2400" baseline="30000" dirty="0"/>
              <a:t>3</a:t>
            </a:r>
            <a:r>
              <a:rPr lang="en-US" sz="2400" dirty="0"/>
              <a:t>H. This implies that the Coulomb interaction can be treated perturbatively.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´"/>
            </a:pPr>
            <a:endParaRPr lang="en-US" sz="2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´"/>
            </a:pPr>
            <a:r>
              <a:rPr lang="en-US" sz="2400" dirty="0"/>
              <a:t>At NLO, we proved that a consistent diagrammatic expansion is just the sum of all possible diagrams with a single NLO perturbation insertion, where charge conservation puts strong constraints on the NLO normalization.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br>
              <a:rPr lang="en-US" dirty="0"/>
            </a:b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92C71-2E7F-4C73-9B89-330DB671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0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F4C07D-B161-4B38-B258-9227528DC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11572" y="1828800"/>
                <a:ext cx="8915400" cy="3777622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/>
                  <a:t>We show that the          predicts well the A=3 EW   	observables.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Similar small NLO contributions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aseline="30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aseline="30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He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.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We found that the iso-scalar two-body coupling constant is consistent with 0, in contrast to the naïve dimensional analysis of          . 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We can estimate the theoretical uncertainty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There is a strong qualitative analogue between the weak and electrometric operators. We can assume the same error estimation for the weak interactions: 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H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decay and the </a:t>
                </a:r>
                <a:r>
                  <a:rPr lang="en-US" sz="2000" i="1" dirty="0"/>
                  <a:t>pp</a:t>
                </a:r>
                <a:r>
                  <a:rPr lang="en-US" sz="2400" dirty="0"/>
                  <a:t> fusion.</a:t>
                </a:r>
                <a:br>
                  <a:rPr lang="en-US" sz="3200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F4C07D-B161-4B38-B258-9227528DC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1572" y="1828800"/>
                <a:ext cx="8915400" cy="3777622"/>
              </a:xfrm>
              <a:blipFill>
                <a:blip r:embed="rId3"/>
                <a:stretch>
                  <a:fillRect l="-958" t="-1290" b="-25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5B8D9B-DD87-4C63-B289-355CC2D2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outlook 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A5510-4EBA-4B30-B274-C6EB1CBA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70DCC34-FB0C-4800-95B0-E912C333A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96743"/>
              </p:ext>
            </p:extLst>
          </p:nvPr>
        </p:nvGraphicFramePr>
        <p:xfrm>
          <a:off x="5273756" y="1828800"/>
          <a:ext cx="822244" cy="4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4" imgW="419040" imgH="241200" progId="Equation.DSMT4">
                  <p:embed/>
                </p:oleObj>
              </mc:Choice>
              <mc:Fallback>
                <p:oleObj name="Equation" r:id="rId4" imgW="41904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120C9EC-5760-4172-A8CB-3060A06A0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3756" y="1828800"/>
                        <a:ext cx="822244" cy="47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311C081-E4F0-45B6-B6A3-6814D8328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76143"/>
              </p:ext>
            </p:extLst>
          </p:nvPr>
        </p:nvGraphicFramePr>
        <p:xfrm>
          <a:off x="5982041" y="3911663"/>
          <a:ext cx="822244" cy="4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4" imgW="419040" imgH="241200" progId="Equation.DSMT4">
                  <p:embed/>
                </p:oleObj>
              </mc:Choice>
              <mc:Fallback>
                <p:oleObj name="Equation" r:id="rId4" imgW="41904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70DCC34-FB0C-4800-95B0-E912C333A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2041" y="3911663"/>
                        <a:ext cx="822244" cy="47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055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91" y="583659"/>
            <a:ext cx="8911687" cy="12808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next?</a:t>
            </a: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29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22428" y="1566127"/>
            <a:ext cx="7496576" cy="53876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r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E81DA3D1-A637-42B1-9005-66CB2CECA06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91030" y="1765332"/>
                <a:ext cx="8915400" cy="5092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Nuclear structure corrections include, to first order in the momentum transfer, weak magnetism and axial charge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 multipoles.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We can extend this method for 𝑞&gt;0 weak interactions 	such as neutrino scattering.   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This method can be also extended for heavier nuclei 	such as halo nuclei.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E81DA3D1-A637-42B1-9005-66CB2CECA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30" y="1765332"/>
                <a:ext cx="8915400" cy="5092668"/>
              </a:xfrm>
              <a:prstGeom prst="rect">
                <a:avLst/>
              </a:prstGeom>
              <a:blipFill>
                <a:blip r:embed="rId4"/>
                <a:stretch>
                  <a:fillRect l="-957" t="-958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28F88C-2C50-40D1-ACC9-EB98665C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30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F106-F16E-4D4D-BC9B-0D0DBDF1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D9135C-EA7A-4F65-A577-E42F341E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C80B9-E2B3-4936-B556-022063EFA53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0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26891" y="583659"/>
                <a:ext cx="8911687" cy="128089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Weak interaction in 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EFT</a:t>
                </a:r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sz="4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6891" y="583659"/>
                <a:ext cx="8911687" cy="1280890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29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829771" y="724642"/>
            <a:ext cx="304607" cy="57606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822428" y="1566127"/>
            <a:ext cx="7496576" cy="53876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r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E81DA3D1-A637-42B1-9005-66CB2CECA06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91030" y="1765332"/>
                <a:ext cx="8915400" cy="5092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600" dirty="0"/>
                  <a:t>Multipole decomposition of the nuclear current: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e>
                      </m:d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𝒥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en-US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sz="2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𝑞𝑟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𝐽𝑀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en-US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𝑞𝑟</m:t>
                          </m:r>
                        </m:e>
                      </m:d>
                      <m:sSub>
                        <m:sSub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en-US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2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𝑞𝑟</m:t>
                          </m:r>
                        </m:e>
                      </m:d>
                      <m:sSub>
                        <m:sSub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]⋅</m:t>
                      </m:r>
                      <m:acc>
                        <m:accPr>
                          <m:chr m:val="̂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200" dirty="0"/>
              </a:p>
              <a:p>
                <a:endParaRPr lang="en-US" altLang="en-US" sz="2400" dirty="0"/>
              </a:p>
              <a:p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en-US" sz="2400" dirty="0"/>
                  <a:t> (LWA), we find that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E81DA3D1-A637-42B1-9005-66CB2CECA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30" y="1765332"/>
                <a:ext cx="8915400" cy="5092668"/>
              </a:xfrm>
              <a:prstGeom prst="rect">
                <a:avLst/>
              </a:prstGeom>
              <a:blipFill>
                <a:blip r:embed="rId5"/>
                <a:stretch>
                  <a:fillRect l="-1094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33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1DEE89-7168-4BFF-9B16-FC16102E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249CC6-3881-422F-8CBB-7F7712E21AF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E424CB-A7DE-40DA-A358-F54935EB4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Nucleon Currents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0D56E1E-89C7-4011-A8F9-47FF1758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02" y="3429389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</a:rPr>
              <a:t>Vector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AF5D58E-2BB3-44AF-B07E-8AF13F6FD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954" y="3398287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C00000"/>
                </a:solidFill>
              </a:rPr>
              <a:t>Magnetic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557AFA34-D1C1-44B6-82EF-29BE882F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238" y="4882693"/>
            <a:ext cx="3805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78009"/>
                </a:solidFill>
              </a:rPr>
              <a:t>Induced Pseudo-Scalar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716CFF59-388F-4079-8DCA-1D4A0693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567" y="3412690"/>
            <a:ext cx="2866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accent2"/>
                </a:solidFill>
              </a:rPr>
              <a:t>Second class currents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277D57BF-C8E0-4D0A-8F02-501158EF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322" y="6486132"/>
            <a:ext cx="24016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200" dirty="0"/>
              <a:t>Weinberg PR, 112, 1375 (1958)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EA58ED-4574-4FB7-A3BD-A2D1B3FD0265}"/>
                  </a:ext>
                </a:extLst>
              </p:cNvPr>
              <p:cNvSpPr/>
              <p:nvPr/>
            </p:nvSpPr>
            <p:spPr>
              <a:xfrm>
                <a:off x="5106775" y="1787945"/>
                <a:ext cx="1928926" cy="510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EA58ED-4574-4FB7-A3BD-A2D1B3FD0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75" y="1787945"/>
                <a:ext cx="1928926" cy="510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FDCC5C-DF13-4B9D-A64F-E09643AFDACB}"/>
                  </a:ext>
                </a:extLst>
              </p:cNvPr>
              <p:cNvSpPr/>
              <p:nvPr/>
            </p:nvSpPr>
            <p:spPr>
              <a:xfrm>
                <a:off x="2898833" y="2392223"/>
                <a:ext cx="7502375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FDCC5C-DF13-4B9D-A64F-E09643AFD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833" y="2392223"/>
                <a:ext cx="7502375" cy="914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E8488F-3D96-46A6-8E93-89F9222B57FC}"/>
                  </a:ext>
                </a:extLst>
              </p:cNvPr>
              <p:cNvSpPr/>
              <p:nvPr/>
            </p:nvSpPr>
            <p:spPr>
              <a:xfrm>
                <a:off x="2148982" y="3856078"/>
                <a:ext cx="8786580" cy="1050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r>
                                    <a:rPr lang="en-US" sz="2400" b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E8488F-3D96-46A6-8E93-89F9222B5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82" y="3856078"/>
                <a:ext cx="8786580" cy="1050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1">
            <a:extLst>
              <a:ext uri="{FF2B5EF4-FFF2-40B4-BE49-F238E27FC236}">
                <a16:creationId xmlns:a16="http://schemas.microsoft.com/office/drawing/2014/main" id="{8A46671A-3918-4939-B560-109264BE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564" y="4899392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Axial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4E28C2-5663-43A2-B555-D1AC2D5BBB0B}"/>
                  </a:ext>
                </a:extLst>
              </p:cNvPr>
              <p:cNvSpPr txBox="1"/>
              <p:nvPr/>
            </p:nvSpPr>
            <p:spPr>
              <a:xfrm>
                <a:off x="2683337" y="5474595"/>
                <a:ext cx="8140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1"/>
                  </a:buClr>
                  <a:buFont typeface="Wingdings 3" panose="05040102010807070707" pitchFamily="18" charset="2"/>
                  <a:buChar char="´"/>
                </a:pPr>
                <a:r>
                  <a:rPr lang="en-US" sz="2400" dirty="0"/>
                  <a:t>This method can be applied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weak interactions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capture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 scattering.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4E28C2-5663-43A2-B555-D1AC2D5B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37" y="5474595"/>
                <a:ext cx="8140173" cy="830997"/>
              </a:xfrm>
              <a:prstGeom prst="rect">
                <a:avLst/>
              </a:prstGeom>
              <a:blipFill>
                <a:blip r:embed="rId5"/>
                <a:stretch>
                  <a:fillRect l="-104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93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6CEDD6-7E5C-478B-8559-BF01F357C7D6}"/>
                  </a:ext>
                </a:extLst>
              </p:cNvPr>
              <p:cNvSpPr txBox="1"/>
              <p:nvPr/>
            </p:nvSpPr>
            <p:spPr>
              <a:xfrm>
                <a:off x="2453402" y="4863948"/>
                <a:ext cx="4256407" cy="629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groupChr>
                      </m:e>
                      <m:lim>
                        <m:r>
                          <a:rPr lang="en-US" sz="24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𝐋𝐎</m:t>
                        </m:r>
                      </m:lim>
                    </m:limLow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6CEDD6-7E5C-478B-8559-BF01F357C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402" y="4863948"/>
                <a:ext cx="4256407" cy="629275"/>
              </a:xfrm>
              <a:prstGeom prst="rect">
                <a:avLst/>
              </a:prstGeom>
              <a:blipFill>
                <a:blip r:embed="rId2"/>
                <a:stretch>
                  <a:fillRect l="-3863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EFT Lagrangian</a:t>
                </a:r>
                <a:endParaRPr lang="he-IL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5033882" y="827943"/>
            <a:ext cx="252028" cy="4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4D26C9-F4B4-4882-AE8D-354F522713F1}"/>
                  </a:ext>
                </a:extLst>
              </p:cNvPr>
              <p:cNvSpPr txBox="1"/>
              <p:nvPr/>
            </p:nvSpPr>
            <p:spPr>
              <a:xfrm>
                <a:off x="3040935" y="1586651"/>
                <a:ext cx="6912768" cy="1277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Scale separation:</a:t>
                </a:r>
              </a:p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cut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4D26C9-F4B4-4882-AE8D-354F5227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35" y="1586651"/>
                <a:ext cx="6912768" cy="1277144"/>
              </a:xfrm>
              <a:prstGeom prst="rect">
                <a:avLst/>
              </a:prstGeom>
              <a:blipFill>
                <a:blip r:embed="rId4"/>
                <a:stretch>
                  <a:fillRect l="-1411" t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BD7B7D17-E43D-46B4-B856-041282D881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48687"/>
                  </p:ext>
                </p:extLst>
              </p:nvPr>
            </p:nvGraphicFramePr>
            <p:xfrm>
              <a:off x="2095132" y="3264109"/>
              <a:ext cx="8001736" cy="182880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778000">
                      <a:extLst>
                        <a:ext uri="{9D8B030D-6E8A-4147-A177-3AD203B41FA5}">
                          <a16:colId xmlns:a16="http://schemas.microsoft.com/office/drawing/2014/main" val="803334214"/>
                        </a:ext>
                      </a:extLst>
                    </a:gridCol>
                    <a:gridCol w="2222868">
                      <a:extLst>
                        <a:ext uri="{9D8B030D-6E8A-4147-A177-3AD203B41FA5}">
                          <a16:colId xmlns:a16="http://schemas.microsoft.com/office/drawing/2014/main" val="527004271"/>
                        </a:ext>
                      </a:extLst>
                    </a:gridCol>
                    <a:gridCol w="2000434">
                      <a:extLst>
                        <a:ext uri="{9D8B030D-6E8A-4147-A177-3AD203B41FA5}">
                          <a16:colId xmlns:a16="http://schemas.microsoft.com/office/drawing/2014/main" val="3154190453"/>
                        </a:ext>
                      </a:extLst>
                    </a:gridCol>
                    <a:gridCol w="2000434">
                      <a:extLst>
                        <a:ext uri="{9D8B030D-6E8A-4147-A177-3AD203B41FA5}">
                          <a16:colId xmlns:a16="http://schemas.microsoft.com/office/drawing/2014/main" val="1024045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Value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8776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000" dirty="0" err="1" smtClean="0"/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45.701 MeV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000" dirty="0" err="1" smtClean="0"/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1.765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6908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dirty="0" smtClean="0"/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-23.714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dirty="0" smtClean="0"/>
                                      <m:t>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2.73 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2578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dirty="0" smtClean="0"/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-7.8063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dirty="0" smtClean="0"/>
                                    </m:ctrlPr>
                                  </m:sSubPr>
                                  <m:e>
                                    <m:r>
                                      <a:rPr lang="en-US" sz="2000" dirty="0" smtClean="0"/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000" dirty="0" smtClean="0"/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2.794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80147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BD7B7D17-E43D-46B4-B856-041282D881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48687"/>
                  </p:ext>
                </p:extLst>
              </p:nvPr>
            </p:nvGraphicFramePr>
            <p:xfrm>
              <a:off x="2095132" y="3264109"/>
              <a:ext cx="8001736" cy="182880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1778000">
                      <a:extLst>
                        <a:ext uri="{9D8B030D-6E8A-4147-A177-3AD203B41FA5}">
                          <a16:colId xmlns:a16="http://schemas.microsoft.com/office/drawing/2014/main" val="803334214"/>
                        </a:ext>
                      </a:extLst>
                    </a:gridCol>
                    <a:gridCol w="2222868">
                      <a:extLst>
                        <a:ext uri="{9D8B030D-6E8A-4147-A177-3AD203B41FA5}">
                          <a16:colId xmlns:a16="http://schemas.microsoft.com/office/drawing/2014/main" val="527004271"/>
                        </a:ext>
                      </a:extLst>
                    </a:gridCol>
                    <a:gridCol w="2000434">
                      <a:extLst>
                        <a:ext uri="{9D8B030D-6E8A-4147-A177-3AD203B41FA5}">
                          <a16:colId xmlns:a16="http://schemas.microsoft.com/office/drawing/2014/main" val="3154190453"/>
                        </a:ext>
                      </a:extLst>
                    </a:gridCol>
                    <a:gridCol w="2000434">
                      <a:extLst>
                        <a:ext uri="{9D8B030D-6E8A-4147-A177-3AD203B41FA5}">
                          <a16:colId xmlns:a16="http://schemas.microsoft.com/office/drawing/2014/main" val="1024045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Value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87763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09211" r="-350685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45.701 MeV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9696" t="-109211" r="-10030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1.765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769084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212000" r="-350685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-23.714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9696" t="-212000" r="-100304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2.73 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25780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12000" r="-35068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-7.8063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9696" t="-312000" r="-10030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2.794 </a:t>
                          </a:r>
                          <a:r>
                            <a:rPr lang="en-US" sz="2400" dirty="0" err="1"/>
                            <a:t>fm</a:t>
                          </a:r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801476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409004-F1CF-4FA9-B32E-2BEAAD89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91476"/>
              </p:ext>
            </p:extLst>
          </p:nvPr>
        </p:nvGraphicFramePr>
        <p:xfrm>
          <a:off x="6007100" y="3264109"/>
          <a:ext cx="208280" cy="1828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61288349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43897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FBAA8B-A32A-45C0-8BD4-48E6FDAF4EAB}"/>
                  </a:ext>
                </a:extLst>
              </p:cNvPr>
              <p:cNvSpPr txBox="1"/>
              <p:nvPr/>
            </p:nvSpPr>
            <p:spPr>
              <a:xfrm>
                <a:off x="6620909" y="4778271"/>
                <a:ext cx="4256407" cy="629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</m:groupChr>
                      </m:e>
                      <m:lim>
                        <m:r>
                          <a:rPr lang="en-US" sz="24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𝐍𝐋𝐎</m:t>
                        </m:r>
                      </m:lim>
                    </m:limLow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FBAA8B-A32A-45C0-8BD4-48E6FDAF4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909" y="4778271"/>
                <a:ext cx="4256407" cy="629275"/>
              </a:xfrm>
              <a:prstGeom prst="rect">
                <a:avLst/>
              </a:prstGeom>
              <a:blipFill>
                <a:blip r:embed="rId6"/>
                <a:stretch>
                  <a:fillRect l="-4585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FAD94-8D48-4628-A2B9-13D12B80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5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D6DA2BF6-8BDD-424D-8929-9FDFC98478F1}"/>
              </a:ext>
            </a:extLst>
          </p:cNvPr>
          <p:cNvSpPr txBox="1">
            <a:spLocks/>
          </p:cNvSpPr>
          <p:nvPr/>
        </p:nvSpPr>
        <p:spPr>
          <a:xfrm>
            <a:off x="1725930" y="224452"/>
            <a:ext cx="97947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outlook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252F449-ED09-4A17-BEBF-23DA44013164}"/>
              </a:ext>
            </a:extLst>
          </p:cNvPr>
          <p:cNvSpPr txBox="1">
            <a:spLocks/>
          </p:cNvSpPr>
          <p:nvPr/>
        </p:nvSpPr>
        <p:spPr>
          <a:xfrm>
            <a:off x="9513816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De-Leon and </a:t>
            </a:r>
            <a:r>
              <a:rPr lang="en-US" dirty="0" err="1">
                <a:solidFill>
                  <a:schemeClr val="tx1"/>
                </a:solidFill>
              </a:rPr>
              <a:t>Gazit</a:t>
            </a:r>
            <a:r>
              <a:rPr lang="en-US" dirty="0">
                <a:solidFill>
                  <a:schemeClr val="tx1"/>
                </a:solidFill>
              </a:rPr>
              <a:t> (2019) in submission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17833-DC75-47DF-9CB5-B1A51526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C33A1BD-7A45-4B76-AE12-03496AC42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5169"/>
              </p:ext>
            </p:extLst>
          </p:nvPr>
        </p:nvGraphicFramePr>
        <p:xfrm>
          <a:off x="4091679" y="3307404"/>
          <a:ext cx="893865" cy="4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3" imgW="457200" imgH="241200" progId="Equation.DSMT4">
                  <p:embed/>
                </p:oleObj>
              </mc:Choice>
              <mc:Fallback>
                <p:oleObj name="Equation" r:id="rId3" imgW="45720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723980-F237-42BB-9E40-10A521E37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1679" y="3307404"/>
                        <a:ext cx="893865" cy="47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122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1DEE89-7168-4BFF-9B16-FC16102E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249CC6-3881-422F-8CBB-7F7712E21AF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E424CB-A7DE-40DA-A358-F54935EB4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Single Nucleon Currents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0D56E1E-89C7-4011-A8F9-47FF1758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02" y="3429389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</a:rPr>
              <a:t>Vector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AF5D58E-2BB3-44AF-B07E-8AF13F6FD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954" y="3398287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C00000"/>
                </a:solidFill>
              </a:rPr>
              <a:t>Magnetic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557AFA34-D1C1-44B6-82EF-29BE882F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238" y="4882693"/>
            <a:ext cx="3805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78009"/>
                </a:solidFill>
              </a:rPr>
              <a:t>Induced Pseudo-Scalar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716CFF59-388F-4079-8DCA-1D4A0693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567" y="3412690"/>
            <a:ext cx="2866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accent2"/>
                </a:solidFill>
              </a:rPr>
              <a:t>Second class currents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277D57BF-C8E0-4D0A-8F02-501158EF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322" y="6486132"/>
            <a:ext cx="24016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200" dirty="0"/>
              <a:t>Weinberg PR, 112, 1375 (1958)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EA58ED-4574-4FB7-A3BD-A2D1B3FD0265}"/>
                  </a:ext>
                </a:extLst>
              </p:cNvPr>
              <p:cNvSpPr/>
              <p:nvPr/>
            </p:nvSpPr>
            <p:spPr>
              <a:xfrm>
                <a:off x="5106775" y="1787945"/>
                <a:ext cx="1928926" cy="510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EA58ED-4574-4FB7-A3BD-A2D1B3FD0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75" y="1787945"/>
                <a:ext cx="1928926" cy="5102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FDCC5C-DF13-4B9D-A64F-E09643AFDACB}"/>
                  </a:ext>
                </a:extLst>
              </p:cNvPr>
              <p:cNvSpPr/>
              <p:nvPr/>
            </p:nvSpPr>
            <p:spPr>
              <a:xfrm>
                <a:off x="2898833" y="2392223"/>
                <a:ext cx="7502375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FDCC5C-DF13-4B9D-A64F-E09643AFD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833" y="2392223"/>
                <a:ext cx="7502375" cy="914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E8488F-3D96-46A6-8E93-89F9222B57FC}"/>
                  </a:ext>
                </a:extLst>
              </p:cNvPr>
              <p:cNvSpPr/>
              <p:nvPr/>
            </p:nvSpPr>
            <p:spPr>
              <a:xfrm>
                <a:off x="2148982" y="3856078"/>
                <a:ext cx="8786580" cy="1050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r>
                                    <a:rPr lang="en-US" sz="2400" b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sz="2400" b="1">
                                          <a:solidFill>
                                            <a:srgbClr val="F7800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78009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78009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E8488F-3D96-46A6-8E93-89F9222B5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82" y="3856078"/>
                <a:ext cx="8786580" cy="1050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1">
            <a:extLst>
              <a:ext uri="{FF2B5EF4-FFF2-40B4-BE49-F238E27FC236}">
                <a16:creationId xmlns:a16="http://schemas.microsoft.com/office/drawing/2014/main" id="{8A46671A-3918-4939-B560-109264BE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564" y="4899392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Axial</a:t>
            </a:r>
          </a:p>
        </p:txBody>
      </p:sp>
    </p:spTree>
    <p:extLst>
      <p:ext uri="{BB962C8B-B14F-4D97-AF65-F5344CB8AC3E}">
        <p14:creationId xmlns:p14="http://schemas.microsoft.com/office/powerpoint/2010/main" val="3053168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0" y="288778"/>
            <a:ext cx="10354664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EW matrix element, Power counting</a:t>
            </a:r>
            <a:br>
              <a:rPr lang="en-US" sz="4000" dirty="0"/>
            </a:b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582" y="6581001"/>
            <a:ext cx="5054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200" dirty="0">
                <a:latin typeface="+mj-lt"/>
              </a:rPr>
              <a:t>De-Leon, Platter and </a:t>
            </a:r>
            <a:r>
              <a:rPr lang="en-US" sz="1200" dirty="0" err="1">
                <a:latin typeface="+mj-lt"/>
              </a:rPr>
              <a:t>Gazit</a:t>
            </a:r>
            <a:r>
              <a:rPr lang="en-US" sz="1200" dirty="0">
                <a:latin typeface="+mj-lt"/>
              </a:rPr>
              <a:t> (2019)</a:t>
            </a:r>
            <a:endParaRPr lang="he-IL" sz="12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8C04-F0E1-41A0-A078-11C28E7D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17" y="2474895"/>
            <a:ext cx="2956846" cy="169453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139317-8429-4A3C-874D-3CE942380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88"/>
          <a:stretch/>
        </p:blipFill>
        <p:spPr bwMode="auto">
          <a:xfrm>
            <a:off x="1800182" y="2674731"/>
            <a:ext cx="3079946" cy="1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DDE3D-5594-4DBC-976F-4BC8B2D14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2349189" y="2034996"/>
            <a:ext cx="2185608" cy="421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68525-6157-4AED-8402-CA0BF7E40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7715722" y="2034996"/>
            <a:ext cx="2127089" cy="517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AAD6F7-304F-499D-A38D-98358C900C3A}"/>
                  </a:ext>
                </a:extLst>
              </p:cNvPr>
              <p:cNvSpPr txBox="1"/>
              <p:nvPr/>
            </p:nvSpPr>
            <p:spPr>
              <a:xfrm>
                <a:off x="1542740" y="4682322"/>
                <a:ext cx="4442424" cy="1838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AAD6F7-304F-499D-A38D-98358C90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40" y="4682322"/>
                <a:ext cx="4442424" cy="1838517"/>
              </a:xfrm>
              <a:prstGeom prst="rect">
                <a:avLst/>
              </a:prstGeom>
              <a:blipFill>
                <a:blip r:embed="rId5"/>
                <a:stretch>
                  <a:fillRect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FD374-FE26-4C56-9FA8-75F8401048B1}"/>
                  </a:ext>
                </a:extLst>
              </p:cNvPr>
              <p:cNvSpPr txBox="1"/>
              <p:nvPr/>
            </p:nvSpPr>
            <p:spPr>
              <a:xfrm>
                <a:off x="6670964" y="4682322"/>
                <a:ext cx="4133207" cy="544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FD374-FE26-4C56-9FA8-75F84010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64" y="4682322"/>
                <a:ext cx="4133207" cy="544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D33CCE0-4E30-4A5F-B604-6BFA6D765A02}"/>
              </a:ext>
            </a:extLst>
          </p:cNvPr>
          <p:cNvSpPr/>
          <p:nvPr/>
        </p:nvSpPr>
        <p:spPr>
          <a:xfrm>
            <a:off x="3769567" y="3429000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A602A-5ADC-4C9B-8C6C-19B14E9ACE93}"/>
              </a:ext>
            </a:extLst>
          </p:cNvPr>
          <p:cNvSpPr/>
          <p:nvPr/>
        </p:nvSpPr>
        <p:spPr>
          <a:xfrm>
            <a:off x="3921967" y="364671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86986-44FA-436B-9577-B214EF2BFE5C}"/>
              </a:ext>
            </a:extLst>
          </p:cNvPr>
          <p:cNvSpPr/>
          <p:nvPr/>
        </p:nvSpPr>
        <p:spPr>
          <a:xfrm>
            <a:off x="9193765" y="2472747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7F630-4C90-4292-897D-1B2EFCAEA112}"/>
              </a:ext>
            </a:extLst>
          </p:cNvPr>
          <p:cNvSpPr/>
          <p:nvPr/>
        </p:nvSpPr>
        <p:spPr>
          <a:xfrm>
            <a:off x="9392814" y="2709126"/>
            <a:ext cx="317241" cy="284584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DC99B-4534-4A3B-9D9E-BAEA6BC7740D}"/>
              </a:ext>
            </a:extLst>
          </p:cNvPr>
          <p:cNvSpPr/>
          <p:nvPr/>
        </p:nvSpPr>
        <p:spPr>
          <a:xfrm>
            <a:off x="2239347" y="3275045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F3FF15-BDB4-4753-9422-EC57B19DF1AF}"/>
              </a:ext>
            </a:extLst>
          </p:cNvPr>
          <p:cNvSpPr/>
          <p:nvPr/>
        </p:nvSpPr>
        <p:spPr>
          <a:xfrm>
            <a:off x="4307852" y="3322160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29F3-984C-424F-9504-BCB0880D1C1F}"/>
              </a:ext>
            </a:extLst>
          </p:cNvPr>
          <p:cNvSpPr/>
          <p:nvPr/>
        </p:nvSpPr>
        <p:spPr>
          <a:xfrm>
            <a:off x="7709719" y="3333482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E43AF2-AC1D-4E0D-95D7-AA0B6CF5B589}"/>
              </a:ext>
            </a:extLst>
          </p:cNvPr>
          <p:cNvSpPr/>
          <p:nvPr/>
        </p:nvSpPr>
        <p:spPr>
          <a:xfrm>
            <a:off x="9818147" y="3356347"/>
            <a:ext cx="457200" cy="55050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4C8FC-8641-4FBE-81D7-AA8A14BC14B5}"/>
              </a:ext>
            </a:extLst>
          </p:cNvPr>
          <p:cNvSpPr/>
          <p:nvPr/>
        </p:nvSpPr>
        <p:spPr>
          <a:xfrm>
            <a:off x="9927565" y="3553730"/>
            <a:ext cx="421271" cy="2259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E5831-207A-43DB-AC91-1F22A26413E3}"/>
              </a:ext>
            </a:extLst>
          </p:cNvPr>
          <p:cNvSpPr/>
          <p:nvPr/>
        </p:nvSpPr>
        <p:spPr>
          <a:xfrm flipV="1">
            <a:off x="4404923" y="3611157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1AB1AD-CBDA-46C3-AA83-4E8D94EE679E}"/>
              </a:ext>
            </a:extLst>
          </p:cNvPr>
          <p:cNvSpPr/>
          <p:nvPr/>
        </p:nvSpPr>
        <p:spPr>
          <a:xfrm flipV="1">
            <a:off x="4441010" y="3619054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FAA2A-8265-4363-A750-57D7CB469975}"/>
              </a:ext>
            </a:extLst>
          </p:cNvPr>
          <p:cNvSpPr/>
          <p:nvPr/>
        </p:nvSpPr>
        <p:spPr>
          <a:xfrm flipV="1">
            <a:off x="4394358" y="3678024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5AA542-3CD8-4A46-ACD7-6E62DEC48FEF}"/>
              </a:ext>
            </a:extLst>
          </p:cNvPr>
          <p:cNvSpPr/>
          <p:nvPr/>
        </p:nvSpPr>
        <p:spPr>
          <a:xfrm flipV="1">
            <a:off x="4409598" y="371512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9E00DF-7A6E-45CB-8954-FC06FA8CD3F1}"/>
              </a:ext>
            </a:extLst>
          </p:cNvPr>
          <p:cNvSpPr/>
          <p:nvPr/>
        </p:nvSpPr>
        <p:spPr>
          <a:xfrm flipV="1">
            <a:off x="9760274" y="3450370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E1029-A130-4C74-B5DE-ECA7F980F4B5}"/>
              </a:ext>
            </a:extLst>
          </p:cNvPr>
          <p:cNvSpPr/>
          <p:nvPr/>
        </p:nvSpPr>
        <p:spPr>
          <a:xfrm flipV="1">
            <a:off x="9728862" y="3546436"/>
            <a:ext cx="412605" cy="668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48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275" y="303466"/>
            <a:ext cx="10577725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Weak matrix element, Power counting</a:t>
            </a:r>
            <a:br>
              <a:rPr lang="en-US" sz="4000" dirty="0"/>
            </a:br>
            <a:endParaRPr lang="he-I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582" y="6581001"/>
            <a:ext cx="5054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200" dirty="0">
                <a:latin typeface="+mj-lt"/>
              </a:rPr>
              <a:t>De-Leon, Platter and </a:t>
            </a:r>
            <a:r>
              <a:rPr lang="en-US" sz="1200" dirty="0" err="1">
                <a:latin typeface="+mj-lt"/>
              </a:rPr>
              <a:t>Gazit</a:t>
            </a:r>
            <a:r>
              <a:rPr lang="en-US" sz="1200" dirty="0">
                <a:latin typeface="+mj-lt"/>
              </a:rPr>
              <a:t> (2019)</a:t>
            </a:r>
            <a:endParaRPr lang="he-IL" sz="12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18D9-2D3B-44FD-B888-05BCA6BB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38C04-F0E1-41A0-A078-11C28E7D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04" y="2568205"/>
            <a:ext cx="2956846" cy="169453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139317-8429-4A3C-874D-3CE942380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88"/>
          <a:stretch/>
        </p:blipFill>
        <p:spPr bwMode="auto">
          <a:xfrm>
            <a:off x="1800182" y="2674731"/>
            <a:ext cx="3079946" cy="1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DDE3D-5594-4DBC-976F-4BC8B2D14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2349189" y="2130964"/>
            <a:ext cx="2185608" cy="421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C0232C-C5A7-49FD-ADD1-59E6D153088E}"/>
                  </a:ext>
                </a:extLst>
              </p:cNvPr>
              <p:cNvSpPr txBox="1"/>
              <p:nvPr/>
            </p:nvSpPr>
            <p:spPr>
              <a:xfrm>
                <a:off x="3037186" y="4043727"/>
                <a:ext cx="949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C0232C-C5A7-49FD-ADD1-59E6D1530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186" y="4043727"/>
                <a:ext cx="949301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8965A4-8D1C-4F47-A10E-321F974584E0}"/>
                  </a:ext>
                </a:extLst>
              </p:cNvPr>
              <p:cNvSpPr txBox="1"/>
              <p:nvPr/>
            </p:nvSpPr>
            <p:spPr>
              <a:xfrm>
                <a:off x="8752277" y="3415470"/>
                <a:ext cx="76312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8965A4-8D1C-4F47-A10E-321F97458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277" y="3415470"/>
                <a:ext cx="763123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AAD6F7-304F-499D-A38D-98358C900C3A}"/>
                  </a:ext>
                </a:extLst>
              </p:cNvPr>
              <p:cNvSpPr txBox="1"/>
              <p:nvPr/>
            </p:nvSpPr>
            <p:spPr>
              <a:xfrm>
                <a:off x="1542740" y="4682322"/>
                <a:ext cx="3691733" cy="479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AAD6F7-304F-499D-A38D-98358C90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40" y="4682322"/>
                <a:ext cx="3691733" cy="479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FD374-FE26-4C56-9FA8-75F8401048B1}"/>
                  </a:ext>
                </a:extLst>
              </p:cNvPr>
              <p:cNvSpPr txBox="1"/>
              <p:nvPr/>
            </p:nvSpPr>
            <p:spPr>
              <a:xfrm>
                <a:off x="7112438" y="4682322"/>
                <a:ext cx="3691733" cy="489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p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FD374-FE26-4C56-9FA8-75F84010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38" y="4682322"/>
                <a:ext cx="3691733" cy="4898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25E0D-268B-4E76-9704-EEF485A95B0A}"/>
                  </a:ext>
                </a:extLst>
              </p:cNvPr>
              <p:cNvSpPr txBox="1"/>
              <p:nvPr/>
            </p:nvSpPr>
            <p:spPr>
              <a:xfrm>
                <a:off x="1542740" y="5542384"/>
                <a:ext cx="10577725" cy="93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𝒪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𝒪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 3" panose="05040102010807070707" pitchFamily="18" charset="2"/>
                  <a:buChar char="´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Up to NLO, the one-body diagrams must have one NLO insertion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25E0D-268B-4E76-9704-EEF485A95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40" y="5542384"/>
                <a:ext cx="10577725" cy="938334"/>
              </a:xfrm>
              <a:prstGeom prst="rect">
                <a:avLst/>
              </a:prstGeom>
              <a:blipFill>
                <a:blip r:embed="rId9"/>
                <a:stretch>
                  <a:fillRect l="-80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7D6C8BD-E81D-4672-A0F6-4909C0090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7894759" y="2193608"/>
            <a:ext cx="2127089" cy="5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5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5930" y="224452"/>
            <a:ext cx="10353489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Triton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-decay matrix elements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B912E-1C03-4273-96D1-B53429FF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E8E50-1FDC-4175-9151-37155700DFBD}"/>
                  </a:ext>
                </a:extLst>
              </p:cNvPr>
              <p:cNvSpPr txBox="1"/>
              <p:nvPr/>
            </p:nvSpPr>
            <p:spPr>
              <a:xfrm>
                <a:off x="4038652" y="2296566"/>
                <a:ext cx="3325398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GT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E8E50-1FDC-4175-9151-37155700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52" y="2296566"/>
                <a:ext cx="3325398" cy="900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76ABE-AEC9-4C35-8820-F4DA53B059EA}"/>
                  </a:ext>
                </a:extLst>
              </p:cNvPr>
              <p:cNvSpPr/>
              <p:nvPr/>
            </p:nvSpPr>
            <p:spPr>
              <a:xfrm>
                <a:off x="1533525" y="6116034"/>
                <a:ext cx="9800782" cy="517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GT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</m:sup>
                      </m:sSup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0.95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3±0.002±0.02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GT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76ABE-AEC9-4C35-8820-F4DA53B05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6116034"/>
                <a:ext cx="9800782" cy="517514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9576D2-D64C-4733-A1DD-3D618357F846}"/>
                  </a:ext>
                </a:extLst>
              </p:cNvPr>
              <p:cNvSpPr/>
              <p:nvPr/>
            </p:nvSpPr>
            <p:spPr>
              <a:xfrm>
                <a:off x="1311579" y="5028153"/>
                <a:ext cx="10572750" cy="1003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/>
                        <m:sup/>
                      </m:sSubSup>
                      <m:r>
                        <a:rPr lang="en-US" sz="20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Λ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ctrlPr>
                            <a:rPr lang="en-US" sz="20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Λ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i="1" baseline="300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i="1" baseline="300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He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9576D2-D64C-4733-A1DD-3D618357F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9" y="5028153"/>
                <a:ext cx="10572750" cy="1003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7EE004-41D7-4C9D-A539-F369BB76DD86}"/>
              </a:ext>
            </a:extLst>
          </p:cNvPr>
          <p:cNvSpPr txBox="1"/>
          <p:nvPr/>
        </p:nvSpPr>
        <p:spPr>
          <a:xfrm>
            <a:off x="2013624" y="1542256"/>
            <a:ext cx="491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triton comparative half-life: </a:t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09DB48-42C2-4DE1-A45E-70EC86016433}"/>
                  </a:ext>
                </a:extLst>
              </p:cNvPr>
              <p:cNvSpPr/>
              <p:nvPr/>
            </p:nvSpPr>
            <p:spPr>
              <a:xfrm>
                <a:off x="1823400" y="3465604"/>
                <a:ext cx="10440035" cy="1686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GT</m:t>
                                  </m:r>
                                  <m:r>
                                    <a:rPr lang="en-US" sz="20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 kern="12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kern="1200" baseline="30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kern="1200" baseline="30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00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000" i="1" kern="12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kern="120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𝝈</m:t>
                                      </m:r>
                                    </m:e>
                                  </m:d>
                                </m:e>
                              </m:d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/>
                        <m:sup/>
                      </m:sSubSup>
                      <m:r>
                        <a:rPr lang="en-US" sz="2000" i="1" kern="12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nary>
                        <m:naryPr>
                          <m:ctrlP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Λ</m:t>
                          </m:r>
                        </m:sup>
                        <m:e>
                          <m:f>
                            <m:f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ctrlP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Λ</m:t>
                          </m:r>
                        </m:sup>
                        <m:e>
                          <m:f>
                            <m:f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i="1" kern="1200" baseline="30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𝒪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GT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000" i="1" kern="1200" baseline="300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He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2000" b="0" i="1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r>
                        <a:rPr lang="en-US" sz="2000" i="1" kern="12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US" sz="11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09DB48-42C2-4DE1-A45E-70EC86016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00" y="3465604"/>
                <a:ext cx="10440035" cy="1686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695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26891" y="583659"/>
                <a:ext cx="8911687" cy="128089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Weak interaction in 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EFT</a:t>
                </a:r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sz="4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6891" y="583659"/>
                <a:ext cx="8911687" cy="1280890"/>
              </a:xfrm>
              <a:blipFill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229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78841" y="783422"/>
            <a:ext cx="304607" cy="57606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822428" y="1566127"/>
                <a:ext cx="7227640" cy="5387676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r" rtl="1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r" rtl="1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algn="l" rtl="0">
                  <a:buFont typeface="Wingdings 3" panose="05040102010807070707" pitchFamily="18" charset="2"/>
                  <a:buChar char="´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Lagrangian of the weak interaction for low energies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given by:</a:t>
                </a:r>
              </a:p>
              <a:p>
                <a:pPr marL="82296" indent="0" algn="ctr" rtl="0">
                  <a:buNone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𝑤𝑒𝑎𝑘</m:t>
                        </m:r>
                      </m:sub>
                    </m:sSub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Sup>
                      <m:sSub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algn="l" rtl="0">
                  <a:buSzPct val="100000"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</a:t>
                </a:r>
                <a:r>
                  <a:rPr 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leptonic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current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</a:t>
                </a:r>
                <a:r>
                  <a:rPr 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hadronic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current.</a:t>
                </a:r>
              </a:p>
              <a:p>
                <a:pPr marL="82296" indent="0" algn="l" rtl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d>
                            </m:e>
                            <m:sup/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>
                  <a:buSzPct val="100000"/>
                  <a:buFont typeface="Arial" panose="020B0604020202020204" pitchFamily="34" charset="0"/>
                  <a:buChar char="•"/>
                </a:pPr>
                <a:endParaRPr lang="en-US" sz="2600" b="1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marL="365125" indent="-282575" algn="l" rtl="0">
                  <a:buSzPct val="100000"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axial coupling constant, known from neutron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-decay. </a:t>
                </a:r>
              </a:p>
              <a:p>
                <a:pPr marL="365125" lvl="2" indent="-282575" algn="l" rtl="0">
                  <a:buClrTx/>
                  <a:buFont typeface="Wingdings 3" panose="05040102010807070707" pitchFamily="18" charset="2"/>
                  <a:buChar char="´"/>
                </a:pPr>
                <a:r>
                  <a:rPr lang="en-US" dirty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pPr marL="365125" lvl="2" indent="-282575" algn="l" rtl="0">
                  <a:buClrTx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 is an RG invariant combination of the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unknown two-body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82550" lvl="2" indent="0" algn="l" rtl="0">
                  <a:buClr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bg1">
                        <a:lumMod val="85000"/>
                      </a:schemeClr>
                    </a:solidFill>
                  </a:rPr>
                  <a:t> can be calibrated from: </a:t>
                </a:r>
                <a14:m>
                  <m:oMath xmlns:m="http://schemas.openxmlformats.org/officeDocument/2006/math">
                    <m:r>
                      <a:rPr lang="en-US" sz="2400" baseline="300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aseline="300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He</m:t>
                    </m:r>
                  </m:oMath>
                </a14:m>
                <a:endParaRPr lang="en-US" sz="2600" dirty="0">
                  <a:solidFill>
                    <a:schemeClr val="bg1">
                      <a:lumMod val="8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algn="l" rtl="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82296" indent="0" algn="l" rtl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28" y="1566127"/>
                <a:ext cx="7227640" cy="5387676"/>
              </a:xfrm>
              <a:prstGeom prst="rect">
                <a:avLst/>
              </a:prstGeom>
              <a:blipFill>
                <a:blip r:embed="rId7"/>
                <a:stretch>
                  <a:fillRect t="-147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84F7FBD-113B-41DE-9817-80EE7B142C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9599075" y="1566127"/>
            <a:ext cx="2185608" cy="421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92E50-54E8-410D-9CA5-033DBAB5F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9698177" y="4074390"/>
            <a:ext cx="2127089" cy="517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72D9A-D094-468D-B3BE-4BC267F966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r="26573" b="27486"/>
          <a:stretch/>
        </p:blipFill>
        <p:spPr>
          <a:xfrm>
            <a:off x="9970851" y="4511631"/>
            <a:ext cx="1429966" cy="122878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97FCA8B-E035-4AC7-BF83-E819D5D31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89" t="42775" r="30173" b="-1"/>
          <a:stretch/>
        </p:blipFill>
        <p:spPr bwMode="auto">
          <a:xfrm>
            <a:off x="10068128" y="2847017"/>
            <a:ext cx="1400783" cy="9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747D1-E962-47EA-ABBE-FE6B131CB3CB}"/>
                  </a:ext>
                </a:extLst>
              </p:cNvPr>
              <p:cNvSpPr txBox="1"/>
              <p:nvPr/>
            </p:nvSpPr>
            <p:spPr>
              <a:xfrm>
                <a:off x="10287072" y="3478890"/>
                <a:ext cx="949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747D1-E962-47EA-ABBE-FE6B131CB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72" y="3478890"/>
                <a:ext cx="949301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8B8377-EE00-427D-B3EA-81943D45E1A0}"/>
                  </a:ext>
                </a:extLst>
              </p:cNvPr>
              <p:cNvSpPr txBox="1"/>
              <p:nvPr/>
            </p:nvSpPr>
            <p:spPr>
              <a:xfrm>
                <a:off x="10324798" y="5358896"/>
                <a:ext cx="76312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8B8377-EE00-427D-B3EA-81943D45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798" y="5358896"/>
                <a:ext cx="763123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33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4511631"/>
            <a:ext cx="2956846" cy="169453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88"/>
          <a:stretch/>
        </p:blipFill>
        <p:spPr bwMode="auto">
          <a:xfrm>
            <a:off x="9050068" y="2109894"/>
            <a:ext cx="3079946" cy="17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26891" y="583659"/>
                <a:ext cx="8911687" cy="128089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Weak interaction in 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EFT</a:t>
                </a:r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he-IL" sz="4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6891" y="583659"/>
                <a:ext cx="8911687" cy="1280890"/>
              </a:xfrm>
              <a:blipFill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229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78841" y="783422"/>
            <a:ext cx="304607" cy="57606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r="51490" b="81893"/>
          <a:stretch/>
        </p:blipFill>
        <p:spPr>
          <a:xfrm>
            <a:off x="9599075" y="1566127"/>
            <a:ext cx="2185608" cy="421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b="77770"/>
          <a:stretch/>
        </p:blipFill>
        <p:spPr>
          <a:xfrm>
            <a:off x="9698177" y="4074390"/>
            <a:ext cx="2127089" cy="517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87072" y="3478890"/>
                <a:ext cx="9493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72" y="3478890"/>
                <a:ext cx="949301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24798" y="5358896"/>
                <a:ext cx="76312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798" y="5358896"/>
                <a:ext cx="763123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822428" y="1566127"/>
                <a:ext cx="7227640" cy="5387676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65760" indent="-283464" algn="r" rtl="1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r" rtl="1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r" rtl="1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algn="l" rtl="0">
                  <a:buFont typeface="Wingdings 3" panose="05040102010807070707" pitchFamily="18" charset="2"/>
                  <a:buChar char="´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Lagrangian of the weak interaction for low energies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given by:</a:t>
                </a:r>
              </a:p>
              <a:p>
                <a:pPr marL="82296" indent="0" algn="ctr" rtl="0">
                  <a:buNone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𝑤𝑒𝑎𝑘</m:t>
                        </m:r>
                      </m:sub>
                    </m:sSub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Sup>
                      <m:sSub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algn="l" rtl="0">
                  <a:buSzPct val="100000"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</a:t>
                </a:r>
                <a:r>
                  <a:rPr 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leptonic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current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</a:t>
                </a:r>
                <a:r>
                  <a:rPr 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hadronic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current.</a:t>
                </a:r>
              </a:p>
              <a:p>
                <a:pPr marL="82296" indent="0" algn="l" rtl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d>
                            </m:e>
                            <m:sup/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 rtl="0">
                  <a:buSzPct val="100000"/>
                  <a:buFont typeface="Arial" panose="020B0604020202020204" pitchFamily="34" charset="0"/>
                  <a:buChar char="•"/>
                </a:pPr>
                <a:endParaRPr lang="en-US" sz="2600" b="1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marL="365125" indent="-282575" algn="l" rtl="0">
                  <a:buSzPct val="100000"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axial coupling constant, known from neutron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-decay. </a:t>
                </a:r>
              </a:p>
              <a:p>
                <a:pPr marL="365125" lvl="2" indent="-282575" algn="l" rtl="0">
                  <a:buClrTx/>
                  <a:buFont typeface="Wingdings 3" panose="05040102010807070707" pitchFamily="18" charset="2"/>
                  <a:buChar char="´"/>
                </a:pPr>
                <a:r>
                  <a:rPr lang="en-US" dirty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endParaRPr>
              </a:p>
              <a:p>
                <a:pPr marL="365125" lvl="2" indent="-282575" algn="l" rtl="0">
                  <a:buClrTx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 is an RG invariant combination of the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unknown two-body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365125" lvl="2" indent="-282575" algn="l" rtl="0">
                  <a:buClrTx/>
                  <a:buFont typeface="Wingdings 3" panose="05040102010807070707" pitchFamily="18" charset="2"/>
                  <a:buChar char="´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can be calibrated from: </a:t>
                </a:r>
                <a14:m>
                  <m:oMath xmlns:m="http://schemas.openxmlformats.org/officeDocument/2006/math">
                    <m:r>
                      <a:rPr lang="en-US" sz="24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He</m:t>
                    </m:r>
                  </m:oMath>
                </a14:m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algn="l" rtl="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82296" indent="0" algn="l" rtl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28" y="1566127"/>
                <a:ext cx="7227640" cy="5387676"/>
              </a:xfrm>
              <a:prstGeom prst="rect">
                <a:avLst/>
              </a:prstGeom>
              <a:blipFill>
                <a:blip r:embed="rId10"/>
                <a:stretch>
                  <a:fillRect t="-147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0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EFT Lagrangian</a:t>
                </a:r>
                <a:endParaRPr lang="he-IL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71517" y="6399826"/>
            <a:ext cx="6912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Beane and Savage, (2001</a:t>
            </a:r>
            <a:r>
              <a:rPr lang="he-IL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</a:t>
            </a:r>
          </a:p>
          <a:p>
            <a:pPr algn="r" rtl="0"/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Bedaque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et al. (1999)</a:t>
            </a:r>
            <a:endParaRPr lang="he-IL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15680" y="2370311"/>
            <a:ext cx="19442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27372" y="2298303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97218" y="2433935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493045" y="3212976"/>
            <a:ext cx="1944216" cy="864096"/>
            <a:chOff x="4211960" y="3933056"/>
            <a:chExt cx="1944216" cy="864096"/>
          </a:xfrm>
          <a:solidFill>
            <a:srgbClr val="FF0000"/>
          </a:solidFill>
        </p:grpSpPr>
        <p:sp>
          <p:nvSpPr>
            <p:cNvPr id="29" name="Oval 28"/>
            <p:cNvSpPr/>
            <p:nvPr/>
          </p:nvSpPr>
          <p:spPr>
            <a:xfrm>
              <a:off x="4860032" y="4293096"/>
              <a:ext cx="144016" cy="144016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211960" y="3933056"/>
              <a:ext cx="1944216" cy="864096"/>
              <a:chOff x="3347864" y="4005064"/>
              <a:chExt cx="1944216" cy="864096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4047530" y="4365104"/>
                <a:ext cx="1244550" cy="144016"/>
                <a:chOff x="4047530" y="4365104"/>
                <a:chExt cx="1952600" cy="135632"/>
              </a:xfrm>
              <a:grpFill/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055914" y="4365104"/>
                  <a:ext cx="1944216" cy="0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047530" y="4500736"/>
                  <a:ext cx="1944216" cy="0"/>
                </a:xfrm>
                <a:prstGeom prst="line">
                  <a:avLst/>
                </a:prstGeom>
                <a:grp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347864" y="4005064"/>
                <a:ext cx="720080" cy="36004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347864" y="4509120"/>
                <a:ext cx="720080" cy="36004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5033882" y="827943"/>
            <a:ext cx="252028" cy="4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888301" y="2298303"/>
            <a:ext cx="1944216" cy="0"/>
          </a:xfrm>
          <a:prstGeom prst="line">
            <a:avLst/>
          </a:prstGeom>
          <a:ln w="28575" cap="rnd">
            <a:solidFill>
              <a:srgbClr val="92D050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879917" y="2433935"/>
            <a:ext cx="1944216" cy="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6096000" y="3212976"/>
            <a:ext cx="1944216" cy="864096"/>
            <a:chOff x="3347864" y="4005064"/>
            <a:chExt cx="1944216" cy="864096"/>
          </a:xfrm>
          <a:solidFill>
            <a:srgbClr val="CC00CC"/>
          </a:solidFill>
        </p:grpSpPr>
        <p:grpSp>
          <p:nvGrpSpPr>
            <p:cNvPr id="56" name="Group 31"/>
            <p:cNvGrpSpPr/>
            <p:nvPr/>
          </p:nvGrpSpPr>
          <p:grpSpPr>
            <a:xfrm>
              <a:off x="4047530" y="4365104"/>
              <a:ext cx="1244550" cy="144016"/>
              <a:chOff x="4047530" y="4365104"/>
              <a:chExt cx="1952600" cy="135632"/>
            </a:xfrm>
            <a:grpFill/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055914" y="4365104"/>
                <a:ext cx="1944216" cy="0"/>
              </a:xfrm>
              <a:prstGeom prst="line">
                <a:avLst/>
              </a:prstGeom>
              <a:grpFill/>
              <a:ln w="28575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047530" y="4500736"/>
                <a:ext cx="1944216" cy="0"/>
              </a:xfrm>
              <a:prstGeom prst="line">
                <a:avLst/>
              </a:prstGeom>
              <a:grpFill/>
              <a:ln w="28575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flipH="1" flipV="1">
              <a:off x="3347864" y="4005064"/>
              <a:ext cx="720080" cy="36004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347864" y="4509120"/>
              <a:ext cx="720080" cy="36004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744072" y="3573016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1975533" y="4241492"/>
            <a:ext cx="69127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Where:</a:t>
            </a:r>
          </a:p>
          <a:p>
            <a:pPr algn="l" rtl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Perpetua" panose="02020502060401020303" pitchFamily="18" charset="0"/>
              <a:cs typeface="Times New Roman" pitchFamily="18" charset="0"/>
            </a:endParaRPr>
          </a:p>
          <a:p>
            <a:pPr algn="l" rtl="0"/>
            <a:endParaRPr lang="he-IL" sz="2000" dirty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639617" y="1527739"/>
                <a:ext cx="2792301" cy="6090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ucida Calligraphy" panose="03010101010101010101" pitchFamily="66" charset="0"/>
                    <a:cs typeface="Times New Roman" pitchFamily="18" charset="0"/>
                  </a:rPr>
                  <a:t>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7" y="1527739"/>
                <a:ext cx="2792301" cy="609013"/>
              </a:xfrm>
              <a:prstGeom prst="rect">
                <a:avLst/>
              </a:prstGeom>
              <a:blipFill>
                <a:blip r:embed="rId3"/>
                <a:stretch>
                  <a:fillRect l="-2183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75690" y="2769645"/>
                <a:ext cx="5861220" cy="65517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] </m:t>
                      </m:r>
                    </m:oMath>
                  </m:oMathPara>
                </a14:m>
                <a:endParaRPr lang="he-IL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e-IL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90" y="2769645"/>
                <a:ext cx="5861220" cy="655179"/>
              </a:xfrm>
              <a:prstGeom prst="rect">
                <a:avLst/>
              </a:prstGeom>
              <a:blipFill>
                <a:blip r:embed="rId4"/>
                <a:stretch>
                  <a:fillRect l="-2599" t="-9259" r="-83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95690" y="1466408"/>
                <a:ext cx="6555613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he-IL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90" y="1466408"/>
                <a:ext cx="6555613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933698" y="2741329"/>
                <a:ext cx="4250587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Lucida Calligraphy" panose="03010101010101010101" pitchFamily="66" charset="0"/>
                              <a:cs typeface="Times New Roman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photon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Lucida Calligraphy" panose="03010101010101010101" pitchFamily="66" charset="0"/>
                              <a:cs typeface="Times New Roman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weak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magnetic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698" y="2741329"/>
                <a:ext cx="4250587" cy="429092"/>
              </a:xfrm>
              <a:prstGeom prst="rect">
                <a:avLst/>
              </a:prstGeom>
              <a:blipFill>
                <a:blip r:embed="rId6"/>
                <a:stretch>
                  <a:fillRect t="-8571" r="-1862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A18823-7D27-475E-82DD-1DA274B6A962}"/>
                  </a:ext>
                </a:extLst>
              </p:cNvPr>
              <p:cNvSpPr/>
              <p:nvPr/>
            </p:nvSpPr>
            <p:spPr>
              <a:xfrm>
                <a:off x="1165125" y="4968415"/>
                <a:ext cx="6096000" cy="13957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 baseline="30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I</m:t>
                          </m:r>
                          <m: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aseline="30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I</m:t>
                          </m:r>
                          <m: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he-IL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A18823-7D27-475E-82DD-1DA274B6A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25" y="4968415"/>
                <a:ext cx="6096000" cy="1395767"/>
              </a:xfrm>
              <a:prstGeom prst="rect">
                <a:avLst/>
              </a:prstGeom>
              <a:blipFill>
                <a:blip r:embed="rId7"/>
                <a:stretch>
                  <a:fillRect b="-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C1ECF3-5B4A-4F8C-A104-F64600F9F0EE}"/>
                  </a:ext>
                </a:extLst>
              </p:cNvPr>
              <p:cNvSpPr/>
              <p:nvPr/>
            </p:nvSpPr>
            <p:spPr>
              <a:xfrm>
                <a:off x="6096000" y="4823177"/>
                <a:ext cx="6096000" cy="1528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 is the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renormalization scale introduced through the PDS scheme</a:t>
                </a:r>
                <a:endParaRPr lang="he-IL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C1ECF3-5B4A-4F8C-A104-F64600F9F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23177"/>
                <a:ext cx="6096000" cy="1528111"/>
              </a:xfrm>
              <a:prstGeom prst="rect">
                <a:avLst/>
              </a:prstGeom>
              <a:blipFill>
                <a:blip r:embed="rId8"/>
                <a:stretch>
                  <a:fillRect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E5F7-BF1C-45CD-8B81-84EE8C4A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E65CAF-32BA-404C-8FE2-DBE86B10E4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50" y="350989"/>
                <a:ext cx="7886700" cy="13255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EFT: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E65CAF-32BA-404C-8FE2-DBE86B10E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50" y="350989"/>
                <a:ext cx="7886700" cy="1325563"/>
              </a:xfrm>
              <a:blipFill>
                <a:blip r:embed="rId2"/>
                <a:stretch>
                  <a:fillRect t="-10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85CA3-A135-4ECC-949A-F229E2BA3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7601" y="1544400"/>
                <a:ext cx="7680029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For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ymbol" panose="05050102010706020507" pitchFamily="18" charset="2"/>
                    <a:cs typeface="Times New Roman" pitchFamily="18" charset="0"/>
                  </a:rPr>
                  <a:t>p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EFT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there is a 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big difference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between nuclear systems with 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2 particles and 3 particles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Deuteron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Triton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Λ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𝒦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l-GR" sz="2400" b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85CA3-A135-4ECC-949A-F229E2BA3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601" y="1544400"/>
                <a:ext cx="7680029" cy="4351338"/>
              </a:xfrm>
              <a:blipFill>
                <a:blip r:embed="rId3"/>
                <a:stretch>
                  <a:fillRect l="-111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4FDEDD3-BC90-44EC-9A71-84C6996EBD20}"/>
              </a:ext>
            </a:extLst>
          </p:cNvPr>
          <p:cNvSpPr txBox="1">
            <a:spLocks/>
          </p:cNvSpPr>
          <p:nvPr/>
        </p:nvSpPr>
        <p:spPr>
          <a:xfrm>
            <a:off x="4503909" y="6456965"/>
            <a:ext cx="370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3EEE85-66BC-44B2-B30D-14C37D68451C}"/>
              </a:ext>
            </a:extLst>
          </p:cNvPr>
          <p:cNvCxnSpPr>
            <a:cxnSpLocks/>
          </p:cNvCxnSpPr>
          <p:nvPr/>
        </p:nvCxnSpPr>
        <p:spPr>
          <a:xfrm flipH="1">
            <a:off x="3489811" y="1670567"/>
            <a:ext cx="139147" cy="24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3F7F2A2-D398-42C0-BAC9-78148633726A}"/>
              </a:ext>
            </a:extLst>
          </p:cNvPr>
          <p:cNvGrpSpPr/>
          <p:nvPr/>
        </p:nvGrpSpPr>
        <p:grpSpPr>
          <a:xfrm>
            <a:off x="9481043" y="3031708"/>
            <a:ext cx="776511" cy="663445"/>
            <a:chOff x="7342282" y="2527811"/>
            <a:chExt cx="1590677" cy="1066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645B41-4C7F-4EBF-AD7C-5641F93AA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2284" y="2527811"/>
              <a:ext cx="1590675" cy="1066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FBE4DE-1510-481C-AECA-DA234F3BD5B2}"/>
                </a:ext>
              </a:extLst>
            </p:cNvPr>
            <p:cNvSpPr/>
            <p:nvPr/>
          </p:nvSpPr>
          <p:spPr>
            <a:xfrm>
              <a:off x="7342282" y="2531946"/>
              <a:ext cx="1590675" cy="106266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D103F-EFC4-4E65-B655-ACBFFB5E0C4D}"/>
              </a:ext>
            </a:extLst>
          </p:cNvPr>
          <p:cNvGrpSpPr/>
          <p:nvPr/>
        </p:nvGrpSpPr>
        <p:grpSpPr>
          <a:xfrm>
            <a:off x="7737845" y="2502493"/>
            <a:ext cx="727872" cy="548032"/>
            <a:chOff x="5522881" y="1975806"/>
            <a:chExt cx="1152526" cy="8029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4CF967-B229-4A52-B79A-5BFA2826E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86" r="7055"/>
            <a:stretch/>
          </p:blipFill>
          <p:spPr>
            <a:xfrm rot="16200000">
              <a:off x="5697694" y="1800994"/>
              <a:ext cx="802902" cy="115252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DBEC23-5678-4573-B562-994B4A4C38F5}"/>
                </a:ext>
              </a:extLst>
            </p:cNvPr>
            <p:cNvSpPr/>
            <p:nvPr/>
          </p:nvSpPr>
          <p:spPr>
            <a:xfrm>
              <a:off x="5522881" y="1975807"/>
              <a:ext cx="1152525" cy="80290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CE58445B-DB6D-4188-A1A9-5DD472C0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29" y="4641265"/>
            <a:ext cx="8673238" cy="15592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B02049-01E5-4B3D-AACC-0367A24EFB12}"/>
              </a:ext>
            </a:extLst>
          </p:cNvPr>
          <p:cNvSpPr/>
          <p:nvPr/>
        </p:nvSpPr>
        <p:spPr>
          <a:xfrm>
            <a:off x="2264329" y="4024992"/>
            <a:ext cx="8829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Summing over all possible amplitudes 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Faddeev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equation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erpetua" panose="02020502060401020303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614A76-1136-4C47-A9F3-22458385F59B}"/>
              </a:ext>
            </a:extLst>
          </p:cNvPr>
          <p:cNvSpPr txBox="1"/>
          <p:nvPr/>
        </p:nvSpPr>
        <p:spPr>
          <a:xfrm>
            <a:off x="5279232" y="6427113"/>
            <a:ext cx="6912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 err="1"/>
              <a:t>Bedaque</a:t>
            </a:r>
            <a:r>
              <a:rPr lang="en-US" sz="1100" dirty="0"/>
              <a:t>, Hammer, van </a:t>
            </a:r>
            <a:r>
              <a:rPr lang="en-US" sz="1100" dirty="0" err="1"/>
              <a:t>Kolck</a:t>
            </a:r>
            <a:r>
              <a:rPr lang="en-US" sz="1100" dirty="0"/>
              <a:t> (1999)</a:t>
            </a:r>
          </a:p>
          <a:p>
            <a:pPr algn="r"/>
            <a:r>
              <a:rPr lang="en-US" sz="1100" dirty="0"/>
              <a:t> König and Hammer (2011), König et al (2014)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85B9D6-A57B-4408-B4BA-C6B7FBC9C144}"/>
              </a:ext>
            </a:extLst>
          </p:cNvPr>
          <p:cNvCxnSpPr>
            <a:cxnSpLocks/>
          </p:cNvCxnSpPr>
          <p:nvPr/>
        </p:nvCxnSpPr>
        <p:spPr>
          <a:xfrm flipH="1">
            <a:off x="2334437" y="582454"/>
            <a:ext cx="252028" cy="4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BB01A-DEE1-4D20-9A82-DBCC6A2C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0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CFE49E75-7F02-404C-937A-FCEFA83096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49" y="365127"/>
                <a:ext cx="8884159" cy="132556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p</a:t>
                </a:r>
                <a:r>
                  <a:rPr lang="en-US" sz="4400" b="1" dirty="0" err="1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EFT</a:t>
                </a:r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scattering amplitude</a:t>
                </a:r>
              </a:p>
            </p:txBody>
          </p:sp>
        </mc:Choice>
        <mc:Fallback xmlns="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CFE49E75-7F02-404C-937A-FCEFA8309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49" y="365127"/>
                <a:ext cx="8884159" cy="1325563"/>
              </a:xfrm>
              <a:blipFill>
                <a:blip r:embed="rId4"/>
                <a:stretch>
                  <a:fillRect l="-2881" t="-10138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85CA3-A135-4ECC-949A-F229E2BA3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6413" y="1307095"/>
                <a:ext cx="8043974" cy="4351338"/>
              </a:xfrm>
            </p:spPr>
            <p:txBody>
              <a:bodyPr/>
              <a:lstStyle/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For bound state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ℬ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ℛ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cs typeface="Times New Roman" pitchFamily="18" charset="0"/>
                  </a:rPr>
                  <a:t>Triton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 ,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coupled channels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Faddeev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equation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𝑡𝑡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𝛾𝛿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  <m: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𝛿𝛽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85CA3-A135-4ECC-949A-F229E2BA3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6413" y="1307095"/>
                <a:ext cx="8043974" cy="4351338"/>
              </a:xfrm>
              <a:blipFill>
                <a:blip r:embed="rId5"/>
                <a:stretch>
                  <a:fillRect l="-1061" t="-140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20406F0-B483-45AD-A0F4-8B476528A473}"/>
              </a:ext>
            </a:extLst>
          </p:cNvPr>
          <p:cNvSpPr txBox="1">
            <a:spLocks/>
          </p:cNvSpPr>
          <p:nvPr/>
        </p:nvSpPr>
        <p:spPr>
          <a:xfrm>
            <a:off x="4705350" y="65087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842077-26A0-4A8B-B972-8DAAF8F1AE61}"/>
                  </a:ext>
                </a:extLst>
              </p:cNvPr>
              <p:cNvSpPr/>
              <p:nvPr/>
            </p:nvSpPr>
            <p:spPr>
              <a:xfrm>
                <a:off x="3392920" y="1764434"/>
                <a:ext cx="5068824" cy="792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ℬ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Λ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ℬ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𝒟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sz="20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𝒦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842077-26A0-4A8B-B972-8DAAF8F1A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920" y="1764434"/>
                <a:ext cx="5068824" cy="792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E3ACB-54C8-43F6-8CE2-7791214DC018}"/>
                  </a:ext>
                </a:extLst>
              </p:cNvPr>
              <p:cNvSpPr txBox="1"/>
              <p:nvPr/>
            </p:nvSpPr>
            <p:spPr>
              <a:xfrm>
                <a:off x="2731964" y="5003836"/>
                <a:ext cx="9395502" cy="728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E3ACB-54C8-43F6-8CE2-7791214DC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964" y="5003836"/>
                <a:ext cx="93955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CDE7840-8AAC-433C-99DD-BE5FA3950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02" y="3149033"/>
            <a:ext cx="5374700" cy="178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001F87-7330-4FFF-8066-F83247EC488A}"/>
              </a:ext>
            </a:extLst>
          </p:cNvPr>
          <p:cNvSpPr txBox="1"/>
          <p:nvPr/>
        </p:nvSpPr>
        <p:spPr>
          <a:xfrm>
            <a:off x="5214698" y="6235668"/>
            <a:ext cx="691276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Bedaque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Hammer, van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Kolck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(1999),</a:t>
            </a:r>
          </a:p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König and Hammer (2011)</a:t>
            </a:r>
          </a:p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König et al (2014)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318C3-F0E5-443B-A3B0-93EF7E4ECE06}"/>
              </a:ext>
            </a:extLst>
          </p:cNvPr>
          <p:cNvCxnSpPr>
            <a:cxnSpLocks/>
          </p:cNvCxnSpPr>
          <p:nvPr/>
        </p:nvCxnSpPr>
        <p:spPr>
          <a:xfrm flipH="1">
            <a:off x="2282617" y="591296"/>
            <a:ext cx="252028" cy="4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E15CD-9AAD-442E-90EC-178D5CAB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CFE49E75-7F02-404C-937A-FCEFA83096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49" y="365127"/>
                <a:ext cx="8884159" cy="132556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p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EFT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scattering amplitude</a:t>
                </a:r>
              </a:p>
            </p:txBody>
          </p:sp>
        </mc:Choice>
        <mc:Fallback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CFE49E75-7F02-404C-937A-FCEFA8309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49" y="365127"/>
                <a:ext cx="8884159" cy="1325563"/>
              </a:xfrm>
              <a:blipFill>
                <a:blip r:embed="rId2"/>
                <a:stretch>
                  <a:fillRect l="-2881" t="-10138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85CA3-A135-4ECC-949A-F229E2BA3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6413" y="1307095"/>
                <a:ext cx="8043974" cy="4351338"/>
              </a:xfrm>
            </p:spPr>
            <p:txBody>
              <a:bodyPr/>
              <a:lstStyle/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cs typeface="Times New Roman" pitchFamily="18" charset="0"/>
                  </a:rPr>
                  <a:t>Triton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 ,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coupled channels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Faddeev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Times New Roman" pitchFamily="18" charset="0"/>
                  </a:rPr>
                  <a:t> equation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erpetua" panose="02020502060401020303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sz="24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2000" dirty="0">
                  <a:latin typeface="Perpetua" panose="02020502060401020303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85CA3-A135-4ECC-949A-F229E2BA3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6413" y="1307095"/>
                <a:ext cx="8043974" cy="4351338"/>
              </a:xfrm>
              <a:blipFill>
                <a:blip r:embed="rId3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20406F0-B483-45AD-A0F4-8B476528A473}"/>
              </a:ext>
            </a:extLst>
          </p:cNvPr>
          <p:cNvSpPr txBox="1">
            <a:spLocks/>
          </p:cNvSpPr>
          <p:nvPr/>
        </p:nvSpPr>
        <p:spPr>
          <a:xfrm>
            <a:off x="4705350" y="65087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318C3-F0E5-443B-A3B0-93EF7E4ECE06}"/>
              </a:ext>
            </a:extLst>
          </p:cNvPr>
          <p:cNvCxnSpPr>
            <a:cxnSpLocks/>
          </p:cNvCxnSpPr>
          <p:nvPr/>
        </p:nvCxnSpPr>
        <p:spPr>
          <a:xfrm flipH="1">
            <a:off x="2282617" y="591296"/>
            <a:ext cx="252028" cy="4366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62AFA-7D04-45BC-A2DE-8028958B6F95}"/>
                  </a:ext>
                </a:extLst>
              </p:cNvPr>
              <p:cNvSpPr txBox="1"/>
              <p:nvPr/>
            </p:nvSpPr>
            <p:spPr>
              <a:xfrm>
                <a:off x="5117206" y="4561072"/>
                <a:ext cx="2615184" cy="415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⃡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acc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62AFA-7D04-45BC-A2DE-8028958B6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06" y="4561072"/>
                <a:ext cx="2615184" cy="415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BD0DC7D-040B-4894-BB3A-778C274C4B89}"/>
              </a:ext>
            </a:extLst>
          </p:cNvPr>
          <p:cNvSpPr txBox="1"/>
          <p:nvPr/>
        </p:nvSpPr>
        <p:spPr>
          <a:xfrm>
            <a:off x="4705350" y="5061284"/>
            <a:ext cx="389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Eigenvalue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70B0A5-C726-421C-8092-ED9D6514E108}"/>
                  </a:ext>
                </a:extLst>
              </p:cNvPr>
              <p:cNvSpPr/>
              <p:nvPr/>
            </p:nvSpPr>
            <p:spPr>
              <a:xfrm>
                <a:off x="3980807" y="5713716"/>
                <a:ext cx="5592621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70B0A5-C726-421C-8092-ED9D6514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07" y="5713716"/>
                <a:ext cx="5592621" cy="662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BE85C6-A915-448D-B743-1D4A5DA0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80B9-E2B3-4936-B556-022063EFA53B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C70225-CC8F-477D-BFCD-A19998749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8" y="2632658"/>
            <a:ext cx="5374700" cy="17854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CC3515-AD96-4113-821B-3A6CE07D76A8}"/>
              </a:ext>
            </a:extLst>
          </p:cNvPr>
          <p:cNvSpPr txBox="1"/>
          <p:nvPr/>
        </p:nvSpPr>
        <p:spPr>
          <a:xfrm>
            <a:off x="5214698" y="6235668"/>
            <a:ext cx="691276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Bedaque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Hammer, van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Kolck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(1999),</a:t>
            </a:r>
          </a:p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König and Hammer (2011)</a:t>
            </a:r>
          </a:p>
          <a:p>
            <a:pPr algn="r"/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König et al (2014) </a:t>
            </a:r>
          </a:p>
        </p:txBody>
      </p:sp>
    </p:spTree>
    <p:extLst>
      <p:ext uri="{BB962C8B-B14F-4D97-AF65-F5344CB8AC3E}">
        <p14:creationId xmlns:p14="http://schemas.microsoft.com/office/powerpoint/2010/main" val="22637357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46453</TotalTime>
  <Words>2883</Words>
  <Application>Microsoft Office PowerPoint</Application>
  <PresentationFormat>Widescreen</PresentationFormat>
  <Paragraphs>777</Paragraphs>
  <Slides>56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Lucida Calligraphy</vt:lpstr>
      <vt:lpstr>Perpetua</vt:lpstr>
      <vt:lpstr>Symbol</vt:lpstr>
      <vt:lpstr>Times New Roman</vt:lpstr>
      <vt:lpstr>Wingdings</vt:lpstr>
      <vt:lpstr>Wingdings 2</vt:lpstr>
      <vt:lpstr>Wingdings 3</vt:lpstr>
      <vt:lpstr>Wisp</vt:lpstr>
      <vt:lpstr>Equation</vt:lpstr>
      <vt:lpstr>MathType 6.0 Equation</vt:lpstr>
      <vt:lpstr>PowerPoint Presentation</vt:lpstr>
      <vt:lpstr>Outline</vt:lpstr>
      <vt:lpstr>PowerPoint Presentation</vt:lpstr>
      <vt:lpstr>PowerPoint Presentation</vt:lpstr>
      <vt:lpstr>Building πEFT Lagrangian</vt:lpstr>
      <vt:lpstr>Building πEFT Lagrangian</vt:lpstr>
      <vt:lpstr>πEFT: 1+2≠3</vt:lpstr>
      <vt:lpstr>pEFT: A=3 scattering amplitude</vt:lpstr>
      <vt:lpstr>pEFT: A=3 scattering amplitude</vt:lpstr>
      <vt:lpstr>"Binding energy:"</vt:lpstr>
      <vt:lpstr>"Binding energy:"</vt:lpstr>
      <vt:lpstr>Normalization of the A=3 wave-function</vt:lpstr>
      <vt:lpstr>Normalization of the A=3 wave-function</vt:lpstr>
      <vt:lpstr>Normalization of the A=3 wave-function</vt:lpstr>
      <vt:lpstr>Normalization of the A=3 wave-function</vt:lpstr>
      <vt:lpstr>Normalization of the A=3 wave-function: </vt:lpstr>
      <vt:lpstr>Reduced matrix element  </vt:lpstr>
      <vt:lpstr>Adding photons – perturbative and non perturbative approaches:</vt:lpstr>
      <vt:lpstr>3He – non perturbative photons:</vt:lpstr>
      <vt:lpstr>3He – non perturbative photons:</vt:lpstr>
      <vt:lpstr>3He perturbative photons:</vt:lpstr>
      <vt:lpstr>3He perturbative photons:</vt:lpstr>
      <vt:lpstr>PowerPoint Presentation</vt:lpstr>
      <vt:lpstr>pEFT: Adding EW interaction </vt:lpstr>
      <vt:lpstr>EW matrix element, Power counting </vt:lpstr>
      <vt:lpstr>EW matrix element, Power counting </vt:lpstr>
      <vt:lpstr>NLO A=3, general EW matrix element</vt:lpstr>
      <vt:lpstr>Two-body LEC in the dibaryon formalism </vt:lpstr>
      <vt:lpstr>Two-body LEC in the dibaryon formalism </vt:lpstr>
      <vt:lpstr>PowerPoint Presentation</vt:lpstr>
      <vt:lpstr>PowerPoint Presentation</vt:lpstr>
      <vt:lpstr>PowerPoint Presentation</vt:lpstr>
      <vt:lpstr>Magnetic interaction in pEFT :</vt:lpstr>
      <vt:lpstr>Magnetic interaction in pEFT :</vt:lpstr>
      <vt:lpstr>Numerical results</vt:lpstr>
      <vt:lpstr>Error estimation, l_2^′=0</vt:lpstr>
      <vt:lpstr>EM Final results, l_2^′=0</vt:lpstr>
      <vt:lpstr>Triton b-decay matrix elements</vt:lpstr>
      <vt:lpstr>PowerPoint Presentation</vt:lpstr>
      <vt:lpstr>EW interaction: Quantitative analogy</vt:lpstr>
      <vt:lpstr>EW interaction: Quantitative analogy</vt:lpstr>
      <vt:lpstr>pp fusion</vt:lpstr>
      <vt:lpstr>pp fusion – theory </vt:lpstr>
      <vt:lpstr>Summary and outlook</vt:lpstr>
      <vt:lpstr>Summary and outlook </vt:lpstr>
      <vt:lpstr>What’s next?</vt:lpstr>
      <vt:lpstr>PowerPoint Presentation</vt:lpstr>
      <vt:lpstr>Weak interaction in pEFT, q&gt;0</vt:lpstr>
      <vt:lpstr>Single Nucleon Currents</vt:lpstr>
      <vt:lpstr>PowerPoint Presentation</vt:lpstr>
      <vt:lpstr>Single Nucleon Currents</vt:lpstr>
      <vt:lpstr>EW matrix element, Power counting </vt:lpstr>
      <vt:lpstr>Weak matrix element, Power counting </vt:lpstr>
      <vt:lpstr>Triton b-decay matrix elements</vt:lpstr>
      <vt:lpstr>Weak interaction in pEFT, q→0</vt:lpstr>
      <vt:lpstr>Weak interaction in pEFT, q→0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Few-body systems with pionless effective field theory</dc:title>
  <dc:creator>Hila</dc:creator>
  <cp:lastModifiedBy>y d</cp:lastModifiedBy>
  <cp:revision>220</cp:revision>
  <dcterms:created xsi:type="dcterms:W3CDTF">2018-07-01T06:16:49Z</dcterms:created>
  <dcterms:modified xsi:type="dcterms:W3CDTF">2019-05-29T08:35:09Z</dcterms:modified>
</cp:coreProperties>
</file>