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9" r:id="rId3"/>
    <p:sldId id="313" r:id="rId4"/>
    <p:sldId id="298" r:id="rId5"/>
    <p:sldId id="304" r:id="rId6"/>
    <p:sldId id="316" r:id="rId7"/>
    <p:sldId id="305" r:id="rId8"/>
    <p:sldId id="306" r:id="rId9"/>
    <p:sldId id="310" r:id="rId10"/>
    <p:sldId id="311" r:id="rId11"/>
    <p:sldId id="320" r:id="rId12"/>
    <p:sldId id="295" r:id="rId13"/>
    <p:sldId id="27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440BFD-E059-47D8-955C-F4B2F6DD1EFC}">
          <p14:sldIdLst>
            <p14:sldId id="256"/>
            <p14:sldId id="319"/>
          </p14:sldIdLst>
        </p14:section>
        <p14:section name="Untitled Section" id="{300C0B8D-95C9-4A20-9A8E-9F5D12841692}">
          <p14:sldIdLst>
            <p14:sldId id="313"/>
            <p14:sldId id="298"/>
            <p14:sldId id="304"/>
            <p14:sldId id="316"/>
            <p14:sldId id="305"/>
            <p14:sldId id="306"/>
            <p14:sldId id="310"/>
            <p14:sldId id="311"/>
            <p14:sldId id="320"/>
            <p14:sldId id="29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BF124-E735-4D1E-93A0-3477AFB55A1A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FA37-5CAB-4416-B1B8-9EFD228659F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169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70747-90C6-4693-8130-9FAF2BF0C4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15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135-65B2-41FD-8CB3-8BD03D10AE87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0D0C-0A1B-4C86-B560-163C8E2D15E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803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135-65B2-41FD-8CB3-8BD03D10AE87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0D0C-0A1B-4C86-B560-163C8E2D15E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774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135-65B2-41FD-8CB3-8BD03D10AE87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0D0C-0A1B-4C86-B560-163C8E2D15E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266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135-65B2-41FD-8CB3-8BD03D10AE87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0D0C-0A1B-4C86-B560-163C8E2D15E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165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135-65B2-41FD-8CB3-8BD03D10AE87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0D0C-0A1B-4C86-B560-163C8E2D15E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675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135-65B2-41FD-8CB3-8BD03D10AE87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0D0C-0A1B-4C86-B560-163C8E2D15E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452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135-65B2-41FD-8CB3-8BD03D10AE87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0D0C-0A1B-4C86-B560-163C8E2D15E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91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135-65B2-41FD-8CB3-8BD03D10AE87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0D0C-0A1B-4C86-B560-163C8E2D15E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054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135-65B2-41FD-8CB3-8BD03D10AE87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0D0C-0A1B-4C86-B560-163C8E2D15E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06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135-65B2-41FD-8CB3-8BD03D10AE87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0D0C-0A1B-4C86-B560-163C8E2D15E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80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135-65B2-41FD-8CB3-8BD03D10AE87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0D0C-0A1B-4C86-B560-163C8E2D15E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964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F135-65B2-41FD-8CB3-8BD03D10AE87}" type="datetimeFigureOut">
              <a:rPr lang="de-AT" smtClean="0"/>
              <a:t>24.07.2019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0D0C-0A1B-4C86-B560-163C8E2D15E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9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wmf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jpg"/><Relationship Id="rId7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Entanglement measure for the characterisation of Hawking emission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87046"/>
            <a:ext cx="9144000" cy="2154674"/>
          </a:xfrm>
        </p:spPr>
        <p:txBody>
          <a:bodyPr>
            <a:normAutofit fontScale="92500" lnSpcReduction="20000"/>
          </a:bodyPr>
          <a:lstStyle/>
          <a:p>
            <a:r>
              <a:rPr lang="de-AT" dirty="0" smtClean="0"/>
              <a:t>Maxime Jacquet</a:t>
            </a:r>
          </a:p>
          <a:p>
            <a:r>
              <a:rPr lang="de-AT" dirty="0" smtClean="0"/>
              <a:t>Walther Group, University </a:t>
            </a:r>
            <a:r>
              <a:rPr lang="de-AT" dirty="0" err="1" smtClean="0"/>
              <a:t>of</a:t>
            </a:r>
            <a:r>
              <a:rPr lang="de-AT" dirty="0" smtClean="0"/>
              <a:t> Vienna</a:t>
            </a:r>
          </a:p>
          <a:p>
            <a:endParaRPr lang="de-AT" dirty="0" smtClean="0"/>
          </a:p>
          <a:p>
            <a:r>
              <a:rPr lang="de-AT" b="1" dirty="0" smtClean="0"/>
              <a:t>Work </a:t>
            </a:r>
            <a:r>
              <a:rPr lang="de-AT" b="1" dirty="0" err="1" smtClean="0"/>
              <a:t>done</a:t>
            </a:r>
            <a:r>
              <a:rPr lang="de-AT" b="1" dirty="0" smtClean="0"/>
              <a:t> </a:t>
            </a:r>
            <a:r>
              <a:rPr lang="de-AT" b="1" dirty="0" err="1" smtClean="0"/>
              <a:t>with</a:t>
            </a:r>
            <a:r>
              <a:rPr lang="de-AT" b="1" dirty="0" smtClean="0"/>
              <a:t> Friedrich König, University </a:t>
            </a:r>
            <a:r>
              <a:rPr lang="de-AT" b="1" dirty="0" err="1" smtClean="0"/>
              <a:t>of</a:t>
            </a:r>
            <a:r>
              <a:rPr lang="de-AT" b="1" dirty="0" smtClean="0"/>
              <a:t> St Andrews, UK</a:t>
            </a:r>
          </a:p>
          <a:p>
            <a:endParaRPr lang="de-AT" b="1" dirty="0" smtClean="0"/>
          </a:p>
          <a:p>
            <a:r>
              <a:rPr lang="de-AT" dirty="0" smtClean="0"/>
              <a:t>ECT* workshop July 2019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64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84" y="1269126"/>
            <a:ext cx="3556210" cy="2388757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84040" y="90948"/>
            <a:ext cx="5577851" cy="602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Entanglement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measure</a:t>
            </a:r>
            <a:endParaRPr lang="en-GB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0534" y="1297652"/>
            <a:ext cx="8155172" cy="1866051"/>
            <a:chOff x="140534" y="1659602"/>
            <a:chExt cx="8155172" cy="1866051"/>
          </a:xfrm>
        </p:grpSpPr>
        <p:grpSp>
          <p:nvGrpSpPr>
            <p:cNvPr id="14" name="Group 13"/>
            <p:cNvGrpSpPr/>
            <p:nvPr/>
          </p:nvGrpSpPr>
          <p:grpSpPr>
            <a:xfrm>
              <a:off x="140534" y="1659602"/>
              <a:ext cx="8155172" cy="1866051"/>
              <a:chOff x="1288114" y="4394797"/>
              <a:chExt cx="9305676" cy="200026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8114" y="4702214"/>
                <a:ext cx="9305676" cy="169284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546279" y="4444456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1" dirty="0" smtClean="0"/>
                  <a:t>WHI</a:t>
                </a:r>
                <a:endParaRPr lang="en-GB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246494" y="4394797"/>
                <a:ext cx="521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1" dirty="0" smtClean="0"/>
                  <a:t>BHI</a:t>
                </a:r>
                <a:endParaRPr lang="en-GB" b="1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952846" y="1886404"/>
              <a:ext cx="306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AT" b="1" i="1" dirty="0" smtClean="0"/>
                <a:t>C</a:t>
              </a:r>
              <a:endParaRPr lang="en-GB" b="1" i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92934" y="712975"/>
            <a:ext cx="1132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Jacquet and König (</a:t>
            </a:r>
            <a:r>
              <a:rPr lang="fr-FR" dirty="0">
                <a:sym typeface="Wingdings" panose="05000000000000000000" pitchFamily="2" charset="2"/>
              </a:rPr>
              <a:t>1709.03100</a:t>
            </a:r>
            <a:r>
              <a:rPr lang="de-AT" dirty="0" smtClean="0"/>
              <a:t>): „</a:t>
            </a:r>
            <a:r>
              <a:rPr lang="en-GB" dirty="0"/>
              <a:t>Due to </a:t>
            </a:r>
            <a:r>
              <a:rPr lang="en-GB" dirty="0" smtClean="0"/>
              <a:t>dispersion, the </a:t>
            </a:r>
            <a:r>
              <a:rPr lang="en-GB" dirty="0" err="1">
                <a:solidFill>
                  <a:srgbClr val="FF0000"/>
                </a:solidFill>
              </a:rPr>
              <a:t>spacetime</a:t>
            </a:r>
            <a:r>
              <a:rPr lang="en-GB" dirty="0">
                <a:solidFill>
                  <a:srgbClr val="FF0000"/>
                </a:solidFill>
              </a:rPr>
              <a:t> curvature varies as a function </a:t>
            </a:r>
            <a:r>
              <a:rPr lang="en-GB" dirty="0" smtClean="0">
                <a:solidFill>
                  <a:srgbClr val="FF0000"/>
                </a:solidFill>
              </a:rPr>
              <a:t>of frequency</a:t>
            </a:r>
            <a:r>
              <a:rPr lang="en-GB" dirty="0" smtClean="0"/>
              <a:t> and we use this to </a:t>
            </a:r>
            <a:r>
              <a:rPr lang="en-GB" dirty="0" smtClean="0">
                <a:solidFill>
                  <a:srgbClr val="FF0000"/>
                </a:solidFill>
              </a:rPr>
              <a:t>demonstrate its influence on the emission</a:t>
            </a:r>
            <a:r>
              <a:rPr lang="de-AT" dirty="0" smtClean="0"/>
              <a:t>“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638" y="3800759"/>
            <a:ext cx="3641702" cy="24672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515" y="3381188"/>
            <a:ext cx="612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Entanglement measure (</a:t>
            </a:r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Logarithmic Negativity</a:t>
            </a:r>
            <a:r>
              <a:rPr lang="de-AT" dirty="0" smtClean="0"/>
              <a:t> versus the energy of corresponding pure state)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2D92-2A3D-448B-9B6F-6CB2CBD26DF3}" type="slidenum">
              <a:rPr lang="en-GB" smtClean="0"/>
              <a:t>10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1739" y="5750948"/>
            <a:ext cx="818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In `fluid‘ systems, one measures the </a:t>
            </a:r>
            <a:r>
              <a:rPr lang="de-AT" sz="1600" b="1" dirty="0" smtClean="0"/>
              <a:t>nonseparability</a:t>
            </a:r>
            <a:r>
              <a:rPr lang="de-AT" sz="1600" dirty="0" smtClean="0"/>
              <a:t> via the </a:t>
            </a:r>
            <a:r>
              <a:rPr lang="de-AT" sz="1600" b="1" dirty="0" smtClean="0"/>
              <a:t>Cauchy-Schwarz ineq.</a:t>
            </a:r>
            <a:r>
              <a:rPr lang="de-AT" sz="1600" dirty="0" smtClean="0"/>
              <a:t>, </a:t>
            </a:r>
            <a:r>
              <a:rPr lang="de-AT" sz="1400" dirty="0" smtClean="0"/>
              <a:t>see Steinhauer Nat Phys 2016, Pavloff SPP 7 2018,  </a:t>
            </a:r>
            <a:r>
              <a:rPr lang="de-AT" sz="1400" dirty="0"/>
              <a:t>Coutant and Weinfurtner PRD 97 </a:t>
            </a:r>
            <a:r>
              <a:rPr lang="de-AT" sz="1400" dirty="0" smtClean="0"/>
              <a:t>2018, Steinhauer Nat 2019 </a:t>
            </a:r>
            <a:r>
              <a:rPr lang="de-AT" sz="1400" dirty="0" smtClean="0">
                <a:solidFill>
                  <a:srgbClr val="FF0000"/>
                </a:solidFill>
              </a:rPr>
              <a:t>(?)</a:t>
            </a:r>
            <a:r>
              <a:rPr lang="de-AT" sz="1400" dirty="0" smtClean="0"/>
              <a:t>,</a:t>
            </a:r>
            <a:r>
              <a:rPr lang="de-AT" sz="1600" dirty="0" smtClean="0"/>
              <a:t> or </a:t>
            </a:r>
            <a:r>
              <a:rPr lang="de-AT" sz="1600" b="1" dirty="0" smtClean="0"/>
              <a:t>Perez-Horodecki</a:t>
            </a:r>
            <a:r>
              <a:rPr lang="de-AT" sz="1600" b="1" i="1" dirty="0"/>
              <a:t> </a:t>
            </a:r>
            <a:r>
              <a:rPr lang="de-AT" sz="1600" b="1" dirty="0" smtClean="0"/>
              <a:t>criterion</a:t>
            </a:r>
            <a:r>
              <a:rPr lang="de-AT" sz="1600" dirty="0" smtClean="0"/>
              <a:t>, </a:t>
            </a:r>
            <a:r>
              <a:rPr lang="de-AT" sz="1400" dirty="0" smtClean="0"/>
              <a:t>see Bush and Parentani PRD 89 2014,</a:t>
            </a:r>
            <a:r>
              <a:rPr lang="de-AT" sz="1600" dirty="0" smtClean="0"/>
              <a:t> but don‘t contrast horizon and horizon-less emission</a:t>
            </a:r>
            <a:endParaRPr lang="en-GB" sz="1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97683" y="3878927"/>
            <a:ext cx="8454455" cy="1728210"/>
            <a:chOff x="197683" y="4155152"/>
            <a:chExt cx="8454455" cy="1728210"/>
          </a:xfrm>
        </p:grpSpPr>
        <p:grpSp>
          <p:nvGrpSpPr>
            <p:cNvPr id="9" name="Group 8"/>
            <p:cNvGrpSpPr/>
            <p:nvPr/>
          </p:nvGrpSpPr>
          <p:grpSpPr>
            <a:xfrm>
              <a:off x="197683" y="4440165"/>
              <a:ext cx="8098021" cy="1443197"/>
              <a:chOff x="292934" y="4433351"/>
              <a:chExt cx="7791518" cy="138857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883"/>
              <a:stretch/>
            </p:blipFill>
            <p:spPr>
              <a:xfrm>
                <a:off x="292934" y="4433351"/>
                <a:ext cx="7308016" cy="134965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450" t="20746" r="-51"/>
              <a:stretch/>
            </p:blipFill>
            <p:spPr>
              <a:xfrm>
                <a:off x="7789178" y="4752270"/>
                <a:ext cx="295274" cy="106965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632381" y="4371213"/>
                  <a:ext cx="1019757" cy="3227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sz="1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12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de-AT" sz="12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</m:e>
                          <m:sup>
                            <m:r>
                              <a:rPr lang="de-AT" sz="1200" b="1" i="1">
                                <a:latin typeface="Cambria Math" panose="02040503050406030204" pitchFamily="18" charset="0"/>
                              </a:rPr>
                              <m:t>𝜶𝜷</m:t>
                            </m:r>
                          </m:sup>
                        </m:sSup>
                        <m:r>
                          <a:rPr lang="de-AT" sz="1200" b="1" i="1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de-AT" sz="1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10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de-AT" sz="1200" b="1" i="1">
                                <a:latin typeface="Cambria Math" panose="02040503050406030204" pitchFamily="18" charset="0"/>
                              </a:rPr>
                              <m:t>𝑬𝑷𝑹</m:t>
                            </m:r>
                          </m:sub>
                          <m:sup>
                            <m:r>
                              <a:rPr lang="de-AT" sz="1200" b="1" i="1">
                                <a:latin typeface="Cambria Math" panose="02040503050406030204" pitchFamily="18" charset="0"/>
                              </a:rPr>
                              <m:t>𝜶𝜷</m:t>
                            </m:r>
                          </m:sup>
                        </m:sSubSup>
                      </m:oMath>
                    </m:oMathPara>
                  </a14:m>
                  <a:endParaRPr lang="en-GB" sz="12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2381" y="4371213"/>
                  <a:ext cx="1019757" cy="322716"/>
                </a:xfrm>
                <a:prstGeom prst="rect">
                  <a:avLst/>
                </a:prstGeom>
                <a:blipFill>
                  <a:blip r:embed="rId6"/>
                  <a:stretch>
                    <a:fillRect b="-18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2119512" y="4201479"/>
              <a:ext cx="527087" cy="344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WHI</a:t>
              </a:r>
              <a:endParaRPr lang="en-GB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62252" y="4155152"/>
              <a:ext cx="456847" cy="344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BHI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6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2D92-2A3D-448B-9B6F-6CB2CBD26DF3}" type="slidenum">
              <a:rPr lang="en-GB" smtClean="0"/>
              <a:t>11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982495" y="5788480"/>
            <a:ext cx="338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Max entanglement in BHI is 98.6%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18793"/>
            <a:ext cx="3581400" cy="23279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934" y="712975"/>
            <a:ext cx="1132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Jacquet and König (</a:t>
            </a:r>
            <a:r>
              <a:rPr lang="fr-FR" dirty="0">
                <a:sym typeface="Wingdings" panose="05000000000000000000" pitchFamily="2" charset="2"/>
              </a:rPr>
              <a:t>1709.03100</a:t>
            </a:r>
            <a:r>
              <a:rPr lang="de-AT" dirty="0" smtClean="0"/>
              <a:t>): „</a:t>
            </a:r>
            <a:r>
              <a:rPr lang="en-GB" dirty="0"/>
              <a:t>Due to </a:t>
            </a:r>
            <a:r>
              <a:rPr lang="en-GB" dirty="0" smtClean="0"/>
              <a:t>dispersion, the </a:t>
            </a:r>
            <a:r>
              <a:rPr lang="en-GB" dirty="0" err="1">
                <a:solidFill>
                  <a:srgbClr val="FF0000"/>
                </a:solidFill>
              </a:rPr>
              <a:t>spacetime</a:t>
            </a:r>
            <a:r>
              <a:rPr lang="en-GB" dirty="0">
                <a:solidFill>
                  <a:srgbClr val="FF0000"/>
                </a:solidFill>
              </a:rPr>
              <a:t> curvature varies as a function </a:t>
            </a:r>
            <a:r>
              <a:rPr lang="en-GB" dirty="0" smtClean="0">
                <a:solidFill>
                  <a:srgbClr val="FF0000"/>
                </a:solidFill>
              </a:rPr>
              <a:t>of frequency</a:t>
            </a:r>
            <a:r>
              <a:rPr lang="en-GB" dirty="0" smtClean="0"/>
              <a:t> and we use this to </a:t>
            </a:r>
            <a:r>
              <a:rPr lang="en-GB" dirty="0" smtClean="0">
                <a:solidFill>
                  <a:srgbClr val="FF0000"/>
                </a:solidFill>
              </a:rPr>
              <a:t>demonstrate its influence on the emission</a:t>
            </a:r>
            <a:r>
              <a:rPr lang="de-AT" dirty="0" smtClean="0"/>
              <a:t>“</a:t>
            </a:r>
            <a:endParaRPr lang="en-GB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4040" y="90948"/>
            <a:ext cx="5577851" cy="602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Entanglement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measure</a:t>
            </a:r>
            <a:endParaRPr lang="en-GB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040" y="3413416"/>
            <a:ext cx="612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Compare degree of entanglement with correlation coefficient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140534" y="1297652"/>
            <a:ext cx="8155172" cy="1866051"/>
            <a:chOff x="140534" y="1659602"/>
            <a:chExt cx="8155172" cy="1866051"/>
          </a:xfrm>
        </p:grpSpPr>
        <p:grpSp>
          <p:nvGrpSpPr>
            <p:cNvPr id="33" name="Group 32"/>
            <p:cNvGrpSpPr/>
            <p:nvPr/>
          </p:nvGrpSpPr>
          <p:grpSpPr>
            <a:xfrm>
              <a:off x="140534" y="1659602"/>
              <a:ext cx="8155172" cy="1866051"/>
              <a:chOff x="1288114" y="4394797"/>
              <a:chExt cx="9305676" cy="2000263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8114" y="4702214"/>
                <a:ext cx="9305676" cy="1692846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3546279" y="4444456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1" dirty="0" smtClean="0"/>
                  <a:t>WHI</a:t>
                </a:r>
                <a:endParaRPr lang="en-GB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246494" y="4394797"/>
                <a:ext cx="521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1" dirty="0" smtClean="0"/>
                  <a:t>BHI</a:t>
                </a:r>
                <a:endParaRPr lang="en-GB" b="1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952846" y="1886404"/>
              <a:ext cx="306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AT" b="1" i="1" dirty="0" smtClean="0"/>
                <a:t>C</a:t>
              </a:r>
              <a:endParaRPr lang="en-GB" b="1" i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7683" y="3878927"/>
            <a:ext cx="8454455" cy="1728210"/>
            <a:chOff x="197683" y="4155152"/>
            <a:chExt cx="8454455" cy="1728210"/>
          </a:xfrm>
        </p:grpSpPr>
        <p:grpSp>
          <p:nvGrpSpPr>
            <p:cNvPr id="39" name="Group 38"/>
            <p:cNvGrpSpPr/>
            <p:nvPr/>
          </p:nvGrpSpPr>
          <p:grpSpPr>
            <a:xfrm>
              <a:off x="197683" y="4440165"/>
              <a:ext cx="8098021" cy="1443197"/>
              <a:chOff x="292934" y="4433351"/>
              <a:chExt cx="7791518" cy="1388574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883"/>
              <a:stretch/>
            </p:blipFill>
            <p:spPr>
              <a:xfrm>
                <a:off x="292934" y="4433351"/>
                <a:ext cx="7308016" cy="134965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450" t="20746" r="-51"/>
              <a:stretch/>
            </p:blipFill>
            <p:spPr>
              <a:xfrm>
                <a:off x="7789178" y="4752270"/>
                <a:ext cx="295274" cy="106965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632381" y="4371213"/>
                  <a:ext cx="1019757" cy="3227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sz="1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12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de-AT" sz="12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</m:e>
                          <m:sup>
                            <m:r>
                              <a:rPr lang="de-AT" sz="1200" b="1" i="1">
                                <a:latin typeface="Cambria Math" panose="02040503050406030204" pitchFamily="18" charset="0"/>
                              </a:rPr>
                              <m:t>𝜶𝜷</m:t>
                            </m:r>
                          </m:sup>
                        </m:sSup>
                        <m:r>
                          <a:rPr lang="de-AT" sz="1200" b="1" i="1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de-AT" sz="1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10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de-AT" sz="1200" b="1" i="1">
                                <a:latin typeface="Cambria Math" panose="02040503050406030204" pitchFamily="18" charset="0"/>
                              </a:rPr>
                              <m:t>𝑬𝑷𝑹</m:t>
                            </m:r>
                          </m:sub>
                          <m:sup>
                            <m:r>
                              <a:rPr lang="de-AT" sz="1200" b="1" i="1">
                                <a:latin typeface="Cambria Math" panose="02040503050406030204" pitchFamily="18" charset="0"/>
                              </a:rPr>
                              <m:t>𝜶𝜷</m:t>
                            </m:r>
                          </m:sup>
                        </m:sSubSup>
                      </m:oMath>
                    </m:oMathPara>
                  </a14:m>
                  <a:endParaRPr lang="en-GB" sz="12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2381" y="4371213"/>
                  <a:ext cx="1019757" cy="322716"/>
                </a:xfrm>
                <a:prstGeom prst="rect">
                  <a:avLst/>
                </a:prstGeom>
                <a:blipFill>
                  <a:blip r:embed="rId6"/>
                  <a:stretch>
                    <a:fillRect b="-18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2119512" y="4201479"/>
              <a:ext cx="527087" cy="344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WHI</a:t>
              </a:r>
              <a:endParaRPr lang="en-GB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62252" y="4155152"/>
              <a:ext cx="456847" cy="344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BHI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0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69" y="432119"/>
            <a:ext cx="4490339" cy="26193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892689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Kinematic configurations analogous to wave motion in different regimes of </a:t>
            </a:r>
            <a:r>
              <a:rPr lang="en-GB" dirty="0" err="1" smtClean="0"/>
              <a:t>spacetime</a:t>
            </a:r>
            <a:r>
              <a:rPr lang="en-GB" dirty="0" smtClean="0"/>
              <a:t> curvature</a:t>
            </a:r>
          </a:p>
          <a:p>
            <a:r>
              <a:rPr lang="en-GB" dirty="0" smtClean="0"/>
              <a:t>Influence of </a:t>
            </a:r>
            <a:r>
              <a:rPr lang="en-GB" dirty="0" err="1" smtClean="0"/>
              <a:t>spacetime</a:t>
            </a:r>
            <a:r>
              <a:rPr lang="en-GB" dirty="0" smtClean="0"/>
              <a:t> curvature on quantum emission:</a:t>
            </a:r>
          </a:p>
          <a:p>
            <a:pPr lvl="1"/>
            <a:r>
              <a:rPr lang="en-GB" dirty="0" smtClean="0"/>
              <a:t>Horizon </a:t>
            </a:r>
            <a:r>
              <a:rPr lang="en-GB" dirty="0"/>
              <a:t>emission has a characteristic </a:t>
            </a:r>
            <a:r>
              <a:rPr lang="en-GB" dirty="0" smtClean="0"/>
              <a:t>shape</a:t>
            </a:r>
          </a:p>
          <a:p>
            <a:pPr lvl="1"/>
            <a:r>
              <a:rPr lang="en-GB" dirty="0" smtClean="0"/>
              <a:t>Horizons lead to an order of magnitude increase in pair production</a:t>
            </a:r>
          </a:p>
          <a:p>
            <a:pPr lvl="1"/>
            <a:r>
              <a:rPr lang="en-GB" dirty="0" smtClean="0"/>
              <a:t>Horizons lead to purification and increase in quantum correlations</a:t>
            </a:r>
          </a:p>
          <a:p>
            <a:pPr lvl="1"/>
            <a:r>
              <a:rPr lang="de-AT" dirty="0" smtClean="0"/>
              <a:t>Horizon emission is not TMSV – can be measured by Logarithmic negativity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CC6F-656C-40B4-A31D-FDE4C6D95E06}" type="slidenum">
              <a:rPr lang="en-GB" smtClean="0"/>
              <a:t>12</a:t>
            </a:fld>
            <a:endParaRPr lang="en-GB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3541" y="335757"/>
            <a:ext cx="7752530" cy="1322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Spacetime</a:t>
            </a:r>
            <a:r>
              <a:rPr lang="en-GB" dirty="0" smtClean="0"/>
              <a:t> curvature and quantum emission</a:t>
            </a:r>
            <a:endParaRPr lang="en-GB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57" y="3424872"/>
            <a:ext cx="3073994" cy="2550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88" y="2490435"/>
            <a:ext cx="2568270" cy="23818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298094" y="5891831"/>
            <a:ext cx="4893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fr-FR" sz="1400" dirty="0">
                <a:sym typeface="Wingdings" panose="05000000000000000000" pitchFamily="2" charset="2"/>
              </a:rPr>
              <a:t>Jacquet and </a:t>
            </a:r>
            <a:r>
              <a:rPr lang="fr-FR" sz="1400" dirty="0" err="1">
                <a:sym typeface="Wingdings" panose="05000000000000000000" pitchFamily="2" charset="2"/>
              </a:rPr>
              <a:t>König</a:t>
            </a:r>
            <a:r>
              <a:rPr lang="fr-FR" sz="1400" dirty="0">
                <a:sym typeface="Wingdings" panose="05000000000000000000" pitchFamily="2" charset="2"/>
              </a:rPr>
              <a:t>, </a:t>
            </a:r>
            <a:r>
              <a:rPr lang="fr-FR" sz="1400" dirty="0" smtClean="0">
                <a:sym typeface="Wingdings" panose="05000000000000000000" pitchFamily="2" charset="2"/>
              </a:rPr>
              <a:t>PRA 92 (2015)</a:t>
            </a:r>
          </a:p>
          <a:p>
            <a:pPr marL="0" lvl="1" algn="r"/>
            <a:r>
              <a:rPr lang="fr-FR" sz="1400" dirty="0" smtClean="0">
                <a:sym typeface="Wingdings" panose="05000000000000000000" pitchFamily="2" charset="2"/>
              </a:rPr>
              <a:t>Jacquet </a:t>
            </a:r>
            <a:r>
              <a:rPr lang="fr-FR" sz="1400" dirty="0">
                <a:sym typeface="Wingdings" panose="05000000000000000000" pitchFamily="2" charset="2"/>
              </a:rPr>
              <a:t>and König</a:t>
            </a:r>
            <a:r>
              <a:rPr lang="fr-FR" sz="1400" dirty="0" smtClean="0">
                <a:sym typeface="Wingdings" panose="05000000000000000000" pitchFamily="2" charset="2"/>
              </a:rPr>
              <a:t>, 1709.03100 (2019)</a:t>
            </a:r>
          </a:p>
          <a:p>
            <a:pPr marL="0" lvl="1" algn="r"/>
            <a:r>
              <a:rPr lang="fr-FR" sz="1400" dirty="0">
                <a:sym typeface="Wingdings" panose="05000000000000000000" pitchFamily="2" charset="2"/>
              </a:rPr>
              <a:t>Jacquet and </a:t>
            </a:r>
            <a:r>
              <a:rPr lang="fr-FR" sz="1400" dirty="0" err="1">
                <a:sym typeface="Wingdings" panose="05000000000000000000" pitchFamily="2" charset="2"/>
              </a:rPr>
              <a:t>König</a:t>
            </a:r>
            <a:r>
              <a:rPr lang="fr-FR" sz="1400" dirty="0">
                <a:sym typeface="Wingdings" panose="05000000000000000000" pitchFamily="2" charset="2"/>
              </a:rPr>
              <a:t>, </a:t>
            </a:r>
            <a:r>
              <a:rPr lang="fr-FR" sz="1400" dirty="0" smtClean="0">
                <a:sym typeface="Wingdings" panose="05000000000000000000" pitchFamily="2" charset="2"/>
              </a:rPr>
              <a:t>in </a:t>
            </a:r>
            <a:r>
              <a:rPr lang="fr-FR" sz="1400" dirty="0" err="1" smtClean="0">
                <a:sym typeface="Wingdings" panose="05000000000000000000" pitchFamily="2" charset="2"/>
              </a:rPr>
              <a:t>prep</a:t>
            </a:r>
            <a:r>
              <a:rPr lang="fr-FR" sz="1400" dirty="0" smtClean="0">
                <a:sym typeface="Wingdings" panose="05000000000000000000" pitchFamily="2" charset="2"/>
              </a:rPr>
              <a:t> </a:t>
            </a:r>
            <a:r>
              <a:rPr lang="fr-FR" sz="1400" dirty="0">
                <a:sym typeface="Wingdings" panose="05000000000000000000" pitchFamily="2" charset="2"/>
              </a:rPr>
              <a:t>(</a:t>
            </a:r>
            <a:r>
              <a:rPr lang="fr-FR" sz="1400" dirty="0" smtClean="0">
                <a:sym typeface="Wingdings" panose="05000000000000000000" pitchFamily="2" charset="2"/>
              </a:rPr>
              <a:t>2019)</a:t>
            </a:r>
            <a:endParaRPr lang="de-AT" sz="1400" dirty="0" smtClean="0"/>
          </a:p>
          <a:p>
            <a:pPr marL="0" lvl="1" algn="r"/>
            <a:r>
              <a:rPr lang="de-AT" sz="1400" dirty="0" smtClean="0"/>
              <a:t>Jacquet, PhD Thesis 10.1007/978-3-319-91071-0 (2018)</a:t>
            </a:r>
            <a:endParaRPr lang="fr-FR" sz="1600" dirty="0">
              <a:sym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" y="6209785"/>
            <a:ext cx="551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To be compared with Robertson and Parentani PRA 2019 and Bermudez and Leonhardt PRA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1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2D92-2A3D-448B-9B6F-6CB2CBD26DF3}" type="slidenum">
              <a:rPr lang="en-GB" smtClean="0"/>
              <a:t>13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4949825"/>
            <a:ext cx="1771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947737"/>
            <a:ext cx="3314700" cy="475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947737"/>
            <a:ext cx="142875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947738"/>
            <a:ext cx="1270993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93" y="947737"/>
            <a:ext cx="17272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1100" y="3430582"/>
            <a:ext cx="4524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Robertson, König, Leonhardt </a:t>
            </a:r>
            <a:r>
              <a:rPr lang="de-AT" sz="1600" i="1" dirty="0" smtClean="0"/>
              <a:t>et al</a:t>
            </a:r>
            <a:r>
              <a:rPr lang="de-AT" sz="1600" dirty="0" smtClean="0"/>
              <a:t> Science 319, 2008</a:t>
            </a:r>
            <a:endParaRPr lang="en-GB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991100" y="3817926"/>
            <a:ext cx="3277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Belgiorno</a:t>
            </a:r>
            <a:r>
              <a:rPr lang="en-GB" sz="1600" dirty="0" smtClean="0"/>
              <a:t>, </a:t>
            </a:r>
            <a:r>
              <a:rPr lang="en-GB" sz="1600" dirty="0" err="1" smtClean="0"/>
              <a:t>Faccio</a:t>
            </a:r>
            <a:r>
              <a:rPr lang="en-GB" sz="1600" dirty="0" smtClean="0"/>
              <a:t> </a:t>
            </a:r>
            <a:r>
              <a:rPr lang="en-GB" sz="1600" i="1" dirty="0" smtClean="0"/>
              <a:t>et al</a:t>
            </a:r>
            <a:r>
              <a:rPr lang="en-GB" sz="1600" dirty="0" smtClean="0"/>
              <a:t> PRL 105, 2010 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1100" y="4205270"/>
            <a:ext cx="363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Choudhary</a:t>
            </a:r>
            <a:r>
              <a:rPr lang="en-GB" sz="1600" dirty="0" smtClean="0"/>
              <a:t> and </a:t>
            </a:r>
            <a:r>
              <a:rPr lang="en-GB" sz="1600" dirty="0" err="1" smtClean="0"/>
              <a:t>König</a:t>
            </a:r>
            <a:r>
              <a:rPr lang="en-GB" sz="1600" dirty="0" smtClean="0"/>
              <a:t> Opt. Exp. 20, 2012  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91100" y="4976724"/>
            <a:ext cx="222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AT" sz="1600" dirty="0" smtClean="0"/>
              <a:t>Tartara, JOSA-B 32, 2015</a:t>
            </a:r>
            <a:endParaRPr lang="fr-FR" sz="1600" dirty="0">
              <a:sym typeface="Wingdings" panose="050000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1100" y="4590997"/>
            <a:ext cx="3891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König</a:t>
            </a:r>
            <a:r>
              <a:rPr lang="en-GB" sz="1600" dirty="0" smtClean="0"/>
              <a:t>, </a:t>
            </a:r>
            <a:r>
              <a:rPr lang="en-GB" sz="1600" dirty="0" err="1" smtClean="0"/>
              <a:t>Leonhardt</a:t>
            </a:r>
            <a:r>
              <a:rPr lang="en-GB" sz="1600" dirty="0" smtClean="0"/>
              <a:t>, </a:t>
            </a:r>
            <a:r>
              <a:rPr lang="en-GB" sz="1600" dirty="0" err="1" smtClean="0"/>
              <a:t>Faccio</a:t>
            </a:r>
            <a:r>
              <a:rPr lang="en-GB" sz="1600" dirty="0" smtClean="0"/>
              <a:t> </a:t>
            </a:r>
            <a:r>
              <a:rPr lang="en-GB" sz="1600" i="1" dirty="0" smtClean="0"/>
              <a:t>et al</a:t>
            </a:r>
            <a:r>
              <a:rPr lang="en-GB" sz="1600" dirty="0" smtClean="0"/>
              <a:t> PRL 108,  2012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91100" y="5362451"/>
            <a:ext cx="6767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600" dirty="0" smtClean="0"/>
              <a:t>Jacquet and </a:t>
            </a:r>
            <a:r>
              <a:rPr lang="en-GB" sz="1600" dirty="0" err="1" smtClean="0"/>
              <a:t>König</a:t>
            </a:r>
            <a:r>
              <a:rPr lang="en-GB" sz="1600" dirty="0" smtClean="0"/>
              <a:t>, in prep, see </a:t>
            </a:r>
            <a:r>
              <a:rPr lang="en-GB" sz="1600" i="1" dirty="0" err="1" smtClean="0"/>
              <a:t>eg</a:t>
            </a:r>
            <a:r>
              <a:rPr lang="en-GB" sz="1600" i="1" dirty="0" smtClean="0"/>
              <a:t> </a:t>
            </a:r>
            <a:r>
              <a:rPr lang="en-GB" sz="1600" dirty="0" smtClean="0"/>
              <a:t>my</a:t>
            </a:r>
            <a:r>
              <a:rPr lang="en-GB" sz="1600" i="1" dirty="0" smtClean="0"/>
              <a:t> </a:t>
            </a:r>
            <a:r>
              <a:rPr lang="de-AT" sz="1400" dirty="0"/>
              <a:t>PhD Thesis 10.1007/978-3-319-91071-0 (2018</a:t>
            </a:r>
            <a:r>
              <a:rPr lang="de-AT" sz="1400" dirty="0" smtClean="0"/>
              <a:t>)</a:t>
            </a:r>
            <a:endParaRPr lang="fr-FR" sz="1600" dirty="0">
              <a:sym typeface="Wingdings" panose="05000000000000000000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1100" y="5748178"/>
            <a:ext cx="3617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Bermudez, </a:t>
            </a:r>
            <a:r>
              <a:rPr lang="en-GB" sz="1600" dirty="0" err="1" smtClean="0"/>
              <a:t>Leonhardt</a:t>
            </a:r>
            <a:r>
              <a:rPr lang="en-GB" sz="1600" dirty="0" smtClean="0"/>
              <a:t> </a:t>
            </a:r>
            <a:r>
              <a:rPr lang="en-GB" sz="1600" i="1" dirty="0" smtClean="0"/>
              <a:t>et al </a:t>
            </a:r>
            <a:r>
              <a:rPr lang="en-GB" sz="1600" dirty="0" smtClean="0"/>
              <a:t>PRL 122  2019</a:t>
            </a:r>
            <a:endParaRPr lang="en-GB" sz="1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0694" y="97047"/>
            <a:ext cx="7753101" cy="42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</a:rPr>
              <a:t>Optical analogues (main </a:t>
            </a:r>
            <a:r>
              <a:rPr lang="fr-FR" sz="3600" dirty="0" err="1" smtClean="0">
                <a:solidFill>
                  <a:schemeClr val="tx2">
                    <a:lumMod val="75000"/>
                  </a:schemeClr>
                </a:solidFill>
              </a:rPr>
              <a:t>experiments</a:t>
            </a: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GB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1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2286" y="5938837"/>
                <a:ext cx="24784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fr-F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86" y="5938837"/>
                <a:ext cx="247849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02729" y="6482371"/>
            <a:ext cx="316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surface gravity of the black hole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22286" y="919162"/>
            <a:ext cx="5924550" cy="5019675"/>
            <a:chOff x="322286" y="919162"/>
            <a:chExt cx="5924550" cy="5019675"/>
          </a:xfrm>
        </p:grpSpPr>
        <p:grpSp>
          <p:nvGrpSpPr>
            <p:cNvPr id="9" name="Group 8"/>
            <p:cNvGrpSpPr/>
            <p:nvPr/>
          </p:nvGrpSpPr>
          <p:grpSpPr>
            <a:xfrm>
              <a:off x="322286" y="919162"/>
              <a:ext cx="5924550" cy="5019675"/>
              <a:chOff x="322286" y="919162"/>
              <a:chExt cx="5924550" cy="501967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22286" y="919162"/>
                <a:ext cx="5924550" cy="5019675"/>
                <a:chOff x="322286" y="919162"/>
                <a:chExt cx="5924550" cy="5019675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2286" y="919162"/>
                  <a:ext cx="5924550" cy="5019675"/>
                </a:xfrm>
                <a:prstGeom prst="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2576514" y="2376488"/>
                  <a:ext cx="3524036" cy="26731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322286" y="4546242"/>
                <a:ext cx="1300452" cy="13925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602277" y="5049672"/>
              <a:ext cx="1300452" cy="560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H="1" flipV="1">
            <a:off x="1733266" y="6316871"/>
            <a:ext cx="169463" cy="35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32198" y="1635964"/>
                <a:ext cx="2791597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fr-FR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>
                              <m:r>
                                <a:rPr lang="fr-FR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FR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>
                              <m:r>
                                <a:rPr lang="fr-FR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198" y="1635964"/>
                <a:ext cx="2791597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32198" y="955119"/>
                <a:ext cx="2763642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>
                              <m:r>
                                <a:rPr lang="fr-FR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>
                              <m: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198" y="955119"/>
                <a:ext cx="2763642" cy="8188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90220" y="5410691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6727" y="620861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out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1814" y="1035173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in: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5940" y="1735596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</a:rPr>
              <a:t>out:</a:t>
            </a:r>
            <a:endParaRPr lang="en-GB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65852" y="1179892"/>
                <a:ext cx="1085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⟩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52" y="1179892"/>
                <a:ext cx="10852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65850" y="1809700"/>
                <a:ext cx="108529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begChr m:val="|"/>
                          <m:endChr m:val="⟩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50" y="1809700"/>
                <a:ext cx="1085297" cy="3699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80144" y="2583444"/>
                <a:ext cx="7689093" cy="44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Express out modes in </a:t>
                </a:r>
                <a:r>
                  <a:rPr lang="fr-FR" dirty="0" err="1" smtClean="0"/>
                  <a:t>terms</a:t>
                </a:r>
                <a:r>
                  <a:rPr lang="fr-FR" dirty="0" smtClean="0"/>
                  <a:t> of in modes: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sSup>
                              <m:sSupPr>
                                <m:ctrlPr>
                                  <a:rPr lang="fr-FR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fr-FR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lang="fr-FR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bSup>
                          <m:sSubSupPr>
                            <m:ctrlPr>
                              <a:rPr lang="fr-FR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fr-FR" sz="20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fr-FR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44" y="2583444"/>
                <a:ext cx="7689093" cy="447687"/>
              </a:xfrm>
              <a:prstGeom prst="rect">
                <a:avLst/>
              </a:prstGeom>
              <a:blipFill>
                <a:blip r:embed="rId9"/>
                <a:stretch>
                  <a:fillRect l="-634" t="-141096" b="-20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538268" y="3024308"/>
                <a:ext cx="1738233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d>
                    <m:r>
                      <a:rPr lang="fr-F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⟩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268" y="3024308"/>
                <a:ext cx="1738233" cy="462434"/>
              </a:xfrm>
              <a:prstGeom prst="rect">
                <a:avLst/>
              </a:prstGeom>
              <a:blipFill>
                <a:blip r:embed="rId10"/>
                <a:stretch>
                  <a:fillRect l="-5614" t="-11842" b="-27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414019" y="4476193"/>
            <a:ext cx="418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Spontaneous</a:t>
            </a:r>
            <a:r>
              <a:rPr lang="fr-FR" dirty="0" smtClean="0"/>
              <a:t> </a:t>
            </a:r>
            <a:r>
              <a:rPr lang="fr-FR" dirty="0" err="1" smtClean="0"/>
              <a:t>emission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vacuum!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903735" y="4998945"/>
            <a:ext cx="319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Black </a:t>
            </a:r>
            <a:r>
              <a:rPr lang="fr-FR" dirty="0" err="1" smtClean="0"/>
              <a:t>hole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/>
              <a:t> </a:t>
            </a:r>
            <a:r>
              <a:rPr lang="fr-FR" dirty="0" err="1" smtClean="0"/>
              <a:t>Hawking</a:t>
            </a:r>
            <a:r>
              <a:rPr lang="fr-FR" dirty="0" smtClean="0"/>
              <a:t> radiation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44423" y="3489063"/>
                <a:ext cx="3313279" cy="100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⟩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fr-F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fr-F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fr-F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  <m:d>
                        <m:dPr>
                          <m:begChr m:val="|"/>
                          <m:endChr m:val="⟩"/>
                          <m:ctrlPr>
                            <a:rPr lang="fr-FR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e>
                      </m:d>
                      <m:r>
                        <a:rPr lang="fr-F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423" y="3489063"/>
                <a:ext cx="3313279" cy="10009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/>
          <p:cNvSpPr txBox="1">
            <a:spLocks/>
          </p:cNvSpPr>
          <p:nvPr/>
        </p:nvSpPr>
        <p:spPr>
          <a:xfrm>
            <a:off x="70694" y="97047"/>
            <a:ext cx="7753101" cy="42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Spontaneous</a:t>
            </a:r>
            <a:r>
              <a:rPr lang="fr-FR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emission</a:t>
            </a:r>
            <a:r>
              <a:rPr lang="fr-FR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from</a:t>
            </a:r>
            <a:r>
              <a:rPr lang="fr-FR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vacuum</a:t>
            </a:r>
            <a:endParaRPr lang="en-GB" sz="3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7898" y="5515167"/>
            <a:ext cx="444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There exist other regimes of spacetime curvature, </a:t>
            </a:r>
            <a:r>
              <a:rPr lang="de-AT" i="1" dirty="0" smtClean="0"/>
              <a:t>eg</a:t>
            </a:r>
            <a:r>
              <a:rPr lang="de-AT" dirty="0" smtClean="0"/>
              <a:t>, in analogue gravity!</a:t>
            </a:r>
            <a:r>
              <a:rPr lang="de-AT" i="1" dirty="0" smtClean="0"/>
              <a:t> 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850550" y="6093737"/>
            <a:ext cx="631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Universality of the Hawking effect</a:t>
            </a:r>
            <a:r>
              <a:rPr lang="de-AT" dirty="0" smtClean="0"/>
              <a:t>, Unruh and Schützhold (2005)</a:t>
            </a:r>
            <a:r>
              <a:rPr lang="de-AT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62818" y="2285502"/>
                <a:ext cx="8043639" cy="77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Space flows radially inwards at velocity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GB" sz="2000" dirty="0" smtClean="0"/>
                  <a:t>.</a:t>
                </a:r>
              </a:p>
              <a:p>
                <a:r>
                  <a:rPr lang="en-GB" sz="2000" dirty="0" smtClean="0"/>
                  <a:t>At the horizon,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 smtClean="0"/>
                  <a:t>: nothing can escape from the inside of a black hole</a:t>
                </a:r>
                <a:endParaRPr lang="en-GB" sz="2000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8" y="2285502"/>
                <a:ext cx="8043639" cy="772840"/>
              </a:xfrm>
              <a:prstGeom prst="rect">
                <a:avLst/>
              </a:prstGeom>
              <a:blipFill>
                <a:blip r:embed="rId2"/>
                <a:stretch>
                  <a:fillRect l="-758" b="-13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fish.jpg                                                       00014B5CMacintosh HD                   B75E780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73" y="3190240"/>
            <a:ext cx="4667842" cy="3667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6" y="1295646"/>
            <a:ext cx="3457575" cy="3457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2818" y="1242796"/>
            <a:ext cx="344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dirty="0" smtClean="0"/>
              <a:t>Inverse metric tensor of Painlevé-Gullstrand metric in 1+1D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09627" y="1174219"/>
                <a:ext cx="4047710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𝑃𝐺</m:t>
                          </m:r>
                        </m:sub>
                        <m:sup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AT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AT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AT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AT" sz="28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de-A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de-A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AT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de-AT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AT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de-A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AT" sz="28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de-AT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627" y="1174219"/>
                <a:ext cx="4047710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0592" y="3686107"/>
            <a:ext cx="3341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Subluminal flow of space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0592" y="3351221"/>
            <a:ext cx="381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Superluminal flow of space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768958" y="3551276"/>
            <a:ext cx="1621634" cy="1497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>
            <a:off x="3309870" y="3886162"/>
            <a:ext cx="108072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4213" y="5098796"/>
            <a:ext cx="11023574" cy="15696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Event horizon separates regions of sub and superluminal flow</a:t>
            </a:r>
          </a:p>
          <a:p>
            <a:pPr algn="ctr"/>
            <a:r>
              <a:rPr lang="de-AT" sz="3200" dirty="0" smtClean="0">
                <a:sym typeface="Wingdings" panose="05000000000000000000" pitchFamily="2" charset="2"/>
              </a:rPr>
              <a:t></a:t>
            </a:r>
            <a:endParaRPr lang="de-AT" sz="3200" dirty="0" smtClean="0"/>
          </a:p>
          <a:p>
            <a:pPr algn="ctr"/>
            <a:r>
              <a:rPr lang="de-AT" sz="3200" dirty="0" smtClean="0"/>
              <a:t>Event horizon separates regions of one-way and two-way motion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2D92-2A3D-448B-9B6F-6CB2CBD26DF3}" type="slidenum">
              <a:rPr lang="en-GB" smtClean="0"/>
              <a:t>4</a:t>
            </a:fld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4039" y="90948"/>
            <a:ext cx="6381415" cy="486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 err="1" smtClean="0">
                <a:solidFill>
                  <a:srgbClr val="FFC000"/>
                </a:solidFill>
              </a:rPr>
              <a:t>Space</a:t>
            </a:r>
            <a:r>
              <a:rPr lang="fr-FR" sz="3600" dirty="0" smtClean="0">
                <a:solidFill>
                  <a:srgbClr val="FFC000"/>
                </a:solidFill>
              </a:rPr>
              <a:t> flow at the horizon</a:t>
            </a:r>
            <a:endParaRPr lang="en-GB" sz="36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867" y="4742269"/>
            <a:ext cx="4276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Gif by Hamilton https://jila.colorado.edu/~ajsh/insidebh/waterfall.html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797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24" y="1626169"/>
            <a:ext cx="3378321" cy="151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313892" y="1626169"/>
            <a:ext cx="3371422" cy="1067939"/>
            <a:chOff x="8563480" y="2543451"/>
            <a:chExt cx="3371422" cy="1067939"/>
          </a:xfrm>
        </p:grpSpPr>
        <p:grpSp>
          <p:nvGrpSpPr>
            <p:cNvPr id="8" name="Group 7"/>
            <p:cNvGrpSpPr/>
            <p:nvPr/>
          </p:nvGrpSpPr>
          <p:grpSpPr>
            <a:xfrm>
              <a:off x="8563480" y="2775070"/>
              <a:ext cx="3371422" cy="673829"/>
              <a:chOff x="8563480" y="2775070"/>
              <a:chExt cx="3371422" cy="67382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563480" y="2775070"/>
                <a:ext cx="3371422" cy="673829"/>
                <a:chOff x="7060676" y="2853632"/>
                <a:chExt cx="4541380" cy="90766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7258637" y="2853632"/>
                  <a:ext cx="4343419" cy="90766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7258637" y="3170215"/>
                  <a:ext cx="4343419" cy="2744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060676" y="2853632"/>
                  <a:ext cx="386499" cy="90766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7195482" y="3170215"/>
                  <a:ext cx="116885" cy="27449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9589372" y="2818259"/>
                <a:ext cx="1193800" cy="460048"/>
                <a:chOff x="9589372" y="2818259"/>
                <a:chExt cx="1193800" cy="460048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9589372" y="2818259"/>
                  <a:ext cx="596900" cy="460048"/>
                </a:xfrm>
                <a:custGeom>
                  <a:avLst/>
                  <a:gdLst>
                    <a:gd name="connsiteX0" fmla="*/ 0 w 596900"/>
                    <a:gd name="connsiteY0" fmla="*/ 457200 h 460048"/>
                    <a:gd name="connsiteX1" fmla="*/ 190500 w 596900"/>
                    <a:gd name="connsiteY1" fmla="*/ 400050 h 460048"/>
                    <a:gd name="connsiteX2" fmla="*/ 444500 w 596900"/>
                    <a:gd name="connsiteY2" fmla="*/ 50800 h 460048"/>
                    <a:gd name="connsiteX3" fmla="*/ 596900 w 596900"/>
                    <a:gd name="connsiteY3" fmla="*/ 0 h 460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6900" h="460048">
                      <a:moveTo>
                        <a:pt x="0" y="457200"/>
                      </a:moveTo>
                      <a:cubicBezTo>
                        <a:pt x="58208" y="462491"/>
                        <a:pt x="116417" y="467783"/>
                        <a:pt x="190500" y="400050"/>
                      </a:cubicBezTo>
                      <a:cubicBezTo>
                        <a:pt x="264583" y="332317"/>
                        <a:pt x="376767" y="117475"/>
                        <a:pt x="444500" y="50800"/>
                      </a:cubicBezTo>
                      <a:cubicBezTo>
                        <a:pt x="512233" y="-15875"/>
                        <a:pt x="561975" y="22225"/>
                        <a:pt x="596900" y="0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flipH="1">
                  <a:off x="10186272" y="2818259"/>
                  <a:ext cx="596900" cy="460048"/>
                </a:xfrm>
                <a:custGeom>
                  <a:avLst/>
                  <a:gdLst>
                    <a:gd name="connsiteX0" fmla="*/ 0 w 596900"/>
                    <a:gd name="connsiteY0" fmla="*/ 457200 h 460048"/>
                    <a:gd name="connsiteX1" fmla="*/ 190500 w 596900"/>
                    <a:gd name="connsiteY1" fmla="*/ 400050 h 460048"/>
                    <a:gd name="connsiteX2" fmla="*/ 444500 w 596900"/>
                    <a:gd name="connsiteY2" fmla="*/ 50800 h 460048"/>
                    <a:gd name="connsiteX3" fmla="*/ 596900 w 596900"/>
                    <a:gd name="connsiteY3" fmla="*/ 0 h 460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6900" h="460048">
                      <a:moveTo>
                        <a:pt x="0" y="457200"/>
                      </a:moveTo>
                      <a:cubicBezTo>
                        <a:pt x="58208" y="462491"/>
                        <a:pt x="116417" y="467783"/>
                        <a:pt x="190500" y="400050"/>
                      </a:cubicBezTo>
                      <a:cubicBezTo>
                        <a:pt x="264583" y="332317"/>
                        <a:pt x="376767" y="117475"/>
                        <a:pt x="444500" y="50800"/>
                      </a:cubicBezTo>
                      <a:cubicBezTo>
                        <a:pt x="512233" y="-15875"/>
                        <a:pt x="561975" y="22225"/>
                        <a:pt x="596900" y="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0" name="Straight Connector 9"/>
            <p:cNvCxnSpPr/>
            <p:nvPr/>
          </p:nvCxnSpPr>
          <p:spPr>
            <a:xfrm>
              <a:off x="9857200" y="2543451"/>
              <a:ext cx="0" cy="106793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508164" y="2543451"/>
              <a:ext cx="0" cy="106793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18329" y="3652030"/>
            <a:ext cx="4271008" cy="2648025"/>
            <a:chOff x="418329" y="2387600"/>
            <a:chExt cx="5753250" cy="35670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329" y="2387600"/>
              <a:ext cx="5753250" cy="3567015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 flipH="1">
              <a:off x="3779781" y="3858181"/>
              <a:ext cx="148949" cy="1489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4209099" y="2898914"/>
              <a:ext cx="148949" cy="148949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48488" y="331371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AT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de-AT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488" y="3313715"/>
                <a:ext cx="4106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689337" y="609506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87749" y="3018849"/>
                <a:ext cx="2934318" cy="623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𝑝𝑢𝑙𝑠𝑒</m:t>
                          </m:r>
                        </m:sub>
                      </m:sSub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𝜕𝜔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𝑝𝑢𝑙𝑠𝑒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𝑝𝑢𝑙𝑠𝑒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749" y="3018849"/>
                <a:ext cx="2934318" cy="623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3024325" y="3498381"/>
            <a:ext cx="772325" cy="12453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73047" y="6324497"/>
            <a:ext cx="276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Medium dispersion relation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399851" y="997424"/>
            <a:ext cx="523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/>
              <a:t>Laboratory frame: moving pulse in fibre</a:t>
            </a:r>
            <a:endParaRPr lang="en-GB" sz="2400" b="1" dirty="0"/>
          </a:p>
        </p:txBody>
      </p:sp>
      <p:sp>
        <p:nvSpPr>
          <p:cNvPr id="31" name="Right Arrow 30"/>
          <p:cNvSpPr/>
          <p:nvPr/>
        </p:nvSpPr>
        <p:spPr>
          <a:xfrm>
            <a:off x="6076249" y="1128119"/>
            <a:ext cx="985520" cy="2002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505580" y="997424"/>
            <a:ext cx="417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/>
              <a:t>Moving frame: stationary pulse</a:t>
            </a:r>
            <a:endParaRPr lang="en-GB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17028" y="297542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130105" y="6418674"/>
            <a:ext cx="276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Medium dispersion relation</a:t>
            </a:r>
            <a:endParaRPr lang="en-GB" dirty="0"/>
          </a:p>
        </p:txBody>
      </p:sp>
      <p:grpSp>
        <p:nvGrpSpPr>
          <p:cNvPr id="57" name="Group 56"/>
          <p:cNvGrpSpPr/>
          <p:nvPr/>
        </p:nvGrpSpPr>
        <p:grpSpPr>
          <a:xfrm>
            <a:off x="7025637" y="3235482"/>
            <a:ext cx="3091734" cy="3292852"/>
            <a:chOff x="8131627" y="3235482"/>
            <a:chExt cx="3091734" cy="3292852"/>
          </a:xfrm>
        </p:grpSpPr>
        <p:grpSp>
          <p:nvGrpSpPr>
            <p:cNvPr id="47" name="Group 46"/>
            <p:cNvGrpSpPr/>
            <p:nvPr/>
          </p:nvGrpSpPr>
          <p:grpSpPr>
            <a:xfrm>
              <a:off x="8314808" y="3582495"/>
              <a:ext cx="2585608" cy="2876374"/>
              <a:chOff x="2577750" y="1922155"/>
              <a:chExt cx="3591587" cy="3741942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71"/>
              <a:stretch/>
            </p:blipFill>
            <p:spPr>
              <a:xfrm>
                <a:off x="2577750" y="1922155"/>
                <a:ext cx="3591587" cy="3741942"/>
              </a:xfrm>
              <a:prstGeom prst="rect">
                <a:avLst/>
              </a:prstGeom>
            </p:spPr>
          </p:pic>
          <p:cxnSp>
            <p:nvCxnSpPr>
              <p:cNvPr id="41" name="Straight Connector 40"/>
              <p:cNvCxnSpPr/>
              <p:nvPr/>
            </p:nvCxnSpPr>
            <p:spPr>
              <a:xfrm>
                <a:off x="2603498" y="4653470"/>
                <a:ext cx="356583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603498" y="5456385"/>
                <a:ext cx="3565839" cy="1038"/>
              </a:xfrm>
              <a:prstGeom prst="straightConnector1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2603498" y="1922155"/>
                <a:ext cx="0" cy="3535268"/>
              </a:xfrm>
              <a:prstGeom prst="straightConnector1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Oval 51"/>
            <p:cNvSpPr/>
            <p:nvPr/>
          </p:nvSpPr>
          <p:spPr>
            <a:xfrm flipH="1">
              <a:off x="8979235" y="5627114"/>
              <a:ext cx="110574" cy="1105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10609915" y="5627114"/>
              <a:ext cx="110574" cy="11057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8131627" y="3235482"/>
                  <a:ext cx="4700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AT" b="0" i="1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de-AT" b="0" dirty="0" smtClean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1627" y="3235482"/>
                  <a:ext cx="4700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10883203" y="6114538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k'</a:t>
              </a:r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794021" y="6324497"/>
              <a:ext cx="185214" cy="203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873139" y="5345477"/>
                <a:ext cx="2374772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𝑝𝑟𝑜𝑏𝑒</m:t>
                          </m:r>
                        </m:sub>
                        <m:sup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AT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A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𝜕𝜔</m:t>
                              </m:r>
                              <m:r>
                                <a:rPr lang="de-AT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de-AT" sz="1400" b="0" i="1" smtClean="0">
                                  <a:latin typeface="Cambria Math" panose="02040503050406030204" pitchFamily="18" charset="0"/>
                                </a:rPr>
                                <m:t>𝑝𝑟𝑜𝑏𝑒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A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AT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AT" sz="1400" b="0" i="1" smtClean="0">
                                  <a:latin typeface="Cambria Math" panose="02040503050406030204" pitchFamily="18" charset="0"/>
                                </a:rPr>
                                <m:t>𝑟𝑜𝑏𝑒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139" y="5345477"/>
                <a:ext cx="2374772" cy="528093"/>
              </a:xfrm>
              <a:prstGeom prst="rect">
                <a:avLst/>
              </a:prstGeom>
              <a:blipFill>
                <a:blip r:embed="rId8"/>
                <a:stretch>
                  <a:fillRect t="-136782" r="-16967" b="-20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>
          <a:xfrm flipH="1">
            <a:off x="9598306" y="5644360"/>
            <a:ext cx="274833" cy="337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Arrow 59"/>
          <p:cNvSpPr/>
          <p:nvPr/>
        </p:nvSpPr>
        <p:spPr>
          <a:xfrm rot="573833">
            <a:off x="2669104" y="2123387"/>
            <a:ext cx="355221" cy="17320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3502022" y="1437214"/>
            <a:ext cx="217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 smtClean="0">
                <a:solidFill>
                  <a:srgbClr val="00B050"/>
                </a:solidFill>
              </a:rPr>
              <a:t>Weak probe wave</a:t>
            </a:r>
          </a:p>
          <a:p>
            <a:pPr algn="r"/>
            <a:r>
              <a:rPr lang="de-AT" dirty="0" smtClean="0">
                <a:solidFill>
                  <a:srgbClr val="00B050"/>
                </a:solidFill>
              </a:rPr>
              <a:t>co-propagating with the pulse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62" name="Straight Arrow Connector 61"/>
          <p:cNvCxnSpPr>
            <a:endCxn id="60" idx="0"/>
          </p:cNvCxnSpPr>
          <p:nvPr/>
        </p:nvCxnSpPr>
        <p:spPr>
          <a:xfrm flipH="1">
            <a:off x="2950847" y="1626169"/>
            <a:ext cx="845803" cy="51354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ight Arrow 66"/>
          <p:cNvSpPr/>
          <p:nvPr/>
        </p:nvSpPr>
        <p:spPr>
          <a:xfrm rot="10800000">
            <a:off x="10626326" y="2092747"/>
            <a:ext cx="355221" cy="17320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10258576" y="2627412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50"/>
                </a:solidFill>
              </a:rPr>
              <a:t>Weak probe wave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10909540" y="2290649"/>
            <a:ext cx="150985" cy="40345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48489" y="2139711"/>
            <a:ext cx="1309111" cy="11127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2D92-2A3D-448B-9B6F-6CB2CBD26DF3}" type="slidenum">
              <a:rPr lang="en-GB" smtClean="0"/>
              <a:t>5</a:t>
            </a:fld>
            <a:endParaRPr lang="en-GB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84039" y="90948"/>
            <a:ext cx="6381415" cy="486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 smtClean="0">
                <a:solidFill>
                  <a:srgbClr val="FFC000"/>
                </a:solidFill>
              </a:rPr>
              <a:t>Optical Horizon</a:t>
            </a:r>
            <a:endParaRPr lang="en-GB" sz="3600" dirty="0" smtClean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882" y="87307"/>
            <a:ext cx="622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Philbin</a:t>
            </a:r>
            <a:r>
              <a:rPr lang="de-AT" sz="1600" i="1" dirty="0" smtClean="0"/>
              <a:t>, </a:t>
            </a:r>
            <a:r>
              <a:rPr lang="de-AT" sz="1600" dirty="0" smtClean="0"/>
              <a:t>Kuklewic, Robertson, Hill, König, Leonhardt </a:t>
            </a:r>
            <a:r>
              <a:rPr lang="de-AT" sz="1600" i="1" dirty="0" smtClean="0"/>
              <a:t>in </a:t>
            </a:r>
            <a:r>
              <a:rPr lang="de-AT" sz="1600" dirty="0" smtClean="0"/>
              <a:t> Science 319, 2008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9191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703521" y="3384275"/>
            <a:ext cx="3834026" cy="2527247"/>
            <a:chOff x="101616" y="3983677"/>
            <a:chExt cx="4644647" cy="306157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519" y="3983677"/>
              <a:ext cx="4335744" cy="2738745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01616" y="5066784"/>
              <a:ext cx="417902" cy="4474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2060"/>
                  </a:solidFill>
                </a:rPr>
                <a:t>ω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10200" y="6597836"/>
              <a:ext cx="349936" cy="4474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2060"/>
                  </a:solidFill>
                </a:rPr>
                <a:t>k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532457" y="6547566"/>
              <a:ext cx="4213806" cy="1038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32457" y="3983677"/>
              <a:ext cx="0" cy="2555235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1086562" y="3014943"/>
            <a:ext cx="329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Moving frame dispersion relation</a:t>
            </a:r>
            <a:endParaRPr lang="en-GB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4039" y="90948"/>
            <a:ext cx="12006361" cy="486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 err="1" smtClean="0">
                <a:solidFill>
                  <a:srgbClr val="FFC000"/>
                </a:solidFill>
              </a:rPr>
              <a:t>Analytical</a:t>
            </a:r>
            <a:r>
              <a:rPr lang="fr-FR" sz="3600" dirty="0" smtClean="0">
                <a:solidFill>
                  <a:srgbClr val="FFC000"/>
                </a:solidFill>
              </a:rPr>
              <a:t> description of quantum </a:t>
            </a:r>
            <a:r>
              <a:rPr lang="fr-FR" sz="3600" dirty="0" err="1" smtClean="0">
                <a:solidFill>
                  <a:srgbClr val="FFC000"/>
                </a:solidFill>
              </a:rPr>
              <a:t>emission</a:t>
            </a:r>
            <a:r>
              <a:rPr lang="fr-FR" sz="3600" dirty="0" smtClean="0">
                <a:solidFill>
                  <a:srgbClr val="FFC000"/>
                </a:solidFill>
              </a:rPr>
              <a:t> in </a:t>
            </a:r>
            <a:r>
              <a:rPr lang="fr-FR" sz="3600" dirty="0" err="1" smtClean="0">
                <a:solidFill>
                  <a:srgbClr val="FFC000"/>
                </a:solidFill>
              </a:rPr>
              <a:t>optical</a:t>
            </a:r>
            <a:r>
              <a:rPr lang="fr-FR" sz="3600" dirty="0" smtClean="0">
                <a:solidFill>
                  <a:srgbClr val="FFC000"/>
                </a:solidFill>
              </a:rPr>
              <a:t> analogues</a:t>
            </a:r>
            <a:endParaRPr lang="en-GB" sz="3600" dirty="0" smtClean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8025" y="967737"/>
            <a:ext cx="3733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Stationary Refractive Index Front (RIF)</a:t>
            </a:r>
          </a:p>
          <a:p>
            <a:pPr algn="ctr"/>
            <a:r>
              <a:rPr lang="en-GB" dirty="0" smtClean="0"/>
              <a:t>in the moving frame</a:t>
            </a:r>
            <a:endParaRPr lang="en-GB" dirty="0"/>
          </a:p>
        </p:txBody>
      </p:sp>
      <p:grpSp>
        <p:nvGrpSpPr>
          <p:cNvPr id="42" name="Group 41"/>
          <p:cNvGrpSpPr/>
          <p:nvPr/>
        </p:nvGrpSpPr>
        <p:grpSpPr>
          <a:xfrm>
            <a:off x="410519" y="1550083"/>
            <a:ext cx="4306820" cy="1301730"/>
            <a:chOff x="6768496" y="1007766"/>
            <a:chExt cx="4306820" cy="1301730"/>
          </a:xfrm>
        </p:grpSpPr>
        <p:grpSp>
          <p:nvGrpSpPr>
            <p:cNvPr id="43" name="Group 42"/>
            <p:cNvGrpSpPr/>
            <p:nvPr/>
          </p:nvGrpSpPr>
          <p:grpSpPr>
            <a:xfrm>
              <a:off x="6768496" y="1007766"/>
              <a:ext cx="4306820" cy="1301730"/>
              <a:chOff x="521782" y="1979712"/>
              <a:chExt cx="4862820" cy="1469781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024498" y="2133600"/>
                <a:ext cx="4360104" cy="1315893"/>
                <a:chOff x="1024498" y="2133600"/>
                <a:chExt cx="4360104" cy="1315893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1024498" y="2452497"/>
                  <a:ext cx="4360104" cy="996996"/>
                  <a:chOff x="1024498" y="2452497"/>
                  <a:chExt cx="4360104" cy="996996"/>
                </a:xfrm>
              </p:grpSpPr>
              <p:cxnSp>
                <p:nvCxnSpPr>
                  <p:cNvPr id="54" name="Elbow Connector 53"/>
                  <p:cNvCxnSpPr/>
                  <p:nvPr/>
                </p:nvCxnSpPr>
                <p:spPr>
                  <a:xfrm>
                    <a:off x="1381417" y="2640480"/>
                    <a:ext cx="3723983" cy="445785"/>
                  </a:xfrm>
                  <a:prstGeom prst="bentConnector3">
                    <a:avLst>
                      <a:gd name="adj1" fmla="val 50000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Arrow Connector 54"/>
                  <p:cNvCxnSpPr/>
                  <p:nvPr/>
                </p:nvCxnSpPr>
                <p:spPr>
                  <a:xfrm flipV="1">
                    <a:off x="1371600" y="3086265"/>
                    <a:ext cx="3810000" cy="4962"/>
                  </a:xfrm>
                  <a:prstGeom prst="straightConnector1">
                    <a:avLst/>
                  </a:prstGeom>
                  <a:ln>
                    <a:solidFill>
                      <a:schemeClr val="accent1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089540" y="3069133"/>
                    <a:ext cx="320722" cy="3475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  <a:endParaRPr lang="en-GB" sz="1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5074739" y="3067232"/>
                    <a:ext cx="309863" cy="3822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ζ</a:t>
                    </a:r>
                    <a:endParaRPr lang="en-GB" sz="16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105731" y="2905808"/>
                    <a:ext cx="320722" cy="3475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  <a:endParaRPr lang="en-GB" sz="1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024498" y="2452497"/>
                    <a:ext cx="432939" cy="3475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δ</a:t>
                    </a:r>
                    <a:r>
                      <a:rPr lang="en-GB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</a:t>
                    </a:r>
                    <a:endParaRPr lang="en-GB" sz="1400" dirty="0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53" name="Straight Arrow Connector 52"/>
                <p:cNvCxnSpPr/>
                <p:nvPr/>
              </p:nvCxnSpPr>
              <p:spPr>
                <a:xfrm flipV="1">
                  <a:off x="1371600" y="2133600"/>
                  <a:ext cx="0" cy="957628"/>
                </a:xfrm>
                <a:prstGeom prst="straightConnector1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/>
              <p:cNvSpPr txBox="1"/>
              <p:nvPr/>
            </p:nvSpPr>
            <p:spPr>
              <a:xfrm>
                <a:off x="521782" y="1979712"/>
                <a:ext cx="1111334" cy="347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GB" sz="1400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l-GR" sz="14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ζ</a:t>
                </a:r>
                <a:r>
                  <a:rPr lang="en-GB" sz="14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)-</a:t>
                </a:r>
                <a:r>
                  <a:rPr lang="en-GB" sz="1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GB" sz="1400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en-GB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 flipH="1">
              <a:off x="7521148" y="1592983"/>
              <a:ext cx="1660952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9182100" y="1571628"/>
              <a:ext cx="2590" cy="429575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303012" y="2678069"/>
                <a:ext cx="4188409" cy="985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de-A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A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AT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de-A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6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de-AT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A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16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de-A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A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A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sz="16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de-AT" sz="1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de-AT" sz="1600" b="0" i="1" smtClean="0">
                                          <a:latin typeface="Cambria Math" panose="02040503050406030204" pitchFamily="18" charset="0"/>
                                        </a:rPr>
                                        <m:t>𝑢𝑘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A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AT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de-A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A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16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de-AT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de-A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A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AT" sz="16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de-AT" sz="16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de-AT" sz="1600" i="1">
                                              <a:latin typeface="Cambria Math" panose="02040503050406030204" pitchFamily="18" charset="0"/>
                                            </a:rPr>
                                            <m:t>𝑢𝑘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AT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de-A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AT" sz="16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de-AT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AT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den>
                          </m:f>
                        </m:e>
                      </m:nary>
                    </m:oMath>
                  </m:oMathPara>
                </a14:m>
                <a:endParaRPr lang="en-US" sz="1600" i="1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012" y="2678069"/>
                <a:ext cx="4188409" cy="985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Content Placeholder 2"/>
          <p:cNvSpPr>
            <a:spLocks noGrp="1"/>
          </p:cNvSpPr>
          <p:nvPr>
            <p:ph idx="1"/>
          </p:nvPr>
        </p:nvSpPr>
        <p:spPr>
          <a:xfrm>
            <a:off x="5969149" y="2942739"/>
            <a:ext cx="3963603" cy="532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Sellmeier dispersion relation: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</a:t>
            </a:r>
            <a:endParaRPr lang="en-GB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856745" y="1387245"/>
                <a:ext cx="4892535" cy="1278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fr-FR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de-AT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AT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AT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b>
                                              <m:r>
                                                <a:rPr lang="de-AT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de-A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A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A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de-AT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745" y="1387245"/>
                <a:ext cx="4892535" cy="1278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31440" y="973532"/>
            <a:ext cx="555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Lagrangian (MF) from Finazzi and Carusotto, PRA 87 2013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31440" y="3752469"/>
                <a:ext cx="6037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dirty="0" smtClean="0"/>
                  <a:t>Positive (negative) norm modes have positive (negative) frequency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de-A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de-AT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AT" i="1" smtClean="0">
                            <a:latin typeface="Cambria Math" panose="02040503050406030204" pitchFamily="18" charset="0"/>
                          </a:rPr>
                          <m:t>𝑢𝑘</m:t>
                        </m:r>
                      </m:e>
                    </m:d>
                  </m:oMath>
                </a14:m>
                <a:r>
                  <a:rPr lang="de-AT" dirty="0" smtClean="0"/>
                  <a:t> in the  </a:t>
                </a:r>
                <a:r>
                  <a:rPr lang="de-AT" b="1" dirty="0" smtClean="0"/>
                  <a:t>lab</a:t>
                </a:r>
                <a:r>
                  <a:rPr lang="de-AT" dirty="0" smtClean="0"/>
                  <a:t> frame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440" y="3752469"/>
                <a:ext cx="6037040" cy="646331"/>
              </a:xfrm>
              <a:prstGeom prst="rect">
                <a:avLst/>
              </a:prstGeom>
              <a:blipFill>
                <a:blip r:embed="rId5"/>
                <a:stretch>
                  <a:fillRect l="-808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31441" y="4823576"/>
            <a:ext cx="603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Kinematics of light modes at the RIF: there are frequency intervals with one-way and two-way motion (superluminal </a:t>
            </a:r>
            <a:r>
              <a:rPr lang="de-AT" dirty="0"/>
              <a:t>and </a:t>
            </a:r>
            <a:r>
              <a:rPr lang="de-AT" dirty="0" smtClean="0"/>
              <a:t>subluminal analogue space flow, respectively)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610600" y="5690181"/>
            <a:ext cx="3500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See also Finazzi and Carusotto, EPJP 127 2012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5756" y="6064459"/>
                <a:ext cx="41821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 smtClean="0"/>
                  <a:t>Material: bulk fused silica</a:t>
                </a:r>
              </a:p>
              <a:p>
                <a:r>
                  <a:rPr lang="de-AT" dirty="0" smtClean="0"/>
                  <a:t>RIF of height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de-AT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de-AT" dirty="0" smtClean="0"/>
                  <a:t> moves at 2/3c</a:t>
                </a:r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56" y="6064459"/>
                <a:ext cx="4182171" cy="646331"/>
              </a:xfrm>
              <a:prstGeom prst="rect">
                <a:avLst/>
              </a:prstGeom>
              <a:blipFill>
                <a:blip r:embed="rId6"/>
                <a:stretch>
                  <a:fillRect l="-1166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8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721"/>
            <a:ext cx="12192000" cy="3743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273" y="1131425"/>
                <a:ext cx="11401455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AT" dirty="0" smtClean="0"/>
                  <a:t>The dispersion sets the kinematics scenario (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de-AT" dirty="0" smtClean="0"/>
                  <a:t>spacetime curvature). 4 kinematics scenarios are realised simultaneously.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73" y="1131425"/>
                <a:ext cx="11401455" cy="369332"/>
              </a:xfrm>
              <a:prstGeom prst="rect">
                <a:avLst/>
              </a:prstGeom>
              <a:blipFill>
                <a:blip r:embed="rId3"/>
                <a:stretch>
                  <a:fillRect l="-427" t="-8065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53901" y="6269282"/>
            <a:ext cx="94841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AT" dirty="0" smtClean="0"/>
              <a:t>In each kinematics scenario, different modes will mix at the horizon, yielding spontaneous emission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2D92-2A3D-448B-9B6F-6CB2CBD26DF3}" type="slidenum">
              <a:rPr lang="en-GB" smtClean="0"/>
              <a:t>7</a:t>
            </a:fld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040" y="90948"/>
            <a:ext cx="5263815" cy="578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Kinematics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 of light 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waves</a:t>
            </a:r>
            <a:endParaRPr lang="en-GB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8094" y="89856"/>
            <a:ext cx="4893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fr-FR" sz="1400" dirty="0">
                <a:sym typeface="Wingdings" panose="05000000000000000000" pitchFamily="2" charset="2"/>
              </a:rPr>
              <a:t>Jacquet and </a:t>
            </a:r>
            <a:r>
              <a:rPr lang="fr-FR" sz="1400" dirty="0" err="1">
                <a:sym typeface="Wingdings" panose="05000000000000000000" pitchFamily="2" charset="2"/>
              </a:rPr>
              <a:t>König</a:t>
            </a:r>
            <a:r>
              <a:rPr lang="fr-FR" sz="1400" dirty="0">
                <a:sym typeface="Wingdings" panose="05000000000000000000" pitchFamily="2" charset="2"/>
              </a:rPr>
              <a:t>, </a:t>
            </a:r>
            <a:r>
              <a:rPr lang="fr-FR" sz="1400" dirty="0" smtClean="0">
                <a:sym typeface="Wingdings" panose="05000000000000000000" pitchFamily="2" charset="2"/>
              </a:rPr>
              <a:t>PRA 92 (2015)</a:t>
            </a:r>
          </a:p>
          <a:p>
            <a:pPr marL="0" lvl="1" algn="r"/>
            <a:r>
              <a:rPr lang="fr-FR" sz="1400" dirty="0" smtClean="0">
                <a:sym typeface="Wingdings" panose="05000000000000000000" pitchFamily="2" charset="2"/>
              </a:rPr>
              <a:t>Jacquet </a:t>
            </a:r>
            <a:r>
              <a:rPr lang="fr-FR" sz="1400" dirty="0">
                <a:sym typeface="Wingdings" panose="05000000000000000000" pitchFamily="2" charset="2"/>
              </a:rPr>
              <a:t>and König</a:t>
            </a:r>
            <a:r>
              <a:rPr lang="fr-FR" sz="1400" dirty="0" smtClean="0">
                <a:sym typeface="Wingdings" panose="05000000000000000000" pitchFamily="2" charset="2"/>
              </a:rPr>
              <a:t>, 1709.03100 (2019)</a:t>
            </a:r>
          </a:p>
          <a:p>
            <a:pPr marL="0" lvl="1" algn="r"/>
            <a:r>
              <a:rPr lang="fr-FR" sz="1400" dirty="0" smtClean="0">
                <a:sym typeface="Wingdings" panose="05000000000000000000" pitchFamily="2" charset="2"/>
              </a:rPr>
              <a:t>Jacquet and </a:t>
            </a:r>
            <a:r>
              <a:rPr lang="fr-FR" sz="1400" dirty="0" err="1" smtClean="0">
                <a:sym typeface="Wingdings" panose="05000000000000000000" pitchFamily="2" charset="2"/>
              </a:rPr>
              <a:t>König</a:t>
            </a:r>
            <a:r>
              <a:rPr lang="fr-FR" sz="1400" dirty="0" smtClean="0">
                <a:sym typeface="Wingdings" panose="05000000000000000000" pitchFamily="2" charset="2"/>
              </a:rPr>
              <a:t>, in </a:t>
            </a:r>
            <a:r>
              <a:rPr lang="fr-FR" sz="1400" dirty="0" err="1" smtClean="0">
                <a:sym typeface="Wingdings" panose="05000000000000000000" pitchFamily="2" charset="2"/>
              </a:rPr>
              <a:t>prep</a:t>
            </a:r>
            <a:r>
              <a:rPr lang="fr-FR" sz="1400" dirty="0" smtClean="0">
                <a:sym typeface="Wingdings" panose="05000000000000000000" pitchFamily="2" charset="2"/>
              </a:rPr>
              <a:t> (2019)</a:t>
            </a:r>
            <a:endParaRPr lang="de-AT" sz="1400" dirty="0" smtClean="0"/>
          </a:p>
          <a:p>
            <a:pPr marL="0" lvl="1" algn="r"/>
            <a:r>
              <a:rPr lang="de-AT" sz="1400" dirty="0" smtClean="0"/>
              <a:t>Jacquet, PhD Thesis 10.1007/978-3-319-91071-0 (2018)</a:t>
            </a:r>
            <a:endParaRPr lang="fr-FR" sz="1600" dirty="0"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5" y="1619397"/>
            <a:ext cx="5515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ym typeface="Wingdings" panose="05000000000000000000" pitchFamily="2" charset="2"/>
              </a:rPr>
              <a:t>spontaneous emission is </a:t>
            </a:r>
            <a:r>
              <a:rPr lang="de-AT" sz="20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not only</a:t>
            </a:r>
            <a:r>
              <a:rPr lang="de-AT" dirty="0" smtClean="0">
                <a:sym typeface="Wingdings" panose="05000000000000000000" pitchFamily="2" charset="2"/>
              </a:rPr>
              <a:t> due to the horizon!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62769" y="1587825"/>
            <a:ext cx="552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Robertson PhD Thesis 2011, Bermudez and Leonhardt PRA 93 2015</a:t>
            </a:r>
            <a:r>
              <a:rPr lang="de-AT" sz="1400" dirty="0" smtClean="0">
                <a:solidFill>
                  <a:srgbClr val="FF0000"/>
                </a:solidFill>
              </a:rPr>
              <a:t>?</a:t>
            </a:r>
            <a:r>
              <a:rPr lang="de-AT" sz="1400" dirty="0" smtClean="0"/>
              <a:t>,</a:t>
            </a:r>
          </a:p>
          <a:p>
            <a:r>
              <a:rPr lang="de-AT" sz="1400" dirty="0" smtClean="0"/>
              <a:t>Robertson </a:t>
            </a:r>
            <a:r>
              <a:rPr lang="de-AT" sz="1400" i="1" dirty="0" smtClean="0"/>
              <a:t>et al</a:t>
            </a:r>
            <a:r>
              <a:rPr lang="de-AT" sz="1400" dirty="0" smtClean="0"/>
              <a:t> PRA 99 2019</a:t>
            </a:r>
            <a:r>
              <a:rPr lang="de-AT" sz="1400" dirty="0" smtClean="0">
                <a:solidFill>
                  <a:srgbClr val="FF0000"/>
                </a:solidFill>
              </a:rPr>
              <a:t>?</a:t>
            </a:r>
            <a:r>
              <a:rPr lang="de-AT" sz="1400" dirty="0" smtClean="0"/>
              <a:t>, Bermudez, Leonhardt </a:t>
            </a:r>
            <a:r>
              <a:rPr lang="de-AT" sz="1400" i="1" dirty="0" smtClean="0"/>
              <a:t>et al</a:t>
            </a:r>
            <a:r>
              <a:rPr lang="de-AT" sz="1400" dirty="0" smtClean="0"/>
              <a:t> PRL 122 2019</a:t>
            </a:r>
            <a:r>
              <a:rPr lang="de-AT" sz="1400" dirty="0" smtClean="0">
                <a:solidFill>
                  <a:srgbClr val="FF0000"/>
                </a:solidFill>
              </a:rPr>
              <a:t>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168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721"/>
            <a:ext cx="6915998" cy="2123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192" y="1817225"/>
            <a:ext cx="41342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400" dirty="0" smtClean="0"/>
              <a:t>The dispersion sets the kinematics scenario. 4 kinematics scenarios are realised simultaneously.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82192" y="4680276"/>
            <a:ext cx="41342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400" dirty="0" smtClean="0"/>
              <a:t>In each kinematics scenario, different modes will mix at the horizon, yielding spontaneous emission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00" y="2078835"/>
            <a:ext cx="5032248" cy="33802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2D92-2A3D-448B-9B6F-6CB2CBD26DF3}" type="slidenum">
              <a:rPr lang="en-GB" smtClean="0"/>
              <a:t>8</a:t>
            </a:fld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4040" y="90948"/>
            <a:ext cx="5577851" cy="602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Quantum 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emission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optics</a:t>
            </a:r>
            <a:endParaRPr lang="en-GB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02594" y="1590371"/>
                <a:ext cx="5245860" cy="482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 smtClean="0"/>
                  <a:t>Photon flux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A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A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A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AT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de-AT" b="0" i="1" smtClean="0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A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dirty="0" smtClean="0"/>
                  <a:t> at the output: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594" y="1590371"/>
                <a:ext cx="5245860" cy="482824"/>
              </a:xfrm>
              <a:prstGeom prst="rect">
                <a:avLst/>
              </a:prstGeom>
              <a:blipFill>
                <a:blip r:embed="rId4"/>
                <a:stretch>
                  <a:fillRect l="-929" t="-75949" r="-232" b="-1354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2934" y="712975"/>
            <a:ext cx="1132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Jacquet and König (</a:t>
            </a:r>
            <a:r>
              <a:rPr lang="fr-FR" dirty="0">
                <a:sym typeface="Wingdings" panose="05000000000000000000" pitchFamily="2" charset="2"/>
              </a:rPr>
              <a:t>1709.03100</a:t>
            </a:r>
            <a:r>
              <a:rPr lang="de-AT" dirty="0" smtClean="0"/>
              <a:t>): „</a:t>
            </a:r>
            <a:r>
              <a:rPr lang="en-GB" dirty="0"/>
              <a:t>Due to </a:t>
            </a:r>
            <a:r>
              <a:rPr lang="en-GB" dirty="0" smtClean="0"/>
              <a:t>dispersion, the </a:t>
            </a:r>
            <a:r>
              <a:rPr lang="en-GB" dirty="0" err="1">
                <a:solidFill>
                  <a:srgbClr val="FF0000"/>
                </a:solidFill>
              </a:rPr>
              <a:t>spacetime</a:t>
            </a:r>
            <a:r>
              <a:rPr lang="en-GB" dirty="0">
                <a:solidFill>
                  <a:srgbClr val="FF0000"/>
                </a:solidFill>
              </a:rPr>
              <a:t> curvature varies as a function </a:t>
            </a:r>
            <a:r>
              <a:rPr lang="en-GB" dirty="0" smtClean="0">
                <a:solidFill>
                  <a:srgbClr val="FF0000"/>
                </a:solidFill>
              </a:rPr>
              <a:t>of frequency</a:t>
            </a:r>
            <a:r>
              <a:rPr lang="en-GB" dirty="0" smtClean="0"/>
              <a:t> and we use this to </a:t>
            </a:r>
            <a:r>
              <a:rPr lang="en-GB" dirty="0" smtClean="0">
                <a:solidFill>
                  <a:srgbClr val="FF0000"/>
                </a:solidFill>
              </a:rPr>
              <a:t>demonstrate its influence on the emission</a:t>
            </a:r>
            <a:r>
              <a:rPr lang="de-AT" dirty="0" smtClean="0"/>
              <a:t>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9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32" y="1807990"/>
            <a:ext cx="3333727" cy="22393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2D92-2A3D-448B-9B6F-6CB2CBD26DF3}" type="slidenum">
              <a:rPr lang="en-GB" smtClean="0"/>
              <a:t>9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" y="2133100"/>
            <a:ext cx="5484965" cy="16839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2880" y="3979116"/>
            <a:ext cx="541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Photon number correlations </a:t>
            </a:r>
            <a:r>
              <a:rPr lang="de-AT" b="1" i="1" dirty="0" smtClean="0"/>
              <a:t>C</a:t>
            </a:r>
            <a:r>
              <a:rPr lang="de-AT" dirty="0" smtClean="0"/>
              <a:t> for typifying frequencies: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4040" y="100184"/>
            <a:ext cx="5577851" cy="602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Quantum 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emission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optics</a:t>
            </a:r>
            <a:endParaRPr lang="en-GB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9471" y="4194772"/>
            <a:ext cx="10736911" cy="2260627"/>
            <a:chOff x="739471" y="4394797"/>
            <a:chExt cx="10736911" cy="22606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71" y="4702214"/>
              <a:ext cx="10736911" cy="19532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34963" y="4444456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WHI</a:t>
              </a:r>
              <a:endParaRPr lang="en-GB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88396" y="4394797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BHI</a:t>
              </a:r>
              <a:endParaRPr lang="en-GB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063509" y="4764129"/>
              <a:ext cx="3080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AT" b="1" i="1" dirty="0" smtClean="0"/>
                <a:t>C</a:t>
              </a:r>
              <a:endParaRPr lang="en-GB" b="1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425564" y="2713188"/>
                <a:ext cx="2594986" cy="1235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de-AT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AT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AT" sz="1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de-A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AT" sz="1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A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AT" sz="1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AT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AT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de-A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A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𝛼𝛽</m:t>
                                      </m:r>
                                    </m:sub>
                                    <m:sup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de-AT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AT" sz="1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de-AT" sz="1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AT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AT" sz="1400" dirty="0" smtClean="0"/>
              </a:p>
              <a:p>
                <a:pPr algn="ctr"/>
                <a:r>
                  <a:rPr lang="de-AT" sz="1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de-AT" sz="12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de-AT" sz="1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de-AT" sz="12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de-AT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de-AT" sz="12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d>
                      <m:dPr>
                        <m:ctrlPr>
                          <a:rPr lang="de-AT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sz="12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de-AT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AT" sz="1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de-AT" sz="1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de-AT" sz="1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de-AT" sz="12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2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de-AT" sz="12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d>
                        <m:dPr>
                          <m:ctrlPr>
                            <a:rPr lang="de-AT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AT" sz="1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AT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AT" sz="12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de-AT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A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de-AT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AT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AT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2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de-AT" sz="1200" i="1">
                                          <a:latin typeface="Cambria Math" panose="02040503050406030204" pitchFamily="18" charset="0"/>
                                        </a:rPr>
                                        <m:t>𝛼𝛽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AT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sz="1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AT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564" y="2713188"/>
                <a:ext cx="2594986" cy="1235466"/>
              </a:xfrm>
              <a:prstGeom prst="rect">
                <a:avLst/>
              </a:prstGeom>
              <a:blipFill>
                <a:blip r:embed="rId5"/>
                <a:stretch>
                  <a:fillRect b="-68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92934" y="712975"/>
            <a:ext cx="1132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Jacquet and König (</a:t>
            </a:r>
            <a:r>
              <a:rPr lang="fr-FR" dirty="0">
                <a:sym typeface="Wingdings" panose="05000000000000000000" pitchFamily="2" charset="2"/>
              </a:rPr>
              <a:t>1709.03100</a:t>
            </a:r>
            <a:r>
              <a:rPr lang="de-AT" dirty="0" smtClean="0"/>
              <a:t>): „</a:t>
            </a:r>
            <a:r>
              <a:rPr lang="en-GB" dirty="0"/>
              <a:t>Due to </a:t>
            </a:r>
            <a:r>
              <a:rPr lang="en-GB" dirty="0" smtClean="0"/>
              <a:t>dispersion, the </a:t>
            </a:r>
            <a:r>
              <a:rPr lang="en-GB" dirty="0" err="1">
                <a:solidFill>
                  <a:srgbClr val="FF0000"/>
                </a:solidFill>
              </a:rPr>
              <a:t>spacetime</a:t>
            </a:r>
            <a:r>
              <a:rPr lang="en-GB" dirty="0">
                <a:solidFill>
                  <a:srgbClr val="FF0000"/>
                </a:solidFill>
              </a:rPr>
              <a:t> curvature varies as a function </a:t>
            </a:r>
            <a:r>
              <a:rPr lang="en-GB" dirty="0" smtClean="0">
                <a:solidFill>
                  <a:srgbClr val="FF0000"/>
                </a:solidFill>
              </a:rPr>
              <a:t>of frequency</a:t>
            </a:r>
            <a:r>
              <a:rPr lang="en-GB" dirty="0" smtClean="0"/>
              <a:t> and we use this to </a:t>
            </a:r>
            <a:r>
              <a:rPr lang="en-GB" dirty="0" smtClean="0">
                <a:solidFill>
                  <a:srgbClr val="FF0000"/>
                </a:solidFill>
              </a:rPr>
              <a:t>demonstrate its influence on the emission</a:t>
            </a:r>
            <a:r>
              <a:rPr lang="de-AT" dirty="0" smtClean="0"/>
              <a:t>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1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923</Words>
  <Application>Microsoft Office PowerPoint</Application>
  <PresentationFormat>Widescreen</PresentationFormat>
  <Paragraphs>149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Office Theme</vt:lpstr>
      <vt:lpstr>Entanglement measure for the characterisation of Hawking emission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spacetime curvature on quantum emission in optical analogues to gravity</dc:title>
  <dc:creator>Maxime J Jacquet</dc:creator>
  <cp:lastModifiedBy>Massimiliano Rinaldi</cp:lastModifiedBy>
  <cp:revision>87</cp:revision>
  <dcterms:created xsi:type="dcterms:W3CDTF">2018-04-18T12:43:03Z</dcterms:created>
  <dcterms:modified xsi:type="dcterms:W3CDTF">2019-07-24T08:44:39Z</dcterms:modified>
</cp:coreProperties>
</file>