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87" r:id="rId3"/>
    <p:sldId id="488" r:id="rId4"/>
    <p:sldId id="461" r:id="rId5"/>
    <p:sldId id="486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9AF"/>
    <a:srgbClr val="FEFDFF"/>
    <a:srgbClr val="F8FFFF"/>
    <a:srgbClr val="3654C9"/>
    <a:srgbClr val="41C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8"/>
    <p:restoredTop sz="93289"/>
  </p:normalViewPr>
  <p:slideViewPr>
    <p:cSldViewPr snapToGrid="0" snapToObjects="1">
      <p:cViewPr>
        <p:scale>
          <a:sx n="70" d="100"/>
          <a:sy n="70" d="100"/>
        </p:scale>
        <p:origin x="920" y="30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4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4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5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6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5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5" name="huji logo" descr="huji logo"/>
          <p:cNvPicPr>
            <a:picLocks noChangeAspect="1"/>
          </p:cNvPicPr>
          <p:nvPr/>
        </p:nvPicPr>
        <p:blipFill>
          <a:blip r:embed="rId2">
            <a:alphaModFix amt="48802"/>
            <a:extLst/>
          </a:blip>
          <a:srcRect r="79527"/>
          <a:stretch>
            <a:fillRect/>
          </a:stretch>
        </p:blipFill>
        <p:spPr>
          <a:xfrm>
            <a:off x="11637456" y="200638"/>
            <a:ext cx="494285" cy="723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p:transition spd="med"/>
  <p:hf hdr="0" ftr="0" dt="0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>
            <a:normAutofit fontScale="25000" lnSpcReduction="20000"/>
          </a:bodyPr>
          <a:lstStyle/>
          <a:p>
            <a: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0" name="Solar opacities, their uncertainties, and the standard solar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257047">
              <a:defRPr sz="7480"/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Thursday Questions of the day</a:t>
            </a:r>
            <a:endParaRPr sz="3600" b="1" i="1" u="sng" dirty="0">
              <a:solidFill>
                <a:schemeClr val="bg1"/>
              </a:solidFill>
            </a:endParaRPr>
          </a:p>
        </p:txBody>
      </p:sp>
      <p:sp>
        <p:nvSpPr>
          <p:cNvPr id="171" name="Doron Gazit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spcBef>
                <a:spcPts val="1400"/>
              </a:spcBef>
              <a:defRPr sz="3455">
                <a:solidFill>
                  <a:schemeClr val="accent1">
                    <a:hueOff val="104794"/>
                    <a:lumOff val="-8431"/>
                  </a:schemeClr>
                </a:solidFill>
              </a:defRPr>
            </a:pPr>
            <a:r>
              <a:rPr i="1" dirty="0">
                <a:solidFill>
                  <a:srgbClr val="FF0000"/>
                </a:solidFill>
              </a:rPr>
              <a:t>Doron </a:t>
            </a:r>
            <a:r>
              <a:rPr i="1" dirty="0" smtClean="0">
                <a:solidFill>
                  <a:srgbClr val="FF0000"/>
                </a:solidFill>
              </a:rPr>
              <a:t>Gazit</a:t>
            </a:r>
            <a:endParaRPr lang="en-US" i="1" dirty="0" smtClean="0">
              <a:solidFill>
                <a:srgbClr val="FF0000"/>
              </a:solidFill>
            </a:endParaRPr>
          </a:p>
          <a:p>
            <a:pPr defTabSz="373887">
              <a:spcBef>
                <a:spcPts val="1400"/>
              </a:spcBef>
              <a:defRPr sz="3455">
                <a:solidFill>
                  <a:schemeClr val="accent1">
                    <a:hueOff val="104794"/>
                    <a:lumOff val="-8431"/>
                  </a:schemeClr>
                </a:solidFill>
              </a:defRPr>
            </a:pPr>
            <a:r>
              <a:rPr dirty="0" smtClean="0">
                <a:solidFill>
                  <a:schemeClr val="bg1"/>
                </a:solidFill>
              </a:rPr>
              <a:t>Racah </a:t>
            </a:r>
            <a:r>
              <a:rPr dirty="0">
                <a:solidFill>
                  <a:schemeClr val="bg1"/>
                </a:solidFill>
              </a:rPr>
              <a:t>Institute of Physics</a:t>
            </a:r>
          </a:p>
          <a:p>
            <a:pPr defTabSz="373887">
              <a:spcBef>
                <a:spcPts val="1400"/>
              </a:spcBef>
              <a:defRPr sz="3455"/>
            </a:pPr>
            <a:r>
              <a:rPr dirty="0">
                <a:solidFill>
                  <a:schemeClr val="bg1"/>
                </a:solidFill>
              </a:rPr>
              <a:t>Hebrew University of Jerusalem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40738" y="431800"/>
            <a:ext cx="2606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73" name="huji logo" descr="huji logo"/>
          <p:cNvPicPr>
            <a:picLocks noChangeAspect="1"/>
          </p:cNvPicPr>
          <p:nvPr/>
        </p:nvPicPr>
        <p:blipFill>
          <a:blip r:embed="rId2">
            <a:alphaModFix amt="48802"/>
            <a:extLst/>
          </a:blip>
          <a:srcRect r="79527"/>
          <a:stretch>
            <a:fillRect/>
          </a:stretch>
        </p:blipFill>
        <p:spPr>
          <a:xfrm>
            <a:off x="10811209" y="4267200"/>
            <a:ext cx="1193175" cy="1747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/>
          <p:cNvGrpSpPr/>
          <p:nvPr/>
        </p:nvGrpSpPr>
        <p:grpSpPr>
          <a:xfrm>
            <a:off x="-1" y="0"/>
            <a:ext cx="13004801" cy="3816292"/>
            <a:chOff x="-1" y="0"/>
            <a:chExt cx="13004801" cy="38162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2541775"/>
              <a:ext cx="13004801" cy="12745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b="50114"/>
            <a:stretch/>
          </p:blipFill>
          <p:spPr>
            <a:xfrm>
              <a:off x="-1" y="0"/>
              <a:ext cx="13004801" cy="254852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179100" y="8772227"/>
            <a:ext cx="86465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u="sng" dirty="0" smtClean="0"/>
              <a:t>I will disregard super-allowed beta decays in this talk (covered yesterday)</a:t>
            </a:r>
            <a:endParaRPr kumimoji="0" lang="en-US" sz="2000" b="1" i="1" u="sng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sym typeface="Avenir Next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44500" marR="0" indent="-444500" algn="l" defTabSz="584200" rtl="0" latinLnBrk="0">
                  <a:lnSpc>
                    <a:spcPct val="100000"/>
                  </a:lnSpc>
                  <a:spcBef>
                    <a:spcPts val="28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"/>
                  <a:buChar char="▸"/>
                  <a:tabLst/>
                </a:pPr>
                <a:r>
                  <a:rPr lang="en-US" dirty="0" smtClean="0"/>
                  <a:t>Today is dedicated to present the state-of-the-art capabilities of nuclear structure calculations.</a:t>
                </a:r>
              </a:p>
              <a:p>
                <a:pPr rtl="0"/>
                <a:r>
                  <a:rPr lang="en-US" dirty="0" smtClean="0"/>
                  <a:t>The main questions we ask are: </a:t>
                </a:r>
              </a:p>
              <a:p>
                <a:pPr lvl="1" rtl="0"/>
                <a:r>
                  <a:rPr lang="en-US" dirty="0" smtClean="0"/>
                  <a:t>how accurate are the calculations? </a:t>
                </a:r>
              </a:p>
              <a:p>
                <a:pPr lvl="1" rtl="0"/>
                <a:r>
                  <a:rPr lang="en-US" dirty="0" smtClean="0"/>
                  <a:t>what limits this accuracy? </a:t>
                </a:r>
              </a:p>
              <a:p>
                <a:pPr lvl="1" rtl="0"/>
                <a:r>
                  <a:rPr lang="en-US" dirty="0" smtClean="0"/>
                  <a:t>Need the accuracy be improved in order to pin-point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𝐵𝑆𝑀</m:t>
                        </m:r>
                      </m:sub>
                    </m:sSub>
                  </m:oMath>
                </a14:m>
                <a:r>
                  <a:rPr lang="en-US" dirty="0" smtClean="0"/>
                  <a:t> signature?</a:t>
                </a:r>
                <a:endParaRPr lang="en-US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450" t="-1297" r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239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pPr marL="0" marR="0" indent="0" algn="l" defTabSz="457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</p:spPr>
            <p:txBody>
              <a:bodyPr>
                <a:normAutofit/>
              </a:bodyPr>
              <a:lstStyle/>
              <a:p>
                <a:pPr rtl="0"/>
                <a:r>
                  <a:rPr lang="en-US" sz="2400" dirty="0" smtClean="0"/>
                  <a:t>A </a:t>
                </a:r>
                <a:r>
                  <a:rPr lang="en-US" sz="2400" dirty="0" smtClean="0"/>
                  <a:t>detailed calculation of the leading corrections has a few sources of uncertainty: </a:t>
                </a:r>
              </a:p>
              <a:p>
                <a:pPr lvl="1" rtl="0"/>
                <a:r>
                  <a:rPr lang="en-US" sz="2400" dirty="0" smtClean="0"/>
                  <a:t>The EFT expansion </a:t>
                </a:r>
                <a:r>
                  <a:rPr lang="en-US" sz="2400" dirty="0" smtClean="0"/>
                  <a:t>(model uncertainty) </a:t>
                </a:r>
                <a:r>
                  <a:rPr lang="en-US" sz="2400" dirty="0" smtClean="0"/>
                  <a:t>has </a:t>
                </a:r>
                <a:r>
                  <a:rPr lang="en-US" sz="2400" dirty="0" smtClean="0"/>
                  <a:t>inherent uncertainty:</a:t>
                </a:r>
              </a:p>
              <a:p>
                <a:pPr lvl="2" rtl="0"/>
                <a:r>
                  <a:rPr lang="en-US" sz="2400" dirty="0" smtClean="0"/>
                  <a:t>In the wave functions (correlations).</a:t>
                </a:r>
              </a:p>
              <a:p>
                <a:pPr lvl="2" rtl="0"/>
                <a:r>
                  <a:rPr lang="en-US" sz="2400" dirty="0" smtClean="0"/>
                  <a:t>In the current:</a:t>
                </a:r>
              </a:p>
              <a:p>
                <a:pPr lvl="3" rtl="0"/>
                <a:r>
                  <a:rPr lang="en-US" sz="2400" dirty="0" smtClean="0"/>
                  <a:t>Single nucleon current is accurate (usually)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𝐸𝐹𝑇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lvl="3" rtl="0"/>
                <a:r>
                  <a:rPr lang="en-US" sz="2400" dirty="0" smtClean="0"/>
                  <a:t>Including two body currents is accurate (usually)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𝐸𝐹𝑇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400" dirty="0" smtClean="0"/>
                  <a:t>.</a:t>
                </a:r>
              </a:p>
              <a:p>
                <a:pPr lvl="1" rtl="0"/>
                <a:r>
                  <a:rPr lang="en-US" sz="2400" dirty="0" smtClean="0"/>
                  <a:t>Finite numerical accuracy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𝑛𝑢𝑚𝑒𝑟𝑖𝑐𝑎𝑙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rtl="0"/>
                <a:endParaRPr lang="en-US" sz="2400" dirty="0" smtClean="0"/>
              </a:p>
              <a:p>
                <a:pPr rtl="0"/>
                <a:endParaRPr lang="en-US" sz="2400" dirty="0" smtClean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  <a:blipFill rotWithShape="0">
                <a:blip r:embed="rId2"/>
                <a:stretch>
                  <a:fillRect l="-900" t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9" name="Right Brace 8"/>
          <p:cNvSpPr/>
          <p:nvPr/>
        </p:nvSpPr>
        <p:spPr>
          <a:xfrm>
            <a:off x="10159179" y="2984500"/>
            <a:ext cx="548640" cy="4879340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42607" y="4673402"/>
            <a:ext cx="144270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The subject</a:t>
            </a:r>
            <a:b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</a:b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of </a:t>
            </a: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today’s</a:t>
            </a: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/>
            </a:r>
            <a:b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</a:b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talks.</a:t>
            </a:r>
            <a:endParaRPr kumimoji="0" lang="en-US" sz="2000" b="0" i="1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5906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pPr marL="0" marR="0" indent="0" algn="l" defTabSz="457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</p:spPr>
            <p:txBody>
              <a:bodyPr>
                <a:normAutofit/>
              </a:bodyPr>
              <a:lstStyle/>
              <a:p>
                <a:pPr rtl="0"/>
                <a:r>
                  <a:rPr lang="en-US" sz="2400" dirty="0" smtClean="0"/>
                  <a:t>The BSM signature includes also nuclear structure uncertainty: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𝐵𝑆𝑀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𝐸𝐹𝑇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⋅(1+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𝑛𝑢𝑚𝑒𝑟𝑖𝑐𝑎𝑙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rtl="0"/>
                <a:r>
                  <a:rPr lang="en-US" sz="2400" dirty="0" smtClean="0"/>
                  <a:t>Systematic </a:t>
                </a:r>
                <a:r>
                  <a:rPr lang="en-US" sz="2400" dirty="0" smtClean="0"/>
                  <a:t>uncertainty due to nuclear structure originates in higher order multipoles. </a:t>
                </a:r>
              </a:p>
              <a:p>
                <a:pPr lvl="1" rtl="0"/>
                <a:r>
                  <a:rPr lang="en-US" sz="2400" dirty="0" smtClean="0"/>
                  <a:t>Fermi: </a:t>
                </a:r>
                <a:r>
                  <a:rPr lang="en-US" sz="2400" dirty="0"/>
                  <a:t>suppressed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 smtClean="0"/>
                  <a:t>.</a:t>
                </a:r>
              </a:p>
              <a:p>
                <a:pPr lvl="1" rtl="0"/>
                <a:r>
                  <a:rPr lang="en-US" sz="2400" dirty="0" smtClean="0"/>
                  <a:t>Axial part:  magnetic and charge multipoles. These are suppressed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𝑁𝑅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lvl="1" rtl="0"/>
                <a:r>
                  <a:rPr lang="en-US" sz="2400" dirty="0" smtClean="0"/>
                  <a:t>Even higher multipoles will be additionally suppressed by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rtl="0"/>
                <a:r>
                  <a:rPr lang="en-US" sz="2400" dirty="0" smtClean="0"/>
                  <a:t>The role of nuclear structure calculations is to reduce this uncertainty.</a:t>
                </a:r>
              </a:p>
              <a:p>
                <a:pPr rtl="0"/>
                <a:endParaRPr lang="en-US" sz="2400" dirty="0" smtClean="0"/>
              </a:p>
              <a:p>
                <a:pPr rtl="0"/>
                <a:endParaRPr lang="en-US" sz="2400" dirty="0" smtClean="0"/>
              </a:p>
              <a:p>
                <a:pPr rtl="0"/>
                <a:endParaRPr lang="en-US" sz="2400" dirty="0" smtClean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  <a:blipFill rotWithShape="0">
                <a:blip r:embed="rId2"/>
                <a:stretch>
                  <a:fillRect l="-900" t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098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6400" y="516342"/>
            <a:ext cx="11176000" cy="398058"/>
          </a:xfrm>
        </p:spPr>
        <p:txBody>
          <a:bodyPr/>
          <a:lstStyle/>
          <a:p>
            <a:pPr marL="0" marR="0" indent="0" algn="l" defTabSz="457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</p:spPr>
            <p:txBody>
              <a:bodyPr>
                <a:normAutofit/>
              </a:bodyPr>
              <a:lstStyle/>
              <a:p>
                <a:pPr marL="444500" marR="0" indent="-444500" algn="l" defTabSz="584200" rtl="0" latinLnBrk="0">
                  <a:lnSpc>
                    <a:spcPct val="100000"/>
                  </a:lnSpc>
                  <a:spcBef>
                    <a:spcPts val="28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"/>
                  <a:buChar char="▸"/>
                  <a:tabLst/>
                </a:pPr>
                <a:r>
                  <a:rPr lang="en-US" sz="2400" dirty="0" smtClean="0"/>
                  <a:t>The important thing, is to make sure that the accuracy of the nuclear structure effect allows an interesting extraction of BSM physics. </a:t>
                </a:r>
              </a:p>
              <a:p>
                <a:pPr rtl="0"/>
                <a:r>
                  <a:rPr lang="en-US" sz="2400" dirty="0" smtClean="0"/>
                  <a:t>If the leading multipole corrections are calculated explicitly, as well as two body currents, then the order of magnitude of systematic uncertainty is: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𝑞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 charset="0"/>
                      </a:rPr>
                      <m:t>,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𝑁𝑅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𝐸𝐹𝑇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(1+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𝑛𝑢𝑚𝑒𝑟𝑖𝑐𝑎𝑙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𝐸𝐹𝑇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p>
                    </m:sSubSup>
                    <m:r>
                      <a:rPr lang="en-US" sz="2400" i="1">
                        <a:latin typeface="Cambria Math" charset="0"/>
                      </a:rPr>
                      <m:t>(1+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𝑛𝑢𝑚𝑒𝑟𝑖𝑐𝑎𝑙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  <a:p>
                <a:pPr rtl="0"/>
                <a:r>
                  <a:rPr lang="en-US" sz="2400" dirty="0" smtClean="0"/>
                  <a:t>For example, if the leading corrections are calculated,</a:t>
                </a:r>
              </a:p>
              <a:p>
                <a:pPr lvl="1" rtl="0"/>
                <a:r>
                  <a:rPr lang="en-US" sz="2400" dirty="0" smtClean="0"/>
                  <a:t>Endpoint of 2 MeV: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≈0.01</m:t>
                    </m:r>
                  </m:oMath>
                </a14:m>
                <a:r>
                  <a:rPr lang="en-US" sz="2400" dirty="0" smtClean="0"/>
                  <a:t>, leading to systematic uncertainty: </a:t>
                </a:r>
                <a:r>
                  <a:rPr lang="en-US" sz="2400" i="1" u="sng" dirty="0" smtClean="0"/>
                  <a:t>0.0003-0.001</a:t>
                </a:r>
              </a:p>
              <a:p>
                <a:pPr lvl="1" rtl="0"/>
                <a:r>
                  <a:rPr lang="en-US" sz="2400" dirty="0" smtClean="0"/>
                  <a:t>Endpoint of 10 MeV</a:t>
                </a:r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≈0.0</m:t>
                    </m:r>
                    <m:r>
                      <a:rPr lang="en-US" sz="2400" b="0" i="1" smtClean="0">
                        <a:latin typeface="Cambria Math" charset="0"/>
                      </a:rPr>
                      <m:t>5</m:t>
                    </m:r>
                  </m:oMath>
                </a14:m>
                <a:r>
                  <a:rPr lang="en-US" sz="2400" dirty="0" smtClean="0"/>
                  <a:t>, leading to a systematic uncertainty of </a:t>
                </a:r>
                <a:r>
                  <a:rPr lang="en-US" sz="2400" i="1" u="sng" dirty="0" smtClean="0"/>
                  <a:t>0.0025</a:t>
                </a:r>
                <a:r>
                  <a:rPr lang="en-US" sz="2400" dirty="0" smtClean="0"/>
                  <a:t> .</a:t>
                </a:r>
              </a:p>
              <a:p>
                <a:pPr lvl="1" rtl="0"/>
                <a:r>
                  <a:rPr lang="en-US" sz="2400" dirty="0" smtClean="0"/>
                  <a:t>Triton: endpoint of 19 </a:t>
                </a:r>
                <a:r>
                  <a:rPr lang="en-US" sz="2400" dirty="0" err="1" smtClean="0"/>
                  <a:t>KeV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≈0.0</m:t>
                    </m:r>
                    <m:r>
                      <a:rPr lang="en-US" sz="2400" b="0" i="1" smtClean="0">
                        <a:latin typeface="Cambria Math" charset="0"/>
                      </a:rPr>
                      <m:t>001</m:t>
                    </m:r>
                  </m:oMath>
                </a14:m>
                <a:r>
                  <a:rPr lang="en-US" sz="2400" dirty="0" smtClean="0"/>
                  <a:t>  </a:t>
                </a:r>
                <a:r>
                  <a:rPr lang="en-US" sz="2400" dirty="0" smtClean="0">
                    <a:sym typeface="Wingdings"/>
                  </a:rPr>
                  <a:t></a:t>
                </a:r>
                <a:endParaRPr lang="en-US" sz="2400" dirty="0" smtClean="0"/>
              </a:p>
              <a:p>
                <a:pPr rtl="0"/>
                <a:r>
                  <a:rPr lang="en-US" sz="2400" dirty="0" smtClean="0"/>
                  <a:t>It seems that a detailed calculation of the first order corrections is needed.</a:t>
                </a:r>
              </a:p>
              <a:p>
                <a:pPr rtl="0"/>
                <a:r>
                  <a:rPr lang="en-US" sz="2400" dirty="0" smtClean="0"/>
                  <a:t>Aim of uncertainty quantification: understand the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𝐸𝐹𝑇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𝑛𝑢𝑚𝑒𝑟𝑖𝑐𝑎𝑙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</a:p>
              <a:p>
                <a:pPr rtl="0"/>
                <a:endParaRPr lang="en-US" sz="2400" dirty="0"/>
              </a:p>
              <a:p>
                <a:pPr marL="444500" marR="0" indent="-444500" algn="l" defTabSz="584200" rtl="0" latinLnBrk="0">
                  <a:lnSpc>
                    <a:spcPct val="100000"/>
                  </a:lnSpc>
                  <a:spcBef>
                    <a:spcPts val="28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"/>
                  <a:buChar char="▸"/>
                  <a:tabLst/>
                </a:pPr>
                <a:endParaRPr lang="en-US" sz="2400" dirty="0" smtClean="0"/>
              </a:p>
              <a:p>
                <a:pPr marL="444500" marR="0" indent="-444500" algn="l" defTabSz="584200" rtl="0" latinLnBrk="0">
                  <a:lnSpc>
                    <a:spcPct val="100000"/>
                  </a:lnSpc>
                  <a:spcBef>
                    <a:spcPts val="2800"/>
                  </a:spcBef>
                  <a:spcAft>
                    <a:spcPts val="0"/>
                  </a:spcAft>
                  <a:buClr>
                    <a:schemeClr val="accent1"/>
                  </a:buClr>
                  <a:buSzPct val="104999"/>
                  <a:buFont typeface="Avenir Next"/>
                  <a:buChar char="▸"/>
                  <a:tabLst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6400" y="2260600"/>
                <a:ext cx="12192000" cy="7493000"/>
              </a:xfrm>
              <a:blipFill rotWithShape="0">
                <a:blip r:embed="rId2"/>
                <a:stretch>
                  <a:fillRect l="-900" t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11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19763</TotalTime>
  <Words>224</Words>
  <Application>Microsoft Macintosh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Avenir Next</vt:lpstr>
      <vt:lpstr>Avenir Next Medium</vt:lpstr>
      <vt:lpstr>Cambria Math</vt:lpstr>
      <vt:lpstr>DIN Alternate</vt:lpstr>
      <vt:lpstr>DIN Condensed</vt:lpstr>
      <vt:lpstr>Helvetica</vt:lpstr>
      <vt:lpstr>Helvetica Neue</vt:lpstr>
      <vt:lpstr>Wingdings</vt:lpstr>
      <vt:lpstr>New_Template7</vt:lpstr>
      <vt:lpstr>Thursday Questions of the day</vt:lpstr>
      <vt:lpstr>Introduction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opacities, their uncertainties, and the standard solar model</dc:title>
  <cp:lastModifiedBy>Doron Gazit</cp:lastModifiedBy>
  <cp:revision>545</cp:revision>
  <cp:lastPrinted>2018-06-22T02:14:53Z</cp:lastPrinted>
  <dcterms:modified xsi:type="dcterms:W3CDTF">2019-04-11T07:32:10Z</dcterms:modified>
</cp:coreProperties>
</file>