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510" r:id="rId2"/>
    <p:sldId id="258" r:id="rId3"/>
    <p:sldId id="500" r:id="rId4"/>
    <p:sldId id="416" r:id="rId5"/>
    <p:sldId id="377" r:id="rId6"/>
    <p:sldId id="412" r:id="rId7"/>
    <p:sldId id="468" r:id="rId8"/>
    <p:sldId id="271" r:id="rId9"/>
    <p:sldId id="453" r:id="rId10"/>
    <p:sldId id="466" r:id="rId11"/>
    <p:sldId id="477" r:id="rId12"/>
    <p:sldId id="475" r:id="rId13"/>
    <p:sldId id="455" r:id="rId14"/>
    <p:sldId id="457" r:id="rId15"/>
    <p:sldId id="480" r:id="rId16"/>
    <p:sldId id="448" r:id="rId17"/>
    <p:sldId id="487" r:id="rId18"/>
    <p:sldId id="491" r:id="rId19"/>
    <p:sldId id="492" r:id="rId20"/>
    <p:sldId id="483" r:id="rId21"/>
    <p:sldId id="485" r:id="rId22"/>
    <p:sldId id="501" r:id="rId23"/>
    <p:sldId id="503" r:id="rId24"/>
    <p:sldId id="504" r:id="rId25"/>
    <p:sldId id="505" r:id="rId26"/>
    <p:sldId id="506" r:id="rId27"/>
    <p:sldId id="509" r:id="rId28"/>
    <p:sldId id="451" r:id="rId29"/>
    <p:sldId id="499" r:id="rId30"/>
    <p:sldId id="396" r:id="rId31"/>
    <p:sldId id="397" r:id="rId32"/>
    <p:sldId id="431" r:id="rId33"/>
    <p:sldId id="433" r:id="rId34"/>
    <p:sldId id="399" r:id="rId35"/>
    <p:sldId id="498" r:id="rId36"/>
  </p:sldIdLst>
  <p:sldSz cx="9144000" cy="6858000" type="screen4x3"/>
  <p:notesSz cx="7016750" cy="9302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04" autoAdjust="0"/>
    <p:restoredTop sz="94491" autoAdjust="0"/>
  </p:normalViewPr>
  <p:slideViewPr>
    <p:cSldViewPr>
      <p:cViewPr varScale="1">
        <p:scale>
          <a:sx n="83" d="100"/>
          <a:sy n="83" d="100"/>
        </p:scale>
        <p:origin x="-136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E25CF0-C608-49D1-BC50-85174C028B75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4B4B08-9F66-4367-B155-970D10CBBB60}" type="pres">
      <dgm:prSet presAssocID="{C2E25CF0-C608-49D1-BC50-85174C028B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FCBB7AE-D387-4533-B37E-EBE96BDC6055}" type="presOf" srcId="{C2E25CF0-C608-49D1-BC50-85174C028B75}" destId="{5A4B4B08-9F66-4367-B155-970D10CBBB60}" srcOrd="0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4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Relationship Id="rId9" Type="http://schemas.openxmlformats.org/officeDocument/2006/relationships/image" Target="../media/image6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7" Type="http://schemas.openxmlformats.org/officeDocument/2006/relationships/image" Target="../media/image4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77.wmf"/><Relationship Id="rId7" Type="http://schemas.openxmlformats.org/officeDocument/2006/relationships/image" Target="../media/image80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52.wmf"/><Relationship Id="rId5" Type="http://schemas.openxmlformats.org/officeDocument/2006/relationships/image" Target="../media/image79.wmf"/><Relationship Id="rId10" Type="http://schemas.openxmlformats.org/officeDocument/2006/relationships/image" Target="../media/image83.wmf"/><Relationship Id="rId4" Type="http://schemas.openxmlformats.org/officeDocument/2006/relationships/image" Target="../media/image78.wmf"/><Relationship Id="rId9" Type="http://schemas.openxmlformats.org/officeDocument/2006/relationships/image" Target="../media/image8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image" Target="../media/image101.wmf"/><Relationship Id="rId7" Type="http://schemas.openxmlformats.org/officeDocument/2006/relationships/image" Target="../media/image105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10" Type="http://schemas.openxmlformats.org/officeDocument/2006/relationships/image" Target="../media/image108.wmf"/><Relationship Id="rId4" Type="http://schemas.openxmlformats.org/officeDocument/2006/relationships/image" Target="../media/image102.wmf"/><Relationship Id="rId9" Type="http://schemas.openxmlformats.org/officeDocument/2006/relationships/image" Target="../media/image10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7" Type="http://schemas.openxmlformats.org/officeDocument/2006/relationships/image" Target="../media/image140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6" Type="http://schemas.openxmlformats.org/officeDocument/2006/relationships/image" Target="../media/image139.wmf"/><Relationship Id="rId5" Type="http://schemas.openxmlformats.org/officeDocument/2006/relationships/image" Target="../media/image138.wmf"/><Relationship Id="rId4" Type="http://schemas.openxmlformats.org/officeDocument/2006/relationships/image" Target="../media/image13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5137"/>
          </a:xfrm>
          <a:prstGeom prst="rect">
            <a:avLst/>
          </a:prstGeom>
        </p:spPr>
        <p:txBody>
          <a:bodyPr vert="horz" lIns="93250" tIns="46625" rIns="93250" bIns="466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4535" y="0"/>
            <a:ext cx="3040592" cy="465137"/>
          </a:xfrm>
          <a:prstGeom prst="rect">
            <a:avLst/>
          </a:prstGeom>
        </p:spPr>
        <p:txBody>
          <a:bodyPr vert="horz" lIns="93250" tIns="46625" rIns="93250" bIns="46625" rtlCol="0"/>
          <a:lstStyle>
            <a:lvl1pPr algn="r">
              <a:defRPr sz="1200"/>
            </a:lvl1pPr>
          </a:lstStyle>
          <a:p>
            <a:fld id="{3D801E73-E84E-4B80-86F9-16EFD3586B2C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48200" cy="3487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0" tIns="46625" rIns="93250" bIns="466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8807"/>
            <a:ext cx="5613400" cy="4186237"/>
          </a:xfrm>
          <a:prstGeom prst="rect">
            <a:avLst/>
          </a:prstGeom>
        </p:spPr>
        <p:txBody>
          <a:bodyPr vert="horz" lIns="93250" tIns="46625" rIns="93250" bIns="4662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5998"/>
            <a:ext cx="3040592" cy="465137"/>
          </a:xfrm>
          <a:prstGeom prst="rect">
            <a:avLst/>
          </a:prstGeom>
        </p:spPr>
        <p:txBody>
          <a:bodyPr vert="horz" lIns="93250" tIns="46625" rIns="93250" bIns="466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4535" y="8835998"/>
            <a:ext cx="3040592" cy="465137"/>
          </a:xfrm>
          <a:prstGeom prst="rect">
            <a:avLst/>
          </a:prstGeom>
        </p:spPr>
        <p:txBody>
          <a:bodyPr vert="horz" lIns="93250" tIns="46625" rIns="93250" bIns="46625" rtlCol="0" anchor="b"/>
          <a:lstStyle>
            <a:lvl1pPr algn="r">
              <a:defRPr sz="1200"/>
            </a:lvl1pPr>
          </a:lstStyle>
          <a:p>
            <a:fld id="{EBC78C0B-84C7-4191-AA9E-DDADC5F191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728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78C0B-84C7-4191-AA9E-DDADC5F1918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28431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78C0B-84C7-4191-AA9E-DDADC5F1918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7723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D58DA-41B0-408B-B0C1-0985EC622079}" type="slidenum">
              <a:rPr lang="en-US"/>
              <a:pPr/>
              <a:t>8</a:t>
            </a:fld>
            <a:endParaRPr lang="en-US"/>
          </a:p>
        </p:txBody>
      </p:sp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972911" y="8837613"/>
            <a:ext cx="3042216" cy="4635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399874" hangingPunct="0">
              <a:lnSpc>
                <a:spcPct val="83000"/>
              </a:lnSpc>
              <a:buClr>
                <a:srgbClr val="000000"/>
              </a:buClr>
              <a:buSzPct val="45000"/>
              <a:tabLst>
                <a:tab pos="0" algn="l"/>
                <a:tab pos="399874" algn="l"/>
                <a:tab pos="801365" algn="l"/>
                <a:tab pos="1202858" algn="l"/>
                <a:tab pos="1605968" algn="l"/>
                <a:tab pos="2007461" algn="l"/>
                <a:tab pos="2408952" algn="l"/>
                <a:tab pos="2810444" algn="l"/>
                <a:tab pos="3211937" algn="l"/>
                <a:tab pos="3613429" algn="l"/>
                <a:tab pos="4014920" algn="l"/>
                <a:tab pos="4416413" algn="l"/>
                <a:tab pos="4817905" algn="l"/>
                <a:tab pos="5221017" algn="l"/>
                <a:tab pos="5622508" algn="l"/>
                <a:tab pos="6024000" algn="l"/>
                <a:tab pos="6425493" algn="l"/>
                <a:tab pos="6826985" algn="l"/>
                <a:tab pos="7228476" algn="l"/>
                <a:tab pos="7629969" algn="l"/>
                <a:tab pos="8031461" algn="l"/>
              </a:tabLst>
            </a:pPr>
            <a:fld id="{165A7BBD-8EE1-4AC0-BD19-6FF8928AD275}" type="slidenum">
              <a:rPr lang="en-GB" altLang="ja-JP" sz="1200">
                <a:solidFill>
                  <a:srgbClr val="000000"/>
                </a:solidFill>
                <a:latin typeface="東風ゴシック"/>
              </a:rPr>
              <a:pPr algn="r" defTabSz="399874" hangingPunct="0">
                <a:lnSpc>
                  <a:spcPct val="83000"/>
                </a:lnSpc>
                <a:buClr>
                  <a:srgbClr val="000000"/>
                </a:buClr>
                <a:buSzPct val="45000"/>
                <a:tabLst>
                  <a:tab pos="0" algn="l"/>
                  <a:tab pos="399874" algn="l"/>
                  <a:tab pos="801365" algn="l"/>
                  <a:tab pos="1202858" algn="l"/>
                  <a:tab pos="1605968" algn="l"/>
                  <a:tab pos="2007461" algn="l"/>
                  <a:tab pos="2408952" algn="l"/>
                  <a:tab pos="2810444" algn="l"/>
                  <a:tab pos="3211937" algn="l"/>
                  <a:tab pos="3613429" algn="l"/>
                  <a:tab pos="4014920" algn="l"/>
                  <a:tab pos="4416413" algn="l"/>
                  <a:tab pos="4817905" algn="l"/>
                  <a:tab pos="5221017" algn="l"/>
                  <a:tab pos="5622508" algn="l"/>
                  <a:tab pos="6024000" algn="l"/>
                  <a:tab pos="6425493" algn="l"/>
                  <a:tab pos="6826985" algn="l"/>
                  <a:tab pos="7228476" algn="l"/>
                  <a:tab pos="7629969" algn="l"/>
                  <a:tab pos="8031461" algn="l"/>
                </a:tabLst>
              </a:pPr>
              <a:t>8</a:t>
            </a:fld>
            <a:endParaRPr lang="en-GB" altLang="ja-JP" sz="1200" dirty="0">
              <a:solidFill>
                <a:srgbClr val="000000"/>
              </a:solidFill>
              <a:latin typeface="東風ゴシック"/>
            </a:endParaRPr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3972911" y="8837613"/>
            <a:ext cx="3043840" cy="4635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362638" hangingPunct="0">
              <a:lnSpc>
                <a:spcPct val="83000"/>
              </a:lnSpc>
              <a:buClr>
                <a:srgbClr val="000000"/>
              </a:buClr>
              <a:buSzPct val="45000"/>
              <a:tabLst>
                <a:tab pos="0" algn="l"/>
                <a:tab pos="399874" algn="l"/>
                <a:tab pos="801365" algn="l"/>
                <a:tab pos="1202858" algn="l"/>
                <a:tab pos="1605968" algn="l"/>
                <a:tab pos="2007461" algn="l"/>
                <a:tab pos="2408952" algn="l"/>
                <a:tab pos="2810444" algn="l"/>
                <a:tab pos="3211937" algn="l"/>
                <a:tab pos="3613429" algn="l"/>
                <a:tab pos="4014920" algn="l"/>
                <a:tab pos="4416413" algn="l"/>
                <a:tab pos="4817905" algn="l"/>
                <a:tab pos="5221017" algn="l"/>
                <a:tab pos="5622508" algn="l"/>
                <a:tab pos="6024000" algn="l"/>
                <a:tab pos="6425493" algn="l"/>
                <a:tab pos="6826985" algn="l"/>
                <a:tab pos="7228476" algn="l"/>
                <a:tab pos="7629969" algn="l"/>
                <a:tab pos="8031461" algn="l"/>
              </a:tabLst>
            </a:pPr>
            <a:fld id="{E18934A1-7761-43EC-BA55-70E5705379E7}" type="slidenum">
              <a:rPr lang="en-GB" altLang="ja-JP" sz="1200">
                <a:solidFill>
                  <a:srgbClr val="000000"/>
                </a:solidFill>
                <a:latin typeface="東風ゴシック"/>
              </a:rPr>
              <a:pPr algn="r" defTabSz="362638" hangingPunct="0">
                <a:lnSpc>
                  <a:spcPct val="83000"/>
                </a:lnSpc>
                <a:buClr>
                  <a:srgbClr val="000000"/>
                </a:buClr>
                <a:buSzPct val="45000"/>
                <a:tabLst>
                  <a:tab pos="0" algn="l"/>
                  <a:tab pos="399874" algn="l"/>
                  <a:tab pos="801365" algn="l"/>
                  <a:tab pos="1202858" algn="l"/>
                  <a:tab pos="1605968" algn="l"/>
                  <a:tab pos="2007461" algn="l"/>
                  <a:tab pos="2408952" algn="l"/>
                  <a:tab pos="2810444" algn="l"/>
                  <a:tab pos="3211937" algn="l"/>
                  <a:tab pos="3613429" algn="l"/>
                  <a:tab pos="4014920" algn="l"/>
                  <a:tab pos="4416413" algn="l"/>
                  <a:tab pos="4817905" algn="l"/>
                  <a:tab pos="5221017" algn="l"/>
                  <a:tab pos="5622508" algn="l"/>
                  <a:tab pos="6024000" algn="l"/>
                  <a:tab pos="6425493" algn="l"/>
                  <a:tab pos="6826985" algn="l"/>
                  <a:tab pos="7228476" algn="l"/>
                  <a:tab pos="7629969" algn="l"/>
                  <a:tab pos="8031461" algn="l"/>
                </a:tabLst>
              </a:pPr>
              <a:t>8</a:t>
            </a:fld>
            <a:endParaRPr lang="en-GB" altLang="ja-JP" sz="1200" dirty="0">
              <a:solidFill>
                <a:srgbClr val="000000"/>
              </a:solidFill>
              <a:latin typeface="東風ゴシック"/>
            </a:endParaRPr>
          </a:p>
        </p:txBody>
      </p:sp>
      <p:sp>
        <p:nvSpPr>
          <p:cNvPr id="92164" name="Text Box 2"/>
          <p:cNvSpPr txBox="1">
            <a:spLocks noChangeArrowheads="1"/>
          </p:cNvSpPr>
          <p:nvPr/>
        </p:nvSpPr>
        <p:spPr bwMode="auto">
          <a:xfrm>
            <a:off x="1026525" y="707397"/>
            <a:ext cx="4962077" cy="34869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1751" tIns="40877" rIns="81751" bIns="40877" anchor="ctr"/>
          <a:lstStyle/>
          <a:p>
            <a:pPr defTabSz="362638" hangingPunct="0">
              <a:lnSpc>
                <a:spcPct val="69000"/>
              </a:lnSpc>
              <a:buClr>
                <a:srgbClr val="000000"/>
              </a:buClr>
              <a:buSzPct val="45000"/>
            </a:pPr>
            <a:endParaRPr lang="ja-JP" altLang="en-US" sz="1600">
              <a:solidFill>
                <a:schemeClr val="bg1"/>
              </a:solidFill>
              <a:latin typeface="東風ゴシック"/>
            </a:endParaRPr>
          </a:p>
        </p:txBody>
      </p:sp>
      <p:sp>
        <p:nvSpPr>
          <p:cNvPr id="92165" name="Rectangle 3"/>
          <p:cNvSpPr>
            <a:spLocks noGrp="1" noChangeArrowheads="1"/>
          </p:cNvSpPr>
          <p:nvPr>
            <p:ph type="body"/>
          </p:nvPr>
        </p:nvSpPr>
        <p:spPr>
          <a:xfrm>
            <a:off x="701675" y="4418807"/>
            <a:ext cx="5611777" cy="4186237"/>
          </a:xfrm>
        </p:spPr>
        <p:txBody>
          <a:bodyPr wrap="none" lIns="0" tIns="0" rIns="0" bIns="0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="" xmlns:p14="http://schemas.microsoft.com/office/powerpoint/2010/main" val="31432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F6D99B-365A-4A20-B4F7-FB2F1A549F9D}" type="slidenum">
              <a:rPr lang="en-US"/>
              <a:pPr/>
              <a:t>31</a:t>
            </a:fld>
            <a:endParaRPr lang="en-US"/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3976159" y="8837613"/>
            <a:ext cx="3017852" cy="4425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781" tIns="47726" rIns="91781" bIns="47726" anchor="b"/>
          <a:lstStyle/>
          <a:p>
            <a:pPr algn="r">
              <a:tabLst>
                <a:tab pos="0" algn="l"/>
                <a:tab pos="466248" algn="l"/>
                <a:tab pos="932498" algn="l"/>
                <a:tab pos="1398746" algn="l"/>
                <a:tab pos="1864996" algn="l"/>
                <a:tab pos="2331244" algn="l"/>
                <a:tab pos="2797494" algn="l"/>
                <a:tab pos="3263742" algn="l"/>
                <a:tab pos="3729991" algn="l"/>
                <a:tab pos="4196240" algn="l"/>
                <a:tab pos="4662488" algn="l"/>
                <a:tab pos="5128738" algn="l"/>
                <a:tab pos="5594986" algn="l"/>
                <a:tab pos="6061236" algn="l"/>
                <a:tab pos="6527484" algn="l"/>
                <a:tab pos="6993733" algn="l"/>
                <a:tab pos="7459982" algn="l"/>
                <a:tab pos="7926230" algn="l"/>
                <a:tab pos="8392480" algn="l"/>
                <a:tab pos="8858728" algn="l"/>
                <a:tab pos="9324978" algn="l"/>
              </a:tabLst>
            </a:pPr>
            <a:fld id="{A5FC58BA-FC85-44F2-BE94-06339217723C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66248" algn="l"/>
                  <a:tab pos="932498" algn="l"/>
                  <a:tab pos="1398746" algn="l"/>
                  <a:tab pos="1864996" algn="l"/>
                  <a:tab pos="2331244" algn="l"/>
                  <a:tab pos="2797494" algn="l"/>
                  <a:tab pos="3263742" algn="l"/>
                  <a:tab pos="3729991" algn="l"/>
                  <a:tab pos="4196240" algn="l"/>
                  <a:tab pos="4662488" algn="l"/>
                  <a:tab pos="5128738" algn="l"/>
                  <a:tab pos="5594986" algn="l"/>
                  <a:tab pos="6061236" algn="l"/>
                  <a:tab pos="6527484" algn="l"/>
                  <a:tab pos="6993733" algn="l"/>
                  <a:tab pos="7459982" algn="l"/>
                  <a:tab pos="7926230" algn="l"/>
                  <a:tab pos="8392480" algn="l"/>
                  <a:tab pos="8858728" algn="l"/>
                  <a:tab pos="9324978" algn="l"/>
                </a:tabLst>
              </a:pPr>
              <a:t>31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169459" y="697706"/>
            <a:ext cx="4677833" cy="348853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3250" tIns="46625" rIns="93250" bIns="46625" anchor="ctr"/>
          <a:lstStyle/>
          <a:p>
            <a:endParaRPr lang="en-US"/>
          </a:p>
        </p:txBody>
      </p:sp>
      <p:sp>
        <p:nvSpPr>
          <p:cNvPr id="5120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5568" y="4418808"/>
            <a:ext cx="5122877" cy="425891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430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6AD4-8C1F-4BF4-9B26-6D5B931DC06B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7539-E0DD-479F-B1CE-2414B8EF9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6AD4-8C1F-4BF4-9B26-6D5B931DC06B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7539-E0DD-479F-B1CE-2414B8EF9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6AD4-8C1F-4BF4-9B26-6D5B931DC06B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7539-E0DD-479F-B1CE-2414B8EF9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B78E4D9-59E0-448C-81EB-68BFAAFA01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8C0D93C-BBF2-4D19-B8B8-E764B670F1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9AE53EE-EA21-47BD-9E46-17CB8107D8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695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6AD4-8C1F-4BF4-9B26-6D5B931DC06B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7539-E0DD-479F-B1CE-2414B8EF9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6AD4-8C1F-4BF4-9B26-6D5B931DC06B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7539-E0DD-479F-B1CE-2414B8EF9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6AD4-8C1F-4BF4-9B26-6D5B931DC06B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7539-E0DD-479F-B1CE-2414B8EF9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6AD4-8C1F-4BF4-9B26-6D5B931DC06B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7539-E0DD-479F-B1CE-2414B8EF9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6AD4-8C1F-4BF4-9B26-6D5B931DC06B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7539-E0DD-479F-B1CE-2414B8EF9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6AD4-8C1F-4BF4-9B26-6D5B931DC06B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7539-E0DD-479F-B1CE-2414B8EF9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6AD4-8C1F-4BF4-9B26-6D5B931DC06B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7539-E0DD-479F-B1CE-2414B8EF9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6AD4-8C1F-4BF4-9B26-6D5B931DC06B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7539-E0DD-479F-B1CE-2414B8EF9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A6AD4-8C1F-4BF4-9B26-6D5B931DC06B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47539-E0DD-479F-B1CE-2414B8EF9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  <p:sldLayoutId id="2147483666" r:id="rId13"/>
    <p:sldLayoutId id="214748366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9.bin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58.bin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57.bin"/><Relationship Id="rId9" Type="http://schemas.openxmlformats.org/officeDocument/2006/relationships/oleObject" Target="../embeddings/oleObject6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8.bin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72.emf"/><Relationship Id="rId4" Type="http://schemas.openxmlformats.org/officeDocument/2006/relationships/oleObject" Target="../embeddings/oleObject66.bin"/><Relationship Id="rId9" Type="http://schemas.openxmlformats.org/officeDocument/2006/relationships/oleObject" Target="../embeddings/oleObject7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oleObject" Target="../embeddings/oleObject81.bin"/><Relationship Id="rId3" Type="http://schemas.openxmlformats.org/officeDocument/2006/relationships/image" Target="../media/image84.emf"/><Relationship Id="rId7" Type="http://schemas.openxmlformats.org/officeDocument/2006/relationships/oleObject" Target="../embeddings/oleObject75.bin"/><Relationship Id="rId12" Type="http://schemas.openxmlformats.org/officeDocument/2006/relationships/oleObject" Target="../embeddings/oleObject8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4.bin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3.bin"/><Relationship Id="rId10" Type="http://schemas.openxmlformats.org/officeDocument/2006/relationships/oleObject" Target="../embeddings/oleObject78.bin"/><Relationship Id="rId4" Type="http://schemas.openxmlformats.org/officeDocument/2006/relationships/image" Target="../media/image85.emf"/><Relationship Id="rId9" Type="http://schemas.openxmlformats.org/officeDocument/2006/relationships/oleObject" Target="../embeddings/oleObject77.bin"/><Relationship Id="rId14" Type="http://schemas.openxmlformats.org/officeDocument/2006/relationships/oleObject" Target="../embeddings/oleObject8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5.bin"/><Relationship Id="rId5" Type="http://schemas.openxmlformats.org/officeDocument/2006/relationships/image" Target="../media/image89.emf"/><Relationship Id="rId4" Type="http://schemas.openxmlformats.org/officeDocument/2006/relationships/oleObject" Target="../embeddings/oleObject8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8.bin"/><Relationship Id="rId5" Type="http://schemas.openxmlformats.org/officeDocument/2006/relationships/oleObject" Target="../embeddings/oleObject87.bin"/><Relationship Id="rId4" Type="http://schemas.openxmlformats.org/officeDocument/2006/relationships/oleObject" Target="../embeddings/oleObject8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1.bin"/><Relationship Id="rId5" Type="http://schemas.openxmlformats.org/officeDocument/2006/relationships/oleObject" Target="../embeddings/oleObject90.bin"/><Relationship Id="rId4" Type="http://schemas.openxmlformats.org/officeDocument/2006/relationships/oleObject" Target="../embeddings/oleObject89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98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7.em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13" Type="http://schemas.openxmlformats.org/officeDocument/2006/relationships/oleObject" Target="../embeddings/oleObject101.bin"/><Relationship Id="rId3" Type="http://schemas.openxmlformats.org/officeDocument/2006/relationships/image" Target="../media/image109.png"/><Relationship Id="rId7" Type="http://schemas.openxmlformats.org/officeDocument/2006/relationships/oleObject" Target="../embeddings/oleObject95.bin"/><Relationship Id="rId12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94.bin"/><Relationship Id="rId11" Type="http://schemas.openxmlformats.org/officeDocument/2006/relationships/oleObject" Target="../embeddings/oleObject99.bin"/><Relationship Id="rId5" Type="http://schemas.openxmlformats.org/officeDocument/2006/relationships/oleObject" Target="../embeddings/oleObject93.bin"/><Relationship Id="rId10" Type="http://schemas.openxmlformats.org/officeDocument/2006/relationships/oleObject" Target="../embeddings/oleObject98.bin"/><Relationship Id="rId4" Type="http://schemas.openxmlformats.org/officeDocument/2006/relationships/oleObject" Target="../embeddings/oleObject92.bin"/><Relationship Id="rId9" Type="http://schemas.openxmlformats.org/officeDocument/2006/relationships/oleObject" Target="../embeddings/oleObject97.bin"/><Relationship Id="rId14" Type="http://schemas.openxmlformats.org/officeDocument/2006/relationships/oleObject" Target="../embeddings/oleObject10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12.png"/><Relationship Id="rId4" Type="http://schemas.openxmlformats.org/officeDocument/2006/relationships/oleObject" Target="../embeddings/oleObject10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104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emf"/><Relationship Id="rId3" Type="http://schemas.openxmlformats.org/officeDocument/2006/relationships/oleObject" Target="../embeddings/oleObject105.bin"/><Relationship Id="rId7" Type="http://schemas.openxmlformats.org/officeDocument/2006/relationships/image" Target="../media/image11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07.bin"/><Relationship Id="rId5" Type="http://schemas.openxmlformats.org/officeDocument/2006/relationships/image" Target="../media/image118.emf"/><Relationship Id="rId4" Type="http://schemas.openxmlformats.org/officeDocument/2006/relationships/oleObject" Target="../embeddings/oleObject106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emf"/><Relationship Id="rId3" Type="http://schemas.openxmlformats.org/officeDocument/2006/relationships/image" Target="../media/image121.emf"/><Relationship Id="rId7" Type="http://schemas.openxmlformats.org/officeDocument/2006/relationships/image" Target="../media/image12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10.bin"/><Relationship Id="rId5" Type="http://schemas.openxmlformats.org/officeDocument/2006/relationships/oleObject" Target="../embeddings/oleObject109.bin"/><Relationship Id="rId4" Type="http://schemas.openxmlformats.org/officeDocument/2006/relationships/oleObject" Target="../embeddings/oleObject10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99CE9A06-84DF-4CD9-B3B8-659DC290B36F@tntech.edu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11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14.bin"/><Relationship Id="rId5" Type="http://schemas.openxmlformats.org/officeDocument/2006/relationships/oleObject" Target="../embeddings/oleObject113.bin"/><Relationship Id="rId4" Type="http://schemas.openxmlformats.org/officeDocument/2006/relationships/oleObject" Target="../embeddings/oleObject11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17.bin"/><Relationship Id="rId5" Type="http://schemas.openxmlformats.org/officeDocument/2006/relationships/oleObject" Target="../embeddings/oleObject116.bin"/><Relationship Id="rId4" Type="http://schemas.openxmlformats.org/officeDocument/2006/relationships/oleObject" Target="../embeddings/oleObject11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3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3" Type="http://schemas.openxmlformats.org/officeDocument/2006/relationships/oleObject" Target="../embeddings/oleObject119.bin"/><Relationship Id="rId7" Type="http://schemas.openxmlformats.org/officeDocument/2006/relationships/oleObject" Target="../embeddings/oleObject12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22.bin"/><Relationship Id="rId11" Type="http://schemas.openxmlformats.org/officeDocument/2006/relationships/image" Target="../media/image142.png"/><Relationship Id="rId5" Type="http://schemas.openxmlformats.org/officeDocument/2006/relationships/oleObject" Target="../embeddings/oleObject121.bin"/><Relationship Id="rId10" Type="http://schemas.openxmlformats.org/officeDocument/2006/relationships/oleObject" Target="../embeddings/oleObject125.bin"/><Relationship Id="rId4" Type="http://schemas.openxmlformats.org/officeDocument/2006/relationships/oleObject" Target="../embeddings/oleObject120.bin"/><Relationship Id="rId9" Type="http://schemas.openxmlformats.org/officeDocument/2006/relationships/image" Target="../media/image14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4290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Trento- </a:t>
            </a:r>
            <a:r>
              <a:rPr lang="en-US" sz="2400" dirty="0" smtClean="0"/>
              <a:t>May 20-24, </a:t>
            </a:r>
            <a:r>
              <a:rPr lang="en-US" sz="2400" dirty="0"/>
              <a:t>2019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700" b="1" dirty="0"/>
              <a:t>Stochastic Mean-Field Approach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b="1" dirty="0"/>
              <a:t>(Dynamics of HIC Beyond Mean-Field)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dirty="0" err="1"/>
              <a:t>Sakir</a:t>
            </a:r>
            <a:r>
              <a:rPr lang="en-US" sz="2400" dirty="0"/>
              <a:t> Ayik</a:t>
            </a:r>
            <a:br>
              <a:rPr lang="en-US" sz="2400" dirty="0"/>
            </a:br>
            <a:r>
              <a:rPr lang="en-US" sz="2400" dirty="0"/>
              <a:t>Tennessee Tech University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14600"/>
            <a:ext cx="9144000" cy="47244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ym typeface="Wingdings" pitchFamily="2" charset="2"/>
              </a:rPr>
              <a:t>      </a:t>
            </a:r>
          </a:p>
          <a:p>
            <a:pPr algn="l"/>
            <a:r>
              <a:rPr lang="en-US" sz="2400" b="1" dirty="0">
                <a:sym typeface="Wingdings" pitchFamily="2" charset="2"/>
              </a:rPr>
              <a:t>        Brief Description of the SMF approach</a:t>
            </a:r>
            <a:endParaRPr lang="en-US" sz="2400" b="1" dirty="0"/>
          </a:p>
          <a:p>
            <a:pPr algn="l"/>
            <a:r>
              <a:rPr lang="en-US" sz="2400" b="1" dirty="0"/>
              <a:t>        Quantal  Diffusion Description of Multi-Nucleon  Exchange </a:t>
            </a:r>
          </a:p>
          <a:p>
            <a:pPr algn="l"/>
            <a:endParaRPr lang="en-US" sz="2400" b="1" dirty="0"/>
          </a:p>
          <a:p>
            <a:pPr algn="l"/>
            <a:r>
              <a:rPr lang="en-US" sz="2400" b="1" dirty="0"/>
              <a:t>        Early Development of Spinodal Instabilities in Nuclear </a:t>
            </a:r>
            <a:r>
              <a:rPr lang="en-US" sz="2400" b="1" dirty="0" smtClean="0"/>
              <a:t>Matter</a:t>
            </a:r>
          </a:p>
          <a:p>
            <a:pPr algn="l"/>
            <a:endParaRPr lang="en-US" sz="2400" b="1" dirty="0">
              <a:solidFill>
                <a:srgbClr val="0033CC"/>
              </a:solidFill>
            </a:endParaRPr>
          </a:p>
          <a:p>
            <a:pPr lvl="1" algn="l"/>
            <a:r>
              <a:rPr lang="en-US" sz="2400" b="1" dirty="0">
                <a:solidFill>
                  <a:srgbClr val="0033CC"/>
                </a:solidFill>
              </a:rPr>
              <a:t>Recent collaborators:</a:t>
            </a:r>
          </a:p>
          <a:p>
            <a:pPr lvl="1" algn="l"/>
            <a:r>
              <a:rPr lang="en-US" sz="2400" b="1" dirty="0">
                <a:solidFill>
                  <a:srgbClr val="0033CC"/>
                </a:solidFill>
              </a:rPr>
              <a:t>B. Yilmaz, O. Yilmaz, </a:t>
            </a:r>
          </a:p>
          <a:p>
            <a:pPr lvl="1" algn="l"/>
            <a:r>
              <a:rPr lang="en-US" sz="2400" b="1" dirty="0">
                <a:solidFill>
                  <a:srgbClr val="0033CC"/>
                </a:solidFill>
              </a:rPr>
              <a:t>D. Lacroix, S. Umar</a:t>
            </a:r>
          </a:p>
          <a:p>
            <a:pPr lvl="1" algn="l"/>
            <a:endParaRPr lang="en-US" sz="2400" b="1" dirty="0">
              <a:solidFill>
                <a:srgbClr val="0033CC"/>
              </a:solidFill>
            </a:endParaRPr>
          </a:p>
          <a:p>
            <a:pPr algn="l"/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19100" y="3073274"/>
          <a:ext cx="152400" cy="254000"/>
        </p:xfrm>
        <a:graphic>
          <a:graphicData uri="http://schemas.openxmlformats.org/presentationml/2006/ole">
            <p:oleObj spid="_x0000_s670777" name="Equation" r:id="rId4" imgW="114102" imgH="126780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76170" y="3517237"/>
          <a:ext cx="266700" cy="296333"/>
        </p:xfrm>
        <a:graphic>
          <a:graphicData uri="http://schemas.openxmlformats.org/presentationml/2006/ole">
            <p:oleObj spid="_x0000_s670778" name="Equation" r:id="rId5" imgW="114102" imgH="126780" progId="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76170" y="4343400"/>
          <a:ext cx="266700" cy="296333"/>
        </p:xfrm>
        <a:graphic>
          <a:graphicData uri="http://schemas.openxmlformats.org/presentationml/2006/ole">
            <p:oleObj spid="_x0000_s670779" name="Equation" r:id="rId6" imgW="114102" imgH="126780" progId="">
              <p:embed/>
            </p:oleObj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="" xmlns:a16="http://schemas.microsoft.com/office/drawing/2014/main" id="{D2D523BD-FDFB-4390-AE1A-077BDA1F75F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81438" y="3899232"/>
          <a:ext cx="2016775" cy="444168"/>
        </p:xfrm>
        <a:graphic>
          <a:graphicData uri="http://schemas.openxmlformats.org/presentationml/2006/ole">
            <p:oleObj spid="_x0000_s670780" name="Equation" r:id="rId7" imgW="748975" imgH="215806" progId="">
              <p:embed/>
            </p:oleObj>
          </a:graphicData>
        </a:graphic>
      </p:graphicFrame>
      <p:graphicFrame>
        <p:nvGraphicFramePr>
          <p:cNvPr id="9" name="Object 7">
            <a:extLst>
              <a:ext uri="{FF2B5EF4-FFF2-40B4-BE49-F238E27FC236}">
                <a16:creationId xmlns="" xmlns:a16="http://schemas.microsoft.com/office/drawing/2014/main" id="{534AECBC-BDAA-4177-BC3B-EF3D00BC246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413125" y="3899232"/>
          <a:ext cx="2228981" cy="462590"/>
        </p:xfrm>
        <a:graphic>
          <a:graphicData uri="http://schemas.openxmlformats.org/presentationml/2006/ole">
            <p:oleObj spid="_x0000_s670781" name="Equation" r:id="rId8" imgW="850680" imgH="21564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136642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Small fluctuations around the mean</a:t>
            </a:r>
            <a:r>
              <a:rPr lang="en-US" sz="2400" b="1" dirty="0">
                <a:sym typeface="Wingdings" panose="05000000000000000000" pitchFamily="2" charset="2"/>
              </a:rPr>
              <a:t>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30" y="2799393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     Fluctuating drift coefficient                           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     Multiplying both side by                 ,                 and  ensemble     </a:t>
            </a:r>
          </a:p>
          <a:p>
            <a:pPr marL="0" indent="0">
              <a:buNone/>
            </a:pPr>
            <a:r>
              <a:rPr lang="en-US" sz="2400" b="1" dirty="0"/>
              <a:t>     averaging, we obtain coupled diff equations for co-variances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69785713"/>
              </p:ext>
            </p:extLst>
          </p:nvPr>
        </p:nvGraphicFramePr>
        <p:xfrm>
          <a:off x="914400" y="1252426"/>
          <a:ext cx="6512995" cy="1546967"/>
        </p:xfrm>
        <a:graphic>
          <a:graphicData uri="http://schemas.openxmlformats.org/presentationml/2006/ole">
            <p:oleObj spid="_x0000_s660855" name="Equation" r:id="rId3" imgW="5016500" imgH="1219200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24073278"/>
              </p:ext>
            </p:extLst>
          </p:nvPr>
        </p:nvGraphicFramePr>
        <p:xfrm>
          <a:off x="930275" y="3360738"/>
          <a:ext cx="6084888" cy="855662"/>
        </p:xfrm>
        <a:graphic>
          <a:graphicData uri="http://schemas.openxmlformats.org/presentationml/2006/ole">
            <p:oleObj spid="_x0000_s660856" name="Equation" r:id="rId4" imgW="4470400" imgH="635000" progId="">
              <p:embed/>
            </p:oleObj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48200" y="44119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3646081"/>
              </p:ext>
            </p:extLst>
          </p:nvPr>
        </p:nvGraphicFramePr>
        <p:xfrm>
          <a:off x="4102609" y="4234415"/>
          <a:ext cx="990600" cy="376079"/>
        </p:xfrm>
        <a:graphic>
          <a:graphicData uri="http://schemas.openxmlformats.org/presentationml/2006/ole">
            <p:oleObj spid="_x0000_s660857" name="Equation" r:id="rId5" imgW="634725" imgH="279279" progId="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87596006"/>
              </p:ext>
            </p:extLst>
          </p:nvPr>
        </p:nvGraphicFramePr>
        <p:xfrm>
          <a:off x="5486400" y="4223845"/>
          <a:ext cx="911225" cy="376238"/>
        </p:xfrm>
        <a:graphic>
          <a:graphicData uri="http://schemas.openxmlformats.org/presentationml/2006/ole">
            <p:oleObj spid="_x0000_s660858" name="Equation" r:id="rId6" imgW="583947" imgH="279279" progId="">
              <p:embed/>
            </p:oleObj>
          </a:graphicData>
        </a:graphic>
      </p:graphicFrame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6200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38050480"/>
              </p:ext>
            </p:extLst>
          </p:nvPr>
        </p:nvGraphicFramePr>
        <p:xfrm>
          <a:off x="921045" y="5306983"/>
          <a:ext cx="2155825" cy="642937"/>
        </p:xfrm>
        <a:graphic>
          <a:graphicData uri="http://schemas.openxmlformats.org/presentationml/2006/ole">
            <p:oleObj spid="_x0000_s660859" name="Equation" r:id="rId7" imgW="1536700" imgH="431800" progId="">
              <p:embed/>
            </p:oleObj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276600" y="55668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59294859"/>
              </p:ext>
            </p:extLst>
          </p:nvPr>
        </p:nvGraphicFramePr>
        <p:xfrm>
          <a:off x="3153284" y="5302716"/>
          <a:ext cx="1898650" cy="592137"/>
        </p:xfrm>
        <a:graphic>
          <a:graphicData uri="http://schemas.openxmlformats.org/presentationml/2006/ole">
            <p:oleObj spid="_x0000_s660860" name="Equation" r:id="rId8" imgW="1459866" imgH="431613" progId="">
              <p:embed/>
            </p:oleObj>
          </a:graphicData>
        </a:graphic>
      </p:graphicFrame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5224960" y="55370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74319409"/>
              </p:ext>
            </p:extLst>
          </p:nvPr>
        </p:nvGraphicFramePr>
        <p:xfrm>
          <a:off x="5319215" y="5306317"/>
          <a:ext cx="3249612" cy="547688"/>
        </p:xfrm>
        <a:graphic>
          <a:graphicData uri="http://schemas.openxmlformats.org/presentationml/2006/ole">
            <p:oleObj spid="_x0000_s660861" name="Equation" r:id="rId9" imgW="2146300" imgH="3810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87484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45" y="5029200"/>
            <a:ext cx="6975712" cy="1143000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400" dirty="0" err="1"/>
              <a:t>S.Ayik</a:t>
            </a:r>
            <a:r>
              <a:rPr lang="en-US" sz="2400" dirty="0"/>
              <a:t>, </a:t>
            </a:r>
            <a:r>
              <a:rPr lang="en-US" sz="2400" dirty="0" err="1"/>
              <a:t>B.Yilmaz</a:t>
            </a:r>
            <a:r>
              <a:rPr lang="en-US" sz="2400" dirty="0"/>
              <a:t>, </a:t>
            </a:r>
            <a:r>
              <a:rPr lang="en-US" sz="2400" dirty="0" err="1"/>
              <a:t>O.Yilmaz</a:t>
            </a:r>
            <a:r>
              <a:rPr lang="en-US" sz="2400" dirty="0"/>
              <a:t>, S. Umar, PRC 97 (2018)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16109942"/>
              </p:ext>
            </p:extLst>
          </p:nvPr>
        </p:nvGraphicFramePr>
        <p:xfrm>
          <a:off x="1503528" y="2047081"/>
          <a:ext cx="4439642" cy="795337"/>
        </p:xfrm>
        <a:graphic>
          <a:graphicData uri="http://schemas.openxmlformats.org/presentationml/2006/ole">
            <p:oleObj spid="_x0000_s635419" name="Equation" r:id="rId3" imgW="3517900" imgH="558800" progId="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90002839"/>
              </p:ext>
            </p:extLst>
          </p:nvPr>
        </p:nvGraphicFramePr>
        <p:xfrm>
          <a:off x="1524000" y="3167845"/>
          <a:ext cx="4566314" cy="838200"/>
        </p:xfrm>
        <a:graphic>
          <a:graphicData uri="http://schemas.openxmlformats.org/presentationml/2006/ole">
            <p:oleObj spid="_x0000_s635420" name="Equation" r:id="rId4" imgW="3416300" imgH="596900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25491561"/>
              </p:ext>
            </p:extLst>
          </p:nvPr>
        </p:nvGraphicFramePr>
        <p:xfrm>
          <a:off x="1503528" y="4267200"/>
          <a:ext cx="5929384" cy="898798"/>
        </p:xfrm>
        <a:graphic>
          <a:graphicData uri="http://schemas.openxmlformats.org/presentationml/2006/ole">
            <p:oleObj spid="_x0000_s635421" name="Equation" r:id="rId5" imgW="4203700" imgH="635000" progId="">
              <p:embed/>
            </p:oleObj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27845" y="711736"/>
            <a:ext cx="69757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Diff equations for co-variances</a:t>
            </a:r>
            <a:br>
              <a:rPr lang="en-US" sz="2800" b="1" dirty="0"/>
            </a:b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70752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-2677655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                          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         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                                    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baseline="0" dirty="0">
                <a:latin typeface="Calibri" pitchFamily="34" charset="0"/>
                <a:cs typeface="Times New Roman" pitchFamily="18" charset="0"/>
              </a:rPr>
              <a:t>    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          </a:t>
            </a:r>
            <a:r>
              <a:rPr lang="en-US" sz="2800" b="1" dirty="0">
                <a:latin typeface="Calibri" pitchFamily="34" charset="0"/>
                <a:cs typeface="Times New Roman" pitchFamily="18" charset="0"/>
              </a:rPr>
              <a:t>Primary fragment mass and charge distribution is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latin typeface="Calibri" pitchFamily="34" charset="0"/>
                <a:cs typeface="Times New Roman" pitchFamily="18" charset="0"/>
              </a:rPr>
              <a:t>            specified by a correlated Gaussian distribution</a:t>
            </a:r>
            <a:r>
              <a:rPr lang="en-US" sz="2800" b="1" dirty="0">
                <a:latin typeface="Calibri" pitchFamily="34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2800" b="1" dirty="0">
                <a:latin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333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0" y="333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14"/>
          <p:cNvGraphicFramePr>
            <a:graphicFrameLocks noChangeAspect="1"/>
          </p:cNvGraphicFramePr>
          <p:nvPr>
            <p:extLst/>
          </p:nvPr>
        </p:nvGraphicFramePr>
        <p:xfrm>
          <a:off x="940712" y="3245472"/>
          <a:ext cx="3784601" cy="971550"/>
        </p:xfrm>
        <a:graphic>
          <a:graphicData uri="http://schemas.openxmlformats.org/presentationml/2006/ole">
            <p:oleObj spid="_x0000_s633557" name="Equation" r:id="rId3" imgW="1866900" imgH="482600" progId="">
              <p:embed/>
            </p:oleObj>
          </a:graphicData>
        </a:graphic>
      </p:graphicFrame>
      <p:graphicFrame>
        <p:nvGraphicFramePr>
          <p:cNvPr id="23" name="Object 14"/>
          <p:cNvGraphicFramePr>
            <a:graphicFrameLocks noChangeAspect="1"/>
          </p:cNvGraphicFramePr>
          <p:nvPr>
            <p:extLst/>
          </p:nvPr>
        </p:nvGraphicFramePr>
        <p:xfrm>
          <a:off x="914400" y="4573175"/>
          <a:ext cx="7183438" cy="919163"/>
        </p:xfrm>
        <a:graphic>
          <a:graphicData uri="http://schemas.openxmlformats.org/presentationml/2006/ole">
            <p:oleObj spid="_x0000_s633558" name="Equation" r:id="rId4" imgW="3543300" imgH="457200" progId="">
              <p:embed/>
            </p:oleObj>
          </a:graphicData>
        </a:graphic>
      </p:graphicFrame>
      <p:graphicFrame>
        <p:nvGraphicFramePr>
          <p:cNvPr id="24" name="Object 14"/>
          <p:cNvGraphicFramePr>
            <a:graphicFrameLocks noChangeAspect="1"/>
          </p:cNvGraphicFramePr>
          <p:nvPr>
            <p:extLst/>
          </p:nvPr>
        </p:nvGraphicFramePr>
        <p:xfrm>
          <a:off x="5358137" y="3319795"/>
          <a:ext cx="2085975" cy="536575"/>
        </p:xfrm>
        <a:graphic>
          <a:graphicData uri="http://schemas.openxmlformats.org/presentationml/2006/ole">
            <p:oleObj spid="_x0000_s633559" name="Equation" r:id="rId5" imgW="1028254" imgH="266584" progId="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4883441" y="1599172"/>
          <a:ext cx="1508584" cy="394927"/>
        </p:xfrm>
        <a:graphic>
          <a:graphicData uri="http://schemas.openxmlformats.org/presentationml/2006/ole">
            <p:oleObj spid="_x0000_s633560" name="Equation" r:id="rId6" imgW="647419" imgH="203112" progId="">
              <p:embed/>
            </p:oleObj>
          </a:graphicData>
        </a:graphic>
      </p:graphicFrame>
      <p:sp>
        <p:nvSpPr>
          <p:cNvPr id="25" name="Rectangle 24"/>
          <p:cNvSpPr/>
          <p:nvPr/>
        </p:nvSpPr>
        <p:spPr>
          <a:xfrm>
            <a:off x="940712" y="678102"/>
            <a:ext cx="67056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Langevin</a:t>
            </a:r>
            <a:r>
              <a:rPr lang="en-US" sz="2800" b="1" dirty="0"/>
              <a:t> Description is equivalent to the Fokker-Planck Description for the primary fragment distribution</a:t>
            </a:r>
            <a:r>
              <a:rPr lang="en-US" sz="2400" b="1" dirty="0"/>
              <a:t>  </a:t>
            </a:r>
            <a:r>
              <a:rPr lang="en-US" sz="2400" b="1" dirty="0">
                <a:sym typeface="Wingdings" panose="05000000000000000000" pitchFamily="2" charset="2"/>
              </a:rPr>
              <a:t></a:t>
            </a:r>
            <a:r>
              <a:rPr lang="en-US" sz="2400" b="1" dirty="0"/>
              <a:t>           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335109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18466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Quantal Nucleon </a:t>
            </a:r>
            <a:r>
              <a:rPr lang="en-US" sz="2400" b="1" u="sng" dirty="0">
                <a:latin typeface="Calibri" pitchFamily="34" charset="0"/>
                <a:cs typeface="Times New Roman" pitchFamily="18" charset="0"/>
              </a:rPr>
              <a:t>D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iffusion </a:t>
            </a:r>
            <a:r>
              <a:rPr lang="en-US" sz="2400" b="1" u="sng" dirty="0">
                <a:latin typeface="Calibri" pitchFamily="34" charset="0"/>
                <a:cs typeface="Times New Roman" pitchFamily="18" charset="0"/>
              </a:rPr>
              <a:t>C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oefficients 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18466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900" y="1769818"/>
            <a:ext cx="8458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Involves  complete set of  particle- hole states. For small time intervals, introduce a </a:t>
            </a:r>
            <a:r>
              <a:rPr lang="en-US" sz="2400" b="1" dirty="0" err="1"/>
              <a:t>diabatic</a:t>
            </a:r>
            <a:r>
              <a:rPr lang="en-US" sz="2400" b="1" dirty="0"/>
              <a:t> shift  </a:t>
            </a:r>
          </a:p>
          <a:p>
            <a:r>
              <a:rPr lang="en-US" sz="2400" b="1" dirty="0"/>
              <a:t>Employing the closure relation,  can eliminate particle states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Required only occupied single-particle states of TDHF equations  </a:t>
            </a:r>
          </a:p>
          <a:p>
            <a:r>
              <a:rPr lang="en-US" sz="2400" b="1" dirty="0"/>
              <a:t>No adjustable parameters,  Geometry is  taken into account</a:t>
            </a:r>
          </a:p>
          <a:p>
            <a:r>
              <a:rPr lang="en-US" sz="2400" b="1" dirty="0"/>
              <a:t>Fully microscopic, Quantal effects, Shell structure,  Memory Effect,  Barrier penetration of nucleon across the window are included.  Pauli blocking is exactly taken into account</a:t>
            </a:r>
          </a:p>
          <a:p>
            <a:r>
              <a:rPr lang="en-US" sz="2400" b="1" dirty="0"/>
              <a:t>(</a:t>
            </a:r>
            <a:r>
              <a:rPr lang="en-US" sz="2400" b="1" dirty="0" err="1"/>
              <a:t>Ayik</a:t>
            </a:r>
            <a:r>
              <a:rPr lang="en-US" sz="2400" b="1" dirty="0"/>
              <a:t> et al. PRC 94 (2016))</a:t>
            </a:r>
          </a:p>
          <a:p>
            <a:endParaRPr lang="en-US" sz="2400" b="1" dirty="0"/>
          </a:p>
          <a:p>
            <a:r>
              <a:rPr lang="en-US" sz="2400" b="1" dirty="0"/>
              <a:t>(</a:t>
            </a:r>
            <a:r>
              <a:rPr lang="en-US" sz="2400" b="1" dirty="0" err="1"/>
              <a:t>Skyrme</a:t>
            </a:r>
            <a:r>
              <a:rPr lang="en-US" sz="2400" b="1" dirty="0"/>
              <a:t> SLy4d </a:t>
            </a:r>
            <a:r>
              <a:rPr lang="en-US" sz="2400" b="1" dirty="0" err="1"/>
              <a:t>Bonch</a:t>
            </a:r>
            <a:r>
              <a:rPr lang="en-US" sz="2400" b="1" dirty="0"/>
              <a:t> et al.  and  Umar   et al.)</a:t>
            </a:r>
          </a:p>
          <a:p>
            <a:endParaRPr lang="en-US" sz="2400" b="1" dirty="0"/>
          </a:p>
          <a:p>
            <a:r>
              <a:rPr lang="en-US" sz="2400" b="1" dirty="0"/>
              <a:t>                             </a:t>
            </a:r>
          </a:p>
          <a:p>
            <a:endParaRPr lang="en-US" sz="2400" b="1" dirty="0"/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247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03654377"/>
              </p:ext>
            </p:extLst>
          </p:nvPr>
        </p:nvGraphicFramePr>
        <p:xfrm>
          <a:off x="1638300" y="990600"/>
          <a:ext cx="3398838" cy="866775"/>
        </p:xfrm>
        <a:graphic>
          <a:graphicData uri="http://schemas.openxmlformats.org/presentationml/2006/ole">
            <p:oleObj spid="_x0000_s656873" name="Equation" r:id="rId3" imgW="1676400" imgH="431800" progId="">
              <p:embed/>
            </p:oleObj>
          </a:graphicData>
        </a:graphic>
      </p:graphicFrame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52071768"/>
              </p:ext>
            </p:extLst>
          </p:nvPr>
        </p:nvGraphicFramePr>
        <p:xfrm>
          <a:off x="5930900" y="1287463"/>
          <a:ext cx="1081088" cy="331787"/>
        </p:xfrm>
        <a:graphic>
          <a:graphicData uri="http://schemas.openxmlformats.org/presentationml/2006/ole">
            <p:oleObj spid="_x0000_s656874" name="Equation" r:id="rId4" imgW="532937" imgH="164957" progId="">
              <p:embed/>
            </p:oleObj>
          </a:graphicData>
        </a:graphic>
      </p:graphicFrame>
      <p:graphicFrame>
        <p:nvGraphicFramePr>
          <p:cNvPr id="18" name="Object 15"/>
          <p:cNvGraphicFramePr>
            <a:graphicFrameLocks noChangeAspect="1"/>
          </p:cNvGraphicFramePr>
          <p:nvPr>
            <p:extLst/>
          </p:nvPr>
        </p:nvGraphicFramePr>
        <p:xfrm>
          <a:off x="5207794" y="2883572"/>
          <a:ext cx="204788" cy="317500"/>
        </p:xfrm>
        <a:graphic>
          <a:graphicData uri="http://schemas.openxmlformats.org/presentationml/2006/ole">
            <p:oleObj spid="_x0000_s656875" name="Equation" r:id="rId5" imgW="114102" imgH="177492" progId="">
              <p:embed/>
            </p:oleObj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861219" y="118970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861219" y="17326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24" name="Object 14"/>
          <p:cNvGraphicFramePr>
            <a:graphicFrameLocks noChangeAspect="1"/>
          </p:cNvGraphicFramePr>
          <p:nvPr>
            <p:extLst/>
          </p:nvPr>
        </p:nvGraphicFramePr>
        <p:xfrm>
          <a:off x="2601913" y="4997450"/>
          <a:ext cx="231775" cy="355600"/>
        </p:xfrm>
        <a:graphic>
          <a:graphicData uri="http://schemas.openxmlformats.org/presentationml/2006/ole">
            <p:oleObj spid="_x0000_s656876" name="Equation" r:id="rId6" imgW="114102" imgH="177492" progId="">
              <p:embed/>
            </p:oleObj>
          </a:graphicData>
        </a:graphic>
      </p:graphicFrame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35997323"/>
              </p:ext>
            </p:extLst>
          </p:nvPr>
        </p:nvGraphicFramePr>
        <p:xfrm>
          <a:off x="5037138" y="2237264"/>
          <a:ext cx="2612807" cy="375106"/>
        </p:xfrm>
        <a:graphic>
          <a:graphicData uri="http://schemas.openxmlformats.org/presentationml/2006/ole">
            <p:oleObj spid="_x0000_s656877" name="Equation" r:id="rId7" imgW="1943100" imgH="279400" progId="">
              <p:embed/>
            </p:oleObj>
          </a:graphicData>
        </a:graphic>
      </p:graphicFrame>
      <p:sp>
        <p:nvSpPr>
          <p:cNvPr id="12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93066687"/>
              </p:ext>
            </p:extLst>
          </p:nvPr>
        </p:nvGraphicFramePr>
        <p:xfrm>
          <a:off x="1159082" y="2992260"/>
          <a:ext cx="4357272" cy="604477"/>
        </p:xfrm>
        <a:graphic>
          <a:graphicData uri="http://schemas.openxmlformats.org/presentationml/2006/ole">
            <p:oleObj spid="_x0000_s656878" name="Equation" r:id="rId8" imgW="3289300" imgH="4445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733325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-35600" y="-3248414"/>
            <a:ext cx="9144000" cy="969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Calibri" pitchFamily="34" charset="0"/>
                <a:cs typeface="Times New Roman" pitchFamily="18" charset="0"/>
              </a:rPr>
              <a:t>Analogy to random walk : sum of current densities forward and backward direction, second term represents Pauli Blocking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atin typeface="Calibri" pitchFamily="34" charset="0"/>
                <a:cs typeface="Times New Roman" pitchFamily="18" charset="0"/>
              </a:rPr>
              <a:t>Wigner transform </a:t>
            </a:r>
            <a:r>
              <a:rPr lang="en-US" sz="2400" b="1" dirty="0">
                <a:latin typeface="Calibri" pitchFamily="34" charset="0"/>
                <a:cs typeface="Times New Roman" pitchFamily="18" charset="0"/>
                <a:sym typeface="Wingdings" panose="05000000000000000000" pitchFamily="2" charset="2"/>
              </a:rPr>
              <a:t>In semi-classical limit, gives diffusion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atin typeface="Calibri" pitchFamily="34" charset="0"/>
                <a:cs typeface="Times New Roman" pitchFamily="18" charset="0"/>
                <a:sym typeface="Wingdings" panose="05000000000000000000" pitchFamily="2" charset="2"/>
              </a:rPr>
              <a:t>coefficients familiar from nucleon-exchange model</a:t>
            </a:r>
            <a:endParaRPr lang="en-US" sz="2400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333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0" y="333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35456" y="4957402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5"/>
          <p:cNvGraphicFramePr>
            <a:graphicFrameLocks noChangeAspect="1"/>
          </p:cNvGraphicFramePr>
          <p:nvPr>
            <p:extLst/>
          </p:nvPr>
        </p:nvGraphicFramePr>
        <p:xfrm>
          <a:off x="5207794" y="2883572"/>
          <a:ext cx="204788" cy="317500"/>
        </p:xfrm>
        <a:graphic>
          <a:graphicData uri="http://schemas.openxmlformats.org/presentationml/2006/ole">
            <p:oleObj spid="_x0000_s659822" name="Equation" r:id="rId3" imgW="114102" imgH="177492" progId="">
              <p:embed/>
            </p:oleObj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861219" y="118970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861219" y="17326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91564903"/>
              </p:ext>
            </p:extLst>
          </p:nvPr>
        </p:nvGraphicFramePr>
        <p:xfrm>
          <a:off x="1063081" y="1377680"/>
          <a:ext cx="7020926" cy="987125"/>
        </p:xfrm>
        <a:graphic>
          <a:graphicData uri="http://schemas.openxmlformats.org/presentationml/2006/ole">
            <p:oleObj spid="_x0000_s659823" name="Equation" r:id="rId4" imgW="5422900" imgH="762000" progId="">
              <p:embed/>
            </p:oleObj>
          </a:graphicData>
        </a:graphic>
      </p:graphicFrame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90172747"/>
              </p:ext>
            </p:extLst>
          </p:nvPr>
        </p:nvGraphicFramePr>
        <p:xfrm>
          <a:off x="879475" y="4295775"/>
          <a:ext cx="6945313" cy="661988"/>
        </p:xfrm>
        <a:graphic>
          <a:graphicData uri="http://schemas.openxmlformats.org/presentationml/2006/ole">
            <p:oleObj spid="_x0000_s659824" name="Equation" r:id="rId5" imgW="5537200" imgH="508000" progId="">
              <p:embed/>
            </p:oleObj>
          </a:graphicData>
        </a:graphic>
      </p:graphicFrame>
      <p:graphicFrame>
        <p:nvGraphicFramePr>
          <p:cNvPr id="24" name="Object 14"/>
          <p:cNvGraphicFramePr>
            <a:graphicFrameLocks noChangeAspect="1"/>
          </p:cNvGraphicFramePr>
          <p:nvPr>
            <p:extLst/>
          </p:nvPr>
        </p:nvGraphicFramePr>
        <p:xfrm>
          <a:off x="2601913" y="4997450"/>
          <a:ext cx="231775" cy="355600"/>
        </p:xfrm>
        <a:graphic>
          <a:graphicData uri="http://schemas.openxmlformats.org/presentationml/2006/ole">
            <p:oleObj spid="_x0000_s659825" name="Equation" r:id="rId6" imgW="114102" imgH="177492" progId="">
              <p:embed/>
            </p:oleObj>
          </a:graphicData>
        </a:graphic>
      </p:graphicFrame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463"/>
          <p:cNvSpPr>
            <a:spLocks noChangeArrowheads="1"/>
          </p:cNvSpPr>
          <p:nvPr/>
        </p:nvSpPr>
        <p:spPr bwMode="auto">
          <a:xfrm>
            <a:off x="1371600" y="4311665"/>
            <a:ext cx="93581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31866394"/>
              </p:ext>
            </p:extLst>
          </p:nvPr>
        </p:nvGraphicFramePr>
        <p:xfrm>
          <a:off x="912813" y="3455988"/>
          <a:ext cx="6783387" cy="735012"/>
        </p:xfrm>
        <a:graphic>
          <a:graphicData uri="http://schemas.openxmlformats.org/presentationml/2006/ole">
            <p:oleObj spid="_x0000_s659826" name="Equation" r:id="rId7" imgW="5016500" imgH="546100" progId="">
              <p:embed/>
            </p:oleObj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5268370"/>
              </p:ext>
            </p:extLst>
          </p:nvPr>
        </p:nvGraphicFramePr>
        <p:xfrm>
          <a:off x="669925" y="519113"/>
          <a:ext cx="7267575" cy="839787"/>
        </p:xfrm>
        <a:graphic>
          <a:graphicData uri="http://schemas.openxmlformats.org/presentationml/2006/ole">
            <p:oleObj spid="_x0000_s659827" name="Equation" r:id="rId8" imgW="5257800" imgH="6096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0480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6651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700" b="1" dirty="0"/>
              <a:t>Mean drift paths calculated by TDHF:</a:t>
            </a:r>
            <a:br>
              <a:rPr lang="en-US" sz="2700" b="1" dirty="0"/>
            </a:br>
            <a:r>
              <a:rPr lang="en-US" sz="2700" b="1" dirty="0"/>
              <a:t>After a fast charge equilibration, in both systems, </a:t>
            </a:r>
            <a:br>
              <a:rPr lang="en-US" sz="2700" b="1" dirty="0"/>
            </a:br>
            <a:r>
              <a:rPr lang="en-US" sz="2700" b="1" dirty="0"/>
              <a:t>the mean drift occurs toward symmetry with 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38759622"/>
              </p:ext>
            </p:extLst>
          </p:nvPr>
        </p:nvGraphicFramePr>
        <p:xfrm>
          <a:off x="4508500" y="3308350"/>
          <a:ext cx="127000" cy="241300"/>
        </p:xfrm>
        <a:graphic>
          <a:graphicData uri="http://schemas.openxmlformats.org/presentationml/2006/ole">
            <p:oleObj spid="_x0000_s641593" name="Equation" r:id="rId3" imgW="126890" imgH="241091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83020183"/>
              </p:ext>
            </p:extLst>
          </p:nvPr>
        </p:nvGraphicFramePr>
        <p:xfrm>
          <a:off x="4753332" y="1981675"/>
          <a:ext cx="2525974" cy="396655"/>
        </p:xfrm>
        <a:graphic>
          <a:graphicData uri="http://schemas.openxmlformats.org/presentationml/2006/ole">
            <p:oleObj spid="_x0000_s641594" name="Equation" r:id="rId4" imgW="1460500" imgH="228600" progId="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20629603"/>
              </p:ext>
            </p:extLst>
          </p:nvPr>
        </p:nvGraphicFramePr>
        <p:xfrm>
          <a:off x="1371600" y="2055811"/>
          <a:ext cx="2362199" cy="465137"/>
        </p:xfrm>
        <a:graphic>
          <a:graphicData uri="http://schemas.openxmlformats.org/presentationml/2006/ole">
            <p:oleObj spid="_x0000_s641595" name="Equation" r:id="rId5" imgW="114120" imgH="177480" progId="">
              <p:embed/>
            </p:oleObj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A1874FE-59CC-4603-8315-6451BCD1B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1169" y="2595056"/>
            <a:ext cx="4038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Iso-vector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Iso-scalar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="" xmlns:a16="http://schemas.microsoft.com/office/drawing/2014/main" id="{BEA23DC0-7041-4147-B24A-341F9F3B59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1676400" y="2543640"/>
            <a:ext cx="5100969" cy="3903709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="" xmlns:a16="http://schemas.microsoft.com/office/drawing/2014/main" id="{B272E309-CA89-4EF1-90C7-1886407EE2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60877614"/>
              </p:ext>
            </p:extLst>
          </p:nvPr>
        </p:nvGraphicFramePr>
        <p:xfrm>
          <a:off x="1924320" y="2003273"/>
          <a:ext cx="2644367" cy="396655"/>
        </p:xfrm>
        <a:graphic>
          <a:graphicData uri="http://schemas.openxmlformats.org/presentationml/2006/ole">
            <p:oleObj spid="_x0000_s641596" name="Equation" r:id="rId7" imgW="1523880" imgH="2286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543477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0" y="2413293"/>
            <a:ext cx="335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0999" y="-17060"/>
            <a:ext cx="83820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Calibri" pitchFamily="34" charset="0"/>
                <a:cs typeface="Times New Roman" pitchFamily="18" charset="0"/>
              </a:rPr>
              <a:t>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Calibri" pitchFamily="34" charset="0"/>
                <a:cs typeface="Times New Roman" pitchFamily="18" charset="0"/>
              </a:rPr>
              <a:t>        Derivatives of drift coefficients </a:t>
            </a:r>
            <a:r>
              <a:rPr lang="en-US" sz="2400" b="1" dirty="0">
                <a:latin typeface="Calibri" pitchFamily="34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 use Einstein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Calibri" pitchFamily="34" charset="0"/>
                <a:cs typeface="Times New Roman" pitchFamily="18" charset="0"/>
              </a:rPr>
              <a:t>        relations, which relate drifts to the diffusion and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Calibri" pitchFamily="34" charset="0"/>
                <a:cs typeface="Times New Roman" pitchFamily="18" charset="0"/>
              </a:rPr>
              <a:t>        the  potential energy  surface in N-Z plane:      </a:t>
            </a:r>
            <a:r>
              <a:rPr lang="en-US" b="1" dirty="0">
                <a:latin typeface="Calibri" pitchFamily="34" charset="0"/>
                <a:cs typeface="Times New Roman" pitchFamily="18" charset="0"/>
              </a:rPr>
              <a:t>                           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alibri" pitchFamily="34" charset="0"/>
                <a:cs typeface="Times New Roman" pitchFamily="18" charset="0"/>
              </a:rPr>
              <a:t>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alibri" pitchFamily="34" charset="0"/>
                <a:cs typeface="Times New Roman" pitchFamily="18" charset="0"/>
              </a:rPr>
              <a:t>                     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alibri" pitchFamily="34" charset="0"/>
                <a:cs typeface="Times New Roman" pitchFamily="18" charset="0"/>
              </a:rPr>
              <a:t> </a:t>
            </a:r>
            <a:endParaRPr lang="en-US" dirty="0"/>
          </a:p>
        </p:txBody>
      </p:sp>
      <p:graphicFrame>
        <p:nvGraphicFramePr>
          <p:cNvPr id="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40555953"/>
              </p:ext>
            </p:extLst>
          </p:nvPr>
        </p:nvGraphicFramePr>
        <p:xfrm>
          <a:off x="1154148" y="3053897"/>
          <a:ext cx="1719262" cy="763587"/>
        </p:xfrm>
        <a:graphic>
          <a:graphicData uri="http://schemas.openxmlformats.org/presentationml/2006/ole">
            <p:oleObj spid="_x0000_s653153" name="Equation" r:id="rId3" imgW="965160" imgH="431640" progId="">
              <p:embed/>
            </p:oleObj>
          </a:graphicData>
        </a:graphic>
      </p:graphicFrame>
      <p:graphicFrame>
        <p:nvGraphicFramePr>
          <p:cNvPr id="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02096092"/>
              </p:ext>
            </p:extLst>
          </p:nvPr>
        </p:nvGraphicFramePr>
        <p:xfrm>
          <a:off x="3325812" y="3090027"/>
          <a:ext cx="1720850" cy="784225"/>
        </p:xfrm>
        <a:graphic>
          <a:graphicData uri="http://schemas.openxmlformats.org/presentationml/2006/ole">
            <p:oleObj spid="_x0000_s653154" name="Equation" r:id="rId4" imgW="939600" imgH="431640" progId="">
              <p:embed/>
            </p:oleObj>
          </a:graphicData>
        </a:graphic>
      </p:graphicFrame>
      <p:graphicFrame>
        <p:nvGraphicFramePr>
          <p:cNvPr id="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54294021"/>
              </p:ext>
            </p:extLst>
          </p:nvPr>
        </p:nvGraphicFramePr>
        <p:xfrm>
          <a:off x="1127125" y="1884363"/>
          <a:ext cx="6824663" cy="752475"/>
        </p:xfrm>
        <a:graphic>
          <a:graphicData uri="http://schemas.openxmlformats.org/presentationml/2006/ole">
            <p:oleObj spid="_x0000_s653155" name="Equation" r:id="rId5" imgW="3530520" imgH="393480" progId="">
              <p:embed/>
            </p:oleObj>
          </a:graphicData>
        </a:graphic>
      </p:graphicFrame>
      <p:graphicFrame>
        <p:nvGraphicFramePr>
          <p:cNvPr id="9" name="Object 14">
            <a:extLst>
              <a:ext uri="{FF2B5EF4-FFF2-40B4-BE49-F238E27FC236}">
                <a16:creationId xmlns="" xmlns:a16="http://schemas.microsoft.com/office/drawing/2014/main" id="{DA95708C-2424-4DF9-80EA-85139BDD79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46754763"/>
              </p:ext>
            </p:extLst>
          </p:nvPr>
        </p:nvGraphicFramePr>
        <p:xfrm>
          <a:off x="5256903" y="3289772"/>
          <a:ext cx="1371600" cy="323850"/>
        </p:xfrm>
        <a:graphic>
          <a:graphicData uri="http://schemas.openxmlformats.org/presentationml/2006/ole">
            <p:oleObj spid="_x0000_s653156" name="Equation" r:id="rId6" imgW="749160" imgH="177480" progId="">
              <p:embed/>
            </p:oleObj>
          </a:graphicData>
        </a:graphic>
      </p:graphicFrame>
      <p:graphicFrame>
        <p:nvGraphicFramePr>
          <p:cNvPr id="10" name="Object 14">
            <a:extLst>
              <a:ext uri="{FF2B5EF4-FFF2-40B4-BE49-F238E27FC236}">
                <a16:creationId xmlns="" xmlns:a16="http://schemas.microsoft.com/office/drawing/2014/main" id="{96BC17B5-9A72-4C2A-B55E-2C31CE107C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1122034"/>
              </p:ext>
            </p:extLst>
          </p:nvPr>
        </p:nvGraphicFramePr>
        <p:xfrm>
          <a:off x="6889750" y="3267075"/>
          <a:ext cx="1046163" cy="369888"/>
        </p:xfrm>
        <a:graphic>
          <a:graphicData uri="http://schemas.openxmlformats.org/presentationml/2006/ole">
            <p:oleObj spid="_x0000_s653157" name="Equation" r:id="rId7" imgW="571320" imgH="203040" progId="">
              <p:embed/>
            </p:oleObj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="" xmlns:a16="http://schemas.microsoft.com/office/drawing/2014/main" id="{DD624D83-B77B-47EA-8A24-7856339F72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28252191"/>
              </p:ext>
            </p:extLst>
          </p:nvPr>
        </p:nvGraphicFramePr>
        <p:xfrm>
          <a:off x="965266" y="4173043"/>
          <a:ext cx="3016118" cy="671513"/>
        </p:xfrm>
        <a:graphic>
          <a:graphicData uri="http://schemas.openxmlformats.org/presentationml/2006/ole">
            <p:oleObj spid="_x0000_s653158" name="Equation" r:id="rId8" imgW="2463800" imgH="495300" progId="">
              <p:embed/>
            </p:oleObj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="" xmlns:a16="http://schemas.microsoft.com/office/drawing/2014/main" id="{63F8C654-0E43-476D-84BD-8F846285A7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10955617"/>
              </p:ext>
            </p:extLst>
          </p:nvPr>
        </p:nvGraphicFramePr>
        <p:xfrm>
          <a:off x="4472319" y="4234544"/>
          <a:ext cx="2940512" cy="649776"/>
        </p:xfrm>
        <a:graphic>
          <a:graphicData uri="http://schemas.openxmlformats.org/presentationml/2006/ole">
            <p:oleObj spid="_x0000_s653159" name="Equation" r:id="rId9" imgW="2425700" imgH="495300" progId="">
              <p:embed/>
            </p:oleObj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="" xmlns:a16="http://schemas.microsoft.com/office/drawing/2014/main" id="{E4603DA8-63AD-4D27-9D63-38B48E66BF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72738086"/>
              </p:ext>
            </p:extLst>
          </p:nvPr>
        </p:nvGraphicFramePr>
        <p:xfrm>
          <a:off x="889796" y="5173790"/>
          <a:ext cx="2879136" cy="679476"/>
        </p:xfrm>
        <a:graphic>
          <a:graphicData uri="http://schemas.openxmlformats.org/presentationml/2006/ole">
            <p:oleObj spid="_x0000_s653160" name="Equation" r:id="rId10" imgW="2273300" imgH="495300" progId="">
              <p:embed/>
            </p:oleObj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="" xmlns:a16="http://schemas.microsoft.com/office/drawing/2014/main" id="{41CD203A-067D-4D3F-851D-A4D0BF4EBB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91302622"/>
              </p:ext>
            </p:extLst>
          </p:nvPr>
        </p:nvGraphicFramePr>
        <p:xfrm>
          <a:off x="4514492" y="5173790"/>
          <a:ext cx="2785876" cy="679202"/>
        </p:xfrm>
        <a:graphic>
          <a:graphicData uri="http://schemas.openxmlformats.org/presentationml/2006/ole">
            <p:oleObj spid="_x0000_s653161" name="Equation" r:id="rId11" imgW="2234230" imgH="495085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070516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0" y="8601075"/>
          <a:ext cx="6381750" cy="685800"/>
        </p:xfrm>
        <a:graphic>
          <a:graphicData uri="http://schemas.openxmlformats.org/presentationml/2006/ole">
            <p:oleObj spid="_x0000_s666770" name="Equation" r:id="rId3" imgW="4686300" imgH="495300" progId="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0" y="9286875"/>
          <a:ext cx="6381750" cy="685800"/>
        </p:xfrm>
        <a:graphic>
          <a:graphicData uri="http://schemas.openxmlformats.org/presentationml/2006/ole">
            <p:oleObj spid="_x0000_s666771" name="Equation" r:id="rId4" imgW="4686300" imgH="495300" progId="">
              <p:embed/>
            </p:oleObj>
          </a:graphicData>
        </a:graphic>
      </p:graphicFrame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485310" y="811982"/>
            <a:ext cx="55362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/>
              <a:t> Multi-nucleon transfer in </a:t>
            </a:r>
            <a:br>
              <a:rPr lang="en-US" sz="2400" b="1" dirty="0"/>
            </a:br>
            <a:r>
              <a:rPr lang="en-US" sz="2400" b="1" dirty="0"/>
              <a:t> collisions </a:t>
            </a:r>
            <a:r>
              <a:rPr lang="en-US" alt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with finite impact parameters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Window plane  </a:t>
            </a:r>
            <a:r>
              <a:rPr lang="en-US" alt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489584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6772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7534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0" y="8601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9286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9663499"/>
              </p:ext>
            </p:extLst>
          </p:nvPr>
        </p:nvGraphicFramePr>
        <p:xfrm>
          <a:off x="5476522" y="5556722"/>
          <a:ext cx="1871387" cy="482126"/>
        </p:xfrm>
        <a:graphic>
          <a:graphicData uri="http://schemas.openxmlformats.org/presentationml/2006/ole">
            <p:oleObj spid="_x0000_s666772" name="Equation" r:id="rId5" imgW="952087" imgH="228501" progId="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48797723"/>
              </p:ext>
            </p:extLst>
          </p:nvPr>
        </p:nvGraphicFramePr>
        <p:xfrm>
          <a:off x="4384166" y="2831373"/>
          <a:ext cx="3738563" cy="952500"/>
        </p:xfrm>
        <a:graphic>
          <a:graphicData uri="http://schemas.openxmlformats.org/presentationml/2006/ole">
            <p:oleObj spid="_x0000_s666773" name="Equation" r:id="rId6" imgW="1892300" imgH="482600" progId="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95286827"/>
              </p:ext>
            </p:extLst>
          </p:nvPr>
        </p:nvGraphicFramePr>
        <p:xfrm>
          <a:off x="3711398" y="2214228"/>
          <a:ext cx="5310188" cy="522287"/>
        </p:xfrm>
        <a:graphic>
          <a:graphicData uri="http://schemas.openxmlformats.org/presentationml/2006/ole">
            <p:oleObj spid="_x0000_s666774" name="Equation" r:id="rId7" imgW="2336800" imgH="228600" progId="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44142750"/>
              </p:ext>
            </p:extLst>
          </p:nvPr>
        </p:nvGraphicFramePr>
        <p:xfrm>
          <a:off x="4029869" y="4004487"/>
          <a:ext cx="4703762" cy="1266825"/>
        </p:xfrm>
        <a:graphic>
          <a:graphicData uri="http://schemas.openxmlformats.org/presentationml/2006/ole">
            <p:oleObj spid="_x0000_s666775" name="Equation" r:id="rId8" imgW="2743200" imgH="723900" progId="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667484" y="6049347"/>
          <a:ext cx="1428532" cy="448167"/>
        </p:xfrm>
        <a:graphic>
          <a:graphicData uri="http://schemas.openxmlformats.org/presentationml/2006/ole">
            <p:oleObj spid="_x0000_s666776" name="Equation" r:id="rId9" imgW="647419" imgH="203112" progId="">
              <p:embed/>
            </p:oleObj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6137" y="547137"/>
            <a:ext cx="2743200" cy="6087757"/>
          </a:xfrm>
          <a:prstGeom prst="rect">
            <a:avLst/>
          </a:prstGeom>
        </p:spPr>
      </p:pic>
      <p:graphicFrame>
        <p:nvGraphicFramePr>
          <p:cNvPr id="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47666071"/>
              </p:ext>
            </p:extLst>
          </p:nvPr>
        </p:nvGraphicFramePr>
        <p:xfrm>
          <a:off x="6858000" y="773880"/>
          <a:ext cx="2041525" cy="481013"/>
        </p:xfrm>
        <a:graphic>
          <a:graphicData uri="http://schemas.openxmlformats.org/presentationml/2006/ole">
            <p:oleObj spid="_x0000_s666777" name="Equation" r:id="rId11" imgW="748975" imgH="215806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48237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212" y="666622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/>
              <a:t>Neutron and proton drift and diffusion coefficients</a:t>
            </a:r>
            <a:br>
              <a:rPr lang="en-US" sz="2400" b="1" dirty="0"/>
            </a:br>
            <a:r>
              <a:rPr lang="en-US" sz="2400" b="1" dirty="0"/>
              <a:t>at impact parameter b = 2.8 </a:t>
            </a:r>
            <a:r>
              <a:rPr lang="en-US" sz="2400" b="1" dirty="0" err="1"/>
              <a:t>fm</a:t>
            </a:r>
            <a:endParaRPr lang="en-US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0999" y="2385049"/>
            <a:ext cx="4314013" cy="302515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95012" y="2377194"/>
            <a:ext cx="4267200" cy="31115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5974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07" y="263087"/>
            <a:ext cx="8793007" cy="1408683"/>
          </a:xfrm>
        </p:spPr>
        <p:txBody>
          <a:bodyPr>
            <a:normAutofit/>
          </a:bodyPr>
          <a:lstStyle/>
          <a:p>
            <a:r>
              <a:rPr lang="en-US" sz="2400" b="1" dirty="0"/>
              <a:t>Co-variances for impact parameter b </a:t>
            </a:r>
            <a:r>
              <a:rPr lang="en-US" sz="2400" b="1"/>
              <a:t>= 2.8 </a:t>
            </a:r>
            <a:r>
              <a:rPr lang="en-US" sz="2400" b="1" dirty="0" err="1"/>
              <a:t>fm</a:t>
            </a:r>
            <a:r>
              <a:rPr lang="en-US" sz="2400" b="1" dirty="0"/>
              <a:t>: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58607" y="2104092"/>
            <a:ext cx="4237193" cy="310109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96808" y="2138555"/>
            <a:ext cx="4325126" cy="2716682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8607" y="341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867400" y="66286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91197617"/>
              </p:ext>
            </p:extLst>
          </p:nvPr>
        </p:nvGraphicFramePr>
        <p:xfrm>
          <a:off x="2057400" y="1172569"/>
          <a:ext cx="915248" cy="480130"/>
        </p:xfrm>
        <a:graphic>
          <a:graphicData uri="http://schemas.openxmlformats.org/presentationml/2006/ole">
            <p:oleObj spid="_x0000_s669821" name="Equation" r:id="rId5" imgW="583947" imgH="304668" progId="">
              <p:embed/>
            </p:oleObj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705600" y="71218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83119388"/>
              </p:ext>
            </p:extLst>
          </p:nvPr>
        </p:nvGraphicFramePr>
        <p:xfrm>
          <a:off x="3302791" y="1216543"/>
          <a:ext cx="862866" cy="484416"/>
        </p:xfrm>
        <a:graphic>
          <a:graphicData uri="http://schemas.openxmlformats.org/presentationml/2006/ole">
            <p:oleObj spid="_x0000_s669822" name="Equation" r:id="rId6" imgW="545626" imgH="304536" progId="">
              <p:embed/>
            </p:oleObj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425453" y="71218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75747242"/>
              </p:ext>
            </p:extLst>
          </p:nvPr>
        </p:nvGraphicFramePr>
        <p:xfrm>
          <a:off x="4495800" y="1216543"/>
          <a:ext cx="801688" cy="430213"/>
        </p:xfrm>
        <a:graphic>
          <a:graphicData uri="http://schemas.openxmlformats.org/presentationml/2006/ole">
            <p:oleObj spid="_x0000_s669823" name="Equation" r:id="rId7" imgW="571252" imgH="304668" progId="">
              <p:embed/>
            </p:oleObj>
          </a:graphicData>
        </a:graphic>
      </p:graphicFrame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1295399" y="5714999"/>
            <a:ext cx="97022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25655381"/>
              </p:ext>
            </p:extLst>
          </p:nvPr>
        </p:nvGraphicFramePr>
        <p:xfrm>
          <a:off x="552062" y="5234239"/>
          <a:ext cx="4044746" cy="455746"/>
        </p:xfrm>
        <a:graphic>
          <a:graphicData uri="http://schemas.openxmlformats.org/presentationml/2006/ole">
            <p:oleObj spid="_x0000_s669824" name="Equation" r:id="rId8" imgW="2705100" imgH="304800" progId="">
              <p:embed/>
            </p:oleObj>
          </a:graphicData>
        </a:graphic>
      </p:graphicFrame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5845791" y="56035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45706004"/>
              </p:ext>
            </p:extLst>
          </p:nvPr>
        </p:nvGraphicFramePr>
        <p:xfrm>
          <a:off x="5751206" y="5238101"/>
          <a:ext cx="2016330" cy="455746"/>
        </p:xfrm>
        <a:graphic>
          <a:graphicData uri="http://schemas.openxmlformats.org/presentationml/2006/ole">
            <p:oleObj spid="_x0000_s669825" name="Equation" r:id="rId9" imgW="1333500" imgH="279400" progId="Equation.3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7192701"/>
              </p:ext>
            </p:extLst>
          </p:nvPr>
        </p:nvGraphicFramePr>
        <p:xfrm>
          <a:off x="1598613" y="5902325"/>
          <a:ext cx="192087" cy="393700"/>
        </p:xfrm>
        <a:graphic>
          <a:graphicData uri="http://schemas.openxmlformats.org/presentationml/2006/ole">
            <p:oleObj spid="_x0000_s669826" name="Equation" r:id="rId10" imgW="126890" imgH="241091" progId="Equation.3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2058514"/>
              </p:ext>
            </p:extLst>
          </p:nvPr>
        </p:nvGraphicFramePr>
        <p:xfrm>
          <a:off x="636826" y="5918200"/>
          <a:ext cx="1082675" cy="361950"/>
        </p:xfrm>
        <a:graphic>
          <a:graphicData uri="http://schemas.openxmlformats.org/presentationml/2006/ole">
            <p:oleObj spid="_x0000_s669827" name="Equation" r:id="rId11" imgW="723586" imgH="241195" progId="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30185747"/>
              </p:ext>
            </p:extLst>
          </p:nvPr>
        </p:nvGraphicFramePr>
        <p:xfrm>
          <a:off x="1936857" y="5918200"/>
          <a:ext cx="1139825" cy="361950"/>
        </p:xfrm>
        <a:graphic>
          <a:graphicData uri="http://schemas.openxmlformats.org/presentationml/2006/ole">
            <p:oleObj spid="_x0000_s669828" name="Equation" r:id="rId12" imgW="761669" imgH="241195" progId="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79912372"/>
              </p:ext>
            </p:extLst>
          </p:nvPr>
        </p:nvGraphicFramePr>
        <p:xfrm>
          <a:off x="3302791" y="5902325"/>
          <a:ext cx="1158875" cy="361950"/>
        </p:xfrm>
        <a:graphic>
          <a:graphicData uri="http://schemas.openxmlformats.org/presentationml/2006/ole">
            <p:oleObj spid="_x0000_s669829" name="Equation" r:id="rId13" imgW="774364" imgH="241195" progId="">
              <p:embed/>
            </p:oleObj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25624188"/>
              </p:ext>
            </p:extLst>
          </p:nvPr>
        </p:nvGraphicFramePr>
        <p:xfrm>
          <a:off x="6079331" y="5872161"/>
          <a:ext cx="1252537" cy="361950"/>
        </p:xfrm>
        <a:graphic>
          <a:graphicData uri="http://schemas.openxmlformats.org/presentationml/2006/ole">
            <p:oleObj spid="_x0000_s669830" name="Equation" r:id="rId14" imgW="838200" imgH="2413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45929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                           Standard  Mean-Field Approach</a:t>
            </a:r>
          </a:p>
          <a:p>
            <a:endParaRPr lang="en-US" sz="2400" b="1" dirty="0"/>
          </a:p>
          <a:p>
            <a:r>
              <a:rPr lang="en-US" sz="2400" b="1" dirty="0"/>
              <a:t>      Standard </a:t>
            </a:r>
            <a:r>
              <a:rPr lang="en-US" b="1" dirty="0"/>
              <a:t> </a:t>
            </a:r>
            <a:r>
              <a:rPr lang="en-US" sz="2400" b="1" dirty="0"/>
              <a:t>Mean-Field approximation, many-body wave function             </a:t>
            </a:r>
          </a:p>
          <a:p>
            <a:r>
              <a:rPr lang="en-US" sz="2400" b="1" dirty="0"/>
              <a:t>      is </a:t>
            </a:r>
            <a:r>
              <a:rPr lang="en-US" sz="2400" b="1" u="sng" dirty="0"/>
              <a:t>a single Slater Determinant </a:t>
            </a:r>
            <a:r>
              <a:rPr lang="en-US" sz="2400" b="1" dirty="0"/>
              <a:t>constructed  from single-particle         </a:t>
            </a:r>
          </a:p>
          <a:p>
            <a:r>
              <a:rPr lang="en-US" sz="2400" b="1" dirty="0"/>
              <a:t>      wave functions determined by  TDHF equations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b="1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22750579"/>
              </p:ext>
            </p:extLst>
          </p:nvPr>
        </p:nvGraphicFramePr>
        <p:xfrm>
          <a:off x="2057400" y="2250148"/>
          <a:ext cx="3689746" cy="774241"/>
        </p:xfrm>
        <a:graphic>
          <a:graphicData uri="http://schemas.openxmlformats.org/presentationml/2006/ole">
            <p:oleObj spid="_x0000_s609881" name="Equation" r:id="rId4" imgW="2908300" imgH="609600" progId="Equation.3">
              <p:embed/>
            </p:oleObj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207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39668695"/>
              </p:ext>
            </p:extLst>
          </p:nvPr>
        </p:nvGraphicFramePr>
        <p:xfrm>
          <a:off x="1600200" y="457200"/>
          <a:ext cx="228600" cy="228600"/>
        </p:xfrm>
        <a:graphic>
          <a:graphicData uri="http://schemas.openxmlformats.org/presentationml/2006/ole">
            <p:oleObj spid="_x0000_s609882" name="Equation" r:id="rId5" imgW="152268" imgH="152268" progId="Equation.3">
              <p:embed/>
            </p:oleObj>
          </a:graphicData>
        </a:graphic>
      </p:graphicFrame>
      <p:sp>
        <p:nvSpPr>
          <p:cNvPr id="18" name="Rectangle 17"/>
          <p:cNvSpPr/>
          <p:nvPr/>
        </p:nvSpPr>
        <p:spPr>
          <a:xfrm>
            <a:off x="0" y="304800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At low energies, E/A &lt; 10 MeV, Pauli blocking is very important.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With effective interactions mean-field provides  good description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for  average dynamics including one-body dissipation. However</a:t>
            </a:r>
            <a:r>
              <a:rPr 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Collective motions is treated in deterministic manner nearly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classical approximation!  </a:t>
            </a:r>
            <a:r>
              <a:rPr lang="en-US" sz="2400" b="1" u="sng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Fluctuations </a:t>
            </a:r>
            <a:r>
              <a:rPr 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in collective motion are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severely underestimated, and </a:t>
            </a:r>
            <a:r>
              <a:rPr lang="en-US" sz="2400" b="1" u="sng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Initial Symmetries </a:t>
            </a:r>
            <a:r>
              <a:rPr 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are preserved.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Task:  Improve transport approach beyond the mean-field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by incorporating  dynamics of fluctuation and spontaneous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symmetry breaking mechanisms.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405" y="1780582"/>
            <a:ext cx="2528888" cy="36576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         </a:t>
            </a:r>
            <a:br>
              <a:rPr lang="en-US" sz="2800" dirty="0"/>
            </a:br>
            <a:r>
              <a:rPr lang="en-US" sz="2800" dirty="0"/>
              <a:t>     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Mass distribution of  Primary fragments in 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Data:Kozulin</a:t>
            </a:r>
            <a:r>
              <a:rPr lang="en-US" sz="2800" dirty="0"/>
              <a:t> et al. </a:t>
            </a:r>
            <a:br>
              <a:rPr lang="en-US" sz="2800" dirty="0"/>
            </a:br>
            <a:r>
              <a:rPr lang="en-US" sz="2800" dirty="0"/>
              <a:t>JP 515(2014)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S.Ayik,B.Yilmaz</a:t>
            </a:r>
            <a:r>
              <a:rPr lang="en-US" sz="2800" dirty="0"/>
              <a:t>,</a:t>
            </a:r>
            <a:br>
              <a:rPr lang="en-US" sz="2800" dirty="0"/>
            </a:br>
            <a:r>
              <a:rPr lang="en-US" sz="2800" dirty="0" err="1"/>
              <a:t>O.Yilmaz</a:t>
            </a:r>
            <a:r>
              <a:rPr lang="en-US" sz="2800" dirty="0"/>
              <a:t>, </a:t>
            </a:r>
            <a:r>
              <a:rPr lang="en-US" sz="2800" dirty="0" err="1"/>
              <a:t>S.Umar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PRC 97 (2018)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07911755"/>
              </p:ext>
            </p:extLst>
          </p:nvPr>
        </p:nvGraphicFramePr>
        <p:xfrm>
          <a:off x="963808" y="2818405"/>
          <a:ext cx="1417638" cy="404813"/>
        </p:xfrm>
        <a:graphic>
          <a:graphicData uri="http://schemas.openxmlformats.org/presentationml/2006/ole">
            <p:oleObj spid="_x0000_s642491" name="Equation" r:id="rId3" imgW="748975" imgH="215806" progId="">
              <p:embed/>
            </p:oleObj>
          </a:graphicData>
        </a:graphic>
      </p:graphicFrame>
      <p:graphicFrame>
        <p:nvGraphicFramePr>
          <p:cNvPr id="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92073613"/>
              </p:ext>
            </p:extLst>
          </p:nvPr>
        </p:nvGraphicFramePr>
        <p:xfrm>
          <a:off x="906943" y="3263675"/>
          <a:ext cx="1801812" cy="430213"/>
        </p:xfrm>
        <a:graphic>
          <a:graphicData uri="http://schemas.openxmlformats.org/presentationml/2006/ole">
            <p:oleObj spid="_x0000_s642492" name="Equation" r:id="rId4" imgW="952087" imgH="228501" progId="">
              <p:embed/>
            </p:oleObj>
          </a:graphicData>
        </a:graphic>
      </p:graphicFrame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080027" y="2066925"/>
            <a:ext cx="5508240" cy="4114800"/>
          </a:xfrm>
          <a:prstGeom prst="rect">
            <a:avLst/>
          </a:prstGeom>
        </p:spPr>
      </p:pic>
      <p:sp>
        <p:nvSpPr>
          <p:cNvPr id="3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67486759"/>
              </p:ext>
            </p:extLst>
          </p:nvPr>
        </p:nvGraphicFramePr>
        <p:xfrm>
          <a:off x="3539453" y="1197736"/>
          <a:ext cx="5041302" cy="869190"/>
        </p:xfrm>
        <a:graphic>
          <a:graphicData uri="http://schemas.openxmlformats.org/presentationml/2006/ole">
            <p:oleObj spid="_x0000_s642493" name="Equation" r:id="rId6" imgW="3314700" imgH="5715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722122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      </a:t>
            </a:r>
            <a:br>
              <a:rPr lang="en-US" dirty="0"/>
            </a:br>
            <a:r>
              <a:rPr lang="en-US" dirty="0"/>
              <a:t>    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Cross-section  of </a:t>
            </a:r>
            <a:br>
              <a:rPr lang="en-US" dirty="0"/>
            </a:br>
            <a:r>
              <a:rPr lang="en-US" dirty="0"/>
              <a:t>primary heavy fragment production in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milli</a:t>
            </a:r>
            <a:r>
              <a:rPr lang="en-US" dirty="0"/>
              <a:t> barn)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6244" y="1893746"/>
            <a:ext cx="6404342" cy="4525963"/>
          </a:xfrm>
        </p:spPr>
      </p:pic>
      <p:graphicFrame>
        <p:nvGraphicFramePr>
          <p:cNvPr id="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92549373"/>
              </p:ext>
            </p:extLst>
          </p:nvPr>
        </p:nvGraphicFramePr>
        <p:xfrm>
          <a:off x="732586" y="2729764"/>
          <a:ext cx="1417638" cy="404813"/>
        </p:xfrm>
        <a:graphic>
          <a:graphicData uri="http://schemas.openxmlformats.org/presentationml/2006/ole">
            <p:oleObj spid="_x0000_s643509" name="Equation" r:id="rId4" imgW="748975" imgH="215806" progId="">
              <p:embed/>
            </p:oleObj>
          </a:graphicData>
        </a:graphic>
      </p:graphicFrame>
      <p:graphicFrame>
        <p:nvGraphicFramePr>
          <p:cNvPr id="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29578065"/>
              </p:ext>
            </p:extLst>
          </p:nvPr>
        </p:nvGraphicFramePr>
        <p:xfrm>
          <a:off x="580936" y="3343605"/>
          <a:ext cx="1801812" cy="430213"/>
        </p:xfrm>
        <a:graphic>
          <a:graphicData uri="http://schemas.openxmlformats.org/presentationml/2006/ole">
            <p:oleObj spid="_x0000_s643510" name="Equation" r:id="rId5" imgW="952087" imgH="228501" progId="">
              <p:embed/>
            </p:oleObj>
          </a:graphicData>
        </a:graphic>
      </p:graphicFrame>
      <p:sp>
        <p:nvSpPr>
          <p:cNvPr id="3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27740125"/>
              </p:ext>
            </p:extLst>
          </p:nvPr>
        </p:nvGraphicFramePr>
        <p:xfrm>
          <a:off x="4267200" y="787189"/>
          <a:ext cx="3506788" cy="827628"/>
        </p:xfrm>
        <a:graphic>
          <a:graphicData uri="http://schemas.openxmlformats.org/presentationml/2006/ole">
            <p:oleObj spid="_x0000_s643511" name="Equation" r:id="rId6" imgW="2514600" imgH="5842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076196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89B9BEF-29DB-462B-8282-F86ED4B2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19455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Multi-nucleon transfer in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100" b="1" dirty="0"/>
              <a:t>collisions    at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93F0403-F1AC-4721-9C04-0343C0BFBC7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886200" y="1896717"/>
            <a:ext cx="4343399" cy="1981200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/>
              <a:t>Closed</a:t>
            </a:r>
            <a:r>
              <a:rPr lang="en-US" sz="8600" dirty="0"/>
              <a:t> </a:t>
            </a:r>
            <a:r>
              <a:rPr lang="en-US" sz="11200" dirty="0"/>
              <a:t>neutron</a:t>
            </a:r>
            <a:r>
              <a:rPr lang="en-US" sz="8600" dirty="0"/>
              <a:t> </a:t>
            </a:r>
            <a:r>
              <a:rPr lang="en-US" sz="11200" dirty="0"/>
              <a:t>shells</a:t>
            </a:r>
          </a:p>
          <a:p>
            <a:pPr marL="0" indent="0">
              <a:buNone/>
            </a:pPr>
            <a:r>
              <a:rPr lang="en-US" sz="11200" dirty="0"/>
              <a:t>    with N=82 and N=126</a:t>
            </a:r>
          </a:p>
          <a:p>
            <a:r>
              <a:rPr lang="en-US" sz="11200" dirty="0"/>
              <a:t>Negative       values for transfers </a:t>
            </a:r>
            <a:r>
              <a:rPr lang="en-US" sz="8600" dirty="0"/>
              <a:t> </a:t>
            </a:r>
            <a:r>
              <a:rPr lang="en-US" sz="11200" dirty="0"/>
              <a:t>toward symmetry and asymmetry</a:t>
            </a:r>
          </a:p>
          <a:p>
            <a:pPr marL="0" indent="0">
              <a:buNone/>
            </a:pPr>
            <a:r>
              <a:rPr lang="en-US" dirty="0"/>
              <a:t>    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59487C66-D159-462B-96BA-ECEC5DBF2C9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3886199" y="4031162"/>
            <a:ext cx="4800601" cy="1981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Identity of projectile and target is maintained but </a:t>
            </a:r>
            <a:r>
              <a:rPr lang="en-US"/>
              <a:t>data shows broad mass distributions.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5A1F31B0-2167-4ADE-8B82-867256EA0216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73662"/>
            <a:ext cx="2590799" cy="5715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Object 7">
            <a:extLst>
              <a:ext uri="{FF2B5EF4-FFF2-40B4-BE49-F238E27FC236}">
                <a16:creationId xmlns="" xmlns:a16="http://schemas.microsoft.com/office/drawing/2014/main" id="{F639EF58-8ED8-4331-99B7-DBDCDFFEBA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50653561"/>
              </p:ext>
            </p:extLst>
          </p:nvPr>
        </p:nvGraphicFramePr>
        <p:xfrm>
          <a:off x="1295400" y="814542"/>
          <a:ext cx="2317750" cy="481013"/>
        </p:xfrm>
        <a:graphic>
          <a:graphicData uri="http://schemas.openxmlformats.org/presentationml/2006/ole">
            <p:oleObj spid="_x0000_s658669" name="Equation" r:id="rId4" imgW="850680" imgH="215640" progId="">
              <p:embed/>
            </p:oleObj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="" xmlns:a16="http://schemas.microsoft.com/office/drawing/2014/main" id="{BDA02C7C-744B-4B57-9AEB-569EB8AD0F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60175279"/>
              </p:ext>
            </p:extLst>
          </p:nvPr>
        </p:nvGraphicFramePr>
        <p:xfrm>
          <a:off x="5682145" y="795845"/>
          <a:ext cx="1895475" cy="482600"/>
        </p:xfrm>
        <a:graphic>
          <a:graphicData uri="http://schemas.openxmlformats.org/presentationml/2006/ole">
            <p:oleObj spid="_x0000_s658670" name="Equation" r:id="rId5" imgW="965160" imgH="228600" progId="">
              <p:embed/>
            </p:oleObj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="" xmlns:a16="http://schemas.microsoft.com/office/drawing/2014/main" id="{99FF3A6A-5D20-4521-BFB8-B41EB4443C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03569218"/>
              </p:ext>
            </p:extLst>
          </p:nvPr>
        </p:nvGraphicFramePr>
        <p:xfrm>
          <a:off x="5708649" y="2667000"/>
          <a:ext cx="349250" cy="580627"/>
        </p:xfrm>
        <a:graphic>
          <a:graphicData uri="http://schemas.openxmlformats.org/presentationml/2006/ole">
            <p:oleObj spid="_x0000_s658671" name="Equation" r:id="rId6" imgW="253800" imgH="2412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535726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A78F1B-B4CF-4E41-940D-1562BCCD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Proton and neutron diffusion coefficients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86EF0B86-5FDC-4607-A36E-5200BE43F2B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42672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62382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C0C08A-1269-4E30-B420-7D2C8EB7457F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85800" y="231631"/>
            <a:ext cx="7772400" cy="519311"/>
          </a:xfrm>
        </p:spPr>
        <p:txBody>
          <a:bodyPr>
            <a:normAutofit/>
          </a:bodyPr>
          <a:lstStyle/>
          <a:p>
            <a:r>
              <a:rPr lang="en-US" sz="2800" b="1" dirty="0"/>
              <a:t>TDHF for mean values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="" xmlns:p14="http://schemas.microsoft.com/office/powerpoint/2010/main" val="2049789264"/>
              </p:ext>
            </p:extLst>
          </p:nvPr>
        </p:nvGraphicFramePr>
        <p:xfrm>
          <a:off x="685800" y="4191000"/>
          <a:ext cx="38100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520CDB3B-D065-4414-A0B2-C95BF59F67D8}"/>
              </a:ext>
            </a:extLst>
          </p:cNvPr>
          <p:cNvPicPr>
            <a:picLocks noGrp="1"/>
          </p:cNvPicPr>
          <p:nvPr>
            <p:ph sz="quarter" idx="1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750942"/>
            <a:ext cx="6172200" cy="25124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95F1DF48-523F-4F0A-8C9F-D1C5FCA01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362200" y="3352800"/>
            <a:ext cx="4038600" cy="457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/>
              <a:t>         Q-value distribution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600" y="3810000"/>
            <a:ext cx="5410200" cy="30400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8958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3962400" cy="411162"/>
          </a:xfrm>
        </p:spPr>
        <p:txBody>
          <a:bodyPr>
            <a:noAutofit/>
          </a:bodyPr>
          <a:lstStyle/>
          <a:p>
            <a:r>
              <a:rPr lang="en-US" sz="2800" b="1" dirty="0"/>
              <a:t>Potential energy surface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417" y="699272"/>
            <a:ext cx="44196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743200" y="487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80987939"/>
              </p:ext>
            </p:extLst>
          </p:nvPr>
        </p:nvGraphicFramePr>
        <p:xfrm>
          <a:off x="840046" y="3254478"/>
          <a:ext cx="1398329" cy="403122"/>
        </p:xfrm>
        <a:graphic>
          <a:graphicData uri="http://schemas.openxmlformats.org/presentationml/2006/ole">
            <p:oleObj spid="_x0000_s662030" name="Equation" r:id="rId4" imgW="1053643" imgH="266584" progId="">
              <p:embed/>
            </p:oleObj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971800" y="535165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65951581"/>
              </p:ext>
            </p:extLst>
          </p:nvPr>
        </p:nvGraphicFramePr>
        <p:xfrm>
          <a:off x="843128" y="1371599"/>
          <a:ext cx="1385722" cy="403119"/>
        </p:xfrm>
        <a:graphic>
          <a:graphicData uri="http://schemas.openxmlformats.org/presentationml/2006/ole">
            <p:oleObj spid="_x0000_s662031" name="Equation" r:id="rId5" imgW="1040948" imgH="266584" progId="">
              <p:embed/>
            </p:oleObj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706049" y="5454622"/>
            <a:ext cx="6587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Asymmetric parabolic form in </a:t>
            </a:r>
            <a:r>
              <a:rPr lang="en-US" sz="2400" b="1" dirty="0" err="1"/>
              <a:t>iso</a:t>
            </a:r>
            <a:r>
              <a:rPr lang="en-US" sz="2400" b="1" dirty="0"/>
              <a:t>-scalar direction </a:t>
            </a:r>
            <a:endParaRPr lang="en-US" sz="2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32259108"/>
              </p:ext>
            </p:extLst>
          </p:nvPr>
        </p:nvGraphicFramePr>
        <p:xfrm>
          <a:off x="6686550" y="1774550"/>
          <a:ext cx="1326986" cy="420651"/>
        </p:xfrm>
        <a:graphic>
          <a:graphicData uri="http://schemas.openxmlformats.org/presentationml/2006/ole">
            <p:oleObj spid="_x0000_s662032" name="Equation" r:id="rId6" imgW="1040948" imgH="304668" progId="">
              <p:embed/>
            </p:oleObj>
          </a:graphicData>
        </a:graphic>
      </p:graphicFrame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590800" y="488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9496573"/>
              </p:ext>
            </p:extLst>
          </p:nvPr>
        </p:nvGraphicFramePr>
        <p:xfrm>
          <a:off x="1706049" y="4789844"/>
          <a:ext cx="5741549" cy="626109"/>
        </p:xfrm>
        <a:graphic>
          <a:graphicData uri="http://schemas.openxmlformats.org/presentationml/2006/ole">
            <p:oleObj spid="_x0000_s662033" name="Equation" r:id="rId7" imgW="4102100" imgH="444500" progId="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7694470"/>
              </p:ext>
            </p:extLst>
          </p:nvPr>
        </p:nvGraphicFramePr>
        <p:xfrm>
          <a:off x="6638092" y="3250641"/>
          <a:ext cx="1311597" cy="366251"/>
        </p:xfrm>
        <a:graphic>
          <a:graphicData uri="http://schemas.openxmlformats.org/presentationml/2006/ole">
            <p:oleObj spid="_x0000_s662034" name="Equation" r:id="rId8" imgW="1053643" imgH="266584" progId="">
              <p:embed/>
            </p:oleObj>
          </a:graphicData>
        </a:graphic>
      </p:graphicFrame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6665162" y="30973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07954640"/>
              </p:ext>
            </p:extLst>
          </p:nvPr>
        </p:nvGraphicFramePr>
        <p:xfrm>
          <a:off x="6607175" y="3716428"/>
          <a:ext cx="1685925" cy="363538"/>
        </p:xfrm>
        <a:graphic>
          <a:graphicData uri="http://schemas.openxmlformats.org/presentationml/2006/ole">
            <p:oleObj spid="_x0000_s662035" name="Equation" r:id="rId9" imgW="1282680" imgH="279360" progId="">
              <p:embed/>
            </p:oleObj>
          </a:graphicData>
        </a:graphic>
      </p:graphicFrame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76200" y="-879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94010520"/>
              </p:ext>
            </p:extLst>
          </p:nvPr>
        </p:nvGraphicFramePr>
        <p:xfrm>
          <a:off x="6604000" y="2147888"/>
          <a:ext cx="1689100" cy="365125"/>
        </p:xfrm>
        <a:graphic>
          <a:graphicData uri="http://schemas.openxmlformats.org/presentationml/2006/ole">
            <p:oleObj spid="_x0000_s662036" name="Equation" r:id="rId10" imgW="1282680" imgH="279360" progId="">
              <p:embed/>
            </p:oleObj>
          </a:graphicData>
        </a:graphic>
      </p:graphicFrame>
      <p:sp>
        <p:nvSpPr>
          <p:cNvPr id="21" name="Rectangle 62"/>
          <p:cNvSpPr>
            <a:spLocks noChangeArrowheads="1"/>
          </p:cNvSpPr>
          <p:nvPr/>
        </p:nvSpPr>
        <p:spPr bwMode="auto">
          <a:xfrm>
            <a:off x="1181100" y="183175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D6757A2C-C6D4-4FEE-BAA5-A874195909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68803356"/>
              </p:ext>
            </p:extLst>
          </p:nvPr>
        </p:nvGraphicFramePr>
        <p:xfrm>
          <a:off x="4419600" y="3524246"/>
          <a:ext cx="215900" cy="63911"/>
        </p:xfrm>
        <a:graphic>
          <a:graphicData uri="http://schemas.openxmlformats.org/presentationml/2006/ole">
            <p:oleObj spid="_x0000_s662037" name="Equation" r:id="rId11" imgW="126720" imgH="190440" progId="">
              <p:embed/>
            </p:oleObj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="" xmlns:a16="http://schemas.microsoft.com/office/drawing/2014/main" id="{B61B8979-4ABF-4F64-96D9-5225A49351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54824501"/>
              </p:ext>
            </p:extLst>
          </p:nvPr>
        </p:nvGraphicFramePr>
        <p:xfrm>
          <a:off x="1397000" y="3821113"/>
          <a:ext cx="676275" cy="403225"/>
        </p:xfrm>
        <a:graphic>
          <a:graphicData uri="http://schemas.openxmlformats.org/presentationml/2006/ole">
            <p:oleObj spid="_x0000_s662038" name="Equation" r:id="rId12" imgW="406080" imgH="241200" progId="">
              <p:embed/>
            </p:oleObj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5B4C393D-2F39-495C-9F79-6E8B6E4B43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6923263"/>
              </p:ext>
            </p:extLst>
          </p:nvPr>
        </p:nvGraphicFramePr>
        <p:xfrm>
          <a:off x="7061491" y="2582850"/>
          <a:ext cx="923925" cy="531870"/>
        </p:xfrm>
        <a:graphic>
          <a:graphicData uri="http://schemas.openxmlformats.org/presentationml/2006/ole">
            <p:oleObj spid="_x0000_s662039" name="Equation" r:id="rId13" imgW="419040" imgH="241200" progId="">
              <p:embed/>
            </p:oleObj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="" xmlns:a16="http://schemas.microsoft.com/office/drawing/2014/main" id="{E82DBF59-E3D7-4B79-9863-4D19C02DA5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33549016"/>
              </p:ext>
            </p:extLst>
          </p:nvPr>
        </p:nvGraphicFramePr>
        <p:xfrm>
          <a:off x="1362355" y="2045438"/>
          <a:ext cx="687388" cy="331787"/>
        </p:xfrm>
        <a:graphic>
          <a:graphicData uri="http://schemas.openxmlformats.org/presentationml/2006/ole">
            <p:oleObj spid="_x0000_s662040" name="Equation" r:id="rId14" imgW="342720" imgH="16488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871169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B3CAC75-573C-4E60-BA69-831E5435271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2578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87F393AD-92C4-4E82-9E92-C2E671370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26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DD354254-0413-43DA-A623-6175E595CB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05860621"/>
              </p:ext>
            </p:extLst>
          </p:nvPr>
        </p:nvGraphicFramePr>
        <p:xfrm>
          <a:off x="1066800" y="4035787"/>
          <a:ext cx="3429000" cy="1100798"/>
        </p:xfrm>
        <a:graphic>
          <a:graphicData uri="http://schemas.openxmlformats.org/presentationml/2006/ole">
            <p:oleObj spid="_x0000_s662560" name="Equation" r:id="rId4" imgW="3276360" imgH="1054080" progId="">
              <p:embed/>
            </p:oleObj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199" y="3352800"/>
            <a:ext cx="3155945" cy="28447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949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158C8E5-92F1-4066-A2EA-F3E6AAB24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807" y="1249209"/>
            <a:ext cx="6754386" cy="4908651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8B0E2AF3-F54E-491D-B7DA-67B90462C6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80943172"/>
              </p:ext>
            </p:extLst>
          </p:nvPr>
        </p:nvGraphicFramePr>
        <p:xfrm>
          <a:off x="2474913" y="304800"/>
          <a:ext cx="5351462" cy="944563"/>
        </p:xfrm>
        <a:graphic>
          <a:graphicData uri="http://schemas.openxmlformats.org/presentationml/2006/ole">
            <p:oleObj spid="_x0000_s665625" name="Equation" r:id="rId4" imgW="3238200" imgH="571320" progId="">
              <p:embed/>
            </p:oleObj>
          </a:graphicData>
        </a:graphic>
      </p:graphicFrame>
      <p:sp>
        <p:nvSpPr>
          <p:cNvPr id="8" name="Subtitle 7">
            <a:extLst>
              <a:ext uri="{FF2B5EF4-FFF2-40B4-BE49-F238E27FC236}">
                <a16:creationId xmlns="" xmlns:a16="http://schemas.microsoft.com/office/drawing/2014/main" id="{78211AA4-8343-4D38-852F-BCDA19359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6600" y="6007341"/>
            <a:ext cx="3987501" cy="467141"/>
          </a:xfrm>
        </p:spPr>
        <p:txBody>
          <a:bodyPr>
            <a:normAutofit/>
          </a:bodyPr>
          <a:lstStyle/>
          <a:p>
            <a:r>
              <a:rPr lang="en-US" sz="2400" dirty="0" err="1"/>
              <a:t>Kozulin</a:t>
            </a:r>
            <a:r>
              <a:rPr lang="en-US" sz="2400" dirty="0"/>
              <a:t> et al., PRC 86 (2012)</a:t>
            </a:r>
          </a:p>
        </p:txBody>
      </p:sp>
    </p:spTree>
    <p:extLst>
      <p:ext uri="{BB962C8B-B14F-4D97-AF65-F5344CB8AC3E}">
        <p14:creationId xmlns="" xmlns:p14="http://schemas.microsoft.com/office/powerpoint/2010/main" val="688394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47"/>
          <p:cNvSpPr>
            <a:spLocks noChangeArrowheads="1"/>
          </p:cNvSpPr>
          <p:nvPr/>
        </p:nvSpPr>
        <p:spPr bwMode="auto">
          <a:xfrm>
            <a:off x="257175" y="28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639466" name="Equation" r:id="rId3" imgW="114151" imgH="215619" progId="Equation.3">
              <p:embed/>
            </p:oleObj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p:oleObj spid="_x0000_s639467" name="Equation" r:id="rId4" imgW="114102" imgH="177492" progId="">
              <p:embed/>
            </p:oleObj>
          </a:graphicData>
        </a:graphic>
      </p:graphicFrame>
      <p:sp>
        <p:nvSpPr>
          <p:cNvPr id="74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6" name="Rectangle 68"/>
          <p:cNvSpPr>
            <a:spLocks noChangeArrowheads="1"/>
          </p:cNvSpPr>
          <p:nvPr/>
        </p:nvSpPr>
        <p:spPr bwMode="auto">
          <a:xfrm flipV="1">
            <a:off x="5968052" y="5109833"/>
            <a:ext cx="585148" cy="30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682052" y="1193411"/>
            <a:ext cx="43189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Density profiles in central tip-tip  collision at time 0, 200, 700 and 800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fm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/c  from top to bottom at </a:t>
            </a:r>
          </a:p>
          <a:p>
            <a:r>
              <a:rPr lang="en-US" sz="2400" b="1" dirty="0" err="1"/>
              <a:t>Ecm</a:t>
            </a:r>
            <a:r>
              <a:rPr lang="en-US" sz="2400" b="1" dirty="0"/>
              <a:t>=1050 MeV.</a:t>
            </a:r>
          </a:p>
          <a:p>
            <a:r>
              <a:rPr lang="en-US" sz="2400" b="1" dirty="0" err="1"/>
              <a:t>Ayik</a:t>
            </a:r>
            <a:r>
              <a:rPr lang="en-US" sz="2400" b="1" dirty="0"/>
              <a:t> et al. PRC 96 (2017)</a:t>
            </a:r>
          </a:p>
        </p:txBody>
      </p:sp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799"/>
            <a:ext cx="1853252" cy="25031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64297533"/>
              </p:ext>
            </p:extLst>
          </p:nvPr>
        </p:nvGraphicFramePr>
        <p:xfrm>
          <a:off x="4480731" y="682352"/>
          <a:ext cx="1724025" cy="501534"/>
        </p:xfrm>
        <a:graphic>
          <a:graphicData uri="http://schemas.openxmlformats.org/presentationml/2006/ole">
            <p:oleObj spid="_x0000_s639468" name="Equation" r:id="rId6" imgW="698197" imgH="203112" progId="">
              <p:embed/>
            </p:oleObj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9446" y="3620681"/>
            <a:ext cx="3207508" cy="253467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07235" y="3260489"/>
            <a:ext cx="3145478" cy="3698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284824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575"/>
            <a:ext cx="1828800" cy="268224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Rectangle 47"/>
          <p:cNvSpPr>
            <a:spLocks noChangeArrowheads="1"/>
          </p:cNvSpPr>
          <p:nvPr/>
        </p:nvSpPr>
        <p:spPr bwMode="auto">
          <a:xfrm>
            <a:off x="257175" y="28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>
            <p:extLst/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654662" name="Equation" r:id="rId4" imgW="114151" imgH="215619" progId="Equation.3">
              <p:embed/>
            </p:oleObj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/>
          </p:nvPr>
        </p:nvGraphicFramePr>
        <p:xfrm>
          <a:off x="4514850" y="3340100"/>
          <a:ext cx="114300" cy="177800"/>
        </p:xfrm>
        <a:graphic>
          <a:graphicData uri="http://schemas.openxmlformats.org/presentationml/2006/ole">
            <p:oleObj spid="_x0000_s654663" name="Equation" r:id="rId5" imgW="114102" imgH="177492" progId="">
              <p:embed/>
            </p:oleObj>
          </a:graphicData>
        </a:graphic>
      </p:graphicFrame>
      <p:sp>
        <p:nvSpPr>
          <p:cNvPr id="74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6" name="Rectangle 68"/>
          <p:cNvSpPr>
            <a:spLocks noChangeArrowheads="1"/>
          </p:cNvSpPr>
          <p:nvPr/>
        </p:nvSpPr>
        <p:spPr bwMode="auto">
          <a:xfrm flipV="1">
            <a:off x="5968052" y="5109833"/>
            <a:ext cx="585148" cy="30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682052" y="1068620"/>
            <a:ext cx="47175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Density profiles in central side-side  collision at time 0, 400, 800 and 1000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fm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/c  from top to bottom </a:t>
            </a:r>
            <a:r>
              <a:rPr lang="en-US" sz="2400" b="1" dirty="0"/>
              <a:t>at </a:t>
            </a:r>
            <a:r>
              <a:rPr lang="en-US" sz="2400" b="1" dirty="0" err="1"/>
              <a:t>Ecm</a:t>
            </a:r>
            <a:r>
              <a:rPr lang="en-US" sz="2400" b="1" dirty="0"/>
              <a:t>=900 MeV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829175" y="545666"/>
          <a:ext cx="1724025" cy="501534"/>
        </p:xfrm>
        <a:graphic>
          <a:graphicData uri="http://schemas.openxmlformats.org/presentationml/2006/ole">
            <p:oleObj spid="_x0000_s654664" name="Equation" r:id="rId6" imgW="698197" imgH="203112" progId="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3701101" y="2520369"/>
            <a:ext cx="3980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(</a:t>
            </a:r>
            <a:r>
              <a:rPr lang="en-US" sz="2400" dirty="0">
                <a:solidFill>
                  <a:prstClr val="black"/>
                </a:solidFill>
              </a:rPr>
              <a:t>SLy4d code of  Umar   et al.)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2060" y="3116551"/>
            <a:ext cx="3751104" cy="293228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3232" y="2863202"/>
            <a:ext cx="3477086" cy="3714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2474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d:99CE9A06-84DF-4CD9-B3B8-659DC290B36F@tntech.edu"/>
          <p:cNvPicPr/>
          <p:nvPr/>
        </p:nvPicPr>
        <p:blipFill>
          <a:blip r:embed="rId2" r:link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487680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684213" y="4076700"/>
            <a:ext cx="77724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tr-TR" sz="2000">
              <a:solidFill>
                <a:schemeClr val="tx2"/>
              </a:solidFill>
              <a:effectLst/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1547813" y="836613"/>
            <a:ext cx="52562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2000" dirty="0">
              <a:solidFill>
                <a:schemeClr val="tx2"/>
              </a:solidFill>
              <a:effectLst/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 flipH="1">
            <a:off x="1143000" y="6096000"/>
            <a:ext cx="762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tr-TR" sz="1600" dirty="0">
                <a:solidFill>
                  <a:schemeClr val="tx2"/>
                </a:solidFill>
                <a:effectLst/>
              </a:rPr>
              <a:t> </a:t>
            </a:r>
            <a:r>
              <a:rPr lang="en-US" sz="1600" b="0" dirty="0">
                <a:solidFill>
                  <a:schemeClr val="tx2"/>
                </a:solidFill>
                <a:effectLst/>
              </a:rPr>
              <a:t/>
            </a:r>
            <a:br>
              <a:rPr lang="en-US" sz="1600" b="0" dirty="0">
                <a:solidFill>
                  <a:schemeClr val="tx2"/>
                </a:solidFill>
                <a:effectLst/>
              </a:rPr>
            </a:br>
            <a:r>
              <a:rPr lang="tr-TR" sz="1600" dirty="0">
                <a:solidFill>
                  <a:schemeClr val="tx2"/>
                </a:solidFill>
                <a:effectLst/>
              </a:rPr>
              <a:t> </a:t>
            </a:r>
            <a:r>
              <a:rPr lang="en-US" sz="2400" b="0" dirty="0">
                <a:solidFill>
                  <a:schemeClr val="tx2"/>
                </a:solidFill>
                <a:effectLst/>
              </a:rPr>
              <a:t> </a:t>
            </a:r>
            <a:r>
              <a:rPr lang="tr-TR" sz="1600" dirty="0">
                <a:solidFill>
                  <a:schemeClr val="tx2"/>
                </a:solidFill>
                <a:effectLst/>
              </a:rPr>
              <a:t> </a:t>
            </a:r>
            <a:r>
              <a:rPr lang="en-US" sz="1600" b="0" dirty="0">
                <a:solidFill>
                  <a:schemeClr val="tx2"/>
                </a:solidFill>
                <a:effectLst/>
              </a:rPr>
              <a:t/>
            </a:r>
            <a:br>
              <a:rPr lang="en-US" sz="1600" b="0" dirty="0">
                <a:solidFill>
                  <a:schemeClr val="tx2"/>
                </a:solidFill>
                <a:effectLst/>
              </a:rPr>
            </a:br>
            <a:r>
              <a:rPr lang="en-US" sz="1600" b="0" dirty="0">
                <a:solidFill>
                  <a:schemeClr val="tx2"/>
                </a:solidFill>
                <a:effectLst/>
              </a:rPr>
              <a:t> </a:t>
            </a:r>
            <a:r>
              <a:rPr lang="en-US" sz="2400" b="0" dirty="0">
                <a:solidFill>
                  <a:schemeClr val="tx2"/>
                </a:solidFill>
                <a:effectLst/>
              </a:rPr>
              <a:t> </a:t>
            </a:r>
            <a:r>
              <a:rPr lang="tr-TR" sz="1600" dirty="0">
                <a:solidFill>
                  <a:schemeClr val="tx2"/>
                </a:solidFill>
                <a:effectLst/>
              </a:rPr>
              <a:t/>
            </a:r>
            <a:br>
              <a:rPr lang="tr-TR" sz="1600" dirty="0">
                <a:solidFill>
                  <a:schemeClr val="tx2"/>
                </a:solidFill>
                <a:effectLst/>
              </a:rPr>
            </a:br>
            <a:endParaRPr lang="en-US" sz="1600" dirty="0">
              <a:solidFill>
                <a:schemeClr val="tx2"/>
              </a:solidFill>
              <a:effectLst/>
            </a:endParaRP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pic>
        <p:nvPicPr>
          <p:cNvPr id="655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794186"/>
            <a:ext cx="3179762" cy="33539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304800" y="4267201"/>
            <a:ext cx="8208963" cy="29238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tx2"/>
                </a:solidFill>
              </a:rPr>
              <a:t>          </a:t>
            </a:r>
            <a:r>
              <a:rPr lang="en-US" sz="2400" b="1" dirty="0">
                <a:solidFill>
                  <a:schemeClr val="tx2"/>
                </a:solidFill>
                <a:effectLst/>
              </a:rPr>
              <a:t>Heated and compressed matter expands, cools down and   </a:t>
            </a:r>
          </a:p>
          <a:p>
            <a:pPr algn="l"/>
            <a:r>
              <a:rPr lang="en-US" sz="2400" b="1" dirty="0">
                <a:solidFill>
                  <a:schemeClr val="tx2"/>
                </a:solidFill>
              </a:rPr>
              <a:t>          may </a:t>
            </a:r>
            <a:r>
              <a:rPr lang="en-US" sz="2400" b="1" dirty="0">
                <a:solidFill>
                  <a:schemeClr val="tx2"/>
                </a:solidFill>
                <a:effectLst/>
              </a:rPr>
              <a:t>enter into </a:t>
            </a:r>
            <a:r>
              <a:rPr lang="en-US" sz="2400" b="1" dirty="0">
                <a:solidFill>
                  <a:schemeClr val="tx2"/>
                </a:solidFill>
              </a:rPr>
              <a:t>s</a:t>
            </a:r>
            <a:r>
              <a:rPr lang="en-US" sz="2400" b="1" dirty="0">
                <a:solidFill>
                  <a:schemeClr val="tx2"/>
                </a:solidFill>
                <a:effectLst/>
              </a:rPr>
              <a:t>pinodal region. </a:t>
            </a:r>
            <a:r>
              <a:rPr lang="en-US" sz="2400" b="1" dirty="0">
                <a:solidFill>
                  <a:schemeClr val="tx2"/>
                </a:solidFill>
              </a:rPr>
              <a:t> Uniform matter unstable, </a:t>
            </a:r>
          </a:p>
          <a:p>
            <a:pPr algn="l"/>
            <a:r>
              <a:rPr lang="en-US" sz="2400" b="1" dirty="0">
                <a:solidFill>
                  <a:schemeClr val="tx2"/>
                </a:solidFill>
              </a:rPr>
              <a:t>          small  density fluctuations grow   rapidly leading the </a:t>
            </a:r>
          </a:p>
          <a:p>
            <a:pPr algn="l"/>
            <a:r>
              <a:rPr lang="en-US" sz="2400" b="1" dirty="0">
                <a:solidFill>
                  <a:schemeClr val="tx2"/>
                </a:solidFill>
              </a:rPr>
              <a:t>          system to break-up into clusters</a:t>
            </a:r>
            <a:r>
              <a:rPr lang="en-US" sz="2400" b="1" dirty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n-US" sz="2400" b="1" dirty="0">
                <a:solidFill>
                  <a:schemeClr val="tx2"/>
                </a:solidFill>
              </a:rPr>
              <a:t> D</a:t>
            </a:r>
            <a:r>
              <a:rPr lang="en-US" sz="2400" b="1" dirty="0">
                <a:solidFill>
                  <a:schemeClr val="tx2"/>
                </a:solidFill>
                <a:effectLst/>
              </a:rPr>
              <a:t>ynamical mechanism </a:t>
            </a:r>
          </a:p>
          <a:p>
            <a:pPr algn="l"/>
            <a:r>
              <a:rPr lang="en-US" sz="2400" b="1" dirty="0">
                <a:solidFill>
                  <a:schemeClr val="tx2"/>
                </a:solidFill>
              </a:rPr>
              <a:t>          </a:t>
            </a:r>
            <a:r>
              <a:rPr lang="en-US" sz="2400" b="1" dirty="0">
                <a:solidFill>
                  <a:schemeClr val="tx2"/>
                </a:solidFill>
                <a:effectLst/>
              </a:rPr>
              <a:t>for </a:t>
            </a:r>
            <a:r>
              <a:rPr lang="en-US" sz="2400" b="1" dirty="0">
                <a:solidFill>
                  <a:schemeClr val="tx2"/>
                </a:solidFill>
              </a:rPr>
              <a:t>liquid-gas phase transformation</a:t>
            </a:r>
            <a:r>
              <a:rPr lang="en-US" sz="2400" b="1" dirty="0">
                <a:solidFill>
                  <a:schemeClr val="tx2"/>
                </a:solidFill>
                <a:effectLst/>
              </a:rPr>
              <a:t>.</a:t>
            </a:r>
          </a:p>
          <a:p>
            <a:pPr algn="l"/>
            <a:r>
              <a:rPr lang="en-US" sz="2400" b="1" dirty="0">
                <a:solidFill>
                  <a:schemeClr val="tx2"/>
                </a:solidFill>
              </a:rPr>
              <a:t>   </a:t>
            </a:r>
            <a:endParaRPr lang="en-US" sz="2400" b="1" dirty="0">
              <a:solidFill>
                <a:schemeClr val="tx2"/>
              </a:solidFill>
              <a:effectLst/>
            </a:endParaRPr>
          </a:p>
          <a:p>
            <a:pPr algn="l">
              <a:buFont typeface="Symbol" pitchFamily="18" charset="2"/>
              <a:buNone/>
            </a:pPr>
            <a:r>
              <a:rPr lang="en-US" sz="2400" dirty="0">
                <a:solidFill>
                  <a:schemeClr val="tx2"/>
                </a:solidFill>
                <a:effectLst/>
              </a:rPr>
              <a:t>                 </a:t>
            </a:r>
          </a:p>
          <a:p>
            <a:pPr algn="l">
              <a:buFont typeface="Symbol" pitchFamily="18" charset="2"/>
              <a:buNone/>
            </a:pPr>
            <a:endParaRPr lang="en-US" sz="1600" dirty="0">
              <a:solidFill>
                <a:schemeClr val="tx2"/>
              </a:solidFill>
              <a:effectLst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+mn-lt"/>
              </a:rPr>
              <a:t>Early Development of </a:t>
            </a:r>
            <a:r>
              <a:rPr lang="en-US" sz="2400" b="1" dirty="0" err="1">
                <a:latin typeface="+mn-lt"/>
              </a:rPr>
              <a:t>Spinodal</a:t>
            </a:r>
            <a:r>
              <a:rPr lang="en-US" sz="2400" b="1" dirty="0">
                <a:latin typeface="+mn-lt"/>
              </a:rPr>
              <a:t>  Instabilities  in SMF  </a:t>
            </a:r>
          </a:p>
        </p:txBody>
      </p:sp>
      <p:graphicFrame>
        <p:nvGraphicFramePr>
          <p:cNvPr id="49868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32803862"/>
              </p:ext>
            </p:extLst>
          </p:nvPr>
        </p:nvGraphicFramePr>
        <p:xfrm>
          <a:off x="914400" y="381000"/>
          <a:ext cx="381000" cy="381000"/>
        </p:xfrm>
        <a:graphic>
          <a:graphicData uri="http://schemas.openxmlformats.org/presentationml/2006/ole">
            <p:oleObj spid="_x0000_s513829" name="Equation" r:id="rId4" imgW="152268" imgH="152268" progId="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597932"/>
            <a:ext cx="9144000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               Early development of density fluctuations :                                       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               Linear response treatment an initial state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327183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309086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2113" y="3687744"/>
            <a:ext cx="234657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tr-TR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0" y="2924175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-1588" y="3500438"/>
            <a:ext cx="9144001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1828801" y="5530831"/>
            <a:ext cx="53340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0" y="333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27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11317815"/>
              </p:ext>
            </p:extLst>
          </p:nvPr>
        </p:nvGraphicFramePr>
        <p:xfrm>
          <a:off x="6400800" y="999131"/>
          <a:ext cx="2362200" cy="445052"/>
        </p:xfrm>
        <a:graphic>
          <a:graphicData uri="http://schemas.openxmlformats.org/presentationml/2006/ole">
            <p:oleObj spid="_x0000_s651628" name="Equation" r:id="rId4" imgW="1739900" imgH="330200" progId="Equation.3">
              <p:embed/>
            </p:oleObj>
          </a:graphicData>
        </a:graphic>
      </p:graphicFrame>
      <p:graphicFrame>
        <p:nvGraphicFramePr>
          <p:cNvPr id="7271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19951042"/>
              </p:ext>
            </p:extLst>
          </p:nvPr>
        </p:nvGraphicFramePr>
        <p:xfrm>
          <a:off x="1239043" y="1553348"/>
          <a:ext cx="4937126" cy="762000"/>
        </p:xfrm>
        <a:graphic>
          <a:graphicData uri="http://schemas.openxmlformats.org/presentationml/2006/ole">
            <p:oleObj spid="_x0000_s651629" name="Equation" r:id="rId5" imgW="3898900" imgH="609600" progId="Equation.3">
              <p:embed/>
            </p:oleObj>
          </a:graphicData>
        </a:graphic>
      </p:graphicFrame>
      <p:sp>
        <p:nvSpPr>
          <p:cNvPr id="17" name="Rectangle 16"/>
          <p:cNvSpPr/>
          <p:nvPr/>
        </p:nvSpPr>
        <p:spPr>
          <a:xfrm>
            <a:off x="-1588" y="325519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    </a:t>
            </a:r>
            <a:r>
              <a:rPr lang="en-US" sz="2400" b="1" u="sng" dirty="0">
                <a:solidFill>
                  <a:srgbClr val="000000"/>
                </a:solidFill>
              </a:rPr>
              <a:t>Nuclear Matter</a:t>
            </a:r>
            <a:r>
              <a:rPr lang="en-US" sz="2400" b="1" dirty="0">
                <a:solidFill>
                  <a:srgbClr val="000000"/>
                </a:solidFill>
              </a:rPr>
              <a:t>: Collective modes are plane waves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    Using method of one-sided Fourier transform (Landau), 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    we carry  out nearly analytical quantal treatment of 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    “dispersion  relation of unstable collective modes” and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    “</a:t>
            </a:r>
            <a:r>
              <a:rPr lang="en-US" sz="2400" b="1" u="sng" dirty="0">
                <a:solidFill>
                  <a:srgbClr val="000000"/>
                </a:solidFill>
              </a:rPr>
              <a:t>Equal Time Correlation Functions</a:t>
            </a:r>
            <a:r>
              <a:rPr lang="en-US" sz="2400" b="1" dirty="0">
                <a:solidFill>
                  <a:srgbClr val="000000"/>
                </a:solidFill>
              </a:rPr>
              <a:t>” of density fluctuations.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     (Relativistic description based on </a:t>
            </a:r>
            <a:r>
              <a:rPr lang="en-US" sz="2400" b="1" dirty="0" err="1">
                <a:solidFill>
                  <a:srgbClr val="000000"/>
                </a:solidFill>
              </a:rPr>
              <a:t>Walecka</a:t>
            </a:r>
            <a:r>
              <a:rPr lang="en-US" sz="2400" b="1" dirty="0">
                <a:solidFill>
                  <a:srgbClr val="000000"/>
                </a:solidFill>
              </a:rPr>
              <a:t>-type model             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      including non-linear coupling of scalar and rho mesons)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1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514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39277421"/>
              </p:ext>
            </p:extLst>
          </p:nvPr>
        </p:nvGraphicFramePr>
        <p:xfrm>
          <a:off x="1341437" y="2403475"/>
          <a:ext cx="4732337" cy="763588"/>
        </p:xfrm>
        <a:graphic>
          <a:graphicData uri="http://schemas.openxmlformats.org/presentationml/2006/ole">
            <p:oleObj spid="_x0000_s651630" name="Equation" r:id="rId6" imgW="2641600" imgH="431800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/>
              <a:t>Equal time correlation function </a:t>
            </a:r>
            <a:br>
              <a:rPr lang="en-US" sz="2400" b="1" dirty="0"/>
            </a:br>
            <a:r>
              <a:rPr lang="en-US" sz="2400" b="1" dirty="0"/>
              <a:t>of density fluctuations</a:t>
            </a:r>
            <a:r>
              <a:rPr lang="en-US" sz="2400" b="1" dirty="0">
                <a:sym typeface="Wingdings" panose="05000000000000000000" pitchFamily="2" charset="2"/>
              </a:rPr>
              <a:t></a:t>
            </a:r>
            <a:endParaRPr lang="en-US" sz="24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981200"/>
            <a:ext cx="5867400" cy="41104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86944585"/>
              </p:ext>
            </p:extLst>
          </p:nvPr>
        </p:nvGraphicFramePr>
        <p:xfrm>
          <a:off x="4620129" y="2812197"/>
          <a:ext cx="4469079" cy="1011072"/>
        </p:xfrm>
        <a:graphic>
          <a:graphicData uri="http://schemas.openxmlformats.org/presentationml/2006/ole">
            <p:oleObj spid="_x0000_s618185" name="Equation" r:id="rId4" imgW="2565400" imgH="558800" progId="">
              <p:embed/>
            </p:oleObj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9097502"/>
              </p:ext>
            </p:extLst>
          </p:nvPr>
        </p:nvGraphicFramePr>
        <p:xfrm>
          <a:off x="4671333" y="851600"/>
          <a:ext cx="3896561" cy="565150"/>
        </p:xfrm>
        <a:graphic>
          <a:graphicData uri="http://schemas.openxmlformats.org/presentationml/2006/ole">
            <p:oleObj spid="_x0000_s618186" name="Equation" r:id="rId5" imgW="2082800" imgH="304800" progId="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5584432" y="4191000"/>
            <a:ext cx="300620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Susceptibility</a:t>
            </a:r>
          </a:p>
          <a:p>
            <a:r>
              <a:rPr lang="en-US" sz="2400" dirty="0" err="1"/>
              <a:t>Pole+Cut</a:t>
            </a:r>
            <a:r>
              <a:rPr lang="en-US" sz="2400" dirty="0"/>
              <a:t> singularities</a:t>
            </a:r>
          </a:p>
          <a:p>
            <a:endParaRPr lang="en-US" sz="2400" dirty="0"/>
          </a:p>
          <a:p>
            <a:r>
              <a:rPr lang="en-US" sz="2400" dirty="0" err="1"/>
              <a:t>Bozek</a:t>
            </a:r>
            <a:r>
              <a:rPr lang="en-US" sz="2400" dirty="0"/>
              <a:t>, PL</a:t>
            </a:r>
            <a:r>
              <a:rPr lang="en-US" sz="2400" b="1" dirty="0"/>
              <a:t>B 383</a:t>
            </a:r>
            <a:r>
              <a:rPr lang="en-US" sz="2400" dirty="0"/>
              <a:t> (1996) </a:t>
            </a:r>
          </a:p>
          <a:p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39298098"/>
              </p:ext>
            </p:extLst>
          </p:nvPr>
        </p:nvGraphicFramePr>
        <p:xfrm>
          <a:off x="7315200" y="4175078"/>
          <a:ext cx="923330" cy="461665"/>
        </p:xfrm>
        <a:graphic>
          <a:graphicData uri="http://schemas.openxmlformats.org/presentationml/2006/ole">
            <p:oleObj spid="_x0000_s618187" name="Equation" r:id="rId6" imgW="482391" imgH="241195" progId="">
              <p:embed/>
            </p:oleObj>
          </a:graphicData>
        </a:graphic>
      </p:graphicFrame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74252" y="1981200"/>
            <a:ext cx="34993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ym typeface="Wingdings" panose="05000000000000000000" pitchFamily="2" charset="2"/>
              </a:rPr>
              <a:t>Fourier transform of local </a:t>
            </a:r>
          </a:p>
          <a:p>
            <a:r>
              <a:rPr lang="en-US" sz="2400" b="1" dirty="0">
                <a:sym typeface="Wingdings" panose="05000000000000000000" pitchFamily="2" charset="2"/>
              </a:rPr>
              <a:t>density fluctuations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9084068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2286000"/>
            <a:ext cx="2743200" cy="2333625"/>
          </a:xfrm>
        </p:spPr>
        <p:txBody>
          <a:bodyPr>
            <a:noAutofit/>
          </a:bodyPr>
          <a:lstStyle/>
          <a:p>
            <a:r>
              <a:rPr lang="en-US" sz="2400" b="1" dirty="0"/>
              <a:t>Spectral intensity of </a:t>
            </a:r>
            <a:br>
              <a:rPr lang="en-US" sz="2400" b="1" dirty="0"/>
            </a:br>
            <a:r>
              <a:rPr lang="en-US" sz="2400" b="1" dirty="0"/>
              <a:t>correlation function</a:t>
            </a:r>
            <a:br>
              <a:rPr lang="en-US" sz="2400" b="1" dirty="0"/>
            </a:br>
            <a:r>
              <a:rPr lang="en-US" sz="2400" b="1" dirty="0"/>
              <a:t>Cut + Pole contributions is well behaved as a function of wave number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5943600" cy="4221163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                                                     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98751768"/>
              </p:ext>
            </p:extLst>
          </p:nvPr>
        </p:nvGraphicFramePr>
        <p:xfrm>
          <a:off x="1071563" y="1066800"/>
          <a:ext cx="5616612" cy="636589"/>
        </p:xfrm>
        <a:graphic>
          <a:graphicData uri="http://schemas.openxmlformats.org/presentationml/2006/ole">
            <p:oleObj spid="_x0000_s564780" name="Equation" r:id="rId3" imgW="2679700" imgH="304800" progId="">
              <p:embed/>
            </p:oleObj>
          </a:graphicData>
        </a:graphic>
      </p:graphicFrame>
      <p:pic>
        <p:nvPicPr>
          <p:cNvPr id="5642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431"/>
            <a:ext cx="6513394" cy="37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488858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5465763" y="-22746"/>
            <a:ext cx="3759200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endParaRPr lang="en-US" sz="2400" b="1" dirty="0">
              <a:effectLst/>
            </a:endParaRPr>
          </a:p>
          <a:p>
            <a:r>
              <a:rPr lang="en-US" sz="2400" b="1" dirty="0"/>
              <a:t>      </a:t>
            </a:r>
            <a:r>
              <a:rPr lang="en-US" sz="2400" b="1" dirty="0">
                <a:effectLst/>
              </a:rPr>
              <a:t>correlation function of</a:t>
            </a:r>
          </a:p>
          <a:p>
            <a:r>
              <a:rPr lang="en-US" sz="2400" b="1" dirty="0"/>
              <a:t>      density fluctuations</a:t>
            </a:r>
            <a:endParaRPr lang="en-US" sz="2400" b="1" dirty="0">
              <a:effectLst/>
            </a:endParaRPr>
          </a:p>
          <a:p>
            <a:pPr algn="l"/>
            <a:r>
              <a:rPr lang="en-US" sz="2400" dirty="0">
                <a:effectLst/>
              </a:rPr>
              <a:t>          </a:t>
            </a:r>
          </a:p>
          <a:p>
            <a:pPr algn="l"/>
            <a:endParaRPr lang="en-US" sz="1600" dirty="0">
              <a:solidFill>
                <a:schemeClr val="tx1"/>
              </a:solidFill>
              <a:effectLst/>
            </a:endParaRPr>
          </a:p>
          <a:p>
            <a:pPr algn="l"/>
            <a:endParaRPr lang="en-US" sz="16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73739" name="Object 11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="" xmlns:p14="http://schemas.microsoft.com/office/powerpoint/2010/main" val="3663347369"/>
              </p:ext>
            </p:extLst>
          </p:nvPr>
        </p:nvGraphicFramePr>
        <p:xfrm>
          <a:off x="5902325" y="1250950"/>
          <a:ext cx="1443038" cy="450850"/>
        </p:xfrm>
        <a:graphic>
          <a:graphicData uri="http://schemas.openxmlformats.org/presentationml/2006/ole">
            <p:oleObj spid="_x0000_s654159" name="Equation" r:id="rId3" imgW="812447" imgH="253890" progId="">
              <p:embed/>
            </p:oleObj>
          </a:graphicData>
        </a:graphic>
      </p:graphicFrame>
      <p:sp>
        <p:nvSpPr>
          <p:cNvPr id="73745" name="Rectangle 17"/>
          <p:cNvSpPr>
            <a:spLocks noChangeArrowheads="1"/>
          </p:cNvSpPr>
          <p:nvPr/>
        </p:nvSpPr>
        <p:spPr bwMode="auto">
          <a:xfrm>
            <a:off x="5638800" y="2302907"/>
            <a:ext cx="3454400" cy="52937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effectLst/>
              </a:rPr>
              <a:t>   </a:t>
            </a:r>
            <a:r>
              <a:rPr lang="en-US" sz="2400" b="1" dirty="0">
                <a:effectLst/>
              </a:rPr>
              <a:t>Correlation length                         </a:t>
            </a:r>
          </a:p>
          <a:p>
            <a:pPr algn="l"/>
            <a:r>
              <a:rPr lang="en-US" sz="2400" b="1" dirty="0"/>
              <a:t>  </a:t>
            </a:r>
            <a:r>
              <a:rPr lang="en-US" sz="2400" b="1" dirty="0">
                <a:effectLst/>
              </a:rPr>
              <a:t>provides  </a:t>
            </a:r>
            <a:r>
              <a:rPr lang="en-US" sz="2400" b="1" dirty="0">
                <a:effectLst/>
                <a:sym typeface="Wingdings" pitchFamily="2" charset="2"/>
              </a:rPr>
              <a:t>a measure </a:t>
            </a:r>
          </a:p>
          <a:p>
            <a:pPr algn="l"/>
            <a:r>
              <a:rPr lang="en-US" sz="2400" b="1" dirty="0">
                <a:sym typeface="Wingdings" pitchFamily="2" charset="2"/>
              </a:rPr>
              <a:t>  </a:t>
            </a:r>
            <a:r>
              <a:rPr lang="en-US" sz="2400" b="1" dirty="0">
                <a:effectLst/>
                <a:sym typeface="Wingdings" pitchFamily="2" charset="2"/>
              </a:rPr>
              <a:t>for  size of primary     </a:t>
            </a:r>
          </a:p>
          <a:p>
            <a:pPr algn="l"/>
            <a:r>
              <a:rPr lang="en-US" sz="2400" b="1" dirty="0">
                <a:sym typeface="Wingdings" pitchFamily="2" charset="2"/>
              </a:rPr>
              <a:t>  condensation regions</a:t>
            </a:r>
          </a:p>
          <a:p>
            <a:pPr algn="l"/>
            <a:r>
              <a:rPr lang="en-US" sz="2400" b="1" dirty="0">
                <a:sym typeface="Wingdings" pitchFamily="2" charset="2"/>
              </a:rPr>
              <a:t>                       </a:t>
            </a:r>
            <a:endParaRPr lang="en-US" sz="2400" b="1" dirty="0">
              <a:effectLst/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  <a:effectLst/>
              </a:rPr>
              <a:t>                 Dynamics of</a:t>
            </a:r>
            <a:endParaRPr lang="en-US" sz="2400" b="1" dirty="0">
              <a:solidFill>
                <a:schemeClr val="tx1"/>
              </a:solidFill>
              <a:effectLst/>
              <a:sym typeface="Wingdings" pitchFamily="2" charset="2"/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  <a:effectLst/>
                <a:sym typeface="Wingdings" pitchFamily="2" charset="2"/>
              </a:rPr>
              <a:t>                 liquid-gas phase</a:t>
            </a:r>
          </a:p>
          <a:p>
            <a:pPr algn="l"/>
            <a:r>
              <a:rPr lang="en-US" sz="2400" b="1" dirty="0">
                <a:sym typeface="Wingdings" pitchFamily="2" charset="2"/>
              </a:rPr>
              <a:t>                 transformation.</a:t>
            </a:r>
          </a:p>
          <a:p>
            <a:pPr algn="l"/>
            <a:endParaRPr lang="en-US" sz="2400" b="1" dirty="0">
              <a:sym typeface="Wingdings" pitchFamily="2" charset="2"/>
            </a:endParaRPr>
          </a:p>
          <a:p>
            <a:pPr algn="l"/>
            <a:r>
              <a:rPr lang="en-US" sz="2400" b="1" dirty="0">
                <a:sym typeface="Wingdings" pitchFamily="2" charset="2"/>
              </a:rPr>
              <a:t> </a:t>
            </a:r>
          </a:p>
          <a:p>
            <a:pPr algn="l"/>
            <a:r>
              <a:rPr lang="en-US" sz="2400" b="1" dirty="0" err="1">
                <a:solidFill>
                  <a:schemeClr val="tx1"/>
                </a:solidFill>
                <a:effectLst/>
              </a:rPr>
              <a:t>Acar</a:t>
            </a:r>
            <a:r>
              <a:rPr lang="en-US" sz="2400" b="1" dirty="0">
                <a:solidFill>
                  <a:schemeClr val="tx1"/>
                </a:solidFill>
                <a:effectLst/>
              </a:rPr>
              <a:t> et al., PRC 92 (2015)</a:t>
            </a:r>
          </a:p>
          <a:p>
            <a:pPr algn="l"/>
            <a:endParaRPr lang="en-US" sz="1800" dirty="0">
              <a:solidFill>
                <a:schemeClr val="tx1"/>
              </a:solidFill>
              <a:effectLst/>
            </a:endParaRPr>
          </a:p>
          <a:p>
            <a:pPr algn="l"/>
            <a:endParaRPr lang="en-US" sz="1600" dirty="0">
              <a:solidFill>
                <a:schemeClr val="tx1"/>
              </a:solidFill>
              <a:effectLst/>
            </a:endParaRPr>
          </a:p>
          <a:p>
            <a:endParaRPr lang="en-US" sz="2400" b="1" dirty="0"/>
          </a:p>
          <a:p>
            <a:pPr algn="l"/>
            <a:endParaRPr lang="en-US" sz="16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5150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21661975"/>
              </p:ext>
            </p:extLst>
          </p:nvPr>
        </p:nvGraphicFramePr>
        <p:xfrm>
          <a:off x="3731620" y="4228181"/>
          <a:ext cx="1682750" cy="458788"/>
        </p:xfrm>
        <a:graphic>
          <a:graphicData uri="http://schemas.openxmlformats.org/presentationml/2006/ole">
            <p:oleObj spid="_x0000_s654160" name="Equation" r:id="rId4" imgW="838200" imgH="228600" progId="">
              <p:embed/>
            </p:oleObj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37555785"/>
              </p:ext>
            </p:extLst>
          </p:nvPr>
        </p:nvGraphicFramePr>
        <p:xfrm>
          <a:off x="3657600" y="4724400"/>
          <a:ext cx="1350963" cy="355600"/>
        </p:xfrm>
        <a:graphic>
          <a:graphicData uri="http://schemas.openxmlformats.org/presentationml/2006/ole">
            <p:oleObj spid="_x0000_s654161" name="Equation" r:id="rId5" imgW="672516" imgH="177646" progId="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08395854"/>
              </p:ext>
            </p:extLst>
          </p:nvPr>
        </p:nvGraphicFramePr>
        <p:xfrm>
          <a:off x="5105400" y="4724400"/>
          <a:ext cx="1477963" cy="406400"/>
        </p:xfrm>
        <a:graphic>
          <a:graphicData uri="http://schemas.openxmlformats.org/presentationml/2006/ole">
            <p:oleObj spid="_x0000_s654162" name="Equation" r:id="rId6" imgW="736600" imgH="203200" progId="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71840773"/>
              </p:ext>
            </p:extLst>
          </p:nvPr>
        </p:nvGraphicFramePr>
        <p:xfrm>
          <a:off x="3505200" y="5168814"/>
          <a:ext cx="2954337" cy="584200"/>
        </p:xfrm>
        <a:graphic>
          <a:graphicData uri="http://schemas.openxmlformats.org/presentationml/2006/ole">
            <p:oleObj spid="_x0000_s654163" name="Equation" r:id="rId7" imgW="1473200" imgH="292100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56316704"/>
              </p:ext>
            </p:extLst>
          </p:nvPr>
        </p:nvGraphicFramePr>
        <p:xfrm>
          <a:off x="3733800" y="5855345"/>
          <a:ext cx="1477963" cy="355600"/>
        </p:xfrm>
        <a:graphic>
          <a:graphicData uri="http://schemas.openxmlformats.org/presentationml/2006/ole">
            <p:oleObj spid="_x0000_s654164" name="Equation" r:id="rId8" imgW="736280" imgH="177723" progId="">
              <p:embed/>
            </p:oleObj>
          </a:graphicData>
        </a:graphic>
      </p:graphicFrame>
      <p:pic>
        <p:nvPicPr>
          <p:cNvPr id="563259" name="Picture 108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668102"/>
            <a:ext cx="5654675" cy="337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96359576"/>
              </p:ext>
            </p:extLst>
          </p:nvPr>
        </p:nvGraphicFramePr>
        <p:xfrm>
          <a:off x="5981700" y="1607046"/>
          <a:ext cx="2514600" cy="838200"/>
        </p:xfrm>
        <a:graphic>
          <a:graphicData uri="http://schemas.openxmlformats.org/presentationml/2006/ole">
            <p:oleObj spid="_x0000_s654165" name="Equation" r:id="rId10" imgW="1637589" imgH="545863" progId="">
              <p:embed/>
            </p:oleObj>
          </a:graphicData>
        </a:graphic>
      </p:graphicFrame>
      <p:pic>
        <p:nvPicPr>
          <p:cNvPr id="563345" name="Picture 116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78139"/>
            <a:ext cx="26670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-15240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endParaRPr lang="en-US" sz="2400" b="1" dirty="0">
              <a:solidFill>
                <a:srgbClr val="0033CC"/>
              </a:solidFill>
              <a:effectLst/>
            </a:endParaRPr>
          </a:p>
          <a:p>
            <a:pPr algn="ctr"/>
            <a:r>
              <a:rPr lang="en-US" sz="2400" b="1" dirty="0">
                <a:solidFill>
                  <a:srgbClr val="0033CC"/>
                </a:solidFill>
              </a:rPr>
              <a:t>       CONCLUSIONS</a:t>
            </a:r>
          </a:p>
          <a:p>
            <a:pPr algn="ctr"/>
            <a:endParaRPr lang="en-US" sz="2400" b="1" dirty="0">
              <a:solidFill>
                <a:srgbClr val="0033CC"/>
              </a:solidFill>
            </a:endParaRPr>
          </a:p>
          <a:p>
            <a:pPr algn="l"/>
            <a:r>
              <a:rPr lang="en-US" sz="2400" b="1" dirty="0">
                <a:solidFill>
                  <a:srgbClr val="0033CC"/>
                </a:solidFill>
              </a:rPr>
              <a:t>        Need tools for  investigations  of reactions mechanism with </a:t>
            </a:r>
          </a:p>
          <a:p>
            <a:pPr algn="l"/>
            <a:r>
              <a:rPr lang="en-US" sz="2400" b="1" dirty="0">
                <a:solidFill>
                  <a:srgbClr val="0033CC"/>
                </a:solidFill>
              </a:rPr>
              <a:t>        radioactive beams</a:t>
            </a:r>
            <a:r>
              <a:rPr lang="en-US" sz="2400" b="1" dirty="0">
                <a:solidFill>
                  <a:srgbClr val="0033CC"/>
                </a:solidFill>
                <a:sym typeface="Wingdings" pitchFamily="2" charset="2"/>
              </a:rPr>
              <a:t> in upgraded heavy-ion facilities at FRIB -MSU, </a:t>
            </a:r>
          </a:p>
          <a:p>
            <a:pPr algn="l"/>
            <a:r>
              <a:rPr lang="en-US" sz="2400" b="1" dirty="0">
                <a:solidFill>
                  <a:srgbClr val="0033CC"/>
                </a:solidFill>
                <a:sym typeface="Wingdings" pitchFamily="2" charset="2"/>
              </a:rPr>
              <a:t>        GSI-Darmstadt, SPIRAL2 -GANIL,  RIKEN-Japan .</a:t>
            </a:r>
          </a:p>
          <a:p>
            <a:r>
              <a:rPr lang="en-US" sz="2400" b="1" dirty="0">
                <a:solidFill>
                  <a:srgbClr val="0033CC"/>
                </a:solidFill>
                <a:sym typeface="Wingdings" pitchFamily="2" charset="2"/>
              </a:rPr>
              <a:t>        </a:t>
            </a:r>
          </a:p>
          <a:p>
            <a:r>
              <a:rPr lang="en-US" sz="2400" b="1" dirty="0">
                <a:solidFill>
                  <a:srgbClr val="0033CC"/>
                </a:solidFill>
                <a:sym typeface="Wingdings" pitchFamily="2" charset="2"/>
              </a:rPr>
              <a:t>        Development of q</a:t>
            </a:r>
            <a:r>
              <a:rPr lang="en-US" sz="2400" b="1" dirty="0">
                <a:solidFill>
                  <a:srgbClr val="0033CC"/>
                </a:solidFill>
              </a:rPr>
              <a:t>uantal transport models (such as SMF)</a:t>
            </a:r>
            <a:r>
              <a:rPr lang="en-US" sz="2400" b="1" dirty="0">
                <a:solidFill>
                  <a:srgbClr val="0033CC"/>
                </a:solidFill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srgbClr val="0033CC"/>
                </a:solidFill>
              </a:rPr>
              <a:t>  </a:t>
            </a:r>
          </a:p>
          <a:p>
            <a:r>
              <a:rPr lang="en-US" sz="2400" b="1" dirty="0">
                <a:solidFill>
                  <a:srgbClr val="0033CC"/>
                </a:solidFill>
              </a:rPr>
              <a:t>        powerful tools for describing  gross properties nuclear dynamics</a:t>
            </a:r>
          </a:p>
          <a:p>
            <a:r>
              <a:rPr lang="en-US" sz="2400" b="1" dirty="0">
                <a:solidFill>
                  <a:srgbClr val="0033CC"/>
                </a:solidFill>
              </a:rPr>
              <a:t>        </a:t>
            </a:r>
          </a:p>
          <a:p>
            <a:pPr lvl="1">
              <a:buFontTx/>
              <a:buChar char="•"/>
            </a:pPr>
            <a:r>
              <a:rPr lang="en-US" sz="2400" b="1" dirty="0">
                <a:solidFill>
                  <a:srgbClr val="0033CC"/>
                </a:solidFill>
                <a:effectLst/>
              </a:rPr>
              <a:t> Dissipation and fluctuation mechanisms in </a:t>
            </a:r>
            <a:r>
              <a:rPr lang="en-US" sz="2400" b="1" dirty="0">
                <a:solidFill>
                  <a:srgbClr val="0033CC"/>
                </a:solidFill>
              </a:rPr>
              <a:t>HIC</a:t>
            </a:r>
            <a:r>
              <a:rPr lang="tr-TR" sz="2400" b="1" dirty="0">
                <a:solidFill>
                  <a:srgbClr val="0033CC"/>
                </a:solidFill>
                <a:effectLst/>
              </a:rPr>
              <a:t> </a:t>
            </a:r>
            <a:endParaRPr lang="en-US" sz="2400" b="1" dirty="0">
              <a:solidFill>
                <a:srgbClr val="0033CC"/>
              </a:solidFill>
              <a:effectLst/>
            </a:endParaRPr>
          </a:p>
          <a:p>
            <a:pPr lvl="1">
              <a:buFontTx/>
              <a:buChar char="•"/>
            </a:pPr>
            <a:r>
              <a:rPr lang="en-US" sz="2400" b="1" dirty="0">
                <a:solidFill>
                  <a:srgbClr val="0033CC"/>
                </a:solidFill>
                <a:effectLst/>
              </a:rPr>
              <a:t> Dynamical description of phase transformations </a:t>
            </a:r>
          </a:p>
          <a:p>
            <a:pPr lvl="1">
              <a:buFontTx/>
              <a:buChar char="•"/>
            </a:pPr>
            <a:r>
              <a:rPr lang="en-US" sz="2400" b="1" dirty="0">
                <a:solidFill>
                  <a:srgbClr val="0033CC"/>
                </a:solidFill>
                <a:effectLst/>
              </a:rPr>
              <a:t> Fusion and induced fission dynamics  </a:t>
            </a:r>
          </a:p>
          <a:p>
            <a:pPr lvl="1"/>
            <a:r>
              <a:rPr lang="en-US" sz="2400" b="1" dirty="0">
                <a:solidFill>
                  <a:srgbClr val="0033CC"/>
                </a:solidFill>
              </a:rPr>
              <a:t>  </a:t>
            </a:r>
            <a:endParaRPr lang="en-US" sz="2400" b="1" dirty="0">
              <a:solidFill>
                <a:srgbClr val="0033CC"/>
              </a:solidFill>
              <a:effectLst/>
            </a:endParaRPr>
          </a:p>
          <a:p>
            <a:pPr lvl="1"/>
            <a:r>
              <a:rPr lang="en-US" sz="2400" b="1" dirty="0">
                <a:solidFill>
                  <a:srgbClr val="0033CC"/>
                </a:solidFill>
              </a:rPr>
              <a:t>     </a:t>
            </a:r>
          </a:p>
          <a:p>
            <a:pPr lvl="1"/>
            <a:r>
              <a:rPr lang="en-US" sz="2400" b="1" dirty="0">
                <a:solidFill>
                  <a:srgbClr val="0033CC"/>
                </a:solidFill>
              </a:rPr>
              <a:t>    </a:t>
            </a:r>
            <a:r>
              <a:rPr lang="en-US" sz="2400" b="1" dirty="0" err="1">
                <a:solidFill>
                  <a:srgbClr val="0033CC"/>
                </a:solidFill>
              </a:rPr>
              <a:t>Lacroix</a:t>
            </a:r>
            <a:r>
              <a:rPr lang="en-US" sz="2400" b="1" dirty="0">
                <a:solidFill>
                  <a:srgbClr val="0033CC"/>
                </a:solidFill>
              </a:rPr>
              <a:t> and </a:t>
            </a:r>
            <a:r>
              <a:rPr lang="en-US" sz="2400" b="1" dirty="0" err="1">
                <a:solidFill>
                  <a:srgbClr val="0033CC"/>
                </a:solidFill>
              </a:rPr>
              <a:t>Ayik</a:t>
            </a:r>
            <a:r>
              <a:rPr lang="en-US" sz="2400" b="1" dirty="0">
                <a:solidFill>
                  <a:srgbClr val="0033CC"/>
                </a:solidFill>
              </a:rPr>
              <a:t>, EPJ-A (review section) 50 (2014) </a:t>
            </a:r>
          </a:p>
        </p:txBody>
      </p:sp>
    </p:spTree>
    <p:extLst>
      <p:ext uri="{BB962C8B-B14F-4D97-AF65-F5344CB8AC3E}">
        <p14:creationId xmlns="" xmlns:p14="http://schemas.microsoft.com/office/powerpoint/2010/main" val="212110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0800000" flipV="1">
            <a:off x="-2" y="381401"/>
            <a:ext cx="914400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      Two different mechanisms for fluctuations:  </a:t>
            </a:r>
          </a:p>
          <a:p>
            <a:r>
              <a:rPr lang="en-US" sz="2400" b="1" dirty="0"/>
              <a:t>      Fluctuations induced by two-body collisions :  </a:t>
            </a:r>
            <a:r>
              <a:rPr lang="en-US" sz="2400" b="1" dirty="0" err="1"/>
              <a:t>collisional</a:t>
            </a:r>
            <a:r>
              <a:rPr lang="en-US" sz="2400" b="1" dirty="0"/>
              <a:t>  </a:t>
            </a:r>
          </a:p>
          <a:p>
            <a:r>
              <a:rPr lang="en-US" sz="2400" b="1" dirty="0"/>
              <a:t>      mechanism can  be incorporated  into equation of </a:t>
            </a:r>
          </a:p>
          <a:p>
            <a:r>
              <a:rPr lang="en-US" sz="2400" b="1" dirty="0"/>
              <a:t>      motion in similar manner to  </a:t>
            </a:r>
            <a:r>
              <a:rPr lang="en-US" sz="2400" b="1" dirty="0" err="1"/>
              <a:t>Langevin</a:t>
            </a:r>
            <a:r>
              <a:rPr lang="en-US" sz="2400" b="1" dirty="0"/>
              <a:t> description </a:t>
            </a:r>
          </a:p>
          <a:p>
            <a:r>
              <a:rPr lang="en-US" sz="2400" b="1" dirty="0"/>
              <a:t>      of   Brownian particle</a:t>
            </a:r>
            <a:r>
              <a:rPr lang="en-US" sz="2400" b="1" dirty="0">
                <a:sym typeface="Wingdings" pitchFamily="2" charset="2"/>
              </a:rPr>
              <a:t></a:t>
            </a:r>
            <a:r>
              <a:rPr lang="en-US" sz="2400" b="1" dirty="0"/>
              <a:t>   Semi-classical limit:</a:t>
            </a:r>
          </a:p>
          <a:p>
            <a:r>
              <a:rPr lang="en-US" sz="2400" b="1" dirty="0"/>
              <a:t>      Stochastic Boltzmann-</a:t>
            </a:r>
            <a:r>
              <a:rPr lang="en-US" sz="2400" b="1" dirty="0" err="1"/>
              <a:t>Langevin</a:t>
            </a:r>
            <a:r>
              <a:rPr lang="en-US" sz="2400" b="1" dirty="0"/>
              <a:t> Approach  </a:t>
            </a:r>
          </a:p>
          <a:p>
            <a:r>
              <a:rPr lang="en-US" sz="2400" b="1" dirty="0"/>
              <a:t>      [Ayik and </a:t>
            </a:r>
            <a:r>
              <a:rPr lang="en-US" sz="2400" b="1" dirty="0" err="1"/>
              <a:t>Gregoire</a:t>
            </a:r>
            <a:r>
              <a:rPr lang="en-US" sz="2400" b="1" dirty="0"/>
              <a:t> , PL B212 (1988)174]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     </a:t>
            </a:r>
          </a:p>
          <a:p>
            <a:r>
              <a:rPr lang="en-US" sz="2400" b="1" dirty="0"/>
              <a:t>      Mean-Field Fluctuations: originating from quantal and  thermal             </a:t>
            </a:r>
          </a:p>
          <a:p>
            <a:r>
              <a:rPr lang="en-US" sz="2400" b="1" dirty="0"/>
              <a:t>      fluctuations  in the </a:t>
            </a:r>
            <a:r>
              <a:rPr lang="en-US" sz="2400" b="1" u="sng" dirty="0"/>
              <a:t>initial state </a:t>
            </a:r>
            <a:r>
              <a:rPr lang="en-US" sz="2400" b="1" dirty="0"/>
              <a:t>. Dominant mechanism</a:t>
            </a:r>
          </a:p>
          <a:p>
            <a:r>
              <a:rPr lang="en-US" sz="2400" b="1" dirty="0"/>
              <a:t>      for fluctuations  in collective motion at low energies.               </a:t>
            </a:r>
          </a:p>
          <a:p>
            <a:r>
              <a:rPr lang="en-US" sz="2400" b="1" dirty="0"/>
              <a:t>      </a:t>
            </a:r>
            <a:r>
              <a:rPr lang="en-US" sz="2400" b="1" dirty="0">
                <a:sym typeface="Wingdings" pitchFamily="2" charset="2"/>
              </a:rPr>
              <a:t></a:t>
            </a:r>
            <a:r>
              <a:rPr lang="en-US" sz="2400" b="1" dirty="0"/>
              <a:t>Stochastic Mean-Field Approach </a:t>
            </a:r>
          </a:p>
          <a:p>
            <a:r>
              <a:rPr lang="en-US" sz="2400" b="1" dirty="0"/>
              <a:t>      [</a:t>
            </a:r>
            <a:r>
              <a:rPr lang="en-US" sz="2400" b="1" dirty="0" err="1"/>
              <a:t>Ayik</a:t>
            </a:r>
            <a:r>
              <a:rPr lang="en-US" sz="2400" b="1" dirty="0"/>
              <a:t>, PLB 658 (2008) 174]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52400" y="914400"/>
          <a:ext cx="228600" cy="228600"/>
        </p:xfrm>
        <a:graphic>
          <a:graphicData uri="http://schemas.openxmlformats.org/presentationml/2006/ole">
            <p:oleObj spid="_x0000_s657630" name="Equation" r:id="rId3" imgW="152268" imgH="152268" progId="Equation.3">
              <p:embed/>
            </p:oleObj>
          </a:graphicData>
        </a:graphic>
      </p:graphicFrame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609600" y="3276600"/>
          <a:ext cx="6535341" cy="838200"/>
        </p:xfrm>
        <a:graphic>
          <a:graphicData uri="http://schemas.openxmlformats.org/presentationml/2006/ole">
            <p:oleObj spid="_x0000_s657631" name="Equation" r:id="rId4" imgW="4762500" imgH="609600" progId="Equation.3">
              <p:embed/>
            </p:oleObj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2335733"/>
              </p:ext>
            </p:extLst>
          </p:nvPr>
        </p:nvGraphicFramePr>
        <p:xfrm>
          <a:off x="152400" y="4572000"/>
          <a:ext cx="228600" cy="228600"/>
        </p:xfrm>
        <a:graphic>
          <a:graphicData uri="http://schemas.openxmlformats.org/presentationml/2006/ole">
            <p:oleObj spid="_x0000_s657632" name="Equation" r:id="rId5" imgW="152268" imgH="152268" progId="Equation.3">
              <p:embed/>
            </p:oleObj>
          </a:graphicData>
        </a:graphic>
      </p:graphicFrame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5625" y="1219200"/>
            <a:ext cx="22383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6017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3"/>
            <a:ext cx="9144000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Stochastic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Mean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-Field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(Quantal Corrections)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lang="en-US" sz="24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>        </a:t>
            </a:r>
            <a:r>
              <a:rPr lang="en-US" sz="2400" b="1" dirty="0"/>
              <a:t>Generate an ensemble of </a:t>
            </a:r>
            <a:r>
              <a:rPr lang="en-US" sz="2400" b="1" dirty="0" err="1"/>
              <a:t>s.p</a:t>
            </a:r>
            <a:r>
              <a:rPr lang="en-US" sz="2400" b="1" dirty="0"/>
              <a:t>. density matrices  by incorporating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/>
              <a:t>        </a:t>
            </a:r>
            <a:r>
              <a:rPr lang="en-US" sz="2400" b="1" u="sng" dirty="0"/>
              <a:t>density   fluctuations (</a:t>
            </a:r>
            <a:r>
              <a:rPr lang="en-US" sz="2400" b="1" u="sng" dirty="0" err="1"/>
              <a:t>quantal</a:t>
            </a:r>
            <a:r>
              <a:rPr lang="en-US" sz="2400" b="1" u="sng" dirty="0"/>
              <a:t>  or  thermal) in the initial state</a:t>
            </a:r>
            <a:r>
              <a:rPr lang="en-US" sz="2400" b="1" dirty="0"/>
              <a:t>: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/>
              <a:t>    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/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/>
              <a:t>        Each matrix elements  is  a Gaussian random number  with: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/>
              <a:t>        Single-particle  wave functions are determined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/>
              <a:t>        by the self-consistent mean-field of  each   event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/>
              <a:t>       Observables are calculated as averages over the ensemble.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/>
              <a:t>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2509944"/>
              </p:ext>
            </p:extLst>
          </p:nvPr>
        </p:nvGraphicFramePr>
        <p:xfrm>
          <a:off x="914400" y="968552"/>
          <a:ext cx="2268583" cy="403048"/>
        </p:xfrm>
        <a:graphic>
          <a:graphicData uri="http://schemas.openxmlformats.org/presentationml/2006/ole">
            <p:oleObj spid="_x0000_s656180" name="Equation" r:id="rId3" imgW="1879600" imgH="330200" progId="Equation.3">
              <p:embed/>
            </p:oleObj>
          </a:graphicData>
        </a:graphic>
      </p:graphicFrame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5105400" y="990600"/>
          <a:ext cx="1763486" cy="457200"/>
        </p:xfrm>
        <a:graphic>
          <a:graphicData uri="http://schemas.openxmlformats.org/presentationml/2006/ole">
            <p:oleObj spid="_x0000_s656181" name="Equation" r:id="rId4" imgW="1282700" imgH="330200" progId="Equation.3">
              <p:embed/>
            </p:oleObj>
          </a:graphicData>
        </a:graphic>
      </p:graphicFrame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3810000" y="990600"/>
          <a:ext cx="449943" cy="304800"/>
        </p:xfrm>
        <a:graphic>
          <a:graphicData uri="http://schemas.openxmlformats.org/presentationml/2006/ole">
            <p:oleObj spid="_x0000_s656182" name="Equation" r:id="rId5" imgW="291973" imgH="203112" progId="">
              <p:embed/>
            </p:oleObj>
          </a:graphicData>
        </a:graphic>
      </p:graphicFrame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1066800" y="2362200"/>
          <a:ext cx="5649405" cy="546100"/>
        </p:xfrm>
        <a:graphic>
          <a:graphicData uri="http://schemas.openxmlformats.org/presentationml/2006/ole">
            <p:oleObj spid="_x0000_s656183" name="Equation" r:id="rId6" imgW="2603500" imgH="254000" progId="Equation.3">
              <p:embed/>
            </p:oleObj>
          </a:graphicData>
        </a:graphic>
      </p:graphicFrame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658" name="Object 10"/>
          <p:cNvGraphicFramePr>
            <a:graphicFrameLocks noChangeAspect="1"/>
          </p:cNvGraphicFramePr>
          <p:nvPr/>
        </p:nvGraphicFramePr>
        <p:xfrm>
          <a:off x="762000" y="3429000"/>
          <a:ext cx="1689100" cy="609600"/>
        </p:xfrm>
        <a:graphic>
          <a:graphicData uri="http://schemas.openxmlformats.org/presentationml/2006/ole">
            <p:oleObj spid="_x0000_s656184" name="Equation" r:id="rId7" imgW="1270000" imgH="457200" progId="Equation.3">
              <p:embed/>
            </p:oleObj>
          </a:graphicData>
        </a:graphic>
      </p:graphicFrame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660" name="Object 12"/>
          <p:cNvGraphicFramePr>
            <a:graphicFrameLocks noChangeAspect="1"/>
          </p:cNvGraphicFramePr>
          <p:nvPr/>
        </p:nvGraphicFramePr>
        <p:xfrm>
          <a:off x="2819400" y="3352800"/>
          <a:ext cx="4726781" cy="762000"/>
        </p:xfrm>
        <a:graphic>
          <a:graphicData uri="http://schemas.openxmlformats.org/presentationml/2006/ole">
            <p:oleObj spid="_x0000_s656185" name="Equation" r:id="rId8" imgW="3784600" imgH="609600" progId="Equation.3">
              <p:embed/>
            </p:oleObj>
          </a:graphicData>
        </a:graphic>
      </p:graphicFrame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662" name="Object 14"/>
          <p:cNvGraphicFramePr>
            <a:graphicFrameLocks noChangeAspect="1"/>
          </p:cNvGraphicFramePr>
          <p:nvPr/>
        </p:nvGraphicFramePr>
        <p:xfrm>
          <a:off x="1600200" y="5029200"/>
          <a:ext cx="4607717" cy="762000"/>
        </p:xfrm>
        <a:graphic>
          <a:graphicData uri="http://schemas.openxmlformats.org/presentationml/2006/ole">
            <p:oleObj spid="_x0000_s656186" name="Equation" r:id="rId9" imgW="3683000" imgH="609600" progId="Equation.3">
              <p:embed/>
            </p:oleObj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50157851"/>
              </p:ext>
            </p:extLst>
          </p:nvPr>
        </p:nvGraphicFramePr>
        <p:xfrm>
          <a:off x="1132290" y="457200"/>
          <a:ext cx="381000" cy="381000"/>
        </p:xfrm>
        <a:graphic>
          <a:graphicData uri="http://schemas.openxmlformats.org/presentationml/2006/ole">
            <p:oleObj spid="_x0000_s656187" name="Equation" r:id="rId10" imgW="152268" imgH="152268" progId="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7162800" cy="367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4950768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MF            BUU                 BL                      SMF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073" y="1066800"/>
            <a:ext cx="8229600" cy="2209800"/>
          </a:xfrm>
        </p:spPr>
        <p:txBody>
          <a:bodyPr>
            <a:noAutofit/>
          </a:bodyPr>
          <a:lstStyle/>
          <a:p>
            <a:r>
              <a:rPr lang="en-US" sz="2400" b="1" u="sng" dirty="0"/>
              <a:t>Multi-Nucleon  Transfers</a:t>
            </a:r>
            <a:r>
              <a:rPr lang="en-US" sz="2400" b="1" dirty="0"/>
              <a:t> in dissipative collisions between          massive nuclei  </a:t>
            </a:r>
            <a:r>
              <a:rPr lang="en-US" sz="2400" b="1" dirty="0">
                <a:sym typeface="Wingdings" panose="05000000000000000000" pitchFamily="2" charset="2"/>
              </a:rPr>
              <a:t> </a:t>
            </a:r>
            <a:r>
              <a:rPr lang="en-US" sz="2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Production of heavy trans-uranium  and heavy neutron rich elements</a:t>
            </a:r>
            <a:br>
              <a:rPr lang="en-US" sz="2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sz="2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SMF </a:t>
            </a:r>
            <a:r>
              <a:rPr lang="en-US" sz="2400" b="1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approach</a:t>
            </a:r>
            <a:r>
              <a:rPr lang="en-US" sz="2400" b="1" dirty="0" err="1">
                <a:latin typeface="Arial" pitchFamily="34" charset="0"/>
                <a:ea typeface="Calibri" pitchFamily="34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2400" b="1" u="sng" dirty="0" err="1"/>
              <a:t>Quantal</a:t>
            </a:r>
            <a:r>
              <a:rPr lang="en-US" sz="2400" b="1" u="sng" dirty="0"/>
              <a:t> Nucleon Diffusion </a:t>
            </a:r>
            <a:r>
              <a:rPr lang="en-US" sz="2400" b="1" dirty="0"/>
              <a:t>Description of multi-nucleon transfer mechanism</a:t>
            </a:r>
            <a:r>
              <a:rPr lang="en-US" sz="2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400" b="1" dirty="0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10764981"/>
              </p:ext>
            </p:extLst>
          </p:nvPr>
        </p:nvGraphicFramePr>
        <p:xfrm>
          <a:off x="622630" y="1295400"/>
          <a:ext cx="381000" cy="381000"/>
        </p:xfrm>
        <a:graphic>
          <a:graphicData uri="http://schemas.openxmlformats.org/presentationml/2006/ole">
            <p:oleObj spid="_x0000_s611607" name="Equation" r:id="rId3" imgW="152268" imgH="152268" progId="">
              <p:embed/>
            </p:oleObj>
          </a:graphicData>
        </a:graphic>
      </p:graphicFrame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71600" y="3124200"/>
            <a:ext cx="6934200" cy="32507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6358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-152400" y="-2772245"/>
            <a:ext cx="10287000" cy="766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lang="en-US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Central Collisions (Di-Nuclear Structure)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</a:t>
            </a:r>
            <a:r>
              <a:rPr lang="en-US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Macroscopic   Variables</a:t>
            </a:r>
            <a:r>
              <a:rPr 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 </a:t>
            </a:r>
            <a:endParaRPr lang="en-US" sz="2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Mass and Charge Asymmetry,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</a:t>
            </a:r>
            <a:r>
              <a:rPr lang="en-US" sz="2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Relative Distance-R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elative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m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omentum</a:t>
            </a:r>
            <a:r>
              <a:rPr lang="en-US" sz="2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Macro variables can be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defined with help of window.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                           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 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Nucleon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number of </a:t>
            </a:r>
            <a:r>
              <a:rPr lang="en-US" sz="2400" b="1" dirty="0">
                <a:latin typeface="Arial" pitchFamily="34" charset="0"/>
              </a:rPr>
              <a:t>projectile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-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pitchFamily="34" charset="0"/>
              </a:rPr>
              <a:t>                                                     like fragments</a:t>
            </a:r>
            <a:r>
              <a:rPr lang="en-US" sz="2400" b="1" dirty="0">
                <a:latin typeface="Arial" pitchFamily="34" charset="0"/>
                <a:sym typeface="Wingdings" panose="05000000000000000000" pitchFamily="2" charset="2"/>
              </a:rPr>
              <a:t>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pitchFamily="34" charset="0"/>
                <a:sym typeface="Wingdings" panose="05000000000000000000" pitchFamily="2" charset="2"/>
              </a:rPr>
              <a:t>                                                    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64484465"/>
              </p:ext>
            </p:extLst>
          </p:nvPr>
        </p:nvGraphicFramePr>
        <p:xfrm>
          <a:off x="4703143" y="4495800"/>
          <a:ext cx="3937000" cy="939800"/>
        </p:xfrm>
        <a:graphic>
          <a:graphicData uri="http://schemas.openxmlformats.org/presentationml/2006/ole">
            <p:oleObj spid="_x0000_s568146" name="Equation" r:id="rId4" imgW="2019300" imgH="482600" progId="">
              <p:embed/>
            </p:oleObj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914400"/>
            <a:ext cx="4093543" cy="56239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123111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SMF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Langevin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description macro variables</a:t>
            </a:r>
            <a:r>
              <a:rPr lang="en-US" sz="2800" b="1" dirty="0">
                <a:latin typeface="Calibri" pitchFamily="34" charset="0"/>
                <a:cs typeface="Times New Roman" pitchFamily="18" charset="0"/>
              </a:rPr>
              <a:t>: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-61913" y="38554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0" y="333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9174" y="2718503"/>
            <a:ext cx="84582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Fluctuating  neutron and proton current densities</a:t>
            </a:r>
          </a:p>
          <a:p>
            <a:r>
              <a:rPr lang="en-US" sz="2400" dirty="0"/>
              <a:t>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800" b="1" dirty="0"/>
              <a:t>Two sources for fluctuations </a:t>
            </a:r>
            <a:r>
              <a:rPr lang="en-US" sz="2800" b="1" dirty="0">
                <a:sym typeface="Wingdings" panose="05000000000000000000" pitchFamily="2" charset="2"/>
              </a:rPr>
              <a:t>:</a:t>
            </a:r>
            <a:endParaRPr lang="en-US" sz="2800" dirty="0">
              <a:sym typeface="Wingdings" panose="05000000000000000000" pitchFamily="2" charset="2"/>
            </a:endParaRPr>
          </a:p>
          <a:p>
            <a:pPr marL="514350" indent="-514350">
              <a:buAutoNum type="romanLcParenBoth"/>
            </a:pPr>
            <a:r>
              <a:rPr lang="en-US" sz="2800" b="1" dirty="0"/>
              <a:t>from the state dependence </a:t>
            </a:r>
            <a:r>
              <a:rPr lang="en-US" sz="2800" b="1" dirty="0">
                <a:sym typeface="Wingdings" panose="05000000000000000000" pitchFamily="2" charset="2"/>
              </a:rPr>
              <a:t></a:t>
            </a:r>
            <a:endParaRPr lang="en-US" sz="2800" b="1" dirty="0"/>
          </a:p>
          <a:p>
            <a:pPr marL="514350" indent="-514350">
              <a:buFontTx/>
              <a:buAutoNum type="romanLcParenBoth"/>
            </a:pPr>
            <a:r>
              <a:rPr lang="en-US" sz="2800" b="1" dirty="0"/>
              <a:t>from the initial conditions</a:t>
            </a:r>
            <a:r>
              <a:rPr lang="en-US" sz="2800" dirty="0"/>
              <a:t>   </a:t>
            </a:r>
            <a:r>
              <a:rPr lang="en-US" sz="2800" dirty="0">
                <a:sym typeface="Wingdings" panose="05000000000000000000" pitchFamily="2" charset="2"/>
              </a:rPr>
              <a:t></a:t>
            </a:r>
            <a:endParaRPr lang="en-US" sz="2800" dirty="0"/>
          </a:p>
          <a:p>
            <a:endParaRPr lang="en-US" sz="2800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18492629"/>
              </p:ext>
            </p:extLst>
          </p:nvPr>
        </p:nvGraphicFramePr>
        <p:xfrm>
          <a:off x="6858000" y="3629819"/>
          <a:ext cx="1081087" cy="331788"/>
        </p:xfrm>
        <a:graphic>
          <a:graphicData uri="http://schemas.openxmlformats.org/presentationml/2006/ole">
            <p:oleObj spid="_x0000_s631512" name="Equation" r:id="rId3" imgW="532937" imgH="164957" progId="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03035450"/>
              </p:ext>
            </p:extLst>
          </p:nvPr>
        </p:nvGraphicFramePr>
        <p:xfrm>
          <a:off x="1409700" y="1263650"/>
          <a:ext cx="5946775" cy="1343025"/>
        </p:xfrm>
        <a:graphic>
          <a:graphicData uri="http://schemas.openxmlformats.org/presentationml/2006/ole">
            <p:oleObj spid="_x0000_s631513" name="Equation" r:id="rId4" imgW="3276600" imgH="723900" progId="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49790630"/>
              </p:ext>
            </p:extLst>
          </p:nvPr>
        </p:nvGraphicFramePr>
        <p:xfrm>
          <a:off x="488950" y="3338513"/>
          <a:ext cx="6092825" cy="914400"/>
        </p:xfrm>
        <a:graphic>
          <a:graphicData uri="http://schemas.openxmlformats.org/presentationml/2006/ole">
            <p:oleObj spid="_x0000_s631514" name="Equation" r:id="rId5" imgW="4229100" imgH="635000" progId="">
              <p:embed/>
            </p:oleObj>
          </a:graphicData>
        </a:graphic>
      </p:graphicFrame>
      <p:sp>
        <p:nvSpPr>
          <p:cNvPr id="13" name="Rectangle 401"/>
          <p:cNvSpPr>
            <a:spLocks noChangeArrowheads="1"/>
          </p:cNvSpPr>
          <p:nvPr/>
        </p:nvSpPr>
        <p:spPr bwMode="auto">
          <a:xfrm>
            <a:off x="65964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406"/>
          <p:cNvSpPr>
            <a:spLocks noChangeArrowheads="1"/>
          </p:cNvSpPr>
          <p:nvPr/>
        </p:nvSpPr>
        <p:spPr bwMode="auto">
          <a:xfrm>
            <a:off x="121251" y="107721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311">
            <a:extLst>
              <a:ext uri="{FF2B5EF4-FFF2-40B4-BE49-F238E27FC236}">
                <a16:creationId xmlns="" xmlns:a16="http://schemas.microsoft.com/office/drawing/2014/main" id="{627F2CB3-D7F2-4F43-8DC2-1D302CEAF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5964" y="17819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F15AACD5-FE96-4C21-B915-9749049156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71725507"/>
              </p:ext>
            </p:extLst>
          </p:nvPr>
        </p:nvGraphicFramePr>
        <p:xfrm>
          <a:off x="5715000" y="4619369"/>
          <a:ext cx="1447800" cy="482600"/>
        </p:xfrm>
        <a:graphic>
          <a:graphicData uri="http://schemas.openxmlformats.org/presentationml/2006/ole">
            <p:oleObj spid="_x0000_s631515" name="Equation" r:id="rId6" imgW="914400" imgH="304800" progId="">
              <p:embed/>
            </p:oleObj>
          </a:graphicData>
        </a:graphic>
      </p:graphicFrame>
      <p:sp>
        <p:nvSpPr>
          <p:cNvPr id="4" name="Rectangle 1321">
            <a:extLst>
              <a:ext uri="{FF2B5EF4-FFF2-40B4-BE49-F238E27FC236}">
                <a16:creationId xmlns="" xmlns:a16="http://schemas.microsoft.com/office/drawing/2014/main" id="{E71AA1B0-39C0-4793-B09C-DB0D7683C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51" y="-23883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>
            <a:extLst>
              <a:ext uri="{FF2B5EF4-FFF2-40B4-BE49-F238E27FC236}">
                <a16:creationId xmlns="" xmlns:a16="http://schemas.microsoft.com/office/drawing/2014/main" id="{098883B5-91E7-4DCE-8135-7E4967D053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00106801"/>
              </p:ext>
            </p:extLst>
          </p:nvPr>
        </p:nvGraphicFramePr>
        <p:xfrm>
          <a:off x="6019800" y="5030931"/>
          <a:ext cx="581853" cy="597578"/>
        </p:xfrm>
        <a:graphic>
          <a:graphicData uri="http://schemas.openxmlformats.org/presentationml/2006/ole">
            <p:oleObj spid="_x0000_s631516" name="Equation" r:id="rId7" imgW="393529" imgH="380835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000812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1093</Words>
  <Application>Microsoft Office PowerPoint</Application>
  <PresentationFormat>On-screen Show (4:3)</PresentationFormat>
  <Paragraphs>276</Paragraphs>
  <Slides>35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Equation</vt:lpstr>
      <vt:lpstr>   Trento- May 20-24, 2019  Stochastic Mean-Field Approach (Dynamics of HIC Beyond Mean-Field)  Sakir Ayik Tennessee Tech University    </vt:lpstr>
      <vt:lpstr>Slide 2</vt:lpstr>
      <vt:lpstr>Slide 3</vt:lpstr>
      <vt:lpstr>Slide 4</vt:lpstr>
      <vt:lpstr>Slide 5</vt:lpstr>
      <vt:lpstr>Slide 6</vt:lpstr>
      <vt:lpstr>Multi-Nucleon  Transfers in dissipative collisions between          massive nuclei   Production of heavy trans-uranium  and heavy neutron rich elements SMF approachQuantal Nucleon Diffusion Description of multi-nucleon transfer mechanism </vt:lpstr>
      <vt:lpstr>Slide 8</vt:lpstr>
      <vt:lpstr>Slide 9</vt:lpstr>
      <vt:lpstr>Small fluctuations around the mean</vt:lpstr>
      <vt:lpstr>  S.Ayik, B.Yilmaz, O.Yilmaz, S. Umar, PRC 97 (2018)</vt:lpstr>
      <vt:lpstr>Slide 12</vt:lpstr>
      <vt:lpstr>Slide 13</vt:lpstr>
      <vt:lpstr>Slide 14</vt:lpstr>
      <vt:lpstr>Mean drift paths calculated by TDHF: After a fast charge equilibration, in both systems,  the mean drift occurs toward symmetry with  </vt:lpstr>
      <vt:lpstr>Slide 16</vt:lpstr>
      <vt:lpstr>Slide 17</vt:lpstr>
      <vt:lpstr>Neutron and proton drift and diffusion coefficients at impact parameter b = 2.8 fm</vt:lpstr>
      <vt:lpstr>Co-variances for impact parameter b = 2.8 fm: </vt:lpstr>
      <vt:lpstr>                  Mass distribution of  Primary fragments in      Data:Kozulin et al.  JP 515(2014)  S.Ayik,B.Yilmaz, O.Yilmaz, S.Umar PRC 97 (2018)    </vt:lpstr>
      <vt:lpstr>                   Cross-section  of  primary heavy fragment production in       (milli barn)      </vt:lpstr>
      <vt:lpstr>Multi-nucleon transfer in collisions    at</vt:lpstr>
      <vt:lpstr>Proton and neutron diffusion coefficients</vt:lpstr>
      <vt:lpstr>TDHF for mean values</vt:lpstr>
      <vt:lpstr>Potential energy surface</vt:lpstr>
      <vt:lpstr>Slide 26</vt:lpstr>
      <vt:lpstr>Slide 27</vt:lpstr>
      <vt:lpstr>Slide 28</vt:lpstr>
      <vt:lpstr>Slide 29</vt:lpstr>
      <vt:lpstr>Early Development of Spinodal  Instabilities  in SMF  </vt:lpstr>
      <vt:lpstr>Slide 31</vt:lpstr>
      <vt:lpstr>Equal time correlation function  of density fluctuations</vt:lpstr>
      <vt:lpstr>Spectral intensity of  correlation function Cut + Pole contributions is well behaved as a function of wave number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Trento- May, 2019  Stochastic Mean-Field Approach (Dynamics of HIC Beyond Mean-Field)  Sakir Ayik Tennessee Tech University</dc:title>
  <dc:creator>SAyik</dc:creator>
  <cp:lastModifiedBy>Sakir</cp:lastModifiedBy>
  <cp:revision>24</cp:revision>
  <cp:lastPrinted>2019-04-12T13:53:58Z</cp:lastPrinted>
  <dcterms:created xsi:type="dcterms:W3CDTF">2019-04-11T01:09:19Z</dcterms:created>
  <dcterms:modified xsi:type="dcterms:W3CDTF">2019-05-22T16:05:28Z</dcterms:modified>
</cp:coreProperties>
</file>