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743" r:id="rId2"/>
    <p:sldId id="874" r:id="rId3"/>
    <p:sldId id="959" r:id="rId4"/>
    <p:sldId id="938" r:id="rId5"/>
    <p:sldId id="960" r:id="rId6"/>
    <p:sldId id="963" r:id="rId7"/>
    <p:sldId id="996" r:id="rId8"/>
    <p:sldId id="997" r:id="rId9"/>
    <p:sldId id="999" r:id="rId10"/>
    <p:sldId id="993" r:id="rId11"/>
    <p:sldId id="967" r:id="rId12"/>
    <p:sldId id="970" r:id="rId13"/>
    <p:sldId id="971" r:id="rId14"/>
    <p:sldId id="994" r:id="rId15"/>
    <p:sldId id="972" r:id="rId16"/>
    <p:sldId id="1000" r:id="rId17"/>
    <p:sldId id="1001" r:id="rId18"/>
    <p:sldId id="973" r:id="rId19"/>
    <p:sldId id="974" r:id="rId20"/>
    <p:sldId id="1002" r:id="rId21"/>
    <p:sldId id="1003" r:id="rId22"/>
    <p:sldId id="1004" r:id="rId23"/>
    <p:sldId id="1006" r:id="rId24"/>
    <p:sldId id="987" r:id="rId25"/>
    <p:sldId id="985" r:id="rId26"/>
    <p:sldId id="986" r:id="rId27"/>
    <p:sldId id="951" r:id="rId28"/>
    <p:sldId id="983" r:id="rId29"/>
    <p:sldId id="984" r:id="rId30"/>
  </p:sldIdLst>
  <p:sldSz cx="9144000" cy="6858000" type="screen4x3"/>
  <p:notesSz cx="7099300" cy="10234613"/>
  <p:defaultTextStyle>
    <a:defPPr>
      <a:defRPr lang="en-US"/>
    </a:defPPr>
    <a:lvl1pPr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1pPr>
    <a:lvl2pPr marL="4572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2pPr>
    <a:lvl3pPr marL="9144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3pPr>
    <a:lvl4pPr marL="13716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4pPr>
    <a:lvl5pPr marL="18288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5pPr>
    <a:lvl6pPr marL="2286000" algn="l" defTabSz="914400" rtl="0" eaLnBrk="1" latinLnBrk="0" hangingPunct="1">
      <a:defRPr kumimoji="1" sz="2400" kern="1200">
        <a:solidFill>
          <a:schemeClr val="tx1"/>
        </a:solidFill>
        <a:latin typeface="Times New Roman" pitchFamily="18" charset="0"/>
        <a:ea typeface="宋体" pitchFamily="2" charset="-122"/>
        <a:cs typeface="+mn-cs"/>
      </a:defRPr>
    </a:lvl6pPr>
    <a:lvl7pPr marL="2743200" algn="l" defTabSz="914400" rtl="0" eaLnBrk="1" latinLnBrk="0" hangingPunct="1">
      <a:defRPr kumimoji="1" sz="2400" kern="1200">
        <a:solidFill>
          <a:schemeClr val="tx1"/>
        </a:solidFill>
        <a:latin typeface="Times New Roman" pitchFamily="18" charset="0"/>
        <a:ea typeface="宋体" pitchFamily="2" charset="-122"/>
        <a:cs typeface="+mn-cs"/>
      </a:defRPr>
    </a:lvl7pPr>
    <a:lvl8pPr marL="3200400" algn="l" defTabSz="914400" rtl="0" eaLnBrk="1" latinLnBrk="0" hangingPunct="1">
      <a:defRPr kumimoji="1" sz="2400" kern="1200">
        <a:solidFill>
          <a:schemeClr val="tx1"/>
        </a:solidFill>
        <a:latin typeface="Times New Roman" pitchFamily="18" charset="0"/>
        <a:ea typeface="宋体" pitchFamily="2" charset="-122"/>
        <a:cs typeface="+mn-cs"/>
      </a:defRPr>
    </a:lvl8pPr>
    <a:lvl9pPr marL="3657600" algn="l" defTabSz="914400" rtl="0" eaLnBrk="1" latinLnBrk="0" hangingPunct="1">
      <a:defRPr kumimoji="1" sz="2400" kern="1200">
        <a:solidFill>
          <a:schemeClr val="tx1"/>
        </a:solidFill>
        <a:latin typeface="Times New Roman" pitchFamily="18"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CC0000"/>
    <a:srgbClr val="66FFCC"/>
    <a:srgbClr val="FF66FF"/>
    <a:srgbClr val="99FFCC"/>
    <a:srgbClr val="99FF66"/>
    <a:srgbClr val="FFCC66"/>
    <a:srgbClr val="FF330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2DE63D5-997A-4646-A377-4702673A728D}" styleName="浅色样式 2 - 强调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6024" autoAdjust="0"/>
    <p:restoredTop sz="94703" autoAdjust="0"/>
  </p:normalViewPr>
  <p:slideViewPr>
    <p:cSldViewPr>
      <p:cViewPr varScale="1">
        <p:scale>
          <a:sx n="84" d="100"/>
          <a:sy n="84" d="100"/>
        </p:scale>
        <p:origin x="-1176"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8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563018-038E-4B9A-B377-0587EADDE1F3}" type="doc">
      <dgm:prSet loTypeId="urn:microsoft.com/office/officeart/2005/8/layout/radial1" loCatId="relationship" qsTypeId="urn:microsoft.com/office/officeart/2005/8/quickstyle/simple1" qsCatId="simple" csTypeId="urn:microsoft.com/office/officeart/2005/8/colors/accent5_2" csCatId="accent5" phldr="1"/>
      <dgm:spPr/>
      <dgm:t>
        <a:bodyPr/>
        <a:lstStyle/>
        <a:p>
          <a:endParaRPr lang="zh-CN" altLang="en-US"/>
        </a:p>
      </dgm:t>
    </dgm:pt>
    <dgm:pt modelId="{21C65921-03A7-434F-93D3-307217CEE552}">
      <dgm:prSet phldrT="[文本]" custT="1"/>
      <dgm:spPr>
        <a:solidFill>
          <a:schemeClr val="accent5">
            <a:lumMod val="75000"/>
          </a:schemeClr>
        </a:solidFill>
      </dgm:spPr>
      <dgm:t>
        <a:bodyPr/>
        <a:lstStyle/>
        <a:p>
          <a:r>
            <a:rPr lang="en-US" sz="2400" b="1" i="0" dirty="0" smtClean="0">
              <a:solidFill>
                <a:schemeClr val="tx1"/>
              </a:solidFill>
            </a:rPr>
            <a:t>Phase Transition</a:t>
          </a:r>
          <a:endParaRPr lang="zh-CN" altLang="en-US" sz="2400" b="1" dirty="0">
            <a:solidFill>
              <a:schemeClr val="tx1"/>
            </a:solidFill>
          </a:endParaRPr>
        </a:p>
      </dgm:t>
    </dgm:pt>
    <dgm:pt modelId="{8E8460A0-CCAA-4277-9627-0261D7F5390D}" type="parTrans" cxnId="{F73A8A3F-8AB2-4B1F-9675-4D1762A2A15E}">
      <dgm:prSet/>
      <dgm:spPr/>
      <dgm:t>
        <a:bodyPr/>
        <a:lstStyle/>
        <a:p>
          <a:endParaRPr lang="zh-CN" altLang="en-US" sz="2400">
            <a:solidFill>
              <a:schemeClr val="tx1"/>
            </a:solidFill>
          </a:endParaRPr>
        </a:p>
      </dgm:t>
    </dgm:pt>
    <dgm:pt modelId="{910CD717-51FA-4A6E-AE4C-170BFA443C0B}" type="sibTrans" cxnId="{F73A8A3F-8AB2-4B1F-9675-4D1762A2A15E}">
      <dgm:prSet/>
      <dgm:spPr/>
      <dgm:t>
        <a:bodyPr/>
        <a:lstStyle/>
        <a:p>
          <a:endParaRPr lang="zh-CN" altLang="en-US" sz="2400">
            <a:solidFill>
              <a:schemeClr val="tx1"/>
            </a:solidFill>
          </a:endParaRPr>
        </a:p>
      </dgm:t>
    </dgm:pt>
    <dgm:pt modelId="{97F6D548-C1A9-48CE-9D24-0DC565234BDD}">
      <dgm:prSet phldrT="[文本]" custT="1"/>
      <dgm:spPr/>
      <dgm:t>
        <a:bodyPr/>
        <a:lstStyle/>
        <a:p>
          <a:r>
            <a:rPr lang="en-US" altLang="zh-CN" sz="2400" dirty="0" smtClean="0">
              <a:solidFill>
                <a:schemeClr val="tx1"/>
              </a:solidFill>
            </a:rPr>
            <a:t>Nuclear</a:t>
          </a:r>
          <a:endParaRPr lang="zh-CN" altLang="en-US" sz="2400" dirty="0">
            <a:solidFill>
              <a:schemeClr val="tx1"/>
            </a:solidFill>
          </a:endParaRPr>
        </a:p>
      </dgm:t>
    </dgm:pt>
    <dgm:pt modelId="{91134C6F-7BF5-4783-A1D5-1A6C322C7E1D}" type="parTrans" cxnId="{6B5169DA-9A95-4FA9-AD83-B81E19B306C7}">
      <dgm:prSet custT="1"/>
      <dgm:spPr/>
      <dgm:t>
        <a:bodyPr/>
        <a:lstStyle/>
        <a:p>
          <a:endParaRPr lang="zh-CN" altLang="en-US" sz="2400">
            <a:solidFill>
              <a:schemeClr val="tx1"/>
            </a:solidFill>
          </a:endParaRPr>
        </a:p>
      </dgm:t>
    </dgm:pt>
    <dgm:pt modelId="{F6FF7287-A475-4886-AF7C-356FAFB9A277}" type="sibTrans" cxnId="{6B5169DA-9A95-4FA9-AD83-B81E19B306C7}">
      <dgm:prSet/>
      <dgm:spPr/>
      <dgm:t>
        <a:bodyPr/>
        <a:lstStyle/>
        <a:p>
          <a:endParaRPr lang="zh-CN" altLang="en-US" sz="2400">
            <a:solidFill>
              <a:schemeClr val="tx1"/>
            </a:solidFill>
          </a:endParaRPr>
        </a:p>
      </dgm:t>
    </dgm:pt>
    <dgm:pt modelId="{17691E2A-17A0-4CAD-BD17-BDAC75FB0F73}">
      <dgm:prSet phldrT="[文本]" custT="1"/>
      <dgm:spPr/>
      <dgm:t>
        <a:bodyPr/>
        <a:lstStyle/>
        <a:p>
          <a:r>
            <a:rPr lang="en-US" altLang="en-US" sz="2000" dirty="0" smtClean="0">
              <a:solidFill>
                <a:schemeClr val="tx1"/>
              </a:solidFill>
            </a:rPr>
            <a:t>Classics,</a:t>
          </a:r>
        </a:p>
        <a:p>
          <a:r>
            <a:rPr lang="en-US" altLang="en-US" sz="2000" dirty="0" smtClean="0">
              <a:solidFill>
                <a:schemeClr val="tx1"/>
              </a:solidFill>
            </a:rPr>
            <a:t>Quantum</a:t>
          </a:r>
          <a:endParaRPr lang="zh-CN" altLang="en-US" sz="2000" dirty="0">
            <a:solidFill>
              <a:schemeClr val="tx1"/>
            </a:solidFill>
          </a:endParaRPr>
        </a:p>
      </dgm:t>
    </dgm:pt>
    <dgm:pt modelId="{F4AEB4E4-28B6-4D5B-AB2D-E4915DC2A382}" type="parTrans" cxnId="{9CE3A500-05AD-46F6-94DC-AE7C69FA7547}">
      <dgm:prSet custT="1"/>
      <dgm:spPr/>
      <dgm:t>
        <a:bodyPr/>
        <a:lstStyle/>
        <a:p>
          <a:endParaRPr lang="zh-CN" altLang="en-US" sz="2400">
            <a:solidFill>
              <a:schemeClr val="tx1"/>
            </a:solidFill>
          </a:endParaRPr>
        </a:p>
      </dgm:t>
    </dgm:pt>
    <dgm:pt modelId="{6FF836D5-B63F-4E21-A3ED-033250E225E8}" type="sibTrans" cxnId="{9CE3A500-05AD-46F6-94DC-AE7C69FA7547}">
      <dgm:prSet/>
      <dgm:spPr/>
      <dgm:t>
        <a:bodyPr/>
        <a:lstStyle/>
        <a:p>
          <a:endParaRPr lang="zh-CN" altLang="en-US" sz="2400">
            <a:solidFill>
              <a:schemeClr val="tx1"/>
            </a:solidFill>
          </a:endParaRPr>
        </a:p>
      </dgm:t>
    </dgm:pt>
    <dgm:pt modelId="{53A4A67A-0F6E-4537-8CE3-6B48E3547752}">
      <dgm:prSet phldrT="[文本]" custT="1"/>
      <dgm:spPr/>
      <dgm:t>
        <a:bodyPr/>
        <a:lstStyle/>
        <a:p>
          <a:r>
            <a:rPr lang="en-US" altLang="en-US" sz="2000" dirty="0" smtClean="0">
              <a:solidFill>
                <a:schemeClr val="tx1"/>
              </a:solidFill>
            </a:rPr>
            <a:t>Materials</a:t>
          </a:r>
          <a:endParaRPr lang="zh-CN" altLang="en-US" sz="2000" dirty="0">
            <a:solidFill>
              <a:schemeClr val="tx1"/>
            </a:solidFill>
          </a:endParaRPr>
        </a:p>
      </dgm:t>
    </dgm:pt>
    <dgm:pt modelId="{36BDC3AD-2AED-4E02-BE0D-C2EE590EB22D}" type="parTrans" cxnId="{1DC9EA15-6343-4305-BFDD-C66754631063}">
      <dgm:prSet custT="1"/>
      <dgm:spPr/>
      <dgm:t>
        <a:bodyPr/>
        <a:lstStyle/>
        <a:p>
          <a:endParaRPr lang="zh-CN" altLang="en-US" sz="2400">
            <a:solidFill>
              <a:schemeClr val="tx1"/>
            </a:solidFill>
          </a:endParaRPr>
        </a:p>
      </dgm:t>
    </dgm:pt>
    <dgm:pt modelId="{2738BAD7-0E32-4348-AF14-BFF5B1D0A412}" type="sibTrans" cxnId="{1DC9EA15-6343-4305-BFDD-C66754631063}">
      <dgm:prSet/>
      <dgm:spPr/>
      <dgm:t>
        <a:bodyPr/>
        <a:lstStyle/>
        <a:p>
          <a:endParaRPr lang="zh-CN" altLang="en-US" sz="2400">
            <a:solidFill>
              <a:schemeClr val="tx1"/>
            </a:solidFill>
          </a:endParaRPr>
        </a:p>
      </dgm:t>
    </dgm:pt>
    <dgm:pt modelId="{F81799BB-3F2E-4C90-90C7-3E12FFC91F0B}">
      <dgm:prSet phldrT="[文本]" custT="1"/>
      <dgm:spPr/>
      <dgm:t>
        <a:bodyPr/>
        <a:lstStyle/>
        <a:p>
          <a:r>
            <a:rPr lang="en-US" sz="2200" b="0" i="0" dirty="0" smtClean="0">
              <a:solidFill>
                <a:schemeClr val="tx1"/>
              </a:solidFill>
            </a:rPr>
            <a:t>Atomic</a:t>
          </a:r>
        </a:p>
        <a:p>
          <a:r>
            <a:rPr lang="en-US" sz="2200" b="0" i="0" dirty="0" smtClean="0">
              <a:solidFill>
                <a:schemeClr val="tx1"/>
              </a:solidFill>
            </a:rPr>
            <a:t>Polymer</a:t>
          </a:r>
          <a:endParaRPr lang="zh-CN" altLang="en-US" sz="2200" dirty="0">
            <a:solidFill>
              <a:schemeClr val="tx1"/>
            </a:solidFill>
          </a:endParaRPr>
        </a:p>
      </dgm:t>
    </dgm:pt>
    <dgm:pt modelId="{FB2349BB-715D-400E-A9A7-D41F0FADC0AF}" type="parTrans" cxnId="{78F24334-54CA-4F82-9BF0-13A5BC671D4E}">
      <dgm:prSet custT="1"/>
      <dgm:spPr/>
      <dgm:t>
        <a:bodyPr/>
        <a:lstStyle/>
        <a:p>
          <a:endParaRPr lang="zh-CN" altLang="en-US" sz="2400">
            <a:solidFill>
              <a:schemeClr val="tx1"/>
            </a:solidFill>
          </a:endParaRPr>
        </a:p>
      </dgm:t>
    </dgm:pt>
    <dgm:pt modelId="{594E9B90-D4DB-48E9-B000-D1F3BA96E449}" type="sibTrans" cxnId="{78F24334-54CA-4F82-9BF0-13A5BC671D4E}">
      <dgm:prSet/>
      <dgm:spPr/>
      <dgm:t>
        <a:bodyPr/>
        <a:lstStyle/>
        <a:p>
          <a:endParaRPr lang="zh-CN" altLang="en-US" sz="2400">
            <a:solidFill>
              <a:schemeClr val="tx1"/>
            </a:solidFill>
          </a:endParaRPr>
        </a:p>
      </dgm:t>
    </dgm:pt>
    <dgm:pt modelId="{59B7977C-7240-43A1-A295-3AE99EC2B9DD}" type="pres">
      <dgm:prSet presAssocID="{73563018-038E-4B9A-B377-0587EADDE1F3}" presName="cycle" presStyleCnt="0">
        <dgm:presLayoutVars>
          <dgm:chMax val="1"/>
          <dgm:dir/>
          <dgm:animLvl val="ctr"/>
          <dgm:resizeHandles val="exact"/>
        </dgm:presLayoutVars>
      </dgm:prSet>
      <dgm:spPr/>
      <dgm:t>
        <a:bodyPr/>
        <a:lstStyle/>
        <a:p>
          <a:endParaRPr lang="zh-CN" altLang="en-US"/>
        </a:p>
      </dgm:t>
    </dgm:pt>
    <dgm:pt modelId="{FE5BCD29-DF2D-41A8-89C7-9C22BECA2DD0}" type="pres">
      <dgm:prSet presAssocID="{21C65921-03A7-434F-93D3-307217CEE552}" presName="centerShape" presStyleLbl="node0" presStyleIdx="0" presStyleCnt="1" custScaleX="146130" custScaleY="146130"/>
      <dgm:spPr/>
      <dgm:t>
        <a:bodyPr/>
        <a:lstStyle/>
        <a:p>
          <a:endParaRPr lang="zh-CN" altLang="en-US"/>
        </a:p>
      </dgm:t>
    </dgm:pt>
    <dgm:pt modelId="{5B49AF90-9EA4-4BAB-81CF-CF1341315D4F}" type="pres">
      <dgm:prSet presAssocID="{91134C6F-7BF5-4783-A1D5-1A6C322C7E1D}" presName="Name9" presStyleLbl="parChTrans1D2" presStyleIdx="0" presStyleCnt="4"/>
      <dgm:spPr/>
      <dgm:t>
        <a:bodyPr/>
        <a:lstStyle/>
        <a:p>
          <a:endParaRPr lang="zh-CN" altLang="en-US"/>
        </a:p>
      </dgm:t>
    </dgm:pt>
    <dgm:pt modelId="{BB669D88-7124-4299-81BF-BFF1203C5AEB}" type="pres">
      <dgm:prSet presAssocID="{91134C6F-7BF5-4783-A1D5-1A6C322C7E1D}" presName="connTx" presStyleLbl="parChTrans1D2" presStyleIdx="0" presStyleCnt="4"/>
      <dgm:spPr/>
      <dgm:t>
        <a:bodyPr/>
        <a:lstStyle/>
        <a:p>
          <a:endParaRPr lang="zh-CN" altLang="en-US"/>
        </a:p>
      </dgm:t>
    </dgm:pt>
    <dgm:pt modelId="{00F94AB2-04E1-42F8-8AE7-61286C7881D0}" type="pres">
      <dgm:prSet presAssocID="{97F6D548-C1A9-48CE-9D24-0DC565234BDD}" presName="node" presStyleLbl="node1" presStyleIdx="0" presStyleCnt="4">
        <dgm:presLayoutVars>
          <dgm:bulletEnabled val="1"/>
        </dgm:presLayoutVars>
      </dgm:prSet>
      <dgm:spPr/>
      <dgm:t>
        <a:bodyPr/>
        <a:lstStyle/>
        <a:p>
          <a:endParaRPr lang="zh-CN" altLang="en-US"/>
        </a:p>
      </dgm:t>
    </dgm:pt>
    <dgm:pt modelId="{A7173FC2-A051-4C3B-BC34-29AE46750200}" type="pres">
      <dgm:prSet presAssocID="{F4AEB4E4-28B6-4D5B-AB2D-E4915DC2A382}" presName="Name9" presStyleLbl="parChTrans1D2" presStyleIdx="1" presStyleCnt="4"/>
      <dgm:spPr/>
      <dgm:t>
        <a:bodyPr/>
        <a:lstStyle/>
        <a:p>
          <a:endParaRPr lang="zh-CN" altLang="en-US"/>
        </a:p>
      </dgm:t>
    </dgm:pt>
    <dgm:pt modelId="{74B51AC8-A66F-4B5E-B790-15093810EB91}" type="pres">
      <dgm:prSet presAssocID="{F4AEB4E4-28B6-4D5B-AB2D-E4915DC2A382}" presName="connTx" presStyleLbl="parChTrans1D2" presStyleIdx="1" presStyleCnt="4"/>
      <dgm:spPr/>
      <dgm:t>
        <a:bodyPr/>
        <a:lstStyle/>
        <a:p>
          <a:endParaRPr lang="zh-CN" altLang="en-US"/>
        </a:p>
      </dgm:t>
    </dgm:pt>
    <dgm:pt modelId="{99E9F91B-FDC8-4DD4-9D8A-57F88FC40CF5}" type="pres">
      <dgm:prSet presAssocID="{17691E2A-17A0-4CAD-BD17-BDAC75FB0F73}" presName="node" presStyleLbl="node1" presStyleIdx="1" presStyleCnt="4">
        <dgm:presLayoutVars>
          <dgm:bulletEnabled val="1"/>
        </dgm:presLayoutVars>
      </dgm:prSet>
      <dgm:spPr/>
      <dgm:t>
        <a:bodyPr/>
        <a:lstStyle/>
        <a:p>
          <a:endParaRPr lang="zh-CN" altLang="en-US"/>
        </a:p>
      </dgm:t>
    </dgm:pt>
    <dgm:pt modelId="{37F61577-80F8-460C-972D-EB155F432ADE}" type="pres">
      <dgm:prSet presAssocID="{36BDC3AD-2AED-4E02-BE0D-C2EE590EB22D}" presName="Name9" presStyleLbl="parChTrans1D2" presStyleIdx="2" presStyleCnt="4"/>
      <dgm:spPr/>
      <dgm:t>
        <a:bodyPr/>
        <a:lstStyle/>
        <a:p>
          <a:endParaRPr lang="zh-CN" altLang="en-US"/>
        </a:p>
      </dgm:t>
    </dgm:pt>
    <dgm:pt modelId="{A6DDF0FD-AE1B-4C6F-B7CB-1677B7C8ABD6}" type="pres">
      <dgm:prSet presAssocID="{36BDC3AD-2AED-4E02-BE0D-C2EE590EB22D}" presName="connTx" presStyleLbl="parChTrans1D2" presStyleIdx="2" presStyleCnt="4"/>
      <dgm:spPr/>
      <dgm:t>
        <a:bodyPr/>
        <a:lstStyle/>
        <a:p>
          <a:endParaRPr lang="zh-CN" altLang="en-US"/>
        </a:p>
      </dgm:t>
    </dgm:pt>
    <dgm:pt modelId="{585A3E83-CB68-4A5E-8D9A-41CB55D3EEA5}" type="pres">
      <dgm:prSet presAssocID="{53A4A67A-0F6E-4537-8CE3-6B48E3547752}" presName="node" presStyleLbl="node1" presStyleIdx="2" presStyleCnt="4">
        <dgm:presLayoutVars>
          <dgm:bulletEnabled val="1"/>
        </dgm:presLayoutVars>
      </dgm:prSet>
      <dgm:spPr/>
      <dgm:t>
        <a:bodyPr/>
        <a:lstStyle/>
        <a:p>
          <a:endParaRPr lang="zh-CN" altLang="en-US"/>
        </a:p>
      </dgm:t>
    </dgm:pt>
    <dgm:pt modelId="{39481C66-EBC0-4B42-948F-A0B4E72D56EB}" type="pres">
      <dgm:prSet presAssocID="{FB2349BB-715D-400E-A9A7-D41F0FADC0AF}" presName="Name9" presStyleLbl="parChTrans1D2" presStyleIdx="3" presStyleCnt="4"/>
      <dgm:spPr/>
      <dgm:t>
        <a:bodyPr/>
        <a:lstStyle/>
        <a:p>
          <a:endParaRPr lang="zh-CN" altLang="en-US"/>
        </a:p>
      </dgm:t>
    </dgm:pt>
    <dgm:pt modelId="{852F1E8C-6333-41BF-8961-F26C3EF62548}" type="pres">
      <dgm:prSet presAssocID="{FB2349BB-715D-400E-A9A7-D41F0FADC0AF}" presName="connTx" presStyleLbl="parChTrans1D2" presStyleIdx="3" presStyleCnt="4"/>
      <dgm:spPr/>
      <dgm:t>
        <a:bodyPr/>
        <a:lstStyle/>
        <a:p>
          <a:endParaRPr lang="zh-CN" altLang="en-US"/>
        </a:p>
      </dgm:t>
    </dgm:pt>
    <dgm:pt modelId="{15E38DAC-B7B9-48BF-A0A8-A8C66F0C4EEB}" type="pres">
      <dgm:prSet presAssocID="{F81799BB-3F2E-4C90-90C7-3E12FFC91F0B}" presName="node" presStyleLbl="node1" presStyleIdx="3" presStyleCnt="4">
        <dgm:presLayoutVars>
          <dgm:bulletEnabled val="1"/>
        </dgm:presLayoutVars>
      </dgm:prSet>
      <dgm:spPr/>
      <dgm:t>
        <a:bodyPr/>
        <a:lstStyle/>
        <a:p>
          <a:endParaRPr lang="zh-CN" altLang="en-US"/>
        </a:p>
      </dgm:t>
    </dgm:pt>
  </dgm:ptLst>
  <dgm:cxnLst>
    <dgm:cxn modelId="{7C65E38E-2D84-4D32-B4B0-9259AC0A96A7}" type="presOf" srcId="{91134C6F-7BF5-4783-A1D5-1A6C322C7E1D}" destId="{BB669D88-7124-4299-81BF-BFF1203C5AEB}" srcOrd="1" destOrd="0" presId="urn:microsoft.com/office/officeart/2005/8/layout/radial1"/>
    <dgm:cxn modelId="{F7AEC62D-8326-4EB0-A615-6EDFB84AC636}" type="presOf" srcId="{F4AEB4E4-28B6-4D5B-AB2D-E4915DC2A382}" destId="{74B51AC8-A66F-4B5E-B790-15093810EB91}" srcOrd="1" destOrd="0" presId="urn:microsoft.com/office/officeart/2005/8/layout/radial1"/>
    <dgm:cxn modelId="{B5548B95-19AA-422D-890E-31094F2B28E9}" type="presOf" srcId="{F4AEB4E4-28B6-4D5B-AB2D-E4915DC2A382}" destId="{A7173FC2-A051-4C3B-BC34-29AE46750200}" srcOrd="0" destOrd="0" presId="urn:microsoft.com/office/officeart/2005/8/layout/radial1"/>
    <dgm:cxn modelId="{65EE8907-E666-4433-80B7-44E786026A89}" type="presOf" srcId="{21C65921-03A7-434F-93D3-307217CEE552}" destId="{FE5BCD29-DF2D-41A8-89C7-9C22BECA2DD0}" srcOrd="0" destOrd="0" presId="urn:microsoft.com/office/officeart/2005/8/layout/radial1"/>
    <dgm:cxn modelId="{72637296-B253-477A-AF7A-3F08D5765968}" type="presOf" srcId="{91134C6F-7BF5-4783-A1D5-1A6C322C7E1D}" destId="{5B49AF90-9EA4-4BAB-81CF-CF1341315D4F}" srcOrd="0" destOrd="0" presId="urn:microsoft.com/office/officeart/2005/8/layout/radial1"/>
    <dgm:cxn modelId="{E14059E3-BC71-434E-BCDE-D847820FBE4F}" type="presOf" srcId="{FB2349BB-715D-400E-A9A7-D41F0FADC0AF}" destId="{852F1E8C-6333-41BF-8961-F26C3EF62548}" srcOrd="1" destOrd="0" presId="urn:microsoft.com/office/officeart/2005/8/layout/radial1"/>
    <dgm:cxn modelId="{3026EFA3-DB1B-4A70-89C4-2772840A5092}" type="presOf" srcId="{FB2349BB-715D-400E-A9A7-D41F0FADC0AF}" destId="{39481C66-EBC0-4B42-948F-A0B4E72D56EB}" srcOrd="0" destOrd="0" presId="urn:microsoft.com/office/officeart/2005/8/layout/radial1"/>
    <dgm:cxn modelId="{78F24334-54CA-4F82-9BF0-13A5BC671D4E}" srcId="{21C65921-03A7-434F-93D3-307217CEE552}" destId="{F81799BB-3F2E-4C90-90C7-3E12FFC91F0B}" srcOrd="3" destOrd="0" parTransId="{FB2349BB-715D-400E-A9A7-D41F0FADC0AF}" sibTransId="{594E9B90-D4DB-48E9-B000-D1F3BA96E449}"/>
    <dgm:cxn modelId="{7FA514C2-69BC-4974-A1F6-94AEF0C096CA}" type="presOf" srcId="{53A4A67A-0F6E-4537-8CE3-6B48E3547752}" destId="{585A3E83-CB68-4A5E-8D9A-41CB55D3EEA5}" srcOrd="0" destOrd="0" presId="urn:microsoft.com/office/officeart/2005/8/layout/radial1"/>
    <dgm:cxn modelId="{73FBAEEA-9F98-4C8B-B9C0-B1354A7648CE}" type="presOf" srcId="{36BDC3AD-2AED-4E02-BE0D-C2EE590EB22D}" destId="{A6DDF0FD-AE1B-4C6F-B7CB-1677B7C8ABD6}" srcOrd="1" destOrd="0" presId="urn:microsoft.com/office/officeart/2005/8/layout/radial1"/>
    <dgm:cxn modelId="{9CE3A500-05AD-46F6-94DC-AE7C69FA7547}" srcId="{21C65921-03A7-434F-93D3-307217CEE552}" destId="{17691E2A-17A0-4CAD-BD17-BDAC75FB0F73}" srcOrd="1" destOrd="0" parTransId="{F4AEB4E4-28B6-4D5B-AB2D-E4915DC2A382}" sibTransId="{6FF836D5-B63F-4E21-A3ED-033250E225E8}"/>
    <dgm:cxn modelId="{F73A8A3F-8AB2-4B1F-9675-4D1762A2A15E}" srcId="{73563018-038E-4B9A-B377-0587EADDE1F3}" destId="{21C65921-03A7-434F-93D3-307217CEE552}" srcOrd="0" destOrd="0" parTransId="{8E8460A0-CCAA-4277-9627-0261D7F5390D}" sibTransId="{910CD717-51FA-4A6E-AE4C-170BFA443C0B}"/>
    <dgm:cxn modelId="{AC5E1AB0-F4C7-4A26-9BFE-2C0C6C75172E}" type="presOf" srcId="{17691E2A-17A0-4CAD-BD17-BDAC75FB0F73}" destId="{99E9F91B-FDC8-4DD4-9D8A-57F88FC40CF5}" srcOrd="0" destOrd="0" presId="urn:microsoft.com/office/officeart/2005/8/layout/radial1"/>
    <dgm:cxn modelId="{8D624BB7-6189-4494-9C64-0A77CF5D7855}" type="presOf" srcId="{97F6D548-C1A9-48CE-9D24-0DC565234BDD}" destId="{00F94AB2-04E1-42F8-8AE7-61286C7881D0}" srcOrd="0" destOrd="0" presId="urn:microsoft.com/office/officeart/2005/8/layout/radial1"/>
    <dgm:cxn modelId="{2F7EEFCE-501C-4A6A-84A6-58032F7BCC77}" type="presOf" srcId="{F81799BB-3F2E-4C90-90C7-3E12FFC91F0B}" destId="{15E38DAC-B7B9-48BF-A0A8-A8C66F0C4EEB}" srcOrd="0" destOrd="0" presId="urn:microsoft.com/office/officeart/2005/8/layout/radial1"/>
    <dgm:cxn modelId="{C6BC12FD-26E8-4C03-9BBD-DE03153B5409}" type="presOf" srcId="{36BDC3AD-2AED-4E02-BE0D-C2EE590EB22D}" destId="{37F61577-80F8-460C-972D-EB155F432ADE}" srcOrd="0" destOrd="0" presId="urn:microsoft.com/office/officeart/2005/8/layout/radial1"/>
    <dgm:cxn modelId="{6B9774AE-C322-439B-ACCC-4B35824886EC}" type="presOf" srcId="{73563018-038E-4B9A-B377-0587EADDE1F3}" destId="{59B7977C-7240-43A1-A295-3AE99EC2B9DD}" srcOrd="0" destOrd="0" presId="urn:microsoft.com/office/officeart/2005/8/layout/radial1"/>
    <dgm:cxn modelId="{6B5169DA-9A95-4FA9-AD83-B81E19B306C7}" srcId="{21C65921-03A7-434F-93D3-307217CEE552}" destId="{97F6D548-C1A9-48CE-9D24-0DC565234BDD}" srcOrd="0" destOrd="0" parTransId="{91134C6F-7BF5-4783-A1D5-1A6C322C7E1D}" sibTransId="{F6FF7287-A475-4886-AF7C-356FAFB9A277}"/>
    <dgm:cxn modelId="{1DC9EA15-6343-4305-BFDD-C66754631063}" srcId="{21C65921-03A7-434F-93D3-307217CEE552}" destId="{53A4A67A-0F6E-4537-8CE3-6B48E3547752}" srcOrd="2" destOrd="0" parTransId="{36BDC3AD-2AED-4E02-BE0D-C2EE590EB22D}" sibTransId="{2738BAD7-0E32-4348-AF14-BFF5B1D0A412}"/>
    <dgm:cxn modelId="{033C980C-1FD4-4C80-8107-1B939F473EA2}" type="presParOf" srcId="{59B7977C-7240-43A1-A295-3AE99EC2B9DD}" destId="{FE5BCD29-DF2D-41A8-89C7-9C22BECA2DD0}" srcOrd="0" destOrd="0" presId="urn:microsoft.com/office/officeart/2005/8/layout/radial1"/>
    <dgm:cxn modelId="{7C0DB016-0D5F-42B5-BECB-CCFBC5122998}" type="presParOf" srcId="{59B7977C-7240-43A1-A295-3AE99EC2B9DD}" destId="{5B49AF90-9EA4-4BAB-81CF-CF1341315D4F}" srcOrd="1" destOrd="0" presId="urn:microsoft.com/office/officeart/2005/8/layout/radial1"/>
    <dgm:cxn modelId="{C2E96115-07A2-4D08-964E-B8950CE41307}" type="presParOf" srcId="{5B49AF90-9EA4-4BAB-81CF-CF1341315D4F}" destId="{BB669D88-7124-4299-81BF-BFF1203C5AEB}" srcOrd="0" destOrd="0" presId="urn:microsoft.com/office/officeart/2005/8/layout/radial1"/>
    <dgm:cxn modelId="{D2B64D76-29BB-4B72-A88A-B1F740B2BB86}" type="presParOf" srcId="{59B7977C-7240-43A1-A295-3AE99EC2B9DD}" destId="{00F94AB2-04E1-42F8-8AE7-61286C7881D0}" srcOrd="2" destOrd="0" presId="urn:microsoft.com/office/officeart/2005/8/layout/radial1"/>
    <dgm:cxn modelId="{CC2CDF27-0B8F-4A9D-A035-BFCE567C8FD1}" type="presParOf" srcId="{59B7977C-7240-43A1-A295-3AE99EC2B9DD}" destId="{A7173FC2-A051-4C3B-BC34-29AE46750200}" srcOrd="3" destOrd="0" presId="urn:microsoft.com/office/officeart/2005/8/layout/radial1"/>
    <dgm:cxn modelId="{526809A6-3786-441E-BA67-4F379A514B3B}" type="presParOf" srcId="{A7173FC2-A051-4C3B-BC34-29AE46750200}" destId="{74B51AC8-A66F-4B5E-B790-15093810EB91}" srcOrd="0" destOrd="0" presId="urn:microsoft.com/office/officeart/2005/8/layout/radial1"/>
    <dgm:cxn modelId="{C38F3622-AE4B-4E50-B173-EE4CD0D2FE82}" type="presParOf" srcId="{59B7977C-7240-43A1-A295-3AE99EC2B9DD}" destId="{99E9F91B-FDC8-4DD4-9D8A-57F88FC40CF5}" srcOrd="4" destOrd="0" presId="urn:microsoft.com/office/officeart/2005/8/layout/radial1"/>
    <dgm:cxn modelId="{3A1FCE41-6B5E-4BD2-B466-C19A4BD76C85}" type="presParOf" srcId="{59B7977C-7240-43A1-A295-3AE99EC2B9DD}" destId="{37F61577-80F8-460C-972D-EB155F432ADE}" srcOrd="5" destOrd="0" presId="urn:microsoft.com/office/officeart/2005/8/layout/radial1"/>
    <dgm:cxn modelId="{F2A2CC3C-0DB9-43D3-9696-7FA662157747}" type="presParOf" srcId="{37F61577-80F8-460C-972D-EB155F432ADE}" destId="{A6DDF0FD-AE1B-4C6F-B7CB-1677B7C8ABD6}" srcOrd="0" destOrd="0" presId="urn:microsoft.com/office/officeart/2005/8/layout/radial1"/>
    <dgm:cxn modelId="{AA7B2EE8-2E2E-464C-93C9-AACDFC07A58D}" type="presParOf" srcId="{59B7977C-7240-43A1-A295-3AE99EC2B9DD}" destId="{585A3E83-CB68-4A5E-8D9A-41CB55D3EEA5}" srcOrd="6" destOrd="0" presId="urn:microsoft.com/office/officeart/2005/8/layout/radial1"/>
    <dgm:cxn modelId="{1B92D125-921B-4DA8-8430-96769EE29D62}" type="presParOf" srcId="{59B7977C-7240-43A1-A295-3AE99EC2B9DD}" destId="{39481C66-EBC0-4B42-948F-A0B4E72D56EB}" srcOrd="7" destOrd="0" presId="urn:microsoft.com/office/officeart/2005/8/layout/radial1"/>
    <dgm:cxn modelId="{7ECF669B-D5F6-4AF6-AFC3-6DD2108C858A}" type="presParOf" srcId="{39481C66-EBC0-4B42-948F-A0B4E72D56EB}" destId="{852F1E8C-6333-41BF-8961-F26C3EF62548}" srcOrd="0" destOrd="0" presId="urn:microsoft.com/office/officeart/2005/8/layout/radial1"/>
    <dgm:cxn modelId="{1A4B8370-A8E6-483F-905E-EE27A8CA5B65}" type="presParOf" srcId="{59B7977C-7240-43A1-A295-3AE99EC2B9DD}" destId="{15E38DAC-B7B9-48BF-A0A8-A8C66F0C4EEB}"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8ED1258E-0784-4F94-82FC-DD9E8E4834B6}" type="doc">
      <dgm:prSet loTypeId="urn:microsoft.com/office/officeart/2008/layout/HorizontalMultiLevelHierarchy" loCatId="hierarchy" qsTypeId="urn:microsoft.com/office/officeart/2005/8/quickstyle/simple1" qsCatId="simple" csTypeId="urn:microsoft.com/office/officeart/2005/8/colors/accent5_2" csCatId="accent5" phldr="1"/>
      <dgm:spPr/>
      <dgm:t>
        <a:bodyPr/>
        <a:lstStyle/>
        <a:p>
          <a:endParaRPr lang="zh-CN" altLang="en-US"/>
        </a:p>
      </dgm:t>
    </dgm:pt>
    <dgm:pt modelId="{8CF79E37-6EE2-4A42-9E5A-A84B36BD1C23}">
      <dgm:prSet phldrT="[文本]" custT="1"/>
      <dgm:spPr/>
      <dgm:t>
        <a:bodyPr/>
        <a:lstStyle/>
        <a:p>
          <a:r>
            <a:rPr lang="en-US" altLang="zh-CN" sz="2800" b="1" smtClean="0">
              <a:solidFill>
                <a:schemeClr val="tx1"/>
              </a:solidFill>
            </a:rPr>
            <a:t>Fragmentation</a:t>
          </a:r>
          <a:endParaRPr lang="zh-CN" altLang="en-US" sz="2800" dirty="0">
            <a:solidFill>
              <a:schemeClr val="tx1"/>
            </a:solidFill>
          </a:endParaRPr>
        </a:p>
      </dgm:t>
    </dgm:pt>
    <dgm:pt modelId="{CF410C0E-50D8-47B3-8B96-489BA8174020}" type="parTrans" cxnId="{E8C7F705-8610-401A-8598-379C6236D7E5}">
      <dgm:prSet/>
      <dgm:spPr/>
      <dgm:t>
        <a:bodyPr/>
        <a:lstStyle/>
        <a:p>
          <a:endParaRPr lang="zh-CN" altLang="en-US">
            <a:solidFill>
              <a:schemeClr val="tx1"/>
            </a:solidFill>
          </a:endParaRPr>
        </a:p>
      </dgm:t>
    </dgm:pt>
    <dgm:pt modelId="{0646F654-39DA-43A0-BCC4-8793C938DD4B}" type="sibTrans" cxnId="{E8C7F705-8610-401A-8598-379C6236D7E5}">
      <dgm:prSet/>
      <dgm:spPr/>
      <dgm:t>
        <a:bodyPr/>
        <a:lstStyle/>
        <a:p>
          <a:endParaRPr lang="zh-CN" altLang="en-US">
            <a:solidFill>
              <a:schemeClr val="tx1"/>
            </a:solidFill>
          </a:endParaRPr>
        </a:p>
      </dgm:t>
    </dgm:pt>
    <dgm:pt modelId="{D752EED4-BA34-4DE4-89F2-1D4D6CC09B8A}">
      <dgm:prSet phldrT="[文本]" custT="1"/>
      <dgm:spPr/>
      <dgm:t>
        <a:bodyPr/>
        <a:lstStyle/>
        <a:p>
          <a:r>
            <a:rPr lang="en-US" altLang="en-US" sz="2200" dirty="0" smtClean="0">
              <a:solidFill>
                <a:schemeClr val="tx1"/>
              </a:solidFill>
            </a:rPr>
            <a:t>Central HICs </a:t>
          </a:r>
        </a:p>
        <a:p>
          <a:r>
            <a:rPr lang="en-US" altLang="en-US" sz="2200" dirty="0" smtClean="0">
              <a:solidFill>
                <a:schemeClr val="tx1"/>
              </a:solidFill>
            </a:rPr>
            <a:t>near Fermi energy</a:t>
          </a:r>
          <a:endParaRPr lang="zh-CN" altLang="en-US" sz="2200" dirty="0">
            <a:solidFill>
              <a:schemeClr val="tx1"/>
            </a:solidFill>
          </a:endParaRPr>
        </a:p>
      </dgm:t>
    </dgm:pt>
    <dgm:pt modelId="{FEB7CF0D-A956-4522-80BC-1739F1323925}" type="parTrans" cxnId="{05874B98-054B-4591-B5D7-7B2DD966AEF7}">
      <dgm:prSet/>
      <dgm:spPr/>
      <dgm:t>
        <a:bodyPr/>
        <a:lstStyle/>
        <a:p>
          <a:endParaRPr lang="zh-CN" altLang="en-US">
            <a:solidFill>
              <a:schemeClr val="tx1"/>
            </a:solidFill>
          </a:endParaRPr>
        </a:p>
      </dgm:t>
    </dgm:pt>
    <dgm:pt modelId="{F0209E0F-C923-4D31-8175-28A242383E13}" type="sibTrans" cxnId="{05874B98-054B-4591-B5D7-7B2DD966AEF7}">
      <dgm:prSet/>
      <dgm:spPr/>
      <dgm:t>
        <a:bodyPr/>
        <a:lstStyle/>
        <a:p>
          <a:endParaRPr lang="zh-CN" altLang="en-US">
            <a:solidFill>
              <a:schemeClr val="tx1"/>
            </a:solidFill>
          </a:endParaRPr>
        </a:p>
      </dgm:t>
    </dgm:pt>
    <dgm:pt modelId="{D5B4C47F-EF49-4147-B10A-CE2A623293E6}">
      <dgm:prSet phldrT="[文本]" custT="1"/>
      <dgm:spPr/>
      <dgm:t>
        <a:bodyPr/>
        <a:lstStyle/>
        <a:p>
          <a:r>
            <a:rPr lang="en-US" altLang="en-US" sz="2200" dirty="0" smtClean="0">
              <a:solidFill>
                <a:schemeClr val="tx1"/>
              </a:solidFill>
            </a:rPr>
            <a:t>Peripheral HIC </a:t>
          </a:r>
        </a:p>
        <a:p>
          <a:r>
            <a:rPr lang="en-US" altLang="en-US" sz="2200" dirty="0" smtClean="0">
              <a:solidFill>
                <a:schemeClr val="tx1"/>
              </a:solidFill>
            </a:rPr>
            <a:t>at hundreds of MeV/</a:t>
          </a:r>
          <a:r>
            <a:rPr lang="en-US" altLang="en-US" sz="2200" dirty="0" err="1" smtClean="0">
              <a:solidFill>
                <a:schemeClr val="tx1"/>
              </a:solidFill>
            </a:rPr>
            <a:t>nucl</a:t>
          </a:r>
          <a:r>
            <a:rPr lang="en-US" altLang="en-US" sz="2200" dirty="0" smtClean="0">
              <a:solidFill>
                <a:schemeClr val="tx1"/>
              </a:solidFill>
            </a:rPr>
            <a:t>.</a:t>
          </a:r>
          <a:endParaRPr lang="zh-CN" altLang="en-US" sz="2200" dirty="0">
            <a:solidFill>
              <a:schemeClr val="tx1"/>
            </a:solidFill>
          </a:endParaRPr>
        </a:p>
      </dgm:t>
    </dgm:pt>
    <dgm:pt modelId="{608F384F-437B-4498-89EF-85249AB577F9}" type="parTrans" cxnId="{034CFBC6-85E8-4129-BBDF-904EB745B331}">
      <dgm:prSet/>
      <dgm:spPr/>
      <dgm:t>
        <a:bodyPr/>
        <a:lstStyle/>
        <a:p>
          <a:endParaRPr lang="zh-CN" altLang="en-US">
            <a:solidFill>
              <a:schemeClr val="tx1"/>
            </a:solidFill>
          </a:endParaRPr>
        </a:p>
      </dgm:t>
    </dgm:pt>
    <dgm:pt modelId="{E62589F1-A4FA-4126-9F13-7EBF7B869D5C}" type="sibTrans" cxnId="{034CFBC6-85E8-4129-BBDF-904EB745B331}">
      <dgm:prSet/>
      <dgm:spPr/>
      <dgm:t>
        <a:bodyPr/>
        <a:lstStyle/>
        <a:p>
          <a:endParaRPr lang="zh-CN" altLang="en-US">
            <a:solidFill>
              <a:schemeClr val="tx1"/>
            </a:solidFill>
          </a:endParaRPr>
        </a:p>
      </dgm:t>
    </dgm:pt>
    <dgm:pt modelId="{72EE716F-B258-4F56-8442-59980ED784C0}">
      <dgm:prSet phldrT="[文本]" custT="1"/>
      <dgm:spPr/>
      <dgm:t>
        <a:bodyPr/>
        <a:lstStyle/>
        <a:p>
          <a:r>
            <a:rPr lang="en-US" altLang="zh-CN" sz="2200" dirty="0" smtClean="0">
              <a:solidFill>
                <a:schemeClr val="tx1"/>
              </a:solidFill>
            </a:rPr>
            <a:t>Spallation </a:t>
          </a:r>
        </a:p>
        <a:p>
          <a:r>
            <a:rPr lang="en-US" altLang="zh-CN" sz="2200" dirty="0" smtClean="0">
              <a:solidFill>
                <a:schemeClr val="tx1"/>
              </a:solidFill>
            </a:rPr>
            <a:t>at </a:t>
          </a:r>
          <a:r>
            <a:rPr lang="en-US" altLang="zh-CN" sz="2200" dirty="0" err="1" smtClean="0">
              <a:solidFill>
                <a:schemeClr val="tx1"/>
              </a:solidFill>
            </a:rPr>
            <a:t>GeV</a:t>
          </a:r>
          <a:endParaRPr lang="zh-CN" altLang="en-US" sz="2200" dirty="0">
            <a:solidFill>
              <a:schemeClr val="tx1"/>
            </a:solidFill>
          </a:endParaRPr>
        </a:p>
      </dgm:t>
    </dgm:pt>
    <dgm:pt modelId="{446B29AA-B195-47D7-A581-B76A2812028F}" type="parTrans" cxnId="{786D4BED-F658-4E4C-8FF7-05056EA991ED}">
      <dgm:prSet/>
      <dgm:spPr/>
      <dgm:t>
        <a:bodyPr/>
        <a:lstStyle/>
        <a:p>
          <a:endParaRPr lang="zh-CN" altLang="en-US">
            <a:solidFill>
              <a:schemeClr val="tx1"/>
            </a:solidFill>
          </a:endParaRPr>
        </a:p>
      </dgm:t>
    </dgm:pt>
    <dgm:pt modelId="{360087FB-AEC1-422A-BD13-F47603BF2FF2}" type="sibTrans" cxnId="{786D4BED-F658-4E4C-8FF7-05056EA991ED}">
      <dgm:prSet/>
      <dgm:spPr/>
      <dgm:t>
        <a:bodyPr/>
        <a:lstStyle/>
        <a:p>
          <a:endParaRPr lang="zh-CN" altLang="en-US">
            <a:solidFill>
              <a:schemeClr val="tx1"/>
            </a:solidFill>
          </a:endParaRPr>
        </a:p>
      </dgm:t>
    </dgm:pt>
    <dgm:pt modelId="{12847AD6-4E57-4BD5-9203-FE9496F098C0}">
      <dgm:prSet phldrT="[文本]" custT="1"/>
      <dgm:spPr/>
      <dgm:t>
        <a:bodyPr/>
        <a:lstStyle/>
        <a:p>
          <a:r>
            <a:rPr lang="en-US" altLang="zh-CN" sz="2200" smtClean="0">
              <a:solidFill>
                <a:schemeClr val="tx1"/>
              </a:solidFill>
            </a:rPr>
            <a:t>…</a:t>
          </a:r>
          <a:endParaRPr lang="zh-CN" altLang="en-US" sz="2200" dirty="0">
            <a:solidFill>
              <a:schemeClr val="tx1"/>
            </a:solidFill>
          </a:endParaRPr>
        </a:p>
      </dgm:t>
    </dgm:pt>
    <dgm:pt modelId="{2457AD54-FE8F-43CC-AF99-CABF6BA20983}" type="parTrans" cxnId="{AED2C281-032C-4CDC-B034-64C779C9713B}">
      <dgm:prSet/>
      <dgm:spPr/>
      <dgm:t>
        <a:bodyPr/>
        <a:lstStyle/>
        <a:p>
          <a:endParaRPr lang="zh-CN" altLang="en-US">
            <a:solidFill>
              <a:schemeClr val="tx1"/>
            </a:solidFill>
          </a:endParaRPr>
        </a:p>
      </dgm:t>
    </dgm:pt>
    <dgm:pt modelId="{895FAF1E-6BA8-4AB9-BA91-279289890E6A}" type="sibTrans" cxnId="{AED2C281-032C-4CDC-B034-64C779C9713B}">
      <dgm:prSet/>
      <dgm:spPr/>
      <dgm:t>
        <a:bodyPr/>
        <a:lstStyle/>
        <a:p>
          <a:endParaRPr lang="zh-CN" altLang="en-US">
            <a:solidFill>
              <a:schemeClr val="tx1"/>
            </a:solidFill>
          </a:endParaRPr>
        </a:p>
      </dgm:t>
    </dgm:pt>
    <dgm:pt modelId="{7892E32D-706F-45E9-96B8-B8538BA99D94}" type="pres">
      <dgm:prSet presAssocID="{8ED1258E-0784-4F94-82FC-DD9E8E4834B6}" presName="Name0" presStyleCnt="0">
        <dgm:presLayoutVars>
          <dgm:chPref val="1"/>
          <dgm:dir/>
          <dgm:animOne val="branch"/>
          <dgm:animLvl val="lvl"/>
          <dgm:resizeHandles val="exact"/>
        </dgm:presLayoutVars>
      </dgm:prSet>
      <dgm:spPr/>
      <dgm:t>
        <a:bodyPr/>
        <a:lstStyle/>
        <a:p>
          <a:endParaRPr lang="zh-CN" altLang="en-US"/>
        </a:p>
      </dgm:t>
    </dgm:pt>
    <dgm:pt modelId="{BFD51B51-D2B7-4242-95E2-B6AFA6E9567A}" type="pres">
      <dgm:prSet presAssocID="{8CF79E37-6EE2-4A42-9E5A-A84B36BD1C23}" presName="root1" presStyleCnt="0"/>
      <dgm:spPr/>
    </dgm:pt>
    <dgm:pt modelId="{C6656875-7B0E-4D49-AA94-58CDF90B58FA}" type="pres">
      <dgm:prSet presAssocID="{8CF79E37-6EE2-4A42-9E5A-A84B36BD1C23}" presName="LevelOneTextNode" presStyleLbl="node0" presStyleIdx="0" presStyleCnt="1">
        <dgm:presLayoutVars>
          <dgm:chPref val="3"/>
        </dgm:presLayoutVars>
      </dgm:prSet>
      <dgm:spPr/>
      <dgm:t>
        <a:bodyPr/>
        <a:lstStyle/>
        <a:p>
          <a:endParaRPr lang="zh-CN" altLang="en-US"/>
        </a:p>
      </dgm:t>
    </dgm:pt>
    <dgm:pt modelId="{4F180757-7A97-4641-BFAC-9D5E9A6D7392}" type="pres">
      <dgm:prSet presAssocID="{8CF79E37-6EE2-4A42-9E5A-A84B36BD1C23}" presName="level2hierChild" presStyleCnt="0"/>
      <dgm:spPr/>
    </dgm:pt>
    <dgm:pt modelId="{1D651EE9-8F08-42D6-9C0F-33AC527230E0}" type="pres">
      <dgm:prSet presAssocID="{FEB7CF0D-A956-4522-80BC-1739F1323925}" presName="conn2-1" presStyleLbl="parChTrans1D2" presStyleIdx="0" presStyleCnt="4"/>
      <dgm:spPr/>
      <dgm:t>
        <a:bodyPr/>
        <a:lstStyle/>
        <a:p>
          <a:endParaRPr lang="zh-CN" altLang="en-US"/>
        </a:p>
      </dgm:t>
    </dgm:pt>
    <dgm:pt modelId="{A9193A93-9C72-4947-AFB5-05B767ECBA7E}" type="pres">
      <dgm:prSet presAssocID="{FEB7CF0D-A956-4522-80BC-1739F1323925}" presName="connTx" presStyleLbl="parChTrans1D2" presStyleIdx="0" presStyleCnt="4"/>
      <dgm:spPr/>
      <dgm:t>
        <a:bodyPr/>
        <a:lstStyle/>
        <a:p>
          <a:endParaRPr lang="zh-CN" altLang="en-US"/>
        </a:p>
      </dgm:t>
    </dgm:pt>
    <dgm:pt modelId="{C7482415-0EFB-4BAC-95D4-836B6E1C784F}" type="pres">
      <dgm:prSet presAssocID="{D752EED4-BA34-4DE4-89F2-1D4D6CC09B8A}" presName="root2" presStyleCnt="0"/>
      <dgm:spPr/>
    </dgm:pt>
    <dgm:pt modelId="{75ECCD05-0968-495F-9094-7F881E3AC2E1}" type="pres">
      <dgm:prSet presAssocID="{D752EED4-BA34-4DE4-89F2-1D4D6CC09B8A}" presName="LevelTwoTextNode" presStyleLbl="node2" presStyleIdx="0" presStyleCnt="4" custScaleX="141912" custScaleY="125318">
        <dgm:presLayoutVars>
          <dgm:chPref val="3"/>
        </dgm:presLayoutVars>
      </dgm:prSet>
      <dgm:spPr/>
      <dgm:t>
        <a:bodyPr/>
        <a:lstStyle/>
        <a:p>
          <a:endParaRPr lang="zh-CN" altLang="en-US"/>
        </a:p>
      </dgm:t>
    </dgm:pt>
    <dgm:pt modelId="{7D80832C-77E5-4AAA-BE00-7FBC2D129BCF}" type="pres">
      <dgm:prSet presAssocID="{D752EED4-BA34-4DE4-89F2-1D4D6CC09B8A}" presName="level3hierChild" presStyleCnt="0"/>
      <dgm:spPr/>
    </dgm:pt>
    <dgm:pt modelId="{E7AD1FD8-9F5B-4827-A080-C9F5C4CB480B}" type="pres">
      <dgm:prSet presAssocID="{608F384F-437B-4498-89EF-85249AB577F9}" presName="conn2-1" presStyleLbl="parChTrans1D2" presStyleIdx="1" presStyleCnt="4"/>
      <dgm:spPr/>
      <dgm:t>
        <a:bodyPr/>
        <a:lstStyle/>
        <a:p>
          <a:endParaRPr lang="zh-CN" altLang="en-US"/>
        </a:p>
      </dgm:t>
    </dgm:pt>
    <dgm:pt modelId="{11B9E645-2A69-4212-A270-E706398357EE}" type="pres">
      <dgm:prSet presAssocID="{608F384F-437B-4498-89EF-85249AB577F9}" presName="connTx" presStyleLbl="parChTrans1D2" presStyleIdx="1" presStyleCnt="4"/>
      <dgm:spPr/>
      <dgm:t>
        <a:bodyPr/>
        <a:lstStyle/>
        <a:p>
          <a:endParaRPr lang="zh-CN" altLang="en-US"/>
        </a:p>
      </dgm:t>
    </dgm:pt>
    <dgm:pt modelId="{E082228F-05E3-404D-9445-6BD2F7F10F6E}" type="pres">
      <dgm:prSet presAssocID="{D5B4C47F-EF49-4147-B10A-CE2A623293E6}" presName="root2" presStyleCnt="0"/>
      <dgm:spPr/>
    </dgm:pt>
    <dgm:pt modelId="{DA706E67-5AC7-43C2-B328-4D1715448379}" type="pres">
      <dgm:prSet presAssocID="{D5B4C47F-EF49-4147-B10A-CE2A623293E6}" presName="LevelTwoTextNode" presStyleLbl="node2" presStyleIdx="1" presStyleCnt="4" custScaleX="141912" custScaleY="125318">
        <dgm:presLayoutVars>
          <dgm:chPref val="3"/>
        </dgm:presLayoutVars>
      </dgm:prSet>
      <dgm:spPr/>
      <dgm:t>
        <a:bodyPr/>
        <a:lstStyle/>
        <a:p>
          <a:endParaRPr lang="zh-CN" altLang="en-US"/>
        </a:p>
      </dgm:t>
    </dgm:pt>
    <dgm:pt modelId="{107BE882-E9BB-454B-8C3F-24BF45BDDB70}" type="pres">
      <dgm:prSet presAssocID="{D5B4C47F-EF49-4147-B10A-CE2A623293E6}" presName="level3hierChild" presStyleCnt="0"/>
      <dgm:spPr/>
    </dgm:pt>
    <dgm:pt modelId="{9FAFBCC0-797A-4358-9A5E-579ECD2A412D}" type="pres">
      <dgm:prSet presAssocID="{446B29AA-B195-47D7-A581-B76A2812028F}" presName="conn2-1" presStyleLbl="parChTrans1D2" presStyleIdx="2" presStyleCnt="4"/>
      <dgm:spPr/>
      <dgm:t>
        <a:bodyPr/>
        <a:lstStyle/>
        <a:p>
          <a:endParaRPr lang="zh-CN" altLang="en-US"/>
        </a:p>
      </dgm:t>
    </dgm:pt>
    <dgm:pt modelId="{964E0248-16BF-47AB-BFA2-DFE86690B572}" type="pres">
      <dgm:prSet presAssocID="{446B29AA-B195-47D7-A581-B76A2812028F}" presName="connTx" presStyleLbl="parChTrans1D2" presStyleIdx="2" presStyleCnt="4"/>
      <dgm:spPr/>
      <dgm:t>
        <a:bodyPr/>
        <a:lstStyle/>
        <a:p>
          <a:endParaRPr lang="zh-CN" altLang="en-US"/>
        </a:p>
      </dgm:t>
    </dgm:pt>
    <dgm:pt modelId="{584AD27E-85E6-4982-A1BD-AB8013C29587}" type="pres">
      <dgm:prSet presAssocID="{72EE716F-B258-4F56-8442-59980ED784C0}" presName="root2" presStyleCnt="0"/>
      <dgm:spPr/>
    </dgm:pt>
    <dgm:pt modelId="{CE127720-5B2A-4E6F-A42D-723A8021AA6A}" type="pres">
      <dgm:prSet presAssocID="{72EE716F-B258-4F56-8442-59980ED784C0}" presName="LevelTwoTextNode" presStyleLbl="node2" presStyleIdx="2" presStyleCnt="4" custScaleX="141912" custScaleY="125318">
        <dgm:presLayoutVars>
          <dgm:chPref val="3"/>
        </dgm:presLayoutVars>
      </dgm:prSet>
      <dgm:spPr/>
      <dgm:t>
        <a:bodyPr/>
        <a:lstStyle/>
        <a:p>
          <a:endParaRPr lang="zh-CN" altLang="en-US"/>
        </a:p>
      </dgm:t>
    </dgm:pt>
    <dgm:pt modelId="{151518D7-9986-44D2-9745-780FBA782BF3}" type="pres">
      <dgm:prSet presAssocID="{72EE716F-B258-4F56-8442-59980ED784C0}" presName="level3hierChild" presStyleCnt="0"/>
      <dgm:spPr/>
    </dgm:pt>
    <dgm:pt modelId="{F87D7585-9A56-420C-AE71-4C70BD8DB0FD}" type="pres">
      <dgm:prSet presAssocID="{2457AD54-FE8F-43CC-AF99-CABF6BA20983}" presName="conn2-1" presStyleLbl="parChTrans1D2" presStyleIdx="3" presStyleCnt="4"/>
      <dgm:spPr/>
      <dgm:t>
        <a:bodyPr/>
        <a:lstStyle/>
        <a:p>
          <a:endParaRPr lang="zh-CN" altLang="en-US"/>
        </a:p>
      </dgm:t>
    </dgm:pt>
    <dgm:pt modelId="{CBBD104C-B359-42A9-89E3-203DA0CD567A}" type="pres">
      <dgm:prSet presAssocID="{2457AD54-FE8F-43CC-AF99-CABF6BA20983}" presName="connTx" presStyleLbl="parChTrans1D2" presStyleIdx="3" presStyleCnt="4"/>
      <dgm:spPr/>
      <dgm:t>
        <a:bodyPr/>
        <a:lstStyle/>
        <a:p>
          <a:endParaRPr lang="zh-CN" altLang="en-US"/>
        </a:p>
      </dgm:t>
    </dgm:pt>
    <dgm:pt modelId="{F72A7327-3C5D-4DE1-9F42-0439933F2E17}" type="pres">
      <dgm:prSet presAssocID="{12847AD6-4E57-4BD5-9203-FE9496F098C0}" presName="root2" presStyleCnt="0"/>
      <dgm:spPr/>
    </dgm:pt>
    <dgm:pt modelId="{1BEABEA5-AD63-4B61-B29F-230EB06CE7CC}" type="pres">
      <dgm:prSet presAssocID="{12847AD6-4E57-4BD5-9203-FE9496F098C0}" presName="LevelTwoTextNode" presStyleLbl="node2" presStyleIdx="3" presStyleCnt="4" custScaleX="141912" custScaleY="125318">
        <dgm:presLayoutVars>
          <dgm:chPref val="3"/>
        </dgm:presLayoutVars>
      </dgm:prSet>
      <dgm:spPr/>
      <dgm:t>
        <a:bodyPr/>
        <a:lstStyle/>
        <a:p>
          <a:endParaRPr lang="zh-CN" altLang="en-US"/>
        </a:p>
      </dgm:t>
    </dgm:pt>
    <dgm:pt modelId="{5DC3438D-4A93-4B9C-8837-15F4D69085EE}" type="pres">
      <dgm:prSet presAssocID="{12847AD6-4E57-4BD5-9203-FE9496F098C0}" presName="level3hierChild" presStyleCnt="0"/>
      <dgm:spPr/>
    </dgm:pt>
  </dgm:ptLst>
  <dgm:cxnLst>
    <dgm:cxn modelId="{1022C501-D938-40A0-9629-0A1B4048FDA8}" type="presOf" srcId="{D5B4C47F-EF49-4147-B10A-CE2A623293E6}" destId="{DA706E67-5AC7-43C2-B328-4D1715448379}" srcOrd="0" destOrd="0" presId="urn:microsoft.com/office/officeart/2008/layout/HorizontalMultiLevelHierarchy"/>
    <dgm:cxn modelId="{AED2C281-032C-4CDC-B034-64C779C9713B}" srcId="{8CF79E37-6EE2-4A42-9E5A-A84B36BD1C23}" destId="{12847AD6-4E57-4BD5-9203-FE9496F098C0}" srcOrd="3" destOrd="0" parTransId="{2457AD54-FE8F-43CC-AF99-CABF6BA20983}" sibTransId="{895FAF1E-6BA8-4AB9-BA91-279289890E6A}"/>
    <dgm:cxn modelId="{7805D077-ED63-4B54-B0CC-F58ED494163B}" type="presOf" srcId="{12847AD6-4E57-4BD5-9203-FE9496F098C0}" destId="{1BEABEA5-AD63-4B61-B29F-230EB06CE7CC}" srcOrd="0" destOrd="0" presId="urn:microsoft.com/office/officeart/2008/layout/HorizontalMultiLevelHierarchy"/>
    <dgm:cxn modelId="{DB3D60FD-2A13-4F8B-AFC3-897EEFE832F3}" type="presOf" srcId="{FEB7CF0D-A956-4522-80BC-1739F1323925}" destId="{1D651EE9-8F08-42D6-9C0F-33AC527230E0}" srcOrd="0" destOrd="0" presId="urn:microsoft.com/office/officeart/2008/layout/HorizontalMultiLevelHierarchy"/>
    <dgm:cxn modelId="{034CFBC6-85E8-4129-BBDF-904EB745B331}" srcId="{8CF79E37-6EE2-4A42-9E5A-A84B36BD1C23}" destId="{D5B4C47F-EF49-4147-B10A-CE2A623293E6}" srcOrd="1" destOrd="0" parTransId="{608F384F-437B-4498-89EF-85249AB577F9}" sibTransId="{E62589F1-A4FA-4126-9F13-7EBF7B869D5C}"/>
    <dgm:cxn modelId="{53C92077-E364-4D32-921C-9A4396576EE3}" type="presOf" srcId="{8ED1258E-0784-4F94-82FC-DD9E8E4834B6}" destId="{7892E32D-706F-45E9-96B8-B8538BA99D94}" srcOrd="0" destOrd="0" presId="urn:microsoft.com/office/officeart/2008/layout/HorizontalMultiLevelHierarchy"/>
    <dgm:cxn modelId="{C2714A43-1829-4CE6-808A-8739A571AEF2}" type="presOf" srcId="{8CF79E37-6EE2-4A42-9E5A-A84B36BD1C23}" destId="{C6656875-7B0E-4D49-AA94-58CDF90B58FA}" srcOrd="0" destOrd="0" presId="urn:microsoft.com/office/officeart/2008/layout/HorizontalMultiLevelHierarchy"/>
    <dgm:cxn modelId="{F8439008-CDB9-49E9-8261-A013A27C6A79}" type="presOf" srcId="{2457AD54-FE8F-43CC-AF99-CABF6BA20983}" destId="{F87D7585-9A56-420C-AE71-4C70BD8DB0FD}" srcOrd="0" destOrd="0" presId="urn:microsoft.com/office/officeart/2008/layout/HorizontalMultiLevelHierarchy"/>
    <dgm:cxn modelId="{44545C1E-E19B-4F2D-8EBC-66CEB1FBEB3D}" type="presOf" srcId="{D752EED4-BA34-4DE4-89F2-1D4D6CC09B8A}" destId="{75ECCD05-0968-495F-9094-7F881E3AC2E1}" srcOrd="0" destOrd="0" presId="urn:microsoft.com/office/officeart/2008/layout/HorizontalMultiLevelHierarchy"/>
    <dgm:cxn modelId="{05874B98-054B-4591-B5D7-7B2DD966AEF7}" srcId="{8CF79E37-6EE2-4A42-9E5A-A84B36BD1C23}" destId="{D752EED4-BA34-4DE4-89F2-1D4D6CC09B8A}" srcOrd="0" destOrd="0" parTransId="{FEB7CF0D-A956-4522-80BC-1739F1323925}" sibTransId="{F0209E0F-C923-4D31-8175-28A242383E13}"/>
    <dgm:cxn modelId="{3DF5B26E-A468-467F-8390-E7752CC909A7}" type="presOf" srcId="{FEB7CF0D-A956-4522-80BC-1739F1323925}" destId="{A9193A93-9C72-4947-AFB5-05B767ECBA7E}" srcOrd="1" destOrd="0" presId="urn:microsoft.com/office/officeart/2008/layout/HorizontalMultiLevelHierarchy"/>
    <dgm:cxn modelId="{FEF7050D-5FE5-47E1-98BE-2B3582D06286}" type="presOf" srcId="{608F384F-437B-4498-89EF-85249AB577F9}" destId="{11B9E645-2A69-4212-A270-E706398357EE}" srcOrd="1" destOrd="0" presId="urn:microsoft.com/office/officeart/2008/layout/HorizontalMultiLevelHierarchy"/>
    <dgm:cxn modelId="{A5021335-5F38-463A-830D-9B9E59B187DB}" type="presOf" srcId="{446B29AA-B195-47D7-A581-B76A2812028F}" destId="{9FAFBCC0-797A-4358-9A5E-579ECD2A412D}" srcOrd="0" destOrd="0" presId="urn:microsoft.com/office/officeart/2008/layout/HorizontalMultiLevelHierarchy"/>
    <dgm:cxn modelId="{786D4BED-F658-4E4C-8FF7-05056EA991ED}" srcId="{8CF79E37-6EE2-4A42-9E5A-A84B36BD1C23}" destId="{72EE716F-B258-4F56-8442-59980ED784C0}" srcOrd="2" destOrd="0" parTransId="{446B29AA-B195-47D7-A581-B76A2812028F}" sibTransId="{360087FB-AEC1-422A-BD13-F47603BF2FF2}"/>
    <dgm:cxn modelId="{256EBCE1-22B0-478F-95EC-2B69D6DEBF92}" type="presOf" srcId="{446B29AA-B195-47D7-A581-B76A2812028F}" destId="{964E0248-16BF-47AB-BFA2-DFE86690B572}" srcOrd="1" destOrd="0" presId="urn:microsoft.com/office/officeart/2008/layout/HorizontalMultiLevelHierarchy"/>
    <dgm:cxn modelId="{354769AD-0F9C-4CDF-85F5-31770E224ED4}" type="presOf" srcId="{72EE716F-B258-4F56-8442-59980ED784C0}" destId="{CE127720-5B2A-4E6F-A42D-723A8021AA6A}" srcOrd="0" destOrd="0" presId="urn:microsoft.com/office/officeart/2008/layout/HorizontalMultiLevelHierarchy"/>
    <dgm:cxn modelId="{1EBF79BA-7C05-489A-9253-2A1CB7B7DCD6}" type="presOf" srcId="{608F384F-437B-4498-89EF-85249AB577F9}" destId="{E7AD1FD8-9F5B-4827-A080-C9F5C4CB480B}" srcOrd="0" destOrd="0" presId="urn:microsoft.com/office/officeart/2008/layout/HorizontalMultiLevelHierarchy"/>
    <dgm:cxn modelId="{3899D85C-B556-4CCC-AF99-2F37CA586529}" type="presOf" srcId="{2457AD54-FE8F-43CC-AF99-CABF6BA20983}" destId="{CBBD104C-B359-42A9-89E3-203DA0CD567A}" srcOrd="1" destOrd="0" presId="urn:microsoft.com/office/officeart/2008/layout/HorizontalMultiLevelHierarchy"/>
    <dgm:cxn modelId="{E8C7F705-8610-401A-8598-379C6236D7E5}" srcId="{8ED1258E-0784-4F94-82FC-DD9E8E4834B6}" destId="{8CF79E37-6EE2-4A42-9E5A-A84B36BD1C23}" srcOrd="0" destOrd="0" parTransId="{CF410C0E-50D8-47B3-8B96-489BA8174020}" sibTransId="{0646F654-39DA-43A0-BCC4-8793C938DD4B}"/>
    <dgm:cxn modelId="{084839BD-201F-4537-ADA1-6D5C1229639A}" type="presParOf" srcId="{7892E32D-706F-45E9-96B8-B8538BA99D94}" destId="{BFD51B51-D2B7-4242-95E2-B6AFA6E9567A}" srcOrd="0" destOrd="0" presId="urn:microsoft.com/office/officeart/2008/layout/HorizontalMultiLevelHierarchy"/>
    <dgm:cxn modelId="{D8D90FDA-7E97-4395-9629-69D52337C98F}" type="presParOf" srcId="{BFD51B51-D2B7-4242-95E2-B6AFA6E9567A}" destId="{C6656875-7B0E-4D49-AA94-58CDF90B58FA}" srcOrd="0" destOrd="0" presId="urn:microsoft.com/office/officeart/2008/layout/HorizontalMultiLevelHierarchy"/>
    <dgm:cxn modelId="{90CB91A1-7BF0-430C-BF3A-7300572E7B39}" type="presParOf" srcId="{BFD51B51-D2B7-4242-95E2-B6AFA6E9567A}" destId="{4F180757-7A97-4641-BFAC-9D5E9A6D7392}" srcOrd="1" destOrd="0" presId="urn:microsoft.com/office/officeart/2008/layout/HorizontalMultiLevelHierarchy"/>
    <dgm:cxn modelId="{5795AF0A-AB71-4E6B-8E91-1E0851D58B09}" type="presParOf" srcId="{4F180757-7A97-4641-BFAC-9D5E9A6D7392}" destId="{1D651EE9-8F08-42D6-9C0F-33AC527230E0}" srcOrd="0" destOrd="0" presId="urn:microsoft.com/office/officeart/2008/layout/HorizontalMultiLevelHierarchy"/>
    <dgm:cxn modelId="{782B8291-BE1C-4F4C-A103-B535CC6C0C41}" type="presParOf" srcId="{1D651EE9-8F08-42D6-9C0F-33AC527230E0}" destId="{A9193A93-9C72-4947-AFB5-05B767ECBA7E}" srcOrd="0" destOrd="0" presId="urn:microsoft.com/office/officeart/2008/layout/HorizontalMultiLevelHierarchy"/>
    <dgm:cxn modelId="{1E5F9EBA-C29D-47D9-BA41-8416686BB07C}" type="presParOf" srcId="{4F180757-7A97-4641-BFAC-9D5E9A6D7392}" destId="{C7482415-0EFB-4BAC-95D4-836B6E1C784F}" srcOrd="1" destOrd="0" presId="urn:microsoft.com/office/officeart/2008/layout/HorizontalMultiLevelHierarchy"/>
    <dgm:cxn modelId="{F3F28DA4-3A61-4C9D-9EAF-A5CABC1E6230}" type="presParOf" srcId="{C7482415-0EFB-4BAC-95D4-836B6E1C784F}" destId="{75ECCD05-0968-495F-9094-7F881E3AC2E1}" srcOrd="0" destOrd="0" presId="urn:microsoft.com/office/officeart/2008/layout/HorizontalMultiLevelHierarchy"/>
    <dgm:cxn modelId="{190DD9E8-561F-4FAE-9967-054BC4E658C9}" type="presParOf" srcId="{C7482415-0EFB-4BAC-95D4-836B6E1C784F}" destId="{7D80832C-77E5-4AAA-BE00-7FBC2D129BCF}" srcOrd="1" destOrd="0" presId="urn:microsoft.com/office/officeart/2008/layout/HorizontalMultiLevelHierarchy"/>
    <dgm:cxn modelId="{F0CBF1F0-975A-4592-ABE2-D15DF9E11E61}" type="presParOf" srcId="{4F180757-7A97-4641-BFAC-9D5E9A6D7392}" destId="{E7AD1FD8-9F5B-4827-A080-C9F5C4CB480B}" srcOrd="2" destOrd="0" presId="urn:microsoft.com/office/officeart/2008/layout/HorizontalMultiLevelHierarchy"/>
    <dgm:cxn modelId="{0E9D1FF3-D8A4-461E-A729-2BE23ED28D59}" type="presParOf" srcId="{E7AD1FD8-9F5B-4827-A080-C9F5C4CB480B}" destId="{11B9E645-2A69-4212-A270-E706398357EE}" srcOrd="0" destOrd="0" presId="urn:microsoft.com/office/officeart/2008/layout/HorizontalMultiLevelHierarchy"/>
    <dgm:cxn modelId="{D880F360-89F1-489C-9728-F7AE7D3D76CA}" type="presParOf" srcId="{4F180757-7A97-4641-BFAC-9D5E9A6D7392}" destId="{E082228F-05E3-404D-9445-6BD2F7F10F6E}" srcOrd="3" destOrd="0" presId="urn:microsoft.com/office/officeart/2008/layout/HorizontalMultiLevelHierarchy"/>
    <dgm:cxn modelId="{2DFA81DC-AE39-4433-9782-329DEF402263}" type="presParOf" srcId="{E082228F-05E3-404D-9445-6BD2F7F10F6E}" destId="{DA706E67-5AC7-43C2-B328-4D1715448379}" srcOrd="0" destOrd="0" presId="urn:microsoft.com/office/officeart/2008/layout/HorizontalMultiLevelHierarchy"/>
    <dgm:cxn modelId="{122EC7B4-0719-41CB-B7B8-8FD23B60AFB1}" type="presParOf" srcId="{E082228F-05E3-404D-9445-6BD2F7F10F6E}" destId="{107BE882-E9BB-454B-8C3F-24BF45BDDB70}" srcOrd="1" destOrd="0" presId="urn:microsoft.com/office/officeart/2008/layout/HorizontalMultiLevelHierarchy"/>
    <dgm:cxn modelId="{80754044-287D-4D82-934A-F27CFEE81F5E}" type="presParOf" srcId="{4F180757-7A97-4641-BFAC-9D5E9A6D7392}" destId="{9FAFBCC0-797A-4358-9A5E-579ECD2A412D}" srcOrd="4" destOrd="0" presId="urn:microsoft.com/office/officeart/2008/layout/HorizontalMultiLevelHierarchy"/>
    <dgm:cxn modelId="{E9E182FB-6FF7-4740-8EB7-CCD38109A0E6}" type="presParOf" srcId="{9FAFBCC0-797A-4358-9A5E-579ECD2A412D}" destId="{964E0248-16BF-47AB-BFA2-DFE86690B572}" srcOrd="0" destOrd="0" presId="urn:microsoft.com/office/officeart/2008/layout/HorizontalMultiLevelHierarchy"/>
    <dgm:cxn modelId="{00AFDDE9-7A9B-4196-9B76-17C4C6CD283C}" type="presParOf" srcId="{4F180757-7A97-4641-BFAC-9D5E9A6D7392}" destId="{584AD27E-85E6-4982-A1BD-AB8013C29587}" srcOrd="5" destOrd="0" presId="urn:microsoft.com/office/officeart/2008/layout/HorizontalMultiLevelHierarchy"/>
    <dgm:cxn modelId="{C1F19302-918C-4C7A-BDF4-5D700A78AB52}" type="presParOf" srcId="{584AD27E-85E6-4982-A1BD-AB8013C29587}" destId="{CE127720-5B2A-4E6F-A42D-723A8021AA6A}" srcOrd="0" destOrd="0" presId="urn:microsoft.com/office/officeart/2008/layout/HorizontalMultiLevelHierarchy"/>
    <dgm:cxn modelId="{4EB7C975-5605-4263-BE87-9073FB6712BA}" type="presParOf" srcId="{584AD27E-85E6-4982-A1BD-AB8013C29587}" destId="{151518D7-9986-44D2-9745-780FBA782BF3}" srcOrd="1" destOrd="0" presId="urn:microsoft.com/office/officeart/2008/layout/HorizontalMultiLevelHierarchy"/>
    <dgm:cxn modelId="{7C0D3A9B-FD92-40E5-913B-E60ADBECF9CC}" type="presParOf" srcId="{4F180757-7A97-4641-BFAC-9D5E9A6D7392}" destId="{F87D7585-9A56-420C-AE71-4C70BD8DB0FD}" srcOrd="6" destOrd="0" presId="urn:microsoft.com/office/officeart/2008/layout/HorizontalMultiLevelHierarchy"/>
    <dgm:cxn modelId="{E79BBAC0-AFC3-49DD-B43F-6D6B4B33CF15}" type="presParOf" srcId="{F87D7585-9A56-420C-AE71-4C70BD8DB0FD}" destId="{CBBD104C-B359-42A9-89E3-203DA0CD567A}" srcOrd="0" destOrd="0" presId="urn:microsoft.com/office/officeart/2008/layout/HorizontalMultiLevelHierarchy"/>
    <dgm:cxn modelId="{5484090E-94D5-423C-8100-C4A0692B497D}" type="presParOf" srcId="{4F180757-7A97-4641-BFAC-9D5E9A6D7392}" destId="{F72A7327-3C5D-4DE1-9F42-0439933F2E17}" srcOrd="7" destOrd="0" presId="urn:microsoft.com/office/officeart/2008/layout/HorizontalMultiLevelHierarchy"/>
    <dgm:cxn modelId="{E25CEB9B-A5DF-482E-AAA1-BE6EE28D0B3A}" type="presParOf" srcId="{F72A7327-3C5D-4DE1-9F42-0439933F2E17}" destId="{1BEABEA5-AD63-4B61-B29F-230EB06CE7CC}" srcOrd="0" destOrd="0" presId="urn:microsoft.com/office/officeart/2008/layout/HorizontalMultiLevelHierarchy"/>
    <dgm:cxn modelId="{40FE9D7F-6718-4467-837C-F7752A5B42A3}" type="presParOf" srcId="{F72A7327-3C5D-4DE1-9F42-0439933F2E17}" destId="{5DC3438D-4A93-4B9C-8837-15F4D69085EE}"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DC77AE-405B-46B2-9607-D1A3C20CC85F}"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zh-CN" altLang="en-US"/>
        </a:p>
      </dgm:t>
    </dgm:pt>
    <dgm:pt modelId="{BC00E4C9-A92B-4376-9B7F-1660AD1D7620}">
      <dgm:prSet phldrT="[文本]"/>
      <dgm:spPr/>
      <dgm:t>
        <a:bodyPr/>
        <a:lstStyle/>
        <a:p>
          <a:r>
            <a:rPr lang="en-US" altLang="zh-CN" b="1" dirty="0" smtClean="0"/>
            <a:t>IMF in spallation</a:t>
          </a:r>
          <a:endParaRPr lang="zh-CN" altLang="en-US" dirty="0"/>
        </a:p>
      </dgm:t>
    </dgm:pt>
    <dgm:pt modelId="{3F1D6602-BF95-4157-B49C-2A5AD4F485DD}" type="parTrans" cxnId="{C84FD749-0540-4DE1-8F78-CA9AE7D1EC06}">
      <dgm:prSet/>
      <dgm:spPr/>
      <dgm:t>
        <a:bodyPr/>
        <a:lstStyle/>
        <a:p>
          <a:endParaRPr lang="zh-CN" altLang="en-US"/>
        </a:p>
      </dgm:t>
    </dgm:pt>
    <dgm:pt modelId="{5468999B-86D6-43EA-A3CE-C3DF504BA741}" type="sibTrans" cxnId="{C84FD749-0540-4DE1-8F78-CA9AE7D1EC06}">
      <dgm:prSet/>
      <dgm:spPr/>
      <dgm:t>
        <a:bodyPr/>
        <a:lstStyle/>
        <a:p>
          <a:endParaRPr lang="zh-CN" altLang="en-US"/>
        </a:p>
      </dgm:t>
    </dgm:pt>
    <dgm:pt modelId="{DD2C7C17-64A0-488F-8200-2E9206FAFF01}">
      <dgm:prSet phldrT="[文本]"/>
      <dgm:spPr/>
      <dgm:t>
        <a:bodyPr/>
        <a:lstStyle/>
        <a:p>
          <a:r>
            <a:rPr lang="en-US" altLang="zh-CN" dirty="0" smtClean="0"/>
            <a:t>Coulomb-hole mode</a:t>
          </a:r>
          <a:endParaRPr lang="zh-CN" altLang="en-US" dirty="0"/>
        </a:p>
      </dgm:t>
    </dgm:pt>
    <dgm:pt modelId="{6F0B258C-A3DB-4D80-820C-5FB8AE0A18E8}" type="parTrans" cxnId="{71AAA21E-ED91-41D7-9BA5-DA8A0D144A2A}">
      <dgm:prSet/>
      <dgm:spPr/>
      <dgm:t>
        <a:bodyPr/>
        <a:lstStyle/>
        <a:p>
          <a:endParaRPr lang="zh-CN" altLang="en-US"/>
        </a:p>
      </dgm:t>
    </dgm:pt>
    <dgm:pt modelId="{B0DC771A-7A65-4038-ACE3-C262E91EA459}" type="sibTrans" cxnId="{71AAA21E-ED91-41D7-9BA5-DA8A0D144A2A}">
      <dgm:prSet/>
      <dgm:spPr/>
      <dgm:t>
        <a:bodyPr/>
        <a:lstStyle/>
        <a:p>
          <a:endParaRPr lang="zh-CN" altLang="en-US"/>
        </a:p>
      </dgm:t>
    </dgm:pt>
    <dgm:pt modelId="{9D785E99-9547-4052-8F0B-C360BD464D44}">
      <dgm:prSet phldrT="[文本]"/>
      <dgm:spPr/>
      <dgm:t>
        <a:bodyPr/>
        <a:lstStyle/>
        <a:p>
          <a:r>
            <a:rPr lang="en-US" altLang="zh-CN" dirty="0" err="1" smtClean="0"/>
            <a:t>multifragmentation</a:t>
          </a:r>
          <a:r>
            <a:rPr lang="en-US" altLang="zh-CN" dirty="0" smtClean="0"/>
            <a:t> mode</a:t>
          </a:r>
          <a:endParaRPr lang="zh-CN" altLang="en-US" dirty="0"/>
        </a:p>
      </dgm:t>
    </dgm:pt>
    <dgm:pt modelId="{62466F71-FD55-49B7-BC78-6ACB2B62C92E}" type="parTrans" cxnId="{15FEC38F-CC91-47AD-A895-21396EB7D45E}">
      <dgm:prSet/>
      <dgm:spPr/>
      <dgm:t>
        <a:bodyPr/>
        <a:lstStyle/>
        <a:p>
          <a:endParaRPr lang="zh-CN" altLang="en-US"/>
        </a:p>
      </dgm:t>
    </dgm:pt>
    <dgm:pt modelId="{50C40C31-DD6B-4C0D-98D1-E66BF32417A1}" type="sibTrans" cxnId="{15FEC38F-CC91-47AD-A895-21396EB7D45E}">
      <dgm:prSet/>
      <dgm:spPr/>
      <dgm:t>
        <a:bodyPr/>
        <a:lstStyle/>
        <a:p>
          <a:endParaRPr lang="zh-CN" altLang="en-US"/>
        </a:p>
      </dgm:t>
    </dgm:pt>
    <dgm:pt modelId="{CC59AC8D-AEC8-43E5-A665-95CC86D2E5FB}" type="pres">
      <dgm:prSet presAssocID="{59DC77AE-405B-46B2-9607-D1A3C20CC85F}" presName="diagram" presStyleCnt="0">
        <dgm:presLayoutVars>
          <dgm:chPref val="1"/>
          <dgm:dir/>
          <dgm:animOne val="branch"/>
          <dgm:animLvl val="lvl"/>
          <dgm:resizeHandles/>
        </dgm:presLayoutVars>
      </dgm:prSet>
      <dgm:spPr/>
      <dgm:t>
        <a:bodyPr/>
        <a:lstStyle/>
        <a:p>
          <a:endParaRPr lang="zh-CN" altLang="en-US"/>
        </a:p>
      </dgm:t>
    </dgm:pt>
    <dgm:pt modelId="{DACA918E-6C17-4D88-961A-5613B96BF24B}" type="pres">
      <dgm:prSet presAssocID="{BC00E4C9-A92B-4376-9B7F-1660AD1D7620}" presName="root" presStyleCnt="0"/>
      <dgm:spPr/>
    </dgm:pt>
    <dgm:pt modelId="{29A23C8A-8D93-4E66-8A2E-8581369CC4FC}" type="pres">
      <dgm:prSet presAssocID="{BC00E4C9-A92B-4376-9B7F-1660AD1D7620}" presName="rootComposite" presStyleCnt="0"/>
      <dgm:spPr/>
    </dgm:pt>
    <dgm:pt modelId="{67AC865E-C056-41E2-B6FF-989E94172037}" type="pres">
      <dgm:prSet presAssocID="{BC00E4C9-A92B-4376-9B7F-1660AD1D7620}" presName="rootText" presStyleLbl="node1" presStyleIdx="0" presStyleCnt="1" custScaleX="126736" custLinFactNeighborX="3344" custLinFactNeighborY="-2410"/>
      <dgm:spPr/>
      <dgm:t>
        <a:bodyPr/>
        <a:lstStyle/>
        <a:p>
          <a:endParaRPr lang="zh-CN" altLang="en-US"/>
        </a:p>
      </dgm:t>
    </dgm:pt>
    <dgm:pt modelId="{D8561907-6EED-4049-9685-7B123BEACB7D}" type="pres">
      <dgm:prSet presAssocID="{BC00E4C9-A92B-4376-9B7F-1660AD1D7620}" presName="rootConnector" presStyleLbl="node1" presStyleIdx="0" presStyleCnt="1"/>
      <dgm:spPr/>
      <dgm:t>
        <a:bodyPr/>
        <a:lstStyle/>
        <a:p>
          <a:endParaRPr lang="zh-CN" altLang="en-US"/>
        </a:p>
      </dgm:t>
    </dgm:pt>
    <dgm:pt modelId="{2280E0F7-D9A9-4C3E-AEC7-2D3CB2206858}" type="pres">
      <dgm:prSet presAssocID="{BC00E4C9-A92B-4376-9B7F-1660AD1D7620}" presName="childShape" presStyleCnt="0"/>
      <dgm:spPr/>
    </dgm:pt>
    <dgm:pt modelId="{22BE9C08-DB57-4987-8499-A52F4809DBB1}" type="pres">
      <dgm:prSet presAssocID="{6F0B258C-A3DB-4D80-820C-5FB8AE0A18E8}" presName="Name13" presStyleLbl="parChTrans1D2" presStyleIdx="0" presStyleCnt="2"/>
      <dgm:spPr/>
      <dgm:t>
        <a:bodyPr/>
        <a:lstStyle/>
        <a:p>
          <a:endParaRPr lang="zh-CN" altLang="en-US"/>
        </a:p>
      </dgm:t>
    </dgm:pt>
    <dgm:pt modelId="{56B80AFD-C2CB-459F-A765-557A1509BC5B}" type="pres">
      <dgm:prSet presAssocID="{DD2C7C17-64A0-488F-8200-2E9206FAFF01}" presName="childText" presStyleLbl="bgAcc1" presStyleIdx="0" presStyleCnt="2" custScaleX="145799" custScaleY="47012">
        <dgm:presLayoutVars>
          <dgm:bulletEnabled val="1"/>
        </dgm:presLayoutVars>
      </dgm:prSet>
      <dgm:spPr/>
      <dgm:t>
        <a:bodyPr/>
        <a:lstStyle/>
        <a:p>
          <a:endParaRPr lang="zh-CN" altLang="en-US"/>
        </a:p>
      </dgm:t>
    </dgm:pt>
    <dgm:pt modelId="{3B73B0F1-A81C-4EBD-B454-AAA6335C905D}" type="pres">
      <dgm:prSet presAssocID="{62466F71-FD55-49B7-BC78-6ACB2B62C92E}" presName="Name13" presStyleLbl="parChTrans1D2" presStyleIdx="1" presStyleCnt="2"/>
      <dgm:spPr/>
      <dgm:t>
        <a:bodyPr/>
        <a:lstStyle/>
        <a:p>
          <a:endParaRPr lang="zh-CN" altLang="en-US"/>
        </a:p>
      </dgm:t>
    </dgm:pt>
    <dgm:pt modelId="{0DFA9C32-A49A-4213-B529-51AFD43C9D60}" type="pres">
      <dgm:prSet presAssocID="{9D785E99-9547-4052-8F0B-C360BD464D44}" presName="childText" presStyleLbl="bgAcc1" presStyleIdx="1" presStyleCnt="2" custScaleX="149340" custScaleY="48800">
        <dgm:presLayoutVars>
          <dgm:bulletEnabled val="1"/>
        </dgm:presLayoutVars>
      </dgm:prSet>
      <dgm:spPr/>
      <dgm:t>
        <a:bodyPr/>
        <a:lstStyle/>
        <a:p>
          <a:endParaRPr lang="zh-CN" altLang="en-US"/>
        </a:p>
      </dgm:t>
    </dgm:pt>
  </dgm:ptLst>
  <dgm:cxnLst>
    <dgm:cxn modelId="{A3738908-903A-42BC-80A4-473B82871316}" type="presOf" srcId="{62466F71-FD55-49B7-BC78-6ACB2B62C92E}" destId="{3B73B0F1-A81C-4EBD-B454-AAA6335C905D}" srcOrd="0" destOrd="0" presId="urn:microsoft.com/office/officeart/2005/8/layout/hierarchy3"/>
    <dgm:cxn modelId="{9CFA8005-0B47-4488-9639-64A9AF0E08B1}" type="presOf" srcId="{DD2C7C17-64A0-488F-8200-2E9206FAFF01}" destId="{56B80AFD-C2CB-459F-A765-557A1509BC5B}" srcOrd="0" destOrd="0" presId="urn:microsoft.com/office/officeart/2005/8/layout/hierarchy3"/>
    <dgm:cxn modelId="{362E472E-A266-4295-AD87-0CC61CA8871A}" type="presOf" srcId="{9D785E99-9547-4052-8F0B-C360BD464D44}" destId="{0DFA9C32-A49A-4213-B529-51AFD43C9D60}" srcOrd="0" destOrd="0" presId="urn:microsoft.com/office/officeart/2005/8/layout/hierarchy3"/>
    <dgm:cxn modelId="{2C16276A-CDE5-413D-B1B0-6C993E52D4A6}" type="presOf" srcId="{59DC77AE-405B-46B2-9607-D1A3C20CC85F}" destId="{CC59AC8D-AEC8-43E5-A665-95CC86D2E5FB}" srcOrd="0" destOrd="0" presId="urn:microsoft.com/office/officeart/2005/8/layout/hierarchy3"/>
    <dgm:cxn modelId="{F8AA0FF1-36EA-4B37-8257-7E3E0C4B4C76}" type="presOf" srcId="{BC00E4C9-A92B-4376-9B7F-1660AD1D7620}" destId="{D8561907-6EED-4049-9685-7B123BEACB7D}" srcOrd="1" destOrd="0" presId="urn:microsoft.com/office/officeart/2005/8/layout/hierarchy3"/>
    <dgm:cxn modelId="{3865A267-5305-4151-A7FC-2409F4605C86}" type="presOf" srcId="{6F0B258C-A3DB-4D80-820C-5FB8AE0A18E8}" destId="{22BE9C08-DB57-4987-8499-A52F4809DBB1}" srcOrd="0" destOrd="0" presId="urn:microsoft.com/office/officeart/2005/8/layout/hierarchy3"/>
    <dgm:cxn modelId="{C84FD749-0540-4DE1-8F78-CA9AE7D1EC06}" srcId="{59DC77AE-405B-46B2-9607-D1A3C20CC85F}" destId="{BC00E4C9-A92B-4376-9B7F-1660AD1D7620}" srcOrd="0" destOrd="0" parTransId="{3F1D6602-BF95-4157-B49C-2A5AD4F485DD}" sibTransId="{5468999B-86D6-43EA-A3CE-C3DF504BA741}"/>
    <dgm:cxn modelId="{71AAA21E-ED91-41D7-9BA5-DA8A0D144A2A}" srcId="{BC00E4C9-A92B-4376-9B7F-1660AD1D7620}" destId="{DD2C7C17-64A0-488F-8200-2E9206FAFF01}" srcOrd="0" destOrd="0" parTransId="{6F0B258C-A3DB-4D80-820C-5FB8AE0A18E8}" sibTransId="{B0DC771A-7A65-4038-ACE3-C262E91EA459}"/>
    <dgm:cxn modelId="{15FEC38F-CC91-47AD-A895-21396EB7D45E}" srcId="{BC00E4C9-A92B-4376-9B7F-1660AD1D7620}" destId="{9D785E99-9547-4052-8F0B-C360BD464D44}" srcOrd="1" destOrd="0" parTransId="{62466F71-FD55-49B7-BC78-6ACB2B62C92E}" sibTransId="{50C40C31-DD6B-4C0D-98D1-E66BF32417A1}"/>
    <dgm:cxn modelId="{862DC7C9-4779-4DE8-8BBC-FE77AFFC0410}" type="presOf" srcId="{BC00E4C9-A92B-4376-9B7F-1660AD1D7620}" destId="{67AC865E-C056-41E2-B6FF-989E94172037}" srcOrd="0" destOrd="0" presId="urn:microsoft.com/office/officeart/2005/8/layout/hierarchy3"/>
    <dgm:cxn modelId="{FEEB99F0-603B-486E-BA4F-F2ECDCC47E68}" type="presParOf" srcId="{CC59AC8D-AEC8-43E5-A665-95CC86D2E5FB}" destId="{DACA918E-6C17-4D88-961A-5613B96BF24B}" srcOrd="0" destOrd="0" presId="urn:microsoft.com/office/officeart/2005/8/layout/hierarchy3"/>
    <dgm:cxn modelId="{AF4D5064-D377-4CCD-AE57-03BD9E88C037}" type="presParOf" srcId="{DACA918E-6C17-4D88-961A-5613B96BF24B}" destId="{29A23C8A-8D93-4E66-8A2E-8581369CC4FC}" srcOrd="0" destOrd="0" presId="urn:microsoft.com/office/officeart/2005/8/layout/hierarchy3"/>
    <dgm:cxn modelId="{1D23D8E3-A0BF-488F-965A-4ECE5D1594B8}" type="presParOf" srcId="{29A23C8A-8D93-4E66-8A2E-8581369CC4FC}" destId="{67AC865E-C056-41E2-B6FF-989E94172037}" srcOrd="0" destOrd="0" presId="urn:microsoft.com/office/officeart/2005/8/layout/hierarchy3"/>
    <dgm:cxn modelId="{D661C410-34BE-49AE-806C-8CFE54F7EA62}" type="presParOf" srcId="{29A23C8A-8D93-4E66-8A2E-8581369CC4FC}" destId="{D8561907-6EED-4049-9685-7B123BEACB7D}" srcOrd="1" destOrd="0" presId="urn:microsoft.com/office/officeart/2005/8/layout/hierarchy3"/>
    <dgm:cxn modelId="{8E56AF64-5D7E-4376-AF1F-0534654A5C23}" type="presParOf" srcId="{DACA918E-6C17-4D88-961A-5613B96BF24B}" destId="{2280E0F7-D9A9-4C3E-AEC7-2D3CB2206858}" srcOrd="1" destOrd="0" presId="urn:microsoft.com/office/officeart/2005/8/layout/hierarchy3"/>
    <dgm:cxn modelId="{D7D14B20-392E-4B54-BBB7-46340DBF0F38}" type="presParOf" srcId="{2280E0F7-D9A9-4C3E-AEC7-2D3CB2206858}" destId="{22BE9C08-DB57-4987-8499-A52F4809DBB1}" srcOrd="0" destOrd="0" presId="urn:microsoft.com/office/officeart/2005/8/layout/hierarchy3"/>
    <dgm:cxn modelId="{87FF13D2-D70A-47B7-84F9-19E4805EFF2D}" type="presParOf" srcId="{2280E0F7-D9A9-4C3E-AEC7-2D3CB2206858}" destId="{56B80AFD-C2CB-459F-A765-557A1509BC5B}" srcOrd="1" destOrd="0" presId="urn:microsoft.com/office/officeart/2005/8/layout/hierarchy3"/>
    <dgm:cxn modelId="{0626A935-E22B-4C05-996E-02D64D844306}" type="presParOf" srcId="{2280E0F7-D9A9-4C3E-AEC7-2D3CB2206858}" destId="{3B73B0F1-A81C-4EBD-B454-AAA6335C905D}" srcOrd="2" destOrd="0" presId="urn:microsoft.com/office/officeart/2005/8/layout/hierarchy3"/>
    <dgm:cxn modelId="{D80257CF-CB79-4BDA-872C-D26D16FEC53B}" type="presParOf" srcId="{2280E0F7-D9A9-4C3E-AEC7-2D3CB2206858}" destId="{0DFA9C32-A49A-4213-B529-51AFD43C9D60}" srcOrd="3" destOrd="0" presId="urn:microsoft.com/office/officeart/2005/8/layout/hierarchy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8042C2-2542-46FD-BA30-388071078FF1}"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zh-CN" altLang="en-US"/>
        </a:p>
      </dgm:t>
    </dgm:pt>
    <dgm:pt modelId="{E187FC8E-1A25-45F3-847B-1097E4D692D2}">
      <dgm:prSet phldrT="[文本]" custT="1"/>
      <dgm:spPr/>
      <dgm:t>
        <a:bodyPr/>
        <a:lstStyle/>
        <a:p>
          <a:r>
            <a:rPr lang="en-US" altLang="zh-CN" sz="2400" dirty="0" smtClean="0">
              <a:solidFill>
                <a:schemeClr val="tx1"/>
              </a:solidFill>
            </a:rPr>
            <a:t>Spallation</a:t>
          </a:r>
          <a:endParaRPr lang="zh-CN" altLang="en-US" sz="2400" dirty="0">
            <a:solidFill>
              <a:schemeClr val="tx1"/>
            </a:solidFill>
          </a:endParaRPr>
        </a:p>
      </dgm:t>
    </dgm:pt>
    <dgm:pt modelId="{4426FD41-8C3B-4155-BE31-70485E1F2675}" type="parTrans" cxnId="{F51D0AEF-7C60-426B-9647-FF345DF7F002}">
      <dgm:prSet/>
      <dgm:spPr/>
      <dgm:t>
        <a:bodyPr/>
        <a:lstStyle/>
        <a:p>
          <a:endParaRPr lang="zh-CN" altLang="en-US"/>
        </a:p>
      </dgm:t>
    </dgm:pt>
    <dgm:pt modelId="{BC6D7C05-C580-4B03-A931-7F2E2D16E2D3}" type="sibTrans" cxnId="{F51D0AEF-7C60-426B-9647-FF345DF7F002}">
      <dgm:prSet/>
      <dgm:spPr/>
      <dgm:t>
        <a:bodyPr/>
        <a:lstStyle/>
        <a:p>
          <a:endParaRPr lang="zh-CN" altLang="en-US"/>
        </a:p>
      </dgm:t>
    </dgm:pt>
    <dgm:pt modelId="{0EEAD58F-5CFA-4195-A6AC-289F05983345}">
      <dgm:prSet phldrT="[文本]" custT="1"/>
      <dgm:spPr/>
      <dgm:t>
        <a:bodyPr/>
        <a:lstStyle/>
        <a:p>
          <a:r>
            <a:rPr lang="en-US" altLang="zh-CN" sz="2400" dirty="0" smtClean="0">
              <a:solidFill>
                <a:schemeClr val="tx1"/>
              </a:solidFill>
            </a:rPr>
            <a:t>Central HIC</a:t>
          </a:r>
          <a:endParaRPr lang="zh-CN" altLang="en-US" sz="2400" dirty="0">
            <a:solidFill>
              <a:schemeClr val="tx1"/>
            </a:solidFill>
          </a:endParaRPr>
        </a:p>
      </dgm:t>
    </dgm:pt>
    <dgm:pt modelId="{7404F679-0FD8-42C8-9366-8829AF03341D}" type="parTrans" cxnId="{6B4DE169-CD50-497A-8C30-F345CAC6B60F}">
      <dgm:prSet/>
      <dgm:spPr/>
      <dgm:t>
        <a:bodyPr/>
        <a:lstStyle/>
        <a:p>
          <a:endParaRPr lang="zh-CN" altLang="en-US"/>
        </a:p>
      </dgm:t>
    </dgm:pt>
    <dgm:pt modelId="{BD89F112-042A-48DB-A4B7-6CDA5FC8AC15}" type="sibTrans" cxnId="{6B4DE169-CD50-497A-8C30-F345CAC6B60F}">
      <dgm:prSet/>
      <dgm:spPr/>
      <dgm:t>
        <a:bodyPr/>
        <a:lstStyle/>
        <a:p>
          <a:endParaRPr lang="zh-CN" altLang="en-US"/>
        </a:p>
      </dgm:t>
    </dgm:pt>
    <dgm:pt modelId="{634703DC-1A3A-4845-80B5-102501A7FD9A}">
      <dgm:prSet phldrT="[文本]" custT="1"/>
      <dgm:spPr/>
      <dgm:t>
        <a:bodyPr/>
        <a:lstStyle/>
        <a:p>
          <a:r>
            <a:rPr lang="en-US" altLang="zh-CN" sz="2400" dirty="0" smtClean="0">
              <a:solidFill>
                <a:schemeClr val="tx1"/>
              </a:solidFill>
            </a:rPr>
            <a:t>Peripheral HIC</a:t>
          </a:r>
          <a:endParaRPr lang="zh-CN" altLang="en-US" sz="2400" dirty="0">
            <a:solidFill>
              <a:schemeClr val="tx1"/>
            </a:solidFill>
          </a:endParaRPr>
        </a:p>
      </dgm:t>
    </dgm:pt>
    <dgm:pt modelId="{B126F696-6DCC-4836-83EF-74BBB177CFFE}" type="parTrans" cxnId="{60869302-C47D-451B-B899-08168DACCAFF}">
      <dgm:prSet/>
      <dgm:spPr/>
      <dgm:t>
        <a:bodyPr/>
        <a:lstStyle/>
        <a:p>
          <a:endParaRPr lang="zh-CN" altLang="en-US"/>
        </a:p>
      </dgm:t>
    </dgm:pt>
    <dgm:pt modelId="{202EF18B-2522-4B74-A57A-C56342EDB6BF}" type="sibTrans" cxnId="{60869302-C47D-451B-B899-08168DACCAFF}">
      <dgm:prSet/>
      <dgm:spPr/>
      <dgm:t>
        <a:bodyPr/>
        <a:lstStyle/>
        <a:p>
          <a:endParaRPr lang="zh-CN" altLang="en-US"/>
        </a:p>
      </dgm:t>
    </dgm:pt>
    <dgm:pt modelId="{19C29658-1965-4EDE-B5C0-25A7CB5378E6}">
      <dgm:prSet phldrT="[文本]"/>
      <dgm:spPr>
        <a:solidFill>
          <a:schemeClr val="accent2">
            <a:lumMod val="20000"/>
            <a:lumOff val="80000"/>
          </a:schemeClr>
        </a:solidFill>
      </dgm:spPr>
      <dgm:t>
        <a:bodyPr/>
        <a:lstStyle/>
        <a:p>
          <a:r>
            <a:rPr lang="en-US" altLang="zh-CN" b="1" dirty="0" smtClean="0">
              <a:solidFill>
                <a:srgbClr val="FF0000"/>
              </a:solidFill>
            </a:rPr>
            <a:t>A dynamics model</a:t>
          </a:r>
          <a:endParaRPr lang="zh-CN" altLang="en-US" b="1" dirty="0">
            <a:solidFill>
              <a:srgbClr val="FF0000"/>
            </a:solidFill>
          </a:endParaRPr>
        </a:p>
      </dgm:t>
    </dgm:pt>
    <dgm:pt modelId="{0BBAA12B-327E-4AA1-B7C3-F9AD2B145305}" type="parTrans" cxnId="{C39B9C8D-85C4-4442-900C-48BC54DAFAD8}">
      <dgm:prSet/>
      <dgm:spPr/>
      <dgm:t>
        <a:bodyPr/>
        <a:lstStyle/>
        <a:p>
          <a:endParaRPr lang="zh-CN" altLang="en-US"/>
        </a:p>
      </dgm:t>
    </dgm:pt>
    <dgm:pt modelId="{28433B73-01C4-4ECB-9B67-09191DCF26BA}" type="sibTrans" cxnId="{C39B9C8D-85C4-4442-900C-48BC54DAFAD8}">
      <dgm:prSet/>
      <dgm:spPr/>
      <dgm:t>
        <a:bodyPr/>
        <a:lstStyle/>
        <a:p>
          <a:endParaRPr lang="zh-CN" altLang="en-US"/>
        </a:p>
      </dgm:t>
    </dgm:pt>
    <dgm:pt modelId="{088D571C-9909-461D-9605-8CA632316E1A}" type="pres">
      <dgm:prSet presAssocID="{728042C2-2542-46FD-BA30-388071078FF1}" presName="Name0" presStyleCnt="0">
        <dgm:presLayoutVars>
          <dgm:chMax val="4"/>
          <dgm:resizeHandles val="exact"/>
        </dgm:presLayoutVars>
      </dgm:prSet>
      <dgm:spPr/>
      <dgm:t>
        <a:bodyPr/>
        <a:lstStyle/>
        <a:p>
          <a:endParaRPr lang="zh-CN" altLang="en-US"/>
        </a:p>
      </dgm:t>
    </dgm:pt>
    <dgm:pt modelId="{37417022-B287-4043-B77B-139EEF81AA99}" type="pres">
      <dgm:prSet presAssocID="{728042C2-2542-46FD-BA30-388071078FF1}" presName="ellipse" presStyleLbl="trBgShp" presStyleIdx="0" presStyleCnt="1"/>
      <dgm:spPr/>
    </dgm:pt>
    <dgm:pt modelId="{1AB5C625-26FB-4B46-9889-9B52CBA01BEC}" type="pres">
      <dgm:prSet presAssocID="{728042C2-2542-46FD-BA30-388071078FF1}" presName="arrow1" presStyleLbl="fgShp" presStyleIdx="0" presStyleCnt="1"/>
      <dgm:spPr/>
    </dgm:pt>
    <dgm:pt modelId="{BEA6E434-7351-4892-954C-05AAF9179431}" type="pres">
      <dgm:prSet presAssocID="{728042C2-2542-46FD-BA30-388071078FF1}" presName="rectangle" presStyleLbl="revTx" presStyleIdx="0" presStyleCnt="1">
        <dgm:presLayoutVars>
          <dgm:bulletEnabled val="1"/>
        </dgm:presLayoutVars>
      </dgm:prSet>
      <dgm:spPr/>
      <dgm:t>
        <a:bodyPr/>
        <a:lstStyle/>
        <a:p>
          <a:endParaRPr lang="zh-CN" altLang="en-US"/>
        </a:p>
      </dgm:t>
    </dgm:pt>
    <dgm:pt modelId="{22693F28-5F3B-43ED-8904-1683433C33CB}" type="pres">
      <dgm:prSet presAssocID="{0EEAD58F-5CFA-4195-A6AC-289F05983345}" presName="item1" presStyleLbl="node1" presStyleIdx="0" presStyleCnt="3" custScaleX="167470" custScaleY="167470" custLinFactNeighborX="7142" custLinFactNeighborY="1599">
        <dgm:presLayoutVars>
          <dgm:bulletEnabled val="1"/>
        </dgm:presLayoutVars>
      </dgm:prSet>
      <dgm:spPr/>
      <dgm:t>
        <a:bodyPr/>
        <a:lstStyle/>
        <a:p>
          <a:endParaRPr lang="zh-CN" altLang="en-US"/>
        </a:p>
      </dgm:t>
    </dgm:pt>
    <dgm:pt modelId="{C47FE3E4-EAD0-450B-B082-C01C4758ECE4}" type="pres">
      <dgm:prSet presAssocID="{634703DC-1A3A-4845-80B5-102501A7FD9A}" presName="item2" presStyleLbl="node1" presStyleIdx="1" presStyleCnt="3" custScaleX="167470" custScaleY="167470" custLinFactNeighborX="-34701" custLinFactNeighborY="-28913">
        <dgm:presLayoutVars>
          <dgm:bulletEnabled val="1"/>
        </dgm:presLayoutVars>
      </dgm:prSet>
      <dgm:spPr/>
      <dgm:t>
        <a:bodyPr/>
        <a:lstStyle/>
        <a:p>
          <a:endParaRPr lang="zh-CN" altLang="en-US"/>
        </a:p>
      </dgm:t>
    </dgm:pt>
    <dgm:pt modelId="{92828DF5-8E4B-4E65-8A6F-CF5CD939FC43}" type="pres">
      <dgm:prSet presAssocID="{19C29658-1965-4EDE-B5C0-25A7CB5378E6}" presName="item3" presStyleLbl="node1" presStyleIdx="2" presStyleCnt="3" custScaleX="167470" custScaleY="167470" custLinFactNeighborX="45774" custLinFactNeighborY="-17332">
        <dgm:presLayoutVars>
          <dgm:bulletEnabled val="1"/>
        </dgm:presLayoutVars>
      </dgm:prSet>
      <dgm:spPr/>
      <dgm:t>
        <a:bodyPr/>
        <a:lstStyle/>
        <a:p>
          <a:endParaRPr lang="zh-CN" altLang="en-US"/>
        </a:p>
      </dgm:t>
    </dgm:pt>
    <dgm:pt modelId="{A561EAE1-EA51-4483-B072-6FAB5B172EFD}" type="pres">
      <dgm:prSet presAssocID="{728042C2-2542-46FD-BA30-388071078FF1}" presName="funnel" presStyleLbl="trAlignAcc1" presStyleIdx="0" presStyleCnt="1" custScaleX="144467" custScaleY="128199"/>
      <dgm:spPr/>
      <dgm:t>
        <a:bodyPr/>
        <a:lstStyle/>
        <a:p>
          <a:endParaRPr lang="zh-CN" altLang="en-US"/>
        </a:p>
      </dgm:t>
    </dgm:pt>
  </dgm:ptLst>
  <dgm:cxnLst>
    <dgm:cxn modelId="{6B4DE169-CD50-497A-8C30-F345CAC6B60F}" srcId="{728042C2-2542-46FD-BA30-388071078FF1}" destId="{0EEAD58F-5CFA-4195-A6AC-289F05983345}" srcOrd="1" destOrd="0" parTransId="{7404F679-0FD8-42C8-9366-8829AF03341D}" sibTransId="{BD89F112-042A-48DB-A4B7-6CDA5FC8AC15}"/>
    <dgm:cxn modelId="{C39B9C8D-85C4-4442-900C-48BC54DAFAD8}" srcId="{728042C2-2542-46FD-BA30-388071078FF1}" destId="{19C29658-1965-4EDE-B5C0-25A7CB5378E6}" srcOrd="3" destOrd="0" parTransId="{0BBAA12B-327E-4AA1-B7C3-F9AD2B145305}" sibTransId="{28433B73-01C4-4ECB-9B67-09191DCF26BA}"/>
    <dgm:cxn modelId="{D742B0D4-8D19-4829-A7D5-878BEBECA55C}" type="presOf" srcId="{634703DC-1A3A-4845-80B5-102501A7FD9A}" destId="{22693F28-5F3B-43ED-8904-1683433C33CB}" srcOrd="0" destOrd="0" presId="urn:microsoft.com/office/officeart/2005/8/layout/funnel1"/>
    <dgm:cxn modelId="{701EFECC-0476-45DE-A7FB-10D598C71A13}" type="presOf" srcId="{E187FC8E-1A25-45F3-847B-1097E4D692D2}" destId="{92828DF5-8E4B-4E65-8A6F-CF5CD939FC43}" srcOrd="0" destOrd="0" presId="urn:microsoft.com/office/officeart/2005/8/layout/funnel1"/>
    <dgm:cxn modelId="{60869302-C47D-451B-B899-08168DACCAFF}" srcId="{728042C2-2542-46FD-BA30-388071078FF1}" destId="{634703DC-1A3A-4845-80B5-102501A7FD9A}" srcOrd="2" destOrd="0" parTransId="{B126F696-6DCC-4836-83EF-74BBB177CFFE}" sibTransId="{202EF18B-2522-4B74-A57A-C56342EDB6BF}"/>
    <dgm:cxn modelId="{F51D0AEF-7C60-426B-9647-FF345DF7F002}" srcId="{728042C2-2542-46FD-BA30-388071078FF1}" destId="{E187FC8E-1A25-45F3-847B-1097E4D692D2}" srcOrd="0" destOrd="0" parTransId="{4426FD41-8C3B-4155-BE31-70485E1F2675}" sibTransId="{BC6D7C05-C580-4B03-A931-7F2E2D16E2D3}"/>
    <dgm:cxn modelId="{6C1C7288-DF8A-4C95-B57C-C7F2C206EB62}" type="presOf" srcId="{0EEAD58F-5CFA-4195-A6AC-289F05983345}" destId="{C47FE3E4-EAD0-450B-B082-C01C4758ECE4}" srcOrd="0" destOrd="0" presId="urn:microsoft.com/office/officeart/2005/8/layout/funnel1"/>
    <dgm:cxn modelId="{435FF6CC-25BE-44A2-97EE-491C1AE00FCD}" type="presOf" srcId="{19C29658-1965-4EDE-B5C0-25A7CB5378E6}" destId="{BEA6E434-7351-4892-954C-05AAF9179431}" srcOrd="0" destOrd="0" presId="urn:microsoft.com/office/officeart/2005/8/layout/funnel1"/>
    <dgm:cxn modelId="{E0FF0D34-1FBD-4C61-820C-4D8789208BA7}" type="presOf" srcId="{728042C2-2542-46FD-BA30-388071078FF1}" destId="{088D571C-9909-461D-9605-8CA632316E1A}" srcOrd="0" destOrd="0" presId="urn:microsoft.com/office/officeart/2005/8/layout/funnel1"/>
    <dgm:cxn modelId="{D39056AE-14C4-41EF-943A-8E9459AE8D79}" type="presParOf" srcId="{088D571C-9909-461D-9605-8CA632316E1A}" destId="{37417022-B287-4043-B77B-139EEF81AA99}" srcOrd="0" destOrd="0" presId="urn:microsoft.com/office/officeart/2005/8/layout/funnel1"/>
    <dgm:cxn modelId="{3C1A4677-4AD3-4777-9EAD-B0F2365D322C}" type="presParOf" srcId="{088D571C-9909-461D-9605-8CA632316E1A}" destId="{1AB5C625-26FB-4B46-9889-9B52CBA01BEC}" srcOrd="1" destOrd="0" presId="urn:microsoft.com/office/officeart/2005/8/layout/funnel1"/>
    <dgm:cxn modelId="{7E97A07B-A6BA-4546-945E-E98A74F59F0A}" type="presParOf" srcId="{088D571C-9909-461D-9605-8CA632316E1A}" destId="{BEA6E434-7351-4892-954C-05AAF9179431}" srcOrd="2" destOrd="0" presId="urn:microsoft.com/office/officeart/2005/8/layout/funnel1"/>
    <dgm:cxn modelId="{857801F5-FCF3-4A37-A8FE-0562A9DB6907}" type="presParOf" srcId="{088D571C-9909-461D-9605-8CA632316E1A}" destId="{22693F28-5F3B-43ED-8904-1683433C33CB}" srcOrd="3" destOrd="0" presId="urn:microsoft.com/office/officeart/2005/8/layout/funnel1"/>
    <dgm:cxn modelId="{39B29731-4EDF-4E71-A5ED-BD647ECD0BF0}" type="presParOf" srcId="{088D571C-9909-461D-9605-8CA632316E1A}" destId="{C47FE3E4-EAD0-450B-B082-C01C4758ECE4}" srcOrd="4" destOrd="0" presId="urn:microsoft.com/office/officeart/2005/8/layout/funnel1"/>
    <dgm:cxn modelId="{58B390E6-7723-4628-AB0E-0A43BC66E6F0}" type="presParOf" srcId="{088D571C-9909-461D-9605-8CA632316E1A}" destId="{92828DF5-8E4B-4E65-8A6F-CF5CD939FC43}" srcOrd="5" destOrd="0" presId="urn:microsoft.com/office/officeart/2005/8/layout/funnel1"/>
    <dgm:cxn modelId="{8A0D59C4-620B-4A9F-912C-D6062E02B728}" type="presParOf" srcId="{088D571C-9909-461D-9605-8CA632316E1A}" destId="{A561EAE1-EA51-4483-B072-6FAB5B172EFD}"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5BCD29-DF2D-41A8-89C7-9C22BECA2DD0}">
      <dsp:nvSpPr>
        <dsp:cNvPr id="0" name=""/>
        <dsp:cNvSpPr/>
      </dsp:nvSpPr>
      <dsp:spPr>
        <a:xfrm>
          <a:off x="1797855" y="1527825"/>
          <a:ext cx="2056916" cy="2056916"/>
        </a:xfrm>
        <a:prstGeom prst="ellipse">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i="0" kern="1200" dirty="0" smtClean="0">
              <a:solidFill>
                <a:schemeClr val="tx1"/>
              </a:solidFill>
            </a:rPr>
            <a:t>Phase Transition</a:t>
          </a:r>
          <a:endParaRPr lang="zh-CN" altLang="en-US" sz="2400" b="1" kern="1200" dirty="0">
            <a:solidFill>
              <a:schemeClr val="tx1"/>
            </a:solidFill>
          </a:endParaRPr>
        </a:p>
      </dsp:txBody>
      <dsp:txXfrm>
        <a:off x="2099083" y="1829053"/>
        <a:ext cx="1454460" cy="1454460"/>
      </dsp:txXfrm>
    </dsp:sp>
    <dsp:sp modelId="{5B49AF90-9EA4-4BAB-81CF-CF1341315D4F}">
      <dsp:nvSpPr>
        <dsp:cNvPr id="0" name=""/>
        <dsp:cNvSpPr/>
      </dsp:nvSpPr>
      <dsp:spPr>
        <a:xfrm rot="16200000">
          <a:off x="2775975" y="1455075"/>
          <a:ext cx="100676" cy="44822"/>
        </a:xfrm>
        <a:custGeom>
          <a:avLst/>
          <a:gdLst/>
          <a:ahLst/>
          <a:cxnLst/>
          <a:rect l="0" t="0" r="0" b="0"/>
          <a:pathLst>
            <a:path>
              <a:moveTo>
                <a:pt x="0" y="22411"/>
              </a:moveTo>
              <a:lnTo>
                <a:pt x="100676" y="22411"/>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zh-CN" altLang="en-US" sz="2400" kern="1200">
            <a:solidFill>
              <a:schemeClr val="tx1"/>
            </a:solidFill>
          </a:endParaRPr>
        </a:p>
      </dsp:txBody>
      <dsp:txXfrm>
        <a:off x="2823797" y="1474970"/>
        <a:ext cx="5033" cy="5033"/>
      </dsp:txXfrm>
    </dsp:sp>
    <dsp:sp modelId="{00F94AB2-04E1-42F8-8AE7-61286C7881D0}">
      <dsp:nvSpPr>
        <dsp:cNvPr id="0" name=""/>
        <dsp:cNvSpPr/>
      </dsp:nvSpPr>
      <dsp:spPr>
        <a:xfrm>
          <a:off x="2122517" y="19555"/>
          <a:ext cx="1407593" cy="1407593"/>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altLang="zh-CN" sz="2400" kern="1200" dirty="0" smtClean="0">
              <a:solidFill>
                <a:schemeClr val="tx1"/>
              </a:solidFill>
            </a:rPr>
            <a:t>Nuclear</a:t>
          </a:r>
          <a:endParaRPr lang="zh-CN" altLang="en-US" sz="2400" kern="1200" dirty="0">
            <a:solidFill>
              <a:schemeClr val="tx1"/>
            </a:solidFill>
          </a:endParaRPr>
        </a:p>
      </dsp:txBody>
      <dsp:txXfrm>
        <a:off x="2328654" y="225692"/>
        <a:ext cx="995319" cy="995319"/>
      </dsp:txXfrm>
    </dsp:sp>
    <dsp:sp modelId="{A7173FC2-A051-4C3B-BC34-29AE46750200}">
      <dsp:nvSpPr>
        <dsp:cNvPr id="0" name=""/>
        <dsp:cNvSpPr/>
      </dsp:nvSpPr>
      <dsp:spPr>
        <a:xfrm>
          <a:off x="3854772" y="2533872"/>
          <a:ext cx="100676" cy="44822"/>
        </a:xfrm>
        <a:custGeom>
          <a:avLst/>
          <a:gdLst/>
          <a:ahLst/>
          <a:cxnLst/>
          <a:rect l="0" t="0" r="0" b="0"/>
          <a:pathLst>
            <a:path>
              <a:moveTo>
                <a:pt x="0" y="22411"/>
              </a:moveTo>
              <a:lnTo>
                <a:pt x="100676" y="22411"/>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zh-CN" altLang="en-US" sz="2400" kern="1200">
            <a:solidFill>
              <a:schemeClr val="tx1"/>
            </a:solidFill>
          </a:endParaRPr>
        </a:p>
      </dsp:txBody>
      <dsp:txXfrm>
        <a:off x="3902593" y="2553767"/>
        <a:ext cx="5033" cy="5033"/>
      </dsp:txXfrm>
    </dsp:sp>
    <dsp:sp modelId="{99E9F91B-FDC8-4DD4-9D8A-57F88FC40CF5}">
      <dsp:nvSpPr>
        <dsp:cNvPr id="0" name=""/>
        <dsp:cNvSpPr/>
      </dsp:nvSpPr>
      <dsp:spPr>
        <a:xfrm>
          <a:off x="3955448" y="1852487"/>
          <a:ext cx="1407593" cy="1407593"/>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altLang="en-US" sz="2000" kern="1200" dirty="0" smtClean="0">
              <a:solidFill>
                <a:schemeClr val="tx1"/>
              </a:solidFill>
            </a:rPr>
            <a:t>Classics,</a:t>
          </a:r>
        </a:p>
        <a:p>
          <a:pPr lvl="0" algn="ctr" defTabSz="889000">
            <a:lnSpc>
              <a:spcPct val="90000"/>
            </a:lnSpc>
            <a:spcBef>
              <a:spcPct val="0"/>
            </a:spcBef>
            <a:spcAft>
              <a:spcPct val="35000"/>
            </a:spcAft>
          </a:pPr>
          <a:r>
            <a:rPr lang="en-US" altLang="en-US" sz="2000" kern="1200" dirty="0" smtClean="0">
              <a:solidFill>
                <a:schemeClr val="tx1"/>
              </a:solidFill>
            </a:rPr>
            <a:t>Quantum</a:t>
          </a:r>
          <a:endParaRPr lang="zh-CN" altLang="en-US" sz="2000" kern="1200" dirty="0">
            <a:solidFill>
              <a:schemeClr val="tx1"/>
            </a:solidFill>
          </a:endParaRPr>
        </a:p>
      </dsp:txBody>
      <dsp:txXfrm>
        <a:off x="4161585" y="2058624"/>
        <a:ext cx="995319" cy="995319"/>
      </dsp:txXfrm>
    </dsp:sp>
    <dsp:sp modelId="{37F61577-80F8-460C-972D-EB155F432ADE}">
      <dsp:nvSpPr>
        <dsp:cNvPr id="0" name=""/>
        <dsp:cNvSpPr/>
      </dsp:nvSpPr>
      <dsp:spPr>
        <a:xfrm rot="5400000">
          <a:off x="2775975" y="3612669"/>
          <a:ext cx="100676" cy="44822"/>
        </a:xfrm>
        <a:custGeom>
          <a:avLst/>
          <a:gdLst/>
          <a:ahLst/>
          <a:cxnLst/>
          <a:rect l="0" t="0" r="0" b="0"/>
          <a:pathLst>
            <a:path>
              <a:moveTo>
                <a:pt x="0" y="22411"/>
              </a:moveTo>
              <a:lnTo>
                <a:pt x="100676" y="22411"/>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zh-CN" altLang="en-US" sz="2400" kern="1200">
            <a:solidFill>
              <a:schemeClr val="tx1"/>
            </a:solidFill>
          </a:endParaRPr>
        </a:p>
      </dsp:txBody>
      <dsp:txXfrm>
        <a:off x="2823797" y="3632563"/>
        <a:ext cx="5033" cy="5033"/>
      </dsp:txXfrm>
    </dsp:sp>
    <dsp:sp modelId="{585A3E83-CB68-4A5E-8D9A-41CB55D3EEA5}">
      <dsp:nvSpPr>
        <dsp:cNvPr id="0" name=""/>
        <dsp:cNvSpPr/>
      </dsp:nvSpPr>
      <dsp:spPr>
        <a:xfrm>
          <a:off x="2122517" y="3685418"/>
          <a:ext cx="1407593" cy="1407593"/>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altLang="en-US" sz="2000" kern="1200" dirty="0" smtClean="0">
              <a:solidFill>
                <a:schemeClr val="tx1"/>
              </a:solidFill>
            </a:rPr>
            <a:t>Materials</a:t>
          </a:r>
          <a:endParaRPr lang="zh-CN" altLang="en-US" sz="2000" kern="1200" dirty="0">
            <a:solidFill>
              <a:schemeClr val="tx1"/>
            </a:solidFill>
          </a:endParaRPr>
        </a:p>
      </dsp:txBody>
      <dsp:txXfrm>
        <a:off x="2328654" y="3891555"/>
        <a:ext cx="995319" cy="995319"/>
      </dsp:txXfrm>
    </dsp:sp>
    <dsp:sp modelId="{39481C66-EBC0-4B42-948F-A0B4E72D56EB}">
      <dsp:nvSpPr>
        <dsp:cNvPr id="0" name=""/>
        <dsp:cNvSpPr/>
      </dsp:nvSpPr>
      <dsp:spPr>
        <a:xfrm rot="10800000">
          <a:off x="1697179" y="2533872"/>
          <a:ext cx="100676" cy="44822"/>
        </a:xfrm>
        <a:custGeom>
          <a:avLst/>
          <a:gdLst/>
          <a:ahLst/>
          <a:cxnLst/>
          <a:rect l="0" t="0" r="0" b="0"/>
          <a:pathLst>
            <a:path>
              <a:moveTo>
                <a:pt x="0" y="22411"/>
              </a:moveTo>
              <a:lnTo>
                <a:pt x="100676" y="22411"/>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zh-CN" altLang="en-US" sz="2400" kern="1200">
            <a:solidFill>
              <a:schemeClr val="tx1"/>
            </a:solidFill>
          </a:endParaRPr>
        </a:p>
      </dsp:txBody>
      <dsp:txXfrm rot="10800000">
        <a:off x="1745000" y="2553767"/>
        <a:ext cx="5033" cy="5033"/>
      </dsp:txXfrm>
    </dsp:sp>
    <dsp:sp modelId="{15E38DAC-B7B9-48BF-A0A8-A8C66F0C4EEB}">
      <dsp:nvSpPr>
        <dsp:cNvPr id="0" name=""/>
        <dsp:cNvSpPr/>
      </dsp:nvSpPr>
      <dsp:spPr>
        <a:xfrm>
          <a:off x="289585" y="1852487"/>
          <a:ext cx="1407593" cy="1407593"/>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0" i="0" kern="1200" dirty="0" smtClean="0">
              <a:solidFill>
                <a:schemeClr val="tx1"/>
              </a:solidFill>
            </a:rPr>
            <a:t>Atomic</a:t>
          </a:r>
        </a:p>
        <a:p>
          <a:pPr lvl="0" algn="ctr" defTabSz="977900">
            <a:lnSpc>
              <a:spcPct val="90000"/>
            </a:lnSpc>
            <a:spcBef>
              <a:spcPct val="0"/>
            </a:spcBef>
            <a:spcAft>
              <a:spcPct val="35000"/>
            </a:spcAft>
          </a:pPr>
          <a:r>
            <a:rPr lang="en-US" sz="2200" b="0" i="0" kern="1200" dirty="0" smtClean="0">
              <a:solidFill>
                <a:schemeClr val="tx1"/>
              </a:solidFill>
            </a:rPr>
            <a:t>Polymer</a:t>
          </a:r>
          <a:endParaRPr lang="zh-CN" altLang="en-US" sz="2200" kern="1200" dirty="0">
            <a:solidFill>
              <a:schemeClr val="tx1"/>
            </a:solidFill>
          </a:endParaRPr>
        </a:p>
      </dsp:txBody>
      <dsp:txXfrm>
        <a:off x="495722" y="2058624"/>
        <a:ext cx="995319" cy="9953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7D7585-9A56-420C-AE71-4C70BD8DB0FD}">
      <dsp:nvSpPr>
        <dsp:cNvPr id="0" name=""/>
        <dsp:cNvSpPr/>
      </dsp:nvSpPr>
      <dsp:spPr>
        <a:xfrm>
          <a:off x="642906" y="2031999"/>
          <a:ext cx="419560" cy="1442091"/>
        </a:xfrm>
        <a:custGeom>
          <a:avLst/>
          <a:gdLst/>
          <a:ahLst/>
          <a:cxnLst/>
          <a:rect l="0" t="0" r="0" b="0"/>
          <a:pathLst>
            <a:path>
              <a:moveTo>
                <a:pt x="0" y="0"/>
              </a:moveTo>
              <a:lnTo>
                <a:pt x="209780" y="0"/>
              </a:lnTo>
              <a:lnTo>
                <a:pt x="209780" y="1442091"/>
              </a:lnTo>
              <a:lnTo>
                <a:pt x="419560" y="1442091"/>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solidFill>
              <a:schemeClr val="tx1"/>
            </a:solidFill>
          </a:endParaRPr>
        </a:p>
      </dsp:txBody>
      <dsp:txXfrm>
        <a:off x="815139" y="2715498"/>
        <a:ext cx="75094" cy="75094"/>
      </dsp:txXfrm>
    </dsp:sp>
    <dsp:sp modelId="{9FAFBCC0-797A-4358-9A5E-579ECD2A412D}">
      <dsp:nvSpPr>
        <dsp:cNvPr id="0" name=""/>
        <dsp:cNvSpPr/>
      </dsp:nvSpPr>
      <dsp:spPr>
        <a:xfrm>
          <a:off x="642906" y="2031999"/>
          <a:ext cx="419560" cy="480697"/>
        </a:xfrm>
        <a:custGeom>
          <a:avLst/>
          <a:gdLst/>
          <a:ahLst/>
          <a:cxnLst/>
          <a:rect l="0" t="0" r="0" b="0"/>
          <a:pathLst>
            <a:path>
              <a:moveTo>
                <a:pt x="0" y="0"/>
              </a:moveTo>
              <a:lnTo>
                <a:pt x="209780" y="0"/>
              </a:lnTo>
              <a:lnTo>
                <a:pt x="209780" y="480697"/>
              </a:lnTo>
              <a:lnTo>
                <a:pt x="419560" y="480697"/>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solidFill>
              <a:schemeClr val="tx1"/>
            </a:solidFill>
          </a:endParaRPr>
        </a:p>
      </dsp:txBody>
      <dsp:txXfrm>
        <a:off x="836735" y="2256397"/>
        <a:ext cx="31902" cy="31902"/>
      </dsp:txXfrm>
    </dsp:sp>
    <dsp:sp modelId="{E7AD1FD8-9F5B-4827-A080-C9F5C4CB480B}">
      <dsp:nvSpPr>
        <dsp:cNvPr id="0" name=""/>
        <dsp:cNvSpPr/>
      </dsp:nvSpPr>
      <dsp:spPr>
        <a:xfrm>
          <a:off x="642906" y="1551302"/>
          <a:ext cx="419560" cy="480697"/>
        </a:xfrm>
        <a:custGeom>
          <a:avLst/>
          <a:gdLst/>
          <a:ahLst/>
          <a:cxnLst/>
          <a:rect l="0" t="0" r="0" b="0"/>
          <a:pathLst>
            <a:path>
              <a:moveTo>
                <a:pt x="0" y="480697"/>
              </a:moveTo>
              <a:lnTo>
                <a:pt x="209780" y="480697"/>
              </a:lnTo>
              <a:lnTo>
                <a:pt x="209780" y="0"/>
              </a:lnTo>
              <a:lnTo>
                <a:pt x="419560" y="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solidFill>
              <a:schemeClr val="tx1"/>
            </a:solidFill>
          </a:endParaRPr>
        </a:p>
      </dsp:txBody>
      <dsp:txXfrm>
        <a:off x="836735" y="1775700"/>
        <a:ext cx="31902" cy="31902"/>
      </dsp:txXfrm>
    </dsp:sp>
    <dsp:sp modelId="{1D651EE9-8F08-42D6-9C0F-33AC527230E0}">
      <dsp:nvSpPr>
        <dsp:cNvPr id="0" name=""/>
        <dsp:cNvSpPr/>
      </dsp:nvSpPr>
      <dsp:spPr>
        <a:xfrm>
          <a:off x="642906" y="589908"/>
          <a:ext cx="419560" cy="1442091"/>
        </a:xfrm>
        <a:custGeom>
          <a:avLst/>
          <a:gdLst/>
          <a:ahLst/>
          <a:cxnLst/>
          <a:rect l="0" t="0" r="0" b="0"/>
          <a:pathLst>
            <a:path>
              <a:moveTo>
                <a:pt x="0" y="1442091"/>
              </a:moveTo>
              <a:lnTo>
                <a:pt x="209780" y="1442091"/>
              </a:lnTo>
              <a:lnTo>
                <a:pt x="209780" y="0"/>
              </a:lnTo>
              <a:lnTo>
                <a:pt x="419560" y="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solidFill>
              <a:schemeClr val="tx1"/>
            </a:solidFill>
          </a:endParaRPr>
        </a:p>
      </dsp:txBody>
      <dsp:txXfrm>
        <a:off x="815139" y="1273406"/>
        <a:ext cx="75094" cy="75094"/>
      </dsp:txXfrm>
    </dsp:sp>
    <dsp:sp modelId="{C6656875-7B0E-4D49-AA94-58CDF90B58FA}">
      <dsp:nvSpPr>
        <dsp:cNvPr id="0" name=""/>
        <dsp:cNvSpPr/>
      </dsp:nvSpPr>
      <dsp:spPr>
        <a:xfrm rot="16200000">
          <a:off x="-1359969" y="1712213"/>
          <a:ext cx="3366178" cy="63957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altLang="zh-CN" sz="2800" b="1" kern="1200" smtClean="0">
              <a:solidFill>
                <a:schemeClr val="tx1"/>
              </a:solidFill>
            </a:rPr>
            <a:t>Fragmentation</a:t>
          </a:r>
          <a:endParaRPr lang="zh-CN" altLang="en-US" sz="2800" kern="1200" dirty="0">
            <a:solidFill>
              <a:schemeClr val="tx1"/>
            </a:solidFill>
          </a:endParaRPr>
        </a:p>
      </dsp:txBody>
      <dsp:txXfrm>
        <a:off x="-1359969" y="1712213"/>
        <a:ext cx="3366178" cy="639573"/>
      </dsp:txXfrm>
    </dsp:sp>
    <dsp:sp modelId="{75ECCD05-0968-495F-9094-7F881E3AC2E1}">
      <dsp:nvSpPr>
        <dsp:cNvPr id="0" name=""/>
        <dsp:cNvSpPr/>
      </dsp:nvSpPr>
      <dsp:spPr>
        <a:xfrm>
          <a:off x="1062467" y="189157"/>
          <a:ext cx="2977033" cy="80150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altLang="en-US" sz="2200" kern="1200" dirty="0" smtClean="0">
              <a:solidFill>
                <a:schemeClr val="tx1"/>
              </a:solidFill>
            </a:rPr>
            <a:t>Central HICs </a:t>
          </a:r>
        </a:p>
        <a:p>
          <a:pPr lvl="0" algn="ctr" defTabSz="977900">
            <a:lnSpc>
              <a:spcPct val="90000"/>
            </a:lnSpc>
            <a:spcBef>
              <a:spcPct val="0"/>
            </a:spcBef>
            <a:spcAft>
              <a:spcPct val="35000"/>
            </a:spcAft>
          </a:pPr>
          <a:r>
            <a:rPr lang="en-US" altLang="en-US" sz="2200" kern="1200" dirty="0" smtClean="0">
              <a:solidFill>
                <a:schemeClr val="tx1"/>
              </a:solidFill>
            </a:rPr>
            <a:t>near Fermi energy</a:t>
          </a:r>
          <a:endParaRPr lang="zh-CN" altLang="en-US" sz="2200" kern="1200" dirty="0">
            <a:solidFill>
              <a:schemeClr val="tx1"/>
            </a:solidFill>
          </a:endParaRPr>
        </a:p>
      </dsp:txBody>
      <dsp:txXfrm>
        <a:off x="1062467" y="189157"/>
        <a:ext cx="2977033" cy="801501"/>
      </dsp:txXfrm>
    </dsp:sp>
    <dsp:sp modelId="{DA706E67-5AC7-43C2-B328-4D1715448379}">
      <dsp:nvSpPr>
        <dsp:cNvPr id="0" name=""/>
        <dsp:cNvSpPr/>
      </dsp:nvSpPr>
      <dsp:spPr>
        <a:xfrm>
          <a:off x="1062467" y="1150552"/>
          <a:ext cx="2977033" cy="80150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altLang="en-US" sz="2200" kern="1200" dirty="0" smtClean="0">
              <a:solidFill>
                <a:schemeClr val="tx1"/>
              </a:solidFill>
            </a:rPr>
            <a:t>Peripheral HIC </a:t>
          </a:r>
        </a:p>
        <a:p>
          <a:pPr lvl="0" algn="ctr" defTabSz="977900">
            <a:lnSpc>
              <a:spcPct val="90000"/>
            </a:lnSpc>
            <a:spcBef>
              <a:spcPct val="0"/>
            </a:spcBef>
            <a:spcAft>
              <a:spcPct val="35000"/>
            </a:spcAft>
          </a:pPr>
          <a:r>
            <a:rPr lang="en-US" altLang="en-US" sz="2200" kern="1200" dirty="0" smtClean="0">
              <a:solidFill>
                <a:schemeClr val="tx1"/>
              </a:solidFill>
            </a:rPr>
            <a:t>at hundreds of MeV/</a:t>
          </a:r>
          <a:r>
            <a:rPr lang="en-US" altLang="en-US" sz="2200" kern="1200" dirty="0" err="1" smtClean="0">
              <a:solidFill>
                <a:schemeClr val="tx1"/>
              </a:solidFill>
            </a:rPr>
            <a:t>nucl</a:t>
          </a:r>
          <a:r>
            <a:rPr lang="en-US" altLang="en-US" sz="2200" kern="1200" dirty="0" smtClean="0">
              <a:solidFill>
                <a:schemeClr val="tx1"/>
              </a:solidFill>
            </a:rPr>
            <a:t>.</a:t>
          </a:r>
          <a:endParaRPr lang="zh-CN" altLang="en-US" sz="2200" kern="1200" dirty="0">
            <a:solidFill>
              <a:schemeClr val="tx1"/>
            </a:solidFill>
          </a:endParaRPr>
        </a:p>
      </dsp:txBody>
      <dsp:txXfrm>
        <a:off x="1062467" y="1150552"/>
        <a:ext cx="2977033" cy="801501"/>
      </dsp:txXfrm>
    </dsp:sp>
    <dsp:sp modelId="{CE127720-5B2A-4E6F-A42D-723A8021AA6A}">
      <dsp:nvSpPr>
        <dsp:cNvPr id="0" name=""/>
        <dsp:cNvSpPr/>
      </dsp:nvSpPr>
      <dsp:spPr>
        <a:xfrm>
          <a:off x="1062467" y="2111946"/>
          <a:ext cx="2977033" cy="80150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altLang="zh-CN" sz="2200" kern="1200" dirty="0" smtClean="0">
              <a:solidFill>
                <a:schemeClr val="tx1"/>
              </a:solidFill>
            </a:rPr>
            <a:t>Spallation </a:t>
          </a:r>
        </a:p>
        <a:p>
          <a:pPr lvl="0" algn="ctr" defTabSz="977900">
            <a:lnSpc>
              <a:spcPct val="90000"/>
            </a:lnSpc>
            <a:spcBef>
              <a:spcPct val="0"/>
            </a:spcBef>
            <a:spcAft>
              <a:spcPct val="35000"/>
            </a:spcAft>
          </a:pPr>
          <a:r>
            <a:rPr lang="en-US" altLang="zh-CN" sz="2200" kern="1200" dirty="0" smtClean="0">
              <a:solidFill>
                <a:schemeClr val="tx1"/>
              </a:solidFill>
            </a:rPr>
            <a:t>at </a:t>
          </a:r>
          <a:r>
            <a:rPr lang="en-US" altLang="zh-CN" sz="2200" kern="1200" dirty="0" err="1" smtClean="0">
              <a:solidFill>
                <a:schemeClr val="tx1"/>
              </a:solidFill>
            </a:rPr>
            <a:t>GeV</a:t>
          </a:r>
          <a:endParaRPr lang="zh-CN" altLang="en-US" sz="2200" kern="1200" dirty="0">
            <a:solidFill>
              <a:schemeClr val="tx1"/>
            </a:solidFill>
          </a:endParaRPr>
        </a:p>
      </dsp:txBody>
      <dsp:txXfrm>
        <a:off x="1062467" y="2111946"/>
        <a:ext cx="2977033" cy="801501"/>
      </dsp:txXfrm>
    </dsp:sp>
    <dsp:sp modelId="{1BEABEA5-AD63-4B61-B29F-230EB06CE7CC}">
      <dsp:nvSpPr>
        <dsp:cNvPr id="0" name=""/>
        <dsp:cNvSpPr/>
      </dsp:nvSpPr>
      <dsp:spPr>
        <a:xfrm>
          <a:off x="1062467" y="3073341"/>
          <a:ext cx="2977033" cy="80150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altLang="zh-CN" sz="2200" kern="1200" smtClean="0">
              <a:solidFill>
                <a:schemeClr val="tx1"/>
              </a:solidFill>
            </a:rPr>
            <a:t>…</a:t>
          </a:r>
          <a:endParaRPr lang="zh-CN" altLang="en-US" sz="2200" kern="1200" dirty="0">
            <a:solidFill>
              <a:schemeClr val="tx1"/>
            </a:solidFill>
          </a:endParaRPr>
        </a:p>
      </dsp:txBody>
      <dsp:txXfrm>
        <a:off x="1062467" y="3073341"/>
        <a:ext cx="2977033" cy="8015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AC865E-C056-41E2-B6FF-989E94172037}">
      <dsp:nvSpPr>
        <dsp:cNvPr id="0" name=""/>
        <dsp:cNvSpPr/>
      </dsp:nvSpPr>
      <dsp:spPr>
        <a:xfrm>
          <a:off x="71259" y="135511"/>
          <a:ext cx="2693376" cy="10625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lvl="0" algn="ctr" defTabSz="1511300">
            <a:lnSpc>
              <a:spcPct val="90000"/>
            </a:lnSpc>
            <a:spcBef>
              <a:spcPct val="0"/>
            </a:spcBef>
            <a:spcAft>
              <a:spcPct val="35000"/>
            </a:spcAft>
          </a:pPr>
          <a:r>
            <a:rPr lang="en-US" altLang="zh-CN" sz="3400" b="1" kern="1200" dirty="0" smtClean="0"/>
            <a:t>IMF in spallation</a:t>
          </a:r>
          <a:endParaRPr lang="zh-CN" altLang="en-US" sz="3400" kern="1200" dirty="0"/>
        </a:p>
      </dsp:txBody>
      <dsp:txXfrm>
        <a:off x="102381" y="166633"/>
        <a:ext cx="2631132" cy="1000349"/>
      </dsp:txXfrm>
    </dsp:sp>
    <dsp:sp modelId="{22BE9C08-DB57-4987-8499-A52F4809DBB1}">
      <dsp:nvSpPr>
        <dsp:cNvPr id="0" name=""/>
        <dsp:cNvSpPr/>
      </dsp:nvSpPr>
      <dsp:spPr>
        <a:xfrm>
          <a:off x="340596" y="1198105"/>
          <a:ext cx="198271" cy="541030"/>
        </a:xfrm>
        <a:custGeom>
          <a:avLst/>
          <a:gdLst/>
          <a:ahLst/>
          <a:cxnLst/>
          <a:rect l="0" t="0" r="0" b="0"/>
          <a:pathLst>
            <a:path>
              <a:moveTo>
                <a:pt x="0" y="0"/>
              </a:moveTo>
              <a:lnTo>
                <a:pt x="0" y="541030"/>
              </a:lnTo>
              <a:lnTo>
                <a:pt x="198271" y="5410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B80AFD-C2CB-459F-A765-557A1509BC5B}">
      <dsp:nvSpPr>
        <dsp:cNvPr id="0" name=""/>
        <dsp:cNvSpPr/>
      </dsp:nvSpPr>
      <dsp:spPr>
        <a:xfrm>
          <a:off x="538868" y="1489362"/>
          <a:ext cx="2478800" cy="4995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altLang="zh-CN" sz="1800" kern="1200" dirty="0" smtClean="0"/>
            <a:t>Coulomb-hole mode</a:t>
          </a:r>
          <a:endParaRPr lang="zh-CN" altLang="en-US" sz="1800" kern="1200" dirty="0"/>
        </a:p>
      </dsp:txBody>
      <dsp:txXfrm>
        <a:off x="553499" y="1503993"/>
        <a:ext cx="2449538" cy="470284"/>
      </dsp:txXfrm>
    </dsp:sp>
    <dsp:sp modelId="{3B73B0F1-A81C-4EBD-B454-AAA6335C905D}">
      <dsp:nvSpPr>
        <dsp:cNvPr id="0" name=""/>
        <dsp:cNvSpPr/>
      </dsp:nvSpPr>
      <dsp:spPr>
        <a:xfrm>
          <a:off x="340596" y="1198105"/>
          <a:ext cx="198271" cy="1315724"/>
        </a:xfrm>
        <a:custGeom>
          <a:avLst/>
          <a:gdLst/>
          <a:ahLst/>
          <a:cxnLst/>
          <a:rect l="0" t="0" r="0" b="0"/>
          <a:pathLst>
            <a:path>
              <a:moveTo>
                <a:pt x="0" y="0"/>
              </a:moveTo>
              <a:lnTo>
                <a:pt x="0" y="1315724"/>
              </a:lnTo>
              <a:lnTo>
                <a:pt x="198271" y="13157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FA9C32-A49A-4213-B529-51AFD43C9D60}">
      <dsp:nvSpPr>
        <dsp:cNvPr id="0" name=""/>
        <dsp:cNvSpPr/>
      </dsp:nvSpPr>
      <dsp:spPr>
        <a:xfrm>
          <a:off x="538868" y="2254556"/>
          <a:ext cx="2539003" cy="5185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altLang="zh-CN" sz="1800" kern="1200" dirty="0" err="1" smtClean="0"/>
            <a:t>multifragmentation</a:t>
          </a:r>
          <a:r>
            <a:rPr lang="en-US" altLang="zh-CN" sz="1800" kern="1200" dirty="0" smtClean="0"/>
            <a:t> mode</a:t>
          </a:r>
          <a:endParaRPr lang="zh-CN" altLang="en-US" sz="1800" kern="1200" dirty="0"/>
        </a:p>
      </dsp:txBody>
      <dsp:txXfrm>
        <a:off x="554056" y="2269744"/>
        <a:ext cx="2508627" cy="4881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417022-B287-4043-B77B-139EEF81AA99}">
      <dsp:nvSpPr>
        <dsp:cNvPr id="0" name=""/>
        <dsp:cNvSpPr/>
      </dsp:nvSpPr>
      <dsp:spPr>
        <a:xfrm>
          <a:off x="967163" y="365651"/>
          <a:ext cx="3276600" cy="113792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B5C625-26FB-4B46-9889-9B52CBA01BEC}">
      <dsp:nvSpPr>
        <dsp:cNvPr id="0" name=""/>
        <dsp:cNvSpPr/>
      </dsp:nvSpPr>
      <dsp:spPr>
        <a:xfrm>
          <a:off x="2293044" y="3152031"/>
          <a:ext cx="635000" cy="406400"/>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A6E434-7351-4892-954C-05AAF9179431}">
      <dsp:nvSpPr>
        <dsp:cNvPr id="0" name=""/>
        <dsp:cNvSpPr/>
      </dsp:nvSpPr>
      <dsp:spPr>
        <a:xfrm>
          <a:off x="1086543" y="3477151"/>
          <a:ext cx="3048000" cy="762000"/>
        </a:xfrm>
        <a:prstGeom prst="rect">
          <a:avLst/>
        </a:prstGeom>
        <a:solidFill>
          <a:schemeClr val="accent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altLang="zh-CN" sz="2600" b="1" kern="1200" dirty="0" smtClean="0">
              <a:solidFill>
                <a:srgbClr val="FF0000"/>
              </a:solidFill>
            </a:rPr>
            <a:t>A dynamics model</a:t>
          </a:r>
          <a:endParaRPr lang="zh-CN" altLang="en-US" sz="2600" b="1" kern="1200" dirty="0">
            <a:solidFill>
              <a:srgbClr val="FF0000"/>
            </a:solidFill>
          </a:endParaRPr>
        </a:p>
      </dsp:txBody>
      <dsp:txXfrm>
        <a:off x="1086543" y="3477151"/>
        <a:ext cx="3048000" cy="762000"/>
      </dsp:txXfrm>
    </dsp:sp>
    <dsp:sp modelId="{22693F28-5F3B-43ED-8904-1683433C33CB}">
      <dsp:nvSpPr>
        <dsp:cNvPr id="0" name=""/>
        <dsp:cNvSpPr/>
      </dsp:nvSpPr>
      <dsp:spPr>
        <a:xfrm>
          <a:off x="1854466" y="1224140"/>
          <a:ext cx="1914182" cy="19141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altLang="zh-CN" sz="2400" kern="1200" dirty="0" smtClean="0">
              <a:solidFill>
                <a:schemeClr val="tx1"/>
              </a:solidFill>
            </a:rPr>
            <a:t>Peripheral HIC</a:t>
          </a:r>
          <a:endParaRPr lang="zh-CN" altLang="en-US" sz="2400" kern="1200" dirty="0">
            <a:solidFill>
              <a:schemeClr val="tx1"/>
            </a:solidFill>
          </a:endParaRPr>
        </a:p>
      </dsp:txBody>
      <dsp:txXfrm>
        <a:off x="2134791" y="1504465"/>
        <a:ext cx="1353532" cy="1353532"/>
      </dsp:txXfrm>
    </dsp:sp>
    <dsp:sp modelId="{C47FE3E4-EAD0-450B-B082-C01C4758ECE4}">
      <dsp:nvSpPr>
        <dsp:cNvPr id="0" name=""/>
        <dsp:cNvSpPr/>
      </dsp:nvSpPr>
      <dsp:spPr>
        <a:xfrm>
          <a:off x="558320" y="17884"/>
          <a:ext cx="1914182" cy="19141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altLang="zh-CN" sz="2400" kern="1200" dirty="0" smtClean="0">
              <a:solidFill>
                <a:schemeClr val="tx1"/>
              </a:solidFill>
            </a:rPr>
            <a:t>Central HIC</a:t>
          </a:r>
          <a:endParaRPr lang="zh-CN" altLang="en-US" sz="2400" kern="1200" dirty="0">
            <a:solidFill>
              <a:schemeClr val="tx1"/>
            </a:solidFill>
          </a:endParaRPr>
        </a:p>
      </dsp:txBody>
      <dsp:txXfrm>
        <a:off x="838645" y="298209"/>
        <a:ext cx="1353532" cy="1353532"/>
      </dsp:txXfrm>
    </dsp:sp>
    <dsp:sp modelId="{92828DF5-8E4B-4E65-8A6F-CF5CD939FC43}">
      <dsp:nvSpPr>
        <dsp:cNvPr id="0" name=""/>
        <dsp:cNvSpPr/>
      </dsp:nvSpPr>
      <dsp:spPr>
        <a:xfrm>
          <a:off x="2646549" y="0"/>
          <a:ext cx="1914182" cy="19141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altLang="zh-CN" sz="2400" kern="1200" dirty="0" smtClean="0">
              <a:solidFill>
                <a:schemeClr val="tx1"/>
              </a:solidFill>
            </a:rPr>
            <a:t>Spallation</a:t>
          </a:r>
          <a:endParaRPr lang="zh-CN" altLang="en-US" sz="2400" kern="1200" dirty="0">
            <a:solidFill>
              <a:schemeClr val="tx1"/>
            </a:solidFill>
          </a:endParaRPr>
        </a:p>
      </dsp:txBody>
      <dsp:txXfrm>
        <a:off x="2926874" y="280325"/>
        <a:ext cx="1353532" cy="1353532"/>
      </dsp:txXfrm>
    </dsp:sp>
    <dsp:sp modelId="{A561EAE1-EA51-4483-B072-6FAB5B172EFD}">
      <dsp:nvSpPr>
        <dsp:cNvPr id="0" name=""/>
        <dsp:cNvSpPr/>
      </dsp:nvSpPr>
      <dsp:spPr>
        <a:xfrm>
          <a:off x="41920" y="-175151"/>
          <a:ext cx="5137246" cy="3647005"/>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8050"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a:defRPr sz="1300"/>
            </a:lvl1pPr>
          </a:lstStyle>
          <a:p>
            <a:pPr>
              <a:defRPr/>
            </a:pPr>
            <a:endParaRPr lang="en-US" altLang="zh-CN"/>
          </a:p>
        </p:txBody>
      </p:sp>
      <p:sp>
        <p:nvSpPr>
          <p:cNvPr id="258051" name="Rectangle 3"/>
          <p:cNvSpPr>
            <a:spLocks noGrp="1" noChangeArrowheads="1"/>
          </p:cNvSpPr>
          <p:nvPr>
            <p:ph type="dt" sz="quarter" idx="1"/>
          </p:nvPr>
        </p:nvSpPr>
        <p:spPr bwMode="auto">
          <a:xfrm>
            <a:off x="4022725"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a:defRPr sz="1300"/>
            </a:lvl1pPr>
          </a:lstStyle>
          <a:p>
            <a:pPr>
              <a:defRPr/>
            </a:pPr>
            <a:endParaRPr lang="en-US" altLang="zh-CN"/>
          </a:p>
        </p:txBody>
      </p:sp>
      <p:sp>
        <p:nvSpPr>
          <p:cNvPr id="258052" name="Rectangle 4"/>
          <p:cNvSpPr>
            <a:spLocks noGrp="1" noChangeArrowheads="1"/>
          </p:cNvSpPr>
          <p:nvPr>
            <p:ph type="ftr" sz="quarter" idx="2"/>
          </p:nvPr>
        </p:nvSpPr>
        <p:spPr bwMode="auto">
          <a:xfrm>
            <a:off x="0"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a:defRPr sz="1300"/>
            </a:lvl1pPr>
          </a:lstStyle>
          <a:p>
            <a:pPr>
              <a:defRPr/>
            </a:pPr>
            <a:endParaRPr lang="en-US" altLang="zh-CN"/>
          </a:p>
        </p:txBody>
      </p:sp>
      <p:sp>
        <p:nvSpPr>
          <p:cNvPr id="258053" name="Rectangle 5"/>
          <p:cNvSpPr>
            <a:spLocks noGrp="1" noChangeArrowheads="1"/>
          </p:cNvSpPr>
          <p:nvPr>
            <p:ph type="sldNum" sz="quarter" idx="3"/>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a:defRPr sz="1300"/>
            </a:lvl1pPr>
          </a:lstStyle>
          <a:p>
            <a:pPr>
              <a:defRPr/>
            </a:pPr>
            <a:fld id="{A3759386-14D4-4BFE-AF62-A49B671DE38C}" type="slidenum">
              <a:rPr lang="zh-CN" altLang="en-US"/>
              <a:pPr>
                <a:defRPr/>
              </a:pPr>
              <a:t>‹#›</a:t>
            </a:fld>
            <a:endParaRPr lang="en-US" altLang="zh-CN"/>
          </a:p>
        </p:txBody>
      </p:sp>
    </p:spTree>
    <p:extLst>
      <p:ext uri="{BB962C8B-B14F-4D97-AF65-F5344CB8AC3E}">
        <p14:creationId xmlns:p14="http://schemas.microsoft.com/office/powerpoint/2010/main" val="26783413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6770"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a:defRPr sz="1300"/>
            </a:lvl1pPr>
          </a:lstStyle>
          <a:p>
            <a:pPr>
              <a:defRPr/>
            </a:pPr>
            <a:endParaRPr lang="zh-CN" altLang="en-US"/>
          </a:p>
        </p:txBody>
      </p:sp>
      <p:sp>
        <p:nvSpPr>
          <p:cNvPr id="416771" name="Rectangle 3"/>
          <p:cNvSpPr>
            <a:spLocks noGrp="1" noChangeArrowheads="1"/>
          </p:cNvSpPr>
          <p:nvPr>
            <p:ph type="dt" idx="1"/>
          </p:nvPr>
        </p:nvSpPr>
        <p:spPr bwMode="auto">
          <a:xfrm>
            <a:off x="4022725"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a:defRPr sz="1300"/>
            </a:lvl1pPr>
          </a:lstStyle>
          <a:p>
            <a:pPr>
              <a:defRPr/>
            </a:pPr>
            <a:endParaRPr lang="en-US" altLang="zh-CN"/>
          </a:p>
        </p:txBody>
      </p:sp>
      <p:sp>
        <p:nvSpPr>
          <p:cNvPr id="31748"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6773" name="Rectangle 5"/>
          <p:cNvSpPr>
            <a:spLocks noGrp="1" noChangeArrowheads="1"/>
          </p:cNvSpPr>
          <p:nvPr>
            <p:ph type="body" sz="quarter" idx="3"/>
          </p:nvPr>
        </p:nvSpPr>
        <p:spPr bwMode="auto">
          <a:xfrm>
            <a:off x="946150" y="4860925"/>
            <a:ext cx="5207000"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416774" name="Rectangle 6"/>
          <p:cNvSpPr>
            <a:spLocks noGrp="1" noChangeArrowheads="1"/>
          </p:cNvSpPr>
          <p:nvPr>
            <p:ph type="ftr" sz="quarter" idx="4"/>
          </p:nvPr>
        </p:nvSpPr>
        <p:spPr bwMode="auto">
          <a:xfrm>
            <a:off x="0"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a:defRPr sz="1300"/>
            </a:lvl1pPr>
          </a:lstStyle>
          <a:p>
            <a:pPr>
              <a:defRPr/>
            </a:pPr>
            <a:endParaRPr lang="en-US" altLang="zh-CN"/>
          </a:p>
        </p:txBody>
      </p:sp>
      <p:sp>
        <p:nvSpPr>
          <p:cNvPr id="416775" name="Rectangle 7"/>
          <p:cNvSpPr>
            <a:spLocks noGrp="1" noChangeArrowheads="1"/>
          </p:cNvSpPr>
          <p:nvPr>
            <p:ph type="sldNum" sz="quarter" idx="5"/>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a:defRPr sz="1300"/>
            </a:lvl1pPr>
          </a:lstStyle>
          <a:p>
            <a:pPr>
              <a:defRPr/>
            </a:pPr>
            <a:fld id="{FC948AB9-1DDF-4192-82AF-8B44FCE0AAE0}" type="slidenum">
              <a:rPr lang="zh-CN" altLang="en-US"/>
              <a:pPr>
                <a:defRPr/>
              </a:pPr>
              <a:t>‹#›</a:t>
            </a:fld>
            <a:endParaRPr lang="en-US" altLang="zh-CN"/>
          </a:p>
        </p:txBody>
      </p:sp>
    </p:spTree>
    <p:extLst>
      <p:ext uri="{BB962C8B-B14F-4D97-AF65-F5344CB8AC3E}">
        <p14:creationId xmlns:p14="http://schemas.microsoft.com/office/powerpoint/2010/main" val="10232870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11F07198-A806-4315-9F33-35333D21CD0E}" type="slidenum">
              <a:rPr lang="zh-CN" altLang="en-US"/>
              <a:pPr>
                <a:defRPr/>
              </a:pPr>
              <a:t>‹#›</a:t>
            </a:fld>
            <a:endParaRPr lang="en-US" altLang="zh-CN"/>
          </a:p>
        </p:txBody>
      </p:sp>
    </p:spTree>
    <p:extLst>
      <p:ext uri="{BB962C8B-B14F-4D97-AF65-F5344CB8AC3E}">
        <p14:creationId xmlns:p14="http://schemas.microsoft.com/office/powerpoint/2010/main" val="1578558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E0B040CE-5F62-441E-8D7E-F26C9CF789FA}" type="slidenum">
              <a:rPr lang="zh-CN" altLang="en-US"/>
              <a:pPr>
                <a:defRPr/>
              </a:pPr>
              <a:t>‹#›</a:t>
            </a:fld>
            <a:endParaRPr lang="en-US" altLang="zh-CN"/>
          </a:p>
        </p:txBody>
      </p:sp>
    </p:spTree>
    <p:extLst>
      <p:ext uri="{BB962C8B-B14F-4D97-AF65-F5344CB8AC3E}">
        <p14:creationId xmlns:p14="http://schemas.microsoft.com/office/powerpoint/2010/main" val="2982255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0" y="609600"/>
            <a:ext cx="5676900" cy="54864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38D22350-103D-49C1-83B5-6FE5425715DB}" type="slidenum">
              <a:rPr lang="zh-CN" altLang="en-US"/>
              <a:pPr>
                <a:defRPr/>
              </a:pPr>
              <a:t>‹#›</a:t>
            </a:fld>
            <a:endParaRPr lang="en-US" altLang="zh-CN"/>
          </a:p>
        </p:txBody>
      </p:sp>
    </p:spTree>
    <p:extLst>
      <p:ext uri="{BB962C8B-B14F-4D97-AF65-F5344CB8AC3E}">
        <p14:creationId xmlns:p14="http://schemas.microsoft.com/office/powerpoint/2010/main" val="11408762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85800" y="609600"/>
            <a:ext cx="77724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85800" y="1981200"/>
            <a:ext cx="3810000"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81200"/>
            <a:ext cx="3810000"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A9F2AF13-8B65-48AC-BD96-27C047E864C5}" type="slidenum">
              <a:rPr lang="zh-CN" altLang="en-US"/>
              <a:pPr>
                <a:defRPr/>
              </a:pPr>
              <a:t>‹#›</a:t>
            </a:fld>
            <a:endParaRPr lang="en-US" altLang="zh-CN"/>
          </a:p>
        </p:txBody>
      </p:sp>
    </p:spTree>
    <p:extLst>
      <p:ext uri="{BB962C8B-B14F-4D97-AF65-F5344CB8AC3E}">
        <p14:creationId xmlns:p14="http://schemas.microsoft.com/office/powerpoint/2010/main" val="3585112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685800" y="609600"/>
            <a:ext cx="7772400" cy="1143000"/>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981200"/>
            <a:ext cx="3810000"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981200"/>
            <a:ext cx="3810000" cy="1981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4114800"/>
            <a:ext cx="3810000" cy="1981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8" name="Rectangle 6"/>
          <p:cNvSpPr>
            <a:spLocks noGrp="1" noChangeArrowheads="1"/>
          </p:cNvSpPr>
          <p:nvPr>
            <p:ph type="sldNum" sz="quarter" idx="12"/>
          </p:nvPr>
        </p:nvSpPr>
        <p:spPr>
          <a:ln/>
        </p:spPr>
        <p:txBody>
          <a:bodyPr/>
          <a:lstStyle>
            <a:lvl1pPr>
              <a:defRPr/>
            </a:lvl1pPr>
          </a:lstStyle>
          <a:p>
            <a:pPr>
              <a:defRPr/>
            </a:pPr>
            <a:fld id="{2240DC49-7D84-45E9-8393-D7317C6E0379}" type="slidenum">
              <a:rPr lang="zh-CN" altLang="en-US"/>
              <a:pPr>
                <a:defRPr/>
              </a:pPr>
              <a:t>‹#›</a:t>
            </a:fld>
            <a:endParaRPr lang="en-US" altLang="zh-CN"/>
          </a:p>
        </p:txBody>
      </p:sp>
    </p:spTree>
    <p:extLst>
      <p:ext uri="{BB962C8B-B14F-4D97-AF65-F5344CB8AC3E}">
        <p14:creationId xmlns:p14="http://schemas.microsoft.com/office/powerpoint/2010/main" val="500727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685800" y="609600"/>
            <a:ext cx="77724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85800" y="1981200"/>
            <a:ext cx="3810000"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981200"/>
            <a:ext cx="3810000" cy="1981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4114800"/>
            <a:ext cx="3810000" cy="1981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8" name="Rectangle 6"/>
          <p:cNvSpPr>
            <a:spLocks noGrp="1" noChangeArrowheads="1"/>
          </p:cNvSpPr>
          <p:nvPr>
            <p:ph type="sldNum" sz="quarter" idx="12"/>
          </p:nvPr>
        </p:nvSpPr>
        <p:spPr>
          <a:ln/>
        </p:spPr>
        <p:txBody>
          <a:bodyPr/>
          <a:lstStyle>
            <a:lvl1pPr>
              <a:defRPr/>
            </a:lvl1pPr>
          </a:lstStyle>
          <a:p>
            <a:pPr>
              <a:defRPr/>
            </a:pPr>
            <a:fld id="{2AA26A5C-AA55-4B43-B8AF-D70324F23F77}" type="slidenum">
              <a:rPr lang="zh-CN" altLang="en-US"/>
              <a:pPr>
                <a:defRPr/>
              </a:pPr>
              <a:t>‹#›</a:t>
            </a:fld>
            <a:endParaRPr lang="en-US" altLang="zh-CN"/>
          </a:p>
        </p:txBody>
      </p:sp>
    </p:spTree>
    <p:extLst>
      <p:ext uri="{BB962C8B-B14F-4D97-AF65-F5344CB8AC3E}">
        <p14:creationId xmlns:p14="http://schemas.microsoft.com/office/powerpoint/2010/main" val="2180918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1A474EE5-ECEF-4905-BD35-1C026BCC310F}" type="slidenum">
              <a:rPr lang="zh-CN" altLang="en-US"/>
              <a:pPr>
                <a:defRPr/>
              </a:pPr>
              <a:t>‹#›</a:t>
            </a:fld>
            <a:endParaRPr lang="en-US" altLang="zh-CN"/>
          </a:p>
        </p:txBody>
      </p:sp>
    </p:spTree>
    <p:extLst>
      <p:ext uri="{BB962C8B-B14F-4D97-AF65-F5344CB8AC3E}">
        <p14:creationId xmlns:p14="http://schemas.microsoft.com/office/powerpoint/2010/main" val="1488208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6381407B-C5DB-43A5-8138-09E9D5878537}" type="slidenum">
              <a:rPr lang="zh-CN" altLang="en-US"/>
              <a:pPr>
                <a:defRPr/>
              </a:pPr>
              <a:t>‹#›</a:t>
            </a:fld>
            <a:endParaRPr lang="en-US" altLang="zh-CN"/>
          </a:p>
        </p:txBody>
      </p:sp>
    </p:spTree>
    <p:extLst>
      <p:ext uri="{BB962C8B-B14F-4D97-AF65-F5344CB8AC3E}">
        <p14:creationId xmlns:p14="http://schemas.microsoft.com/office/powerpoint/2010/main" val="1936533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0C482279-D6CB-444B-B3F3-7C5E2DEC1AF8}" type="slidenum">
              <a:rPr lang="zh-CN" altLang="en-US"/>
              <a:pPr>
                <a:defRPr/>
              </a:pPr>
              <a:t>‹#›</a:t>
            </a:fld>
            <a:endParaRPr lang="en-US" altLang="zh-CN"/>
          </a:p>
        </p:txBody>
      </p:sp>
    </p:spTree>
    <p:extLst>
      <p:ext uri="{BB962C8B-B14F-4D97-AF65-F5344CB8AC3E}">
        <p14:creationId xmlns:p14="http://schemas.microsoft.com/office/powerpoint/2010/main" val="1126007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8F0E4B74-EC5D-429F-8533-928BAAAFC1E6}" type="slidenum">
              <a:rPr lang="zh-CN" altLang="en-US"/>
              <a:pPr>
                <a:defRPr/>
              </a:pPr>
              <a:t>‹#›</a:t>
            </a:fld>
            <a:endParaRPr lang="en-US" altLang="zh-CN"/>
          </a:p>
        </p:txBody>
      </p:sp>
    </p:spTree>
    <p:extLst>
      <p:ext uri="{BB962C8B-B14F-4D97-AF65-F5344CB8AC3E}">
        <p14:creationId xmlns:p14="http://schemas.microsoft.com/office/powerpoint/2010/main" val="861540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C75EB2AF-6D03-4CF5-8312-9244B5091A9E}" type="slidenum">
              <a:rPr lang="zh-CN" altLang="en-US"/>
              <a:pPr>
                <a:defRPr/>
              </a:pPr>
              <a:t>‹#›</a:t>
            </a:fld>
            <a:endParaRPr lang="en-US" altLang="zh-CN"/>
          </a:p>
        </p:txBody>
      </p:sp>
    </p:spTree>
    <p:extLst>
      <p:ext uri="{BB962C8B-B14F-4D97-AF65-F5344CB8AC3E}">
        <p14:creationId xmlns:p14="http://schemas.microsoft.com/office/powerpoint/2010/main" val="3402016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19626F85-8833-49D8-91CC-C460C02E2211}" type="slidenum">
              <a:rPr lang="zh-CN" altLang="en-US"/>
              <a:pPr>
                <a:defRPr/>
              </a:pPr>
              <a:t>‹#›</a:t>
            </a:fld>
            <a:endParaRPr lang="en-US" altLang="zh-CN"/>
          </a:p>
        </p:txBody>
      </p:sp>
    </p:spTree>
    <p:extLst>
      <p:ext uri="{BB962C8B-B14F-4D97-AF65-F5344CB8AC3E}">
        <p14:creationId xmlns:p14="http://schemas.microsoft.com/office/powerpoint/2010/main" val="2952566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155A592D-D71C-47D0-ABF7-DFCF16FE68C5}" type="slidenum">
              <a:rPr lang="zh-CN" altLang="en-US"/>
              <a:pPr>
                <a:defRPr/>
              </a:pPr>
              <a:t>‹#›</a:t>
            </a:fld>
            <a:endParaRPr lang="en-US" altLang="zh-CN"/>
          </a:p>
        </p:txBody>
      </p:sp>
    </p:spTree>
    <p:extLst>
      <p:ext uri="{BB962C8B-B14F-4D97-AF65-F5344CB8AC3E}">
        <p14:creationId xmlns:p14="http://schemas.microsoft.com/office/powerpoint/2010/main" val="2254394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9262AB91-0DE7-4D68-AB6B-D961F1B2EB29}" type="slidenum">
              <a:rPr lang="zh-CN" altLang="en-US"/>
              <a:pPr>
                <a:defRPr/>
              </a:pPr>
              <a:t>‹#›</a:t>
            </a:fld>
            <a:endParaRPr lang="en-US" altLang="zh-CN"/>
          </a:p>
        </p:txBody>
      </p:sp>
    </p:spTree>
    <p:extLst>
      <p:ext uri="{BB962C8B-B14F-4D97-AF65-F5344CB8AC3E}">
        <p14:creationId xmlns:p14="http://schemas.microsoft.com/office/powerpoint/2010/main" val="768055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sz="1400"/>
            </a:lvl1pPr>
          </a:lstStyle>
          <a:p>
            <a:pPr>
              <a:defRPr/>
            </a:pPr>
            <a:endParaRPr lang="en-US" altLang="zh-CN"/>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kumimoji="0" sz="1400"/>
            </a:lvl1pPr>
          </a:lstStyle>
          <a:p>
            <a:pPr>
              <a:defRPr/>
            </a:pPr>
            <a:endParaRPr lang="en-US" altLang="zh-CN"/>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0" sz="1400"/>
            </a:lvl1pPr>
          </a:lstStyle>
          <a:p>
            <a:pPr>
              <a:defRPr/>
            </a:pPr>
            <a:fld id="{9E8F94B6-42EA-4F84-A862-5CF065C9FF75}"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2pPr>
      <a:lvl3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3pPr>
      <a:lvl4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4pPr>
      <a:lvl5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5pPr>
      <a:lvl6pPr marL="457200" algn="ctr" rtl="0" fontAlgn="base">
        <a:spcBef>
          <a:spcPct val="0"/>
        </a:spcBef>
        <a:spcAft>
          <a:spcPct val="0"/>
        </a:spcAft>
        <a:defRPr kumimoji="1" sz="4400">
          <a:solidFill>
            <a:schemeClr val="tx2"/>
          </a:solidFill>
          <a:latin typeface="Times New Roman" pitchFamily="18" charset="0"/>
          <a:ea typeface="宋体" pitchFamily="2" charset="-122"/>
        </a:defRPr>
      </a:lvl6pPr>
      <a:lvl7pPr marL="914400" algn="ctr" rtl="0" fontAlgn="base">
        <a:spcBef>
          <a:spcPct val="0"/>
        </a:spcBef>
        <a:spcAft>
          <a:spcPct val="0"/>
        </a:spcAft>
        <a:defRPr kumimoji="1" sz="4400">
          <a:solidFill>
            <a:schemeClr val="tx2"/>
          </a:solidFill>
          <a:latin typeface="Times New Roman" pitchFamily="18" charset="0"/>
          <a:ea typeface="宋体" pitchFamily="2" charset="-122"/>
        </a:defRPr>
      </a:lvl7pPr>
      <a:lvl8pPr marL="1371600" algn="ctr" rtl="0" fontAlgn="base">
        <a:spcBef>
          <a:spcPct val="0"/>
        </a:spcBef>
        <a:spcAft>
          <a:spcPct val="0"/>
        </a:spcAft>
        <a:defRPr kumimoji="1" sz="4400">
          <a:solidFill>
            <a:schemeClr val="tx2"/>
          </a:solidFill>
          <a:latin typeface="Times New Roman" pitchFamily="18" charset="0"/>
          <a:ea typeface="宋体" pitchFamily="2" charset="-122"/>
        </a:defRPr>
      </a:lvl8pPr>
      <a:lvl9pPr marL="1828800" algn="ctr" rtl="0" fontAlgn="base">
        <a:spcBef>
          <a:spcPct val="0"/>
        </a:spcBef>
        <a:spcAft>
          <a:spcPct val="0"/>
        </a:spcAft>
        <a:defRPr kumimoji="1" sz="4400">
          <a:solidFill>
            <a:schemeClr val="tx2"/>
          </a:solidFill>
          <a:latin typeface="Times New Roman" pitchFamily="18" charset="0"/>
          <a:ea typeface="宋体" pitchFamily="2" charset="-122"/>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wmf"/><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6.jpeg"/><Relationship Id="rId4" Type="http://schemas.openxmlformats.org/officeDocument/2006/relationships/diagramQuickStyle" Target="../diagrams/quickStyle1.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gif"/></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15.jpeg"/><Relationship Id="rId7" Type="http://schemas.openxmlformats.org/officeDocument/2006/relationships/diagramLayout" Target="../diagrams/layout3.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openxmlformats.org/officeDocument/2006/relationships/image" Target="../media/image17.png"/><Relationship Id="rId10" Type="http://schemas.microsoft.com/office/2007/relationships/diagramDrawing" Target="../diagrams/drawing3.xml"/><Relationship Id="rId4" Type="http://schemas.openxmlformats.org/officeDocument/2006/relationships/image" Target="../media/image16.png"/><Relationship Id="rId9" Type="http://schemas.openxmlformats.org/officeDocument/2006/relationships/diagramColors" Target="../diagrams/colors3.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467544" y="3356992"/>
            <a:ext cx="7993063"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spcBef>
                <a:spcPct val="20000"/>
              </a:spcBef>
            </a:pPr>
            <a:r>
              <a:rPr lang="en-US" altLang="zh-CN" sz="2000" b="1" dirty="0">
                <a:latin typeface="Arial Black" pitchFamily="34" charset="0"/>
                <a:ea typeface="华文新魏" pitchFamily="2" charset="-122"/>
              </a:rPr>
              <a:t>Jun </a:t>
            </a:r>
            <a:r>
              <a:rPr lang="en-US" altLang="zh-CN" sz="2000" b="1" dirty="0" smtClean="0">
                <a:latin typeface="Arial Black" pitchFamily="34" charset="0"/>
                <a:ea typeface="华文新魏" pitchFamily="2" charset="-122"/>
              </a:rPr>
              <a:t>Su</a:t>
            </a:r>
          </a:p>
          <a:p>
            <a:pPr>
              <a:spcBef>
                <a:spcPct val="20000"/>
              </a:spcBef>
            </a:pPr>
            <a:r>
              <a:rPr lang="en-US" altLang="zh-CN" sz="1800" b="1" dirty="0" smtClean="0">
                <a:solidFill>
                  <a:schemeClr val="accent2"/>
                </a:solidFill>
                <a:latin typeface="华文新魏" pitchFamily="2" charset="-122"/>
                <a:ea typeface="华文新魏" pitchFamily="2" charset="-122"/>
              </a:rPr>
              <a:t>Sino-French </a:t>
            </a:r>
            <a:r>
              <a:rPr lang="en-US" altLang="zh-CN" sz="1800" b="1" dirty="0" err="1">
                <a:solidFill>
                  <a:schemeClr val="accent2"/>
                </a:solidFill>
                <a:latin typeface="华文新魏" pitchFamily="2" charset="-122"/>
                <a:ea typeface="华文新魏" pitchFamily="2" charset="-122"/>
              </a:rPr>
              <a:t>Institure</a:t>
            </a:r>
            <a:r>
              <a:rPr lang="en-US" altLang="zh-CN" sz="1800" b="1" dirty="0">
                <a:solidFill>
                  <a:schemeClr val="accent2"/>
                </a:solidFill>
                <a:latin typeface="华文新魏" pitchFamily="2" charset="-122"/>
                <a:ea typeface="华文新魏" pitchFamily="2" charset="-122"/>
              </a:rPr>
              <a:t> of Nuclear Engineering &amp; Technology, </a:t>
            </a:r>
          </a:p>
          <a:p>
            <a:pPr>
              <a:spcBef>
                <a:spcPct val="20000"/>
              </a:spcBef>
            </a:pPr>
            <a:r>
              <a:rPr lang="en-US" altLang="zh-CN" sz="1800" b="1" dirty="0">
                <a:solidFill>
                  <a:schemeClr val="accent2"/>
                </a:solidFill>
                <a:latin typeface="华文新魏" pitchFamily="2" charset="-122"/>
                <a:ea typeface="华文新魏" pitchFamily="2" charset="-122"/>
              </a:rPr>
              <a:t>Sun </a:t>
            </a:r>
            <a:r>
              <a:rPr lang="en-US" altLang="zh-CN" sz="1800" b="1" dirty="0" err="1">
                <a:solidFill>
                  <a:schemeClr val="accent2"/>
                </a:solidFill>
                <a:latin typeface="华文新魏" pitchFamily="2" charset="-122"/>
                <a:ea typeface="华文新魏" pitchFamily="2" charset="-122"/>
              </a:rPr>
              <a:t>Yat-sen</a:t>
            </a:r>
            <a:r>
              <a:rPr lang="en-US" altLang="zh-CN" sz="1800" b="1" dirty="0">
                <a:solidFill>
                  <a:schemeClr val="accent2"/>
                </a:solidFill>
                <a:latin typeface="华文新魏" pitchFamily="2" charset="-122"/>
                <a:ea typeface="华文新魏" pitchFamily="2" charset="-122"/>
              </a:rPr>
              <a:t> </a:t>
            </a:r>
            <a:r>
              <a:rPr lang="en-US" altLang="zh-CN" sz="1800" b="1" dirty="0" smtClean="0">
                <a:solidFill>
                  <a:schemeClr val="accent2"/>
                </a:solidFill>
                <a:latin typeface="华文新魏" pitchFamily="2" charset="-122"/>
                <a:ea typeface="华文新魏" pitchFamily="2" charset="-122"/>
              </a:rPr>
              <a:t>University, </a:t>
            </a:r>
            <a:r>
              <a:rPr lang="en-US" altLang="zh-CN" sz="1800" b="1" dirty="0">
                <a:solidFill>
                  <a:schemeClr val="accent2"/>
                </a:solidFill>
                <a:latin typeface="华文新魏" pitchFamily="2" charset="-122"/>
                <a:ea typeface="华文新魏" pitchFamily="2" charset="-122"/>
              </a:rPr>
              <a:t>Zhuhai 519082, China</a:t>
            </a:r>
            <a:r>
              <a:rPr lang="en-US" altLang="zh-CN" sz="1800" b="1" dirty="0" smtClean="0">
                <a:solidFill>
                  <a:schemeClr val="accent2"/>
                </a:solidFill>
                <a:latin typeface="华文新魏" pitchFamily="2" charset="-122"/>
                <a:ea typeface="华文新魏" pitchFamily="2" charset="-122"/>
              </a:rPr>
              <a:t>.</a:t>
            </a:r>
          </a:p>
          <a:p>
            <a:pPr>
              <a:spcBef>
                <a:spcPct val="20000"/>
              </a:spcBef>
            </a:pPr>
            <a:r>
              <a:rPr lang="en-US" altLang="zh-CN" sz="1800" b="1" dirty="0" smtClean="0">
                <a:solidFill>
                  <a:schemeClr val="accent2"/>
                </a:solidFill>
                <a:latin typeface="华文新魏" pitchFamily="2" charset="-122"/>
                <a:ea typeface="华文新魏" pitchFamily="2" charset="-122"/>
              </a:rPr>
              <a:t>E-mail</a:t>
            </a:r>
            <a:r>
              <a:rPr lang="en-US" altLang="zh-CN" sz="1800" b="1" dirty="0">
                <a:solidFill>
                  <a:schemeClr val="accent2"/>
                </a:solidFill>
                <a:latin typeface="华文新魏" pitchFamily="2" charset="-122"/>
                <a:ea typeface="华文新魏" pitchFamily="2" charset="-122"/>
              </a:rPr>
              <a:t>: </a:t>
            </a:r>
            <a:r>
              <a:rPr lang="en-US" altLang="zh-CN" sz="1800" b="1" dirty="0" smtClean="0">
                <a:solidFill>
                  <a:schemeClr val="accent2"/>
                </a:solidFill>
                <a:latin typeface="华文新魏" pitchFamily="2" charset="-122"/>
                <a:ea typeface="华文新魏" pitchFamily="2" charset="-122"/>
              </a:rPr>
              <a:t>sujun3@mail.sysu.edu.cn</a:t>
            </a:r>
          </a:p>
          <a:p>
            <a:pPr>
              <a:spcBef>
                <a:spcPct val="20000"/>
              </a:spcBef>
            </a:pPr>
            <a:endParaRPr lang="en-US" altLang="zh-CN" sz="2000" b="1" dirty="0" smtClean="0">
              <a:solidFill>
                <a:schemeClr val="accent2"/>
              </a:solidFill>
              <a:latin typeface="华文新魏" pitchFamily="2" charset="-122"/>
              <a:ea typeface="华文新魏" pitchFamily="2" charset="-122"/>
            </a:endParaRPr>
          </a:p>
          <a:p>
            <a:pPr lvl="0" algn="r"/>
            <a:r>
              <a:rPr kumimoji="0" lang="en-US" altLang="zh-CN" sz="2000" b="1" dirty="0" smtClean="0">
                <a:latin typeface="Calibri" pitchFamily="34" charset="0"/>
                <a:cs typeface="宋体" pitchFamily="2" charset="-122"/>
              </a:rPr>
              <a:t>2019</a:t>
            </a:r>
            <a:endParaRPr kumimoji="0" lang="zh-CN" altLang="zh-CN" sz="3200" dirty="0">
              <a:latin typeface="Arial" pitchFamily="34" charset="0"/>
              <a:cs typeface="宋体" pitchFamily="2" charset="-122"/>
            </a:endParaRPr>
          </a:p>
        </p:txBody>
      </p:sp>
      <p:sp>
        <p:nvSpPr>
          <p:cNvPr id="579591" name="Rectangle 7"/>
          <p:cNvSpPr>
            <a:spLocks noChangeArrowheads="1"/>
          </p:cNvSpPr>
          <p:nvPr/>
        </p:nvSpPr>
        <p:spPr bwMode="auto">
          <a:xfrm>
            <a:off x="122238" y="1710100"/>
            <a:ext cx="885666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defRPr/>
            </a:pPr>
            <a:r>
              <a:rPr lang="en-US" altLang="zh-CN" sz="3200" b="1" dirty="0">
                <a:latin typeface="Arial Black" pitchFamily="34" charset="0"/>
                <a:ea typeface="华文新魏" pitchFamily="2" charset="-122"/>
              </a:rPr>
              <a:t> Mechanisms of fragment emission in </a:t>
            </a:r>
            <a:r>
              <a:rPr lang="en-US" altLang="zh-CN" sz="3200" b="1" dirty="0" smtClean="0">
                <a:latin typeface="Arial Black" pitchFamily="34" charset="0"/>
                <a:ea typeface="华文新魏" pitchFamily="2" charset="-122"/>
              </a:rPr>
              <a:t>heavy ion </a:t>
            </a:r>
            <a:r>
              <a:rPr lang="en-US" altLang="zh-CN" sz="3200" b="1" dirty="0">
                <a:latin typeface="Arial Black" pitchFamily="34" charset="0"/>
                <a:ea typeface="华文新魏" pitchFamily="2" charset="-122"/>
              </a:rPr>
              <a:t>collisions and spallation</a:t>
            </a:r>
          </a:p>
        </p:txBody>
      </p:sp>
      <p:sp>
        <p:nvSpPr>
          <p:cNvPr id="2" name="灯片编号占位符 1"/>
          <p:cNvSpPr>
            <a:spLocks noGrp="1"/>
          </p:cNvSpPr>
          <p:nvPr>
            <p:ph type="sldNum" sz="quarter" idx="12"/>
          </p:nvPr>
        </p:nvSpPr>
        <p:spPr/>
        <p:txBody>
          <a:bodyPr/>
          <a:lstStyle/>
          <a:p>
            <a:pPr>
              <a:defRPr/>
            </a:pPr>
            <a:fld id="{19626F85-8833-49D8-91CC-C460C02E2211}" type="slidenum">
              <a:rPr lang="zh-CN" altLang="en-US" smtClean="0"/>
              <a:pPr>
                <a:defRPr/>
              </a:pPr>
              <a:t>1</a:t>
            </a:fld>
            <a:endParaRPr lang="en-US" altLang="zh-C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a:xfrm>
            <a:off x="35496" y="44624"/>
            <a:ext cx="8422704" cy="792088"/>
          </a:xfrm>
        </p:spPr>
        <p:txBody>
          <a:bodyPr/>
          <a:lstStyle/>
          <a:p>
            <a:pPr algn="l"/>
            <a:r>
              <a:rPr lang="en-US" altLang="zh-CN" sz="3200" b="1" dirty="0" smtClean="0"/>
              <a:t>Goal</a:t>
            </a:r>
            <a:endParaRPr lang="en-US" altLang="zh-CN" sz="3200" b="1" dirty="0"/>
          </a:p>
        </p:txBody>
      </p:sp>
      <p:sp>
        <p:nvSpPr>
          <p:cNvPr id="5" name="矩形 4"/>
          <p:cNvSpPr/>
          <p:nvPr/>
        </p:nvSpPr>
        <p:spPr>
          <a:xfrm>
            <a:off x="241749" y="908720"/>
            <a:ext cx="8640960" cy="523220"/>
          </a:xfrm>
          <a:prstGeom prst="rect">
            <a:avLst/>
          </a:prstGeom>
        </p:spPr>
        <p:txBody>
          <a:bodyPr wrap="square">
            <a:spAutoFit/>
          </a:bodyPr>
          <a:lstStyle/>
          <a:p>
            <a:r>
              <a:rPr lang="en-US" altLang="zh-CN" sz="2800" dirty="0"/>
              <a:t>Uniform </a:t>
            </a:r>
            <a:r>
              <a:rPr lang="en-US" altLang="zh-CN" sz="2800" dirty="0" smtClean="0"/>
              <a:t>dynamical description </a:t>
            </a:r>
            <a:r>
              <a:rPr lang="en-US" altLang="zh-CN" sz="2800" dirty="0"/>
              <a:t>of </a:t>
            </a:r>
            <a:r>
              <a:rPr lang="en-US" altLang="zh-CN" sz="2800" dirty="0" smtClean="0"/>
              <a:t>the fragments emission</a:t>
            </a:r>
            <a:endParaRPr lang="zh-CN" altLang="en-US" sz="2800" dirty="0"/>
          </a:p>
        </p:txBody>
      </p:sp>
      <p:graphicFrame>
        <p:nvGraphicFramePr>
          <p:cNvPr id="8" name="图示 7"/>
          <p:cNvGraphicFramePr/>
          <p:nvPr>
            <p:extLst>
              <p:ext uri="{D42A27DB-BD31-4B8C-83A1-F6EECF244321}">
                <p14:modId xmlns:p14="http://schemas.microsoft.com/office/powerpoint/2010/main" val="3324293335"/>
              </p:ext>
            </p:extLst>
          </p:nvPr>
        </p:nvGraphicFramePr>
        <p:xfrm>
          <a:off x="3668395" y="1628800"/>
          <a:ext cx="522108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矩形 8"/>
          <p:cNvSpPr/>
          <p:nvPr/>
        </p:nvSpPr>
        <p:spPr>
          <a:xfrm>
            <a:off x="248523" y="6093296"/>
            <a:ext cx="7416824" cy="523220"/>
          </a:xfrm>
          <a:prstGeom prst="rect">
            <a:avLst/>
          </a:prstGeom>
        </p:spPr>
        <p:txBody>
          <a:bodyPr wrap="square">
            <a:spAutoFit/>
          </a:bodyPr>
          <a:lstStyle/>
          <a:p>
            <a:r>
              <a:rPr lang="en-US" altLang="zh-CN" sz="2800" dirty="0"/>
              <a:t>Study </a:t>
            </a:r>
            <a:r>
              <a:rPr lang="en-US" altLang="zh-CN" sz="2800" dirty="0" smtClean="0"/>
              <a:t>the fragmenting mechanisms </a:t>
            </a:r>
            <a:endParaRPr lang="zh-CN" altLang="en-US" sz="2800" dirty="0"/>
          </a:p>
        </p:txBody>
      </p:sp>
    </p:spTree>
    <p:extLst>
      <p:ext uri="{BB962C8B-B14F-4D97-AF65-F5344CB8AC3E}">
        <p14:creationId xmlns:p14="http://schemas.microsoft.com/office/powerpoint/2010/main" val="36343189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标题 6"/>
          <p:cNvSpPr>
            <a:spLocks noGrp="1"/>
          </p:cNvSpPr>
          <p:nvPr>
            <p:ph type="title"/>
          </p:nvPr>
        </p:nvSpPr>
        <p:spPr>
          <a:xfrm>
            <a:off x="35496" y="116632"/>
            <a:ext cx="8422704" cy="792088"/>
          </a:xfrm>
        </p:spPr>
        <p:txBody>
          <a:bodyPr/>
          <a:lstStyle/>
          <a:p>
            <a:pPr algn="l"/>
            <a:r>
              <a:rPr lang="en-US" altLang="zh-CN" sz="3200" b="1" dirty="0"/>
              <a:t>phase transition in projectile fragmentation and spallation </a:t>
            </a:r>
            <a:r>
              <a:rPr lang="en-US" altLang="zh-CN" sz="3200" b="1" dirty="0" smtClean="0"/>
              <a:t>?</a:t>
            </a:r>
            <a:endParaRPr lang="en-US" altLang="zh-CN" sz="3200" b="1" dirty="0"/>
          </a:p>
        </p:txBody>
      </p:sp>
      <p:sp>
        <p:nvSpPr>
          <p:cNvPr id="4" name="TextBox 7"/>
          <p:cNvSpPr txBox="1">
            <a:spLocks noChangeArrowheads="1"/>
          </p:cNvSpPr>
          <p:nvPr/>
        </p:nvSpPr>
        <p:spPr bwMode="auto">
          <a:xfrm>
            <a:off x="3650448" y="6303484"/>
            <a:ext cx="53985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fontAlgn="base">
              <a:spcBef>
                <a:spcPct val="0"/>
              </a:spcBef>
              <a:spcAft>
                <a:spcPct val="0"/>
              </a:spcAft>
              <a:defRPr>
                <a:solidFill>
                  <a:schemeClr val="tx1"/>
                </a:solidFill>
                <a:latin typeface="Arial" charset="0"/>
                <a:ea typeface="宋体" charset="-122"/>
              </a:defRPr>
            </a:lvl6pPr>
            <a:lvl7pPr marL="2971800" indent="-228600" fontAlgn="base">
              <a:spcBef>
                <a:spcPct val="0"/>
              </a:spcBef>
              <a:spcAft>
                <a:spcPct val="0"/>
              </a:spcAft>
              <a:defRPr>
                <a:solidFill>
                  <a:schemeClr val="tx1"/>
                </a:solidFill>
                <a:latin typeface="Arial" charset="0"/>
                <a:ea typeface="宋体" charset="-122"/>
              </a:defRPr>
            </a:lvl7pPr>
            <a:lvl8pPr marL="3429000" indent="-228600" fontAlgn="base">
              <a:spcBef>
                <a:spcPct val="0"/>
              </a:spcBef>
              <a:spcAft>
                <a:spcPct val="0"/>
              </a:spcAft>
              <a:defRPr>
                <a:solidFill>
                  <a:schemeClr val="tx1"/>
                </a:solidFill>
                <a:latin typeface="Arial" charset="0"/>
                <a:ea typeface="宋体" charset="-122"/>
              </a:defRPr>
            </a:lvl8pPr>
            <a:lvl9pPr marL="3886200" indent="-228600" fontAlgn="base">
              <a:spcBef>
                <a:spcPct val="0"/>
              </a:spcBef>
              <a:spcAft>
                <a:spcPct val="0"/>
              </a:spcAft>
              <a:defRPr>
                <a:solidFill>
                  <a:schemeClr val="tx1"/>
                </a:solidFill>
                <a:latin typeface="Arial" charset="0"/>
                <a:ea typeface="宋体" charset="-122"/>
              </a:defRPr>
            </a:lvl9pPr>
          </a:lstStyle>
          <a:p>
            <a:r>
              <a:rPr lang="en-US" altLang="zh-CN" sz="1400" dirty="0"/>
              <a:t>B. </a:t>
            </a:r>
            <a:r>
              <a:rPr lang="en-US" altLang="zh-CN" sz="1400" dirty="0" err="1"/>
              <a:t>Borderie</a:t>
            </a:r>
            <a:r>
              <a:rPr lang="en-US" altLang="zh-CN" sz="1400" dirty="0"/>
              <a:t> and M.F. Rivet , </a:t>
            </a:r>
            <a:r>
              <a:rPr lang="en-US" altLang="zh-CN" sz="1400" dirty="0" err="1"/>
              <a:t>Prog</a:t>
            </a:r>
            <a:r>
              <a:rPr lang="en-US" altLang="zh-CN" sz="1400" dirty="0"/>
              <a:t>. Part. </a:t>
            </a:r>
            <a:r>
              <a:rPr lang="en-US" altLang="zh-CN" sz="1400" dirty="0" err="1"/>
              <a:t>Nucl</a:t>
            </a:r>
            <a:r>
              <a:rPr lang="en-US" altLang="zh-CN" sz="1400" dirty="0"/>
              <a:t>. Phys. 61 (2008) </a:t>
            </a:r>
            <a:r>
              <a:rPr lang="en-US" altLang="zh-CN" sz="1400" dirty="0" smtClean="0"/>
              <a:t>551</a:t>
            </a:r>
          </a:p>
          <a:p>
            <a:r>
              <a:rPr lang="en-US" altLang="zh-CN" sz="1400" dirty="0" smtClean="0"/>
              <a:t>J. Su, et al., Physics </a:t>
            </a:r>
            <a:r>
              <a:rPr lang="en-US" altLang="zh-CN" sz="1400" dirty="0"/>
              <a:t>Letters B 782 (2018) 682–687 </a:t>
            </a:r>
          </a:p>
        </p:txBody>
      </p:sp>
      <p:sp>
        <p:nvSpPr>
          <p:cNvPr id="2" name="TextBox 1"/>
          <p:cNvSpPr txBox="1"/>
          <p:nvPr/>
        </p:nvSpPr>
        <p:spPr>
          <a:xfrm>
            <a:off x="323528" y="1412776"/>
            <a:ext cx="8496944" cy="1938992"/>
          </a:xfrm>
          <a:prstGeom prst="rect">
            <a:avLst/>
          </a:prstGeom>
          <a:noFill/>
        </p:spPr>
        <p:txBody>
          <a:bodyPr wrap="square" rtlCol="0">
            <a:spAutoFit/>
          </a:bodyPr>
          <a:lstStyle/>
          <a:p>
            <a:r>
              <a:rPr lang="en-US" altLang="zh-CN" dirty="0"/>
              <a:t>Many researches focus on the study of thermodynamic </a:t>
            </a:r>
            <a:r>
              <a:rPr lang="en-US" altLang="zh-CN" dirty="0" smtClean="0"/>
              <a:t>observables from </a:t>
            </a:r>
            <a:r>
              <a:rPr lang="en-US" altLang="zh-CN" dirty="0"/>
              <a:t>the projectile fragmentation and spallation [25, 26</a:t>
            </a:r>
            <a:r>
              <a:rPr lang="en-US" altLang="zh-CN" dirty="0" smtClean="0"/>
              <a:t>]. However</a:t>
            </a:r>
            <a:r>
              <a:rPr lang="en-US" altLang="zh-CN" dirty="0"/>
              <a:t>, the signals of phase transition in those reactions </a:t>
            </a:r>
            <a:r>
              <a:rPr lang="en-US" altLang="zh-CN" dirty="0" smtClean="0"/>
              <a:t>is </a:t>
            </a:r>
            <a:r>
              <a:rPr lang="en-US" altLang="zh-CN" dirty="0" err="1"/>
              <a:t>amphibolous</a:t>
            </a:r>
            <a:r>
              <a:rPr lang="en-US" altLang="zh-CN" dirty="0"/>
              <a:t>, because the expansion phase is absent in </a:t>
            </a:r>
            <a:r>
              <a:rPr lang="en-US" altLang="zh-CN" dirty="0" smtClean="0"/>
              <a:t>those reactions </a:t>
            </a:r>
            <a:r>
              <a:rPr lang="en-US" altLang="zh-CN" dirty="0"/>
              <a:t>while the </a:t>
            </a:r>
            <a:r>
              <a:rPr lang="en-US" altLang="zh-CN" dirty="0" err="1"/>
              <a:t>spinodal</a:t>
            </a:r>
            <a:r>
              <a:rPr lang="en-US" altLang="zh-CN" dirty="0"/>
              <a:t> region is considered in the </a:t>
            </a:r>
            <a:r>
              <a:rPr lang="en-US" altLang="zh-CN" dirty="0" smtClean="0"/>
              <a:t>subnormal density </a:t>
            </a:r>
            <a:r>
              <a:rPr lang="en-US" altLang="zh-CN" dirty="0"/>
              <a:t>region.</a:t>
            </a:r>
            <a:endParaRPr lang="zh-CN" altLang="en-US" dirty="0"/>
          </a:p>
        </p:txBody>
      </p:sp>
    </p:spTree>
    <p:extLst>
      <p:ext uri="{BB962C8B-B14F-4D97-AF65-F5344CB8AC3E}">
        <p14:creationId xmlns:p14="http://schemas.microsoft.com/office/powerpoint/2010/main" val="3668038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07504" y="116632"/>
            <a:ext cx="6211416" cy="648072"/>
          </a:xfrm>
        </p:spPr>
        <p:txBody>
          <a:bodyPr>
            <a:noAutofit/>
          </a:bodyPr>
          <a:lstStyle/>
          <a:p>
            <a:pPr algn="l" eaLnBrk="1" hangingPunct="1"/>
            <a:r>
              <a:rPr lang="en-US" altLang="zh-CN" sz="4000" b="1" dirty="0" smtClean="0">
                <a:solidFill>
                  <a:srgbClr val="FF0000"/>
                </a:solidFill>
                <a:latin typeface="Times New Roman" pitchFamily="18" charset="0"/>
                <a:ea typeface="楷体" pitchFamily="49" charset="-122"/>
                <a:cs typeface="Times New Roman" pitchFamily="18" charset="0"/>
              </a:rPr>
              <a:t>Theoretical </a:t>
            </a:r>
            <a:r>
              <a:rPr lang="en-US" altLang="zh-CN" sz="4000" b="1" dirty="0">
                <a:solidFill>
                  <a:srgbClr val="FF0000"/>
                </a:solidFill>
                <a:latin typeface="Times New Roman" pitchFamily="18" charset="0"/>
                <a:ea typeface="楷体" pitchFamily="49" charset="-122"/>
                <a:cs typeface="Times New Roman" pitchFamily="18" charset="0"/>
              </a:rPr>
              <a:t>framework</a:t>
            </a:r>
            <a:endParaRPr lang="zh-CN" altLang="en-US" sz="4000" b="1" dirty="0" smtClean="0">
              <a:solidFill>
                <a:srgbClr val="FF0000"/>
              </a:solidFill>
              <a:latin typeface="Times New Roman" pitchFamily="18" charset="0"/>
              <a:ea typeface="楷体" pitchFamily="49" charset="-122"/>
              <a:cs typeface="Times New Roman" pitchFamily="18" charset="0"/>
            </a:endParaRPr>
          </a:p>
        </p:txBody>
      </p:sp>
      <p:pic>
        <p:nvPicPr>
          <p:cNvPr id="17413" name="Picture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294" y="1070992"/>
            <a:ext cx="830738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a:spLocks noGrp="1" noChangeArrowheads="1"/>
          </p:cNvSpPr>
          <p:nvPr>
            <p:ph type="body" idx="4294967295"/>
          </p:nvPr>
        </p:nvSpPr>
        <p:spPr>
          <a:xfrm>
            <a:off x="323528" y="3861048"/>
            <a:ext cx="8229600" cy="2808312"/>
          </a:xfrm>
        </p:spPr>
        <p:txBody>
          <a:bodyPr/>
          <a:lstStyle/>
          <a:p>
            <a:pPr eaLnBrk="1" hangingPunct="1"/>
            <a:r>
              <a:rPr lang="en-US" altLang="zh-CN" sz="2400" dirty="0"/>
              <a:t>IQMD: describe </a:t>
            </a:r>
            <a:r>
              <a:rPr lang="en-US" altLang="zh-CN" sz="2400" dirty="0" smtClean="0"/>
              <a:t>formation of the hot fragments.</a:t>
            </a:r>
          </a:p>
          <a:p>
            <a:pPr eaLnBrk="1" hangingPunct="1"/>
            <a:endParaRPr lang="en-US" altLang="zh-CN" sz="2400" dirty="0"/>
          </a:p>
          <a:p>
            <a:pPr eaLnBrk="1" hangingPunct="1"/>
            <a:r>
              <a:rPr lang="en-US" altLang="zh-CN" sz="2400" dirty="0"/>
              <a:t>GEMINI: </a:t>
            </a:r>
            <a:r>
              <a:rPr lang="en-US" altLang="zh-CN" sz="2400" dirty="0" smtClean="0"/>
              <a:t>simulate the light-particle </a:t>
            </a:r>
            <a:r>
              <a:rPr lang="en-US" altLang="zh-CN" sz="2400" dirty="0"/>
              <a:t>evaporation of the hot </a:t>
            </a:r>
            <a:r>
              <a:rPr lang="en-US" altLang="zh-CN" sz="2400" dirty="0" smtClean="0"/>
              <a:t>fragments</a:t>
            </a:r>
            <a:endParaRPr lang="zh-CN" altLang="zh-CN" sz="2400" dirty="0" smtClean="0"/>
          </a:p>
        </p:txBody>
      </p:sp>
    </p:spTree>
    <p:extLst>
      <p:ext uri="{BB962C8B-B14F-4D97-AF65-F5344CB8AC3E}">
        <p14:creationId xmlns:p14="http://schemas.microsoft.com/office/powerpoint/2010/main" val="22742757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a:xfrm>
            <a:off x="35496" y="44624"/>
            <a:ext cx="8422704" cy="792088"/>
          </a:xfrm>
        </p:spPr>
        <p:txBody>
          <a:bodyPr/>
          <a:lstStyle/>
          <a:p>
            <a:pPr algn="l"/>
            <a:r>
              <a:rPr lang="en-US" altLang="zh-CN" sz="3200" b="1" dirty="0" smtClean="0"/>
              <a:t>IQMD model</a:t>
            </a:r>
            <a:endParaRPr lang="en-US" altLang="zh-CN" sz="3200" b="1" dirty="0"/>
          </a:p>
        </p:txBody>
      </p:sp>
      <p:sp>
        <p:nvSpPr>
          <p:cNvPr id="6" name="Rectangle 3"/>
          <p:cNvSpPr txBox="1">
            <a:spLocks noChangeArrowheads="1"/>
          </p:cNvSpPr>
          <p:nvPr/>
        </p:nvSpPr>
        <p:spPr bwMode="auto">
          <a:xfrm>
            <a:off x="251520" y="852234"/>
            <a:ext cx="8229600" cy="4737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r>
              <a:rPr lang="en-US" altLang="zh-CN" sz="2000" dirty="0" smtClean="0"/>
              <a:t>Density in phase space</a:t>
            </a:r>
            <a:endParaRPr lang="zh-CN" altLang="zh-CN" sz="2000" dirty="0" smtClean="0"/>
          </a:p>
          <a:p>
            <a:pPr eaLnBrk="1" hangingPunct="1"/>
            <a:endParaRPr lang="en-US" altLang="zh-CN" sz="2000" dirty="0" smtClean="0"/>
          </a:p>
          <a:p>
            <a:pPr eaLnBrk="1" hangingPunct="1"/>
            <a:endParaRPr lang="en-US" altLang="zh-CN" sz="2000" dirty="0" smtClean="0"/>
          </a:p>
          <a:p>
            <a:pPr eaLnBrk="1" hangingPunct="1"/>
            <a:r>
              <a:rPr lang="en-US" altLang="zh-CN" sz="2000" dirty="0" smtClean="0"/>
              <a:t>time evolution </a:t>
            </a:r>
            <a:endParaRPr lang="zh-CN" altLang="zh-CN" sz="2000" dirty="0" smtClean="0"/>
          </a:p>
          <a:p>
            <a:pPr eaLnBrk="1" hangingPunct="1"/>
            <a:endParaRPr lang="zh-CN" altLang="zh-CN" sz="2000" dirty="0" smtClean="0"/>
          </a:p>
          <a:p>
            <a:pPr eaLnBrk="1" hangingPunct="1"/>
            <a:r>
              <a:rPr lang="en-US" altLang="zh-CN" sz="2000" dirty="0" smtClean="0"/>
              <a:t>Hamiltonian</a:t>
            </a:r>
          </a:p>
          <a:p>
            <a:pPr eaLnBrk="1" hangingPunct="1"/>
            <a:endParaRPr lang="zh-CN" altLang="zh-CN" sz="2000" dirty="0" smtClean="0"/>
          </a:p>
          <a:p>
            <a:pPr eaLnBrk="1" hangingPunct="1"/>
            <a:r>
              <a:rPr lang="en-US" altLang="zh-CN" sz="2000" dirty="0" smtClean="0"/>
              <a:t>Nucleon-nucleon collisions</a:t>
            </a:r>
            <a:endParaRPr lang="zh-CN" altLang="zh-CN" sz="2000" dirty="0" smtClean="0"/>
          </a:p>
          <a:p>
            <a:pPr eaLnBrk="1" hangingPunct="1"/>
            <a:endParaRPr lang="zh-CN" altLang="zh-CN" sz="2000" dirty="0" smtClean="0"/>
          </a:p>
          <a:p>
            <a:pPr eaLnBrk="1" hangingPunct="1"/>
            <a:r>
              <a:rPr lang="zh-CN" altLang="zh-CN" sz="2000" dirty="0" smtClean="0"/>
              <a:t>Pauli</a:t>
            </a:r>
            <a:r>
              <a:rPr lang="zh-CN" altLang="en-US" sz="2000" dirty="0" smtClean="0"/>
              <a:t> </a:t>
            </a:r>
            <a:r>
              <a:rPr lang="en-US" altLang="zh-CN" sz="2000" dirty="0" smtClean="0"/>
              <a:t>blocking</a:t>
            </a:r>
          </a:p>
          <a:p>
            <a:pPr eaLnBrk="1" hangingPunct="1"/>
            <a:endParaRPr lang="en-US" altLang="zh-CN" sz="2000" dirty="0"/>
          </a:p>
          <a:p>
            <a:pPr eaLnBrk="1" hangingPunct="1"/>
            <a:r>
              <a:rPr lang="en-US" altLang="zh-CN" sz="2000" dirty="0" smtClean="0"/>
              <a:t>Minimum Spanning </a:t>
            </a:r>
            <a:r>
              <a:rPr lang="en-US" altLang="zh-CN" sz="2000" dirty="0"/>
              <a:t>T</a:t>
            </a:r>
            <a:r>
              <a:rPr lang="en-US" altLang="zh-CN" sz="2000" dirty="0" smtClean="0"/>
              <a:t>ree to identify the fragments</a:t>
            </a:r>
            <a:endParaRPr lang="zh-CN" altLang="zh-CN" sz="2000" dirty="0" smtClean="0"/>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7040" y="755675"/>
            <a:ext cx="51943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7040" y="1595115"/>
            <a:ext cx="19050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7495" y="3285356"/>
            <a:ext cx="15176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7040" y="2490465"/>
            <a:ext cx="49530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246740" y="5909210"/>
            <a:ext cx="8712968" cy="400110"/>
          </a:xfrm>
          <a:prstGeom prst="rect">
            <a:avLst/>
          </a:prstGeom>
          <a:noFill/>
        </p:spPr>
        <p:txBody>
          <a:bodyPr wrap="square" rtlCol="0">
            <a:spAutoFit/>
          </a:bodyPr>
          <a:lstStyle/>
          <a:p>
            <a:pPr marL="342900" indent="-342900">
              <a:buFont typeface="Arial" pitchFamily="34" charset="0"/>
              <a:buChar char="•"/>
            </a:pPr>
            <a:r>
              <a:rPr lang="en-US" altLang="zh-CN" sz="2000" dirty="0"/>
              <a:t>Code version: </a:t>
            </a:r>
            <a:r>
              <a:rPr lang="en-US" altLang="zh-CN" sz="2000" dirty="0" smtClean="0"/>
              <a:t>IQMD-BNU (Beijing </a:t>
            </a:r>
            <a:r>
              <a:rPr lang="en-US" altLang="zh-CN" sz="2000" dirty="0"/>
              <a:t>Normal University</a:t>
            </a:r>
            <a:r>
              <a:rPr lang="en-US" altLang="zh-CN" sz="2000" dirty="0" smtClean="0"/>
              <a:t>)</a:t>
            </a:r>
          </a:p>
        </p:txBody>
      </p:sp>
    </p:spTree>
    <p:extLst>
      <p:ext uri="{BB962C8B-B14F-4D97-AF65-F5344CB8AC3E}">
        <p14:creationId xmlns:p14="http://schemas.microsoft.com/office/powerpoint/2010/main" val="23599551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a:xfrm>
            <a:off x="35496" y="44624"/>
            <a:ext cx="9001000" cy="792088"/>
          </a:xfrm>
        </p:spPr>
        <p:txBody>
          <a:bodyPr/>
          <a:lstStyle/>
          <a:p>
            <a:pPr algn="l"/>
            <a:r>
              <a:rPr lang="en-US" altLang="zh-CN" sz="3000" b="1" dirty="0" smtClean="0"/>
              <a:t>What is more comparing to the standard IQMD-BNU</a:t>
            </a:r>
            <a:endParaRPr lang="en-US" altLang="zh-CN" sz="3000" b="1" dirty="0"/>
          </a:p>
        </p:txBody>
      </p:sp>
      <p:sp>
        <p:nvSpPr>
          <p:cNvPr id="6" name="Rectangle 3"/>
          <p:cNvSpPr txBox="1">
            <a:spLocks noChangeArrowheads="1"/>
          </p:cNvSpPr>
          <p:nvPr/>
        </p:nvSpPr>
        <p:spPr bwMode="auto">
          <a:xfrm>
            <a:off x="251520" y="1988840"/>
            <a:ext cx="8229600" cy="4088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buFont typeface="Wingdings" pitchFamily="2" charset="2"/>
              <a:buChar char="Ø"/>
            </a:pPr>
            <a:r>
              <a:rPr lang="en-US" altLang="zh-CN" sz="2400" dirty="0" smtClean="0"/>
              <a:t>Second decay by GEMINI</a:t>
            </a:r>
          </a:p>
          <a:p>
            <a:pPr eaLnBrk="1" hangingPunct="1">
              <a:buFont typeface="Arial" pitchFamily="34" charset="0"/>
              <a:buChar char="•"/>
            </a:pPr>
            <a:r>
              <a:rPr lang="en-US" altLang="zh-CN" sz="2400" dirty="0"/>
              <a:t>Only light-particle </a:t>
            </a:r>
            <a:r>
              <a:rPr lang="en-US" altLang="zh-CN" sz="2400" dirty="0" smtClean="0"/>
              <a:t>evaporation</a:t>
            </a:r>
          </a:p>
          <a:p>
            <a:pPr eaLnBrk="1" hangingPunct="1"/>
            <a:endParaRPr lang="en-US" altLang="zh-CN" sz="2400" dirty="0" smtClean="0"/>
          </a:p>
          <a:p>
            <a:pPr eaLnBrk="1" hangingPunct="1"/>
            <a:endParaRPr lang="en-US" altLang="zh-CN" sz="2400" dirty="0" smtClean="0"/>
          </a:p>
          <a:p>
            <a:pPr eaLnBrk="1" hangingPunct="1">
              <a:buFont typeface="Wingdings" pitchFamily="2" charset="2"/>
              <a:buChar char="Ø"/>
            </a:pPr>
            <a:r>
              <a:rPr lang="en-US" altLang="zh-CN" sz="2400" dirty="0"/>
              <a:t>Switching time between IQMD and GEMINI depends on  the excitation energy of the largest fragment</a:t>
            </a:r>
            <a:r>
              <a:rPr lang="en-US" altLang="zh-CN" sz="2400" dirty="0" smtClean="0"/>
              <a:t>.</a:t>
            </a:r>
          </a:p>
          <a:p>
            <a:pPr eaLnBrk="1" hangingPunct="1">
              <a:buFont typeface="Wingdings" pitchFamily="2" charset="2"/>
              <a:buChar char="Ø"/>
            </a:pPr>
            <a:endParaRPr lang="en-US" altLang="zh-CN" sz="2400" dirty="0" smtClean="0"/>
          </a:p>
          <a:p>
            <a:pPr eaLnBrk="1" hangingPunct="1">
              <a:buFont typeface="Wingdings" pitchFamily="2" charset="2"/>
              <a:buChar char="Ø"/>
            </a:pPr>
            <a:r>
              <a:rPr lang="en-US" altLang="zh-CN" sz="2400" dirty="0"/>
              <a:t>Phase-space density constraint </a:t>
            </a:r>
            <a:endParaRPr lang="zh-CN" altLang="zh-CN" sz="2400" dirty="0" smtClean="0"/>
          </a:p>
        </p:txBody>
      </p:sp>
    </p:spTree>
    <p:extLst>
      <p:ext uri="{BB962C8B-B14F-4D97-AF65-F5344CB8AC3E}">
        <p14:creationId xmlns:p14="http://schemas.microsoft.com/office/powerpoint/2010/main" val="25642146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a:xfrm>
            <a:off x="35496" y="44624"/>
            <a:ext cx="8422704" cy="792088"/>
          </a:xfrm>
        </p:spPr>
        <p:txBody>
          <a:bodyPr/>
          <a:lstStyle/>
          <a:p>
            <a:pPr algn="l"/>
            <a:r>
              <a:rPr lang="en-US" altLang="zh-CN" sz="3200" b="1" dirty="0"/>
              <a:t>Second decay by GEMINI</a:t>
            </a:r>
          </a:p>
        </p:txBody>
      </p:sp>
      <p:sp>
        <p:nvSpPr>
          <p:cNvPr id="6" name="Rectangle 3"/>
          <p:cNvSpPr txBox="1">
            <a:spLocks noChangeArrowheads="1"/>
          </p:cNvSpPr>
          <p:nvPr/>
        </p:nvSpPr>
        <p:spPr bwMode="auto">
          <a:xfrm>
            <a:off x="142511" y="4293096"/>
            <a:ext cx="8874792"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buNone/>
            </a:pPr>
            <a:r>
              <a:rPr lang="en-US" altLang="zh-CN" sz="2200" dirty="0" smtClean="0"/>
              <a:t>The </a:t>
            </a:r>
            <a:r>
              <a:rPr lang="en-US" altLang="zh-CN" sz="2200" dirty="0"/>
              <a:t>fragment conditions after IQMD can not correspond to the conditions for GEMINI application. </a:t>
            </a:r>
            <a:r>
              <a:rPr lang="en-US" altLang="zh-CN" sz="2200" dirty="0" smtClean="0"/>
              <a:t>By </a:t>
            </a:r>
            <a:r>
              <a:rPr lang="en-US" altLang="zh-CN" sz="2200" dirty="0"/>
              <a:t>applying GEMINI for de-excitation of primary IQMD fragments we assume that the density and structure of such fragments is close to the normal nuclei ones. As well as we assume that properties of such fragments, in particular, the symmetry energy, level densities and others, correspond to the properties of normal nuclei which are adopted in the GEMINI code</a:t>
            </a:r>
            <a:r>
              <a:rPr lang="en-US" altLang="zh-CN" sz="2200" dirty="0" smtClean="0"/>
              <a:t>.</a:t>
            </a:r>
            <a:endParaRPr lang="zh-CN" altLang="zh-CN" sz="2200" dirty="0" smtClean="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8022" y="1085031"/>
            <a:ext cx="4467653" cy="2336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2" name="组合 21"/>
          <p:cNvGrpSpPr/>
          <p:nvPr/>
        </p:nvGrpSpPr>
        <p:grpSpPr>
          <a:xfrm>
            <a:off x="105739" y="1497385"/>
            <a:ext cx="4515752" cy="2669588"/>
            <a:chOff x="161702" y="795014"/>
            <a:chExt cx="8630423" cy="1686539"/>
          </a:xfrm>
        </p:grpSpPr>
        <p:sp>
          <p:nvSpPr>
            <p:cNvPr id="5" name="TextBox 4"/>
            <p:cNvSpPr txBox="1"/>
            <p:nvPr/>
          </p:nvSpPr>
          <p:spPr>
            <a:xfrm>
              <a:off x="161702" y="795014"/>
              <a:ext cx="2716862" cy="699988"/>
            </a:xfrm>
            <a:prstGeom prst="rect">
              <a:avLst/>
            </a:prstGeom>
            <a:noFill/>
          </p:spPr>
          <p:txBody>
            <a:bodyPr wrap="square" rtlCol="0">
              <a:spAutoFit/>
            </a:bodyPr>
            <a:lstStyle/>
            <a:p>
              <a:r>
                <a:rPr lang="en-US" altLang="zh-CN" sz="2200" b="1" dirty="0" smtClean="0"/>
                <a:t>Primary fragments </a:t>
              </a:r>
            </a:p>
            <a:p>
              <a:r>
                <a:rPr lang="en-US" altLang="zh-CN" sz="2200" b="1" dirty="0" smtClean="0"/>
                <a:t>by IQMD</a:t>
              </a:r>
              <a:endParaRPr lang="zh-CN" altLang="en-US" sz="2200" b="1" dirty="0"/>
            </a:p>
          </p:txBody>
        </p:sp>
        <p:sp>
          <p:nvSpPr>
            <p:cNvPr id="11" name="TextBox 10"/>
            <p:cNvSpPr txBox="1"/>
            <p:nvPr/>
          </p:nvSpPr>
          <p:spPr>
            <a:xfrm>
              <a:off x="3019983" y="1881974"/>
              <a:ext cx="3613299" cy="486102"/>
            </a:xfrm>
            <a:prstGeom prst="rect">
              <a:avLst/>
            </a:prstGeom>
            <a:noFill/>
          </p:spPr>
          <p:txBody>
            <a:bodyPr wrap="square" rtlCol="0">
              <a:spAutoFit/>
            </a:bodyPr>
            <a:lstStyle/>
            <a:p>
              <a:r>
                <a:rPr lang="en-US" altLang="zh-CN" sz="2200" b="1" dirty="0" smtClean="0"/>
                <a:t>Fragments </a:t>
              </a:r>
            </a:p>
            <a:p>
              <a:r>
                <a:rPr lang="en-US" altLang="zh-CN" sz="2200" b="1" dirty="0" smtClean="0"/>
                <a:t>in experiment</a:t>
              </a:r>
              <a:endParaRPr lang="zh-CN" altLang="en-US" sz="2200" b="1" dirty="0"/>
            </a:p>
          </p:txBody>
        </p:sp>
        <p:sp>
          <p:nvSpPr>
            <p:cNvPr id="8" name="矩形 7"/>
            <p:cNvSpPr/>
            <p:nvPr/>
          </p:nvSpPr>
          <p:spPr>
            <a:xfrm>
              <a:off x="2457466" y="812099"/>
              <a:ext cx="3435027" cy="272217"/>
            </a:xfrm>
            <a:prstGeom prst="rect">
              <a:avLst/>
            </a:prstGeom>
          </p:spPr>
          <p:txBody>
            <a:bodyPr wrap="none">
              <a:spAutoFit/>
            </a:bodyPr>
            <a:lstStyle/>
            <a:p>
              <a:r>
                <a:rPr lang="en-US" altLang="zh-CN" sz="2200" b="1" dirty="0">
                  <a:solidFill>
                    <a:srgbClr val="FF0000"/>
                  </a:solidFill>
                </a:rPr>
                <a:t>Second decay </a:t>
              </a:r>
              <a:endParaRPr lang="zh-CN" altLang="en-US" sz="2200" dirty="0">
                <a:solidFill>
                  <a:srgbClr val="FF0000"/>
                </a:solidFill>
              </a:endParaRPr>
            </a:p>
          </p:txBody>
        </p:sp>
        <p:cxnSp>
          <p:nvCxnSpPr>
            <p:cNvPr id="10" name="直接箭头连接符 9"/>
            <p:cNvCxnSpPr>
              <a:stCxn id="5" idx="2"/>
              <a:endCxn id="11" idx="1"/>
            </p:cNvCxnSpPr>
            <p:nvPr/>
          </p:nvCxnSpPr>
          <p:spPr bwMode="auto">
            <a:xfrm>
              <a:off x="1520134" y="1495002"/>
              <a:ext cx="1499850" cy="630023"/>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矩形 14"/>
            <p:cNvSpPr/>
            <p:nvPr/>
          </p:nvSpPr>
          <p:spPr>
            <a:xfrm rot="3146340">
              <a:off x="1034434" y="1344104"/>
              <a:ext cx="971392" cy="1303506"/>
            </a:xfrm>
            <a:prstGeom prst="rect">
              <a:avLst/>
            </a:prstGeom>
          </p:spPr>
          <p:txBody>
            <a:bodyPr wrap="none">
              <a:spAutoFit/>
            </a:bodyPr>
            <a:lstStyle/>
            <a:p>
              <a:r>
                <a:rPr lang="en-US" altLang="zh-CN" sz="2200" b="1" dirty="0" smtClean="0">
                  <a:solidFill>
                    <a:srgbClr val="FF0000"/>
                  </a:solidFill>
                </a:rPr>
                <a:t>Incomparable</a:t>
              </a:r>
              <a:endParaRPr lang="zh-CN" altLang="en-US" sz="2200" dirty="0">
                <a:solidFill>
                  <a:srgbClr val="FF0000"/>
                </a:solidFill>
              </a:endParaRPr>
            </a:p>
          </p:txBody>
        </p:sp>
        <p:sp>
          <p:nvSpPr>
            <p:cNvPr id="16" name="矩形 15"/>
            <p:cNvSpPr/>
            <p:nvPr/>
          </p:nvSpPr>
          <p:spPr>
            <a:xfrm>
              <a:off x="6216440" y="901957"/>
              <a:ext cx="2575685" cy="486102"/>
            </a:xfrm>
            <a:prstGeom prst="rect">
              <a:avLst/>
            </a:prstGeom>
          </p:spPr>
          <p:txBody>
            <a:bodyPr wrap="none">
              <a:spAutoFit/>
            </a:bodyPr>
            <a:lstStyle/>
            <a:p>
              <a:r>
                <a:rPr lang="en-US" altLang="zh-CN" sz="2200" b="1" dirty="0" smtClean="0"/>
                <a:t>Final </a:t>
              </a:r>
            </a:p>
            <a:p>
              <a:r>
                <a:rPr lang="en-US" altLang="zh-CN" sz="2200" b="1" dirty="0" smtClean="0"/>
                <a:t>fragments</a:t>
              </a:r>
              <a:endParaRPr lang="zh-CN" altLang="en-US" sz="2200" dirty="0"/>
            </a:p>
          </p:txBody>
        </p:sp>
        <p:cxnSp>
          <p:nvCxnSpPr>
            <p:cNvPr id="18" name="直接箭头连接符 17"/>
            <p:cNvCxnSpPr>
              <a:stCxn id="5" idx="3"/>
              <a:endCxn id="16" idx="1"/>
            </p:cNvCxnSpPr>
            <p:nvPr/>
          </p:nvCxnSpPr>
          <p:spPr bwMode="auto">
            <a:xfrm>
              <a:off x="2878563" y="1145008"/>
              <a:ext cx="3337876" cy="1"/>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接箭头连接符 20"/>
            <p:cNvCxnSpPr>
              <a:stCxn id="16" idx="2"/>
              <a:endCxn id="11" idx="3"/>
            </p:cNvCxnSpPr>
            <p:nvPr/>
          </p:nvCxnSpPr>
          <p:spPr bwMode="auto">
            <a:xfrm flipH="1">
              <a:off x="6633283" y="1388059"/>
              <a:ext cx="871000" cy="73696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矩形 24"/>
            <p:cNvSpPr/>
            <p:nvPr/>
          </p:nvSpPr>
          <p:spPr>
            <a:xfrm rot="17467342">
              <a:off x="7323991" y="1250924"/>
              <a:ext cx="874352" cy="1303506"/>
            </a:xfrm>
            <a:prstGeom prst="rect">
              <a:avLst/>
            </a:prstGeom>
          </p:spPr>
          <p:txBody>
            <a:bodyPr wrap="none">
              <a:spAutoFit/>
            </a:bodyPr>
            <a:lstStyle/>
            <a:p>
              <a:r>
                <a:rPr lang="en-US" altLang="zh-CN" sz="2200" b="1" dirty="0" smtClean="0">
                  <a:solidFill>
                    <a:srgbClr val="FF0000"/>
                  </a:solidFill>
                </a:rPr>
                <a:t>Comparable</a:t>
              </a:r>
              <a:endParaRPr lang="zh-CN" altLang="en-US" sz="2200" dirty="0">
                <a:solidFill>
                  <a:srgbClr val="FF0000"/>
                </a:solidFill>
              </a:endParaRPr>
            </a:p>
          </p:txBody>
        </p:sp>
      </p:grpSp>
      <p:sp>
        <p:nvSpPr>
          <p:cNvPr id="23" name="矩形 22"/>
          <p:cNvSpPr/>
          <p:nvPr/>
        </p:nvSpPr>
        <p:spPr>
          <a:xfrm>
            <a:off x="4639642" y="3543399"/>
            <a:ext cx="4515788" cy="461665"/>
          </a:xfrm>
          <a:prstGeom prst="rect">
            <a:avLst/>
          </a:prstGeom>
        </p:spPr>
        <p:txBody>
          <a:bodyPr wrap="none">
            <a:spAutoFit/>
          </a:bodyPr>
          <a:lstStyle/>
          <a:p>
            <a:r>
              <a:rPr lang="en-US" altLang="zh-CN" dirty="0" smtClean="0"/>
              <a:t>J. Su, et al., PRC.83(2011).014608</a:t>
            </a:r>
            <a:endParaRPr lang="zh-CN" altLang="en-US" dirty="0"/>
          </a:p>
        </p:txBody>
      </p:sp>
    </p:spTree>
    <p:extLst>
      <p:ext uri="{BB962C8B-B14F-4D97-AF65-F5344CB8AC3E}">
        <p14:creationId xmlns:p14="http://schemas.microsoft.com/office/powerpoint/2010/main" val="22715156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a:xfrm>
            <a:off x="35496" y="44624"/>
            <a:ext cx="8422704" cy="792088"/>
          </a:xfrm>
        </p:spPr>
        <p:txBody>
          <a:bodyPr/>
          <a:lstStyle/>
          <a:p>
            <a:pPr algn="l"/>
            <a:r>
              <a:rPr lang="en-US" altLang="zh-CN" sz="3200" dirty="0"/>
              <a:t>Switching time between IQMD and GEMINI</a:t>
            </a:r>
            <a:endParaRPr lang="en-US" altLang="zh-CN" sz="3200" b="1" dirty="0"/>
          </a:p>
        </p:txBody>
      </p:sp>
      <p:sp>
        <p:nvSpPr>
          <p:cNvPr id="2" name="矩形 1"/>
          <p:cNvSpPr/>
          <p:nvPr/>
        </p:nvSpPr>
        <p:spPr>
          <a:xfrm>
            <a:off x="47317" y="6002086"/>
            <a:ext cx="8785159" cy="830997"/>
          </a:xfrm>
          <a:prstGeom prst="rect">
            <a:avLst/>
          </a:prstGeom>
        </p:spPr>
        <p:txBody>
          <a:bodyPr wrap="square">
            <a:spAutoFit/>
          </a:bodyPr>
          <a:lstStyle/>
          <a:p>
            <a:r>
              <a:rPr lang="en-US" altLang="zh-CN" dirty="0" smtClean="0"/>
              <a:t>We have </a:t>
            </a:r>
            <a:r>
              <a:rPr lang="en-US" altLang="zh-CN" dirty="0"/>
              <a:t>proved the </a:t>
            </a:r>
            <a:r>
              <a:rPr lang="en-US" altLang="zh-CN" dirty="0" smtClean="0"/>
              <a:t>effectiveness for spallation [</a:t>
            </a:r>
            <a:r>
              <a:rPr lang="en-US" altLang="zh-CN" sz="2000" dirty="0" smtClean="0"/>
              <a:t>PRC </a:t>
            </a:r>
            <a:r>
              <a:rPr lang="en-US" altLang="zh-CN" sz="2000" b="1" dirty="0" smtClean="0"/>
              <a:t>97</a:t>
            </a:r>
            <a:r>
              <a:rPr lang="en-US" altLang="zh-CN" sz="2000" dirty="0"/>
              <a:t>(2018)</a:t>
            </a:r>
            <a:r>
              <a:rPr lang="en-US" altLang="zh-CN" sz="2000" dirty="0" smtClean="0"/>
              <a:t>, 054604</a:t>
            </a:r>
            <a:r>
              <a:rPr lang="en-US" altLang="zh-CN" dirty="0" smtClean="0"/>
              <a:t>] </a:t>
            </a:r>
            <a:r>
              <a:rPr lang="en-US" altLang="zh-CN" dirty="0"/>
              <a:t>and projectile </a:t>
            </a:r>
            <a:r>
              <a:rPr lang="en-US" altLang="zh-CN" dirty="0" smtClean="0"/>
              <a:t>fragmentations [</a:t>
            </a:r>
            <a:r>
              <a:rPr lang="en-US" altLang="zh-CN" sz="2000" dirty="0" smtClean="0"/>
              <a:t>PRC </a:t>
            </a:r>
            <a:r>
              <a:rPr lang="en-US" altLang="zh-CN" sz="2000" b="1" dirty="0" smtClean="0"/>
              <a:t>98</a:t>
            </a:r>
            <a:r>
              <a:rPr lang="en-US" altLang="zh-CN" sz="2000" dirty="0"/>
              <a:t>(2018)</a:t>
            </a:r>
            <a:r>
              <a:rPr lang="en-US" altLang="zh-CN" sz="2000" dirty="0" smtClean="0"/>
              <a:t>, 014610</a:t>
            </a:r>
            <a:r>
              <a:rPr lang="en-US" altLang="zh-CN" dirty="0" smtClean="0"/>
              <a:t>]</a:t>
            </a:r>
            <a:endParaRPr lang="zh-CN" altLang="en-US" dirty="0"/>
          </a:p>
        </p:txBody>
      </p:sp>
      <p:sp>
        <p:nvSpPr>
          <p:cNvPr id="49" name="Line 8"/>
          <p:cNvSpPr>
            <a:spLocks noChangeShapeType="1"/>
          </p:cNvSpPr>
          <p:nvPr/>
        </p:nvSpPr>
        <p:spPr bwMode="auto">
          <a:xfrm>
            <a:off x="282591" y="3673248"/>
            <a:ext cx="5791201"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50" name="Line 9"/>
          <p:cNvSpPr>
            <a:spLocks noChangeShapeType="1"/>
          </p:cNvSpPr>
          <p:nvPr/>
        </p:nvSpPr>
        <p:spPr bwMode="auto">
          <a:xfrm>
            <a:off x="6073792" y="3673248"/>
            <a:ext cx="609600" cy="0"/>
          </a:xfrm>
          <a:prstGeom prst="line">
            <a:avLst/>
          </a:prstGeom>
          <a:noFill/>
          <a:ln w="19050">
            <a:solidFill>
              <a:schemeClr val="tx1"/>
            </a:solidFill>
            <a:prstDash val="dash"/>
            <a:rou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51" name="Line 10"/>
          <p:cNvSpPr>
            <a:spLocks noChangeShapeType="1"/>
          </p:cNvSpPr>
          <p:nvPr/>
        </p:nvSpPr>
        <p:spPr bwMode="auto">
          <a:xfrm>
            <a:off x="6683392" y="3673248"/>
            <a:ext cx="1219200" cy="0"/>
          </a:xfrm>
          <a:prstGeom prst="line">
            <a:avLst/>
          </a:prstGeom>
          <a:noFill/>
          <a:ln w="19050">
            <a:solidFill>
              <a:schemeClr val="tx1"/>
            </a:solidFill>
            <a:round/>
            <a:tailEnd type="triangle" w="med" len="me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52" name="Text Box 11"/>
          <p:cNvSpPr txBox="1">
            <a:spLocks noChangeArrowheads="1"/>
          </p:cNvSpPr>
          <p:nvPr/>
        </p:nvSpPr>
        <p:spPr bwMode="auto">
          <a:xfrm>
            <a:off x="7874103" y="3306571"/>
            <a:ext cx="269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9pPr>
          </a:lstStyle>
          <a:p>
            <a:r>
              <a:rPr lang="en-US" altLang="zh-CN" dirty="0">
                <a:latin typeface="Times New Roman" panose="02020603050405020304" pitchFamily="18" charset="0"/>
                <a:cs typeface="Times New Roman" panose="02020603050405020304" pitchFamily="18" charset="0"/>
              </a:rPr>
              <a:t>t</a:t>
            </a:r>
          </a:p>
        </p:txBody>
      </p:sp>
      <p:sp>
        <p:nvSpPr>
          <p:cNvPr id="53" name="Text Box 13"/>
          <p:cNvSpPr txBox="1">
            <a:spLocks noChangeArrowheads="1"/>
          </p:cNvSpPr>
          <p:nvPr/>
        </p:nvSpPr>
        <p:spPr bwMode="auto">
          <a:xfrm>
            <a:off x="1106688" y="2498817"/>
            <a:ext cx="19030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9pPr>
          </a:lstStyle>
          <a:p>
            <a:r>
              <a:rPr lang="en-US" altLang="zh-CN" sz="1200" dirty="0" smtClean="0">
                <a:latin typeface="Times New Roman" panose="02020603050405020304" pitchFamily="18" charset="0"/>
                <a:cs typeface="Times New Roman" panose="02020603050405020304" pitchFamily="18" charset="0"/>
              </a:rPr>
              <a:t>Hot and equilibrium system</a:t>
            </a:r>
            <a:endParaRPr lang="en-US" altLang="zh-CN" sz="1200" dirty="0">
              <a:latin typeface="Times New Roman" panose="02020603050405020304" pitchFamily="18" charset="0"/>
              <a:cs typeface="Times New Roman" panose="02020603050405020304" pitchFamily="18" charset="0"/>
            </a:endParaRPr>
          </a:p>
        </p:txBody>
      </p:sp>
      <p:sp>
        <p:nvSpPr>
          <p:cNvPr id="54" name="Text Box 14"/>
          <p:cNvSpPr txBox="1">
            <a:spLocks noChangeArrowheads="1"/>
          </p:cNvSpPr>
          <p:nvPr/>
        </p:nvSpPr>
        <p:spPr bwMode="auto">
          <a:xfrm>
            <a:off x="4244991" y="2454048"/>
            <a:ext cx="15359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9pPr>
          </a:lstStyle>
          <a:p>
            <a:r>
              <a:rPr lang="en-US" altLang="zh-CN" sz="1200" dirty="0">
                <a:latin typeface="Times New Roman" panose="02020603050405020304" pitchFamily="18" charset="0"/>
                <a:cs typeface="Times New Roman" panose="02020603050405020304" pitchFamily="18" charset="0"/>
              </a:rPr>
              <a:t>excited pre-fragments</a:t>
            </a:r>
          </a:p>
        </p:txBody>
      </p:sp>
      <p:sp>
        <p:nvSpPr>
          <p:cNvPr id="55" name="Text Box 15"/>
          <p:cNvSpPr txBox="1">
            <a:spLocks noChangeArrowheads="1"/>
          </p:cNvSpPr>
          <p:nvPr/>
        </p:nvSpPr>
        <p:spPr bwMode="auto">
          <a:xfrm>
            <a:off x="7292992" y="3890736"/>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9pPr>
          </a:lstStyle>
          <a:p>
            <a:endParaRPr lang="zh-CN" altLang="zh-CN" sz="1400"/>
          </a:p>
        </p:txBody>
      </p:sp>
      <p:sp>
        <p:nvSpPr>
          <p:cNvPr id="56" name="Text Box 16"/>
          <p:cNvSpPr txBox="1">
            <a:spLocks noChangeArrowheads="1"/>
          </p:cNvSpPr>
          <p:nvPr/>
        </p:nvSpPr>
        <p:spPr bwMode="auto">
          <a:xfrm>
            <a:off x="6911992" y="2454048"/>
            <a:ext cx="10374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9pPr>
          </a:lstStyle>
          <a:p>
            <a:r>
              <a:rPr lang="en-US" altLang="zh-CN" sz="1200" dirty="0">
                <a:latin typeface="Times New Roman" panose="02020603050405020304" pitchFamily="18" charset="0"/>
                <a:cs typeface="Times New Roman" panose="02020603050405020304" pitchFamily="18" charset="0"/>
              </a:rPr>
              <a:t>final products</a:t>
            </a:r>
          </a:p>
        </p:txBody>
      </p:sp>
      <p:sp>
        <p:nvSpPr>
          <p:cNvPr id="57" name="Text Box 18"/>
          <p:cNvSpPr txBox="1">
            <a:spLocks noChangeArrowheads="1"/>
          </p:cNvSpPr>
          <p:nvPr/>
        </p:nvSpPr>
        <p:spPr bwMode="auto">
          <a:xfrm>
            <a:off x="5903929" y="3335111"/>
            <a:ext cx="11890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9pPr>
          </a:lstStyle>
          <a:p>
            <a:r>
              <a:rPr lang="en-US" altLang="zh-CN" sz="1400" dirty="0"/>
              <a:t>de-excitation</a:t>
            </a:r>
          </a:p>
        </p:txBody>
      </p:sp>
      <p:sp>
        <p:nvSpPr>
          <p:cNvPr id="58" name="Line 19"/>
          <p:cNvSpPr>
            <a:spLocks noChangeShapeType="1"/>
          </p:cNvSpPr>
          <p:nvPr/>
        </p:nvSpPr>
        <p:spPr bwMode="auto">
          <a:xfrm flipH="1">
            <a:off x="5551441" y="3439206"/>
            <a:ext cx="1" cy="617062"/>
          </a:xfrm>
          <a:prstGeom prst="line">
            <a:avLst/>
          </a:prstGeom>
          <a:noFill/>
          <a:ln w="19050">
            <a:solidFill>
              <a:srgbClr val="FF0000"/>
            </a:solidFill>
            <a:prstDash val="dash"/>
            <a:rou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pic>
        <p:nvPicPr>
          <p:cNvPr id="59" name="Picture 22" descr="untit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4191" y="2758848"/>
            <a:ext cx="914400"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Text Box 23"/>
          <p:cNvSpPr txBox="1">
            <a:spLocks noChangeArrowheads="1"/>
          </p:cNvSpPr>
          <p:nvPr/>
        </p:nvSpPr>
        <p:spPr bwMode="auto">
          <a:xfrm>
            <a:off x="2797191" y="3335111"/>
            <a:ext cx="1641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9pPr>
          </a:lstStyle>
          <a:p>
            <a:r>
              <a:rPr lang="en-US" altLang="zh-CN" sz="1400" dirty="0" err="1">
                <a:solidFill>
                  <a:schemeClr val="tx2"/>
                </a:solidFill>
              </a:rPr>
              <a:t>Multifragmentation</a:t>
            </a:r>
            <a:endParaRPr lang="en-US" altLang="zh-CN" sz="1400" dirty="0">
              <a:solidFill>
                <a:schemeClr val="tx2"/>
              </a:solidFill>
            </a:endParaRPr>
          </a:p>
        </p:txBody>
      </p:sp>
      <p:pic>
        <p:nvPicPr>
          <p:cNvPr id="61" name="Picture 24" descr="201006291046266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9792" y="2835048"/>
            <a:ext cx="8382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Text Box 25"/>
          <p:cNvSpPr txBox="1">
            <a:spLocks noChangeArrowheads="1"/>
          </p:cNvSpPr>
          <p:nvPr/>
        </p:nvSpPr>
        <p:spPr bwMode="auto">
          <a:xfrm>
            <a:off x="358791" y="3693886"/>
            <a:ext cx="480060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9pPr>
          </a:lstStyle>
          <a:p>
            <a:r>
              <a:rPr lang="en-US" altLang="zh-CN" sz="1400" dirty="0" err="1">
                <a:solidFill>
                  <a:srgbClr val="FF6600"/>
                </a:solidFill>
                <a:latin typeface="Times New Roman" panose="02020603050405020304" pitchFamily="18" charset="0"/>
                <a:cs typeface="Times New Roman" panose="02020603050405020304" pitchFamily="18" charset="0"/>
              </a:rPr>
              <a:t>I</a:t>
            </a:r>
            <a:r>
              <a:rPr lang="en-US" altLang="zh-CN" sz="1400" dirty="0" err="1">
                <a:latin typeface="Times New Roman" panose="02020603050405020304" pitchFamily="18" charset="0"/>
                <a:cs typeface="Times New Roman" panose="02020603050405020304" pitchFamily="18" charset="0"/>
              </a:rPr>
              <a:t>sospin</a:t>
            </a:r>
            <a:r>
              <a:rPr lang="en-US" altLang="zh-CN" sz="1400" dirty="0">
                <a:latin typeface="Times New Roman" panose="02020603050405020304" pitchFamily="18" charset="0"/>
                <a:cs typeface="Times New Roman" panose="02020603050405020304" pitchFamily="18" charset="0"/>
              </a:rPr>
              <a:t>-dependent </a:t>
            </a:r>
            <a:r>
              <a:rPr lang="en-US" altLang="zh-CN" sz="1400" dirty="0">
                <a:solidFill>
                  <a:srgbClr val="FF6600"/>
                </a:solidFill>
                <a:latin typeface="Times New Roman" panose="02020603050405020304" pitchFamily="18" charset="0"/>
                <a:cs typeface="Times New Roman" panose="02020603050405020304" pitchFamily="18" charset="0"/>
              </a:rPr>
              <a:t>Q</a:t>
            </a:r>
            <a:r>
              <a:rPr lang="en-US" altLang="zh-CN" sz="1400" dirty="0">
                <a:latin typeface="Times New Roman" panose="02020603050405020304" pitchFamily="18" charset="0"/>
                <a:cs typeface="Times New Roman" panose="02020603050405020304" pitchFamily="18" charset="0"/>
              </a:rPr>
              <a:t>uantum </a:t>
            </a:r>
            <a:r>
              <a:rPr lang="en-US" altLang="zh-CN" sz="1400" dirty="0">
                <a:solidFill>
                  <a:srgbClr val="FF6600"/>
                </a:solidFill>
                <a:latin typeface="Times New Roman" panose="02020603050405020304" pitchFamily="18" charset="0"/>
                <a:cs typeface="Times New Roman" panose="02020603050405020304" pitchFamily="18" charset="0"/>
              </a:rPr>
              <a:t>M</a:t>
            </a:r>
            <a:r>
              <a:rPr lang="en-US" altLang="zh-CN" sz="1400" dirty="0">
                <a:latin typeface="Times New Roman" panose="02020603050405020304" pitchFamily="18" charset="0"/>
                <a:cs typeface="Times New Roman" panose="02020603050405020304" pitchFamily="18" charset="0"/>
              </a:rPr>
              <a:t>olecular </a:t>
            </a:r>
            <a:r>
              <a:rPr lang="en-US" altLang="zh-CN" sz="1400" dirty="0">
                <a:solidFill>
                  <a:srgbClr val="FF6600"/>
                </a:solidFill>
                <a:latin typeface="Times New Roman" panose="02020603050405020304" pitchFamily="18" charset="0"/>
                <a:cs typeface="Times New Roman" panose="02020603050405020304" pitchFamily="18" charset="0"/>
              </a:rPr>
              <a:t>D</a:t>
            </a:r>
            <a:r>
              <a:rPr lang="en-US" altLang="zh-CN" sz="1400" dirty="0">
                <a:latin typeface="Times New Roman" panose="02020603050405020304" pitchFamily="18" charset="0"/>
                <a:cs typeface="Times New Roman" panose="02020603050405020304" pitchFamily="18" charset="0"/>
              </a:rPr>
              <a:t>ynamics model</a:t>
            </a:r>
          </a:p>
        </p:txBody>
      </p:sp>
      <p:sp>
        <p:nvSpPr>
          <p:cNvPr id="63" name="Text Box 26"/>
          <p:cNvSpPr txBox="1">
            <a:spLocks noChangeArrowheads="1"/>
          </p:cNvSpPr>
          <p:nvPr/>
        </p:nvSpPr>
        <p:spPr bwMode="auto">
          <a:xfrm>
            <a:off x="5616592" y="3693886"/>
            <a:ext cx="259914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9pPr>
          </a:lstStyle>
          <a:p>
            <a:r>
              <a:rPr lang="en-US" altLang="zh-CN" sz="1400" dirty="0">
                <a:latin typeface="Times New Roman" panose="02020603050405020304" pitchFamily="18" charset="0"/>
                <a:cs typeface="Times New Roman" panose="02020603050405020304" pitchFamily="18" charset="0"/>
              </a:rPr>
              <a:t>statistical decay model (</a:t>
            </a:r>
            <a:r>
              <a:rPr lang="en-US" altLang="zh-CN" sz="1400" dirty="0">
                <a:solidFill>
                  <a:srgbClr val="FF6600"/>
                </a:solidFill>
                <a:latin typeface="Times New Roman" panose="02020603050405020304" pitchFamily="18" charset="0"/>
                <a:cs typeface="Times New Roman" panose="02020603050405020304" pitchFamily="18" charset="0"/>
              </a:rPr>
              <a:t>GEMINI</a:t>
            </a:r>
            <a:r>
              <a:rPr lang="en-US" altLang="zh-CN" sz="1400" dirty="0">
                <a:latin typeface="Times New Roman" panose="02020603050405020304" pitchFamily="18" charset="0"/>
                <a:cs typeface="Times New Roman" panose="02020603050405020304" pitchFamily="18" charset="0"/>
              </a:rPr>
              <a:t>)</a:t>
            </a:r>
          </a:p>
        </p:txBody>
      </p:sp>
      <p:sp>
        <p:nvSpPr>
          <p:cNvPr id="64" name="Text Box 12"/>
          <p:cNvSpPr txBox="1">
            <a:spLocks noChangeArrowheads="1"/>
          </p:cNvSpPr>
          <p:nvPr/>
        </p:nvSpPr>
        <p:spPr bwMode="auto">
          <a:xfrm>
            <a:off x="4123250" y="4593423"/>
            <a:ext cx="288825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9pPr>
          </a:lstStyle>
          <a:p>
            <a:r>
              <a:rPr lang="de-DE" altLang="zh-CN" sz="1600" b="1" dirty="0" smtClean="0">
                <a:solidFill>
                  <a:srgbClr val="002060"/>
                </a:solidFill>
                <a:latin typeface="Times New Roman" panose="02020603050405020304" pitchFamily="18" charset="0"/>
                <a:cs typeface="Times New Roman" panose="02020603050405020304" pitchFamily="18" charset="0"/>
              </a:rPr>
              <a:t>Switching time depends on </a:t>
            </a:r>
            <a:r>
              <a:rPr lang="de-DE" altLang="zh-CN" sz="1600" dirty="0" smtClean="0">
                <a:solidFill>
                  <a:srgbClr val="002060"/>
                </a:solidFill>
                <a:latin typeface="Times New Roman" panose="02020603050405020304" pitchFamily="18" charset="0"/>
                <a:cs typeface="Times New Roman" panose="02020603050405020304" pitchFamily="18" charset="0"/>
              </a:rPr>
              <a:t> </a:t>
            </a:r>
            <a:r>
              <a:rPr lang="de-DE" altLang="zh-CN" sz="1600" b="1" dirty="0" smtClean="0">
                <a:solidFill>
                  <a:srgbClr val="002060"/>
                </a:solidFill>
                <a:latin typeface="Times New Roman" panose="02020603050405020304" pitchFamily="18" charset="0"/>
                <a:cs typeface="Times New Roman" panose="02020603050405020304" pitchFamily="18" charset="0"/>
              </a:rPr>
              <a:t>the excitation energy </a:t>
            </a:r>
            <a:r>
              <a:rPr lang="de-DE" altLang="zh-CN" sz="1600" dirty="0" smtClean="0">
                <a:solidFill>
                  <a:srgbClr val="002060"/>
                </a:solidFill>
                <a:latin typeface="Times New Roman" panose="02020603050405020304" pitchFamily="18" charset="0"/>
                <a:cs typeface="Times New Roman" panose="02020603050405020304" pitchFamily="18" charset="0"/>
              </a:rPr>
              <a:t>lower </a:t>
            </a:r>
            <a:r>
              <a:rPr lang="de-DE" altLang="zh-CN" sz="1600" dirty="0">
                <a:solidFill>
                  <a:srgbClr val="002060"/>
                </a:solidFill>
                <a:latin typeface="Times New Roman" panose="02020603050405020304" pitchFamily="18" charset="0"/>
                <a:cs typeface="Times New Roman" panose="02020603050405020304" pitchFamily="18" charset="0"/>
              </a:rPr>
              <a:t>than </a:t>
            </a:r>
            <a:r>
              <a:rPr lang="en-US" altLang="zh-CN" sz="1600" dirty="0" smtClean="0">
                <a:solidFill>
                  <a:srgbClr val="002060"/>
                </a:solidFill>
                <a:latin typeface="Times New Roman" panose="02020603050405020304" pitchFamily="18" charset="0"/>
                <a:cs typeface="Times New Roman" panose="02020603050405020304" pitchFamily="18" charset="0"/>
              </a:rPr>
              <a:t>Estop ~ </a:t>
            </a:r>
            <a:r>
              <a:rPr lang="de-DE" altLang="zh-CN" sz="1600" dirty="0" smtClean="0">
                <a:solidFill>
                  <a:srgbClr val="002060"/>
                </a:solidFill>
                <a:latin typeface="Times New Roman" panose="02020603050405020304" pitchFamily="18" charset="0"/>
                <a:cs typeface="Times New Roman" panose="02020603050405020304" pitchFamily="18" charset="0"/>
              </a:rPr>
              <a:t>2 </a:t>
            </a:r>
            <a:r>
              <a:rPr lang="de-DE" altLang="zh-CN" sz="1600" dirty="0">
                <a:solidFill>
                  <a:srgbClr val="002060"/>
                </a:solidFill>
                <a:latin typeface="Times New Roman" panose="02020603050405020304" pitchFamily="18" charset="0"/>
                <a:cs typeface="Times New Roman" panose="02020603050405020304" pitchFamily="18" charset="0"/>
              </a:rPr>
              <a:t>MeV/u</a:t>
            </a:r>
            <a:endParaRPr lang="en-US" altLang="zh-CN" sz="1600" dirty="0">
              <a:solidFill>
                <a:srgbClr val="002060"/>
              </a:solidFill>
              <a:latin typeface="Times New Roman" panose="02020603050405020304" pitchFamily="18" charset="0"/>
              <a:cs typeface="Times New Roman" panose="02020603050405020304" pitchFamily="18" charset="0"/>
            </a:endParaRPr>
          </a:p>
        </p:txBody>
      </p:sp>
      <p:cxnSp>
        <p:nvCxnSpPr>
          <p:cNvPr id="65" name="直接箭头连接符 64"/>
          <p:cNvCxnSpPr/>
          <p:nvPr/>
        </p:nvCxnSpPr>
        <p:spPr bwMode="auto">
          <a:xfrm>
            <a:off x="129036" y="4056268"/>
            <a:ext cx="5328592" cy="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Text Box 12"/>
          <p:cNvSpPr txBox="1">
            <a:spLocks noChangeArrowheads="1"/>
          </p:cNvSpPr>
          <p:nvPr/>
        </p:nvSpPr>
        <p:spPr bwMode="auto">
          <a:xfrm>
            <a:off x="586297" y="4128276"/>
            <a:ext cx="39597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9pPr>
          </a:lstStyle>
          <a:p>
            <a:r>
              <a:rPr lang="de-DE" altLang="zh-CN" sz="1600" b="1" dirty="0" smtClean="0">
                <a:solidFill>
                  <a:srgbClr val="002060"/>
                </a:solidFill>
                <a:latin typeface="Times New Roman" panose="02020603050405020304" pitchFamily="18" charset="0"/>
                <a:cs typeface="Times New Roman" panose="02020603050405020304" pitchFamily="18" charset="0"/>
              </a:rPr>
              <a:t>Describe the emission of IMFs dynamically</a:t>
            </a:r>
          </a:p>
        </p:txBody>
      </p:sp>
      <p:cxnSp>
        <p:nvCxnSpPr>
          <p:cNvPr id="67" name="直接箭头连接符 66"/>
          <p:cNvCxnSpPr/>
          <p:nvPr/>
        </p:nvCxnSpPr>
        <p:spPr bwMode="auto">
          <a:xfrm>
            <a:off x="5616592" y="4056268"/>
            <a:ext cx="3103268" cy="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8" name="Text Box 12"/>
          <p:cNvSpPr txBox="1">
            <a:spLocks noChangeArrowheads="1"/>
          </p:cNvSpPr>
          <p:nvPr/>
        </p:nvSpPr>
        <p:spPr bwMode="auto">
          <a:xfrm>
            <a:off x="5514993" y="4128276"/>
            <a:ext cx="35559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9pPr>
          </a:lstStyle>
          <a:p>
            <a:r>
              <a:rPr lang="de-DE" altLang="zh-CN" sz="1600" b="1" dirty="0" smtClean="0">
                <a:solidFill>
                  <a:srgbClr val="002060"/>
                </a:solidFill>
                <a:latin typeface="Times New Roman" panose="02020603050405020304" pitchFamily="18" charset="0"/>
                <a:cs typeface="Times New Roman" panose="02020603050405020304" pitchFamily="18" charset="0"/>
              </a:rPr>
              <a:t>Secondary decay of IMFs statistically</a:t>
            </a:r>
            <a:endParaRPr lang="de-DE" altLang="zh-CN" sz="1600" b="1" dirty="0">
              <a:solidFill>
                <a:srgbClr val="002060"/>
              </a:solidFill>
              <a:latin typeface="Times New Roman" panose="02020603050405020304" pitchFamily="18" charset="0"/>
              <a:cs typeface="Times New Roman" panose="02020603050405020304" pitchFamily="18" charset="0"/>
            </a:endParaRPr>
          </a:p>
        </p:txBody>
      </p:sp>
      <p:cxnSp>
        <p:nvCxnSpPr>
          <p:cNvPr id="69" name="直接箭头连接符 68"/>
          <p:cNvCxnSpPr/>
          <p:nvPr/>
        </p:nvCxnSpPr>
        <p:spPr bwMode="auto">
          <a:xfrm>
            <a:off x="5551373" y="4107030"/>
            <a:ext cx="68" cy="50842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 name="内容占位符 2"/>
          <p:cNvSpPr>
            <a:spLocks noGrp="1"/>
          </p:cNvSpPr>
          <p:nvPr/>
        </p:nvSpPr>
        <p:spPr bwMode="auto">
          <a:xfrm>
            <a:off x="179328" y="715456"/>
            <a:ext cx="8304154" cy="915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har char="•"/>
              <a:defRPr kumimoji="1" sz="2000">
                <a:solidFill>
                  <a:srgbClr val="00390B"/>
                </a:solidFill>
                <a:latin typeface="+mn-lt"/>
                <a:ea typeface="+mn-ea"/>
                <a:cs typeface="+mn-cs"/>
              </a:defRPr>
            </a:lvl1pPr>
            <a:lvl2pPr marL="742950" indent="-285750" algn="l" rtl="0" eaLnBrk="0" fontAlgn="base" hangingPunct="0">
              <a:spcBef>
                <a:spcPct val="20000"/>
              </a:spcBef>
              <a:spcAft>
                <a:spcPct val="0"/>
              </a:spcAft>
              <a:buChar char="–"/>
              <a:defRPr kumimoji="1" sz="2000">
                <a:solidFill>
                  <a:srgbClr val="00390B"/>
                </a:solidFill>
                <a:latin typeface="+mn-lt"/>
                <a:ea typeface="+mn-ea"/>
              </a:defRPr>
            </a:lvl2pPr>
            <a:lvl3pPr marL="1143000" indent="-228600" algn="l" rtl="0" eaLnBrk="0" fontAlgn="base" hangingPunct="0">
              <a:spcBef>
                <a:spcPct val="20000"/>
              </a:spcBef>
              <a:spcAft>
                <a:spcPct val="0"/>
              </a:spcAft>
              <a:buChar char="•"/>
              <a:defRPr kumimoji="1" sz="2000">
                <a:solidFill>
                  <a:srgbClr val="00390B"/>
                </a:solidFill>
                <a:latin typeface="+mn-lt"/>
                <a:ea typeface="+mn-ea"/>
              </a:defRPr>
            </a:lvl3pPr>
            <a:lvl4pPr marL="1600200" indent="-228600" algn="l" rtl="0" eaLnBrk="0" fontAlgn="base" hangingPunct="0">
              <a:spcBef>
                <a:spcPct val="20000"/>
              </a:spcBef>
              <a:spcAft>
                <a:spcPct val="0"/>
              </a:spcAft>
              <a:buChar char="–"/>
              <a:defRPr kumimoji="1" sz="2000">
                <a:solidFill>
                  <a:srgbClr val="00390B"/>
                </a:solidFill>
                <a:latin typeface="+mn-lt"/>
                <a:ea typeface="+mn-ea"/>
              </a:defRPr>
            </a:lvl4pPr>
            <a:lvl5pPr marL="2057400" indent="-228600" algn="l" rtl="0" eaLnBrk="0" fontAlgn="base" hangingPunct="0">
              <a:spcBef>
                <a:spcPct val="20000"/>
              </a:spcBef>
              <a:spcAft>
                <a:spcPct val="0"/>
              </a:spcAft>
              <a:buChar char="»"/>
              <a:defRPr kumimoji="1" sz="2000">
                <a:solidFill>
                  <a:srgbClr val="00390B"/>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pPr>
            <a:r>
              <a:rPr lang="en-US" altLang="zh-CN" sz="2400" dirty="0" smtClean="0"/>
              <a:t>Stop IQMD evolution </a:t>
            </a:r>
            <a:r>
              <a:rPr lang="en-US" altLang="zh-CN" sz="2400" dirty="0"/>
              <a:t>until the excitation energy is less than the </a:t>
            </a:r>
            <a:r>
              <a:rPr lang="en-US" altLang="zh-CN" sz="2400" dirty="0" smtClean="0"/>
              <a:t>threshold of the fragmentation E</a:t>
            </a:r>
            <a:r>
              <a:rPr lang="en-US" altLang="zh-CN" sz="2400" baseline="-25000" dirty="0" smtClean="0"/>
              <a:t>stop</a:t>
            </a:r>
            <a:r>
              <a:rPr lang="en-US" altLang="zh-CN" sz="2400" dirty="0" smtClean="0"/>
              <a:t>.</a:t>
            </a:r>
          </a:p>
        </p:txBody>
      </p:sp>
      <p:pic>
        <p:nvPicPr>
          <p:cNvPr id="71" name="图片 7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732" y="2896532"/>
            <a:ext cx="819048" cy="685714"/>
          </a:xfrm>
          <a:prstGeom prst="rect">
            <a:avLst/>
          </a:prstGeom>
        </p:spPr>
      </p:pic>
      <p:pic>
        <p:nvPicPr>
          <p:cNvPr id="72" name="图片 7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4961" y="2759315"/>
            <a:ext cx="666667" cy="790476"/>
          </a:xfrm>
          <a:prstGeom prst="rect">
            <a:avLst/>
          </a:prstGeom>
        </p:spPr>
      </p:pic>
      <p:sp>
        <p:nvSpPr>
          <p:cNvPr id="73" name="Text Box 13"/>
          <p:cNvSpPr txBox="1">
            <a:spLocks noChangeArrowheads="1"/>
          </p:cNvSpPr>
          <p:nvPr/>
        </p:nvSpPr>
        <p:spPr bwMode="auto">
          <a:xfrm>
            <a:off x="196794" y="2574032"/>
            <a:ext cx="6142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9pPr>
          </a:lstStyle>
          <a:p>
            <a:r>
              <a:rPr lang="en-US" altLang="zh-CN" sz="1200" dirty="0" smtClean="0">
                <a:latin typeface="Times New Roman" panose="02020603050405020304" pitchFamily="18" charset="0"/>
                <a:cs typeface="Times New Roman" panose="02020603050405020304" pitchFamily="18" charset="0"/>
              </a:rPr>
              <a:t>Impact</a:t>
            </a:r>
            <a:endParaRPr lang="en-US" altLang="zh-CN" sz="1200" dirty="0">
              <a:latin typeface="Times New Roman" panose="02020603050405020304" pitchFamily="18" charset="0"/>
              <a:cs typeface="Times New Roman" panose="02020603050405020304" pitchFamily="18" charset="0"/>
            </a:endParaRPr>
          </a:p>
        </p:txBody>
      </p:sp>
      <p:sp>
        <p:nvSpPr>
          <p:cNvPr id="74" name="Line 8"/>
          <p:cNvSpPr>
            <a:spLocks noChangeShapeType="1"/>
          </p:cNvSpPr>
          <p:nvPr/>
        </p:nvSpPr>
        <p:spPr bwMode="auto">
          <a:xfrm>
            <a:off x="278732" y="2472092"/>
            <a:ext cx="5791201"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75" name="Line 9"/>
          <p:cNvSpPr>
            <a:spLocks noChangeShapeType="1"/>
          </p:cNvSpPr>
          <p:nvPr/>
        </p:nvSpPr>
        <p:spPr bwMode="auto">
          <a:xfrm>
            <a:off x="6073792" y="2472092"/>
            <a:ext cx="609600" cy="0"/>
          </a:xfrm>
          <a:prstGeom prst="line">
            <a:avLst/>
          </a:prstGeom>
          <a:noFill/>
          <a:ln w="19050">
            <a:solidFill>
              <a:schemeClr val="tx1"/>
            </a:solidFill>
            <a:prstDash val="dash"/>
            <a:rou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76" name="Line 10"/>
          <p:cNvSpPr>
            <a:spLocks noChangeShapeType="1"/>
          </p:cNvSpPr>
          <p:nvPr/>
        </p:nvSpPr>
        <p:spPr bwMode="auto">
          <a:xfrm>
            <a:off x="6683392" y="2472092"/>
            <a:ext cx="1219200" cy="0"/>
          </a:xfrm>
          <a:prstGeom prst="line">
            <a:avLst/>
          </a:prstGeom>
          <a:noFill/>
          <a:ln w="19050">
            <a:solidFill>
              <a:schemeClr val="tx1"/>
            </a:solidFill>
            <a:round/>
            <a:tailEnd type="triangle" w="med" len="me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77" name="Line 19"/>
          <p:cNvSpPr>
            <a:spLocks noChangeShapeType="1"/>
          </p:cNvSpPr>
          <p:nvPr/>
        </p:nvSpPr>
        <p:spPr bwMode="auto">
          <a:xfrm>
            <a:off x="2959153" y="2128636"/>
            <a:ext cx="0" cy="559480"/>
          </a:xfrm>
          <a:prstGeom prst="line">
            <a:avLst/>
          </a:prstGeom>
          <a:noFill/>
          <a:ln w="19050">
            <a:solidFill>
              <a:srgbClr val="FF0000"/>
            </a:solidFill>
            <a:prstDash val="dash"/>
            <a:rou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78" name="Text Box 25"/>
          <p:cNvSpPr txBox="1">
            <a:spLocks noChangeArrowheads="1"/>
          </p:cNvSpPr>
          <p:nvPr/>
        </p:nvSpPr>
        <p:spPr bwMode="auto">
          <a:xfrm>
            <a:off x="811065" y="2112052"/>
            <a:ext cx="152024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9pPr>
          </a:lstStyle>
          <a:p>
            <a:r>
              <a:rPr lang="en-US" altLang="zh-CN" sz="1400" dirty="0" smtClean="0">
                <a:latin typeface="Times New Roman" panose="02020603050405020304" pitchFamily="18" charset="0"/>
                <a:cs typeface="Times New Roman" panose="02020603050405020304" pitchFamily="18" charset="0"/>
              </a:rPr>
              <a:t>Dynamics </a:t>
            </a:r>
            <a:r>
              <a:rPr lang="en-US" altLang="zh-CN" sz="1400" dirty="0">
                <a:latin typeface="Times New Roman" panose="02020603050405020304" pitchFamily="18" charset="0"/>
                <a:cs typeface="Times New Roman" panose="02020603050405020304" pitchFamily="18" charset="0"/>
              </a:rPr>
              <a:t>model</a:t>
            </a:r>
          </a:p>
        </p:txBody>
      </p:sp>
      <p:cxnSp>
        <p:nvCxnSpPr>
          <p:cNvPr id="79" name="直接箭头连接符 78"/>
          <p:cNvCxnSpPr/>
          <p:nvPr/>
        </p:nvCxnSpPr>
        <p:spPr bwMode="auto">
          <a:xfrm flipV="1">
            <a:off x="179328" y="2104346"/>
            <a:ext cx="2707884" cy="7706"/>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直接箭头连接符 79"/>
          <p:cNvCxnSpPr/>
          <p:nvPr/>
        </p:nvCxnSpPr>
        <p:spPr bwMode="auto">
          <a:xfrm>
            <a:off x="3009773" y="2112052"/>
            <a:ext cx="5710087" cy="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1" name="Text Box 26"/>
          <p:cNvSpPr txBox="1">
            <a:spLocks noChangeArrowheads="1"/>
          </p:cNvSpPr>
          <p:nvPr/>
        </p:nvSpPr>
        <p:spPr bwMode="auto">
          <a:xfrm>
            <a:off x="4546035" y="2112052"/>
            <a:ext cx="259914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9pPr>
          </a:lstStyle>
          <a:p>
            <a:r>
              <a:rPr lang="en-US" altLang="zh-CN" sz="1400" dirty="0">
                <a:latin typeface="Times New Roman" panose="02020603050405020304" pitchFamily="18" charset="0"/>
                <a:cs typeface="Times New Roman" panose="02020603050405020304" pitchFamily="18" charset="0"/>
              </a:rPr>
              <a:t>statistical decay </a:t>
            </a:r>
            <a:r>
              <a:rPr lang="en-US" altLang="zh-CN" sz="1400" dirty="0" smtClean="0">
                <a:latin typeface="Times New Roman" panose="02020603050405020304" pitchFamily="18" charset="0"/>
                <a:cs typeface="Times New Roman" panose="02020603050405020304" pitchFamily="18" charset="0"/>
              </a:rPr>
              <a:t>model</a:t>
            </a:r>
            <a:endParaRPr lang="en-US" altLang="zh-CN" sz="1400" dirty="0">
              <a:latin typeface="Times New Roman" panose="02020603050405020304" pitchFamily="18" charset="0"/>
              <a:cs typeface="Times New Roman" panose="02020603050405020304" pitchFamily="18" charset="0"/>
            </a:endParaRPr>
          </a:p>
        </p:txBody>
      </p:sp>
      <p:sp>
        <p:nvSpPr>
          <p:cNvPr id="82" name="文本框 15"/>
          <p:cNvSpPr txBox="1"/>
          <p:nvPr/>
        </p:nvSpPr>
        <p:spPr>
          <a:xfrm>
            <a:off x="1735017" y="1556792"/>
            <a:ext cx="5257801" cy="461665"/>
          </a:xfrm>
          <a:prstGeom prst="rect">
            <a:avLst/>
          </a:prstGeom>
          <a:noFill/>
        </p:spPr>
        <p:txBody>
          <a:bodyPr wrap="square" rtlCol="0">
            <a:spAutoFit/>
          </a:bodyPr>
          <a:lstStyle>
            <a:defPPr>
              <a:defRPr lang="en-US"/>
            </a:defPPr>
            <a:lvl1pPr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9pPr>
          </a:lstStyle>
          <a:p>
            <a:r>
              <a:rPr lang="en-US" altLang="zh-CN" dirty="0" smtClean="0">
                <a:solidFill>
                  <a:schemeClr val="accent2"/>
                </a:solidFill>
              </a:rPr>
              <a:t>Two-step models in the IAEA benchmark</a:t>
            </a:r>
            <a:endParaRPr lang="zh-CN" altLang="en-US" dirty="0">
              <a:solidFill>
                <a:schemeClr val="accent2"/>
              </a:solidFill>
            </a:endParaRPr>
          </a:p>
        </p:txBody>
      </p:sp>
      <p:sp>
        <p:nvSpPr>
          <p:cNvPr id="83" name="文本框 63"/>
          <p:cNvSpPr txBox="1"/>
          <p:nvPr/>
        </p:nvSpPr>
        <p:spPr>
          <a:xfrm>
            <a:off x="1663009" y="5394803"/>
            <a:ext cx="5553776" cy="461665"/>
          </a:xfrm>
          <a:prstGeom prst="rect">
            <a:avLst/>
          </a:prstGeom>
          <a:noFill/>
        </p:spPr>
        <p:txBody>
          <a:bodyPr wrap="square" rtlCol="0">
            <a:spAutoFit/>
          </a:bodyPr>
          <a:lstStyle>
            <a:defPPr>
              <a:defRPr lang="en-US"/>
            </a:defPPr>
            <a:lvl1pPr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9pPr>
          </a:lstStyle>
          <a:p>
            <a:r>
              <a:rPr lang="en-US" altLang="zh-CN" dirty="0" smtClean="0">
                <a:solidFill>
                  <a:schemeClr val="accent2"/>
                </a:solidFill>
              </a:rPr>
              <a:t>IQMD + GEMINI model used in this work</a:t>
            </a:r>
            <a:endParaRPr lang="zh-CN" altLang="en-US" dirty="0">
              <a:solidFill>
                <a:schemeClr val="accent2"/>
              </a:solidFill>
            </a:endParaRPr>
          </a:p>
        </p:txBody>
      </p:sp>
      <p:sp>
        <p:nvSpPr>
          <p:cNvPr id="84" name="矩形 83"/>
          <p:cNvSpPr/>
          <p:nvPr/>
        </p:nvSpPr>
        <p:spPr bwMode="auto">
          <a:xfrm>
            <a:off x="122587" y="1595635"/>
            <a:ext cx="8669214" cy="800831"/>
          </a:xfrm>
          <a:prstGeom prst="rect">
            <a:avLst/>
          </a:prstGeom>
          <a:noFill/>
          <a:ln w="15875" cap="flat" cmpd="sng" algn="ctr">
            <a:solidFill>
              <a:schemeClr val="accent2"/>
            </a:solidFill>
            <a:prstDash val="dash"/>
            <a:round/>
            <a:headEnd type="none" w="med" len="med"/>
            <a:tailEnd type="none" w="med" len="med"/>
          </a:ln>
        </p:spPr>
        <p:txBody>
          <a:bodyPr vert="horz" wrap="square" lIns="91440" tIns="45720" rIns="91440" bIns="45720" numCol="1" rtlCol="0" anchor="t" anchorCtr="0" compatLnSpc="1"/>
          <a:lstStyle>
            <a:defPPr>
              <a:defRPr lang="en-US"/>
            </a:defPPr>
            <a:lvl1pPr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9pPr>
          </a:lstStyle>
          <a:p>
            <a:pPr marL="0" marR="0" indent="0" algn="l" defTabSz="914400" rtl="0" eaLnBrk="1" fontAlgn="base" latinLnBrk="0" hangingPunct="1">
              <a:lnSpc>
                <a:spcPct val="100000"/>
              </a:lnSpc>
              <a:spcBef>
                <a:spcPct val="0"/>
              </a:spcBef>
              <a:spcAft>
                <a:spcPct val="0"/>
              </a:spcAft>
              <a:buClrTx/>
              <a:buSzTx/>
              <a:buFontTx/>
              <a:buNone/>
            </a:pPr>
            <a:endParaRPr kumimoji="1"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p:txBody>
      </p:sp>
      <p:sp>
        <p:nvSpPr>
          <p:cNvPr id="85" name="矩形 84"/>
          <p:cNvSpPr/>
          <p:nvPr/>
        </p:nvSpPr>
        <p:spPr bwMode="auto">
          <a:xfrm>
            <a:off x="73009" y="3715041"/>
            <a:ext cx="8790800" cy="2134953"/>
          </a:xfrm>
          <a:prstGeom prst="rect">
            <a:avLst/>
          </a:prstGeom>
          <a:noFill/>
          <a:ln w="15875" cap="flat" cmpd="sng" algn="ctr">
            <a:solidFill>
              <a:schemeClr val="accent2"/>
            </a:solidFill>
            <a:prstDash val="dash"/>
            <a:round/>
            <a:headEnd type="none" w="med" len="med"/>
            <a:tailEnd type="none" w="med" len="med"/>
          </a:ln>
        </p:spPr>
        <p:txBody>
          <a:bodyPr vert="horz" wrap="square" lIns="91440" tIns="45720" rIns="91440" bIns="45720" numCol="1" rtlCol="0" anchor="t" anchorCtr="0" compatLnSpc="1"/>
          <a:lstStyle>
            <a:defPPr>
              <a:defRPr lang="en-US"/>
            </a:defPPr>
            <a:lvl1pPr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9pPr>
          </a:lstStyle>
          <a:p>
            <a:pPr marL="0" marR="0" indent="0" algn="l" defTabSz="914400" rtl="0" eaLnBrk="1" fontAlgn="base" latinLnBrk="0" hangingPunct="1">
              <a:lnSpc>
                <a:spcPct val="100000"/>
              </a:lnSpc>
              <a:spcBef>
                <a:spcPct val="0"/>
              </a:spcBef>
              <a:spcAft>
                <a:spcPct val="0"/>
              </a:spcAft>
              <a:buClrTx/>
              <a:buSzTx/>
              <a:buFontTx/>
              <a:buNone/>
            </a:pPr>
            <a:endParaRPr kumimoji="1"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35277899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a:xfrm>
            <a:off x="35496" y="44624"/>
            <a:ext cx="8422704" cy="792088"/>
          </a:xfrm>
        </p:spPr>
        <p:txBody>
          <a:bodyPr/>
          <a:lstStyle/>
          <a:p>
            <a:pPr algn="l"/>
            <a:r>
              <a:rPr lang="en-US" altLang="zh-CN" sz="3200" dirty="0"/>
              <a:t>Phase-space density constraint</a:t>
            </a:r>
            <a:endParaRPr lang="en-US" altLang="zh-CN" sz="3200" b="1"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548680"/>
            <a:ext cx="2657475" cy="401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79512" y="980728"/>
            <a:ext cx="6120680" cy="1569660"/>
          </a:xfrm>
          <a:prstGeom prst="rect">
            <a:avLst/>
          </a:prstGeom>
        </p:spPr>
        <p:txBody>
          <a:bodyPr wrap="square">
            <a:spAutoFit/>
          </a:bodyPr>
          <a:lstStyle/>
          <a:p>
            <a:r>
              <a:rPr lang="en-US" altLang="zh-CN" dirty="0"/>
              <a:t>If phase-space occupation </a:t>
            </a:r>
            <a:r>
              <a:rPr lang="en-US" altLang="zh-CN" i="1" dirty="0"/>
              <a:t>f i </a:t>
            </a:r>
            <a:r>
              <a:rPr lang="en-US" altLang="zh-CN" dirty="0"/>
              <a:t>has a value </a:t>
            </a:r>
            <a:r>
              <a:rPr lang="en-US" altLang="zh-CN" dirty="0" smtClean="0"/>
              <a:t>greater than </a:t>
            </a:r>
            <a:r>
              <a:rPr lang="en-US" altLang="zh-CN" dirty="0"/>
              <a:t>1, the momentum of the </a:t>
            </a:r>
            <a:r>
              <a:rPr lang="en-US" altLang="zh-CN" i="1" dirty="0" err="1"/>
              <a:t>i</a:t>
            </a:r>
            <a:r>
              <a:rPr lang="en-US" altLang="zh-CN" dirty="0" err="1"/>
              <a:t>th</a:t>
            </a:r>
            <a:r>
              <a:rPr lang="en-US" altLang="zh-CN" dirty="0"/>
              <a:t> nucleon is changed </a:t>
            </a:r>
            <a:r>
              <a:rPr lang="en-US" altLang="zh-CN" dirty="0" smtClean="0"/>
              <a:t>randomly by </a:t>
            </a:r>
            <a:r>
              <a:rPr lang="en-US" altLang="zh-CN" dirty="0"/>
              <a:t>many-body elastic scattering.</a:t>
            </a:r>
            <a:endParaRPr lang="zh-CN" altLang="en-US" dirty="0"/>
          </a:p>
        </p:txBody>
      </p:sp>
      <p:sp>
        <p:nvSpPr>
          <p:cNvPr id="3" name="矩形 2"/>
          <p:cNvSpPr/>
          <p:nvPr/>
        </p:nvSpPr>
        <p:spPr>
          <a:xfrm>
            <a:off x="179511" y="4653136"/>
            <a:ext cx="8766720" cy="1200329"/>
          </a:xfrm>
          <a:prstGeom prst="rect">
            <a:avLst/>
          </a:prstGeom>
        </p:spPr>
        <p:txBody>
          <a:bodyPr wrap="square">
            <a:spAutoFit/>
          </a:bodyPr>
          <a:lstStyle/>
          <a:p>
            <a:r>
              <a:rPr lang="en-US" altLang="zh-CN" dirty="0"/>
              <a:t>The PSDC method is a phenomenological prescription to treat some features of </a:t>
            </a:r>
            <a:r>
              <a:rPr lang="en-US" altLang="zh-CN" dirty="0" err="1"/>
              <a:t>fermionic</a:t>
            </a:r>
            <a:r>
              <a:rPr lang="en-US" altLang="zh-CN" dirty="0"/>
              <a:t> motion, since the full quantum mechanical description is not possible in this case</a:t>
            </a:r>
            <a:endParaRPr lang="zh-CN" altLang="en-US" dirty="0"/>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1" y="3025370"/>
            <a:ext cx="6048671" cy="933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0167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07504" y="116632"/>
            <a:ext cx="6211416" cy="648072"/>
          </a:xfrm>
        </p:spPr>
        <p:txBody>
          <a:bodyPr>
            <a:noAutofit/>
          </a:bodyPr>
          <a:lstStyle/>
          <a:p>
            <a:pPr algn="l" eaLnBrk="1" hangingPunct="1"/>
            <a:r>
              <a:rPr lang="en-US" altLang="zh-CN" sz="4000" b="1" dirty="0">
                <a:solidFill>
                  <a:srgbClr val="FF0000"/>
                </a:solidFill>
                <a:latin typeface="Times New Roman" pitchFamily="18" charset="0"/>
                <a:ea typeface="楷体" pitchFamily="49" charset="-122"/>
                <a:cs typeface="Times New Roman" pitchFamily="18" charset="0"/>
              </a:rPr>
              <a:t>Results</a:t>
            </a:r>
          </a:p>
        </p:txBody>
      </p:sp>
      <p:sp>
        <p:nvSpPr>
          <p:cNvPr id="2" name="TextBox 1"/>
          <p:cNvSpPr txBox="1"/>
          <p:nvPr/>
        </p:nvSpPr>
        <p:spPr>
          <a:xfrm>
            <a:off x="395536" y="1628800"/>
            <a:ext cx="8352928" cy="2677656"/>
          </a:xfrm>
          <a:prstGeom prst="rect">
            <a:avLst/>
          </a:prstGeom>
          <a:noFill/>
        </p:spPr>
        <p:txBody>
          <a:bodyPr wrap="square" rtlCol="0">
            <a:spAutoFit/>
          </a:bodyPr>
          <a:lstStyle/>
          <a:p>
            <a:pPr marL="342900" indent="-342900">
              <a:buFont typeface="Wingdings" pitchFamily="2" charset="2"/>
              <a:buChar char="Ø"/>
            </a:pPr>
            <a:r>
              <a:rPr lang="en-US" altLang="zh-CN" dirty="0" smtClean="0"/>
              <a:t>Role of </a:t>
            </a:r>
            <a:r>
              <a:rPr lang="en-US" altLang="zh-CN" dirty="0"/>
              <a:t>the </a:t>
            </a:r>
            <a:r>
              <a:rPr lang="en-US" altLang="zh-CN" dirty="0" smtClean="0"/>
              <a:t>phase-space </a:t>
            </a:r>
            <a:r>
              <a:rPr lang="en-US" altLang="zh-CN" dirty="0"/>
              <a:t>density constraint</a:t>
            </a:r>
            <a:endParaRPr lang="en-US" altLang="zh-CN" dirty="0" smtClean="0"/>
          </a:p>
          <a:p>
            <a:pPr marL="342900" indent="-342900">
              <a:buFont typeface="Wingdings" pitchFamily="2" charset="2"/>
              <a:buChar char="Ø"/>
            </a:pPr>
            <a:endParaRPr lang="en-US" altLang="zh-CN" dirty="0"/>
          </a:p>
          <a:p>
            <a:pPr marL="342900" indent="-342900">
              <a:buFont typeface="Wingdings" pitchFamily="2" charset="2"/>
              <a:buChar char="Ø"/>
            </a:pPr>
            <a:r>
              <a:rPr lang="en-US" altLang="zh-CN" dirty="0" smtClean="0"/>
              <a:t>Different </a:t>
            </a:r>
            <a:r>
              <a:rPr lang="en-US" altLang="zh-CN" dirty="0"/>
              <a:t>break-up </a:t>
            </a:r>
            <a:r>
              <a:rPr lang="en-US" altLang="zh-CN" dirty="0" smtClean="0"/>
              <a:t>mechanism in </a:t>
            </a:r>
            <a:endParaRPr lang="en-US" altLang="zh-CN" dirty="0"/>
          </a:p>
          <a:p>
            <a:pPr marL="457200" indent="-457200">
              <a:buFont typeface="+mj-lt"/>
              <a:buAutoNum type="alphaLcParenR"/>
            </a:pPr>
            <a:r>
              <a:rPr lang="en-US" altLang="en-US" dirty="0"/>
              <a:t>Central HICs near Fermi energy, </a:t>
            </a:r>
          </a:p>
          <a:p>
            <a:pPr marL="457200" indent="-457200">
              <a:buFont typeface="+mj-lt"/>
              <a:buAutoNum type="alphaLcParenR"/>
            </a:pPr>
            <a:r>
              <a:rPr lang="en-US" altLang="en-US" dirty="0"/>
              <a:t>Peripheral HIC at hundreds of MeV/</a:t>
            </a:r>
            <a:r>
              <a:rPr lang="en-US" altLang="en-US" dirty="0" err="1"/>
              <a:t>nucl</a:t>
            </a:r>
            <a:r>
              <a:rPr lang="en-US" altLang="en-US" dirty="0"/>
              <a:t>., </a:t>
            </a:r>
          </a:p>
          <a:p>
            <a:pPr marL="457200" indent="-457200">
              <a:buFont typeface="+mj-lt"/>
              <a:buAutoNum type="alphaLcParenR"/>
            </a:pPr>
            <a:r>
              <a:rPr lang="en-US" altLang="en-US" dirty="0"/>
              <a:t>Spallation at </a:t>
            </a:r>
            <a:r>
              <a:rPr lang="en-US" altLang="en-US" dirty="0" err="1"/>
              <a:t>GeV</a:t>
            </a:r>
            <a:endParaRPr lang="en-US" altLang="en-US" dirty="0"/>
          </a:p>
          <a:p>
            <a:pPr marL="342900" indent="-342900">
              <a:buFont typeface="Wingdings" pitchFamily="2" charset="2"/>
              <a:buChar char="Ø"/>
            </a:pPr>
            <a:endParaRPr lang="en-US" altLang="zh-CN" dirty="0"/>
          </a:p>
        </p:txBody>
      </p:sp>
    </p:spTree>
    <p:extLst>
      <p:ext uri="{BB962C8B-B14F-4D97-AF65-F5344CB8AC3E}">
        <p14:creationId xmlns:p14="http://schemas.microsoft.com/office/powerpoint/2010/main" val="40533038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a:xfrm>
            <a:off x="35496" y="44624"/>
            <a:ext cx="8422704" cy="792088"/>
          </a:xfrm>
        </p:spPr>
        <p:txBody>
          <a:bodyPr/>
          <a:lstStyle/>
          <a:p>
            <a:pPr algn="l"/>
            <a:r>
              <a:rPr lang="en-US" altLang="zh-CN" sz="2400" b="1" dirty="0"/>
              <a:t>Charge distribution of the six </a:t>
            </a:r>
            <a:r>
              <a:rPr lang="en-US" altLang="zh-CN" sz="2400" b="1" dirty="0" smtClean="0"/>
              <a:t>heaviest fragments </a:t>
            </a:r>
            <a:r>
              <a:rPr lang="en-US" altLang="zh-CN" sz="2400" b="1" dirty="0"/>
              <a:t>in central </a:t>
            </a:r>
            <a:r>
              <a:rPr lang="en-US" altLang="zh-CN" sz="2400" b="1" baseline="30000" dirty="0"/>
              <a:t>197</a:t>
            </a:r>
            <a:r>
              <a:rPr lang="en-US" altLang="zh-CN" sz="2400" b="1" dirty="0"/>
              <a:t>Au + </a:t>
            </a:r>
            <a:r>
              <a:rPr lang="en-US" altLang="zh-CN" sz="2400" b="1" baseline="30000" dirty="0"/>
              <a:t>197</a:t>
            </a:r>
            <a:r>
              <a:rPr lang="en-US" altLang="zh-CN" sz="2400" b="1" dirty="0"/>
              <a:t>Au collisions at </a:t>
            </a:r>
            <a:r>
              <a:rPr lang="en-US" altLang="zh-CN" sz="2400" b="1" dirty="0" smtClean="0"/>
              <a:t>35 MeV/nucleon</a:t>
            </a:r>
            <a:r>
              <a:rPr lang="en-US" altLang="zh-CN" sz="2400" b="1" dirty="0"/>
              <a:t>.</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836712"/>
            <a:ext cx="558165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365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Arial Black" pitchFamily="34" charset="0"/>
              </a:rPr>
              <a:t>Outline</a:t>
            </a:r>
            <a:endParaRPr lang="zh-CN" altLang="en-US" dirty="0">
              <a:latin typeface="Arial Black" pitchFamily="34" charset="0"/>
            </a:endParaRPr>
          </a:p>
        </p:txBody>
      </p:sp>
      <p:sp>
        <p:nvSpPr>
          <p:cNvPr id="3" name="内容占位符 2"/>
          <p:cNvSpPr>
            <a:spLocks noGrp="1"/>
          </p:cNvSpPr>
          <p:nvPr>
            <p:ph idx="1"/>
          </p:nvPr>
        </p:nvSpPr>
        <p:spPr>
          <a:xfrm>
            <a:off x="683568" y="1844824"/>
            <a:ext cx="7772400" cy="4114800"/>
          </a:xfrm>
        </p:spPr>
        <p:txBody>
          <a:bodyPr/>
          <a:lstStyle/>
          <a:p>
            <a:r>
              <a:rPr lang="en-US" altLang="zh-CN" dirty="0" smtClean="0"/>
              <a:t>Introduction</a:t>
            </a:r>
          </a:p>
          <a:p>
            <a:endParaRPr lang="en-US" altLang="zh-CN" dirty="0"/>
          </a:p>
          <a:p>
            <a:r>
              <a:rPr lang="en-US" altLang="zh-CN" dirty="0"/>
              <a:t>Theoretical </a:t>
            </a:r>
            <a:r>
              <a:rPr lang="en-US" altLang="zh-CN" dirty="0" smtClean="0"/>
              <a:t>framework</a:t>
            </a:r>
          </a:p>
          <a:p>
            <a:endParaRPr lang="en-US" altLang="zh-CN" dirty="0"/>
          </a:p>
          <a:p>
            <a:r>
              <a:rPr lang="en-US" altLang="zh-CN" dirty="0"/>
              <a:t>R</a:t>
            </a:r>
            <a:r>
              <a:rPr lang="en-US" altLang="zh-CN" dirty="0" smtClean="0"/>
              <a:t>esults</a:t>
            </a:r>
            <a:endParaRPr lang="zh-CN" altLang="en-US" dirty="0"/>
          </a:p>
        </p:txBody>
      </p:sp>
      <p:sp>
        <p:nvSpPr>
          <p:cNvPr id="4" name="灯片编号占位符 3"/>
          <p:cNvSpPr>
            <a:spLocks noGrp="1"/>
          </p:cNvSpPr>
          <p:nvPr>
            <p:ph type="sldNum" sz="quarter" idx="12"/>
          </p:nvPr>
        </p:nvSpPr>
        <p:spPr/>
        <p:txBody>
          <a:bodyPr/>
          <a:lstStyle/>
          <a:p>
            <a:pPr>
              <a:defRPr/>
            </a:pPr>
            <a:fld id="{1A474EE5-ECEF-4905-BD35-1C026BCC310F}" type="slidenum">
              <a:rPr lang="zh-CN" altLang="en-US" smtClean="0"/>
              <a:pPr>
                <a:defRPr/>
              </a:pPr>
              <a:t>2</a:t>
            </a:fld>
            <a:endParaRPr lang="en-US" altLang="zh-CN"/>
          </a:p>
        </p:txBody>
      </p:sp>
    </p:spTree>
    <p:extLst>
      <p:ext uri="{BB962C8B-B14F-4D97-AF65-F5344CB8AC3E}">
        <p14:creationId xmlns:p14="http://schemas.microsoft.com/office/powerpoint/2010/main" val="22741637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a:xfrm>
            <a:off x="35496" y="44624"/>
            <a:ext cx="8422704" cy="1224136"/>
          </a:xfrm>
        </p:spPr>
        <p:txBody>
          <a:bodyPr/>
          <a:lstStyle/>
          <a:p>
            <a:pPr algn="l"/>
            <a:r>
              <a:rPr lang="en-US" altLang="zh-CN" sz="2400" b="1" dirty="0" smtClean="0"/>
              <a:t>IMF, </a:t>
            </a:r>
            <a:r>
              <a:rPr lang="en-US" altLang="zh-CN" sz="2400" b="1" dirty="0"/>
              <a:t>the first and second fragment asymmetries </a:t>
            </a:r>
            <a:r>
              <a:rPr lang="en-US" altLang="zh-CN" sz="2400" b="1" dirty="0" smtClean="0"/>
              <a:t>A12 and </a:t>
            </a:r>
            <a:r>
              <a:rPr lang="en-US" altLang="zh-CN" sz="2400" b="1" dirty="0"/>
              <a:t>A23 versus the </a:t>
            </a:r>
            <a:r>
              <a:rPr lang="en-US" altLang="zh-CN" sz="2400" b="1" dirty="0" smtClean="0"/>
              <a:t>bound </a:t>
            </a:r>
            <a:r>
              <a:rPr lang="en-US" altLang="zh-CN" sz="2400" b="1" dirty="0"/>
              <a:t>charge </a:t>
            </a:r>
            <a:r>
              <a:rPr lang="en-US" altLang="zh-CN" sz="2400" b="1" dirty="0" err="1" smtClean="0"/>
              <a:t>Zb</a:t>
            </a:r>
            <a:r>
              <a:rPr lang="en-US" altLang="zh-CN" sz="2400" b="1" dirty="0" smtClean="0"/>
              <a:t> </a:t>
            </a:r>
            <a:r>
              <a:rPr lang="en-US" altLang="zh-CN" sz="2400" b="1" dirty="0"/>
              <a:t>in </a:t>
            </a:r>
            <a:r>
              <a:rPr lang="en-US" altLang="zh-CN" sz="2400" b="1" dirty="0" smtClean="0"/>
              <a:t>projectile fragmentation </a:t>
            </a:r>
            <a:r>
              <a:rPr lang="en-US" altLang="zh-CN" sz="2400" b="1" baseline="30000" dirty="0"/>
              <a:t>197</a:t>
            </a:r>
            <a:r>
              <a:rPr lang="en-US" altLang="zh-CN" sz="2400" b="1" dirty="0"/>
              <a:t>Au + </a:t>
            </a:r>
            <a:r>
              <a:rPr lang="en-US" altLang="zh-CN" sz="2400" b="1" baseline="30000" dirty="0"/>
              <a:t>63</a:t>
            </a:r>
            <a:r>
              <a:rPr lang="en-US" altLang="zh-CN" sz="2400" b="1" dirty="0"/>
              <a:t>Cu at 600 MeV/nucleon.</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8142" y="1052736"/>
            <a:ext cx="5388237" cy="5694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2956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a:xfrm>
            <a:off x="35496" y="44624"/>
            <a:ext cx="8422704" cy="1224136"/>
          </a:xfrm>
        </p:spPr>
        <p:txBody>
          <a:bodyPr/>
          <a:lstStyle/>
          <a:p>
            <a:pPr algn="l"/>
            <a:r>
              <a:rPr lang="en-US" altLang="zh-CN" sz="2400" b="1" dirty="0"/>
              <a:t>MIMF, Fluctuations </a:t>
            </a:r>
            <a:r>
              <a:rPr lang="en-US" altLang="zh-CN" sz="2400" b="1" dirty="0" smtClean="0"/>
              <a:t>of </a:t>
            </a:r>
            <a:r>
              <a:rPr lang="en-US" altLang="zh-CN" sz="2400" b="1" dirty="0"/>
              <a:t>the largest fragment, and moments analysis in projectile fragmentation </a:t>
            </a:r>
            <a:r>
              <a:rPr lang="en-US" altLang="zh-CN" sz="2400" b="1" baseline="30000" dirty="0"/>
              <a:t>197</a:t>
            </a:r>
            <a:r>
              <a:rPr lang="en-US" altLang="zh-CN" sz="2400" b="1" dirty="0"/>
              <a:t>Au + </a:t>
            </a:r>
            <a:r>
              <a:rPr lang="en-US" altLang="zh-CN" sz="2400" b="1" baseline="30000" dirty="0"/>
              <a:t>12</a:t>
            </a:r>
            <a:r>
              <a:rPr lang="en-US" altLang="zh-CN" sz="2400" b="1" dirty="0"/>
              <a:t>C at 1000</a:t>
            </a:r>
            <a:br>
              <a:rPr lang="en-US" altLang="zh-CN" sz="2400" b="1" dirty="0"/>
            </a:br>
            <a:r>
              <a:rPr lang="en-US" altLang="zh-CN" sz="2400" b="1" dirty="0"/>
              <a:t>MeV/nucleon.</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1124744"/>
            <a:ext cx="5715000" cy="535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0348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a:xfrm>
            <a:off x="35496" y="44624"/>
            <a:ext cx="8784976" cy="576064"/>
          </a:xfrm>
        </p:spPr>
        <p:txBody>
          <a:bodyPr/>
          <a:lstStyle/>
          <a:p>
            <a:pPr algn="l"/>
            <a:r>
              <a:rPr lang="en-US" altLang="zh-CN" sz="2400" b="1" dirty="0" smtClean="0"/>
              <a:t>MIMF </a:t>
            </a:r>
            <a:r>
              <a:rPr lang="en-US" altLang="zh-CN" sz="2400" b="1" dirty="0" err="1" smtClean="0"/>
              <a:t>v.s</a:t>
            </a:r>
            <a:r>
              <a:rPr lang="en-US" altLang="zh-CN" sz="2400" b="1" dirty="0" smtClean="0"/>
              <a:t>. </a:t>
            </a:r>
            <a:r>
              <a:rPr lang="en-US" altLang="zh-CN" sz="2400" b="1" dirty="0" err="1"/>
              <a:t>Zbound</a:t>
            </a:r>
            <a:r>
              <a:rPr lang="en-US" altLang="zh-CN" sz="2400" b="1" dirty="0"/>
              <a:t> </a:t>
            </a:r>
            <a:r>
              <a:rPr lang="en-US" altLang="zh-CN" sz="2400" b="1" dirty="0" smtClean="0"/>
              <a:t>in </a:t>
            </a:r>
            <a:r>
              <a:rPr lang="en-US" altLang="zh-CN" sz="2400" b="1" baseline="30000" dirty="0"/>
              <a:t>56</a:t>
            </a:r>
            <a:r>
              <a:rPr lang="en-US" altLang="zh-CN" sz="2400" b="1" dirty="0"/>
              <a:t>Fe + p </a:t>
            </a:r>
            <a:r>
              <a:rPr lang="en-US" altLang="zh-CN" sz="2400" b="1" dirty="0" err="1" smtClean="0"/>
              <a:t>spallations</a:t>
            </a:r>
            <a:r>
              <a:rPr lang="en-US" altLang="zh-CN" sz="2400" b="1" dirty="0" smtClean="0"/>
              <a:t> </a:t>
            </a:r>
            <a:r>
              <a:rPr lang="en-US" altLang="zh-CN" sz="2400" b="1" dirty="0"/>
              <a:t>at 1000 </a:t>
            </a:r>
            <a:r>
              <a:rPr lang="en-US" altLang="zh-CN" sz="2400" b="1" dirty="0" smtClean="0"/>
              <a:t>MeV/nucleon</a:t>
            </a:r>
            <a:endParaRPr lang="en-US" altLang="zh-CN" sz="2400" b="1"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323" y="1052736"/>
            <a:ext cx="8964488" cy="4669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70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a:xfrm>
            <a:off x="35496" y="44624"/>
            <a:ext cx="8422704" cy="792088"/>
          </a:xfrm>
        </p:spPr>
        <p:txBody>
          <a:bodyPr/>
          <a:lstStyle/>
          <a:p>
            <a:pPr algn="l"/>
            <a:r>
              <a:rPr lang="en-US" altLang="zh-CN" sz="2800" b="1" dirty="0"/>
              <a:t>Break-up mechanism </a:t>
            </a:r>
            <a:r>
              <a:rPr lang="en-US" altLang="zh-CN" sz="2800" b="1" dirty="0" smtClean="0"/>
              <a:t>central </a:t>
            </a:r>
            <a:r>
              <a:rPr lang="en-US" altLang="zh-CN" sz="2800" b="1" dirty="0"/>
              <a:t>HICs </a:t>
            </a:r>
            <a:r>
              <a:rPr lang="en-US" altLang="zh-CN" sz="2800" b="1" dirty="0" smtClean="0"/>
              <a:t>near </a:t>
            </a:r>
            <a:r>
              <a:rPr lang="en-US" altLang="zh-CN" sz="2800" b="1" dirty="0"/>
              <a:t>Fermi energy</a:t>
            </a:r>
          </a:p>
        </p:txBody>
      </p:sp>
      <p:sp>
        <p:nvSpPr>
          <p:cNvPr id="4" name="TextBox 7"/>
          <p:cNvSpPr txBox="1">
            <a:spLocks noChangeArrowheads="1"/>
          </p:cNvSpPr>
          <p:nvPr/>
        </p:nvSpPr>
        <p:spPr bwMode="auto">
          <a:xfrm>
            <a:off x="3650448" y="6303484"/>
            <a:ext cx="42739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fontAlgn="base">
              <a:spcBef>
                <a:spcPct val="0"/>
              </a:spcBef>
              <a:spcAft>
                <a:spcPct val="0"/>
              </a:spcAft>
              <a:defRPr>
                <a:solidFill>
                  <a:schemeClr val="tx1"/>
                </a:solidFill>
                <a:latin typeface="Arial" charset="0"/>
                <a:ea typeface="宋体" charset="-122"/>
              </a:defRPr>
            </a:lvl6pPr>
            <a:lvl7pPr marL="2971800" indent="-228600" fontAlgn="base">
              <a:spcBef>
                <a:spcPct val="0"/>
              </a:spcBef>
              <a:spcAft>
                <a:spcPct val="0"/>
              </a:spcAft>
              <a:defRPr>
                <a:solidFill>
                  <a:schemeClr val="tx1"/>
                </a:solidFill>
                <a:latin typeface="Arial" charset="0"/>
                <a:ea typeface="宋体" charset="-122"/>
              </a:defRPr>
            </a:lvl7pPr>
            <a:lvl8pPr marL="3429000" indent="-228600" fontAlgn="base">
              <a:spcBef>
                <a:spcPct val="0"/>
              </a:spcBef>
              <a:spcAft>
                <a:spcPct val="0"/>
              </a:spcAft>
              <a:defRPr>
                <a:solidFill>
                  <a:schemeClr val="tx1"/>
                </a:solidFill>
                <a:latin typeface="Arial" charset="0"/>
                <a:ea typeface="宋体" charset="-122"/>
              </a:defRPr>
            </a:lvl8pPr>
            <a:lvl9pPr marL="3886200" indent="-228600" fontAlgn="base">
              <a:spcBef>
                <a:spcPct val="0"/>
              </a:spcBef>
              <a:spcAft>
                <a:spcPct val="0"/>
              </a:spcAft>
              <a:defRPr>
                <a:solidFill>
                  <a:schemeClr val="tx1"/>
                </a:solidFill>
                <a:latin typeface="Arial" charset="0"/>
                <a:ea typeface="宋体" charset="-122"/>
              </a:defRPr>
            </a:lvl9pPr>
          </a:lstStyle>
          <a:p>
            <a:r>
              <a:rPr lang="en-US" altLang="zh-CN" sz="1400" dirty="0"/>
              <a:t>Physics Reports 389 (5-6) (2004) </a:t>
            </a:r>
            <a:r>
              <a:rPr lang="en-US" altLang="zh-CN" sz="1400" dirty="0" smtClean="0"/>
              <a:t>263</a:t>
            </a:r>
          </a:p>
          <a:p>
            <a:r>
              <a:rPr lang="en-US" altLang="zh-CN" sz="1400" dirty="0" smtClean="0"/>
              <a:t>J. Su, et al., Physics </a:t>
            </a:r>
            <a:r>
              <a:rPr lang="en-US" altLang="zh-CN" sz="1400" dirty="0"/>
              <a:t>Letters B 782 (2018) 682–687 </a:t>
            </a:r>
          </a:p>
        </p:txBody>
      </p:sp>
      <p:sp>
        <p:nvSpPr>
          <p:cNvPr id="3" name="TextBox 2"/>
          <p:cNvSpPr txBox="1"/>
          <p:nvPr/>
        </p:nvSpPr>
        <p:spPr>
          <a:xfrm>
            <a:off x="251520" y="836712"/>
            <a:ext cx="8712968" cy="1200329"/>
          </a:xfrm>
          <a:prstGeom prst="rect">
            <a:avLst/>
          </a:prstGeom>
          <a:noFill/>
        </p:spPr>
        <p:txBody>
          <a:bodyPr wrap="square" rtlCol="0">
            <a:spAutoFit/>
          </a:bodyPr>
          <a:lstStyle/>
          <a:p>
            <a:pPr marL="342900" indent="-342900">
              <a:buFont typeface="Arial" pitchFamily="34" charset="0"/>
              <a:buChar char="•"/>
            </a:pPr>
            <a:r>
              <a:rPr lang="en-US" altLang="zh-CN" dirty="0"/>
              <a:t>undergoes successively the compression and </a:t>
            </a:r>
            <a:r>
              <a:rPr lang="en-US" altLang="zh-CN" dirty="0" smtClean="0"/>
              <a:t>expansion;</a:t>
            </a:r>
          </a:p>
          <a:p>
            <a:pPr marL="342900" indent="-342900">
              <a:buFont typeface="Arial" pitchFamily="34" charset="0"/>
              <a:buChar char="•"/>
            </a:pPr>
            <a:r>
              <a:rPr lang="en-US" altLang="zh-CN" dirty="0" smtClean="0"/>
              <a:t>decays </a:t>
            </a:r>
            <a:r>
              <a:rPr lang="en-US" altLang="zh-CN" dirty="0"/>
              <a:t>via multi-fragmentation, i.e., splits into clusters </a:t>
            </a:r>
            <a:r>
              <a:rPr lang="en-US" altLang="zh-CN" dirty="0" smtClean="0"/>
              <a:t>and unbound </a:t>
            </a:r>
            <a:r>
              <a:rPr lang="en-US" altLang="zh-CN" dirty="0"/>
              <a:t>nucleons in a short time </a:t>
            </a:r>
            <a:r>
              <a:rPr lang="en-US" altLang="zh-CN" dirty="0" smtClean="0"/>
              <a:t>span</a:t>
            </a:r>
            <a:r>
              <a:rPr lang="en-US" altLang="zh-CN" dirty="0" smtClean="0"/>
              <a:t>.;</a:t>
            </a:r>
            <a:endParaRPr lang="en-US" altLang="zh-CN"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079" y="2448959"/>
            <a:ext cx="8820417" cy="3860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48858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a:xfrm>
            <a:off x="6553200" y="5575437"/>
            <a:ext cx="1905000" cy="457200"/>
          </a:xfrm>
        </p:spPr>
        <p:txBody>
          <a:bodyPr/>
          <a:lstStyle/>
          <a:p>
            <a:pPr>
              <a:defRPr/>
            </a:pPr>
            <a:fld id="{1A474EE5-ECEF-4905-BD35-1C026BCC310F}" type="slidenum">
              <a:rPr lang="zh-CN" altLang="en-US" smtClean="0"/>
              <a:pPr>
                <a:defRPr/>
              </a:pPr>
              <a:t>24</a:t>
            </a:fld>
            <a:endParaRPr lang="en-US" altLang="zh-CN"/>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03902"/>
            <a:ext cx="9180512" cy="3461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83568" y="2119127"/>
            <a:ext cx="2205989" cy="584775"/>
          </a:xfrm>
          <a:prstGeom prst="rect">
            <a:avLst/>
          </a:prstGeom>
          <a:noFill/>
        </p:spPr>
        <p:txBody>
          <a:bodyPr wrap="none" rtlCol="0">
            <a:spAutoFit/>
          </a:bodyPr>
          <a:lstStyle/>
          <a:p>
            <a:r>
              <a:rPr lang="en-US" altLang="zh-CN" sz="1600" baseline="30000" dirty="0" smtClean="0">
                <a:solidFill>
                  <a:srgbClr val="C00000"/>
                </a:solidFill>
              </a:rPr>
              <a:t>48</a:t>
            </a:r>
            <a:r>
              <a:rPr lang="en-US" altLang="zh-CN" sz="1600" dirty="0" smtClean="0">
                <a:solidFill>
                  <a:srgbClr val="C00000"/>
                </a:solidFill>
              </a:rPr>
              <a:t>Ti+</a:t>
            </a:r>
            <a:r>
              <a:rPr lang="en-US" altLang="zh-CN" sz="1600" baseline="30000" dirty="0" smtClean="0">
                <a:solidFill>
                  <a:srgbClr val="C00000"/>
                </a:solidFill>
              </a:rPr>
              <a:t>48</a:t>
            </a:r>
            <a:r>
              <a:rPr lang="en-US" altLang="zh-CN" sz="1600" dirty="0" smtClean="0">
                <a:solidFill>
                  <a:srgbClr val="C00000"/>
                </a:solidFill>
              </a:rPr>
              <a:t>Ti@30MeV/</a:t>
            </a:r>
            <a:r>
              <a:rPr lang="en-US" altLang="zh-CN" sz="1600" dirty="0" err="1" smtClean="0">
                <a:solidFill>
                  <a:srgbClr val="C00000"/>
                </a:solidFill>
              </a:rPr>
              <a:t>nucl</a:t>
            </a:r>
            <a:r>
              <a:rPr lang="en-US" altLang="zh-CN" sz="1600" dirty="0" smtClean="0">
                <a:solidFill>
                  <a:srgbClr val="C00000"/>
                </a:solidFill>
              </a:rPr>
              <a:t>.</a:t>
            </a:r>
          </a:p>
          <a:p>
            <a:r>
              <a:rPr lang="en-US" altLang="zh-CN" sz="1600" dirty="0" smtClean="0">
                <a:solidFill>
                  <a:srgbClr val="C00000"/>
                </a:solidFill>
              </a:rPr>
              <a:t>b = 0 </a:t>
            </a:r>
            <a:r>
              <a:rPr lang="en-US" altLang="zh-CN" sz="1600" dirty="0" err="1" smtClean="0">
                <a:solidFill>
                  <a:srgbClr val="C00000"/>
                </a:solidFill>
              </a:rPr>
              <a:t>fm</a:t>
            </a:r>
            <a:endParaRPr lang="zh-CN" altLang="en-US" sz="1600" dirty="0">
              <a:solidFill>
                <a:srgbClr val="C00000"/>
              </a:solidFill>
            </a:endParaRPr>
          </a:p>
        </p:txBody>
      </p:sp>
      <p:sp>
        <p:nvSpPr>
          <p:cNvPr id="7" name="TextBox 6"/>
          <p:cNvSpPr txBox="1"/>
          <p:nvPr/>
        </p:nvSpPr>
        <p:spPr>
          <a:xfrm>
            <a:off x="5980135" y="2056074"/>
            <a:ext cx="2218877" cy="584775"/>
          </a:xfrm>
          <a:prstGeom prst="rect">
            <a:avLst/>
          </a:prstGeom>
          <a:noFill/>
        </p:spPr>
        <p:txBody>
          <a:bodyPr wrap="none" rtlCol="0">
            <a:spAutoFit/>
          </a:bodyPr>
          <a:lstStyle/>
          <a:p>
            <a:r>
              <a:rPr lang="en-US" altLang="zh-CN" sz="1600" baseline="30000" dirty="0" smtClean="0">
                <a:solidFill>
                  <a:srgbClr val="C00000"/>
                </a:solidFill>
              </a:rPr>
              <a:t>90</a:t>
            </a:r>
            <a:r>
              <a:rPr lang="en-US" altLang="zh-CN" sz="1600" dirty="0" smtClean="0">
                <a:solidFill>
                  <a:srgbClr val="C00000"/>
                </a:solidFill>
              </a:rPr>
              <a:t>Zr+p@2000MeV/</a:t>
            </a:r>
            <a:r>
              <a:rPr lang="en-US" altLang="zh-CN" sz="1600" dirty="0" err="1" smtClean="0">
                <a:solidFill>
                  <a:srgbClr val="C00000"/>
                </a:solidFill>
              </a:rPr>
              <a:t>nucl</a:t>
            </a:r>
            <a:r>
              <a:rPr lang="en-US" altLang="zh-CN" sz="1600" dirty="0" smtClean="0">
                <a:solidFill>
                  <a:srgbClr val="C00000"/>
                </a:solidFill>
              </a:rPr>
              <a:t>.</a:t>
            </a:r>
          </a:p>
          <a:p>
            <a:r>
              <a:rPr lang="en-US" altLang="zh-CN" sz="1600" dirty="0" smtClean="0">
                <a:solidFill>
                  <a:srgbClr val="C00000"/>
                </a:solidFill>
              </a:rPr>
              <a:t>b = 0 </a:t>
            </a:r>
            <a:r>
              <a:rPr lang="en-US" altLang="zh-CN" sz="1600" dirty="0" err="1" smtClean="0">
                <a:solidFill>
                  <a:srgbClr val="C00000"/>
                </a:solidFill>
              </a:rPr>
              <a:t>fm</a:t>
            </a:r>
            <a:endParaRPr lang="zh-CN" altLang="en-US" sz="1600" dirty="0">
              <a:solidFill>
                <a:srgbClr val="C00000"/>
              </a:solidFill>
            </a:endParaRPr>
          </a:p>
        </p:txBody>
      </p:sp>
      <p:sp>
        <p:nvSpPr>
          <p:cNvPr id="8" name="TextBox 7"/>
          <p:cNvSpPr txBox="1"/>
          <p:nvPr/>
        </p:nvSpPr>
        <p:spPr>
          <a:xfrm>
            <a:off x="3326128" y="2091994"/>
            <a:ext cx="2528256" cy="584775"/>
          </a:xfrm>
          <a:prstGeom prst="rect">
            <a:avLst/>
          </a:prstGeom>
          <a:noFill/>
        </p:spPr>
        <p:txBody>
          <a:bodyPr wrap="none" rtlCol="0">
            <a:spAutoFit/>
          </a:bodyPr>
          <a:lstStyle/>
          <a:p>
            <a:r>
              <a:rPr lang="en-US" altLang="zh-CN" sz="1600" baseline="30000" dirty="0" smtClean="0">
                <a:solidFill>
                  <a:srgbClr val="C00000"/>
                </a:solidFill>
              </a:rPr>
              <a:t>120</a:t>
            </a:r>
            <a:r>
              <a:rPr lang="en-US" altLang="zh-CN" sz="1600" dirty="0" smtClean="0">
                <a:solidFill>
                  <a:srgbClr val="C00000"/>
                </a:solidFill>
              </a:rPr>
              <a:t>Sn+</a:t>
            </a:r>
            <a:r>
              <a:rPr lang="en-US" altLang="zh-CN" sz="1600" baseline="30000" dirty="0" smtClean="0">
                <a:solidFill>
                  <a:srgbClr val="C00000"/>
                </a:solidFill>
              </a:rPr>
              <a:t>120</a:t>
            </a:r>
            <a:r>
              <a:rPr lang="en-US" altLang="zh-CN" sz="1600" dirty="0" smtClean="0">
                <a:solidFill>
                  <a:srgbClr val="C00000"/>
                </a:solidFill>
              </a:rPr>
              <a:t>Sn@600MeV/</a:t>
            </a:r>
            <a:r>
              <a:rPr lang="en-US" altLang="zh-CN" sz="1600" dirty="0" err="1" smtClean="0">
                <a:solidFill>
                  <a:srgbClr val="C00000"/>
                </a:solidFill>
              </a:rPr>
              <a:t>nucl</a:t>
            </a:r>
            <a:r>
              <a:rPr lang="en-US" altLang="zh-CN" sz="1600" dirty="0" smtClean="0">
                <a:solidFill>
                  <a:srgbClr val="C00000"/>
                </a:solidFill>
              </a:rPr>
              <a:t>.</a:t>
            </a:r>
          </a:p>
          <a:p>
            <a:r>
              <a:rPr lang="en-US" altLang="zh-CN" sz="1600" dirty="0" smtClean="0">
                <a:solidFill>
                  <a:srgbClr val="C00000"/>
                </a:solidFill>
              </a:rPr>
              <a:t>b = 8 </a:t>
            </a:r>
            <a:r>
              <a:rPr lang="en-US" altLang="zh-CN" sz="1600" dirty="0" err="1" smtClean="0">
                <a:solidFill>
                  <a:srgbClr val="C00000"/>
                </a:solidFill>
              </a:rPr>
              <a:t>fm</a:t>
            </a:r>
            <a:endParaRPr lang="zh-CN" altLang="en-US" sz="1600" dirty="0">
              <a:solidFill>
                <a:srgbClr val="C00000"/>
              </a:solidFill>
            </a:endParaRPr>
          </a:p>
        </p:txBody>
      </p:sp>
      <p:sp>
        <p:nvSpPr>
          <p:cNvPr id="9" name="标题 6"/>
          <p:cNvSpPr>
            <a:spLocks noGrp="1"/>
          </p:cNvSpPr>
          <p:nvPr>
            <p:ph type="title"/>
          </p:nvPr>
        </p:nvSpPr>
        <p:spPr>
          <a:xfrm>
            <a:off x="35496" y="44624"/>
            <a:ext cx="8422704" cy="792088"/>
          </a:xfrm>
        </p:spPr>
        <p:txBody>
          <a:bodyPr/>
          <a:lstStyle/>
          <a:p>
            <a:pPr algn="l"/>
            <a:r>
              <a:rPr lang="en-US" altLang="zh-CN" sz="2400" b="1" dirty="0" smtClean="0"/>
              <a:t>Break-up </a:t>
            </a:r>
            <a:r>
              <a:rPr lang="en-US" altLang="zh-CN" sz="2400" b="1" dirty="0"/>
              <a:t>mechanism </a:t>
            </a:r>
          </a:p>
        </p:txBody>
      </p:sp>
      <p:sp>
        <p:nvSpPr>
          <p:cNvPr id="2" name="矩形 1"/>
          <p:cNvSpPr/>
          <p:nvPr/>
        </p:nvSpPr>
        <p:spPr>
          <a:xfrm>
            <a:off x="526422" y="1225077"/>
            <a:ext cx="2520280" cy="830997"/>
          </a:xfrm>
          <a:prstGeom prst="rect">
            <a:avLst/>
          </a:prstGeom>
        </p:spPr>
        <p:txBody>
          <a:bodyPr wrap="square">
            <a:spAutoFit/>
          </a:bodyPr>
          <a:lstStyle/>
          <a:p>
            <a:pPr lvl="0"/>
            <a:r>
              <a:rPr lang="en-US" altLang="en-US" dirty="0"/>
              <a:t>Central HICs </a:t>
            </a:r>
          </a:p>
          <a:p>
            <a:pPr lvl="0"/>
            <a:r>
              <a:rPr lang="en-US" altLang="en-US" dirty="0"/>
              <a:t>near Fermi energy</a:t>
            </a:r>
            <a:endParaRPr lang="zh-CN" altLang="en-US" dirty="0"/>
          </a:p>
        </p:txBody>
      </p:sp>
      <p:sp>
        <p:nvSpPr>
          <p:cNvPr id="3" name="矩形 2"/>
          <p:cNvSpPr/>
          <p:nvPr/>
        </p:nvSpPr>
        <p:spPr>
          <a:xfrm>
            <a:off x="3562570" y="1409742"/>
            <a:ext cx="2055371" cy="461665"/>
          </a:xfrm>
          <a:prstGeom prst="rect">
            <a:avLst/>
          </a:prstGeom>
        </p:spPr>
        <p:txBody>
          <a:bodyPr wrap="none">
            <a:spAutoFit/>
          </a:bodyPr>
          <a:lstStyle/>
          <a:p>
            <a:pPr lvl="0"/>
            <a:r>
              <a:rPr lang="en-US" altLang="en-US" dirty="0"/>
              <a:t>Peripheral HIC</a:t>
            </a:r>
            <a:endParaRPr lang="zh-CN" altLang="en-US" dirty="0"/>
          </a:p>
        </p:txBody>
      </p:sp>
      <p:sp>
        <p:nvSpPr>
          <p:cNvPr id="11" name="矩形 10"/>
          <p:cNvSpPr/>
          <p:nvPr/>
        </p:nvSpPr>
        <p:spPr>
          <a:xfrm>
            <a:off x="6511838" y="1409742"/>
            <a:ext cx="1507144" cy="461665"/>
          </a:xfrm>
          <a:prstGeom prst="rect">
            <a:avLst/>
          </a:prstGeom>
        </p:spPr>
        <p:txBody>
          <a:bodyPr wrap="none">
            <a:spAutoFit/>
          </a:bodyPr>
          <a:lstStyle/>
          <a:p>
            <a:pPr lvl="0"/>
            <a:r>
              <a:rPr lang="en-US" altLang="zh-CN" dirty="0"/>
              <a:t>Spallation </a:t>
            </a:r>
          </a:p>
        </p:txBody>
      </p:sp>
    </p:spTree>
    <p:extLst>
      <p:ext uri="{BB962C8B-B14F-4D97-AF65-F5344CB8AC3E}">
        <p14:creationId xmlns:p14="http://schemas.microsoft.com/office/powerpoint/2010/main" val="676576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1A474EE5-ECEF-4905-BD35-1C026BCC310F}" type="slidenum">
              <a:rPr lang="zh-CN" altLang="en-US" smtClean="0"/>
              <a:pPr>
                <a:defRPr/>
              </a:pPr>
              <a:t>25</a:t>
            </a:fld>
            <a:endParaRPr lang="en-US" altLang="zh-CN"/>
          </a:p>
        </p:txBody>
      </p:sp>
      <p:sp>
        <p:nvSpPr>
          <p:cNvPr id="2" name="矩形 1"/>
          <p:cNvSpPr/>
          <p:nvPr/>
        </p:nvSpPr>
        <p:spPr>
          <a:xfrm>
            <a:off x="179512" y="4869160"/>
            <a:ext cx="8784976" cy="1938992"/>
          </a:xfrm>
          <a:prstGeom prst="rect">
            <a:avLst/>
          </a:prstGeom>
        </p:spPr>
        <p:txBody>
          <a:bodyPr wrap="square">
            <a:spAutoFit/>
          </a:bodyPr>
          <a:lstStyle/>
          <a:p>
            <a:r>
              <a:rPr lang="en-US" altLang="zh-CN" sz="2000" dirty="0" smtClean="0"/>
              <a:t>The dynamics track in E-</a:t>
            </a:r>
            <a:r>
              <a:rPr lang="el-GR" altLang="zh-CN" sz="2000" dirty="0" smtClean="0">
                <a:ea typeface="宋体"/>
              </a:rPr>
              <a:t>ρ</a:t>
            </a:r>
            <a:r>
              <a:rPr lang="en-US" altLang="zh-CN" sz="2000" dirty="0"/>
              <a:t> diagram of the projectile center</a:t>
            </a:r>
          </a:p>
          <a:p>
            <a:pPr marL="342900" indent="-342900">
              <a:buFont typeface="Arial" pitchFamily="34" charset="0"/>
              <a:buChar char="•"/>
            </a:pPr>
            <a:r>
              <a:rPr lang="en-US" altLang="zh-CN" sz="2000" dirty="0" smtClean="0"/>
              <a:t>Central collision: compression </a:t>
            </a:r>
            <a:r>
              <a:rPr lang="en-US" altLang="zh-CN" sz="2000" dirty="0"/>
              <a:t>and heating at the beginning of the collision, and then </a:t>
            </a:r>
            <a:r>
              <a:rPr lang="en-US" altLang="zh-CN" sz="2000" dirty="0" smtClean="0"/>
              <a:t>the expansion </a:t>
            </a:r>
            <a:r>
              <a:rPr lang="en-US" altLang="zh-CN" sz="2000" dirty="0"/>
              <a:t>and cooling by the light particle </a:t>
            </a:r>
            <a:r>
              <a:rPr lang="en-US" altLang="zh-CN" sz="2000" dirty="0" smtClean="0"/>
              <a:t>emission.</a:t>
            </a:r>
          </a:p>
          <a:p>
            <a:pPr marL="342900" indent="-342900">
              <a:buFont typeface="Arial" pitchFamily="34" charset="0"/>
              <a:buChar char="•"/>
            </a:pPr>
            <a:r>
              <a:rPr lang="en-US" altLang="zh-CN" sz="2000" dirty="0" smtClean="0"/>
              <a:t>Projectile fragmentation: </a:t>
            </a:r>
            <a:r>
              <a:rPr lang="en-US" altLang="zh-CN" sz="2000" dirty="0"/>
              <a:t>The cooling </a:t>
            </a:r>
            <a:r>
              <a:rPr lang="en-US" altLang="zh-CN" sz="2000" dirty="0" smtClean="0"/>
              <a:t>stage accompanies </a:t>
            </a:r>
            <a:r>
              <a:rPr lang="en-US" altLang="zh-CN" sz="2000" dirty="0"/>
              <a:t>with the </a:t>
            </a:r>
            <a:r>
              <a:rPr lang="en-US" altLang="zh-CN" sz="2000" dirty="0" smtClean="0"/>
              <a:t>expansion, but the </a:t>
            </a:r>
            <a:r>
              <a:rPr lang="en-US" altLang="zh-CN" sz="2000" dirty="0"/>
              <a:t>ending </a:t>
            </a:r>
            <a:r>
              <a:rPr lang="en-US" altLang="zh-CN" sz="2000" dirty="0" smtClean="0"/>
              <a:t>is </a:t>
            </a:r>
            <a:r>
              <a:rPr lang="en-US" altLang="zh-CN" sz="2000" dirty="0"/>
              <a:t>far from the </a:t>
            </a:r>
            <a:r>
              <a:rPr lang="en-US" altLang="zh-CN" sz="2000" dirty="0" err="1"/>
              <a:t>spinodal</a:t>
            </a:r>
            <a:r>
              <a:rPr lang="en-US" altLang="zh-CN" sz="2000" dirty="0"/>
              <a:t> </a:t>
            </a:r>
            <a:r>
              <a:rPr lang="en-US" altLang="zh-CN" sz="2000" dirty="0" smtClean="0"/>
              <a:t>region.</a:t>
            </a:r>
          </a:p>
          <a:p>
            <a:pPr marL="342900" indent="-342900">
              <a:buFont typeface="Arial" pitchFamily="34" charset="0"/>
              <a:buChar char="•"/>
            </a:pPr>
            <a:r>
              <a:rPr lang="en-US" altLang="zh-CN" sz="2000" dirty="0" smtClean="0"/>
              <a:t>Spallation: heating and cooling</a:t>
            </a:r>
            <a:endParaRPr lang="zh-CN" altLang="en-US"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
            <a:ext cx="5256584" cy="4875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2459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1A474EE5-ECEF-4905-BD35-1C026BCC310F}" type="slidenum">
              <a:rPr lang="zh-CN" altLang="en-US" smtClean="0"/>
              <a:pPr>
                <a:defRPr/>
              </a:pPr>
              <a:t>26</a:t>
            </a:fld>
            <a:endParaRPr lang="en-US" altLang="zh-CN"/>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214279"/>
            <a:ext cx="9108504" cy="465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251520" y="5262299"/>
            <a:ext cx="8856984" cy="830997"/>
          </a:xfrm>
          <a:prstGeom prst="rect">
            <a:avLst/>
          </a:prstGeom>
        </p:spPr>
        <p:txBody>
          <a:bodyPr wrap="square">
            <a:spAutoFit/>
          </a:bodyPr>
          <a:lstStyle/>
          <a:p>
            <a:r>
              <a:rPr lang="en-US" altLang="zh-CN" dirty="0"/>
              <a:t>T</a:t>
            </a:r>
            <a:r>
              <a:rPr lang="en-US" altLang="zh-CN" dirty="0" smtClean="0"/>
              <a:t>he dynamics E-</a:t>
            </a:r>
            <a:r>
              <a:rPr lang="el-GR" altLang="zh-CN" smtClean="0"/>
              <a:t>ρ</a:t>
            </a:r>
            <a:r>
              <a:rPr lang="en-US" altLang="zh-CN" smtClean="0"/>
              <a:t> </a:t>
            </a:r>
            <a:r>
              <a:rPr lang="en-US" altLang="zh-CN" dirty="0"/>
              <a:t>trajectory of the fragmenting </a:t>
            </a:r>
            <a:r>
              <a:rPr lang="en-US" altLang="zh-CN" dirty="0" smtClean="0"/>
              <a:t>area is different to that of the center. </a:t>
            </a:r>
            <a:endParaRPr lang="zh-CN" altLang="en-US" dirty="0"/>
          </a:p>
        </p:txBody>
      </p:sp>
    </p:spTree>
    <p:extLst>
      <p:ext uri="{BB962C8B-B14F-4D97-AF65-F5344CB8AC3E}">
        <p14:creationId xmlns:p14="http://schemas.microsoft.com/office/powerpoint/2010/main" val="3939804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188640"/>
            <a:ext cx="7772400" cy="1143000"/>
          </a:xfrm>
        </p:spPr>
        <p:txBody>
          <a:bodyPr/>
          <a:lstStyle/>
          <a:p>
            <a:pPr>
              <a:defRPr/>
            </a:pPr>
            <a:r>
              <a:rPr lang="en-US" altLang="zh-CN" b="1" dirty="0" smtClean="0">
                <a:solidFill>
                  <a:srgbClr val="FF0000"/>
                </a:solidFill>
                <a:latin typeface="Arial Black" pitchFamily="34" charset="0"/>
                <a:ea typeface="华文新魏" pitchFamily="2" charset="-122"/>
              </a:rPr>
              <a:t>Conclusions</a:t>
            </a:r>
            <a:endParaRPr lang="en-US" altLang="zh-CN" b="1" dirty="0">
              <a:solidFill>
                <a:srgbClr val="FF0000"/>
              </a:solidFill>
              <a:latin typeface="Arial Black" pitchFamily="34" charset="0"/>
              <a:ea typeface="华文新魏" pitchFamily="2" charset="-122"/>
            </a:endParaRPr>
          </a:p>
        </p:txBody>
      </p:sp>
      <p:sp>
        <p:nvSpPr>
          <p:cNvPr id="3" name="内容占位符 2"/>
          <p:cNvSpPr>
            <a:spLocks noGrp="1"/>
          </p:cNvSpPr>
          <p:nvPr>
            <p:ph idx="1"/>
          </p:nvPr>
        </p:nvSpPr>
        <p:spPr>
          <a:xfrm>
            <a:off x="251520" y="1196752"/>
            <a:ext cx="8856984" cy="4896544"/>
          </a:xfrm>
        </p:spPr>
        <p:txBody>
          <a:bodyPr/>
          <a:lstStyle/>
          <a:p>
            <a:pPr marL="0" indent="0">
              <a:buNone/>
            </a:pPr>
            <a:endParaRPr lang="en-US" altLang="zh-CN" sz="2400" dirty="0" smtClean="0"/>
          </a:p>
          <a:p>
            <a:r>
              <a:rPr lang="en-US" altLang="zh-CN" sz="2400" dirty="0"/>
              <a:t>The application of the PSDC </a:t>
            </a:r>
            <a:r>
              <a:rPr lang="en-US" altLang="zh-CN" sz="2400" dirty="0" smtClean="0"/>
              <a:t>method avoids </a:t>
            </a:r>
            <a:r>
              <a:rPr lang="en-US" altLang="zh-CN" sz="2400" dirty="0"/>
              <a:t>the evolution of the momentum distribution </a:t>
            </a:r>
            <a:r>
              <a:rPr lang="en-US" altLang="zh-CN" sz="2400" dirty="0" smtClean="0"/>
              <a:t>from the </a:t>
            </a:r>
            <a:r>
              <a:rPr lang="en-US" altLang="zh-CN" sz="2400" dirty="0"/>
              <a:t>initial Fermi-Dirac type to the Gaussian type, </a:t>
            </a:r>
            <a:r>
              <a:rPr lang="en-US" altLang="zh-CN" sz="2400" dirty="0" smtClean="0"/>
              <a:t>and hence </a:t>
            </a:r>
            <a:r>
              <a:rPr lang="en-US" altLang="zh-CN" sz="2400" dirty="0"/>
              <a:t>eliminates the </a:t>
            </a:r>
            <a:r>
              <a:rPr lang="en-US" altLang="zh-CN" sz="2400" dirty="0" smtClean="0"/>
              <a:t>over-binding </a:t>
            </a:r>
            <a:r>
              <a:rPr lang="en-US" altLang="zh-CN" sz="2400" dirty="0"/>
              <a:t>(larger density and </a:t>
            </a:r>
            <a:r>
              <a:rPr lang="en-US" altLang="zh-CN" sz="2400" dirty="0" smtClean="0"/>
              <a:t>smaller kinetic </a:t>
            </a:r>
            <a:r>
              <a:rPr lang="en-US" altLang="zh-CN" sz="2400" dirty="0"/>
              <a:t>energy) in the center of the nucleus. </a:t>
            </a:r>
            <a:endParaRPr lang="en-US" altLang="zh-CN" sz="2400" dirty="0" smtClean="0"/>
          </a:p>
          <a:p>
            <a:r>
              <a:rPr lang="en-US" altLang="zh-CN" sz="2400" dirty="0" smtClean="0"/>
              <a:t>The latter </a:t>
            </a:r>
            <a:r>
              <a:rPr lang="en-US" altLang="zh-CN" sz="2400" dirty="0"/>
              <a:t>suppresses the fragment emission and enhance </a:t>
            </a:r>
            <a:r>
              <a:rPr lang="en-US" altLang="zh-CN" sz="2400" dirty="0" smtClean="0"/>
              <a:t>the nucleon </a:t>
            </a:r>
            <a:r>
              <a:rPr lang="en-US" altLang="zh-CN" sz="2400" dirty="0"/>
              <a:t>evaporation. </a:t>
            </a:r>
            <a:endParaRPr lang="en-US" altLang="zh-CN" sz="2400" dirty="0" smtClean="0"/>
          </a:p>
          <a:p>
            <a:r>
              <a:rPr lang="en-US" altLang="zh-CN" sz="2400" dirty="0" smtClean="0"/>
              <a:t>The </a:t>
            </a:r>
            <a:r>
              <a:rPr lang="en-US" altLang="zh-CN" sz="2400" dirty="0"/>
              <a:t>comparison between the </a:t>
            </a:r>
            <a:r>
              <a:rPr lang="en-US" altLang="zh-CN" sz="2400" dirty="0" smtClean="0"/>
              <a:t>calculations with </a:t>
            </a:r>
            <a:r>
              <a:rPr lang="en-US" altLang="zh-CN" sz="2400" dirty="0"/>
              <a:t>and without the PSDC method </a:t>
            </a:r>
            <a:r>
              <a:rPr lang="en-US" altLang="zh-CN" sz="2400" dirty="0" smtClean="0"/>
              <a:t>suggests that </a:t>
            </a:r>
            <a:r>
              <a:rPr lang="en-US" altLang="zh-CN" sz="2400" dirty="0"/>
              <a:t>missing the </a:t>
            </a:r>
            <a:r>
              <a:rPr lang="en-US" altLang="zh-CN" sz="2400" dirty="0" err="1"/>
              <a:t>fermionic</a:t>
            </a:r>
            <a:r>
              <a:rPr lang="en-US" altLang="zh-CN" sz="2400" dirty="0"/>
              <a:t> feature in the transport </a:t>
            </a:r>
            <a:r>
              <a:rPr lang="en-US" altLang="zh-CN" sz="2400" dirty="0" smtClean="0"/>
              <a:t>model is </a:t>
            </a:r>
            <a:r>
              <a:rPr lang="en-US" altLang="zh-CN" sz="2400" dirty="0"/>
              <a:t>responsible for the observed underestimation of </a:t>
            </a:r>
            <a:r>
              <a:rPr lang="en-US" altLang="zh-CN" sz="2400" dirty="0" smtClean="0"/>
              <a:t>the fragment </a:t>
            </a:r>
            <a:r>
              <a:rPr lang="en-US" altLang="zh-CN" sz="2400" dirty="0"/>
              <a:t>yields in the projectile fragmentation [41</a:t>
            </a:r>
            <a:r>
              <a:rPr lang="en-US" altLang="zh-CN" sz="2400" dirty="0" smtClean="0"/>
              <a:t>].</a:t>
            </a:r>
            <a:endParaRPr lang="zh-CN" altLang="en-US" sz="2400" dirty="0"/>
          </a:p>
        </p:txBody>
      </p:sp>
      <p:sp>
        <p:nvSpPr>
          <p:cNvPr id="4" name="灯片编号占位符 3"/>
          <p:cNvSpPr>
            <a:spLocks noGrp="1"/>
          </p:cNvSpPr>
          <p:nvPr>
            <p:ph type="sldNum" sz="quarter" idx="12"/>
          </p:nvPr>
        </p:nvSpPr>
        <p:spPr/>
        <p:txBody>
          <a:bodyPr/>
          <a:lstStyle/>
          <a:p>
            <a:pPr>
              <a:defRPr/>
            </a:pPr>
            <a:fld id="{1A474EE5-ECEF-4905-BD35-1C026BCC310F}" type="slidenum">
              <a:rPr lang="zh-CN" altLang="en-US" smtClean="0"/>
              <a:pPr>
                <a:defRPr/>
              </a:pPr>
              <a:t>27</a:t>
            </a:fld>
            <a:endParaRPr lang="en-US" altLang="zh-CN"/>
          </a:p>
        </p:txBody>
      </p:sp>
    </p:spTree>
    <p:extLst>
      <p:ext uri="{BB962C8B-B14F-4D97-AF65-F5344CB8AC3E}">
        <p14:creationId xmlns:p14="http://schemas.microsoft.com/office/powerpoint/2010/main" val="13761781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a:t>
            </a:r>
            <a:r>
              <a:rPr lang="en-US" altLang="zh-CN" dirty="0" smtClean="0"/>
              <a:t>ooperators</a:t>
            </a:r>
            <a:endParaRPr lang="zh-CN" altLang="en-US" dirty="0"/>
          </a:p>
        </p:txBody>
      </p:sp>
      <p:sp>
        <p:nvSpPr>
          <p:cNvPr id="3" name="内容占位符 2"/>
          <p:cNvSpPr>
            <a:spLocks noGrp="1"/>
          </p:cNvSpPr>
          <p:nvPr>
            <p:ph idx="1"/>
          </p:nvPr>
        </p:nvSpPr>
        <p:spPr/>
        <p:txBody>
          <a:bodyPr/>
          <a:lstStyle/>
          <a:p>
            <a:r>
              <a:rPr lang="en-US" altLang="zh-CN" dirty="0"/>
              <a:t>W. </a:t>
            </a:r>
            <a:r>
              <a:rPr lang="en-US" altLang="zh-CN" dirty="0" err="1" smtClean="0"/>
              <a:t>Trautmann</a:t>
            </a:r>
            <a:r>
              <a:rPr lang="zh-CN" altLang="en-US" dirty="0" smtClean="0"/>
              <a:t>， </a:t>
            </a:r>
            <a:r>
              <a:rPr lang="en-US" altLang="zh-CN" dirty="0" smtClean="0"/>
              <a:t>GSI</a:t>
            </a:r>
          </a:p>
          <a:p>
            <a:r>
              <a:rPr lang="en-US" altLang="zh-CN" dirty="0" err="1"/>
              <a:t>Feng-Shou</a:t>
            </a:r>
            <a:r>
              <a:rPr lang="en-US" altLang="zh-CN" dirty="0"/>
              <a:t> </a:t>
            </a:r>
            <a:r>
              <a:rPr lang="en-US" altLang="zh-CN" dirty="0" smtClean="0"/>
              <a:t>Zhang</a:t>
            </a:r>
            <a:r>
              <a:rPr lang="zh-CN" altLang="en-US" dirty="0" smtClean="0"/>
              <a:t>， </a:t>
            </a:r>
            <a:r>
              <a:rPr lang="en-US" altLang="zh-CN" dirty="0" smtClean="0"/>
              <a:t>BNU</a:t>
            </a:r>
          </a:p>
          <a:p>
            <a:r>
              <a:rPr lang="en-US" altLang="zh-CN" dirty="0"/>
              <a:t>Wen-</a:t>
            </a:r>
            <a:r>
              <a:rPr lang="en-US" altLang="zh-CN" dirty="0" err="1"/>
              <a:t>Jie</a:t>
            </a:r>
            <a:r>
              <a:rPr lang="en-US" altLang="zh-CN" dirty="0"/>
              <a:t> </a:t>
            </a:r>
            <a:r>
              <a:rPr lang="en-US" altLang="zh-CN" dirty="0" err="1" smtClean="0"/>
              <a:t>Xie</a:t>
            </a:r>
            <a:r>
              <a:rPr lang="zh-CN" altLang="en-US" dirty="0" smtClean="0"/>
              <a:t>，</a:t>
            </a:r>
            <a:r>
              <a:rPr lang="en-US" altLang="zh-CN" dirty="0" err="1" smtClean="0"/>
              <a:t>Yuncheng</a:t>
            </a:r>
            <a:r>
              <a:rPr lang="en-US" altLang="zh-CN" dirty="0" smtClean="0"/>
              <a:t> U</a:t>
            </a:r>
          </a:p>
          <a:p>
            <a:r>
              <a:rPr lang="en-US" altLang="zh-CN" dirty="0"/>
              <a:t>Long </a:t>
            </a:r>
            <a:r>
              <a:rPr lang="en-US" altLang="zh-CN" dirty="0" smtClean="0"/>
              <a:t>Zhu</a:t>
            </a:r>
            <a:r>
              <a:rPr lang="zh-CN" altLang="en-US" dirty="0" smtClean="0"/>
              <a:t>， </a:t>
            </a:r>
            <a:r>
              <a:rPr lang="en-US" altLang="zh-CN" dirty="0" smtClean="0"/>
              <a:t>SYSU</a:t>
            </a:r>
          </a:p>
          <a:p>
            <a:r>
              <a:rPr lang="en-US" altLang="zh-CN" dirty="0" err="1" smtClean="0"/>
              <a:t>Chenchen</a:t>
            </a:r>
            <a:r>
              <a:rPr lang="en-US" altLang="zh-CN" dirty="0" smtClean="0"/>
              <a:t> </a:t>
            </a:r>
            <a:r>
              <a:rPr lang="en-US" altLang="zh-CN" dirty="0" err="1" smtClean="0"/>
              <a:t>Guo</a:t>
            </a:r>
            <a:endParaRPr lang="en-US" altLang="zh-CN" dirty="0" smtClean="0"/>
          </a:p>
          <a:p>
            <a:endParaRPr lang="zh-CN" altLang="en-US" dirty="0"/>
          </a:p>
        </p:txBody>
      </p:sp>
      <p:sp>
        <p:nvSpPr>
          <p:cNvPr id="4" name="灯片编号占位符 3"/>
          <p:cNvSpPr>
            <a:spLocks noGrp="1"/>
          </p:cNvSpPr>
          <p:nvPr>
            <p:ph type="sldNum" sz="quarter" idx="12"/>
          </p:nvPr>
        </p:nvSpPr>
        <p:spPr/>
        <p:txBody>
          <a:bodyPr/>
          <a:lstStyle/>
          <a:p>
            <a:pPr>
              <a:defRPr/>
            </a:pPr>
            <a:fld id="{1A474EE5-ECEF-4905-BD35-1C026BCC310F}" type="slidenum">
              <a:rPr lang="zh-CN" altLang="en-US" smtClean="0"/>
              <a:pPr>
                <a:defRPr/>
              </a:pPr>
              <a:t>28</a:t>
            </a:fld>
            <a:endParaRPr lang="en-US" altLang="zh-CN"/>
          </a:p>
        </p:txBody>
      </p:sp>
    </p:spTree>
    <p:extLst>
      <p:ext uri="{BB962C8B-B14F-4D97-AF65-F5344CB8AC3E}">
        <p14:creationId xmlns:p14="http://schemas.microsoft.com/office/powerpoint/2010/main" val="19122323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99792" y="188640"/>
            <a:ext cx="6408712" cy="1143000"/>
          </a:xfrm>
        </p:spPr>
        <p:txBody>
          <a:bodyPr/>
          <a:lstStyle/>
          <a:p>
            <a:r>
              <a:rPr lang="en-US" altLang="zh-CN" dirty="0">
                <a:solidFill>
                  <a:srgbClr val="FF0000"/>
                </a:solidFill>
                <a:latin typeface="Arial Black" pitchFamily="34" charset="0"/>
              </a:rPr>
              <a:t>Welcome to Zhuhai </a:t>
            </a:r>
            <a:endParaRPr lang="zh-CN" altLang="en-US" dirty="0">
              <a:solidFill>
                <a:srgbClr val="FF0000"/>
              </a:solidFill>
              <a:latin typeface="Arial Black" pitchFamily="34" charset="0"/>
            </a:endParaRPr>
          </a:p>
        </p:txBody>
      </p:sp>
      <p:pic>
        <p:nvPicPr>
          <p:cNvPr id="5" name="内容占位符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88640"/>
            <a:ext cx="2466975" cy="1847850"/>
          </a:xfrm>
        </p:spPr>
      </p:pic>
      <p:sp>
        <p:nvSpPr>
          <p:cNvPr id="4" name="灯片编号占位符 3"/>
          <p:cNvSpPr>
            <a:spLocks noGrp="1"/>
          </p:cNvSpPr>
          <p:nvPr>
            <p:ph type="sldNum" sz="quarter" idx="12"/>
          </p:nvPr>
        </p:nvSpPr>
        <p:spPr/>
        <p:txBody>
          <a:bodyPr/>
          <a:lstStyle/>
          <a:p>
            <a:pPr>
              <a:defRPr/>
            </a:pPr>
            <a:fld id="{1A474EE5-ECEF-4905-BD35-1C026BCC310F}" type="slidenum">
              <a:rPr lang="zh-CN" altLang="en-US" smtClean="0"/>
              <a:pPr>
                <a:defRPr/>
              </a:pPr>
              <a:t>29</a:t>
            </a:fld>
            <a:endParaRPr lang="en-US" altLang="zh-CN"/>
          </a:p>
        </p:txBody>
      </p:sp>
      <p:pic>
        <p:nvPicPr>
          <p:cNvPr id="1026" name="Picture 2" descr="https://timgsa.baidu.com/timg?image&amp;quality=80&amp;size=b9999_10000&amp;sec=1536508741842&amp;di=726802bc80fed3bb8c8cb5e74eba7861&amp;imgtype=0&amp;src=http%3A%2F%2Fimg.mp.itc.cn%2Fupload%2F20170413%2F5c99617d42744a5ca5d8b948eebffe3a_th.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1649278"/>
            <a:ext cx="4116895" cy="26438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a6a503b8f58571ef69105c1f4c82d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0842" y="4286510"/>
            <a:ext cx="4983192" cy="2579535"/>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6822504" y="3759423"/>
            <a:ext cx="2286000" cy="461665"/>
          </a:xfrm>
          <a:prstGeom prst="rect">
            <a:avLst/>
          </a:prstGeom>
        </p:spPr>
        <p:txBody>
          <a:bodyPr wrap="square">
            <a:spAutoFit/>
          </a:bodyPr>
          <a:lstStyle/>
          <a:p>
            <a:r>
              <a:rPr lang="en-US" altLang="zh-CN" dirty="0" err="1" smtClean="0"/>
              <a:t>HIAF@Huizhou</a:t>
            </a:r>
            <a:endParaRPr lang="zh-CN" altLang="en-US" dirty="0"/>
          </a:p>
        </p:txBody>
      </p:sp>
      <p:pic>
        <p:nvPicPr>
          <p:cNvPr id="1030" name="Picture 6" descr="https://timgsa.baidu.com/timg?image&amp;quality=80&amp;size=b9999_10000&amp;sec=1537103649&amp;di=d50f8aa9afd67c7c63a5457065061f04&amp;imgtype=jpg&amp;er=1&amp;src=http%3A%2F%2Fs16.sinaimg.cn%2Fmiddle%2F4d15a33a48688b9a0683f%26amp%3B6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96" y="4293097"/>
            <a:ext cx="5705346" cy="2592287"/>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107504" y="3405335"/>
            <a:ext cx="2286000" cy="830997"/>
          </a:xfrm>
          <a:prstGeom prst="rect">
            <a:avLst/>
          </a:prstGeom>
        </p:spPr>
        <p:txBody>
          <a:bodyPr wrap="square">
            <a:spAutoFit/>
          </a:bodyPr>
          <a:lstStyle/>
          <a:p>
            <a:r>
              <a:rPr lang="en-US" altLang="zh-CN" dirty="0" smtClean="0"/>
              <a:t>Nuclear physics at SYSU </a:t>
            </a:r>
          </a:p>
        </p:txBody>
      </p:sp>
      <p:cxnSp>
        <p:nvCxnSpPr>
          <p:cNvPr id="12" name="直接连接符 11"/>
          <p:cNvCxnSpPr/>
          <p:nvPr/>
        </p:nvCxnSpPr>
        <p:spPr bwMode="auto">
          <a:xfrm>
            <a:off x="1691680" y="1556793"/>
            <a:ext cx="1728192" cy="92485"/>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接连接符 15"/>
          <p:cNvCxnSpPr>
            <a:endCxn id="1026" idx="1"/>
          </p:cNvCxnSpPr>
          <p:nvPr/>
        </p:nvCxnSpPr>
        <p:spPr bwMode="auto">
          <a:xfrm>
            <a:off x="1619672" y="1628800"/>
            <a:ext cx="1008112" cy="1342388"/>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椭圆 17"/>
          <p:cNvSpPr/>
          <p:nvPr/>
        </p:nvSpPr>
        <p:spPr bwMode="auto">
          <a:xfrm>
            <a:off x="5220072" y="2299994"/>
            <a:ext cx="864096" cy="671193"/>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22" name="椭圆 21"/>
          <p:cNvSpPr/>
          <p:nvPr/>
        </p:nvSpPr>
        <p:spPr bwMode="auto">
          <a:xfrm>
            <a:off x="3995936" y="3477887"/>
            <a:ext cx="864096" cy="671193"/>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Tree>
    <p:extLst>
      <p:ext uri="{BB962C8B-B14F-4D97-AF65-F5344CB8AC3E}">
        <p14:creationId xmlns:p14="http://schemas.microsoft.com/office/powerpoint/2010/main" val="26077095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灯片编号占位符 3"/>
          <p:cNvSpPr>
            <a:spLocks noGrp="1"/>
          </p:cNvSpPr>
          <p:nvPr>
            <p:ph type="sldNum" sz="quarter" idx="12"/>
          </p:nvPr>
        </p:nvSpPr>
        <p:spPr/>
        <p:txBody>
          <a:bodyPr/>
          <a:lstStyle/>
          <a:p>
            <a:pPr>
              <a:defRPr/>
            </a:pPr>
            <a:fld id="{1A474EE5-ECEF-4905-BD35-1C026BCC310F}" type="slidenum">
              <a:rPr lang="zh-CN" altLang="en-US" smtClean="0"/>
              <a:pPr>
                <a:defRPr/>
              </a:pPr>
              <a:t>3</a:t>
            </a:fld>
            <a:endParaRPr lang="en-US" altLang="zh-CN"/>
          </a:p>
        </p:txBody>
      </p:sp>
      <p:graphicFrame>
        <p:nvGraphicFramePr>
          <p:cNvPr id="7" name="内容占位符 6"/>
          <p:cNvGraphicFramePr>
            <a:graphicFrameLocks noGrp="1"/>
          </p:cNvGraphicFramePr>
          <p:nvPr>
            <p:ph idx="1"/>
            <p:extLst>
              <p:ext uri="{D42A27DB-BD31-4B8C-83A1-F6EECF244321}">
                <p14:modId xmlns:p14="http://schemas.microsoft.com/office/powerpoint/2010/main" val="1759270525"/>
              </p:ext>
            </p:extLst>
          </p:nvPr>
        </p:nvGraphicFramePr>
        <p:xfrm>
          <a:off x="1403649" y="548680"/>
          <a:ext cx="5652628"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3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528" y="3933056"/>
            <a:ext cx="3012610" cy="2276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utoShape 11" descr="âPhase transitionsâçå¾çæç´¢ç»æ"/>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AutoShape 13" descr="âPhase transitionsâçå¾çæç´¢ç»æ"/>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AutoShape 15" descr="âPhase transitionsâçå¾çæç´¢ç»æ"/>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040"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5575" y="37822"/>
            <a:ext cx="3120281" cy="237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3" name="Picture 1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74323" y="3861789"/>
            <a:ext cx="3330125" cy="2447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5" name="Picture 21" descr="âPhase transitionsâçå¾çæç´¢ç»æ"/>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12160" y="19181"/>
            <a:ext cx="2448272" cy="2344901"/>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251520" y="6165304"/>
            <a:ext cx="8712968" cy="707886"/>
          </a:xfrm>
          <a:prstGeom prst="rect">
            <a:avLst/>
          </a:prstGeom>
        </p:spPr>
        <p:txBody>
          <a:bodyPr wrap="square">
            <a:spAutoFit/>
          </a:bodyPr>
          <a:lstStyle/>
          <a:p>
            <a:r>
              <a:rPr lang="en-US" altLang="zh-CN" sz="2000" dirty="0"/>
              <a:t>Phase transitions in finite systems have attracted much </a:t>
            </a:r>
            <a:r>
              <a:rPr lang="en-US" altLang="zh-CN" sz="2000" dirty="0" smtClean="0"/>
              <a:t>attention in </a:t>
            </a:r>
            <a:r>
              <a:rPr lang="en-US" altLang="zh-CN" sz="2000" dirty="0"/>
              <a:t>many different fields of physics.</a:t>
            </a:r>
            <a:endParaRPr lang="zh-CN" altLang="en-US" sz="2000" dirty="0"/>
          </a:p>
        </p:txBody>
      </p:sp>
    </p:spTree>
    <p:extLst>
      <p:ext uri="{BB962C8B-B14F-4D97-AF65-F5344CB8AC3E}">
        <p14:creationId xmlns:p14="http://schemas.microsoft.com/office/powerpoint/2010/main" val="9937581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a:xfrm>
            <a:off x="35496" y="44624"/>
            <a:ext cx="8422704" cy="1152128"/>
          </a:xfrm>
        </p:spPr>
        <p:txBody>
          <a:bodyPr/>
          <a:lstStyle/>
          <a:p>
            <a:r>
              <a:rPr lang="en-US" altLang="zh-CN" sz="3800" b="1" dirty="0"/>
              <a:t>Phase </a:t>
            </a:r>
            <a:r>
              <a:rPr lang="en-US" altLang="zh-CN" sz="3800" b="1" dirty="0" smtClean="0"/>
              <a:t>Transition in nuclear matter</a:t>
            </a:r>
            <a:endParaRPr lang="en-US" altLang="zh-CN" sz="3800" b="1" dirty="0"/>
          </a:p>
        </p:txBody>
      </p:sp>
      <p:pic>
        <p:nvPicPr>
          <p:cNvPr id="8" name="Picture 2" descr="C:\Users\Administrator\Desktop\image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8540" y="1332219"/>
            <a:ext cx="2296964" cy="23128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Administrator\Desktop\0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601" y="4149080"/>
            <a:ext cx="2219364" cy="21836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Administrator\Desktop\Image63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2808" y="1340768"/>
            <a:ext cx="2701640" cy="224948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5496" y="951111"/>
            <a:ext cx="8440965" cy="461665"/>
          </a:xfrm>
          <a:prstGeom prst="rect">
            <a:avLst/>
          </a:prstGeom>
          <a:noFill/>
        </p:spPr>
        <p:txBody>
          <a:bodyPr wrap="none" rtlCol="0">
            <a:spAutoFit/>
          </a:bodyPr>
          <a:lstStyle/>
          <a:p>
            <a:r>
              <a:rPr lang="en-US" altLang="zh-CN" sz="2400" dirty="0"/>
              <a:t>molecular force</a:t>
            </a:r>
            <a:r>
              <a:rPr lang="zh-CN" altLang="en-US" sz="2400" dirty="0" smtClean="0"/>
              <a:t>：</a:t>
            </a:r>
            <a:r>
              <a:rPr lang="en-US" altLang="zh-CN" dirty="0"/>
              <a:t>Van-der-Waals </a:t>
            </a:r>
            <a:r>
              <a:rPr lang="en-US" altLang="zh-CN" dirty="0" smtClean="0"/>
              <a:t>type, attraction </a:t>
            </a:r>
            <a:r>
              <a:rPr lang="en-US" altLang="zh-CN" sz="2400" dirty="0" smtClean="0"/>
              <a:t>but repulsive </a:t>
            </a:r>
            <a:r>
              <a:rPr lang="en-US" altLang="zh-CN" sz="2400" dirty="0"/>
              <a:t>core</a:t>
            </a:r>
            <a:endParaRPr lang="zh-CN" altLang="en-US" sz="2400" dirty="0"/>
          </a:p>
        </p:txBody>
      </p:sp>
      <p:sp>
        <p:nvSpPr>
          <p:cNvPr id="15" name="TextBox 14"/>
          <p:cNvSpPr txBox="1"/>
          <p:nvPr/>
        </p:nvSpPr>
        <p:spPr>
          <a:xfrm>
            <a:off x="35496" y="3717032"/>
            <a:ext cx="5543505" cy="461665"/>
          </a:xfrm>
          <a:prstGeom prst="rect">
            <a:avLst/>
          </a:prstGeom>
          <a:noFill/>
        </p:spPr>
        <p:txBody>
          <a:bodyPr wrap="none" rtlCol="0">
            <a:spAutoFit/>
          </a:bodyPr>
          <a:lstStyle/>
          <a:p>
            <a:r>
              <a:rPr lang="en-US" altLang="zh-CN" sz="2400" dirty="0" smtClean="0"/>
              <a:t>nuclear </a:t>
            </a:r>
            <a:r>
              <a:rPr lang="en-US" altLang="zh-CN" sz="2400" dirty="0"/>
              <a:t>force</a:t>
            </a:r>
            <a:r>
              <a:rPr lang="zh-CN" altLang="en-US" sz="2400" dirty="0"/>
              <a:t>：</a:t>
            </a:r>
            <a:r>
              <a:rPr lang="en-US" altLang="zh-CN" sz="2400" dirty="0"/>
              <a:t>attraction but repulsive core</a:t>
            </a:r>
            <a:endParaRPr lang="zh-CN" altLang="en-US" sz="2400" dirty="0"/>
          </a:p>
        </p:txBody>
      </p:sp>
      <p:sp>
        <p:nvSpPr>
          <p:cNvPr id="16" name="右箭头 15"/>
          <p:cNvSpPr/>
          <p:nvPr/>
        </p:nvSpPr>
        <p:spPr bwMode="auto">
          <a:xfrm>
            <a:off x="4067944" y="2060848"/>
            <a:ext cx="931202" cy="993282"/>
          </a:xfrm>
          <a:prstGeom prst="rightArrow">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17" name="右箭头 16"/>
          <p:cNvSpPr/>
          <p:nvPr/>
        </p:nvSpPr>
        <p:spPr bwMode="auto">
          <a:xfrm>
            <a:off x="4283968" y="4451942"/>
            <a:ext cx="931202" cy="993282"/>
          </a:xfrm>
          <a:prstGeom prst="rightArrow">
            <a:avLst/>
          </a:prstGeom>
          <a:solidFill>
            <a:schemeClr val="bg2">
              <a:lumMod val="60000"/>
              <a:lumOff val="4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zh-CN" altLang="en-US" sz="3200" b="1" i="0" u="none" strike="noStrike" cap="none" normalizeH="0" baseline="0" dirty="0" smtClean="0">
                <a:ln>
                  <a:noFill/>
                </a:ln>
                <a:solidFill>
                  <a:srgbClr val="FF0000"/>
                </a:solidFill>
                <a:latin typeface="Times New Roman" pitchFamily="18" charset="0"/>
                <a:ea typeface="宋体" pitchFamily="2" charset="-122"/>
              </a:rPr>
              <a:t>  ？</a:t>
            </a:r>
          </a:p>
        </p:txBody>
      </p:sp>
      <p:cxnSp>
        <p:nvCxnSpPr>
          <p:cNvPr id="18" name="直接连接符 17"/>
          <p:cNvCxnSpPr/>
          <p:nvPr/>
        </p:nvCxnSpPr>
        <p:spPr bwMode="auto">
          <a:xfrm>
            <a:off x="0" y="3789040"/>
            <a:ext cx="9144000" cy="0"/>
          </a:xfrm>
          <a:prstGeom prst="line">
            <a:avLst/>
          </a:prstGeom>
          <a:solidFill>
            <a:schemeClr val="accent1"/>
          </a:solidFill>
          <a:ln w="9525"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9" name="图片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2808" y="4059838"/>
            <a:ext cx="2701640" cy="2249482"/>
          </a:xfrm>
          <a:prstGeom prst="rect">
            <a:avLst/>
          </a:prstGeom>
        </p:spPr>
      </p:pic>
      <p:sp>
        <p:nvSpPr>
          <p:cNvPr id="2" name="TextBox 1"/>
          <p:cNvSpPr txBox="1"/>
          <p:nvPr/>
        </p:nvSpPr>
        <p:spPr>
          <a:xfrm>
            <a:off x="179512" y="6237312"/>
            <a:ext cx="8964488" cy="646331"/>
          </a:xfrm>
          <a:prstGeom prst="rect">
            <a:avLst/>
          </a:prstGeom>
          <a:noFill/>
        </p:spPr>
        <p:txBody>
          <a:bodyPr wrap="square" rtlCol="0">
            <a:spAutoFit/>
          </a:bodyPr>
          <a:lstStyle/>
          <a:p>
            <a:r>
              <a:rPr lang="en-US" altLang="zh-CN" sz="1800" dirty="0"/>
              <a:t>T</a:t>
            </a:r>
            <a:r>
              <a:rPr lang="en-US" altLang="zh-CN" sz="1800" dirty="0" smtClean="0"/>
              <a:t>he </a:t>
            </a:r>
            <a:r>
              <a:rPr lang="en-US" altLang="zh-CN" sz="1800" dirty="0"/>
              <a:t>liquid-gas phase transition is expected to </a:t>
            </a:r>
            <a:r>
              <a:rPr lang="en-US" altLang="zh-CN" sz="1800" dirty="0" smtClean="0"/>
              <a:t>occur in </a:t>
            </a:r>
            <a:r>
              <a:rPr lang="en-US" altLang="zh-CN" sz="1800" dirty="0"/>
              <a:t>the highly excited nuclei, due to the Van-der-Waals </a:t>
            </a:r>
            <a:r>
              <a:rPr lang="en-US" altLang="zh-CN" sz="1800" dirty="0" smtClean="0"/>
              <a:t>type of </a:t>
            </a:r>
            <a:r>
              <a:rPr lang="en-US" altLang="zh-CN" sz="1800" dirty="0"/>
              <a:t>the nuclear </a:t>
            </a:r>
            <a:r>
              <a:rPr lang="en-US" altLang="zh-CN" sz="1800" dirty="0" smtClean="0"/>
              <a:t>force.</a:t>
            </a:r>
            <a:endParaRPr lang="zh-CN" altLang="en-US" sz="1800" dirty="0"/>
          </a:p>
        </p:txBody>
      </p:sp>
    </p:spTree>
    <p:extLst>
      <p:ext uri="{BB962C8B-B14F-4D97-AF65-F5344CB8AC3E}">
        <p14:creationId xmlns:p14="http://schemas.microsoft.com/office/powerpoint/2010/main" val="6104715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a:xfrm>
            <a:off x="35496" y="44624"/>
            <a:ext cx="8422704" cy="1152128"/>
          </a:xfrm>
        </p:spPr>
        <p:txBody>
          <a:bodyPr/>
          <a:lstStyle/>
          <a:p>
            <a:r>
              <a:rPr lang="en-US" altLang="zh-CN" sz="3800" b="1" dirty="0" smtClean="0"/>
              <a:t>Phase Transition in finite nuclei</a:t>
            </a:r>
            <a:br>
              <a:rPr lang="en-US" altLang="zh-CN" sz="3800" b="1" dirty="0" smtClean="0"/>
            </a:br>
            <a:r>
              <a:rPr lang="en-US" altLang="zh-CN" sz="3800" b="1" dirty="0" smtClean="0"/>
              <a:t>and its relation to fragmentation</a:t>
            </a:r>
            <a:endParaRPr lang="en-US" altLang="zh-CN" sz="3800" b="1" dirty="0"/>
          </a:p>
        </p:txBody>
      </p:sp>
      <p:pic>
        <p:nvPicPr>
          <p:cNvPr id="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18493"/>
            <a:ext cx="6172200" cy="362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7"/>
          <p:cNvSpPr txBox="1">
            <a:spLocks noChangeArrowheads="1"/>
          </p:cNvSpPr>
          <p:nvPr/>
        </p:nvSpPr>
        <p:spPr bwMode="auto">
          <a:xfrm>
            <a:off x="3650448" y="6303484"/>
            <a:ext cx="53985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fontAlgn="base">
              <a:spcBef>
                <a:spcPct val="0"/>
              </a:spcBef>
              <a:spcAft>
                <a:spcPct val="0"/>
              </a:spcAft>
              <a:defRPr>
                <a:solidFill>
                  <a:schemeClr val="tx1"/>
                </a:solidFill>
                <a:latin typeface="Arial" charset="0"/>
                <a:ea typeface="宋体" charset="-122"/>
              </a:defRPr>
            </a:lvl6pPr>
            <a:lvl7pPr marL="2971800" indent="-228600" fontAlgn="base">
              <a:spcBef>
                <a:spcPct val="0"/>
              </a:spcBef>
              <a:spcAft>
                <a:spcPct val="0"/>
              </a:spcAft>
              <a:defRPr>
                <a:solidFill>
                  <a:schemeClr val="tx1"/>
                </a:solidFill>
                <a:latin typeface="Arial" charset="0"/>
                <a:ea typeface="宋体" charset="-122"/>
              </a:defRPr>
            </a:lvl7pPr>
            <a:lvl8pPr marL="3429000" indent="-228600" fontAlgn="base">
              <a:spcBef>
                <a:spcPct val="0"/>
              </a:spcBef>
              <a:spcAft>
                <a:spcPct val="0"/>
              </a:spcAft>
              <a:defRPr>
                <a:solidFill>
                  <a:schemeClr val="tx1"/>
                </a:solidFill>
                <a:latin typeface="Arial" charset="0"/>
                <a:ea typeface="宋体" charset="-122"/>
              </a:defRPr>
            </a:lvl8pPr>
            <a:lvl9pPr marL="3886200" indent="-228600" fontAlgn="base">
              <a:spcBef>
                <a:spcPct val="0"/>
              </a:spcBef>
              <a:spcAft>
                <a:spcPct val="0"/>
              </a:spcAft>
              <a:defRPr>
                <a:solidFill>
                  <a:schemeClr val="tx1"/>
                </a:solidFill>
                <a:latin typeface="Arial" charset="0"/>
                <a:ea typeface="宋体" charset="-122"/>
              </a:defRPr>
            </a:lvl9pPr>
          </a:lstStyle>
          <a:p>
            <a:r>
              <a:rPr lang="en-US" altLang="zh-CN" sz="1400" dirty="0"/>
              <a:t>B. </a:t>
            </a:r>
            <a:r>
              <a:rPr lang="en-US" altLang="zh-CN" sz="1400" dirty="0" err="1"/>
              <a:t>Borderie</a:t>
            </a:r>
            <a:r>
              <a:rPr lang="en-US" altLang="zh-CN" sz="1400" dirty="0"/>
              <a:t> and M.F. Rivet , </a:t>
            </a:r>
            <a:r>
              <a:rPr lang="en-US" altLang="zh-CN" sz="1400" dirty="0" err="1"/>
              <a:t>Prog</a:t>
            </a:r>
            <a:r>
              <a:rPr lang="en-US" altLang="zh-CN" sz="1400" dirty="0"/>
              <a:t>. Part. </a:t>
            </a:r>
            <a:r>
              <a:rPr lang="en-US" altLang="zh-CN" sz="1400" dirty="0" err="1"/>
              <a:t>Nucl</a:t>
            </a:r>
            <a:r>
              <a:rPr lang="en-US" altLang="zh-CN" sz="1400" dirty="0"/>
              <a:t>. Phys. 61 (2008) </a:t>
            </a:r>
            <a:r>
              <a:rPr lang="en-US" altLang="zh-CN" sz="1400" dirty="0" smtClean="0"/>
              <a:t>551</a:t>
            </a:r>
          </a:p>
          <a:p>
            <a:r>
              <a:rPr lang="en-US" altLang="zh-CN" sz="1400" dirty="0" smtClean="0"/>
              <a:t>J. Su, et al., Physics </a:t>
            </a:r>
            <a:r>
              <a:rPr lang="en-US" altLang="zh-CN" sz="1400" dirty="0"/>
              <a:t>Letters B 782 (2018) 682–687 </a:t>
            </a:r>
          </a:p>
        </p:txBody>
      </p:sp>
      <p:sp>
        <p:nvSpPr>
          <p:cNvPr id="2" name="TextBox 1"/>
          <p:cNvSpPr txBox="1"/>
          <p:nvPr/>
        </p:nvSpPr>
        <p:spPr>
          <a:xfrm>
            <a:off x="107504" y="5493131"/>
            <a:ext cx="8784975" cy="646331"/>
          </a:xfrm>
          <a:prstGeom prst="rect">
            <a:avLst/>
          </a:prstGeom>
          <a:noFill/>
        </p:spPr>
        <p:txBody>
          <a:bodyPr wrap="square" rtlCol="0">
            <a:spAutoFit/>
          </a:bodyPr>
          <a:lstStyle/>
          <a:p>
            <a:r>
              <a:rPr lang="en-US" altLang="zh-CN" sz="1800" dirty="0" smtClean="0"/>
              <a:t>Many efforts have </a:t>
            </a:r>
            <a:r>
              <a:rPr lang="en-US" altLang="zh-CN" sz="1800" dirty="0"/>
              <a:t>been devoted to explore the signals of the phase </a:t>
            </a:r>
            <a:r>
              <a:rPr lang="en-US" altLang="zh-CN" sz="1800" dirty="0" smtClean="0"/>
              <a:t>transition in </a:t>
            </a:r>
            <a:r>
              <a:rPr lang="en-US" altLang="zh-CN" sz="1800" dirty="0"/>
              <a:t>the nuclear </a:t>
            </a:r>
            <a:r>
              <a:rPr lang="en-US" altLang="zh-CN" sz="1800" dirty="0" smtClean="0"/>
              <a:t>fragmentation</a:t>
            </a:r>
            <a:r>
              <a:rPr lang="en-US" altLang="zh-CN" sz="1800" dirty="0"/>
              <a:t>.</a:t>
            </a:r>
            <a:endParaRPr lang="zh-CN" altLang="en-US" sz="1800" dirty="0"/>
          </a:p>
        </p:txBody>
      </p:sp>
      <p:sp>
        <p:nvSpPr>
          <p:cNvPr id="6" name="矩形 5"/>
          <p:cNvSpPr/>
          <p:nvPr/>
        </p:nvSpPr>
        <p:spPr>
          <a:xfrm>
            <a:off x="6364086" y="1412776"/>
            <a:ext cx="1882247" cy="1938992"/>
          </a:xfrm>
          <a:prstGeom prst="rect">
            <a:avLst/>
          </a:prstGeom>
        </p:spPr>
        <p:txBody>
          <a:bodyPr wrap="none">
            <a:spAutoFit/>
          </a:bodyPr>
          <a:lstStyle/>
          <a:p>
            <a:r>
              <a:rPr lang="en-US" altLang="zh-CN" dirty="0" smtClean="0">
                <a:latin typeface="+mn-lt"/>
              </a:rPr>
              <a:t>Caloric curve</a:t>
            </a:r>
          </a:p>
          <a:p>
            <a:r>
              <a:rPr lang="en-US" altLang="zh-CN" dirty="0" smtClean="0">
                <a:latin typeface="+mn-lt"/>
              </a:rPr>
              <a:t>Power law</a:t>
            </a:r>
          </a:p>
          <a:p>
            <a:r>
              <a:rPr lang="en-US" altLang="zh-CN" dirty="0">
                <a:latin typeface="+mn-lt"/>
              </a:rPr>
              <a:t>Bimodality </a:t>
            </a:r>
            <a:endParaRPr lang="en-US" altLang="zh-CN" dirty="0" smtClean="0">
              <a:latin typeface="+mn-lt"/>
            </a:endParaRPr>
          </a:p>
          <a:p>
            <a:r>
              <a:rPr lang="en-US" altLang="zh-CN" dirty="0" err="1" smtClean="0">
                <a:latin typeface="+mn-lt"/>
              </a:rPr>
              <a:t>Campi</a:t>
            </a:r>
            <a:r>
              <a:rPr lang="en-US" altLang="zh-CN" dirty="0" smtClean="0">
                <a:latin typeface="+mn-lt"/>
              </a:rPr>
              <a:t> scatter</a:t>
            </a:r>
          </a:p>
          <a:p>
            <a:r>
              <a:rPr lang="en-US" altLang="zh-CN" dirty="0" smtClean="0">
                <a:latin typeface="+mn-lt"/>
              </a:rPr>
              <a:t>…</a:t>
            </a:r>
            <a:endParaRPr lang="zh-CN" altLang="en-US" dirty="0">
              <a:latin typeface="+mn-lt"/>
            </a:endParaRPr>
          </a:p>
        </p:txBody>
      </p:sp>
      <p:sp>
        <p:nvSpPr>
          <p:cNvPr id="5" name="TextBox 4"/>
          <p:cNvSpPr txBox="1"/>
          <p:nvPr/>
        </p:nvSpPr>
        <p:spPr>
          <a:xfrm>
            <a:off x="3923928" y="1484784"/>
            <a:ext cx="2125903" cy="461665"/>
          </a:xfrm>
          <a:prstGeom prst="rect">
            <a:avLst/>
          </a:prstGeom>
          <a:noFill/>
        </p:spPr>
        <p:txBody>
          <a:bodyPr wrap="none" rtlCol="0">
            <a:spAutoFit/>
          </a:bodyPr>
          <a:lstStyle/>
          <a:p>
            <a:r>
              <a:rPr lang="en-US" altLang="zh-CN" b="1" dirty="0"/>
              <a:t>phase</a:t>
            </a:r>
            <a:r>
              <a:rPr lang="en-US" altLang="zh-CN" dirty="0"/>
              <a:t> </a:t>
            </a:r>
            <a:r>
              <a:rPr lang="en-US" altLang="zh-CN" b="1" dirty="0"/>
              <a:t>diagram</a:t>
            </a:r>
            <a:endParaRPr lang="zh-CN" altLang="en-US" dirty="0"/>
          </a:p>
        </p:txBody>
      </p:sp>
    </p:spTree>
    <p:extLst>
      <p:ext uri="{BB962C8B-B14F-4D97-AF65-F5344CB8AC3E}">
        <p14:creationId xmlns:p14="http://schemas.microsoft.com/office/powerpoint/2010/main" val="35771945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a:xfrm>
            <a:off x="35496" y="44624"/>
            <a:ext cx="8422704" cy="792088"/>
          </a:xfrm>
        </p:spPr>
        <p:txBody>
          <a:bodyPr/>
          <a:lstStyle/>
          <a:p>
            <a:pPr algn="l"/>
            <a:r>
              <a:rPr lang="en-US" altLang="zh-CN" sz="3200" b="1" dirty="0" smtClean="0"/>
              <a:t>Fragmentation </a:t>
            </a:r>
            <a:r>
              <a:rPr lang="en-US" altLang="zh-CN" sz="3200" b="1" dirty="0"/>
              <a:t>modes</a:t>
            </a:r>
          </a:p>
        </p:txBody>
      </p:sp>
      <p:sp>
        <p:nvSpPr>
          <p:cNvPr id="4" name="TextBox 7"/>
          <p:cNvSpPr txBox="1">
            <a:spLocks noChangeArrowheads="1"/>
          </p:cNvSpPr>
          <p:nvPr/>
        </p:nvSpPr>
        <p:spPr bwMode="auto">
          <a:xfrm>
            <a:off x="5436096" y="6043969"/>
            <a:ext cx="361669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fontAlgn="base">
              <a:spcBef>
                <a:spcPct val="0"/>
              </a:spcBef>
              <a:spcAft>
                <a:spcPct val="0"/>
              </a:spcAft>
              <a:defRPr>
                <a:solidFill>
                  <a:schemeClr val="tx1"/>
                </a:solidFill>
                <a:latin typeface="Arial" charset="0"/>
                <a:ea typeface="宋体" charset="-122"/>
              </a:defRPr>
            </a:lvl6pPr>
            <a:lvl7pPr marL="2971800" indent="-228600" fontAlgn="base">
              <a:spcBef>
                <a:spcPct val="0"/>
              </a:spcBef>
              <a:spcAft>
                <a:spcPct val="0"/>
              </a:spcAft>
              <a:defRPr>
                <a:solidFill>
                  <a:schemeClr val="tx1"/>
                </a:solidFill>
                <a:latin typeface="Arial" charset="0"/>
                <a:ea typeface="宋体" charset="-122"/>
              </a:defRPr>
            </a:lvl7pPr>
            <a:lvl8pPr marL="3429000" indent="-228600" fontAlgn="base">
              <a:spcBef>
                <a:spcPct val="0"/>
              </a:spcBef>
              <a:spcAft>
                <a:spcPct val="0"/>
              </a:spcAft>
              <a:defRPr>
                <a:solidFill>
                  <a:schemeClr val="tx1"/>
                </a:solidFill>
                <a:latin typeface="Arial" charset="0"/>
                <a:ea typeface="宋体" charset="-122"/>
              </a:defRPr>
            </a:lvl8pPr>
            <a:lvl9pPr marL="3886200" indent="-228600" fontAlgn="base">
              <a:spcBef>
                <a:spcPct val="0"/>
              </a:spcBef>
              <a:spcAft>
                <a:spcPct val="0"/>
              </a:spcAft>
              <a:defRPr>
                <a:solidFill>
                  <a:schemeClr val="tx1"/>
                </a:solidFill>
                <a:latin typeface="Arial" charset="0"/>
                <a:ea typeface="宋体" charset="-122"/>
              </a:defRPr>
            </a:lvl9pPr>
          </a:lstStyle>
          <a:p>
            <a:r>
              <a:rPr lang="en-US" altLang="zh-CN" sz="1400" dirty="0"/>
              <a:t>Physical Review Letters 75 (6) (1995) </a:t>
            </a:r>
            <a:r>
              <a:rPr lang="en-US" altLang="zh-CN" sz="1400" dirty="0" smtClean="0"/>
              <a:t>1040</a:t>
            </a:r>
          </a:p>
          <a:p>
            <a:r>
              <a:rPr lang="en-US" altLang="zh-CN" sz="1400" dirty="0" smtClean="0"/>
              <a:t>Physical Review </a:t>
            </a:r>
            <a:r>
              <a:rPr lang="en-US" altLang="zh-CN" sz="1400" dirty="0"/>
              <a:t>C 67 (6) (2003) </a:t>
            </a:r>
            <a:r>
              <a:rPr lang="en-US" altLang="zh-CN" sz="1400" dirty="0" smtClean="0"/>
              <a:t>064613</a:t>
            </a:r>
          </a:p>
          <a:p>
            <a:r>
              <a:rPr lang="en-US" altLang="zh-CN" sz="1400" dirty="0"/>
              <a:t>Physical Review C 70 (5) (2004) 054607</a:t>
            </a:r>
          </a:p>
        </p:txBody>
      </p:sp>
      <p:sp>
        <p:nvSpPr>
          <p:cNvPr id="2" name="TextBox 1"/>
          <p:cNvSpPr txBox="1"/>
          <p:nvPr/>
        </p:nvSpPr>
        <p:spPr>
          <a:xfrm>
            <a:off x="179512" y="1196752"/>
            <a:ext cx="8712968" cy="830997"/>
          </a:xfrm>
          <a:prstGeom prst="rect">
            <a:avLst/>
          </a:prstGeom>
          <a:noFill/>
        </p:spPr>
        <p:txBody>
          <a:bodyPr wrap="square" rtlCol="0">
            <a:spAutoFit/>
          </a:bodyPr>
          <a:lstStyle/>
          <a:p>
            <a:r>
              <a:rPr lang="en-US" altLang="zh-CN" dirty="0"/>
              <a:t>A large diversity of fragmentation modes has been observed </a:t>
            </a:r>
            <a:r>
              <a:rPr lang="en-US" altLang="zh-CN" dirty="0" smtClean="0"/>
              <a:t>in </a:t>
            </a:r>
            <a:r>
              <a:rPr lang="en-US" altLang="zh-CN" dirty="0"/>
              <a:t>several types of nuclear reactions</a:t>
            </a:r>
            <a:endParaRPr lang="zh-CN" altLang="en-US" dirty="0"/>
          </a:p>
        </p:txBody>
      </p:sp>
      <p:graphicFrame>
        <p:nvGraphicFramePr>
          <p:cNvPr id="3" name="图示 2"/>
          <p:cNvGraphicFramePr/>
          <p:nvPr>
            <p:extLst>
              <p:ext uri="{D42A27DB-BD31-4B8C-83A1-F6EECF244321}">
                <p14:modId xmlns:p14="http://schemas.microsoft.com/office/powerpoint/2010/main" val="519428659"/>
              </p:ext>
            </p:extLst>
          </p:nvPr>
        </p:nvGraphicFramePr>
        <p:xfrm>
          <a:off x="107505" y="2060848"/>
          <a:ext cx="4042833"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4458896" y="2204864"/>
            <a:ext cx="4315529" cy="4154984"/>
          </a:xfrm>
          <a:prstGeom prst="rect">
            <a:avLst/>
          </a:prstGeom>
          <a:noFill/>
        </p:spPr>
        <p:txBody>
          <a:bodyPr wrap="square" rtlCol="0">
            <a:spAutoFit/>
          </a:bodyPr>
          <a:lstStyle/>
          <a:p>
            <a:r>
              <a:rPr lang="en-US" altLang="zh-CN" dirty="0" smtClean="0"/>
              <a:t>Same:</a:t>
            </a:r>
          </a:p>
          <a:p>
            <a:pPr marL="342900" indent="-342900">
              <a:buFont typeface="Arial" pitchFamily="34" charset="0"/>
              <a:buChar char="•"/>
            </a:pPr>
            <a:r>
              <a:rPr lang="en-US" altLang="zh-CN" dirty="0" smtClean="0"/>
              <a:t>Intermediate-mass fragments</a:t>
            </a:r>
          </a:p>
          <a:p>
            <a:pPr marL="342900" indent="-342900">
              <a:buFont typeface="Arial" pitchFamily="34" charset="0"/>
              <a:buChar char="•"/>
            </a:pPr>
            <a:endParaRPr lang="en-US" altLang="zh-CN" dirty="0"/>
          </a:p>
          <a:p>
            <a:r>
              <a:rPr lang="en-US" altLang="zh-CN" dirty="0" smtClean="0"/>
              <a:t>Deference:</a:t>
            </a:r>
          </a:p>
          <a:p>
            <a:pPr marL="342900" indent="-342900">
              <a:buFont typeface="Arial" pitchFamily="34" charset="0"/>
              <a:buChar char="•"/>
            </a:pPr>
            <a:r>
              <a:rPr lang="en-US" altLang="zh-CN" dirty="0" smtClean="0"/>
              <a:t>Dissipation </a:t>
            </a:r>
            <a:r>
              <a:rPr lang="en-US" altLang="zh-CN" dirty="0"/>
              <a:t>of </a:t>
            </a:r>
            <a:r>
              <a:rPr lang="en-US" altLang="zh-CN" dirty="0" smtClean="0"/>
              <a:t>incident kinetic energy</a:t>
            </a:r>
          </a:p>
          <a:p>
            <a:pPr marL="342900" indent="-342900">
              <a:buFont typeface="Arial" pitchFamily="34" charset="0"/>
              <a:buChar char="•"/>
            </a:pPr>
            <a:r>
              <a:rPr lang="en-US" altLang="zh-CN" dirty="0" smtClean="0"/>
              <a:t>Temperature of the fragmenting source</a:t>
            </a:r>
          </a:p>
          <a:p>
            <a:pPr marL="342900" indent="-342900">
              <a:buFont typeface="Arial" pitchFamily="34" charset="0"/>
              <a:buChar char="•"/>
            </a:pPr>
            <a:r>
              <a:rPr lang="en-US" altLang="zh-CN" dirty="0" smtClean="0"/>
              <a:t>Breakup mechanisms</a:t>
            </a:r>
          </a:p>
          <a:p>
            <a:pPr marL="342900" indent="-342900">
              <a:buFont typeface="Arial" pitchFamily="34" charset="0"/>
              <a:buChar char="•"/>
            </a:pPr>
            <a:r>
              <a:rPr lang="en-US" altLang="zh-CN" dirty="0" err="1" smtClean="0"/>
              <a:t>Isospin</a:t>
            </a:r>
            <a:r>
              <a:rPr lang="en-US" altLang="zh-CN" dirty="0"/>
              <a:t> dynamics</a:t>
            </a:r>
            <a:endParaRPr lang="en-US" altLang="zh-CN" dirty="0" smtClean="0"/>
          </a:p>
          <a:p>
            <a:pPr marL="342900" indent="-342900">
              <a:buFont typeface="Arial" pitchFamily="34" charset="0"/>
              <a:buChar char="•"/>
            </a:pPr>
            <a:endParaRPr lang="zh-CN" altLang="en-US" dirty="0"/>
          </a:p>
        </p:txBody>
      </p:sp>
    </p:spTree>
    <p:extLst>
      <p:ext uri="{BB962C8B-B14F-4D97-AF65-F5344CB8AC3E}">
        <p14:creationId xmlns:p14="http://schemas.microsoft.com/office/powerpoint/2010/main" val="10442727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a:xfrm>
            <a:off x="35496" y="44624"/>
            <a:ext cx="8422704" cy="792088"/>
          </a:xfrm>
        </p:spPr>
        <p:txBody>
          <a:bodyPr/>
          <a:lstStyle/>
          <a:p>
            <a:pPr algn="l"/>
            <a:r>
              <a:rPr lang="en-US" altLang="zh-CN" sz="3200" b="1" dirty="0" smtClean="0"/>
              <a:t>Puzzle</a:t>
            </a:r>
            <a:endParaRPr lang="en-US" altLang="zh-CN" sz="3200" b="1" dirty="0"/>
          </a:p>
        </p:txBody>
      </p:sp>
      <p:sp>
        <p:nvSpPr>
          <p:cNvPr id="5" name="矩形 4"/>
          <p:cNvSpPr/>
          <p:nvPr/>
        </p:nvSpPr>
        <p:spPr>
          <a:xfrm>
            <a:off x="154450" y="5013176"/>
            <a:ext cx="8824604" cy="1569660"/>
          </a:xfrm>
          <a:prstGeom prst="rect">
            <a:avLst/>
          </a:prstGeom>
        </p:spPr>
        <p:txBody>
          <a:bodyPr wrap="square">
            <a:spAutoFit/>
          </a:bodyPr>
          <a:lstStyle/>
          <a:p>
            <a:r>
              <a:rPr lang="en-US" altLang="zh-CN" dirty="0" err="1"/>
              <a:t>Begemann-Blaich</a:t>
            </a:r>
            <a:r>
              <a:rPr lang="en-US" altLang="zh-CN" dirty="0"/>
              <a:t> et al. concluded in 1993 that “</a:t>
            </a:r>
            <a:r>
              <a:rPr lang="en-US" altLang="zh-CN" dirty="0" smtClean="0"/>
              <a:t>it is </a:t>
            </a:r>
            <a:r>
              <a:rPr lang="en-US" altLang="zh-CN" dirty="0"/>
              <a:t>not possible to reproduce the fragment distributions” in the fragmentation of </a:t>
            </a:r>
            <a:r>
              <a:rPr lang="en-US" altLang="zh-CN" baseline="30000" dirty="0" smtClean="0"/>
              <a:t>197</a:t>
            </a:r>
            <a:r>
              <a:rPr lang="en-US" altLang="zh-CN" dirty="0" smtClean="0"/>
              <a:t>Au nuclei </a:t>
            </a:r>
            <a:r>
              <a:rPr lang="en-US" altLang="zh-CN" dirty="0"/>
              <a:t>at 600 MeV/nucleon measured by the ALADIN Collaboration </a:t>
            </a:r>
            <a:r>
              <a:rPr lang="en-US" altLang="zh-CN" dirty="0" smtClean="0"/>
              <a:t>[</a:t>
            </a:r>
            <a:r>
              <a:rPr lang="en-US" altLang="zh-CN" i="1" dirty="0"/>
              <a:t>Phys. Rev. C</a:t>
            </a:r>
            <a:r>
              <a:rPr lang="en-US" altLang="zh-CN" dirty="0"/>
              <a:t>, </a:t>
            </a:r>
            <a:r>
              <a:rPr lang="en-US" altLang="zh-CN" b="1" dirty="0"/>
              <a:t>48 </a:t>
            </a:r>
            <a:r>
              <a:rPr lang="en-US" altLang="zh-CN" dirty="0"/>
              <a:t>(1993) 610</a:t>
            </a:r>
            <a:r>
              <a:rPr lang="en-US" altLang="zh-CN" dirty="0" smtClean="0"/>
              <a:t>].</a:t>
            </a:r>
            <a:endParaRPr lang="zh-CN"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944690"/>
            <a:ext cx="3485967" cy="3068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rot="1496240">
            <a:off x="7221804" y="2002125"/>
            <a:ext cx="1907895" cy="461665"/>
          </a:xfrm>
          <a:prstGeom prst="rect">
            <a:avLst/>
          </a:prstGeom>
          <a:noFill/>
        </p:spPr>
        <p:txBody>
          <a:bodyPr wrap="none" rtlCol="0">
            <a:spAutoFit/>
          </a:bodyPr>
          <a:lstStyle/>
          <a:p>
            <a:r>
              <a:rPr lang="en-US" altLang="zh-CN" dirty="0">
                <a:solidFill>
                  <a:srgbClr val="FF0000"/>
                </a:solidFill>
              </a:rPr>
              <a:t>underestimate</a:t>
            </a:r>
            <a:endParaRPr lang="zh-CN" altLang="en-US" dirty="0">
              <a:solidFill>
                <a:srgbClr val="FF0000"/>
              </a:solidFill>
            </a:endParaRPr>
          </a:p>
        </p:txBody>
      </p:sp>
      <p:sp>
        <p:nvSpPr>
          <p:cNvPr id="3" name="矩形 2"/>
          <p:cNvSpPr/>
          <p:nvPr/>
        </p:nvSpPr>
        <p:spPr>
          <a:xfrm>
            <a:off x="179512" y="764704"/>
            <a:ext cx="8856982" cy="830997"/>
          </a:xfrm>
          <a:prstGeom prst="rect">
            <a:avLst/>
          </a:prstGeom>
        </p:spPr>
        <p:txBody>
          <a:bodyPr wrap="square">
            <a:spAutoFit/>
          </a:bodyPr>
          <a:lstStyle/>
          <a:p>
            <a:r>
              <a:rPr lang="en-US" altLang="zh-CN" dirty="0"/>
              <a:t>The </a:t>
            </a:r>
            <a:r>
              <a:rPr lang="en-US" altLang="zh-CN" dirty="0" smtClean="0"/>
              <a:t>dynamics transport models (QMD-type </a:t>
            </a:r>
            <a:r>
              <a:rPr lang="en-US" altLang="zh-CN" dirty="0"/>
              <a:t>or BUU-type) </a:t>
            </a:r>
            <a:r>
              <a:rPr lang="en-US" altLang="zh-CN" dirty="0" smtClean="0"/>
              <a:t> have </a:t>
            </a:r>
            <a:r>
              <a:rPr lang="en-US" altLang="zh-CN" dirty="0"/>
              <a:t>been very successful </a:t>
            </a:r>
            <a:r>
              <a:rPr lang="en-US" altLang="zh-CN" dirty="0" smtClean="0"/>
              <a:t>in describing fragmentations. </a:t>
            </a:r>
            <a:endParaRPr lang="zh-CN" alt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35704"/>
            <a:ext cx="5652120" cy="3177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5230592" y="6382781"/>
            <a:ext cx="3748462" cy="400110"/>
          </a:xfrm>
          <a:prstGeom prst="rect">
            <a:avLst/>
          </a:prstGeom>
        </p:spPr>
        <p:txBody>
          <a:bodyPr wrap="none">
            <a:spAutoFit/>
          </a:bodyPr>
          <a:lstStyle/>
          <a:p>
            <a:r>
              <a:rPr lang="en-US" altLang="zh-CN" sz="2000" dirty="0" smtClean="0"/>
              <a:t>F.S. Zhang, PRC 60(1999) </a:t>
            </a:r>
            <a:r>
              <a:rPr lang="en-US" altLang="zh-CN" sz="2000" dirty="0"/>
              <a:t>064604</a:t>
            </a:r>
            <a:endParaRPr lang="zh-CN" altLang="en-US" sz="2000" dirty="0"/>
          </a:p>
        </p:txBody>
      </p:sp>
    </p:spTree>
    <p:extLst>
      <p:ext uri="{BB962C8B-B14F-4D97-AF65-F5344CB8AC3E}">
        <p14:creationId xmlns:p14="http://schemas.microsoft.com/office/powerpoint/2010/main" val="22515916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a:xfrm>
            <a:off x="35496" y="44624"/>
            <a:ext cx="8422704" cy="792088"/>
          </a:xfrm>
        </p:spPr>
        <p:txBody>
          <a:bodyPr/>
          <a:lstStyle/>
          <a:p>
            <a:pPr algn="l"/>
            <a:r>
              <a:rPr lang="en-US" altLang="zh-CN" sz="3200" b="1" dirty="0" smtClean="0"/>
              <a:t>IMF in Spallation</a:t>
            </a:r>
            <a:endParaRPr lang="en-US" altLang="zh-CN" sz="3200" b="1" dirty="0"/>
          </a:p>
        </p:txBody>
      </p:sp>
      <p:sp>
        <p:nvSpPr>
          <p:cNvPr id="4" name="矩形 3"/>
          <p:cNvSpPr/>
          <p:nvPr/>
        </p:nvSpPr>
        <p:spPr>
          <a:xfrm>
            <a:off x="179512" y="725795"/>
            <a:ext cx="8784976" cy="830997"/>
          </a:xfrm>
          <a:prstGeom prst="rect">
            <a:avLst/>
          </a:prstGeom>
        </p:spPr>
        <p:txBody>
          <a:bodyPr wrap="square">
            <a:spAutoFit/>
          </a:bodyPr>
          <a:lstStyle/>
          <a:p>
            <a:r>
              <a:rPr lang="en-US" altLang="zh-CN" dirty="0"/>
              <a:t>The International Atomic Energy Agency (IAEA) </a:t>
            </a:r>
            <a:r>
              <a:rPr lang="en-US" altLang="zh-CN" dirty="0" smtClean="0"/>
              <a:t>have organized </a:t>
            </a:r>
            <a:r>
              <a:rPr lang="en-US" altLang="zh-CN" dirty="0"/>
              <a:t>an expert meeting on model codes for spallation reactions. </a:t>
            </a:r>
            <a:endParaRPr lang="zh-CN" altLang="en-US" dirty="0"/>
          </a:p>
        </p:txBody>
      </p:sp>
      <p:grpSp>
        <p:nvGrpSpPr>
          <p:cNvPr id="9" name="组合 8"/>
          <p:cNvGrpSpPr/>
          <p:nvPr/>
        </p:nvGrpSpPr>
        <p:grpSpPr>
          <a:xfrm>
            <a:off x="208457" y="1451685"/>
            <a:ext cx="8540532" cy="2211444"/>
            <a:chOff x="294134" y="2109628"/>
            <a:chExt cx="8540532" cy="2211444"/>
          </a:xfrm>
        </p:grpSpPr>
        <p:sp>
          <p:nvSpPr>
            <p:cNvPr id="10" name="Line 8"/>
            <p:cNvSpPr>
              <a:spLocks noChangeShapeType="1"/>
            </p:cNvSpPr>
            <p:nvPr/>
          </p:nvSpPr>
          <p:spPr bwMode="auto">
            <a:xfrm>
              <a:off x="397397" y="4226084"/>
              <a:ext cx="5791201"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11" name="Line 9"/>
            <p:cNvSpPr>
              <a:spLocks noChangeShapeType="1"/>
            </p:cNvSpPr>
            <p:nvPr/>
          </p:nvSpPr>
          <p:spPr bwMode="auto">
            <a:xfrm>
              <a:off x="6188598" y="4226084"/>
              <a:ext cx="609600" cy="0"/>
            </a:xfrm>
            <a:prstGeom prst="line">
              <a:avLst/>
            </a:prstGeom>
            <a:noFill/>
            <a:ln w="19050">
              <a:solidFill>
                <a:schemeClr val="tx1"/>
              </a:solidFill>
              <a:prstDash val="dash"/>
              <a:rou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12" name="Line 10"/>
            <p:cNvSpPr>
              <a:spLocks noChangeShapeType="1"/>
            </p:cNvSpPr>
            <p:nvPr/>
          </p:nvSpPr>
          <p:spPr bwMode="auto">
            <a:xfrm>
              <a:off x="6798198" y="4226084"/>
              <a:ext cx="1219200" cy="0"/>
            </a:xfrm>
            <a:prstGeom prst="line">
              <a:avLst/>
            </a:prstGeom>
            <a:noFill/>
            <a:ln w="19050">
              <a:solidFill>
                <a:schemeClr val="tx1"/>
              </a:solidFill>
              <a:round/>
              <a:tailEnd type="triangle" w="med" len="me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13" name="Text Box 11"/>
            <p:cNvSpPr txBox="1">
              <a:spLocks noChangeArrowheads="1"/>
            </p:cNvSpPr>
            <p:nvPr/>
          </p:nvSpPr>
          <p:spPr bwMode="auto">
            <a:xfrm>
              <a:off x="7988909" y="3859407"/>
              <a:ext cx="269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9pPr>
            </a:lstStyle>
            <a:p>
              <a:r>
                <a:rPr lang="en-US" altLang="zh-CN" dirty="0">
                  <a:latin typeface="Times New Roman" panose="02020603050405020304" pitchFamily="18" charset="0"/>
                  <a:cs typeface="Times New Roman" panose="02020603050405020304" pitchFamily="18" charset="0"/>
                </a:rPr>
                <a:t>t</a:t>
              </a:r>
            </a:p>
          </p:txBody>
        </p:sp>
        <p:sp>
          <p:nvSpPr>
            <p:cNvPr id="14" name="Text Box 13"/>
            <p:cNvSpPr txBox="1">
              <a:spLocks noChangeArrowheads="1"/>
            </p:cNvSpPr>
            <p:nvPr/>
          </p:nvSpPr>
          <p:spPr bwMode="auto">
            <a:xfrm>
              <a:off x="1221494" y="3051653"/>
              <a:ext cx="19030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9pPr>
            </a:lstStyle>
            <a:p>
              <a:r>
                <a:rPr lang="en-US" altLang="zh-CN" sz="1200" dirty="0" smtClean="0">
                  <a:latin typeface="Times New Roman" panose="02020603050405020304" pitchFamily="18" charset="0"/>
                  <a:cs typeface="Times New Roman" panose="02020603050405020304" pitchFamily="18" charset="0"/>
                </a:rPr>
                <a:t>Hot and equilibrium system</a:t>
              </a:r>
              <a:endParaRPr lang="en-US" altLang="zh-CN" sz="1200" dirty="0">
                <a:latin typeface="Times New Roman" panose="02020603050405020304" pitchFamily="18" charset="0"/>
                <a:cs typeface="Times New Roman" panose="02020603050405020304" pitchFamily="18" charset="0"/>
              </a:endParaRPr>
            </a:p>
          </p:txBody>
        </p:sp>
        <p:sp>
          <p:nvSpPr>
            <p:cNvPr id="15" name="Text Box 14"/>
            <p:cNvSpPr txBox="1">
              <a:spLocks noChangeArrowheads="1"/>
            </p:cNvSpPr>
            <p:nvPr/>
          </p:nvSpPr>
          <p:spPr bwMode="auto">
            <a:xfrm>
              <a:off x="4359797" y="3006884"/>
              <a:ext cx="15359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9pPr>
            </a:lstStyle>
            <a:p>
              <a:r>
                <a:rPr lang="en-US" altLang="zh-CN" sz="1200" dirty="0">
                  <a:latin typeface="Times New Roman" panose="02020603050405020304" pitchFamily="18" charset="0"/>
                  <a:cs typeface="Times New Roman" panose="02020603050405020304" pitchFamily="18" charset="0"/>
                </a:rPr>
                <a:t>excited pre-fragments</a:t>
              </a:r>
            </a:p>
          </p:txBody>
        </p:sp>
        <p:sp>
          <p:nvSpPr>
            <p:cNvPr id="16" name="Text Box 16"/>
            <p:cNvSpPr txBox="1">
              <a:spLocks noChangeArrowheads="1"/>
            </p:cNvSpPr>
            <p:nvPr/>
          </p:nvSpPr>
          <p:spPr bwMode="auto">
            <a:xfrm>
              <a:off x="7026798" y="3006884"/>
              <a:ext cx="10374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9pPr>
            </a:lstStyle>
            <a:p>
              <a:r>
                <a:rPr lang="en-US" altLang="zh-CN" sz="1200" dirty="0">
                  <a:latin typeface="Times New Roman" panose="02020603050405020304" pitchFamily="18" charset="0"/>
                  <a:cs typeface="Times New Roman" panose="02020603050405020304" pitchFamily="18" charset="0"/>
                </a:rPr>
                <a:t>final products</a:t>
              </a:r>
            </a:p>
          </p:txBody>
        </p:sp>
        <p:sp>
          <p:nvSpPr>
            <p:cNvPr id="17" name="Text Box 18"/>
            <p:cNvSpPr txBox="1">
              <a:spLocks noChangeArrowheads="1"/>
            </p:cNvSpPr>
            <p:nvPr/>
          </p:nvSpPr>
          <p:spPr bwMode="auto">
            <a:xfrm>
              <a:off x="6018735" y="3887947"/>
              <a:ext cx="11890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9pPr>
            </a:lstStyle>
            <a:p>
              <a:r>
                <a:rPr lang="en-US" altLang="zh-CN" sz="1400" dirty="0"/>
                <a:t>de-excitation</a:t>
              </a:r>
            </a:p>
          </p:txBody>
        </p:sp>
        <p:pic>
          <p:nvPicPr>
            <p:cNvPr id="18" name="Picture 22" descr="untit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8997" y="3311684"/>
              <a:ext cx="914400"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23"/>
            <p:cNvSpPr txBox="1">
              <a:spLocks noChangeArrowheads="1"/>
            </p:cNvSpPr>
            <p:nvPr/>
          </p:nvSpPr>
          <p:spPr bwMode="auto">
            <a:xfrm>
              <a:off x="2911997" y="3887947"/>
              <a:ext cx="1641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9pPr>
            </a:lstStyle>
            <a:p>
              <a:r>
                <a:rPr lang="en-US" altLang="zh-CN" sz="1400" dirty="0" err="1">
                  <a:solidFill>
                    <a:schemeClr val="tx2"/>
                  </a:solidFill>
                </a:rPr>
                <a:t>Multifragmentation</a:t>
              </a:r>
              <a:endParaRPr lang="en-US" altLang="zh-CN" sz="1400" dirty="0">
                <a:solidFill>
                  <a:schemeClr val="tx2"/>
                </a:solidFill>
              </a:endParaRPr>
            </a:p>
          </p:txBody>
        </p:sp>
        <p:pic>
          <p:nvPicPr>
            <p:cNvPr id="20" name="Picture 24" descr="201006291046266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4598" y="3387884"/>
              <a:ext cx="8382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538" y="3449368"/>
              <a:ext cx="819048" cy="685714"/>
            </a:xfrm>
            <a:prstGeom prst="rect">
              <a:avLst/>
            </a:prstGeom>
          </p:spPr>
        </p:pic>
        <p:pic>
          <p:nvPicPr>
            <p:cNvPr id="22" name="图片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9767" y="3312151"/>
              <a:ext cx="666667" cy="790476"/>
            </a:xfrm>
            <a:prstGeom prst="rect">
              <a:avLst/>
            </a:prstGeom>
          </p:spPr>
        </p:pic>
        <p:sp>
          <p:nvSpPr>
            <p:cNvPr id="23" name="Text Box 13"/>
            <p:cNvSpPr txBox="1">
              <a:spLocks noChangeArrowheads="1"/>
            </p:cNvSpPr>
            <p:nvPr/>
          </p:nvSpPr>
          <p:spPr bwMode="auto">
            <a:xfrm>
              <a:off x="311600" y="3126868"/>
              <a:ext cx="6142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9pPr>
            </a:lstStyle>
            <a:p>
              <a:r>
                <a:rPr lang="en-US" altLang="zh-CN" sz="1200" dirty="0" smtClean="0">
                  <a:latin typeface="Times New Roman" panose="02020603050405020304" pitchFamily="18" charset="0"/>
                  <a:cs typeface="Times New Roman" panose="02020603050405020304" pitchFamily="18" charset="0"/>
                </a:rPr>
                <a:t>Impact</a:t>
              </a:r>
              <a:endParaRPr lang="en-US" altLang="zh-CN" sz="1200" dirty="0">
                <a:latin typeface="Times New Roman" panose="02020603050405020304" pitchFamily="18" charset="0"/>
                <a:cs typeface="Times New Roman" panose="02020603050405020304" pitchFamily="18" charset="0"/>
              </a:endParaRPr>
            </a:p>
          </p:txBody>
        </p:sp>
        <p:sp>
          <p:nvSpPr>
            <p:cNvPr id="24" name="Line 8"/>
            <p:cNvSpPr>
              <a:spLocks noChangeShapeType="1"/>
            </p:cNvSpPr>
            <p:nvPr/>
          </p:nvSpPr>
          <p:spPr bwMode="auto">
            <a:xfrm>
              <a:off x="393538" y="3024928"/>
              <a:ext cx="5791201"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25" name="Line 9"/>
            <p:cNvSpPr>
              <a:spLocks noChangeShapeType="1"/>
            </p:cNvSpPr>
            <p:nvPr/>
          </p:nvSpPr>
          <p:spPr bwMode="auto">
            <a:xfrm>
              <a:off x="6188598" y="3024928"/>
              <a:ext cx="609600" cy="0"/>
            </a:xfrm>
            <a:prstGeom prst="line">
              <a:avLst/>
            </a:prstGeom>
            <a:noFill/>
            <a:ln w="19050">
              <a:solidFill>
                <a:schemeClr val="tx1"/>
              </a:solidFill>
              <a:prstDash val="dash"/>
              <a:rou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26" name="Line 10"/>
            <p:cNvSpPr>
              <a:spLocks noChangeShapeType="1"/>
            </p:cNvSpPr>
            <p:nvPr/>
          </p:nvSpPr>
          <p:spPr bwMode="auto">
            <a:xfrm>
              <a:off x="6798198" y="3024928"/>
              <a:ext cx="1219200" cy="0"/>
            </a:xfrm>
            <a:prstGeom prst="line">
              <a:avLst/>
            </a:prstGeom>
            <a:noFill/>
            <a:ln w="19050">
              <a:solidFill>
                <a:schemeClr val="tx1"/>
              </a:solidFill>
              <a:round/>
              <a:tailEnd type="triangle" w="med" len="me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27" name="Line 19"/>
            <p:cNvSpPr>
              <a:spLocks noChangeShapeType="1"/>
            </p:cNvSpPr>
            <p:nvPr/>
          </p:nvSpPr>
          <p:spPr bwMode="auto">
            <a:xfrm>
              <a:off x="3073959" y="2681472"/>
              <a:ext cx="0" cy="559480"/>
            </a:xfrm>
            <a:prstGeom prst="line">
              <a:avLst/>
            </a:prstGeom>
            <a:noFill/>
            <a:ln w="19050">
              <a:solidFill>
                <a:srgbClr val="FF0000"/>
              </a:solidFill>
              <a:prstDash val="dash"/>
              <a:rou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9pPr>
            </a:lstStyle>
            <a:p>
              <a:endParaRPr lang="zh-CN" altLang="en-US"/>
            </a:p>
          </p:txBody>
        </p:sp>
        <p:sp>
          <p:nvSpPr>
            <p:cNvPr id="28" name="Text Box 25"/>
            <p:cNvSpPr txBox="1">
              <a:spLocks noChangeArrowheads="1"/>
            </p:cNvSpPr>
            <p:nvPr/>
          </p:nvSpPr>
          <p:spPr bwMode="auto">
            <a:xfrm>
              <a:off x="925871" y="2664888"/>
              <a:ext cx="152024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9pPr>
            </a:lstStyle>
            <a:p>
              <a:r>
                <a:rPr lang="en-US" altLang="zh-CN" sz="1400" dirty="0" smtClean="0">
                  <a:latin typeface="Times New Roman" panose="02020603050405020304" pitchFamily="18" charset="0"/>
                  <a:cs typeface="Times New Roman" panose="02020603050405020304" pitchFamily="18" charset="0"/>
                </a:rPr>
                <a:t>Dynamics </a:t>
              </a:r>
              <a:r>
                <a:rPr lang="en-US" altLang="zh-CN" sz="1400" dirty="0">
                  <a:latin typeface="Times New Roman" panose="02020603050405020304" pitchFamily="18" charset="0"/>
                  <a:cs typeface="Times New Roman" panose="02020603050405020304" pitchFamily="18" charset="0"/>
                </a:rPr>
                <a:t>model</a:t>
              </a:r>
            </a:p>
          </p:txBody>
        </p:sp>
        <p:cxnSp>
          <p:nvCxnSpPr>
            <p:cNvPr id="29" name="直接箭头连接符 28"/>
            <p:cNvCxnSpPr/>
            <p:nvPr/>
          </p:nvCxnSpPr>
          <p:spPr bwMode="auto">
            <a:xfrm flipV="1">
              <a:off x="294134" y="2657182"/>
              <a:ext cx="2707884" cy="7706"/>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接箭头连接符 29"/>
            <p:cNvCxnSpPr/>
            <p:nvPr/>
          </p:nvCxnSpPr>
          <p:spPr bwMode="auto">
            <a:xfrm>
              <a:off x="3124579" y="2664888"/>
              <a:ext cx="5710087" cy="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Text Box 26"/>
            <p:cNvSpPr txBox="1">
              <a:spLocks noChangeArrowheads="1"/>
            </p:cNvSpPr>
            <p:nvPr/>
          </p:nvSpPr>
          <p:spPr bwMode="auto">
            <a:xfrm>
              <a:off x="4660841" y="2664888"/>
              <a:ext cx="259914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9pPr>
            </a:lstStyle>
            <a:p>
              <a:r>
                <a:rPr lang="en-US" altLang="zh-CN" sz="1400" dirty="0">
                  <a:latin typeface="Times New Roman" panose="02020603050405020304" pitchFamily="18" charset="0"/>
                  <a:cs typeface="Times New Roman" panose="02020603050405020304" pitchFamily="18" charset="0"/>
                </a:rPr>
                <a:t>statistical decay </a:t>
              </a:r>
              <a:r>
                <a:rPr lang="en-US" altLang="zh-CN" sz="1400" dirty="0" smtClean="0">
                  <a:latin typeface="Times New Roman" panose="02020603050405020304" pitchFamily="18" charset="0"/>
                  <a:cs typeface="Times New Roman" panose="02020603050405020304" pitchFamily="18" charset="0"/>
                </a:rPr>
                <a:t>model</a:t>
              </a:r>
              <a:endParaRPr lang="en-US" altLang="zh-CN" sz="1400" dirty="0">
                <a:latin typeface="Times New Roman" panose="02020603050405020304" pitchFamily="18" charset="0"/>
                <a:cs typeface="Times New Roman" panose="02020603050405020304" pitchFamily="18" charset="0"/>
              </a:endParaRPr>
            </a:p>
          </p:txBody>
        </p:sp>
        <p:sp>
          <p:nvSpPr>
            <p:cNvPr id="32" name="文本框 15"/>
            <p:cNvSpPr txBox="1"/>
            <p:nvPr/>
          </p:nvSpPr>
          <p:spPr>
            <a:xfrm>
              <a:off x="1849823" y="2109628"/>
              <a:ext cx="5257801" cy="461665"/>
            </a:xfrm>
            <a:prstGeom prst="rect">
              <a:avLst/>
            </a:prstGeom>
            <a:noFill/>
          </p:spPr>
          <p:txBody>
            <a:bodyPr wrap="square" rtlCol="0">
              <a:spAutoFit/>
            </a:bodyPr>
            <a:lstStyle>
              <a:defPPr>
                <a:defRPr lang="en-US"/>
              </a:defPPr>
              <a:lvl1pPr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9pPr>
            </a:lstStyle>
            <a:p>
              <a:r>
                <a:rPr lang="en-US" altLang="zh-CN" dirty="0" smtClean="0">
                  <a:solidFill>
                    <a:schemeClr val="accent2"/>
                  </a:solidFill>
                </a:rPr>
                <a:t>Two-step models in the IAEA benchmark</a:t>
              </a:r>
              <a:endParaRPr lang="zh-CN" altLang="en-US" dirty="0">
                <a:solidFill>
                  <a:schemeClr val="accent2"/>
                </a:solidFill>
              </a:endParaRPr>
            </a:p>
          </p:txBody>
        </p:sp>
      </p:grpSp>
      <p:graphicFrame>
        <p:nvGraphicFramePr>
          <p:cNvPr id="38" name="图示 37"/>
          <p:cNvGraphicFramePr/>
          <p:nvPr>
            <p:extLst>
              <p:ext uri="{D42A27DB-BD31-4B8C-83A1-F6EECF244321}">
                <p14:modId xmlns:p14="http://schemas.microsoft.com/office/powerpoint/2010/main" val="3077079797"/>
              </p:ext>
            </p:extLst>
          </p:nvPr>
        </p:nvGraphicFramePr>
        <p:xfrm>
          <a:off x="179512" y="3789040"/>
          <a:ext cx="3078064" cy="293422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9" name="矩形 38"/>
          <p:cNvSpPr/>
          <p:nvPr/>
        </p:nvSpPr>
        <p:spPr>
          <a:xfrm>
            <a:off x="5810118" y="6349390"/>
            <a:ext cx="3229676" cy="400110"/>
          </a:xfrm>
          <a:prstGeom prst="rect">
            <a:avLst/>
          </a:prstGeom>
        </p:spPr>
        <p:txBody>
          <a:bodyPr wrap="square">
            <a:spAutoFit/>
          </a:bodyPr>
          <a:lstStyle/>
          <a:p>
            <a:r>
              <a:rPr lang="en-US" altLang="zh-CN" sz="2000" dirty="0"/>
              <a:t>J. Phys. G: </a:t>
            </a:r>
            <a:r>
              <a:rPr lang="en-US" altLang="zh-CN" sz="2000" b="1" dirty="0" smtClean="0"/>
              <a:t>38 </a:t>
            </a:r>
            <a:r>
              <a:rPr lang="en-US" altLang="zh-CN" sz="2000" dirty="0"/>
              <a:t>(2011) 115006</a:t>
            </a:r>
            <a:endParaRPr lang="zh-CN" altLang="en-US" sz="2000" dirty="0"/>
          </a:p>
        </p:txBody>
      </p:sp>
    </p:spTree>
    <p:extLst>
      <p:ext uri="{BB962C8B-B14F-4D97-AF65-F5344CB8AC3E}">
        <p14:creationId xmlns:p14="http://schemas.microsoft.com/office/powerpoint/2010/main" val="38040937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a:xfrm>
            <a:off x="35496" y="44624"/>
            <a:ext cx="8422704" cy="792088"/>
          </a:xfrm>
        </p:spPr>
        <p:txBody>
          <a:bodyPr/>
          <a:lstStyle/>
          <a:p>
            <a:pPr algn="l"/>
            <a:r>
              <a:rPr lang="en-US" altLang="zh-CN" sz="3200" b="1" dirty="0"/>
              <a:t>IMF in Spallation</a:t>
            </a:r>
          </a:p>
        </p:txBody>
      </p:sp>
      <p:grpSp>
        <p:nvGrpSpPr>
          <p:cNvPr id="33" name="组合 32"/>
          <p:cNvGrpSpPr/>
          <p:nvPr/>
        </p:nvGrpSpPr>
        <p:grpSpPr>
          <a:xfrm>
            <a:off x="19242" y="836712"/>
            <a:ext cx="9119358" cy="3273965"/>
            <a:chOff x="24642" y="1908851"/>
            <a:chExt cx="9119358" cy="3273965"/>
          </a:xfrm>
        </p:grpSpPr>
        <p:pic>
          <p:nvPicPr>
            <p:cNvPr id="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42" y="1908851"/>
              <a:ext cx="9119358" cy="3273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Box 34"/>
            <p:cNvSpPr txBox="1"/>
            <p:nvPr/>
          </p:nvSpPr>
          <p:spPr>
            <a:xfrm>
              <a:off x="2540172" y="1988840"/>
              <a:ext cx="1888659" cy="430887"/>
            </a:xfrm>
            <a:prstGeom prst="rect">
              <a:avLst/>
            </a:prstGeom>
            <a:noFill/>
          </p:spPr>
          <p:txBody>
            <a:bodyPr wrap="none" rtlCol="0">
              <a:spAutoFit/>
            </a:bodyPr>
            <a:lstStyle/>
            <a:p>
              <a:r>
                <a:rPr lang="en-US" altLang="zh-CN" sz="2200" dirty="0"/>
                <a:t>p</a:t>
              </a:r>
              <a:r>
                <a:rPr lang="en-US" altLang="zh-CN" sz="2200" dirty="0" smtClean="0"/>
                <a:t>+</a:t>
              </a:r>
              <a:r>
                <a:rPr lang="en-US" altLang="zh-CN" sz="2200" baseline="30000" dirty="0" smtClean="0"/>
                <a:t>56</a:t>
              </a:r>
              <a:r>
                <a:rPr lang="en-US" altLang="zh-CN" sz="2200" dirty="0" smtClean="0"/>
                <a:t>Fe@1GeV</a:t>
              </a:r>
              <a:endParaRPr lang="zh-CN" altLang="en-US" sz="2200" dirty="0"/>
            </a:p>
          </p:txBody>
        </p:sp>
        <p:sp>
          <p:nvSpPr>
            <p:cNvPr id="36" name="TextBox 35"/>
            <p:cNvSpPr txBox="1"/>
            <p:nvPr/>
          </p:nvSpPr>
          <p:spPr>
            <a:xfrm>
              <a:off x="5660573" y="2060848"/>
              <a:ext cx="2029723" cy="430887"/>
            </a:xfrm>
            <a:prstGeom prst="rect">
              <a:avLst/>
            </a:prstGeom>
            <a:noFill/>
          </p:spPr>
          <p:txBody>
            <a:bodyPr wrap="none" rtlCol="0">
              <a:spAutoFit/>
            </a:bodyPr>
            <a:lstStyle/>
            <a:p>
              <a:r>
                <a:rPr lang="en-US" altLang="zh-CN" sz="2200" dirty="0" smtClean="0"/>
                <a:t>p+</a:t>
              </a:r>
              <a:r>
                <a:rPr lang="en-US" altLang="zh-CN" sz="2200" baseline="30000" dirty="0" smtClean="0"/>
                <a:t>136</a:t>
              </a:r>
              <a:r>
                <a:rPr lang="en-US" altLang="zh-CN" sz="2200" dirty="0" smtClean="0"/>
                <a:t>Xe@1GeV</a:t>
              </a:r>
              <a:endParaRPr lang="zh-CN" altLang="en-US" sz="2200" dirty="0"/>
            </a:p>
          </p:txBody>
        </p:sp>
      </p:grpSp>
      <p:sp>
        <p:nvSpPr>
          <p:cNvPr id="2" name="矩形 1"/>
          <p:cNvSpPr/>
          <p:nvPr/>
        </p:nvSpPr>
        <p:spPr>
          <a:xfrm>
            <a:off x="1043608" y="4080423"/>
            <a:ext cx="6519862" cy="400110"/>
          </a:xfrm>
          <a:prstGeom prst="rect">
            <a:avLst/>
          </a:prstGeom>
        </p:spPr>
        <p:txBody>
          <a:bodyPr wrap="none">
            <a:spAutoFit/>
          </a:bodyPr>
          <a:lstStyle/>
          <a:p>
            <a:r>
              <a:rPr lang="en-US" altLang="zh-CN" sz="2000" dirty="0" smtClean="0"/>
              <a:t>PhysRevLett.100(2009).022701; PhysRevC.84(2011).064615</a:t>
            </a:r>
            <a:endParaRPr lang="zh-CN" altLang="en-US" sz="2000" dirty="0"/>
          </a:p>
        </p:txBody>
      </p:sp>
      <p:sp>
        <p:nvSpPr>
          <p:cNvPr id="3" name="矩形 2"/>
          <p:cNvSpPr/>
          <p:nvPr/>
        </p:nvSpPr>
        <p:spPr>
          <a:xfrm>
            <a:off x="179510" y="4509120"/>
            <a:ext cx="8887767" cy="830997"/>
          </a:xfrm>
          <a:prstGeom prst="rect">
            <a:avLst/>
          </a:prstGeom>
        </p:spPr>
        <p:txBody>
          <a:bodyPr wrap="square">
            <a:spAutoFit/>
          </a:bodyPr>
          <a:lstStyle/>
          <a:p>
            <a:r>
              <a:rPr lang="en-US" altLang="zh-CN" dirty="0"/>
              <a:t>A</a:t>
            </a:r>
            <a:r>
              <a:rPr lang="en-US" altLang="zh-CN" dirty="0" smtClean="0"/>
              <a:t> </a:t>
            </a:r>
            <a:r>
              <a:rPr lang="en-US" altLang="zh-CN" dirty="0"/>
              <a:t>small fraction of the total cross section which </a:t>
            </a:r>
            <a:r>
              <a:rPr lang="en-US" altLang="zh-CN" dirty="0" smtClean="0"/>
              <a:t>feeds </a:t>
            </a:r>
            <a:r>
              <a:rPr lang="en-US" altLang="zh-CN" dirty="0" err="1" smtClean="0"/>
              <a:t>multifragmentation</a:t>
            </a:r>
            <a:endParaRPr lang="zh-CN" altLang="en-US" dirty="0"/>
          </a:p>
        </p:txBody>
      </p:sp>
      <p:sp>
        <p:nvSpPr>
          <p:cNvPr id="5" name="矩形 4"/>
          <p:cNvSpPr/>
          <p:nvPr/>
        </p:nvSpPr>
        <p:spPr>
          <a:xfrm>
            <a:off x="108191" y="5517232"/>
            <a:ext cx="8959088" cy="1200329"/>
          </a:xfrm>
          <a:prstGeom prst="rect">
            <a:avLst/>
          </a:prstGeom>
        </p:spPr>
        <p:txBody>
          <a:bodyPr wrap="square">
            <a:spAutoFit/>
          </a:bodyPr>
          <a:lstStyle/>
          <a:p>
            <a:r>
              <a:rPr lang="en-US" altLang="zh-CN" dirty="0" smtClean="0"/>
              <a:t>The upper </a:t>
            </a:r>
            <a:r>
              <a:rPr lang="en-US" altLang="zh-CN" dirty="0"/>
              <a:t>limits for the </a:t>
            </a:r>
            <a:r>
              <a:rPr lang="en-US" altLang="zh-CN" dirty="0" err="1" smtClean="0"/>
              <a:t>multifragmentation</a:t>
            </a:r>
            <a:r>
              <a:rPr lang="en-US" altLang="zh-CN" dirty="0" smtClean="0"/>
              <a:t> cross </a:t>
            </a:r>
            <a:r>
              <a:rPr lang="en-US" altLang="zh-CN" dirty="0"/>
              <a:t>section, are 146.0mb (</a:t>
            </a:r>
            <a:r>
              <a:rPr lang="en-US" altLang="zh-CN" baseline="30000" dirty="0"/>
              <a:t>56</a:t>
            </a:r>
            <a:r>
              <a:rPr lang="en-US" altLang="zh-CN" dirty="0"/>
              <a:t>Fe) and 137.7mb (</a:t>
            </a:r>
            <a:r>
              <a:rPr lang="en-US" altLang="zh-CN" baseline="30000" dirty="0"/>
              <a:t>136</a:t>
            </a:r>
            <a:r>
              <a:rPr lang="en-US" altLang="zh-CN" dirty="0"/>
              <a:t>Xe), </a:t>
            </a:r>
            <a:r>
              <a:rPr lang="en-US" altLang="zh-CN" dirty="0" smtClean="0"/>
              <a:t>which correspond </a:t>
            </a:r>
            <a:r>
              <a:rPr lang="en-US" altLang="zh-CN" dirty="0"/>
              <a:t>to 18.7% and 10.0% of the respective reaction </a:t>
            </a:r>
            <a:r>
              <a:rPr lang="en-US" altLang="zh-CN" dirty="0" smtClean="0"/>
              <a:t>cross sections</a:t>
            </a:r>
            <a:r>
              <a:rPr lang="en-US" altLang="zh-CN" dirty="0"/>
              <a:t>.</a:t>
            </a:r>
            <a:endParaRPr lang="zh-CN" altLang="en-US" dirty="0"/>
          </a:p>
        </p:txBody>
      </p:sp>
    </p:spTree>
    <p:extLst>
      <p:ext uri="{BB962C8B-B14F-4D97-AF65-F5344CB8AC3E}">
        <p14:creationId xmlns:p14="http://schemas.microsoft.com/office/powerpoint/2010/main" val="2478604340"/>
      </p:ext>
    </p:extLst>
  </p:cSld>
  <p:clrMapOvr>
    <a:masterClrMapping/>
  </p:clrMapOvr>
  <p:timing>
    <p:tnLst>
      <p:par>
        <p:cTn id="1" dur="indefinite" restart="never" nodeType="tmRoot"/>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默认设计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52199</TotalTime>
  <Words>1334</Words>
  <Application>Microsoft Office PowerPoint</Application>
  <PresentationFormat>全屏显示(4:3)</PresentationFormat>
  <Paragraphs>210</Paragraphs>
  <Slides>29</Slides>
  <Notes>0</Notes>
  <HiddenSlides>1</HiddenSlides>
  <MMClips>0</MMClips>
  <ScaleCrop>false</ScaleCrop>
  <HeadingPairs>
    <vt:vector size="4" baseType="variant">
      <vt:variant>
        <vt:lpstr>主题</vt:lpstr>
      </vt:variant>
      <vt:variant>
        <vt:i4>1</vt:i4>
      </vt:variant>
      <vt:variant>
        <vt:lpstr>幻灯片标题</vt:lpstr>
      </vt:variant>
      <vt:variant>
        <vt:i4>29</vt:i4>
      </vt:variant>
    </vt:vector>
  </HeadingPairs>
  <TitlesOfParts>
    <vt:vector size="30" baseType="lpstr">
      <vt:lpstr>默认设计模板</vt:lpstr>
      <vt:lpstr>PowerPoint 演示文稿</vt:lpstr>
      <vt:lpstr>Outline</vt:lpstr>
      <vt:lpstr>PowerPoint 演示文稿</vt:lpstr>
      <vt:lpstr>Phase Transition in nuclear matter</vt:lpstr>
      <vt:lpstr>Phase Transition in finite nuclei and its relation to fragmentation</vt:lpstr>
      <vt:lpstr>Fragmentation modes</vt:lpstr>
      <vt:lpstr>Puzzle</vt:lpstr>
      <vt:lpstr>IMF in Spallation</vt:lpstr>
      <vt:lpstr>IMF in Spallation</vt:lpstr>
      <vt:lpstr>Goal</vt:lpstr>
      <vt:lpstr>phase transition in projectile fragmentation and spallation ?</vt:lpstr>
      <vt:lpstr>Theoretical framework</vt:lpstr>
      <vt:lpstr>IQMD model</vt:lpstr>
      <vt:lpstr>What is more comparing to the standard IQMD-BNU</vt:lpstr>
      <vt:lpstr>Second decay by GEMINI</vt:lpstr>
      <vt:lpstr>Switching time between IQMD and GEMINI</vt:lpstr>
      <vt:lpstr>Phase-space density constraint</vt:lpstr>
      <vt:lpstr>Results</vt:lpstr>
      <vt:lpstr>Charge distribution of the six heaviest fragments in central 197Au + 197Au collisions at 35 MeV/nucleon.</vt:lpstr>
      <vt:lpstr>IMF, the first and second fragment asymmetries A12 and A23 versus the bound charge Zb in projectile fragmentation 197Au + 63Cu at 600 MeV/nucleon.</vt:lpstr>
      <vt:lpstr>MIMF, Fluctuations of the largest fragment, and moments analysis in projectile fragmentation 197Au + 12C at 1000 MeV/nucleon.</vt:lpstr>
      <vt:lpstr>MIMF v.s. Zbound in 56Fe + p spallations at 1000 MeV/nucleon</vt:lpstr>
      <vt:lpstr>Break-up mechanism central HICs near Fermi energy</vt:lpstr>
      <vt:lpstr>Break-up mechanism </vt:lpstr>
      <vt:lpstr>PowerPoint 演示文稿</vt:lpstr>
      <vt:lpstr>PowerPoint 演示文稿</vt:lpstr>
      <vt:lpstr>Conclusions</vt:lpstr>
      <vt:lpstr>Cooperators</vt:lpstr>
      <vt:lpstr>Welcome to Zhuhai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Normal</dc:creator>
  <cp:lastModifiedBy>Windows 用户</cp:lastModifiedBy>
  <cp:revision>1105</cp:revision>
  <dcterms:created xsi:type="dcterms:W3CDTF">1601-01-01T00:00:00Z</dcterms:created>
  <dcterms:modified xsi:type="dcterms:W3CDTF">2019-05-20T13:26:28Z</dcterms:modified>
</cp:coreProperties>
</file>