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8" r:id="rId2"/>
    <p:sldId id="284" r:id="rId3"/>
    <p:sldId id="298" r:id="rId4"/>
    <p:sldId id="293" r:id="rId5"/>
    <p:sldId id="269" r:id="rId6"/>
    <p:sldId id="267" r:id="rId7"/>
    <p:sldId id="265" r:id="rId8"/>
    <p:sldId id="291" r:id="rId9"/>
    <p:sldId id="276" r:id="rId10"/>
    <p:sldId id="292" r:id="rId11"/>
    <p:sldId id="283" r:id="rId12"/>
    <p:sldId id="264" r:id="rId13"/>
    <p:sldId id="268" r:id="rId14"/>
    <p:sldId id="300" r:id="rId15"/>
    <p:sldId id="289" r:id="rId16"/>
    <p:sldId id="261" r:id="rId17"/>
    <p:sldId id="285" r:id="rId18"/>
    <p:sldId id="286" r:id="rId19"/>
    <p:sldId id="296" r:id="rId20"/>
    <p:sldId id="262" r:id="rId21"/>
    <p:sldId id="263" r:id="rId22"/>
    <p:sldId id="271" r:id="rId23"/>
    <p:sldId id="288" r:id="rId24"/>
    <p:sldId id="290" r:id="rId25"/>
    <p:sldId id="287" r:id="rId26"/>
    <p:sldId id="297" r:id="rId27"/>
    <p:sldId id="279" r:id="rId28"/>
    <p:sldId id="278" r:id="rId29"/>
    <p:sldId id="280" r:id="rId30"/>
    <p:sldId id="274" r:id="rId31"/>
    <p:sldId id="272" r:id="rId32"/>
    <p:sldId id="273" r:id="rId33"/>
    <p:sldId id="275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CCFF"/>
    <a:srgbClr val="CCFFFF"/>
    <a:srgbClr val="FF0066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9" autoAdjust="0"/>
    <p:restoredTop sz="86152" autoAdjust="0"/>
  </p:normalViewPr>
  <p:slideViewPr>
    <p:cSldViewPr>
      <p:cViewPr varScale="1">
        <p:scale>
          <a:sx n="46" d="100"/>
          <a:sy n="46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624E30-A8A6-47FB-8BC2-30945F53EFCB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0F2998-FD15-425A-9AF7-8C666FFA0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BF3FA-A3E5-49C4-BBF3-349711B470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99D89-9A7A-40BE-B656-FEF5D4EE39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159D8-B7EA-4681-BAC8-D1CC554880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C92FE-5D7A-4767-91F5-3082D226D70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CADA8-C726-4A9B-96C0-1F09B82F9C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E6313-5639-4670-A8AA-540323CD26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78037-D504-4A94-88B0-028F1FFBA6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8C11CB-015C-4ADC-B1E5-94BF414ADB3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esd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E623C-F29E-41D4-AD5E-9945DA5794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25672-8D7F-47E4-886E-379EA5440ED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06BCD-CFE1-4F5D-A8B5-513256C5C18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32BE7-6654-4185-8A54-F19FBC34E9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47648-E85E-4521-BCFF-F4123469F9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F98B9-802A-4C97-8D71-A162584A62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F184C-3A88-40AD-B917-AC48691F2A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DFA63-07AA-4E90-8D95-CC607BE415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F2730-021B-43BD-BC4A-31864549E6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081D2-4F43-496D-8622-D8C9D3FCDA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BFAA1-E11F-4249-8E47-F19C5D649E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2C858-5E32-44A4-9399-11E6055311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0577C-F288-4CF3-ADAF-CD0312FBA6F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C410C-7FAF-4B98-A4D5-1A94B1934C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1CEA4-7DB8-4F31-AA14-D33EEAD88D6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CF8969-D618-4787-B9ED-452E98F808A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FBAA2-AB2A-43F8-94CC-C00BA14B85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D8C1-A58D-44FE-86EC-6D82EE1235BF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EB81-CEC6-4F64-8982-1547B121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BBC0-2242-4652-9499-767E45C9E8DB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F93E-CB09-43FD-B072-5004588E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1BA1-5400-44D2-920C-2F7E35D3DD6F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2A0B-6F95-484B-A972-75B6228C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FD5D-4054-4677-AFAE-219391BBDD95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A15B-1033-44C4-87A5-DC413ACD9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F85D-611E-4E03-A4EF-321946BE931D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7180-2B7E-4802-B646-22832616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FC55-F740-4C01-8AC9-D5FBBC95486C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ECDE-8720-461D-9DBD-92EF6C5D1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C5B6-091F-49FB-BE00-FCE77CBB4812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50DE-4AF1-4F8E-9CEC-40FA52444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BFB8-F7E8-4DCA-A6EB-739CBE046CB4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340E-1858-48C5-B894-A247FF40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FAB8-9D14-4041-B5CB-CB10AC7C8C5B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75C1-1DEA-480C-8948-3F3BB4874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B833-743F-49AB-BE0C-119ABF77D73E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22B4-751C-419C-9746-0ED576961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16C4-F4D2-4442-885F-60C603BEB36F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5EDE-EB56-4394-A28E-E93C4B4D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E5CFCC-0AE5-488A-865C-466630212322}" type="datetime1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318C-B43E-471B-962E-19905C80A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3924300" y="190500"/>
            <a:ext cx="4751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ECT* workshop on Indirect Methods in Nuclear Astrophysics</a:t>
            </a:r>
          </a:p>
          <a:p>
            <a:r>
              <a:rPr lang="es-ES" sz="2000" b="1">
                <a:latin typeface="Times New Roman" pitchFamily="18" charset="0"/>
                <a:cs typeface="Times New Roman" pitchFamily="18" charset="0"/>
              </a:rPr>
              <a:t>           Trento, Italy, Nov. 5-9, 2018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450" y="5300663"/>
            <a:ext cx="6192838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Coulomb dissociation of </a:t>
            </a:r>
            <a:r>
              <a:rPr lang="en-GB" sz="3600" b="1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L.V.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Chulkov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4" descr="C:\Users\Leonid\Desktop\Nust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888" y="3429000"/>
            <a:ext cx="11826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Users\Leonid\Desktop\F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284538"/>
            <a:ext cx="12969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0F5CC-6ADB-4BE8-8B4E-0B7E653581B8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24F3-0E99-47AF-8544-DB9223DC06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349500"/>
            <a:ext cx="603091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5013325"/>
            <a:ext cx="77041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the  life-time  of  the intermediate resonance is not present in this equation?    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215900" y="952500"/>
            <a:ext cx="87487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With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dB(E1)/dE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the non-resonant E1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contribution, the  reaction rate at a temperature 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T is defined as: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344488" y="179388"/>
            <a:ext cx="8188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  Coulomb dissociation   to  absorption.  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77800" y="4005263"/>
            <a:ext cx="90027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This equation is generally applied   to  successive  two proton  captures.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34925" y="0"/>
            <a:ext cx="910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Mean-field models.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Large inconsistency of  results.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Группа 12"/>
          <p:cNvGrpSpPr>
            <a:grpSpLocks/>
          </p:cNvGrpSpPr>
          <p:nvPr/>
        </p:nvGrpSpPr>
        <p:grpSpPr bwMode="auto">
          <a:xfrm>
            <a:off x="395288" y="620713"/>
            <a:ext cx="8640762" cy="6130925"/>
            <a:chOff x="395027" y="620713"/>
            <a:chExt cx="8641220" cy="6130925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027" y="620713"/>
              <a:ext cx="5401109" cy="29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967" y="3356992"/>
              <a:ext cx="5112161" cy="304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5940152" y="750897"/>
              <a:ext cx="3096095" cy="246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The shell model with the self-consistent Skyrme-Hartree-Fock wave functions.</a:t>
              </a:r>
            </a:p>
            <a:p>
              <a:r>
                <a:rPr lang="de-DE" sz="2200">
                  <a:latin typeface="Times New Roman" pitchFamily="18" charset="0"/>
                  <a:cs typeface="Times New Roman" pitchFamily="18" charset="0"/>
                </a:rPr>
                <a:t>Hai-Liang Ma et al.,</a:t>
              </a:r>
            </a:p>
            <a:p>
              <a:r>
                <a:rPr lang="de-DE" sz="2200">
                  <a:latin typeface="Times New Roman" pitchFamily="18" charset="0"/>
                  <a:cs typeface="Times New Roman" pitchFamily="18" charset="0"/>
                </a:rPr>
                <a:t>Phys.Rev. C </a:t>
              </a:r>
              <a:r>
                <a:rPr lang="ru-RU" sz="2200" b="1">
                  <a:latin typeface="Times New Roman" pitchFamily="18" charset="0"/>
                  <a:cs typeface="Times New Roman" pitchFamily="18" charset="0"/>
                </a:rPr>
                <a:t>85</a:t>
              </a:r>
              <a:r>
                <a:rPr lang="ru-RU" sz="2200">
                  <a:latin typeface="Times New Roman" pitchFamily="18" charset="0"/>
                  <a:cs typeface="Times New Roman" pitchFamily="18" charset="0"/>
                </a:rPr>
                <a:t>, 044307 (2012)</a:t>
              </a:r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2" name="Прямоугольник 6"/>
            <p:cNvSpPr>
              <a:spLocks noChangeArrowheads="1"/>
            </p:cNvSpPr>
            <p:nvPr/>
          </p:nvSpPr>
          <p:spPr bwMode="auto">
            <a:xfrm>
              <a:off x="6013109" y="3573016"/>
              <a:ext cx="2735355" cy="215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The self-consistent relativistic  Hartree Bogoliubov  </a:t>
              </a:r>
              <a:r>
                <a:rPr lang="de-DE" sz="2200">
                  <a:latin typeface="Times New Roman" pitchFamily="18" charset="0"/>
                  <a:cs typeface="Times New Roman" pitchFamily="18" charset="0"/>
                </a:rPr>
                <a:t>model. </a:t>
              </a:r>
            </a:p>
            <a:p>
              <a:r>
                <a:rPr lang="de-DE" sz="2200">
                  <a:latin typeface="Times New Roman" pitchFamily="18" charset="0"/>
                  <a:cs typeface="Times New Roman" pitchFamily="18" charset="0"/>
                </a:rPr>
                <a:t>Ma Zhong Yu,  Tian  Yuan, 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Sci.China Phys, 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54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,49 </a:t>
              </a:r>
              <a:r>
                <a:rPr lang="ru-RU" sz="2200">
                  <a:latin typeface="Times New Roman" pitchFamily="18" charset="0"/>
                  <a:cs typeface="Times New Roman" pitchFamily="18" charset="0"/>
                </a:rPr>
                <a:t>(2011).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Прямоугольник 7"/>
            <p:cNvSpPr>
              <a:spLocks noChangeArrowheads="1"/>
            </p:cNvSpPr>
            <p:nvPr/>
          </p:nvSpPr>
          <p:spPr bwMode="auto">
            <a:xfrm>
              <a:off x="1043052" y="3597480"/>
              <a:ext cx="2233792" cy="830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400" b="1">
                  <a:latin typeface="Times New Roman" pitchFamily="18" charset="0"/>
                  <a:cs typeface="Times New Roman" pitchFamily="18" charset="0"/>
                </a:rPr>
                <a:t>proton  pygmy  resonance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TextBox 11"/>
            <p:cNvSpPr txBox="1">
              <a:spLocks noChangeArrowheads="1"/>
            </p:cNvSpPr>
            <p:nvPr/>
          </p:nvSpPr>
          <p:spPr bwMode="auto">
            <a:xfrm>
              <a:off x="2411462" y="6381725"/>
              <a:ext cx="1944844" cy="369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fpp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(MeV</a:t>
              </a:r>
              <a:r>
                <a:rPr lang="en-US">
                  <a:latin typeface="Calibri" pitchFamily="34" charset="0"/>
                </a:rPr>
                <a:t>)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1763713" y="4365625"/>
            <a:ext cx="484187" cy="977900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 rot="-5400000">
            <a:off x="-915194" y="1859757"/>
            <a:ext cx="238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 rot="-5400000">
            <a:off x="-821531" y="4812507"/>
            <a:ext cx="2384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3800" y="3860800"/>
            <a:ext cx="4140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 part of the E1 strength goes to the 1/2</a:t>
            </a:r>
            <a:r>
              <a:rPr lang="en-US" sz="16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resonance </a:t>
            </a:r>
            <a:r>
              <a:rPr lang="en-GB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0.975 MeV </a:t>
            </a:r>
          </a:p>
          <a:p>
            <a:r>
              <a:rPr lang="en-GB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J. Casal </a:t>
            </a:r>
            <a:r>
              <a:rPr lang="en-GB" sz="16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,  Phys.Rev.C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, 054622 (2016)</a:t>
            </a:r>
            <a:r>
              <a:rPr lang="en-GB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3000"/>
          </a:blip>
          <a:srcRect/>
          <a:stretch>
            <a:fillRect/>
          </a:stretch>
        </p:blipFill>
        <p:spPr bwMode="auto">
          <a:xfrm>
            <a:off x="5238058" y="692696"/>
            <a:ext cx="3905942" cy="2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3500438"/>
            <a:ext cx="1943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(MeV</a:t>
            </a:r>
            <a:r>
              <a:rPr lang="en-US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2275" y="3357563"/>
            <a:ext cx="19431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(MeV</a:t>
            </a:r>
            <a:r>
              <a:rPr lang="en-US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393700" y="3716338"/>
            <a:ext cx="3817938" cy="2725737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" y="720725"/>
            <a:ext cx="38703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3350" y="6488113"/>
            <a:ext cx="19446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(MeV</a:t>
            </a:r>
            <a:r>
              <a:rPr lang="en-US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-986631" y="4955381"/>
            <a:ext cx="2382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-915194" y="1931194"/>
            <a:ext cx="238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5400000">
            <a:off x="3909219" y="2004219"/>
            <a:ext cx="2384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4663" y="5229225"/>
            <a:ext cx="3167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two valence protons  are excited from the 0</a:t>
            </a:r>
            <a:r>
              <a:rPr lang="en-US" sz="1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ground state configuration to 1</a:t>
            </a:r>
            <a:r>
              <a:rPr lang="en-US" sz="1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continuum states  </a:t>
            </a:r>
          </a:p>
          <a:p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T. Oishi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.,  Phys. Rev. 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, 057301 (2011)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2263" y="-26988"/>
            <a:ext cx="3529012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[s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] to [sp] and [d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] to [dp] 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were considered [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L.V. Grigorenko </a:t>
            </a:r>
            <a:r>
              <a:rPr lang="en-GB" sz="1600" i="1">
                <a:latin typeface="Times New Roman" pitchFamily="18" charset="0"/>
                <a:cs typeface="Times New Roman" pitchFamily="18" charset="0"/>
              </a:rPr>
              <a:t>et al.                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PL B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 (2006) 254]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45202-C3E7-4AB3-9E52-720BA6F25C0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02200" y="-26988"/>
            <a:ext cx="4206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Three-body models. </a:t>
            </a:r>
          </a:p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Large inconsistency of  results</a:t>
            </a:r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.</a:t>
            </a:r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750" y="1412875"/>
            <a:ext cx="4595813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395288" y="144463"/>
            <a:ext cx="8569325" cy="6524625"/>
            <a:chOff x="395785" y="43917"/>
            <a:chExt cx="8569372" cy="6481427"/>
          </a:xfrm>
        </p:grpSpPr>
        <p:pic>
          <p:nvPicPr>
            <p:cNvPr id="2" name="Рисунок 1" descr="man-with-cuboid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11000" contrast="14000"/>
            </a:blip>
            <a:stretch>
              <a:fillRect/>
            </a:stretch>
          </p:blipFill>
          <p:spPr>
            <a:xfrm>
              <a:off x="1644752" y="2268812"/>
              <a:ext cx="4727448" cy="4256532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15365" name="TextBox 2"/>
            <p:cNvSpPr txBox="1">
              <a:spLocks noChangeArrowheads="1"/>
            </p:cNvSpPr>
            <p:nvPr/>
          </p:nvSpPr>
          <p:spPr bwMode="auto">
            <a:xfrm>
              <a:off x="395785" y="43917"/>
              <a:ext cx="8569372" cy="21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Experimental data are </a:t>
              </a:r>
            </a:p>
            <a:p>
              <a:pPr algn="ctr"/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highly required </a:t>
              </a:r>
            </a:p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to clarify inconsistency between </a:t>
              </a:r>
            </a:p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theoretical calculations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1B65E-4773-4ADF-A977-0C18F8B979F8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00661-E809-4350-8543-40BE15C1CDE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95288" y="2276475"/>
            <a:ext cx="6553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M. J.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Chromik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et al., C  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55,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1676 (1997) </a:t>
            </a:r>
          </a:p>
          <a:p>
            <a:endParaRPr lang="de-DE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B(E2, 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)  =  153(15)  e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fm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75612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49692" y="2924944"/>
            <a:ext cx="10823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66(20)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060575"/>
            <a:ext cx="1419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957765" y="1124744"/>
            <a:ext cx="57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31701" y="4005064"/>
            <a:ext cx="8712299" cy="2440874"/>
            <a:chOff x="252189" y="4057582"/>
            <a:chExt cx="8712299" cy="2440874"/>
          </a:xfrm>
        </p:grpSpPr>
        <p:sp>
          <p:nvSpPr>
            <p:cNvPr id="16388" name="Прямоугольник 4"/>
            <p:cNvSpPr>
              <a:spLocks noChangeArrowheads="1"/>
            </p:cNvSpPr>
            <p:nvPr/>
          </p:nvSpPr>
          <p:spPr bwMode="auto">
            <a:xfrm>
              <a:off x="252189" y="4451350"/>
              <a:ext cx="6192019" cy="1897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M. J. </a:t>
              </a:r>
              <a:r>
                <a:rPr lang="de-DE" sz="2000" dirty="0" err="1">
                  <a:latin typeface="Times New Roman" pitchFamily="18" charset="0"/>
                  <a:cs typeface="Times New Roman" pitchFamily="18" charset="0"/>
                </a:rPr>
                <a:t>Chromik</a:t>
              </a:r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 et al., C  </a:t>
              </a:r>
              <a:r>
                <a:rPr lang="de-DE" sz="2000" b="1" dirty="0">
                  <a:latin typeface="Times New Roman" pitchFamily="18" charset="0"/>
                  <a:cs typeface="Times New Roman" pitchFamily="18" charset="0"/>
                </a:rPr>
                <a:t>66, </a:t>
              </a:r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 024313  (2002) </a:t>
              </a:r>
            </a:p>
            <a:p>
              <a:endParaRPr lang="de-DE" sz="2000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B(E2, 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Ne,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GB" sz="2200" b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200" b="1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2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GB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GB" sz="2200" b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)  =    66(20)   e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 fm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B(E2, 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Ne,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GB" sz="2200" b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200" b="1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2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GB" sz="2200" b="1" dirty="0">
                  <a:latin typeface="Times New Roman" pitchFamily="18" charset="0"/>
                  <a:cs typeface="Times New Roman" pitchFamily="18" charset="0"/>
                </a:rPr>
                <a:t> 5/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)  =  124 (18)  e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200" b="1" dirty="0">
                  <a:latin typeface="Times New Roman" pitchFamily="18" charset="0"/>
                  <a:cs typeface="Times New Roman" pitchFamily="18" charset="0"/>
                </a:rPr>
                <a:t> fm</a:t>
              </a:r>
              <a:r>
                <a:rPr lang="de-DE" sz="2200" b="1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endParaRPr lang="de-DE" sz="20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de-DE" sz="2000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4057582"/>
              <a:ext cx="3528392" cy="2440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6554093" y="4215035"/>
              <a:ext cx="2338387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1/2+   </a:t>
              </a:r>
              <a:r>
                <a:rPr lang="en-GB" sz="2000" dirty="0" err="1">
                  <a:latin typeface="Times New Roman" pitchFamily="18" charset="0"/>
                  <a:cs typeface="Times New Roman" pitchFamily="18" charset="0"/>
                </a:rPr>
                <a:t>Er</a:t>
              </a:r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 =0.97 </a:t>
              </a:r>
              <a:r>
                <a:rPr lang="en-GB" sz="2000" dirty="0" err="1"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en-GB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 5/2</a:t>
              </a:r>
              <a:r>
                <a:rPr lang="en-GB" sz="2000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GB" sz="2000" dirty="0" err="1">
                  <a:latin typeface="Times New Roman" pitchFamily="18" charset="0"/>
                  <a:cs typeface="Times New Roman" pitchFamily="18" charset="0"/>
                </a:rPr>
                <a:t>Er</a:t>
              </a:r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 =0.83 </a:t>
              </a:r>
              <a:r>
                <a:rPr lang="en-GB" sz="2000" dirty="0" err="1"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en-GB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GB" sz="2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Geometrical  </a:t>
              </a:r>
            </a:p>
            <a:p>
              <a:r>
                <a:rPr lang="en-GB" sz="2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acceptance?</a:t>
              </a:r>
              <a:endPara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932040" y="2895029"/>
            <a:ext cx="8509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85196" y="4941168"/>
            <a:ext cx="8509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326429" y="6165304"/>
            <a:ext cx="597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Why excitation of  1/ 2</a:t>
            </a:r>
            <a:r>
              <a:rPr lang="en-GB" sz="2400" b="1" baseline="30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was not considered?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Прямоугольник 14"/>
          <p:cNvSpPr>
            <a:spLocks noChangeArrowheads="1"/>
          </p:cNvSpPr>
          <p:nvPr/>
        </p:nvSpPr>
        <p:spPr bwMode="auto">
          <a:xfrm>
            <a:off x="1114921" y="116632"/>
            <a:ext cx="727350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Excitation of  </a:t>
            </a:r>
            <a:r>
              <a:rPr lang="en-GB" sz="32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GB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GB" sz="32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GB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  at   </a:t>
            </a:r>
            <a:r>
              <a:rPr lang="en-GB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MSU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585196" y="5373216"/>
            <a:ext cx="8509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 animBg="1"/>
      <p:bldP spid="16398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CDB01-325B-49ED-A3F6-192A92FE68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5900" y="836613"/>
            <a:ext cx="86772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Larry Zamick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Department of Physics and Astronomy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Rutgers, The State University of New Jersey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Research group: Theoretical nuclear  physics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b="1"/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On Units for B(E2)'s</a:t>
            </a:r>
          </a:p>
          <a:p>
            <a:r>
              <a:rPr lang="de-DE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arXiv: 0905.29v6[nucl-ex]  </a:t>
            </a:r>
          </a:p>
          <a:p>
            <a:r>
              <a:rPr lang="de-DE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Abstract:</a:t>
            </a:r>
          </a:p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 discuss different conventions used for defining B(E2)'s.</a:t>
            </a:r>
          </a:p>
          <a:p>
            <a:endParaRPr lang="en-US" sz="2800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First  version was published November 17, 2009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Last changes  were  made in    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de-DE" sz="2800">
                <a:latin typeface="Times New Roman" pitchFamily="18" charset="0"/>
                <a:cs typeface="Times New Roman" pitchFamily="18" charset="0"/>
              </a:rPr>
              <a:t> 22, 2018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http://www.physics.rutgers.edu/physdb/people/images/Zam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363" y="836613"/>
            <a:ext cx="14589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50825" y="44450"/>
            <a:ext cx="538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Confusion in units of    B(E2)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7599363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339975" y="4076700"/>
            <a:ext cx="502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Schematic outline of the experimental setup.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2876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0" y="4562475"/>
            <a:ext cx="2733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203575" y="6453188"/>
            <a:ext cx="3278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Identification of outgoing  f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ragments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60350" y="6453188"/>
            <a:ext cx="2613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Identification of  beam nuclei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BB232-7746-497B-96B1-891DC0EA8731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A2C4F-CD89-4188-8B5C-D73102247E7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425"/>
            <a:ext cx="38163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1196975"/>
            <a:ext cx="37814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 rot="2348436">
            <a:off x="700088" y="2397125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0" b="1" dirty="0">
                <a:solidFill>
                  <a:srgbClr val="FFCCFF"/>
                </a:solidFill>
                <a:latin typeface="Mathematica6" pitchFamily="2" charset="2"/>
                <a:cs typeface="Times New Roman" pitchFamily="18" charset="0"/>
              </a:rPr>
              <a:t>Very Preliminary </a:t>
            </a:r>
            <a:endParaRPr lang="ru-RU" sz="8000" b="1" dirty="0">
              <a:solidFill>
                <a:srgbClr val="FFCCFF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411413" y="5157788"/>
            <a:ext cx="667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Christopher Lehr,  P(s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= 31(9)%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About 85(15)% of  the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Ne(g.s.) can be described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 plus  either s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or d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protons.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476375" y="0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Quasi-free scattering 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Ne, p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1816100" y="4581525"/>
            <a:ext cx="146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(MeV)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63" y="4652963"/>
            <a:ext cx="14224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47667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C. A.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Bertulani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A.Gade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CPhC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175 (2006)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372.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T.Aumann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C.A.Bertulani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J.Ryckebusch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,  PR C  88,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064610 (2013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6E4B9-A9AB-4D9A-8B4B-7192A4C073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013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25" y="1196975"/>
            <a:ext cx="4206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476375" y="0"/>
            <a:ext cx="678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Quasi-free scattering 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Ne, p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6" name="Группа 9"/>
          <p:cNvGrpSpPr>
            <a:grpSpLocks/>
          </p:cNvGrpSpPr>
          <p:nvPr/>
        </p:nvGrpSpPr>
        <p:grpSpPr bwMode="auto">
          <a:xfrm>
            <a:off x="77788" y="1581150"/>
            <a:ext cx="9191625" cy="4848225"/>
            <a:chOff x="77886" y="1580876"/>
            <a:chExt cx="9190817" cy="4848678"/>
          </a:xfrm>
        </p:grpSpPr>
        <p:sp>
          <p:nvSpPr>
            <p:cNvPr id="20488" name="TextBox 4"/>
            <p:cNvSpPr txBox="1">
              <a:spLocks noChangeArrowheads="1"/>
            </p:cNvSpPr>
            <p:nvPr/>
          </p:nvSpPr>
          <p:spPr bwMode="auto">
            <a:xfrm rot="2348436">
              <a:off x="1204203" y="2590046"/>
              <a:ext cx="8064500" cy="132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0" b="1">
                  <a:solidFill>
                    <a:srgbClr val="FFCCFF"/>
                  </a:solidFill>
                  <a:latin typeface="Mathematica6" pitchFamily="2" charset="2"/>
                  <a:cs typeface="Times New Roman" pitchFamily="18" charset="0"/>
                </a:rPr>
                <a:t>Very Preliminary</a:t>
              </a:r>
              <a:endParaRPr lang="ru-RU" sz="8000" b="1">
                <a:solidFill>
                  <a:srgbClr val="FFCCFF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0489" name="TextBox 6"/>
            <p:cNvSpPr txBox="1">
              <a:spLocks noChangeArrowheads="1"/>
            </p:cNvSpPr>
            <p:nvPr/>
          </p:nvSpPr>
          <p:spPr bwMode="auto">
            <a:xfrm>
              <a:off x="1982273" y="5229225"/>
              <a:ext cx="705353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Felix  Wamers,   P(s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 = 21(2)%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Only  about 65(3)% of  the 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Ne(g.s.) can be described 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O plus  either s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or d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400">
                  <a:latin typeface="Times New Roman" pitchFamily="18" charset="0"/>
                  <a:cs typeface="Times New Roman" pitchFamily="18" charset="0"/>
                </a:rPr>
                <a:t> protons</a:t>
              </a:r>
              <a:r>
                <a:rPr lang="de-DE" sz="2400"/>
                <a:t>.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0" name="TextBox 7"/>
            <p:cNvSpPr txBox="1">
              <a:spLocks noChangeArrowheads="1"/>
            </p:cNvSpPr>
            <p:nvPr/>
          </p:nvSpPr>
          <p:spPr bwMode="auto">
            <a:xfrm>
              <a:off x="1816802" y="4653149"/>
              <a:ext cx="14590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400" baseline="-25000">
                  <a:latin typeface="Times New Roman" pitchFamily="18" charset="0"/>
                  <a:cs typeface="Times New Roman" pitchFamily="18" charset="0"/>
                </a:rPr>
                <a:t>fp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 (MeV)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1" name="TextBox 8"/>
            <p:cNvSpPr txBox="1">
              <a:spLocks noChangeArrowheads="1"/>
            </p:cNvSpPr>
            <p:nvPr/>
          </p:nvSpPr>
          <p:spPr bwMode="auto">
            <a:xfrm rot="-5400000">
              <a:off x="-939379" y="2598141"/>
              <a:ext cx="24961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/dE</a:t>
              </a:r>
              <a:r>
                <a:rPr lang="en-GB" sz="2400" baseline="-25000">
                  <a:latin typeface="Times New Roman" pitchFamily="18" charset="0"/>
                  <a:cs typeface="Times New Roman" pitchFamily="18" charset="0"/>
                </a:rPr>
                <a:t>fp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 (mb/MeV)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4738688"/>
            <a:ext cx="154781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FB46-407E-456E-9052-40DD0BE1B7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pSp>
        <p:nvGrpSpPr>
          <p:cNvPr id="21507" name="Группа 10"/>
          <p:cNvGrpSpPr>
            <a:grpSpLocks/>
          </p:cNvGrpSpPr>
          <p:nvPr/>
        </p:nvGrpSpPr>
        <p:grpSpPr bwMode="auto">
          <a:xfrm>
            <a:off x="395288" y="260350"/>
            <a:ext cx="8423275" cy="5624513"/>
            <a:chOff x="395536" y="260648"/>
            <a:chExt cx="8423820" cy="5624175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628800"/>
              <a:ext cx="216217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09" name="Группа 9"/>
            <p:cNvGrpSpPr>
              <a:grpSpLocks/>
            </p:cNvGrpSpPr>
            <p:nvPr/>
          </p:nvGrpSpPr>
          <p:grpSpPr bwMode="auto">
            <a:xfrm>
              <a:off x="1691680" y="260648"/>
              <a:ext cx="7127676" cy="5624175"/>
              <a:chOff x="1691680" y="260648"/>
              <a:chExt cx="7127676" cy="5624175"/>
            </a:xfrm>
          </p:grpSpPr>
          <p:sp>
            <p:nvSpPr>
              <p:cNvPr id="21510" name="TextBox 5"/>
              <p:cNvSpPr txBox="1">
                <a:spLocks noChangeArrowheads="1"/>
              </p:cNvSpPr>
              <p:nvPr/>
            </p:nvSpPr>
            <p:spPr bwMode="auto">
              <a:xfrm>
                <a:off x="1691680" y="260648"/>
                <a:ext cx="560762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32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Fractional-energy  distribution</a:t>
                </a:r>
                <a:endParaRPr lang="ru-RU" sz="32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511" name="Группа 8"/>
              <p:cNvGrpSpPr>
                <a:grpSpLocks/>
              </p:cNvGrpSpPr>
              <p:nvPr/>
            </p:nvGrpSpPr>
            <p:grpSpPr bwMode="auto">
              <a:xfrm>
                <a:off x="3347864" y="1628800"/>
                <a:ext cx="5471492" cy="4256023"/>
                <a:chOff x="3347864" y="1628800"/>
                <a:chExt cx="5471492" cy="4256023"/>
              </a:xfrm>
            </p:grpSpPr>
            <p:pic>
              <p:nvPicPr>
                <p:cNvPr id="215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47864" y="1628800"/>
                  <a:ext cx="5471492" cy="19396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1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211960" y="4869160"/>
                  <a:ext cx="287764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80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Fractional energy  </a:t>
                  </a:r>
                </a:p>
                <a:p>
                  <a:r>
                    <a:rPr lang="en-GB" sz="28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3200">
                      <a:latin typeface="Times New Roman" pitchFamily="18" charset="0"/>
                      <a:cs typeface="Times New Roman" pitchFamily="18" charset="0"/>
                    </a:rPr>
                    <a:t>ε</a:t>
                  </a:r>
                  <a:r>
                    <a:rPr lang="en-GB" sz="3200" baseline="-25000">
                      <a:latin typeface="Times New Roman" pitchFamily="18" charset="0"/>
                      <a:cs typeface="Times New Roman" pitchFamily="18" charset="0"/>
                    </a:rPr>
                    <a:t>fp</a:t>
                  </a:r>
                  <a:r>
                    <a:rPr lang="en-GB" sz="3200">
                      <a:latin typeface="Times New Roman" pitchFamily="18" charset="0"/>
                      <a:cs typeface="Times New Roman" pitchFamily="18" charset="0"/>
                    </a:rPr>
                    <a:t> = E</a:t>
                  </a:r>
                  <a:r>
                    <a:rPr lang="en-GB" sz="3200" baseline="-25000">
                      <a:latin typeface="Times New Roman" pitchFamily="18" charset="0"/>
                      <a:cs typeface="Times New Roman" pitchFamily="18" charset="0"/>
                    </a:rPr>
                    <a:t>fp</a:t>
                  </a:r>
                  <a:r>
                    <a:rPr lang="en-GB" sz="3200">
                      <a:latin typeface="Times New Roman" pitchFamily="18" charset="0"/>
                      <a:cs typeface="Times New Roman" pitchFamily="18" charset="0"/>
                    </a:rPr>
                    <a:t>/E</a:t>
                  </a:r>
                  <a:r>
                    <a:rPr lang="en-GB" sz="3200" baseline="-25000">
                      <a:latin typeface="Times New Roman" pitchFamily="18" charset="0"/>
                      <a:cs typeface="Times New Roman" pitchFamily="18" charset="0"/>
                    </a:rPr>
                    <a:t>fpp</a:t>
                  </a:r>
                  <a:endParaRPr lang="ru-RU" sz="3200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9C286-555E-4581-8BE8-B67CB0E075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5" name="Рисунок 5" descr="SuperNova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4900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572000" y="413543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One of the best-studied red novas happe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ned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in 2008. The object, called V1309 Scorpii, was a double-star system measured for over 6 years before   it merged and erupted.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0" y="404813"/>
            <a:ext cx="43195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X-ray bursts are thought to be the most frequent thermonuclar explosions in the universe and occur on the surface of accreting neutron stars.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Рисунок 8" descr="Neutron_Star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1403350" y="2852738"/>
            <a:ext cx="2447925" cy="412750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427538" y="3860800"/>
            <a:ext cx="1873250" cy="360363"/>
          </a:xfrm>
          <a:prstGeom prst="leftArrow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460057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042988" y="979488"/>
            <a:ext cx="947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+1/2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ru-RU" sz="1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042988" y="1989138"/>
            <a:ext cx="11525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sz="1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+3/2</a:t>
            </a:r>
            <a:r>
              <a:rPr lang="en-US" sz="1400" baseline="3000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476375" y="2276475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/2−</a:t>
            </a: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2124075" y="1916113"/>
            <a:ext cx="67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ru-RU" sz="1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)?</a:t>
            </a:r>
            <a:endParaRPr lang="ru-RU" sz="1400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838" y="763588"/>
            <a:ext cx="44751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8"/>
          <p:cNvSpPr>
            <a:spLocks noChangeArrowheads="1"/>
          </p:cNvSpPr>
          <p:nvPr/>
        </p:nvSpPr>
        <p:spPr bwMode="auto">
          <a:xfrm>
            <a:off x="4572000" y="311785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Disentanglement   of unresolved peaks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Fractional energy spectra W(fp)in the Y-system for the region of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 +p +p internal energy 0.5 ≤Ef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≤1.4MeV. 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baseline="300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identification was based on:</a:t>
            </a:r>
          </a:p>
          <a:p>
            <a:r>
              <a:rPr lang="fr-FR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●V. Guimarães, et al., Phys. Rev. C </a:t>
            </a:r>
            <a:r>
              <a:rPr lang="fr-FR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FR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(1998) 116.</a:t>
            </a:r>
          </a:p>
          <a:p>
            <a:r>
              <a:rPr lang="fr-FR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Isobaric multiplet mass equation for A =17, T=3/2 states in </a:t>
            </a:r>
            <a:r>
              <a:rPr lang="en-GB" sz="16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GB" sz="16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O and </a:t>
            </a:r>
            <a:r>
              <a:rPr lang="en-GB" sz="16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fractional energy spectra.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is strongly excited  by quadruple transition in the Coulomb field. Collective excitation (?) 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6084888" y="857250"/>
            <a:ext cx="7429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carbon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8234363" y="857250"/>
            <a:ext cx="52863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lead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Прямоугольник 11"/>
          <p:cNvSpPr>
            <a:spLocks noChangeArrowheads="1"/>
          </p:cNvSpPr>
          <p:nvPr/>
        </p:nvSpPr>
        <p:spPr bwMode="auto">
          <a:xfrm>
            <a:off x="2627313" y="3213100"/>
            <a:ext cx="20399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ru-RU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excited </a:t>
            </a: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lead target 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>
            <a:off x="611188" y="692150"/>
            <a:ext cx="576262" cy="4176713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C000">
              <a:alpha val="3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219700" y="836613"/>
            <a:ext cx="3744913" cy="1800225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 bwMode="auto">
          <a:xfrm rot="5400000">
            <a:off x="2987814" y="-531944"/>
            <a:ext cx="288048" cy="3888430"/>
          </a:xfrm>
          <a:prstGeom prst="upArrow">
            <a:avLst>
              <a:gd name="adj1" fmla="val 50000"/>
              <a:gd name="adj2" fmla="val 110187"/>
            </a:avLst>
          </a:prstGeom>
          <a:solidFill>
            <a:srgbClr val="FFC000">
              <a:alpha val="3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C55D1-2ABD-4508-B931-7C84C2F7A7AC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2546" name="TextBox 19"/>
          <p:cNvSpPr txBox="1">
            <a:spLocks noChangeArrowheads="1"/>
          </p:cNvSpPr>
          <p:nvPr/>
        </p:nvSpPr>
        <p:spPr bwMode="auto">
          <a:xfrm>
            <a:off x="0" y="34925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Fragmentation of </a:t>
            </a:r>
            <a:r>
              <a:rPr lang="en-GB" sz="27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to </a:t>
            </a:r>
            <a:r>
              <a:rPr lang="en-GB" sz="27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27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O+2p on light and heavy targets </a:t>
            </a:r>
            <a:endParaRPr lang="ru-RU" sz="27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Прямоугольник 19"/>
          <p:cNvSpPr>
            <a:spLocks noChangeArrowheads="1"/>
          </p:cNvSpPr>
          <p:nvPr/>
        </p:nvSpPr>
        <p:spPr bwMode="auto">
          <a:xfrm>
            <a:off x="4103688" y="64579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J. Marganiec </a:t>
            </a:r>
            <a:r>
              <a:rPr lang="fr-FR" sz="2000" i="1">
                <a:latin typeface="Times New Roman" pitchFamily="18" charset="0"/>
                <a:cs typeface="Times New Roman" pitchFamily="18" charset="0"/>
              </a:rPr>
              <a:t>et al. 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PL B </a:t>
            </a:r>
            <a:r>
              <a:rPr lang="fr-FR" sz="2000" b="1">
                <a:latin typeface="Times New Roman" pitchFamily="18" charset="0"/>
                <a:cs typeface="Times New Roman" pitchFamily="18" charset="0"/>
              </a:rPr>
              <a:t>759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,  200 (2016)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8" name="Picture 2" descr="&amp;fcy;&amp;ocy;&amp;tcy;&amp;ocy; &amp;pcy;&amp;rcy;&amp;ocy;&amp;fcy;&amp;icy;&amp;lcy;&amp;yacy; Justyna Marganiec, &amp;Ncy;&amp;acy; &amp;dcy;&amp;acy;&amp;ncy;&amp;ncy;&amp;ocy;&amp;mcy; &amp;icy;&amp;zcy;&amp;ocy;&amp;bcy;&amp;rcy;&amp;acy;&amp;zhcy;&amp;iecy;&amp;ncy;&amp;icy;&amp;icy; &amp;mcy;&amp;ocy;&amp;zhcy;&amp;iecy;&amp;tcy; &amp;ncy;&amp;acy;&amp;khcy;&amp;ocy;&amp;dcy;&amp;icy;&amp;tcy;&amp;softcy;&amp;scy;&amp;yacy;: 1 &amp;chcy;&amp;iecy;&amp;lcy;&amp;ocy;&amp;vcy;&amp;iecy;&amp;kcy;, &amp;scy;&amp;tcy;&amp;ocy;&amp;icy;&amp;tcy; &amp;icy; &amp;ncy;&amp;acy; &amp;ucy;&amp;lcy;&amp;icy;&amp;ts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5084763"/>
            <a:ext cx="1655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404813"/>
          <a:ext cx="8352927" cy="597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818"/>
                <a:gridCol w="1156098"/>
                <a:gridCol w="1083842"/>
                <a:gridCol w="1200580"/>
                <a:gridCol w="1119971"/>
                <a:gridCol w="468653"/>
                <a:gridCol w="939330"/>
                <a:gridCol w="1589635"/>
              </a:tblGrid>
              <a:tr h="653613">
                <a:tc gridSpan="8"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Characteristics of   resolved resonances in </a:t>
                      </a:r>
                      <a:r>
                        <a:rPr lang="en-US" sz="3200" b="1" kern="1200" baseline="30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en-US" sz="32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</a:t>
                      </a:r>
                      <a:endParaRPr lang="ru-RU" sz="3200" baseline="30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714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l-GR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lang="ru-RU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E*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EMD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πλ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πλ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54327">
                <a:tc>
                  <a:txBody>
                    <a:bodyPr/>
                    <a:lstStyle/>
                    <a:p>
                      <a:r>
                        <a:rPr lang="en-US" dirty="0" smtClean="0"/>
                        <a:t>5/2</a:t>
                      </a:r>
                      <a:r>
                        <a:rPr lang="en-US" baseline="30000" dirty="0" smtClean="0"/>
                        <a:t>-</a:t>
                      </a:r>
                      <a:endParaRPr lang="ru-RU" baseline="30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1.764(12)</a:t>
                      </a:r>
                      <a:r>
                        <a:rPr lang="en-US" baseline="30000" dirty="0" smtClean="0"/>
                        <a:t>*</a:t>
                      </a:r>
                      <a:endParaRPr lang="ru-RU" baseline="30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2.44(18)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11.6(1.5)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7.1(1.5)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11868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90(18)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54327">
                <a:tc>
                  <a:txBody>
                    <a:bodyPr/>
                    <a:lstStyle/>
                    <a:p>
                      <a:r>
                        <a:rPr lang="en-US" dirty="0" smtClean="0"/>
                        <a:t>1/</a:t>
                      </a:r>
                      <a:r>
                        <a:rPr lang="en-US" baseline="0" dirty="0" smtClean="0"/>
                        <a:t>2</a:t>
                      </a:r>
                      <a:r>
                        <a:rPr lang="en-US" baseline="30000" dirty="0" smtClean="0"/>
                        <a:t>+</a:t>
                      </a:r>
                      <a:endParaRPr lang="ru-RU" baseline="30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1.908(15)</a:t>
                      </a:r>
                      <a:r>
                        <a:rPr lang="en-US" baseline="30000" dirty="0" smtClean="0"/>
                        <a:t>*</a:t>
                      </a:r>
                      <a:endParaRPr lang="ru-RU" baseline="30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0.81(15)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2.5(1.2)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&lt;2.4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121.43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&lt;0.007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11714">
                <a:tc>
                  <a:txBody>
                    <a:bodyPr/>
                    <a:lstStyle/>
                    <a:p>
                      <a:r>
                        <a:rPr lang="en-US" dirty="0" smtClean="0"/>
                        <a:t>5/2</a:t>
                      </a:r>
                      <a:r>
                        <a:rPr lang="en-US" baseline="30000" dirty="0" smtClean="0"/>
                        <a:t>+</a:t>
                      </a:r>
                      <a:endParaRPr lang="ru-RU" baseline="30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2.614(20)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1.14(10)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−</a:t>
                      </a:r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11714">
                <a:tc>
                  <a:txBody>
                    <a:bodyPr/>
                    <a:lstStyle/>
                    <a:p>
                      <a:r>
                        <a:rPr lang="en-US" dirty="0" smtClean="0"/>
                        <a:t>(3/2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2.692(21)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−</a:t>
                      </a:r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11714">
                <a:tc>
                  <a:txBody>
                    <a:bodyPr/>
                    <a:lstStyle/>
                    <a:p>
                      <a:r>
                        <a:rPr lang="en-US" dirty="0" smtClean="0"/>
                        <a:t>(5/2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)</a:t>
                      </a:r>
                      <a:endParaRPr lang="ru-RU" baseline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3.415(38)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0.62(10)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−</a:t>
                      </a:r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611714">
                <a:tc>
                  <a:txBody>
                    <a:bodyPr/>
                    <a:lstStyle/>
                    <a:p>
                      <a:r>
                        <a:rPr lang="en-US" dirty="0" smtClean="0"/>
                        <a:t>(3/2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5.210(79)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0.46(19)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14.4(1.7)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13.6(1.7)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68.68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0.0071(9)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955279">
                <a:tc gridSpan="4"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Excitation energies and errors are from  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V. Guimarães, et al., Phys. Rev. C 58 (1998) 116.</a:t>
                      </a:r>
                      <a:endParaRPr lang="ru-RU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36CBF-5E0B-4371-9176-9C70D93CB769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769938" y="477838"/>
            <a:ext cx="1714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Quadrupole </a:t>
            </a:r>
          </a:p>
          <a:p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9" name="Группа 3"/>
          <p:cNvGrpSpPr>
            <a:grpSpLocks/>
          </p:cNvGrpSpPr>
          <p:nvPr/>
        </p:nvGrpSpPr>
        <p:grpSpPr bwMode="auto">
          <a:xfrm>
            <a:off x="107950" y="1581150"/>
            <a:ext cx="5911850" cy="4654550"/>
            <a:chOff x="179512" y="2373826"/>
            <a:chExt cx="5911509" cy="4653301"/>
          </a:xfrm>
        </p:grpSpPr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373826"/>
              <a:ext cx="5911509" cy="4007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Box 2"/>
            <p:cNvSpPr txBox="1">
              <a:spLocks noChangeArrowheads="1"/>
            </p:cNvSpPr>
            <p:nvPr/>
          </p:nvSpPr>
          <p:spPr bwMode="auto">
            <a:xfrm>
              <a:off x="1402931" y="6380796"/>
              <a:ext cx="46805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 1      2       3     4       5     6       7      8        9          </a:t>
              </a:r>
            </a:p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   E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fpp 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(MeV) 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56325" y="1341438"/>
            <a:ext cx="3024188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L. V.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Grigorenko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B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254 (2006)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057301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(2011).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Z. Y. Ma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al.,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SCPhys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., Astron.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49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(2011).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Experimental data from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Wamers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Phys Rev.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97,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(2018) 034612.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11188" y="0"/>
            <a:ext cx="1944687" cy="2276475"/>
          </a:xfrm>
          <a:prstGeom prst="downArrowCallout">
            <a:avLst>
              <a:gd name="adj1" fmla="val 31692"/>
              <a:gd name="adj2" fmla="val 15846"/>
              <a:gd name="adj3" fmla="val 44208"/>
              <a:gd name="adj4" fmla="val 64977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1A941-2609-4296-9A06-92EA587D45F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50825" y="7651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T. Oishi </a:t>
            </a:r>
            <a:r>
              <a:rPr lang="en-US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 PR </a:t>
            </a:r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057301 (2011)</a:t>
            </a:r>
            <a:endParaRPr lang="en-US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Woods-Saxon potential  together with the Coulomb interaction  between a  proton and  the core nucleus.  Fit  to  states in </a:t>
            </a:r>
            <a:r>
              <a:rPr lang="en-US" sz="2000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 .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23850" y="19161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1s</a:t>
            </a:r>
            <a:r>
              <a:rPr lang="en-GB" sz="2000" baseline="-25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1p</a:t>
            </a:r>
            <a:r>
              <a:rPr lang="en-GB" sz="2000" baseline="-25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and 1p</a:t>
            </a:r>
            <a:r>
              <a:rPr lang="en-GB" sz="2000" baseline="-25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states, were  explicitly  excluded.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49275"/>
            <a:ext cx="3981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557338"/>
            <a:ext cx="37449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47"/>
          <p:cNvSpPr txBox="1">
            <a:spLocks noChangeArrowheads="1"/>
          </p:cNvSpPr>
          <p:nvPr/>
        </p:nvSpPr>
        <p:spPr bwMode="auto">
          <a:xfrm>
            <a:off x="107950" y="44450"/>
            <a:ext cx="8891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 +p+ p models gave so different  results?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323850" y="3184525"/>
            <a:ext cx="7451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Times New Roman" pitchFamily="18" charset="0"/>
                <a:cs typeface="Times New Roman" pitchFamily="18" charset="0"/>
              </a:rPr>
              <a:t>L.V. Grigorenko </a:t>
            </a:r>
            <a:r>
              <a:rPr lang="en-GB" sz="2000" i="1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PL B </a:t>
            </a:r>
            <a:r>
              <a:rPr lang="en-GB" sz="2000" b="1"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 (2006) 254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Woods-Saxon  pot .  includes   central, ls  and  ss terms   (l = 0, 2)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three-body potentials, which depends only  on  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hyperradius.</a:t>
            </a:r>
          </a:p>
          <a:p>
            <a:pPr>
              <a:buFont typeface="Arial" charset="0"/>
              <a:buChar char="•"/>
            </a:pPr>
            <a:r>
              <a:rPr lang="de-DE" sz="2000">
                <a:latin typeface="Times New Roman" pitchFamily="18" charset="0"/>
                <a:cs typeface="Times New Roman" pitchFamily="18" charset="0"/>
              </a:rPr>
              <a:t>  p –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    potential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/>
          </a:blip>
          <a:srcRect/>
          <a:stretch>
            <a:fillRect/>
          </a:stretch>
        </p:blipFill>
        <p:spPr bwMode="auto">
          <a:xfrm>
            <a:off x="1979712" y="5373216"/>
            <a:ext cx="4733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437063"/>
            <a:ext cx="6461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10"/>
          <p:cNvSpPr txBox="1">
            <a:spLocks noChangeArrowheads="1"/>
          </p:cNvSpPr>
          <p:nvPr/>
        </p:nvSpPr>
        <p:spPr bwMode="auto">
          <a:xfrm>
            <a:off x="6804025" y="2420938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parameters</a:t>
            </a:r>
            <a:endParaRPr lang="ru-RU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2" name="TextBox 11"/>
          <p:cNvSpPr txBox="1">
            <a:spLocks noChangeArrowheads="1"/>
          </p:cNvSpPr>
          <p:nvPr/>
        </p:nvSpPr>
        <p:spPr bwMode="auto">
          <a:xfrm>
            <a:off x="7308850" y="5981700"/>
            <a:ext cx="1690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  <a:cs typeface="Times New Roman" pitchFamily="18" charset="0"/>
              </a:rPr>
              <a:t>17  parameters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6778" y="6309320"/>
            <a:ext cx="4961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Three-body  potential – V(</a:t>
            </a:r>
            <a:r>
              <a:rPr lang="el-GR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GB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l-GR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GB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-hyper-radius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816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C7FEC-5C53-4384-8120-3C24B34B369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12875"/>
            <a:ext cx="4321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798638" y="1700213"/>
            <a:ext cx="194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Times New Roman" pitchFamily="18" charset="0"/>
                <a:cs typeface="Times New Roman" pitchFamily="18" charset="0"/>
              </a:rPr>
              <a:t>p-wave    potential</a:t>
            </a:r>
          </a:p>
          <a:p>
            <a:r>
              <a:rPr lang="en-GB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baseline="-2500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=-30 MeV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547813" y="31416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Coulomb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352675" y="4581525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323850" y="169863"/>
            <a:ext cx="82089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Sensitivity of the E1 strength function to 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p-wave  interaction in the 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O+p channel.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5148263" y="5949950"/>
            <a:ext cx="33115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Yu. Parfenova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PR C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98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(2018)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034608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29643-8B87-4567-9B7D-3F30821F0EE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27651" name="Прямоугольник 44"/>
          <p:cNvSpPr>
            <a:spLocks noChangeArrowheads="1"/>
          </p:cNvSpPr>
          <p:nvPr/>
        </p:nvSpPr>
        <p:spPr bwMode="auto">
          <a:xfrm>
            <a:off x="395288" y="3573463"/>
            <a:ext cx="63357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[s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[sp] and [d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[dp]  were considered  by   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L.V. Grigorenko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PL B 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(2006) 254.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Thus transitions  necessary go in a successive way  though  unbound states in 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] → [df]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was ignored.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45"/>
          <p:cNvSpPr>
            <a:spLocks noChangeArrowheads="1"/>
          </p:cNvSpPr>
          <p:nvPr/>
        </p:nvSpPr>
        <p:spPr bwMode="auto">
          <a:xfrm>
            <a:off x="250825" y="1341438"/>
            <a:ext cx="63357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two valence protons  are excited from the 0</a:t>
            </a:r>
            <a:r>
              <a:rPr lang="en-US" sz="2400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ground state configuration to 1</a:t>
            </a:r>
            <a:r>
              <a:rPr lang="en-US" sz="2400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continuum states  </a:t>
            </a:r>
          </a:p>
          <a:p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[T. Oishi 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 Phys. Rev. </a:t>
            </a:r>
            <a:r>
              <a:rPr lang="en-GB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GB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057301 (2011)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47"/>
          <p:cNvSpPr txBox="1">
            <a:spLocks noChangeArrowheads="1"/>
          </p:cNvSpPr>
          <p:nvPr/>
        </p:nvSpPr>
        <p:spPr bwMode="auto">
          <a:xfrm>
            <a:off x="34925" y="188913"/>
            <a:ext cx="858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Why  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 +p+ p  models gave  different results?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255E0-40E0-4B24-BEDC-6FAAB2C9FC6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pSp>
        <p:nvGrpSpPr>
          <p:cNvPr id="28675" name="Группа 10"/>
          <p:cNvGrpSpPr>
            <a:grpSpLocks/>
          </p:cNvGrpSpPr>
          <p:nvPr/>
        </p:nvGrpSpPr>
        <p:grpSpPr bwMode="auto">
          <a:xfrm>
            <a:off x="144463" y="1700213"/>
            <a:ext cx="8748712" cy="3865562"/>
            <a:chOff x="144016" y="1700808"/>
            <a:chExt cx="8748464" cy="3864677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16" y="1700808"/>
              <a:ext cx="8748464" cy="3864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679" name="Группа 9"/>
            <p:cNvGrpSpPr>
              <a:grpSpLocks/>
            </p:cNvGrpSpPr>
            <p:nvPr/>
          </p:nvGrpSpPr>
          <p:grpSpPr bwMode="auto">
            <a:xfrm>
              <a:off x="3059832" y="1700808"/>
              <a:ext cx="3960440" cy="3240360"/>
              <a:chOff x="2915816" y="1700808"/>
              <a:chExt cx="3960440" cy="324036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916154" y="1700808"/>
                <a:ext cx="647682" cy="3240933"/>
              </a:xfrm>
              <a:prstGeom prst="rect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563836" y="1772229"/>
                <a:ext cx="936599" cy="3098091"/>
              </a:xfrm>
              <a:prstGeom prst="rect">
                <a:avLst/>
              </a:prstGeom>
              <a:solidFill>
                <a:srgbClr val="00B05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500434" y="1700808"/>
                <a:ext cx="1223928" cy="3240933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724363" y="1772229"/>
                <a:ext cx="1152492" cy="3098091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1908175" y="260350"/>
            <a:ext cx="56530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Looking at the structures  in  </a:t>
            </a:r>
          </a:p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fractional-energy  distributions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Прямоугольник 12"/>
          <p:cNvSpPr>
            <a:spLocks noChangeArrowheads="1"/>
          </p:cNvSpPr>
          <p:nvPr/>
        </p:nvSpPr>
        <p:spPr bwMode="auto">
          <a:xfrm>
            <a:off x="611188" y="5805488"/>
            <a:ext cx="8208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Fractional-energy  distributions  were  obtained  in  4  energy regions of the </a:t>
            </a:r>
            <a:r>
              <a:rPr lang="en-GB" sz="2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O+p+p internal energy .</a:t>
            </a:r>
            <a:endParaRPr lang="ru-RU" sz="2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D33D-3312-4E47-95CB-08D937BD5168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0" y="5373688"/>
            <a:ext cx="90725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3.0 &lt;E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&lt;3.8 MeV in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(a) and (b)              5.0 &lt;E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&lt;6.5 MeV in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(a) and (b)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3.8 &lt;E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fpp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5.0 MeV [(c), (d)]                      6.5 &lt;E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&lt;8.0 MeV [(c), (d)] 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[(a), (c)]  and Pb [(b), (d)].  The least-square fits  assuming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population of 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F(0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states (thin solid lines),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F(2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) (dashed  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ines), 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F(I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) states (dotted lines)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a genuine three-body decay (dashed-dotted lines), are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shown.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88931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-73025" y="44450"/>
            <a:ext cx="9182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Role of sequential 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O(p, 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F(p,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 proton  absorption</a:t>
            </a:r>
          </a:p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in  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O(2p, 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Ne) reaction.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F36E6-98D2-4BF7-9309-EE1129BD83AC}" type="slidenum">
              <a:rPr lang="ru-RU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2492375"/>
          <a:ext cx="8892481" cy="353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92"/>
                <a:gridCol w="2296501"/>
                <a:gridCol w="1901758"/>
                <a:gridCol w="1672843"/>
                <a:gridCol w="1760887"/>
              </a:tblGrid>
              <a:tr h="648593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F(0-) &amp;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(1-)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F(2-) &amp;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(3-)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F(I+)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body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>
                        <a:alpha val="20000"/>
                      </a:srgbClr>
                    </a:solidFill>
                  </a:tcPr>
                </a:tc>
              </a:tr>
              <a:tr h="57811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3.0-3.8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53(6)/68(5)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47(6)/32(4)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&lt;5/&lt;5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7811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3.8-5.0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22(3)/45(4)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63(5)/42(4)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15(1)/13(1)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7811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5.0-6.5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12(2) /25(3)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39(94)/27(4)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29(3)/30(4)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20(2)/18(2)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7811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6.5-8.0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9(3)/20(4)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29(4)/24(5)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32(3)/14(3)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30(3)/42(3)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7811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8.0-10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7(4)/12(5)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35(5)/24(5)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58(7)/64(8)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67" name="Прямоугольник 4"/>
          <p:cNvSpPr>
            <a:spLocks noChangeArrowheads="1"/>
          </p:cNvSpPr>
          <p:nvPr/>
        </p:nvSpPr>
        <p:spPr bwMode="auto">
          <a:xfrm>
            <a:off x="539750" y="1125538"/>
            <a:ext cx="78486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Decay branches (%) in the fragmentation of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Ne on CH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and Pb targets.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F(I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denotes positive parity states in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 at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excitation energies 3.7 &lt; E</a:t>
            </a:r>
            <a:r>
              <a:rPr lang="ru-RU" sz="2000" baseline="3000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&lt; 4.4MeV.   The indicated uncertainties   are statistical.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8" name="TextBox 5"/>
          <p:cNvSpPr txBox="1">
            <a:spLocks noChangeArrowheads="1"/>
          </p:cNvSpPr>
          <p:nvPr/>
        </p:nvSpPr>
        <p:spPr bwMode="auto">
          <a:xfrm>
            <a:off x="-36513" y="312738"/>
            <a:ext cx="927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Role of sequential 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O(p, 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F(p,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 proton  absorption 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C620-3445-47BA-A106-7D2F5DB2F3A6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50825" y="765175"/>
            <a:ext cx="81375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Decay branches (%) in the fragmentation of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Ne on CH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and Pb targets.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F(I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denotes positive parity states in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 at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excitation energies 3.7 &lt; E</a:t>
            </a:r>
            <a:r>
              <a:rPr lang="ru-RU" sz="2000" baseline="3000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&lt; 4.4MeV.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52388" y="115888"/>
            <a:ext cx="927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Role of sequential 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O(p, 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F(p,</a:t>
            </a:r>
            <a:r>
              <a:rPr lang="el-GR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 proton  absorption 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82651"/>
            <a:ext cx="3563938" cy="453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732588" y="1752600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Lead target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475"/>
            <a:ext cx="31686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611188" y="1773238"/>
            <a:ext cx="1941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target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3000" contrast="13000"/>
          </a:blip>
          <a:srcRect/>
          <a:stretch>
            <a:fillRect/>
          </a:stretch>
        </p:blipFill>
        <p:spPr bwMode="auto">
          <a:xfrm>
            <a:off x="3131840" y="2348880"/>
            <a:ext cx="2766703" cy="207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Прямоугольник 10"/>
          <p:cNvSpPr>
            <a:spLocks noChangeArrowheads="1"/>
          </p:cNvSpPr>
          <p:nvPr/>
        </p:nvSpPr>
        <p:spPr bwMode="auto">
          <a:xfrm>
            <a:off x="3059113" y="4437063"/>
            <a:ext cx="2952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E1 strength function</a:t>
            </a:r>
          </a:p>
          <a:p>
            <a:r>
              <a:rPr lang="en-US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WF: </a:t>
            </a:r>
          </a:p>
          <a:p>
            <a:r>
              <a:rPr lang="en-US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100% of [s2] vs. 100% of  </a:t>
            </a:r>
            <a:r>
              <a:rPr lang="en-GB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[d2]</a:t>
            </a:r>
          </a:p>
          <a:p>
            <a:r>
              <a:rPr lang="en-GB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Yu.Parfenova et al.,  </a:t>
            </a:r>
          </a:p>
          <a:p>
            <a:r>
              <a:rPr lang="en-GB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PR C </a:t>
            </a:r>
            <a:r>
              <a:rPr lang="ru-RU" sz="1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034608 (2018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Прямоугольник 10"/>
          <p:cNvSpPr>
            <a:spLocks noChangeArrowheads="1"/>
          </p:cNvSpPr>
          <p:nvPr/>
        </p:nvSpPr>
        <p:spPr bwMode="auto">
          <a:xfrm>
            <a:off x="1547813" y="2565400"/>
            <a:ext cx="1268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[s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[sp] </a:t>
            </a:r>
            <a:endParaRPr lang="ru-RU"/>
          </a:p>
        </p:txBody>
      </p:sp>
      <p:sp>
        <p:nvSpPr>
          <p:cNvPr id="31756" name="Прямоугольник 11"/>
          <p:cNvSpPr>
            <a:spLocks noChangeArrowheads="1"/>
          </p:cNvSpPr>
          <p:nvPr/>
        </p:nvSpPr>
        <p:spPr bwMode="auto">
          <a:xfrm>
            <a:off x="7524750" y="2565400"/>
            <a:ext cx="1268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[s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[sp] </a:t>
            </a:r>
            <a:endParaRPr lang="ru-RU"/>
          </a:p>
        </p:txBody>
      </p:sp>
      <p:sp>
        <p:nvSpPr>
          <p:cNvPr id="31757" name="Прямоугольник 12"/>
          <p:cNvSpPr>
            <a:spLocks noChangeArrowheads="1"/>
          </p:cNvSpPr>
          <p:nvPr/>
        </p:nvSpPr>
        <p:spPr bwMode="auto">
          <a:xfrm>
            <a:off x="1476375" y="3924300"/>
            <a:ext cx="1319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[dp] </a:t>
            </a:r>
            <a:endParaRPr lang="ru-RU"/>
          </a:p>
        </p:txBody>
      </p:sp>
      <p:sp>
        <p:nvSpPr>
          <p:cNvPr id="31758" name="Прямоугольник 13"/>
          <p:cNvSpPr>
            <a:spLocks noChangeArrowheads="1"/>
          </p:cNvSpPr>
          <p:nvPr/>
        </p:nvSpPr>
        <p:spPr bwMode="auto">
          <a:xfrm>
            <a:off x="7164388" y="3924300"/>
            <a:ext cx="1319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[dp]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87313" y="0"/>
            <a:ext cx="9056687" cy="6692900"/>
            <a:chOff x="87313" y="0"/>
            <a:chExt cx="9056687" cy="6692900"/>
          </a:xfrm>
        </p:grpSpPr>
        <p:sp>
          <p:nvSpPr>
            <p:cNvPr id="5124" name="TextBox 10"/>
            <p:cNvSpPr txBox="1">
              <a:spLocks noChangeArrowheads="1"/>
            </p:cNvSpPr>
            <p:nvPr/>
          </p:nvSpPr>
          <p:spPr bwMode="auto">
            <a:xfrm>
              <a:off x="960644" y="6046548"/>
              <a:ext cx="5576802" cy="64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        0.5              1                       2   [GK]</a:t>
              </a:r>
            </a:p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        temperature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5" name="TextBox 11"/>
            <p:cNvSpPr txBox="1">
              <a:spLocks noChangeArrowheads="1"/>
            </p:cNvSpPr>
            <p:nvPr/>
          </p:nvSpPr>
          <p:spPr bwMode="auto">
            <a:xfrm rot="-5400000">
              <a:off x="-1583730" y="3790166"/>
              <a:ext cx="3711393" cy="36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Density         [g/cm3]</a:t>
              </a:r>
            </a:p>
          </p:txBody>
        </p:sp>
        <p:sp>
          <p:nvSpPr>
            <p:cNvPr id="5126" name="TextBox 17"/>
            <p:cNvSpPr txBox="1">
              <a:spLocks noChangeArrowheads="1"/>
            </p:cNvSpPr>
            <p:nvPr/>
          </p:nvSpPr>
          <p:spPr bwMode="auto">
            <a:xfrm>
              <a:off x="180100" y="0"/>
              <a:ext cx="89639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  role of two-proton capture reactions</a:t>
              </a: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200">
                  <a:latin typeface="Times New Roman" pitchFamily="18" charset="0"/>
                  <a:cs typeface="Times New Roman" pitchFamily="18" charset="0"/>
                </a:rPr>
                <a:t>rapid-proton capture 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 are  the dominant nucleosynthesis processes in  explosive hydrogen burning, which takes place most notably in cataclysmic binary systems, such as novae and x-ray bursts. </a:t>
              </a:r>
              <a:endParaRPr lang="ru-RU" sz="2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7" name="Рисунок 1" descr="Gorre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634" y="1653916"/>
              <a:ext cx="5915761" cy="443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Box 2"/>
            <p:cNvSpPr txBox="1">
              <a:spLocks noChangeArrowheads="1"/>
            </p:cNvSpPr>
            <p:nvPr/>
          </p:nvSpPr>
          <p:spPr bwMode="auto">
            <a:xfrm>
              <a:off x="960644" y="5398455"/>
              <a:ext cx="2355132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O(p,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 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Ne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baseline="300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9" name="TextBox 3"/>
            <p:cNvSpPr txBox="1">
              <a:spLocks noChangeArrowheads="1"/>
            </p:cNvSpPr>
            <p:nvPr/>
          </p:nvSpPr>
          <p:spPr bwMode="auto">
            <a:xfrm>
              <a:off x="3120742" y="3763703"/>
              <a:ext cx="26917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O(p,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 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e(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,p)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TextBox 4"/>
            <p:cNvSpPr txBox="1">
              <a:spLocks noChangeArrowheads="1"/>
            </p:cNvSpPr>
            <p:nvPr/>
          </p:nvSpPr>
          <p:spPr bwMode="auto">
            <a:xfrm>
              <a:off x="3192745" y="4102268"/>
              <a:ext cx="19944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Ne(p,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1" name="TextBox 5"/>
            <p:cNvSpPr txBox="1">
              <a:spLocks noChangeArrowheads="1"/>
            </p:cNvSpPr>
            <p:nvPr/>
          </p:nvSpPr>
          <p:spPr bwMode="auto">
            <a:xfrm rot="2284672">
              <a:off x="1016120" y="3669683"/>
              <a:ext cx="22349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O(p,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 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2" name="TextBox 6"/>
            <p:cNvSpPr txBox="1">
              <a:spLocks noChangeArrowheads="1"/>
            </p:cNvSpPr>
            <p:nvPr/>
          </p:nvSpPr>
          <p:spPr bwMode="auto">
            <a:xfrm>
              <a:off x="2195736" y="1916832"/>
              <a:ext cx="378821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1600" b="1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O(2p,</a:t>
              </a:r>
              <a:r>
                <a:rPr lang="el-GR" sz="1600" b="1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 b="1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="1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1600" b="1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Ne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 17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F(2p,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(2p,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3" name="TextBox 8"/>
            <p:cNvSpPr txBox="1">
              <a:spLocks noChangeArrowheads="1"/>
            </p:cNvSpPr>
            <p:nvPr/>
          </p:nvSpPr>
          <p:spPr bwMode="auto">
            <a:xfrm rot="2250834">
              <a:off x="1721853" y="4839662"/>
              <a:ext cx="27302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Ne(p,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 20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4" name="TextBox 9"/>
            <p:cNvSpPr txBox="1">
              <a:spLocks noChangeArrowheads="1"/>
            </p:cNvSpPr>
            <p:nvPr/>
          </p:nvSpPr>
          <p:spPr bwMode="auto">
            <a:xfrm rot="922920">
              <a:off x="865186" y="2607527"/>
              <a:ext cx="28248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O(p,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 (p,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(2p,</a:t>
              </a:r>
              <a:r>
                <a:rPr lang="el-GR" sz="16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600" baseline="300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160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6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TextBox 12"/>
            <p:cNvSpPr txBox="1">
              <a:spLocks noChangeArrowheads="1"/>
            </p:cNvSpPr>
            <p:nvPr/>
          </p:nvSpPr>
          <p:spPr bwMode="auto">
            <a:xfrm>
              <a:off x="384618" y="4678351"/>
              <a:ext cx="492411" cy="36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6" name="TextBox 13"/>
            <p:cNvSpPr txBox="1">
              <a:spLocks noChangeArrowheads="1"/>
            </p:cNvSpPr>
            <p:nvPr/>
          </p:nvSpPr>
          <p:spPr bwMode="auto">
            <a:xfrm>
              <a:off x="312614" y="3094123"/>
              <a:ext cx="569350" cy="36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7" name="TextBox 14"/>
            <p:cNvSpPr txBox="1">
              <a:spLocks noChangeArrowheads="1"/>
            </p:cNvSpPr>
            <p:nvPr/>
          </p:nvSpPr>
          <p:spPr bwMode="auto">
            <a:xfrm>
              <a:off x="240611" y="1509895"/>
              <a:ext cx="569350" cy="36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TextBox 16"/>
            <p:cNvSpPr txBox="1">
              <a:spLocks noChangeArrowheads="1"/>
            </p:cNvSpPr>
            <p:nvPr/>
          </p:nvSpPr>
          <p:spPr bwMode="auto">
            <a:xfrm>
              <a:off x="6444385" y="1715474"/>
              <a:ext cx="269961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Temperature and density conditions for two-proton capture as well as (α, p) reactions on oxygen and neon.</a:t>
              </a:r>
            </a:p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J. Görres, M. Wiescher</a:t>
              </a: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Phys. Rev. C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, 392 (1995)</a:t>
              </a: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68313" y="1341438"/>
            <a:ext cx="8388350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baseline="300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9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O(2p,</a:t>
            </a:r>
            <a:r>
              <a:rPr lang="el-GR" sz="9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9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9600" b="1" baseline="300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9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Ne</a:t>
            </a:r>
          </a:p>
          <a:p>
            <a:pPr>
              <a:lnSpc>
                <a:spcPts val="11525"/>
              </a:lnSpc>
            </a:pPr>
            <a:r>
              <a:rPr lang="en-US" sz="9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60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6000" baseline="3000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fr-FR" sz="4000" b="1">
                <a:latin typeface="Times New Roman" pitchFamily="18" charset="0"/>
                <a:cs typeface="Times New Roman" pitchFamily="18" charset="0"/>
              </a:rPr>
              <a:t>τ1/2= 123 s                   τ1/2= 109 ms</a:t>
            </a:r>
          </a:p>
          <a:p>
            <a:r>
              <a:rPr lang="en-GB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successive proton captures!</a:t>
            </a:r>
            <a:r>
              <a:rPr lang="en-US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5400675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59450" y="1341438"/>
            <a:ext cx="32766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L. V.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Grigorenko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B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254 (2006)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Oishi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057301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(2011).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Z. Y. Ma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Astron.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49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(2011).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data from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Wamers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Phys Rev.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97,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(2018) 034612.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107950" y="5961063"/>
            <a:ext cx="851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Times New Roman" pitchFamily="18" charset="0"/>
                <a:cs typeface="Times New Roman" pitchFamily="18" charset="0"/>
              </a:rPr>
              <a:t>Dipole strength function dB(E1)/dE</a:t>
            </a:r>
            <a:r>
              <a:rPr lang="en-GB" sz="20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The hatched zone shows the position of the Gamow  window for 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O(2p,γ )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Ne as a function of E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at 1 GK temperature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4D546-5F61-4960-B0F2-9D12C86AE9C1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2"/>
          <p:cNvSpPr>
            <a:spLocks noChangeArrowheads="1"/>
          </p:cNvSpPr>
          <p:nvPr/>
        </p:nvSpPr>
        <p:spPr bwMode="auto">
          <a:xfrm>
            <a:off x="144463" y="11969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The binding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energy variation for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Ne is provided by artificial variation  of the  three-body potential  depending on hyper radius.</a:t>
            </a:r>
          </a:p>
          <a:p>
            <a:r>
              <a:rPr lang="en-GB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variation of the </a:t>
            </a:r>
            <a:r>
              <a:rPr lang="en-US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p-wave interaction leads to drastic modification of the E1  strength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function in the energy range from 1 to 20 MeV</a:t>
            </a:r>
            <a:r>
              <a:rPr lang="en-US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33795" name="TextBox 24"/>
          <p:cNvSpPr txBox="1">
            <a:spLocks noChangeArrowheads="1"/>
          </p:cNvSpPr>
          <p:nvPr/>
        </p:nvSpPr>
        <p:spPr bwMode="auto">
          <a:xfrm rot="-5400000">
            <a:off x="-1022350" y="4595813"/>
            <a:ext cx="2382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dB(E1)/dE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fpp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/MeV)</a:t>
            </a:r>
          </a:p>
        </p:txBody>
      </p:sp>
      <p:grpSp>
        <p:nvGrpSpPr>
          <p:cNvPr id="33796" name="Группа 26"/>
          <p:cNvGrpSpPr>
            <a:grpSpLocks/>
          </p:cNvGrpSpPr>
          <p:nvPr/>
        </p:nvGrpSpPr>
        <p:grpSpPr bwMode="auto">
          <a:xfrm>
            <a:off x="350838" y="2133600"/>
            <a:ext cx="8685212" cy="4503738"/>
            <a:chOff x="179512" y="2132856"/>
            <a:chExt cx="8685359" cy="4503985"/>
          </a:xfrm>
        </p:grpSpPr>
        <p:pic>
          <p:nvPicPr>
            <p:cNvPr id="3380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132856"/>
              <a:ext cx="4076847" cy="391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Box 13"/>
            <p:cNvSpPr txBox="1">
              <a:spLocks noChangeArrowheads="1"/>
            </p:cNvSpPr>
            <p:nvPr/>
          </p:nvSpPr>
          <p:spPr bwMode="auto">
            <a:xfrm>
              <a:off x="5940152" y="6165304"/>
              <a:ext cx="194421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fpp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(MeV</a:t>
              </a:r>
              <a:r>
                <a:rPr lang="en-US">
                  <a:latin typeface="Calibri" pitchFamily="34" charset="0"/>
                </a:rPr>
                <a:t>)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3803" name="TextBox 15"/>
            <p:cNvSpPr txBox="1">
              <a:spLocks noChangeArrowheads="1"/>
            </p:cNvSpPr>
            <p:nvPr/>
          </p:nvSpPr>
          <p:spPr bwMode="auto">
            <a:xfrm>
              <a:off x="755576" y="6021288"/>
              <a:ext cx="4176464" cy="615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           2           4          6         8          10         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                         E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fpp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(MeV</a:t>
              </a:r>
              <a:r>
                <a:rPr lang="en-US">
                  <a:latin typeface="Calibri" pitchFamily="34" charset="0"/>
                </a:rPr>
                <a:t>)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3804" name="Прямоугольник 16"/>
            <p:cNvSpPr>
              <a:spLocks noChangeArrowheads="1"/>
            </p:cNvSpPr>
            <p:nvPr/>
          </p:nvSpPr>
          <p:spPr bwMode="auto">
            <a:xfrm>
              <a:off x="1043608" y="3356992"/>
              <a:ext cx="25202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Yu. Parfenova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et al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., </a:t>
              </a:r>
            </a:p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PR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>
                  <a:latin typeface="Times New Roman" pitchFamily="18" charset="0"/>
                  <a:cs typeface="Times New Roman" pitchFamily="18" charset="0"/>
                </a:rPr>
                <a:t> 98 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(2018)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 034608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5" name="Прямоугольник 17"/>
            <p:cNvSpPr>
              <a:spLocks noChangeArrowheads="1"/>
            </p:cNvSpPr>
            <p:nvPr/>
          </p:nvSpPr>
          <p:spPr bwMode="auto">
            <a:xfrm>
              <a:off x="5004048" y="2204864"/>
              <a:ext cx="223224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Times New Roman" pitchFamily="18" charset="0"/>
                  <a:cs typeface="Times New Roman" pitchFamily="18" charset="0"/>
                </a:rPr>
                <a:t>L.V. Grigorenko </a:t>
              </a:r>
              <a:r>
                <a:rPr lang="en-GB" i="1">
                  <a:latin typeface="Times New Roman" pitchFamily="18" charset="0"/>
                  <a:cs typeface="Times New Roman" pitchFamily="18" charset="0"/>
                </a:rPr>
                <a:t>et al. </a:t>
              </a:r>
            </a:p>
            <a:p>
              <a:r>
                <a:rPr lang="en-GB">
                  <a:latin typeface="Times New Roman" pitchFamily="18" charset="0"/>
                  <a:cs typeface="Times New Roman" pitchFamily="18" charset="0"/>
                </a:rPr>
                <a:t>P L  B </a:t>
              </a:r>
              <a:r>
                <a:rPr lang="en-GB" b="1">
                  <a:latin typeface="Times New Roman" pitchFamily="18" charset="0"/>
                  <a:cs typeface="Times New Roman" pitchFamily="18" charset="0"/>
                </a:rPr>
                <a:t>641</a:t>
              </a:r>
              <a:r>
                <a:rPr lang="en-GB">
                  <a:latin typeface="Times New Roman" pitchFamily="18" charset="0"/>
                  <a:cs typeface="Times New Roman" pitchFamily="18" charset="0"/>
                </a:rPr>
                <a:t> (2006) 254</a:t>
              </a:r>
              <a:endParaRPr lang="ru-RU">
                <a:latin typeface="Calibri" pitchFamily="34" charset="0"/>
              </a:endParaRPr>
            </a:p>
          </p:txBody>
        </p:sp>
        <p:pic>
          <p:nvPicPr>
            <p:cNvPr id="33806" name="Рисунок 20" descr="Безымянный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005064"/>
              <a:ext cx="4216487" cy="185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904" y="4077072"/>
              <a:ext cx="941834" cy="150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Прямоугольник 25"/>
            <p:cNvSpPr>
              <a:spLocks noChangeArrowheads="1"/>
            </p:cNvSpPr>
            <p:nvPr/>
          </p:nvSpPr>
          <p:spPr bwMode="auto">
            <a:xfrm>
              <a:off x="179512" y="3861048"/>
              <a:ext cx="70403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0.4 </a:t>
              </a:r>
            </a:p>
            <a:p>
              <a:pPr algn="just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 algn="just"/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0.2  </a:t>
              </a:r>
            </a:p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1F040-6FC8-4D92-AE83-B5EF3D3A4B3D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33798" name="TextBox 28"/>
          <p:cNvSpPr txBox="1">
            <a:spLocks noChangeArrowheads="1"/>
          </p:cNvSpPr>
          <p:nvPr/>
        </p:nvSpPr>
        <p:spPr bwMode="auto">
          <a:xfrm>
            <a:off x="179388" y="188913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Comparison of   theoretical calculations made before and after  the GSI experiment 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TextBox 29"/>
          <p:cNvSpPr txBox="1">
            <a:spLocks noChangeArrowheads="1"/>
          </p:cNvSpPr>
          <p:nvPr/>
        </p:nvSpPr>
        <p:spPr bwMode="auto">
          <a:xfrm>
            <a:off x="2484438" y="4365625"/>
            <a:ext cx="1190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W(s2)=50%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55650" y="5229225"/>
            <a:ext cx="8043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7"/>
          <p:cNvGrpSpPr>
            <a:grpSpLocks/>
          </p:cNvGrpSpPr>
          <p:nvPr/>
        </p:nvGrpSpPr>
        <p:grpSpPr bwMode="auto">
          <a:xfrm>
            <a:off x="34925" y="1700213"/>
            <a:ext cx="5948363" cy="4865687"/>
            <a:chOff x="164124" y="1700808"/>
            <a:chExt cx="5947553" cy="4864606"/>
          </a:xfrm>
        </p:grpSpPr>
        <p:sp>
          <p:nvSpPr>
            <p:cNvPr id="34822" name="TextBox 2"/>
            <p:cNvSpPr txBox="1">
              <a:spLocks noChangeArrowheads="1"/>
            </p:cNvSpPr>
            <p:nvPr/>
          </p:nvSpPr>
          <p:spPr bwMode="auto">
            <a:xfrm rot="16200000" flipH="1">
              <a:off x="-875604" y="3460615"/>
              <a:ext cx="24795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00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/dE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fpp 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(mb/MeV) </a:t>
              </a: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823" name="Рисунок 3" descr="Parfenov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00808"/>
              <a:ext cx="5572125" cy="451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TextBox 4"/>
            <p:cNvSpPr txBox="1">
              <a:spLocks noChangeArrowheads="1"/>
            </p:cNvSpPr>
            <p:nvPr/>
          </p:nvSpPr>
          <p:spPr bwMode="auto">
            <a:xfrm>
              <a:off x="2449098" y="6165304"/>
              <a:ext cx="1330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fpp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(MeV)</a:t>
              </a: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5795963" y="1916113"/>
            <a:ext cx="33480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Yu. Parfenova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.,  PR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98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(2018)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034608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The analysis of  the relative energy spectrum   allow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to constrain  the structure of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Ne </a:t>
            </a:r>
          </a:p>
          <a:p>
            <a:r>
              <a:rPr lang="en-US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 15–65%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of  the [s2] configuration. 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Solid  black line -Vp  =  -10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MeV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F13B-77A0-4756-A0D4-94AD30F9ADB3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65150" y="333375"/>
            <a:ext cx="857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Fit  to the experimental  relative  energy spectrum, 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75305-0E0B-4E5C-B4EC-4B7CEF5CFD84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063875" y="4445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50825" y="549275"/>
            <a:ext cx="8893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Dissociation  on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 on light and heavy targets were investigated.</a:t>
            </a:r>
          </a:p>
          <a:p>
            <a:pPr marL="342900" indent="-342900"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 statement  made  by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Casal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et al.,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Phys.Rev.C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054622 (2016)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a significant part of the E1 strength goes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to the  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Ne(1/2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 resonance was not confirmed.  However, an indication was obtained on  excitation of  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Ne(3/2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 by E1 transition. </a:t>
            </a:r>
          </a:p>
          <a:p>
            <a:pPr marL="342900" indent="-342900"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  comparatively  large  cross section was measured for population of 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Ne(5/2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state by  E2 collective transition. This   might be  an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evidence of non-negligible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contribution of  a quadruple electromagnetic dissociation, opposite to the general statement that  a  dipole transition is  the dominant.  </a:t>
            </a:r>
          </a:p>
          <a:p>
            <a:pPr marL="342900" indent="-342900"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is shown that at low   internal energy    fragmentation goes through  sequential proton emission with population of four lowest states in 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 with negative parity.  At higher energy   three-body  decay  without essential features of final state interactions dominates.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Theoretical analysis  of newly available experimental data  made by   Yu.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Parfenova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al.,  PR C 98 (2018)  034608   revealed a large  ambiguities in parameters of   interaction potentials. This eventually led to the unreliability in the description of the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g.s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.)  in  the three-body 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O+p+p model.  Earlier  this  ambiguities were not discussed.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6FB3-AE4A-41E6-95E5-C950B9929D6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3153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 for </a:t>
            </a:r>
            <a:r>
              <a:rPr lang="en-GB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de-DE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 are still</a:t>
            </a:r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many questions</a:t>
            </a:r>
          </a:p>
          <a:p>
            <a:pPr algn="ctr"/>
            <a:r>
              <a:rPr lang="en-US" sz="4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left unanswered</a:t>
            </a:r>
            <a:r>
              <a:rPr lang="en-US" sz="4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mich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767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AB376-241D-4CF5-B0A9-AF54E8BBB73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23850" y="115888"/>
            <a:ext cx="8569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latin typeface="Times New Roman" pitchFamily="18" charset="0"/>
                <a:cs typeface="Times New Roman" pitchFamily="18" charset="0"/>
              </a:rPr>
              <a:t>            J. Görres, M. Wiescher, F-K. Thielemann   </a:t>
            </a:r>
          </a:p>
          <a:p>
            <a:r>
              <a:rPr lang="de-DE" sz="2400" b="1">
                <a:latin typeface="Times New Roman" pitchFamily="18" charset="0"/>
                <a:cs typeface="Times New Roman" pitchFamily="18" charset="0"/>
              </a:rPr>
              <a:t>            Phys. Rev. C 51, 392 (1995)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two-proton  capture reactions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are characterized by  two </a:t>
            </a:r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successive proton captures</a:t>
            </a:r>
            <a:r>
              <a:rPr lang="en-US" sz="24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where the  first reaction product is unstable against proton emission,  but the second reaction results in a particle stable nucleus.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305300" y="2492375"/>
            <a:ext cx="43703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baseline="300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O(p,</a:t>
            </a:r>
            <a:r>
              <a:rPr lang="el-GR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baseline="300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F(p,</a:t>
            </a:r>
            <a:r>
              <a:rPr lang="el-GR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baseline="300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Ne   </a:t>
            </a:r>
            <a:r>
              <a:rPr lang="en-US" sz="66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3065463"/>
            <a:ext cx="4133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427538" y="5099050"/>
            <a:ext cx="4560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Direct capture to unbound states,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C. Rolfs,  R.E. Azuma,</a:t>
            </a:r>
          </a:p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Nucl. Phys. A  227, 291 (1974) </a:t>
            </a:r>
          </a:p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549275"/>
          <a:ext cx="8785216" cy="60749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726118"/>
                <a:gridCol w="1010969"/>
                <a:gridCol w="919818"/>
                <a:gridCol w="894957"/>
                <a:gridCol w="840626"/>
                <a:gridCol w="789759"/>
                <a:gridCol w="2162809"/>
              </a:tblGrid>
              <a:tr h="747761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Reaction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/u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/c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0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0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000" b="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</a:t>
                      </a:r>
                      <a:endParaRPr lang="ru-RU" sz="20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P(s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P(d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</a:tr>
              <a:tr h="50847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C(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Ne,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1044(31)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2.75(7)/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2.90(7)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A.Ozawa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 B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(1999) 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6829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Be(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Ne,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Be(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Ne,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1065(32)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191(48)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168(17)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2.75(3)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R.Kanungo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 B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(2003) 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08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Be(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Ne,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1215(14)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1.68(6)</a:t>
                      </a:r>
                      <a:endParaRPr lang="ru-RU" sz="1800" b="1" baseline="300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K. Tanaka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 C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(2010)  044309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20779">
                <a:tc gridSpan="4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Collinear laser spectroscopy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2.75/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3.04(2)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42(4)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W.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Geithner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PRL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(2008) 252502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Magnetic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dipole  momentum 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=0.78773(14) 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W.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Geithner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 C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(2005) 064319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 forbidden 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decay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M.J.G.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Borge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 B 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317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(1993) 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 forbidden 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decay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 - 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13(3)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60(4)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N. Michel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NP  A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703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(2002) 202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alpha val="19000"/>
                      </a:scheme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Coulomb energy  for A=17, T=3/2 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GB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soquartet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S. Nakamura </a:t>
                      </a:r>
                      <a:r>
                        <a:rPr lang="en-GB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al.,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 B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416 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(1998) 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Mirror energy difference as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function of  P(s2)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H.T. Fortune </a:t>
                      </a: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 B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718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(2013) 1342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</a:tr>
              <a:tr h="50847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Coulomb energy  for A=17, T=3/2 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GB" sz="18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soquartet</a:t>
                      </a:r>
                      <a:r>
                        <a:rPr lang="de-DE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H.T. Fortune </a:t>
                      </a:r>
                    </a:p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PLB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503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(2001) 70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53" name="Прямоугольник 3"/>
          <p:cNvSpPr>
            <a:spLocks noChangeArrowheads="1"/>
          </p:cNvSpPr>
          <p:nvPr/>
        </p:nvSpPr>
        <p:spPr bwMode="auto">
          <a:xfrm>
            <a:off x="250825" y="44450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structure from  analyses of  experimental data  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4C06A-AFE9-47AB-AA43-7977E2C718B5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881063"/>
          <a:ext cx="8964934" cy="57361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5652"/>
                <a:gridCol w="842815"/>
                <a:gridCol w="1149293"/>
                <a:gridCol w="766196"/>
                <a:gridCol w="689576"/>
                <a:gridCol w="689576"/>
                <a:gridCol w="2451826"/>
              </a:tblGrid>
              <a:tr h="69989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Model,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p-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potential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/c</a:t>
                      </a:r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1800" b="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P(s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P(d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P(p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%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31000"/>
                      </a:schemeClr>
                    </a:solidFill>
                  </a:tcPr>
                </a:tc>
              </a:tr>
              <a:tr h="571860">
                <a:tc row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   potential  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increase   by   2..4%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increased  by 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2.77/ 2.88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70.1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M.V. 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Zukov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al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 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 C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(1995) 3505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52214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2.81/2.94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754039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generator coordinate 3 clusters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2.56/2.70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N.K.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Timofeyuk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et al., NP A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(1996) 1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731202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  and fine tuning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3B potentials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2.69/3.53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55.8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L. V.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Grigorenko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et al., NP A 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713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(2003) 372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731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WS,  and fine tuning 3B potentials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54.4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Garrido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et al.,  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NP A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733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(2004) 85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994580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  potentials ,  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1s</a:t>
                      </a:r>
                      <a:r>
                        <a:rPr lang="en-GB" sz="1800" b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1/2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1p</a:t>
                      </a:r>
                      <a:r>
                        <a:rPr lang="en-GB" sz="1800" b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3/2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1p</a:t>
                      </a:r>
                      <a:r>
                        <a:rPr lang="en-GB" sz="1800" b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1/2 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conf.  were explicitly excluded.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2.62/2.75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T.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Oishi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et al.,  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 C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82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(2010) 024315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31000"/>
                      </a:srgbClr>
                    </a:solidFill>
                  </a:tcPr>
                </a:tc>
              </a:tr>
              <a:tr h="731202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Relativistic  mean field theory, 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S.S.Zhang</a:t>
                      </a:r>
                      <a:r>
                        <a:rPr lang="en-US" sz="18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et al.,  EPJ</a:t>
                      </a:r>
                      <a:r>
                        <a:rPr lang="en-US" sz="1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49 (2013) 77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266" name="Прямоугольник 2"/>
          <p:cNvSpPr>
            <a:spLocks noChangeArrowheads="1"/>
          </p:cNvSpPr>
          <p:nvPr/>
        </p:nvSpPr>
        <p:spPr bwMode="auto">
          <a:xfrm>
            <a:off x="2195513" y="188913"/>
            <a:ext cx="514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Three body </a:t>
            </a:r>
            <a:r>
              <a:rPr lang="en-GB" sz="32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O+p+p models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98DD-4969-40EF-AE8D-6BB2126D8E55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620713"/>
            <a:ext cx="6624637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7374-9952-4CA5-9FA7-9BEE1A04F58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0" y="2781300"/>
            <a:ext cx="46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717675" y="44450"/>
            <a:ext cx="551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levels  of </a:t>
            </a:r>
            <a:r>
              <a:rPr lang="en-GB" sz="3200" b="1" baseline="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  and </a:t>
            </a:r>
            <a:r>
              <a:rPr lang="en-GB" sz="3200" b="1" baseline="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2" name="Группа 38"/>
          <p:cNvGrpSpPr>
            <a:grpSpLocks/>
          </p:cNvGrpSpPr>
          <p:nvPr/>
        </p:nvGrpSpPr>
        <p:grpSpPr bwMode="auto">
          <a:xfrm>
            <a:off x="250825" y="2967038"/>
            <a:ext cx="8602663" cy="3690937"/>
            <a:chOff x="755650" y="2967037"/>
            <a:chExt cx="8602035" cy="3691256"/>
          </a:xfrm>
        </p:grpSpPr>
        <p:sp>
          <p:nvSpPr>
            <p:cNvPr id="9249" name="TextBox 3"/>
            <p:cNvSpPr txBox="1">
              <a:spLocks noChangeArrowheads="1"/>
            </p:cNvSpPr>
            <p:nvPr/>
          </p:nvSpPr>
          <p:spPr bwMode="auto">
            <a:xfrm>
              <a:off x="755650" y="6165850"/>
              <a:ext cx="8602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States in </a:t>
              </a:r>
              <a:r>
                <a:rPr lang="en-US" sz="2600" baseline="3000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Ne which can be excited by  E1 are marked by red.  </a:t>
              </a:r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0" name="TextBox 7"/>
            <p:cNvSpPr txBox="1">
              <a:spLocks noChangeArrowheads="1"/>
            </p:cNvSpPr>
            <p:nvPr/>
          </p:nvSpPr>
          <p:spPr bwMode="auto">
            <a:xfrm>
              <a:off x="1187450" y="3500438"/>
              <a:ext cx="1800225" cy="461962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aseline="3000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O+2s</a:t>
              </a:r>
              <a:r>
                <a:rPr lang="en-GB" sz="2400" baseline="-25000">
                  <a:latin typeface="Times New Roman" pitchFamily="18" charset="0"/>
                  <a:cs typeface="Times New Roman" pitchFamily="18" charset="0"/>
                </a:rPr>
                <a:t>1/2</a:t>
              </a:r>
              <a:endParaRPr lang="ru-RU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16080" y="3068646"/>
              <a:ext cx="934969" cy="0"/>
            </a:xfrm>
            <a:prstGeom prst="line">
              <a:avLst/>
            </a:prstGeom>
            <a:ln w="31750"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916080" y="3357596"/>
              <a:ext cx="1007988" cy="0"/>
            </a:xfrm>
            <a:prstGeom prst="line">
              <a:avLst/>
            </a:prstGeom>
            <a:ln w="31750">
              <a:solidFill>
                <a:schemeClr val="accent1">
                  <a:shade val="95000"/>
                  <a:satMod val="105000"/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3" name="TextBox 6"/>
            <p:cNvSpPr txBox="1">
              <a:spLocks noChangeArrowheads="1"/>
            </p:cNvSpPr>
            <p:nvPr/>
          </p:nvSpPr>
          <p:spPr bwMode="auto">
            <a:xfrm>
              <a:off x="1187450" y="2967037"/>
              <a:ext cx="1800225" cy="461963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aseline="3000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O+1d</a:t>
              </a:r>
              <a:r>
                <a:rPr lang="en-GB" sz="2400" baseline="-25000">
                  <a:latin typeface="Times New Roman" pitchFamily="18" charset="0"/>
                  <a:cs typeface="Times New Roman" pitchFamily="18" charset="0"/>
                </a:rPr>
                <a:t>5/2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987512" y="3644958"/>
              <a:ext cx="936557" cy="0"/>
            </a:xfrm>
            <a:prstGeom prst="line">
              <a:avLst/>
            </a:prstGeom>
            <a:ln w="31750">
              <a:solidFill>
                <a:srgbClr val="CC0066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987512" y="3860876"/>
              <a:ext cx="936557" cy="0"/>
            </a:xfrm>
            <a:prstGeom prst="line">
              <a:avLst/>
            </a:prstGeom>
            <a:ln w="31750">
              <a:solidFill>
                <a:srgbClr val="CC0066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850" y="692150"/>
          <a:ext cx="302433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813691"/>
                <a:gridCol w="1058517"/>
              </a:tblGrid>
              <a:tr h="0">
                <a:tc>
                  <a:txBody>
                    <a:bodyPr/>
                    <a:lstStyle/>
                    <a:p>
                      <a:r>
                        <a:rPr lang="de-DE" sz="2000" b="0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de-DE" sz="2000" b="0" i="0" kern="1200" baseline="-250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de-DE" sz="2000" b="0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 keV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l-GR" sz="20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lang="ru-RU" sz="20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en-GB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keV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4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GB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25.6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GB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GB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628C7-CB69-4BE0-A853-832FEF24FF9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339975" y="981075"/>
            <a:ext cx="6480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absorption and dissociation  cross sections  are related to each other by the  detailed balance: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44488" y="179388"/>
            <a:ext cx="8188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  Coulomb dissociation   to  absorption.  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060575"/>
            <a:ext cx="698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2411413" y="4221163"/>
            <a:ext cx="61198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However, this equation is valid only for binary reactions.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2143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8"/>
          <p:cNvSpPr>
            <a:spLocks noChangeArrowheads="1"/>
          </p:cNvSpPr>
          <p:nvPr/>
        </p:nvSpPr>
        <p:spPr bwMode="auto">
          <a:xfrm>
            <a:off x="0" y="3357563"/>
            <a:ext cx="2447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The principle of detailed balance was explicitly introduced for collisions by Ludwig Boltzmann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in 1872,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D7892-B890-472B-8103-F27324BDDF86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92375"/>
            <a:ext cx="65532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39750" y="1014413"/>
            <a:ext cx="756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cross section for Coulomb excitation of a narrow resonance related to  the transition probability B(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πλ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as: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95288" y="4221163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N(πλ)      - the number of virtual photons at excitation energy  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σ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πλ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(E∗) -. the measured cross section (in fm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πλ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- the transition probability based on the measured cross. Similar expression can be used for  the non-resonant  cross section and the strength  function. dB(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λ) /dE.  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– E (electric), M (magnetic)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λ – 1  (dipole), 2 (quadrupole)…..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488950" y="44450"/>
            <a:ext cx="8186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  Coulomb dissociation   to  absorption.  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2163</TotalTime>
  <Words>3104</Words>
  <Application>Microsoft Office PowerPoint</Application>
  <PresentationFormat>Экран (4:3)</PresentationFormat>
  <Paragraphs>541</Paragraphs>
  <Slides>34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Чулков</dc:creator>
  <cp:lastModifiedBy>User</cp:lastModifiedBy>
  <cp:revision>344</cp:revision>
  <dcterms:created xsi:type="dcterms:W3CDTF">2018-10-12T21:52:47Z</dcterms:created>
  <dcterms:modified xsi:type="dcterms:W3CDTF">2018-11-07T06:14:34Z</dcterms:modified>
</cp:coreProperties>
</file>