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1"/>
    <p:sldMasterId id="2147483710" r:id="rId2"/>
    <p:sldMasterId id="2147483895" r:id="rId3"/>
  </p:sldMasterIdLst>
  <p:notesMasterIdLst>
    <p:notesMasterId r:id="rId15"/>
  </p:notesMasterIdLst>
  <p:handoutMasterIdLst>
    <p:handoutMasterId r:id="rId16"/>
  </p:handoutMasterIdLst>
  <p:sldIdLst>
    <p:sldId id="432" r:id="rId4"/>
    <p:sldId id="383" r:id="rId5"/>
    <p:sldId id="384" r:id="rId6"/>
    <p:sldId id="435" r:id="rId7"/>
    <p:sldId id="436" r:id="rId8"/>
    <p:sldId id="429" r:id="rId9"/>
    <p:sldId id="437" r:id="rId10"/>
    <p:sldId id="431" r:id="rId11"/>
    <p:sldId id="434" r:id="rId12"/>
    <p:sldId id="416" r:id="rId13"/>
    <p:sldId id="420" r:id="rId14"/>
  </p:sldIdLst>
  <p:sldSz cx="9144000" cy="6858000" type="screen4x3"/>
  <p:notesSz cx="6746875" cy="9867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FFFF"/>
    <a:srgbClr val="0066FF"/>
    <a:srgbClr val="FFFFCC"/>
    <a:srgbClr val="FFFF99"/>
    <a:srgbClr val="00FFFF"/>
    <a:srgbClr val="95EAF5"/>
    <a:srgbClr val="CC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24" autoAdjust="0"/>
  </p:normalViewPr>
  <p:slideViewPr>
    <p:cSldViewPr>
      <p:cViewPr varScale="1">
        <p:scale>
          <a:sx n="67" d="100"/>
          <a:sy n="67" d="100"/>
        </p:scale>
        <p:origin x="144" y="5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6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842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27713" y="0"/>
            <a:ext cx="9540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2625"/>
            <a:ext cx="717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11913" y="9572625"/>
            <a:ext cx="3698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CDE2B3B2-DDAA-4186-88A0-B8B31590D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9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67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07F7-2F8A-454D-B666-A8DAA891521A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28AD-CB86-47CF-BE20-9F2B4C78F400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261B-2BCF-4695-A241-902EB1628F34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669" y="2569655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26C1-A000-4A6A-8705-FF910B55C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193675" indent="258763">
              <a:defRPr/>
            </a:lvl2pPr>
            <a:lvl3pPr marL="384175" indent="244475">
              <a:defRPr/>
            </a:lvl3pPr>
            <a:lvl4pPr marL="62865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86864" y="6644020"/>
            <a:ext cx="1619033" cy="21608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667D-64B6-48C6-86B8-FA491E514B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9579546" cy="6469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560E-24AC-4925-BCF5-2F01A17A6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9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495800" cy="616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6AD78-84B2-4DA5-8D52-38D6E8F8B2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75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69" y="550354"/>
            <a:ext cx="6546665" cy="591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2D35-92F2-43A2-819E-9511B64F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0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9E1-BDC2-4823-A7A9-8C95C7C43A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0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6026-7CC3-40CC-A065-ABA75C4DF7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4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26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58C8-E8E0-47F4-81C3-487720936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FA66-3384-418B-B7BF-965CB2C727F0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3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97364"/>
            <a:ext cx="3710952" cy="3699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A080-C19E-4275-B398-2DB39957E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13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869" y="46324"/>
            <a:ext cx="6546665" cy="5915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845-E7CF-4E9B-B7C8-3E3C1397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728" y="226765"/>
            <a:ext cx="684546" cy="64536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9217"/>
            <a:ext cx="6705600" cy="680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6FD7-D787-4060-A248-F32B2A81F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0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07F7-2F8A-454D-B666-A8DAA891521A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38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FA66-3384-418B-B7BF-965CB2C727F0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5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C322-0FF2-4B41-B1C3-11139D341689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D01F-DDBC-4CB6-AECA-0C327404F283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1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B8A8-020A-4D8C-A42C-5922AB1C0522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5997-4598-472C-9DCE-BD33A11172FD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35BB-E18E-4B64-8F5E-FBDF76004D6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6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C322-0FF2-4B41-B1C3-11139D341689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9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25ED-78E1-4D7A-B16A-C9550331CDDE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45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AFEB-5587-4FD2-9529-078AA9FA49C9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7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28AD-CB86-47CF-BE20-9F2B4C78F400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27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6049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261B-2BCF-4695-A241-902EB1628F34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D01F-DDBC-4CB6-AECA-0C327404F283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B8A8-020A-4D8C-A42C-5922AB1C0522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75997-4598-472C-9DCE-BD33A11172FD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3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35BB-E18E-4B64-8F5E-FBDF76004D6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25ED-78E1-4D7A-B16A-C9550331CDDE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4AFEB-5587-4FD2-9529-078AA9FA49C9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25344"/>
            <a:ext cx="539552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CBB784-4134-4CBF-8BFF-5A99DC6B9D8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308304" y="6665777"/>
            <a:ext cx="197971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QM17 Chicago J. Schukraft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967" y="6641914"/>
            <a:ext cx="1619033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Body Text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65184" y="46324"/>
            <a:ext cx="2366032" cy="59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620549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  <a:defRPr/>
            </a:pPr>
            <a:endParaRPr lang="en-US" sz="160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205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7056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58A62F-5D10-4B79-BF9E-24B57F8E3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indent="5302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indent="10620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indent="1062038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CBB784-4134-4CBF-8BFF-5A99DC6B9D87}" type="slidenum">
              <a:rPr lang="en-US">
                <a:solidFill>
                  <a:srgbClr val="91919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19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tabLst>
          <a:tab pos="1614488" algn="l"/>
        </a:tabLst>
        <a:defRPr sz="2400" b="1">
          <a:solidFill>
            <a:srgbClr val="0000FF"/>
          </a:solidFill>
          <a:latin typeface="+mn-lt"/>
          <a:ea typeface="+mn-ea"/>
          <a:cs typeface="+mn-cs"/>
        </a:defRPr>
      </a:lvl1pPr>
      <a:lvl2pPr marL="193675" indent="-3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ð"/>
        <a:tabLst>
          <a:tab pos="1614488" algn="l"/>
        </a:tabLst>
        <a:defRPr>
          <a:solidFill>
            <a:schemeClr val="tx1"/>
          </a:solidFill>
          <a:latin typeface="+mn-lt"/>
        </a:defRPr>
      </a:lvl2pPr>
      <a:lvl3pPr marL="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µ"/>
        <a:tabLst>
          <a:tab pos="1614488" algn="l"/>
        </a:tabLst>
        <a:defRPr>
          <a:solidFill>
            <a:schemeClr val="tx1"/>
          </a:solidFill>
          <a:latin typeface="+mn-lt"/>
        </a:defRPr>
      </a:lvl3pPr>
      <a:lvl4pPr marL="576263" indent="-15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tabLst>
          <a:tab pos="1614488" algn="l"/>
        </a:tabLst>
        <a:defRPr>
          <a:solidFill>
            <a:schemeClr val="tx1"/>
          </a:solidFill>
          <a:latin typeface="+mn-lt"/>
        </a:defRPr>
      </a:lvl4pPr>
      <a:lvl5pPr marL="7667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5pPr>
      <a:lvl6pPr marL="12239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6pPr>
      <a:lvl7pPr marL="16811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7pPr>
      <a:lvl8pPr marL="21383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8pPr>
      <a:lvl9pPr marL="2595563" algn="l" rtl="0" fontAlgn="base">
        <a:lnSpc>
          <a:spcPct val="90000"/>
        </a:lnSpc>
        <a:spcBef>
          <a:spcPct val="30000"/>
        </a:spcBef>
        <a:spcAft>
          <a:spcPct val="0"/>
        </a:spcAft>
        <a:tabLst>
          <a:tab pos="1614488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27" name="Rectangle 19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07288" cy="1008112"/>
          </a:xfrm>
          <a:solidFill>
            <a:srgbClr val="F4FF5F"/>
          </a:solidFill>
          <a:ln w="57150">
            <a:solidFill>
              <a:schemeClr val="tx1"/>
            </a:solidFill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  <p:txBody>
          <a:bodyPr wrap="square"/>
          <a:lstStyle/>
          <a:p>
            <a:r>
              <a:rPr lang="en-US" sz="3200" dirty="0" smtClean="0"/>
              <a:t>Particle </a:t>
            </a:r>
            <a:r>
              <a:rPr lang="en-US" sz="3200" dirty="0"/>
              <a:t>Production:</a:t>
            </a:r>
            <a:br>
              <a:rPr lang="en-US" sz="3200" dirty="0"/>
            </a:br>
            <a:r>
              <a:rPr lang="en-US" sz="2000" dirty="0"/>
              <a:t>a random collection of observations from LHC data </a:t>
            </a:r>
            <a:endParaRPr lang="en-US" sz="20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9B4DE-2EAC-4EF7-AFF0-93F89476A45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86600" y="6646867"/>
            <a:ext cx="2057400" cy="211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C012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2014 JINR Council J. Schukraft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67944" y="1700808"/>
            <a:ext cx="4741681" cy="3040974"/>
            <a:chOff x="4172610" y="3645024"/>
            <a:chExt cx="5078519" cy="32569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3972"/>
            <a:stretch/>
          </p:blipFill>
          <p:spPr>
            <a:xfrm>
              <a:off x="4172610" y="3645024"/>
              <a:ext cx="5078519" cy="325699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187627" y="4748824"/>
              <a:ext cx="2312941" cy="822425"/>
              <a:chOff x="5187627" y="4748824"/>
              <a:chExt cx="2312941" cy="82242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187627" y="5263472"/>
                <a:ext cx="2312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A. Andronic et al 1611.01347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5315210" y="4748824"/>
                <a:ext cx="1062791" cy="308419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defRPr sz="1600">
                    <a:solidFill>
                      <a:srgbClr val="0000FF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rgbClr val="0000FF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rgbClr val="0000FF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rgbClr val="0000FF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rgbClr val="0000FF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1600">
                    <a:solidFill>
                      <a:srgbClr val="0000FF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1600">
                    <a:solidFill>
                      <a:srgbClr val="0000FF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1600">
                    <a:solidFill>
                      <a:srgbClr val="0000FF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defRPr sz="1600">
                    <a:solidFill>
                      <a:srgbClr val="0000FF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Arial" charset="0"/>
                  </a:rPr>
                  <a:t>PbPb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</a:rPr>
                  <a:t> LHC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60" y="1510957"/>
            <a:ext cx="3160558" cy="5153422"/>
          </a:xfrm>
          <a:prstGeom prst="rect">
            <a:avLst/>
          </a:prstGeom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979712" y="1902007"/>
            <a:ext cx="940963" cy="523862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>
            <a:lvl1pPr>
              <a:defRPr sz="16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rgbClr val="0000FF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rgbClr val="0000FF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</a:rPr>
              <a:t>S+S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rPr>
              <a:t> SPS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/>
              <a:t>NA35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 rot="10800000">
            <a:off x="2666217" y="2978272"/>
            <a:ext cx="508915" cy="591217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10800000">
            <a:off x="2488626" y="5036805"/>
            <a:ext cx="432048" cy="375801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7878" y="5317846"/>
            <a:ext cx="4421088" cy="1200329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safest prediction </a:t>
            </a:r>
            <a:r>
              <a:rPr lang="en-US" dirty="0"/>
              <a:t>for LHC: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particle </a:t>
            </a:r>
            <a:r>
              <a:rPr lang="en-US" dirty="0"/>
              <a:t>ratios will be </a:t>
            </a:r>
            <a:r>
              <a:rPr lang="en-US" dirty="0">
                <a:solidFill>
                  <a:srgbClr val="FF0000"/>
                </a:solidFill>
              </a:rPr>
              <a:t>trivial</a:t>
            </a:r>
            <a:r>
              <a:rPr lang="en-US" dirty="0"/>
              <a:t> (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baseline="-25000" dirty="0" err="1"/>
              <a:t>B</a:t>
            </a:r>
            <a:r>
              <a:rPr lang="en-US" dirty="0"/>
              <a:t> = 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94"/>
          <a:stretch/>
        </p:blipFill>
        <p:spPr>
          <a:xfrm>
            <a:off x="52242" y="198034"/>
            <a:ext cx="4192623" cy="6577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4680520" cy="633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341" y="3117937"/>
            <a:ext cx="137088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p + </a:t>
            </a:r>
            <a:r>
              <a:rPr lang="en-US" sz="1600" dirty="0"/>
              <a:t>d</a:t>
            </a:r>
            <a:r>
              <a:rPr lang="en-US" sz="1600" dirty="0">
                <a:latin typeface="Symbol" panose="05050102010706020507" pitchFamily="18" charset="2"/>
              </a:rPr>
              <a:t> -&gt; p + </a:t>
            </a:r>
            <a:r>
              <a:rPr lang="en-US" sz="1600" dirty="0" smtClean="0"/>
              <a:t>d</a:t>
            </a:r>
            <a:endParaRPr lang="en-US" sz="1600" dirty="0" smtClean="0">
              <a:latin typeface="Symbol" panose="05050102010706020507" pitchFamily="18" charset="2"/>
            </a:endParaRPr>
          </a:p>
          <a:p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Elastic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21244" y="4793444"/>
            <a:ext cx="212429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</a:rPr>
              <a:t>-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dirty="0"/>
              <a:t>d</a:t>
            </a:r>
            <a:r>
              <a:rPr lang="en-US" dirty="0">
                <a:latin typeface="Symbol" panose="05050102010706020507" pitchFamily="18" charset="2"/>
              </a:rPr>
              <a:t> -&gt;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</a:rPr>
              <a:t>0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dirty="0" smtClean="0"/>
              <a:t>n + n</a:t>
            </a:r>
            <a:endParaRPr lang="en-US" dirty="0" smtClean="0">
              <a:latin typeface="Symbol" panose="05050102010706020507" pitchFamily="18" charset="2"/>
            </a:endParaRPr>
          </a:p>
          <a:p>
            <a:r>
              <a:rPr lang="en-US" sz="3600" dirty="0" err="1" smtClean="0">
                <a:latin typeface="Symbol" panose="05050102010706020507" pitchFamily="18" charset="2"/>
              </a:rPr>
              <a:t>s</a:t>
            </a:r>
            <a:r>
              <a:rPr lang="en-US" sz="3600" baseline="-25000" dirty="0" err="1"/>
              <a:t>C</a:t>
            </a:r>
            <a:r>
              <a:rPr lang="en-US" sz="3600" baseline="-25000" dirty="0" err="1" smtClean="0"/>
              <a:t>hargeEx</a:t>
            </a:r>
            <a:endParaRPr lang="en-US" sz="3600" baseline="-25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105888" y="1599858"/>
            <a:ext cx="313378" cy="965046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568142" y="3530902"/>
            <a:ext cx="638192" cy="490746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282257" y="4511141"/>
            <a:ext cx="1201705" cy="573680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89310" y="5803811"/>
            <a:ext cx="3023584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inel+CEX</a:t>
            </a:r>
            <a:r>
              <a:rPr lang="en-US" sz="2000" b="1" dirty="0" smtClean="0"/>
              <a:t>) &gt;&gt; </a:t>
            </a:r>
            <a:r>
              <a:rPr lang="en-US" sz="2000" b="1" dirty="0" smtClean="0">
                <a:latin typeface="Symbol" panose="05050102010706020507" pitchFamily="18" charset="2"/>
              </a:rPr>
              <a:t>s</a:t>
            </a:r>
            <a:r>
              <a:rPr lang="en-US" sz="2000" b="1" dirty="0" smtClean="0"/>
              <a:t>(elastic)</a:t>
            </a:r>
          </a:p>
          <a:p>
            <a:r>
              <a:rPr lang="en-US" sz="2000" b="1" dirty="0" smtClean="0">
                <a:latin typeface="Symbol" panose="05050102010706020507" pitchFamily="18" charset="2"/>
              </a:rPr>
              <a:t>=&gt; </a:t>
            </a:r>
            <a:r>
              <a:rPr lang="en-US" sz="2000" b="1" dirty="0" err="1" smtClean="0">
                <a:latin typeface="Symbol" panose="05050102010706020507" pitchFamily="18" charset="2"/>
              </a:rPr>
              <a:t>t</a:t>
            </a:r>
            <a:r>
              <a:rPr lang="en-US" sz="2000" b="1" baseline="-25000" dirty="0" err="1" smtClean="0"/>
              <a:t>chem</a:t>
            </a:r>
            <a:r>
              <a:rPr lang="en-US" sz="2000" b="1" dirty="0" smtClean="0"/>
              <a:t> &lt;&lt; </a:t>
            </a:r>
            <a:r>
              <a:rPr lang="en-US" sz="2000" b="1" dirty="0" err="1" smtClean="0">
                <a:latin typeface="Symbol" panose="05050102010706020507" pitchFamily="18" charset="2"/>
              </a:rPr>
              <a:t>t</a:t>
            </a:r>
            <a:r>
              <a:rPr lang="en-US" sz="2000" b="1" baseline="-25000" dirty="0" err="1" smtClean="0"/>
              <a:t>kin</a:t>
            </a:r>
            <a:endParaRPr lang="en-US" sz="2000" b="1" baseline="-25000" dirty="0" smtClean="0"/>
          </a:p>
          <a:p>
            <a:r>
              <a:rPr lang="en-US" sz="2000" b="1" dirty="0" smtClean="0"/>
              <a:t>Why T</a:t>
            </a:r>
            <a:r>
              <a:rPr lang="en-US" sz="2000" b="1" baseline="-25000" dirty="0" smtClean="0"/>
              <a:t>chem</a:t>
            </a:r>
            <a:r>
              <a:rPr lang="en-US" sz="2000" b="1" dirty="0" smtClean="0"/>
              <a:t> &gt;&gt; T</a:t>
            </a:r>
            <a:r>
              <a:rPr lang="en-US" sz="2000" b="1" baseline="-25000" dirty="0" smtClean="0"/>
              <a:t>kin</a:t>
            </a:r>
            <a:r>
              <a:rPr lang="en-US" sz="2000" b="1" dirty="0" smtClean="0"/>
              <a:t> ??</a:t>
            </a:r>
            <a:endParaRPr lang="en-US" sz="20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883" y="2619251"/>
            <a:ext cx="3121291" cy="42728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301" y="6208635"/>
            <a:ext cx="4686794" cy="8217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947" r="1724"/>
          <a:stretch/>
        </p:blipFill>
        <p:spPr>
          <a:xfrm>
            <a:off x="4981538" y="65045"/>
            <a:ext cx="4468368" cy="2752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65380" y="862819"/>
            <a:ext cx="190937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ymbol" panose="05050102010706020507" pitchFamily="18" charset="2"/>
              </a:rPr>
              <a:t>p + </a:t>
            </a:r>
            <a:r>
              <a:rPr lang="en-US" sz="1600" dirty="0" smtClean="0">
                <a:latin typeface="+mn-lt"/>
              </a:rPr>
              <a:t>d</a:t>
            </a:r>
            <a:r>
              <a:rPr lang="en-US" sz="1600" dirty="0" smtClean="0">
                <a:latin typeface="Symbol" panose="05050102010706020507" pitchFamily="18" charset="2"/>
              </a:rPr>
              <a:t> -&gt; p + </a:t>
            </a:r>
            <a:r>
              <a:rPr lang="en-US" sz="1600" dirty="0" smtClean="0">
                <a:latin typeface="+mn-lt"/>
              </a:rPr>
              <a:t>n</a:t>
            </a:r>
            <a:r>
              <a:rPr lang="en-US" sz="1600" dirty="0" smtClean="0">
                <a:latin typeface="Symbol" panose="05050102010706020507" pitchFamily="18" charset="2"/>
              </a:rPr>
              <a:t> + </a:t>
            </a:r>
            <a:r>
              <a:rPr lang="en-US" sz="1600" dirty="0" smtClean="0">
                <a:latin typeface="+mn-lt"/>
              </a:rPr>
              <a:t>p</a:t>
            </a:r>
            <a:r>
              <a:rPr lang="en-US" sz="1600" dirty="0" smtClean="0">
                <a:latin typeface="Symbol" panose="05050102010706020507" pitchFamily="18" charset="2"/>
              </a:rPr>
              <a:t> </a:t>
            </a:r>
          </a:p>
          <a:p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Inelastic</a:t>
            </a:r>
            <a:endParaRPr lang="en-US" sz="1600" baseline="-25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47581" y="153984"/>
            <a:ext cx="3734633" cy="2513870"/>
            <a:chOff x="3447581" y="153984"/>
            <a:chExt cx="3734633" cy="2513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47581" y="153984"/>
              <a:ext cx="3734633" cy="251387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297107" y="756389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1702.00486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7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54277" y="46324"/>
            <a:ext cx="7187866" cy="591573"/>
          </a:xfrm>
        </p:spPr>
        <p:txBody>
          <a:bodyPr/>
          <a:lstStyle/>
          <a:p>
            <a:r>
              <a:rPr lang="en-US" dirty="0" smtClean="0"/>
              <a:t>S-Canonical &amp; Core </a:t>
            </a:r>
            <a:r>
              <a:rPr lang="en-US" dirty="0" smtClean="0"/>
              <a:t>Corona </a:t>
            </a:r>
            <a:r>
              <a:rPr lang="en-US" dirty="0" smtClean="0"/>
              <a:t>Fits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QM17 Chicago J. Schukraft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035BB-E18E-4B64-8F5E-FBDF76004D67}" type="slidenum">
              <a:rPr lang="en-US" smtClean="0">
                <a:solidFill>
                  <a:srgbClr val="919191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91919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496" y="932968"/>
            <a:ext cx="5005573" cy="513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0739" y="1614582"/>
            <a:ext cx="2858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 = optimal Core Fraction </a:t>
            </a:r>
            <a:br>
              <a:rPr lang="en-US" dirty="0" smtClean="0"/>
            </a:br>
            <a:r>
              <a:rPr lang="en-US" dirty="0" smtClean="0"/>
              <a:t>for each particle individually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40" y="2260913"/>
            <a:ext cx="4873163" cy="459708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4932040" y="3501008"/>
            <a:ext cx="4355976" cy="72008"/>
          </a:xfrm>
          <a:prstGeom prst="line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0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5"/>
          <p:cNvGrpSpPr/>
          <p:nvPr/>
        </p:nvGrpSpPr>
        <p:grpSpPr>
          <a:xfrm>
            <a:off x="4857416" y="4023173"/>
            <a:ext cx="4248748" cy="2834827"/>
            <a:chOff x="0" y="4681417"/>
            <a:chExt cx="3205316" cy="2176583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4681417"/>
              <a:ext cx="3205316" cy="2176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40299" y="5178002"/>
              <a:ext cx="924136" cy="292966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l">
                <a:buClr>
                  <a:srgbClr val="FC0128"/>
                </a:buClr>
              </a:pPr>
              <a:r>
                <a:rPr lang="en-US" b="1" dirty="0">
                  <a:solidFill>
                    <a:srgbClr val="FF00FF"/>
                  </a:solidFill>
                  <a:latin typeface="Arial" pitchFamily="34" charset="0"/>
                </a:rPr>
                <a:t>p</a:t>
              </a:r>
              <a:r>
                <a:rPr lang="en-US" b="1" dirty="0" smtClean="0">
                  <a:solidFill>
                    <a:srgbClr val="FF00FF"/>
                  </a:solidFill>
                  <a:latin typeface="Arial" pitchFamily="34" charset="0"/>
                </a:rPr>
                <a:t>p</a:t>
              </a:r>
              <a:r>
                <a:rPr lang="en-US" b="1" dirty="0" smtClean="0">
                  <a:solidFill>
                    <a:srgbClr val="FF00FF"/>
                  </a:solidFill>
                  <a:latin typeface="Symbol" pitchFamily="18" charset="2"/>
                </a:rPr>
                <a:t> </a:t>
              </a:r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</a:rPr>
                <a:t>RHIC</a:t>
              </a:r>
              <a:endParaRPr lang="en-US" b="1" dirty="0">
                <a:solidFill>
                  <a:srgbClr val="FF00FF"/>
                </a:solidFill>
                <a:latin typeface="Symbol" pitchFamily="18" charset="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3861048"/>
            <a:ext cx="4196541" cy="2960587"/>
            <a:chOff x="0" y="3861048"/>
            <a:chExt cx="4196541" cy="29605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29235"/>
            <a:stretch/>
          </p:blipFill>
          <p:spPr>
            <a:xfrm>
              <a:off x="0" y="3861048"/>
              <a:ext cx="4196541" cy="2960587"/>
            </a:xfrm>
            <a:prstGeom prst="rect">
              <a:avLst/>
            </a:prstGeom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55576" y="4581128"/>
              <a:ext cx="894477" cy="308419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>
                <a:defRPr sz="16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defRPr sz="16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r>
                <a:rPr lang="en-US" sz="1400" b="1" dirty="0" err="1">
                  <a:solidFill>
                    <a:srgbClr val="FF00FF"/>
                  </a:solidFill>
                </a:rPr>
                <a:t>e</a:t>
              </a:r>
              <a:r>
                <a:rPr lang="en-US" sz="1400" b="1" baseline="30000" dirty="0" err="1" smtClean="0">
                  <a:solidFill>
                    <a:srgbClr val="FF00FF"/>
                  </a:solidFill>
                </a:rPr>
                <a:t>+</a:t>
              </a:r>
              <a:r>
                <a:rPr lang="en-US" sz="1400" b="1" dirty="0" err="1" smtClean="0">
                  <a:solidFill>
                    <a:srgbClr val="FF00FF"/>
                  </a:solidFill>
                </a:rPr>
                <a:t>e</a:t>
              </a:r>
              <a:r>
                <a:rPr lang="en-US" sz="1400" b="1" baseline="30000" dirty="0" smtClean="0">
                  <a:solidFill>
                    <a:srgbClr val="FF00FF"/>
                  </a:solidFill>
                </a:rPr>
                <a:t>-</a:t>
              </a:r>
              <a:r>
                <a:rPr lang="en-US" sz="1400" b="1" dirty="0" smtClean="0"/>
                <a:t> LEP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199" y="73848"/>
            <a:ext cx="7425110" cy="536173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1400" dirty="0" smtClean="0"/>
              <a:t>unreasonably</a:t>
            </a:r>
            <a:r>
              <a:rPr lang="en-US" sz="3200" dirty="0" smtClean="0"/>
              <a:t> successful Thermal </a:t>
            </a:r>
            <a:r>
              <a:rPr lang="en-US" sz="3200" dirty="0"/>
              <a:t>M</a:t>
            </a:r>
            <a:r>
              <a:rPr lang="en-US" sz="3200" dirty="0" smtClean="0"/>
              <a:t>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3095608"/>
          </a:xfrm>
        </p:spPr>
        <p:txBody>
          <a:bodyPr/>
          <a:lstStyle/>
          <a:p>
            <a:r>
              <a:rPr lang="en-US" dirty="0" smtClean="0"/>
              <a:t>Dozens of particle ratios with very few parameters (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chem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baseline="-25000" dirty="0" err="1" smtClean="0"/>
              <a:t>B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s</a:t>
            </a:r>
            <a:r>
              <a:rPr lang="en-US" dirty="0" smtClean="0"/>
              <a:t>,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c</a:t>
            </a:r>
            <a:r>
              <a:rPr lang="en-US" dirty="0" smtClean="0"/>
              <a:t>.)</a:t>
            </a:r>
            <a:endParaRPr lang="en-US" dirty="0" smtClean="0"/>
          </a:p>
          <a:p>
            <a:pPr lvl="1"/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, pp, pA, AA :  very ‘intuitive’ </a:t>
            </a:r>
            <a:r>
              <a:rPr lang="en-US" dirty="0" smtClean="0"/>
              <a:t>physics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efficient and fairly accurate description (compared to everything else, </a:t>
            </a:r>
            <a:r>
              <a:rPr lang="en-US" dirty="0" err="1" smtClean="0"/>
              <a:t>eg</a:t>
            </a:r>
            <a:r>
              <a:rPr lang="en-US" dirty="0" smtClean="0"/>
              <a:t> MC)</a:t>
            </a:r>
            <a:endParaRPr lang="en-US" dirty="0" smtClean="0"/>
          </a:p>
          <a:p>
            <a:r>
              <a:rPr lang="en-US" dirty="0" smtClean="0"/>
              <a:t>.. </a:t>
            </a:r>
            <a:r>
              <a:rPr lang="en-US" dirty="0"/>
              <a:t>n</a:t>
            </a:r>
            <a:r>
              <a:rPr lang="en-US" dirty="0" smtClean="0"/>
              <a:t>ot sure how and why this works so well !</a:t>
            </a:r>
          </a:p>
          <a:p>
            <a:pPr lvl="1"/>
            <a:r>
              <a:rPr lang="en-US" dirty="0" smtClean="0"/>
              <a:t>‘</a:t>
            </a:r>
            <a:r>
              <a:rPr lang="en-US" b="1" dirty="0" smtClean="0">
                <a:solidFill>
                  <a:srgbClr val="FF00FF"/>
                </a:solidFill>
              </a:rPr>
              <a:t>evolving</a:t>
            </a:r>
            <a:r>
              <a:rPr lang="en-US" dirty="0" smtClean="0"/>
              <a:t> into equilibrium’   A + B </a:t>
            </a:r>
            <a:r>
              <a:rPr lang="en-US" dirty="0" smtClean="0">
                <a:sym typeface="Wingdings" panose="05000000000000000000" pitchFamily="2" charset="2"/>
              </a:rPr>
              <a:t> C + D </a:t>
            </a:r>
            <a:r>
              <a:rPr lang="en-US" sz="1200" dirty="0" smtClean="0"/>
              <a:t>(</a:t>
            </a:r>
            <a:r>
              <a:rPr lang="en-US" sz="1200" b="1" dirty="0" smtClean="0"/>
              <a:t>hadronic</a:t>
            </a:r>
            <a:r>
              <a:rPr lang="en-US" sz="1200" dirty="0" smtClean="0"/>
              <a:t> or </a:t>
            </a:r>
            <a:r>
              <a:rPr lang="en-US" sz="1200" b="1" dirty="0" smtClean="0"/>
              <a:t>partonic</a:t>
            </a:r>
            <a:r>
              <a:rPr lang="en-US" sz="1200" dirty="0" smtClean="0"/>
              <a:t> ‘pressure cooker’ + detailed balance)</a:t>
            </a:r>
          </a:p>
          <a:p>
            <a:pPr lvl="1"/>
            <a:r>
              <a:rPr lang="en-US" dirty="0" smtClean="0"/>
              <a:t>‘</a:t>
            </a:r>
            <a:r>
              <a:rPr lang="en-US" b="1" dirty="0" smtClean="0">
                <a:solidFill>
                  <a:srgbClr val="FF00FF"/>
                </a:solidFill>
              </a:rPr>
              <a:t>born</a:t>
            </a:r>
            <a:r>
              <a:rPr lang="en-US" dirty="0" smtClean="0"/>
              <a:t> into equilibrium’         A + B =&gt; C + D  </a:t>
            </a:r>
            <a:r>
              <a:rPr lang="en-US" sz="1200" dirty="0" smtClean="0"/>
              <a:t>(</a:t>
            </a:r>
            <a:r>
              <a:rPr lang="en-US" sz="1200" dirty="0"/>
              <a:t>Fermi’s </a:t>
            </a:r>
            <a:r>
              <a:rPr lang="en-US" sz="1200" dirty="0" smtClean="0"/>
              <a:t>Golden </a:t>
            </a:r>
            <a:r>
              <a:rPr lang="en-US" sz="1200" dirty="0"/>
              <a:t>R</a:t>
            </a:r>
            <a:r>
              <a:rPr lang="en-US" sz="1200" dirty="0" smtClean="0"/>
              <a:t>ule &amp; phase space dominance) 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oth </a:t>
            </a:r>
            <a:r>
              <a:rPr lang="en-US" u="sng" dirty="0" smtClean="0"/>
              <a:t>plausible</a:t>
            </a:r>
            <a:r>
              <a:rPr lang="en-US" dirty="0" smtClean="0"/>
              <a:t> ideas, but </a:t>
            </a:r>
            <a:r>
              <a:rPr lang="en-US" u="sng" dirty="0" smtClean="0"/>
              <a:t>little (no?)</a:t>
            </a:r>
            <a:r>
              <a:rPr lang="en-US" u="sng" dirty="0" smtClean="0"/>
              <a:t> </a:t>
            </a:r>
            <a:r>
              <a:rPr lang="en-US" u="sng" dirty="0" smtClean="0"/>
              <a:t>experimental </a:t>
            </a:r>
            <a:r>
              <a:rPr lang="en-US" u="sng" dirty="0" smtClean="0"/>
              <a:t>proof</a:t>
            </a:r>
          </a:p>
          <a:p>
            <a:r>
              <a:rPr lang="en-US" dirty="0" smtClean="0"/>
              <a:t>.. not sure how or if this is connected to the QGP (</a:t>
            </a:r>
            <a:r>
              <a:rPr lang="en-US" dirty="0" err="1" smtClean="0"/>
              <a:t>partonic</a:t>
            </a:r>
            <a:r>
              <a:rPr lang="en-US" dirty="0" smtClean="0"/>
              <a:t>) phase</a:t>
            </a:r>
          </a:p>
          <a:p>
            <a:pPr lvl="1"/>
            <a:r>
              <a:rPr lang="en-US" dirty="0" smtClean="0"/>
              <a:t>(vacuum) hadron masses enter the PS formula, not </a:t>
            </a:r>
            <a:r>
              <a:rPr lang="en-US" dirty="0" err="1" smtClean="0"/>
              <a:t>parton</a:t>
            </a:r>
            <a:r>
              <a:rPr lang="en-US" dirty="0" smtClean="0"/>
              <a:t> masses </a:t>
            </a:r>
            <a:r>
              <a:rPr lang="en-US" sz="1600" dirty="0" smtClean="0"/>
              <a:t>(ex</a:t>
            </a: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 err="1">
                <a:latin typeface="Symbol" panose="05050102010706020507" pitchFamily="18" charset="2"/>
              </a:rPr>
              <a:t>g</a:t>
            </a:r>
            <a:r>
              <a:rPr lang="en-US" sz="1600" baseline="-25000" dirty="0" err="1"/>
              <a:t>s</a:t>
            </a:r>
            <a:r>
              <a:rPr lang="en-US" sz="1600" dirty="0"/>
              <a:t>,</a:t>
            </a:r>
            <a:r>
              <a:rPr lang="en-US" sz="1600" dirty="0">
                <a:latin typeface="Symbol" panose="05050102010706020507" pitchFamily="18" charset="2"/>
              </a:rPr>
              <a:t> </a:t>
            </a:r>
            <a:r>
              <a:rPr lang="en-US" sz="1600" dirty="0" err="1">
                <a:latin typeface="Symbol" panose="05050102010706020507" pitchFamily="18" charset="2"/>
              </a:rPr>
              <a:t>g</a:t>
            </a:r>
            <a:r>
              <a:rPr lang="en-US" sz="1600" baseline="-25000" dirty="0" err="1"/>
              <a:t>c</a:t>
            </a:r>
            <a:r>
              <a:rPr lang="en-US" sz="1600" dirty="0" smtClean="0"/>
              <a:t>.)</a:t>
            </a:r>
          </a:p>
          <a:p>
            <a:pPr lvl="1"/>
            <a:r>
              <a:rPr lang="en-US" dirty="0" smtClean="0"/>
              <a:t>Connection to QGP either conspiracy (of </a:t>
            </a:r>
            <a:r>
              <a:rPr lang="en-US" dirty="0" err="1" smtClean="0"/>
              <a:t>fugacities</a:t>
            </a:r>
            <a:r>
              <a:rPr lang="en-US" dirty="0" smtClean="0"/>
              <a:t>) or conjecture</a:t>
            </a:r>
            <a:r>
              <a:rPr lang="en-US" sz="1600" u="sng" dirty="0" smtClean="0"/>
              <a:t/>
            </a:r>
            <a:br>
              <a:rPr lang="en-US" sz="1600" u="sng" dirty="0" smtClean="0"/>
            </a:br>
            <a:endParaRPr lang="en-US" u="sng" dirty="0" smtClean="0"/>
          </a:p>
          <a:p>
            <a:r>
              <a:rPr lang="en-US" dirty="0" smtClean="0"/>
              <a:t>Blessing &amp; Curse of Equilibrium: No memory of past </a:t>
            </a:r>
            <a:r>
              <a:rPr lang="en-US" dirty="0" smtClean="0"/>
              <a:t>! No need for Dynamics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730" y="2694295"/>
            <a:ext cx="1512168" cy="5271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7199" y="5108358"/>
            <a:ext cx="7554708" cy="1671227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If Equilibrium is the Problem, 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Out-of-Equilibrium may be a Solution: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Study out-of-equilibrium signals =&gt;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test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‘Dynamics at work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’</a:t>
            </a:r>
          </a:p>
          <a:p>
            <a:pPr marL="400050" indent="-4000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AutoNum type="romanU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Fluctuations around Equilibrium</a:t>
            </a:r>
          </a:p>
          <a:p>
            <a:pPr marL="400050" indent="-4000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AutoNum type="romanU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Onset/Approach to (or sequential freeze-out from) Equilibrium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2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75" y="101723"/>
            <a:ext cx="5814092" cy="480774"/>
          </a:xfrm>
        </p:spPr>
        <p:txBody>
          <a:bodyPr/>
          <a:lstStyle/>
          <a:p>
            <a:r>
              <a:rPr lang="en-US" sz="2800" dirty="0" smtClean="0"/>
              <a:t>Size/Volume Dependence </a:t>
            </a:r>
            <a:r>
              <a:rPr lang="en-US" sz="1600" dirty="0" smtClean="0"/>
              <a:t>(the onset?)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949"/>
            <a:ext cx="9144000" cy="6165850"/>
          </a:xfrm>
        </p:spPr>
        <p:txBody>
          <a:bodyPr/>
          <a:lstStyle/>
          <a:p>
            <a:r>
              <a:rPr lang="en-US" dirty="0" smtClean="0"/>
              <a:t>Smooth </a:t>
            </a:r>
            <a:r>
              <a:rPr lang="en-US" dirty="0"/>
              <a:t>Evolution from </a:t>
            </a:r>
            <a:r>
              <a:rPr lang="en-US" b="1" dirty="0">
                <a:solidFill>
                  <a:srgbClr val="FF0000"/>
                </a:solidFill>
              </a:rPr>
              <a:t>MinBias pp to central AA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(~ dN/d</a:t>
            </a:r>
            <a:r>
              <a:rPr 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h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, 1/S dN/dy, .. </a:t>
            </a:r>
            <a:r>
              <a:rPr lang="en-US" sz="1600" dirty="0" smtClean="0">
                <a:solidFill>
                  <a:schemeClr val="tx1"/>
                </a:solidFill>
              </a:rPr>
              <a:t>?)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) No obvious mechanism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‘</a:t>
            </a:r>
            <a:r>
              <a:rPr lang="en-US" dirty="0" smtClean="0">
                <a:solidFill>
                  <a:srgbClr val="FF00FF"/>
                </a:solidFill>
              </a:rPr>
              <a:t>Born into Phase </a:t>
            </a:r>
            <a:r>
              <a:rPr lang="en-US" dirty="0" smtClean="0">
                <a:solidFill>
                  <a:srgbClr val="FF00FF"/>
                </a:solidFill>
              </a:rPr>
              <a:t>Space</a:t>
            </a:r>
            <a:r>
              <a:rPr lang="en-US" dirty="0" smtClean="0"/>
              <a:t>’</a:t>
            </a:r>
            <a:endParaRPr lang="en-US" dirty="0"/>
          </a:p>
          <a:p>
            <a:pPr lvl="1"/>
            <a:r>
              <a:rPr lang="en-US" dirty="0" smtClean="0"/>
              <a:t>w/o IS or FS Interaction =&gt;  </a:t>
            </a:r>
            <a:br>
              <a:rPr lang="en-US" dirty="0" smtClean="0"/>
            </a:br>
            <a:r>
              <a:rPr lang="en-US" dirty="0" smtClean="0"/>
              <a:t>    Phase Space = linear superposition</a:t>
            </a:r>
          </a:p>
          <a:p>
            <a:pPr lvl="1"/>
            <a:r>
              <a:rPr lang="en-US" dirty="0" smtClean="0"/>
              <a:t>Change PS via string fusion, a la </a:t>
            </a:r>
            <a:r>
              <a:rPr lang="en-US" dirty="0" err="1" smtClean="0"/>
              <a:t>Dipsy</a:t>
            </a:r>
            <a:r>
              <a:rPr lang="en-US" dirty="0"/>
              <a:t> 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see also H Satz (change string tension)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eeds interactions </a:t>
            </a:r>
            <a:br>
              <a:rPr lang="en-US" dirty="0" smtClean="0"/>
            </a:br>
            <a:r>
              <a:rPr lang="en-US" dirty="0" smtClean="0"/>
              <a:t>=&gt; ‘born’ evolves towards ‘evolving’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7985" y="1048818"/>
            <a:ext cx="3794532" cy="4868032"/>
            <a:chOff x="-398671" y="2136482"/>
            <a:chExt cx="3794532" cy="4868032"/>
          </a:xfrm>
        </p:grpSpPr>
        <p:grpSp>
          <p:nvGrpSpPr>
            <p:cNvPr id="37" name="Group 36"/>
            <p:cNvGrpSpPr/>
            <p:nvPr/>
          </p:nvGrpSpPr>
          <p:grpSpPr>
            <a:xfrm>
              <a:off x="-398671" y="2136482"/>
              <a:ext cx="3794532" cy="4868032"/>
              <a:chOff x="-829355" y="1719845"/>
              <a:chExt cx="3794532" cy="519113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829355" y="1719845"/>
                <a:ext cx="3794532" cy="5191137"/>
                <a:chOff x="5591004" y="163054"/>
                <a:chExt cx="3794532" cy="5191137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1836" b="646"/>
                <a:stretch/>
              </p:blipFill>
              <p:spPr>
                <a:xfrm>
                  <a:off x="6181986" y="601663"/>
                  <a:ext cx="3203550" cy="4752528"/>
                </a:xfrm>
                <a:prstGeom prst="rect">
                  <a:avLst/>
                </a:prstGeom>
              </p:spPr>
            </p:pic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591004" y="163054"/>
                  <a:ext cx="3297912" cy="305915"/>
                </a:xfrm>
                <a:prstGeom prst="rect">
                  <a:avLst/>
                </a:prstGeom>
                <a:solidFill>
                  <a:srgbClr val="CC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30000"/>
                    </a:spcBef>
                    <a:buClr>
                      <a:srgbClr val="FC0128"/>
                    </a:buClr>
                  </a:pPr>
                  <a:r>
                    <a:rPr lang="en-US" sz="1400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Strangeness Enhancement pp pA AA              </a:t>
                  </a:r>
                  <a:endParaRPr lang="en-GB" sz="14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6887258" y="2171598"/>
                  <a:ext cx="801014" cy="898021"/>
                  <a:chOff x="5614664" y="3799693"/>
                  <a:chExt cx="801014" cy="898021"/>
                </a:xfrm>
              </p:grpSpPr>
              <p:sp>
                <p:nvSpPr>
                  <p:cNvPr id="1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14664" y="4173852"/>
                    <a:ext cx="535339" cy="523862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p</a:t>
                    </a:r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p, pPb</a:t>
                    </a:r>
                  </a:p>
                </p:txBody>
              </p:sp>
              <p:cxnSp>
                <p:nvCxnSpPr>
                  <p:cNvPr id="15" name="Straight Arrow Connector 14"/>
                  <p:cNvCxnSpPr/>
                  <p:nvPr/>
                </p:nvCxnSpPr>
                <p:spPr bwMode="auto">
                  <a:xfrm>
                    <a:off x="6082383" y="4451220"/>
                    <a:ext cx="217809" cy="154802"/>
                  </a:xfrm>
                  <a:prstGeom prst="straightConnector1">
                    <a:avLst/>
                  </a:prstGeom>
                  <a:solidFill>
                    <a:srgbClr val="FFFF99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6" name="Straight Arrow Connector 15"/>
                  <p:cNvCxnSpPr/>
                  <p:nvPr/>
                </p:nvCxnSpPr>
                <p:spPr bwMode="auto">
                  <a:xfrm flipV="1">
                    <a:off x="6142978" y="3799693"/>
                    <a:ext cx="272700" cy="351318"/>
                  </a:xfrm>
                  <a:prstGeom prst="straightConnector1">
                    <a:avLst/>
                  </a:prstGeom>
                  <a:solidFill>
                    <a:srgbClr val="FFFF99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765361" y="559381"/>
                  <a:ext cx="1911082" cy="3041020"/>
                  <a:chOff x="3777830" y="3787270"/>
                  <a:chExt cx="1911082" cy="3041020"/>
                </a:xfrm>
              </p:grpSpPr>
              <p:sp>
                <p:nvSpPr>
                  <p:cNvPr id="1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6230" y="5356783"/>
                    <a:ext cx="722496" cy="308420"/>
                  </a:xfrm>
                  <a:prstGeom prst="rect">
                    <a:avLst/>
                  </a:prstGeom>
                  <a:solidFill>
                    <a:srgbClr val="FFFF99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</a:rPr>
                      <a:t>PbPb</a:t>
                    </a:r>
                  </a:p>
                </p:txBody>
              </p:sp>
              <p:cxnSp>
                <p:nvCxnSpPr>
                  <p:cNvPr id="12" name="Straight Arrow Connector 11"/>
                  <p:cNvCxnSpPr/>
                  <p:nvPr/>
                </p:nvCxnSpPr>
                <p:spPr bwMode="auto">
                  <a:xfrm flipV="1">
                    <a:off x="5575746" y="5261845"/>
                    <a:ext cx="113166" cy="137643"/>
                  </a:xfrm>
                  <a:prstGeom prst="straightConnector1">
                    <a:avLst/>
                  </a:prstGeom>
                  <a:solidFill>
                    <a:srgbClr val="FFFF99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3" name="Straight Arrow Connector 12"/>
                  <p:cNvCxnSpPr/>
                  <p:nvPr/>
                </p:nvCxnSpPr>
                <p:spPr bwMode="auto">
                  <a:xfrm>
                    <a:off x="5369493" y="5649004"/>
                    <a:ext cx="206253" cy="124642"/>
                  </a:xfrm>
                  <a:prstGeom prst="straightConnector1">
                    <a:avLst/>
                  </a:prstGeom>
                  <a:solidFill>
                    <a:srgbClr val="FFFF99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2677" y="6519871"/>
                    <a:ext cx="337793" cy="308419"/>
                  </a:xfrm>
                  <a:prstGeom prst="rect">
                    <a:avLst/>
                  </a:prstGeom>
                  <a:solidFill>
                    <a:srgbClr val="FFFF00"/>
                  </a:solidFill>
                  <a:ln w="19050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ymbol" panose="05050102010706020507" pitchFamily="18" charset="2"/>
                      </a:rPr>
                      <a:t>W</a:t>
                    </a:r>
                  </a:p>
                </p:txBody>
              </p:sp>
              <p:sp>
                <p:nvSpPr>
                  <p:cNvPr id="21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4837" y="5176456"/>
                    <a:ext cx="299692" cy="308419"/>
                  </a:xfrm>
                  <a:prstGeom prst="rect">
                    <a:avLst/>
                  </a:prstGeom>
                  <a:solidFill>
                    <a:srgbClr val="FFFF00"/>
                  </a:solidFill>
                  <a:ln w="19050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Symbol" panose="05050102010706020507" pitchFamily="18" charset="2"/>
                      </a:rPr>
                      <a:t>X</a:t>
                    </a:r>
                  </a:p>
                </p:txBody>
              </p:sp>
              <p:sp>
                <p:nvSpPr>
                  <p:cNvPr id="2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8845" y="4345934"/>
                    <a:ext cx="270452" cy="308419"/>
                  </a:xfrm>
                  <a:prstGeom prst="rect">
                    <a:avLst/>
                  </a:prstGeom>
                  <a:solidFill>
                    <a:srgbClr val="FFFF00"/>
                  </a:solidFill>
                  <a:ln w="19050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0070C0"/>
                        </a:solidFill>
                        <a:latin typeface="Symbol" panose="05050102010706020507" pitchFamily="18" charset="2"/>
                      </a:rPr>
                      <a:t>L</a:t>
                    </a:r>
                  </a:p>
                </p:txBody>
              </p:sp>
              <p:sp>
                <p:nvSpPr>
                  <p:cNvPr id="2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7830" y="3787270"/>
                    <a:ext cx="427190" cy="308419"/>
                  </a:xfrm>
                  <a:prstGeom prst="rect">
                    <a:avLst/>
                  </a:prstGeom>
                  <a:solidFill>
                    <a:srgbClr val="FFFF00"/>
                  </a:solidFill>
                  <a:ln w="19050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square" lIns="92075" tIns="46038" rIns="92075" bIns="46038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K</a:t>
                    </a:r>
                    <a:r>
                      <a:rPr lang="en-US" sz="1400" b="1" baseline="-25000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</a:rPr>
                      <a:t>0</a:t>
                    </a:r>
                  </a:p>
                </p:txBody>
              </p:sp>
            </p:grpSp>
          </p:grp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371941" y="4283716"/>
                <a:ext cx="1260594" cy="1396696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1724650" y="4231224"/>
                <a:ext cx="1050446" cy="0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9" name="Rectangle 18"/>
            <p:cNvSpPr/>
            <p:nvPr/>
          </p:nvSpPr>
          <p:spPr>
            <a:xfrm>
              <a:off x="1798404" y="6285603"/>
              <a:ext cx="128913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Alice 1606.07424</a:t>
              </a:r>
              <a:endParaRPr lang="en-US" sz="1200" dirty="0"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" y="-19542"/>
            <a:ext cx="920224" cy="5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75" y="101723"/>
            <a:ext cx="5814092" cy="480774"/>
          </a:xfrm>
        </p:spPr>
        <p:txBody>
          <a:bodyPr/>
          <a:lstStyle/>
          <a:p>
            <a:r>
              <a:rPr lang="en-US" sz="2800" dirty="0" smtClean="0"/>
              <a:t>Size/Volume Dependence </a:t>
            </a:r>
            <a:r>
              <a:rPr lang="en-US" sz="1600" dirty="0" smtClean="0"/>
              <a:t>(the onset?)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949"/>
            <a:ext cx="9144000" cy="6165850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en-US" dirty="0" smtClean="0"/>
              <a:t>) Exact strangeness conservation =&gt; </a:t>
            </a:r>
            <a:r>
              <a:rPr lang="en-US" dirty="0" err="1" smtClean="0">
                <a:solidFill>
                  <a:srgbClr val="FF00FF"/>
                </a:solidFill>
              </a:rPr>
              <a:t>sCanonical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retty good for open strangeness, also for light nuclei (incl. baryon conservation)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ails utterly for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endParaRPr lang="en-US" dirty="0" smtClean="0">
              <a:latin typeface="Symbol" panose="05050102010706020507" pitchFamily="18" charset="2"/>
            </a:endParaRPr>
          </a:p>
          <a:p>
            <a:pPr lvl="1"/>
            <a:r>
              <a:rPr lang="en-US" dirty="0"/>
              <a:t>f</a:t>
            </a:r>
            <a:r>
              <a:rPr lang="en-US" dirty="0" smtClean="0"/>
              <a:t>ails dramatically for p/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QM17 Chicago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876256" y="836712"/>
            <a:ext cx="824711" cy="0"/>
          </a:xfrm>
          <a:prstGeom prst="line">
            <a:avLst/>
          </a:prstGeom>
          <a:solidFill>
            <a:srgbClr val="FFFF99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3419872" y="1340768"/>
            <a:ext cx="5618091" cy="5693107"/>
            <a:chOff x="4362678" y="1980655"/>
            <a:chExt cx="4714107" cy="5044133"/>
          </a:xfrm>
        </p:grpSpPr>
        <p:grpSp>
          <p:nvGrpSpPr>
            <p:cNvPr id="17" name="Group 16"/>
            <p:cNvGrpSpPr/>
            <p:nvPr/>
          </p:nvGrpSpPr>
          <p:grpSpPr>
            <a:xfrm>
              <a:off x="4362678" y="2187773"/>
              <a:ext cx="4714107" cy="4837015"/>
              <a:chOff x="4347484" y="2100407"/>
              <a:chExt cx="4714107" cy="48370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347484" y="2100407"/>
                <a:ext cx="4714107" cy="4837015"/>
                <a:chOff x="1725634" y="1359785"/>
                <a:chExt cx="4714107" cy="4837015"/>
              </a:xfrm>
            </p:grpSpPr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5634" y="1359785"/>
                  <a:ext cx="4714107" cy="4837015"/>
                </a:xfrm>
                <a:prstGeom prst="rect">
                  <a:avLst/>
                </a:prstGeom>
              </p:spPr>
            </p:pic>
            <p:sp>
              <p:nvSpPr>
                <p:cNvPr id="52" name="Down Arrow 51"/>
                <p:cNvSpPr/>
                <p:nvPr/>
              </p:nvSpPr>
              <p:spPr bwMode="auto">
                <a:xfrm>
                  <a:off x="5218941" y="1783669"/>
                  <a:ext cx="277005" cy="343356"/>
                </a:xfrm>
                <a:prstGeom prst="down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Down Arrow 55"/>
                <p:cNvSpPr/>
                <p:nvPr/>
              </p:nvSpPr>
              <p:spPr bwMode="auto">
                <a:xfrm rot="5400000">
                  <a:off x="2445748" y="3022908"/>
                  <a:ext cx="277005" cy="343356"/>
                </a:xfrm>
                <a:prstGeom prst="downArrow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2075" tIns="46038" rIns="92075" bIns="46038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>
                      <a:srgbClr val="FC0128"/>
                    </a:buClr>
                    <a:buSzTx/>
                    <a:buFont typeface="Wingdings" pitchFamily="2" charset="2"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7986054" y="5940671"/>
                <a:ext cx="10374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b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1610.03001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4511519" y="1980655"/>
              <a:ext cx="4061139" cy="28687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p, pA, AA: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Normalized particle ratios vs N</a:t>
              </a:r>
              <a:r>
                <a:rPr kumimoji="0" lang="en-US" sz="1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18FFD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   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>
            <a:off x="2995617" y="1662230"/>
            <a:ext cx="4559650" cy="999009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991783" y="5302235"/>
            <a:ext cx="907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Priv. Comm.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" y="-19542"/>
            <a:ext cx="920224" cy="591573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 bwMode="auto">
          <a:xfrm>
            <a:off x="2995617" y="1747469"/>
            <a:ext cx="1000319" cy="2473619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6" name="Group 35"/>
          <p:cNvGrpSpPr/>
          <p:nvPr/>
        </p:nvGrpSpPr>
        <p:grpSpPr>
          <a:xfrm>
            <a:off x="70166" y="2021801"/>
            <a:ext cx="3279541" cy="2588469"/>
            <a:chOff x="19029" y="2246721"/>
            <a:chExt cx="3279541" cy="258846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/>
            <a:srcRect r="50054"/>
            <a:stretch/>
          </p:blipFill>
          <p:spPr>
            <a:xfrm>
              <a:off x="19029" y="2429794"/>
              <a:ext cx="3279541" cy="2405396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28816" y="2246721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1808.05245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472" y="4393570"/>
            <a:ext cx="3333750" cy="2622939"/>
            <a:chOff x="60472" y="4393570"/>
            <a:chExt cx="3333750" cy="2622939"/>
          </a:xfrm>
        </p:grpSpPr>
        <p:grpSp>
          <p:nvGrpSpPr>
            <p:cNvPr id="40" name="Group 39"/>
            <p:cNvGrpSpPr/>
            <p:nvPr/>
          </p:nvGrpSpPr>
          <p:grpSpPr>
            <a:xfrm>
              <a:off x="60472" y="4476488"/>
              <a:ext cx="3333750" cy="2540021"/>
              <a:chOff x="60472" y="4476488"/>
              <a:chExt cx="3333750" cy="2540021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/>
              <a:srcRect b="49712"/>
              <a:stretch/>
            </p:blipFill>
            <p:spPr>
              <a:xfrm>
                <a:off x="60472" y="4476488"/>
                <a:ext cx="3333750" cy="216024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5"/>
              <a:srcRect t="86406"/>
              <a:stretch/>
            </p:blipFill>
            <p:spPr>
              <a:xfrm>
                <a:off x="60472" y="6432586"/>
                <a:ext cx="3333750" cy="583923"/>
              </a:xfrm>
              <a:prstGeom prst="rect">
                <a:avLst/>
              </a:prstGeom>
            </p:spPr>
          </p:pic>
        </p:grpSp>
        <p:sp>
          <p:nvSpPr>
            <p:cNvPr id="61" name="Rectangle 60"/>
            <p:cNvSpPr/>
            <p:nvPr/>
          </p:nvSpPr>
          <p:spPr>
            <a:xfrm>
              <a:off x="475169" y="4393570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1803.05409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8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95936" y="1529290"/>
            <a:ext cx="5080081" cy="5337798"/>
            <a:chOff x="4385538" y="1933619"/>
            <a:chExt cx="4714107" cy="4837015"/>
          </a:xfrm>
        </p:grpSpPr>
        <p:grpSp>
          <p:nvGrpSpPr>
            <p:cNvPr id="47" name="Group 46"/>
            <p:cNvGrpSpPr/>
            <p:nvPr/>
          </p:nvGrpSpPr>
          <p:grpSpPr>
            <a:xfrm>
              <a:off x="4385538" y="1933619"/>
              <a:ext cx="4714107" cy="4837015"/>
              <a:chOff x="1763688" y="1192997"/>
              <a:chExt cx="4714107" cy="4837015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63688" y="1192997"/>
                <a:ext cx="4714107" cy="4837015"/>
              </a:xfrm>
              <a:prstGeom prst="rect">
                <a:avLst/>
              </a:prstGeom>
            </p:spPr>
          </p:pic>
          <p:sp>
            <p:nvSpPr>
              <p:cNvPr id="52" name="Down Arrow 51"/>
              <p:cNvSpPr/>
              <p:nvPr/>
            </p:nvSpPr>
            <p:spPr bwMode="auto">
              <a:xfrm>
                <a:off x="5218941" y="1783669"/>
                <a:ext cx="277005" cy="343356"/>
              </a:xfrm>
              <a:prstGeom prst="downArrow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Down Arrow 55"/>
              <p:cNvSpPr/>
              <p:nvPr/>
            </p:nvSpPr>
            <p:spPr bwMode="auto">
              <a:xfrm rot="5400000">
                <a:off x="2445748" y="3022908"/>
                <a:ext cx="277005" cy="343356"/>
              </a:xfrm>
              <a:prstGeom prst="downArrow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7986054" y="5940671"/>
              <a:ext cx="10374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b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1610.03001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75" y="101723"/>
            <a:ext cx="5814092" cy="480774"/>
          </a:xfrm>
        </p:spPr>
        <p:txBody>
          <a:bodyPr/>
          <a:lstStyle/>
          <a:p>
            <a:r>
              <a:rPr lang="en-US" sz="2800" dirty="0" smtClean="0"/>
              <a:t>Size/Volume Dependence </a:t>
            </a:r>
            <a:r>
              <a:rPr lang="en-US" sz="1600" dirty="0" smtClean="0"/>
              <a:t>(the onset?)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4949"/>
            <a:ext cx="9144000" cy="6165850"/>
          </a:xfrm>
        </p:spPr>
        <p:txBody>
          <a:bodyPr/>
          <a:lstStyle/>
          <a:p>
            <a:r>
              <a:rPr lang="en-US" dirty="0" smtClean="0"/>
              <a:t>III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FF"/>
                </a:solidFill>
              </a:rPr>
              <a:t>Core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equil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  <a:r>
              <a:rPr lang="en-US" dirty="0" smtClean="0"/>
              <a:t>+ </a:t>
            </a:r>
            <a:r>
              <a:rPr lang="en-US" dirty="0">
                <a:solidFill>
                  <a:srgbClr val="FF00FF"/>
                </a:solidFill>
              </a:rPr>
              <a:t>Corona</a:t>
            </a:r>
            <a:r>
              <a:rPr lang="en-US" dirty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(non-</a:t>
            </a:r>
            <a:r>
              <a:rPr lang="en-US" sz="1600" dirty="0" err="1" smtClean="0">
                <a:solidFill>
                  <a:schemeClr val="tx1"/>
                </a:solidFill>
              </a:rPr>
              <a:t>equil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many parameters (free fit to Corona fraction) =&gt; modest accuracy</a:t>
            </a:r>
          </a:p>
          <a:p>
            <a:pPr lvl="1"/>
            <a:r>
              <a:rPr lang="en-US" dirty="0" smtClean="0"/>
              <a:t>Core/Corona definition in </a:t>
            </a:r>
            <a:r>
              <a:rPr lang="en-US" dirty="0" err="1" smtClean="0"/>
              <a:t>pA</a:t>
            </a:r>
            <a:r>
              <a:rPr lang="en-US" dirty="0" smtClean="0"/>
              <a:t>  questionable</a:t>
            </a:r>
          </a:p>
          <a:p>
            <a:pPr lvl="1"/>
            <a:r>
              <a:rPr lang="en-US" dirty="0" smtClean="0"/>
              <a:t>Does NOT address pp (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) ratios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QM17 Chicago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602492" y="836712"/>
            <a:ext cx="824711" cy="0"/>
          </a:xfrm>
          <a:prstGeom prst="line">
            <a:avLst/>
          </a:prstGeom>
          <a:solidFill>
            <a:srgbClr val="FFFF99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112753" y="1268760"/>
            <a:ext cx="489739" cy="1656184"/>
          </a:xfrm>
          <a:prstGeom prst="straightConnector1">
            <a:avLst/>
          </a:prstGeom>
          <a:solidFill>
            <a:srgbClr val="FFFF99"/>
          </a:solidFill>
          <a:ln w="28575" cap="flat" cmpd="sng" algn="ctr">
            <a:solidFill>
              <a:srgbClr val="FF00FF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991783" y="5302235"/>
            <a:ext cx="907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Priv. Comm.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" y="-19542"/>
            <a:ext cx="920224" cy="5915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308549"/>
            <a:ext cx="3487470" cy="328989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50571" y="1940940"/>
            <a:ext cx="1260455" cy="1260455"/>
            <a:chOff x="250571" y="1940940"/>
            <a:chExt cx="1260455" cy="1260455"/>
          </a:xfrm>
        </p:grpSpPr>
        <p:sp>
          <p:nvSpPr>
            <p:cNvPr id="34" name="Oval 33"/>
            <p:cNvSpPr/>
            <p:nvPr/>
          </p:nvSpPr>
          <p:spPr bwMode="auto">
            <a:xfrm>
              <a:off x="250571" y="1940940"/>
              <a:ext cx="1260455" cy="1260455"/>
            </a:xfrm>
            <a:prstGeom prst="ellipse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88955" y="2395741"/>
              <a:ext cx="328556" cy="328556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33062" y="1975642"/>
            <a:ext cx="1260455" cy="1260455"/>
            <a:chOff x="250571" y="1940940"/>
            <a:chExt cx="1260455" cy="1260455"/>
          </a:xfrm>
        </p:grpSpPr>
        <p:sp>
          <p:nvSpPr>
            <p:cNvPr id="62" name="Oval 61"/>
            <p:cNvSpPr/>
            <p:nvPr/>
          </p:nvSpPr>
          <p:spPr bwMode="auto">
            <a:xfrm>
              <a:off x="250571" y="1940940"/>
              <a:ext cx="1260455" cy="1260455"/>
            </a:xfrm>
            <a:prstGeom prst="ellipse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77449" y="2361039"/>
              <a:ext cx="328556" cy="328556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7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712" y="46324"/>
            <a:ext cx="6941003" cy="591573"/>
          </a:xfrm>
        </p:spPr>
        <p:txBody>
          <a:bodyPr/>
          <a:lstStyle/>
          <a:p>
            <a:r>
              <a:rPr lang="en-US" sz="3200" dirty="0" smtClean="0"/>
              <a:t>II) Non-equilibrium ratios</a:t>
            </a:r>
            <a:r>
              <a:rPr lang="en-US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(sequential FO)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particles -&gt; different x-sections (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t</a:t>
            </a:r>
            <a:r>
              <a:rPr lang="en-US" baseline="-25000" dirty="0" err="1" smtClean="0"/>
              <a:t>r</a:t>
            </a:r>
            <a:r>
              <a:rPr lang="en-US" dirty="0" smtClean="0"/>
              <a:t>) -&gt; differential freeze-out T</a:t>
            </a:r>
            <a:r>
              <a:rPr lang="en-US" baseline="-25000" dirty="0" smtClean="0"/>
              <a:t>chem</a:t>
            </a:r>
          </a:p>
          <a:p>
            <a:pPr lvl="1"/>
            <a:r>
              <a:rPr lang="en-US" dirty="0" smtClean="0"/>
              <a:t>Smoking gun of chemical dynamics, we should look for it 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940" y="1404621"/>
            <a:ext cx="3966946" cy="5483017"/>
            <a:chOff x="0" y="1258351"/>
            <a:chExt cx="3966946" cy="5483017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1258351"/>
              <a:ext cx="3966946" cy="5483017"/>
              <a:chOff x="0" y="1258351"/>
              <a:chExt cx="3966946" cy="548301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b="774"/>
              <a:stretch/>
            </p:blipFill>
            <p:spPr>
              <a:xfrm>
                <a:off x="0" y="1258351"/>
                <a:ext cx="3966946" cy="5483017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21991" y="3907687"/>
                <a:ext cx="230704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Alice Phys</a:t>
                </a:r>
                <a:r>
                  <a:rPr lang="en-US" sz="1100" dirty="0">
                    <a:solidFill>
                      <a:srgbClr val="000000"/>
                    </a:solidFill>
                  </a:rPr>
                  <a:t>. Rev. C 91 024609 (2015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)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721991" y="2276872"/>
              <a:ext cx="2625873" cy="852294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403648" y="4848753"/>
              <a:ext cx="2092962" cy="46659"/>
            </a:xfrm>
            <a:prstGeom prst="straightConnector1">
              <a:avLst/>
            </a:prstGeom>
            <a:solidFill>
              <a:srgbClr val="FFFF99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89716" y="3922524"/>
              <a:ext cx="564474" cy="369974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f/K</a:t>
              </a:r>
              <a:endParaRPr lang="en-US" b="1" baseline="-25000" dirty="0" smtClean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3" name="Down Arrow 22"/>
            <p:cNvSpPr/>
            <p:nvPr/>
          </p:nvSpPr>
          <p:spPr bwMode="auto">
            <a:xfrm>
              <a:off x="3219682" y="2505626"/>
              <a:ext cx="346244" cy="497171"/>
            </a:xfrm>
            <a:prstGeom prst="downArrow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  <a:buFont typeface="Wingdings" pitchFamily="2" charset="2"/>
                <a:buNone/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 rot="16200000">
              <a:off x="2718853" y="4912623"/>
              <a:ext cx="277005" cy="343356"/>
            </a:xfrm>
            <a:prstGeom prst="downArrow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  <a:buFont typeface="Wingdings" pitchFamily="2" charset="2"/>
                <a:buNone/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78362" y="4465646"/>
            <a:ext cx="5065638" cy="2086725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Not chemistry, but kinetics </a:t>
            </a:r>
            <a:br>
              <a:rPr lang="en-US" dirty="0" smtClean="0">
                <a:solidFill>
                  <a:srgbClr val="000000"/>
                </a:solidFill>
                <a:latin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</a:rPr>
              <a:t>             (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decay + re-scattering)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dirty="0">
                <a:solidFill>
                  <a:srgbClr val="FF00FF"/>
                </a:solidFill>
                <a:latin typeface="Arial" charset="0"/>
              </a:rPr>
              <a:t>Proof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&amp;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nontrivial </a:t>
            </a:r>
            <a:r>
              <a:rPr lang="en-US" b="1" dirty="0" smtClean="0">
                <a:solidFill>
                  <a:srgbClr val="FF00FF"/>
                </a:solidFill>
                <a:latin typeface="Arial" charset="0"/>
              </a:rPr>
              <a:t>test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of </a:t>
            </a:r>
            <a:r>
              <a:rPr lang="en-US" b="1" dirty="0">
                <a:solidFill>
                  <a:srgbClr val="FF00FF"/>
                </a:solidFill>
                <a:latin typeface="Arial" charset="0"/>
              </a:rPr>
              <a:t>kinetic phase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!</a:t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u="sng" dirty="0">
                <a:solidFill>
                  <a:srgbClr val="000000"/>
                </a:solidFill>
                <a:latin typeface="Arial" charset="0"/>
              </a:rPr>
              <a:t>Incompatible with single FO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chem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=T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</a:rPr>
              <a:t>kin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!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=&gt; Transport &amp; Dynamics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 HRG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FF00FF"/>
                </a:solidFill>
                <a:latin typeface="Symbol" panose="05050102010706020507" pitchFamily="18" charset="2"/>
              </a:rPr>
              <a:t>r</a:t>
            </a:r>
            <a:r>
              <a:rPr lang="en-US" dirty="0" smtClean="0">
                <a:solidFill>
                  <a:srgbClr val="FF00FF"/>
                </a:solidFill>
                <a:latin typeface="Arial" charset="0"/>
              </a:rPr>
              <a:t>(~1fm) &lt; K*(~4fm) &lt; </a:t>
            </a:r>
            <a:r>
              <a:rPr lang="en-US" dirty="0" smtClean="0">
                <a:solidFill>
                  <a:srgbClr val="FF00FF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FF00FF"/>
                </a:solidFill>
                <a:latin typeface="Arial" charset="0"/>
              </a:rPr>
              <a:t>*(~13fm) </a:t>
            </a:r>
            <a:r>
              <a:rPr lang="en-US" dirty="0">
                <a:solidFill>
                  <a:srgbClr val="FF00FF"/>
                </a:solidFill>
                <a:latin typeface="Arial" charset="0"/>
              </a:rPr>
              <a:t>&lt; </a:t>
            </a:r>
            <a:r>
              <a:rPr lang="en-US" dirty="0">
                <a:solidFill>
                  <a:srgbClr val="FF00FF"/>
                </a:solidFill>
                <a:latin typeface="Symbol" panose="05050102010706020507" pitchFamily="18" charset="2"/>
              </a:rPr>
              <a:t>X</a:t>
            </a:r>
            <a:r>
              <a:rPr lang="en-US" dirty="0" smtClean="0">
                <a:solidFill>
                  <a:srgbClr val="FF00FF"/>
                </a:solidFill>
                <a:latin typeface="Arial" charset="0"/>
              </a:rPr>
              <a:t>*(&lt;22fm</a:t>
            </a:r>
            <a:r>
              <a:rPr lang="en-US" dirty="0">
                <a:solidFill>
                  <a:srgbClr val="FF00FF"/>
                </a:solidFill>
                <a:latin typeface="Arial" charset="0"/>
              </a:rPr>
              <a:t>)&lt; </a:t>
            </a:r>
            <a:r>
              <a:rPr lang="en-US" dirty="0" smtClean="0">
                <a:solidFill>
                  <a:srgbClr val="FF00FF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rgbClr val="FF00FF"/>
                </a:solidFill>
                <a:latin typeface="Arial" charset="0"/>
              </a:rPr>
              <a:t>(~45fm)</a:t>
            </a:r>
            <a:endParaRPr lang="en-US" dirty="0">
              <a:solidFill>
                <a:srgbClr val="FF00FF"/>
              </a:solidFill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55513" y="1404621"/>
            <a:ext cx="4889362" cy="3340826"/>
            <a:chOff x="4122494" y="1479468"/>
            <a:chExt cx="4889362" cy="3340826"/>
          </a:xfrm>
        </p:grpSpPr>
        <p:grpSp>
          <p:nvGrpSpPr>
            <p:cNvPr id="15" name="Group 14"/>
            <p:cNvGrpSpPr/>
            <p:nvPr/>
          </p:nvGrpSpPr>
          <p:grpSpPr>
            <a:xfrm>
              <a:off x="4122494" y="1479468"/>
              <a:ext cx="4889362" cy="3340826"/>
              <a:chOff x="4361511" y="2852936"/>
              <a:chExt cx="4213654" cy="287912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361511" y="2852936"/>
                <a:ext cx="4213654" cy="2879125"/>
                <a:chOff x="4954681" y="3978875"/>
                <a:chExt cx="4213654" cy="2879125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4954681" y="3978875"/>
                  <a:ext cx="4213654" cy="2879125"/>
                  <a:chOff x="420130" y="3595816"/>
                  <a:chExt cx="4213654" cy="2879125"/>
                </a:xfrm>
              </p:grpSpPr>
              <p:pic>
                <p:nvPicPr>
                  <p:cNvPr id="11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921" t="9317" r="8899" b="4379"/>
                  <a:stretch/>
                </p:blipFill>
                <p:spPr bwMode="auto">
                  <a:xfrm>
                    <a:off x="420130" y="3595816"/>
                    <a:ext cx="4213654" cy="2879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2" name="Straight Connector 11"/>
                  <p:cNvCxnSpPr/>
                  <p:nvPr/>
                </p:nvCxnSpPr>
                <p:spPr bwMode="auto">
                  <a:xfrm>
                    <a:off x="971600" y="4581128"/>
                    <a:ext cx="3528392" cy="0"/>
                  </a:xfrm>
                  <a:prstGeom prst="line">
                    <a:avLst/>
                  </a:prstGeom>
                  <a:solidFill>
                    <a:srgbClr val="FFFF99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6948264" y="5013176"/>
                  <a:ext cx="2190973" cy="504056"/>
                </a:xfrm>
                <a:prstGeom prst="line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 flipV="1">
                  <a:off x="6804248" y="4941168"/>
                  <a:ext cx="1800200" cy="288032"/>
                </a:xfrm>
                <a:prstGeom prst="line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rgbClr val="00AE00">
                      <a:lumMod val="75000"/>
                    </a:srgbClr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14" name="Rectangle 13"/>
              <p:cNvSpPr/>
              <p:nvPr/>
            </p:nvSpPr>
            <p:spPr>
              <a:xfrm>
                <a:off x="5364088" y="2975278"/>
                <a:ext cx="285687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Alice Phys</a:t>
                </a:r>
                <a:r>
                  <a:rPr lang="en-US" sz="1400" dirty="0">
                    <a:solidFill>
                      <a:srgbClr val="000000"/>
                    </a:solidFill>
                  </a:rPr>
                  <a:t>. Lett. B 728 (2014) 25-38</a:t>
                </a:r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5547637" y="1993565"/>
              <a:ext cx="682535" cy="369974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/p</a:t>
              </a:r>
              <a:endParaRPr lang="en-US" b="1" baseline="-25000" dirty="0" smtClean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8" name="Horizontal Scroll 27"/>
          <p:cNvSpPr/>
          <p:nvPr/>
        </p:nvSpPr>
        <p:spPr bwMode="auto">
          <a:xfrm>
            <a:off x="2028413" y="3972444"/>
            <a:ext cx="6839094" cy="3190895"/>
          </a:xfrm>
          <a:prstGeom prst="horizontalScroll">
            <a:avLst/>
          </a:prstGeom>
          <a:solidFill>
            <a:srgbClr val="FEE96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FF"/>
                </a:solidFill>
              </a:rPr>
              <a:t>weak indication of FS chemistry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(‘baryon annihilation</a:t>
            </a:r>
            <a:r>
              <a:rPr lang="en-US" sz="1600" dirty="0" smtClean="0">
                <a:solidFill>
                  <a:srgbClr val="000000"/>
                </a:solidFill>
              </a:rPr>
              <a:t>’)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 smtClean="0">
                <a:solidFill>
                  <a:srgbClr val="000000"/>
                </a:solidFill>
              </a:rPr>
              <a:t>- Reproduced by </a:t>
            </a:r>
            <a:r>
              <a:rPr lang="en-US" b="1" dirty="0" smtClean="0">
                <a:solidFill>
                  <a:srgbClr val="000000"/>
                </a:solidFill>
              </a:rPr>
              <a:t>transport MC</a:t>
            </a:r>
            <a:r>
              <a:rPr lang="en-US" dirty="0" smtClean="0">
                <a:solidFill>
                  <a:srgbClr val="000000"/>
                </a:solidFill>
              </a:rPr>
              <a:t> (URQMD, EPOS)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(model dependence, parameters, detailed balance,..)</a:t>
            </a:r>
            <a:endParaRPr lang="en-US" sz="16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0000"/>
                </a:solidFill>
              </a:rPr>
              <a:t>- Needs </a:t>
            </a:r>
            <a:r>
              <a:rPr lang="en-US" b="1" dirty="0">
                <a:solidFill>
                  <a:srgbClr val="000000"/>
                </a:solidFill>
              </a:rPr>
              <a:t>better </a:t>
            </a:r>
            <a:r>
              <a:rPr lang="en-US" b="1" dirty="0" smtClean="0">
                <a:solidFill>
                  <a:srgbClr val="000000"/>
                </a:solidFill>
              </a:rPr>
              <a:t>data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O(5%) </a:t>
            </a:r>
            <a:r>
              <a:rPr lang="en-US" sz="1600" dirty="0" smtClean="0">
                <a:solidFill>
                  <a:srgbClr val="000000"/>
                </a:solidFill>
              </a:rPr>
              <a:t>accuracy</a:t>
            </a:r>
            <a:r>
              <a:rPr lang="en-US" dirty="0" smtClean="0">
                <a:solidFill>
                  <a:srgbClr val="000000"/>
                </a:solidFill>
              </a:rPr>
              <a:t> to</a:t>
            </a:r>
            <a:r>
              <a:rPr lang="en-US" b="1" dirty="0" smtClean="0">
                <a:solidFill>
                  <a:srgbClr val="000000"/>
                </a:solidFill>
              </a:rPr>
              <a:t> firmly establish</a:t>
            </a:r>
            <a:endParaRPr lang="en-US" b="1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dirty="0">
                <a:solidFill>
                  <a:srgbClr val="000000"/>
                </a:solidFill>
              </a:rPr>
              <a:t>     </a:t>
            </a: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2000" b="1" dirty="0">
                <a:solidFill>
                  <a:srgbClr val="000000"/>
                </a:solidFill>
              </a:rPr>
              <a:t>√s</a:t>
            </a:r>
            <a:r>
              <a:rPr lang="en-US" sz="1600" dirty="0">
                <a:solidFill>
                  <a:srgbClr val="000000"/>
                </a:solidFill>
              </a:rPr>
              <a:t> (RHIC-BES -&gt; LHC), </a:t>
            </a:r>
            <a:r>
              <a:rPr lang="en-US" sz="1600" b="1" dirty="0">
                <a:solidFill>
                  <a:srgbClr val="000000"/>
                </a:solidFill>
              </a:rPr>
              <a:t>dN/dy</a:t>
            </a:r>
            <a:r>
              <a:rPr lang="en-US" sz="1600" dirty="0">
                <a:solidFill>
                  <a:srgbClr val="000000"/>
                </a:solidFill>
              </a:rPr>
              <a:t>(pp -&gt; AA)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dirty="0">
                <a:solidFill>
                  <a:srgbClr val="000000"/>
                </a:solidFill>
              </a:rPr>
              <a:t>- </a:t>
            </a:r>
            <a:r>
              <a:rPr lang="en-US" b="1" dirty="0">
                <a:solidFill>
                  <a:srgbClr val="000000"/>
                </a:solidFill>
              </a:rPr>
              <a:t>Other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large x-section </a:t>
            </a:r>
            <a:r>
              <a:rPr lang="en-US" b="1" dirty="0" smtClean="0">
                <a:solidFill>
                  <a:srgbClr val="000000"/>
                </a:solidFill>
              </a:rPr>
              <a:t>particles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b="1" dirty="0">
                <a:solidFill>
                  <a:srgbClr val="FF00FF"/>
                </a:solidFill>
              </a:rPr>
              <a:t>Could make, not brake, the case for </a:t>
            </a:r>
            <a:r>
              <a:rPr lang="en-US" sz="2000" b="1" dirty="0" err="1">
                <a:solidFill>
                  <a:srgbClr val="FF00FF"/>
                </a:solidFill>
              </a:rPr>
              <a:t>hadro</a:t>
            </a:r>
            <a:r>
              <a:rPr lang="en-US" sz="2000" b="1" dirty="0">
                <a:solidFill>
                  <a:srgbClr val="FF00FF"/>
                </a:solidFill>
              </a:rPr>
              <a:t>-chemistry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" y="-19542"/>
            <a:ext cx="920224" cy="591573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5276057" y="1374983"/>
            <a:ext cx="2932932" cy="2290294"/>
            <a:chOff x="2051720" y="1570754"/>
            <a:chExt cx="4408338" cy="3442422"/>
          </a:xfrm>
        </p:grpSpPr>
        <p:sp>
          <p:nvSpPr>
            <p:cNvPr id="52" name="Oval 51"/>
            <p:cNvSpPr/>
            <p:nvPr/>
          </p:nvSpPr>
          <p:spPr bwMode="auto">
            <a:xfrm>
              <a:off x="2051720" y="1988840"/>
              <a:ext cx="3024336" cy="30243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99">
                    <a:shade val="67500"/>
                    <a:satMod val="115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  <a:buFont typeface="Wingdings" pitchFamily="2" charset="2"/>
                <a:buNone/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239852" y="3176972"/>
              <a:ext cx="648072" cy="648072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C0128"/>
                </a:buClr>
                <a:buFont typeface="Wingdings" pitchFamily="2" charset="2"/>
                <a:buNone/>
              </a:pPr>
              <a:endParaRPr lang="en-US" smtClean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 rot="19284103">
              <a:off x="3399718" y="1570754"/>
              <a:ext cx="3060340" cy="1584176"/>
              <a:chOff x="3887924" y="548680"/>
              <a:chExt cx="3060340" cy="158417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887924" y="548680"/>
                <a:ext cx="3060340" cy="1584176"/>
                <a:chOff x="3887924" y="548680"/>
                <a:chExt cx="3060340" cy="1584176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3887924" y="1196752"/>
                  <a:ext cx="1836204" cy="0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Arrow Connector 68"/>
                <p:cNvCxnSpPr/>
                <p:nvPr/>
              </p:nvCxnSpPr>
              <p:spPr bwMode="auto">
                <a:xfrm flipV="1">
                  <a:off x="5724128" y="548680"/>
                  <a:ext cx="648072" cy="648072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0" name="Straight Arrow Connector 69"/>
                <p:cNvCxnSpPr/>
                <p:nvPr/>
              </p:nvCxnSpPr>
              <p:spPr bwMode="auto">
                <a:xfrm>
                  <a:off x="5724128" y="1196752"/>
                  <a:ext cx="1224136" cy="936104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3922212" y="819794"/>
                <a:ext cx="46679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K*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372200" y="1309479"/>
                <a:ext cx="31130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p</a:t>
                </a:r>
                <a:endParaRPr lang="en-US" dirty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28225" y="635128"/>
                <a:ext cx="3513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318375">
              <a:off x="3740708" y="3122313"/>
              <a:ext cx="1845589" cy="1879432"/>
              <a:chOff x="5102675" y="316902"/>
              <a:chExt cx="1845589" cy="1879432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02675" y="316902"/>
                <a:ext cx="1845589" cy="1815954"/>
                <a:chOff x="5102675" y="316902"/>
                <a:chExt cx="1845589" cy="1815954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 bwMode="auto">
                <a:xfrm rot="20281625">
                  <a:off x="5102675" y="1076106"/>
                  <a:ext cx="598031" cy="241292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Arrow Connector 60"/>
                <p:cNvCxnSpPr/>
                <p:nvPr/>
              </p:nvCxnSpPr>
              <p:spPr bwMode="auto">
                <a:xfrm rot="20281625" flipV="1">
                  <a:off x="5595392" y="533624"/>
                  <a:ext cx="319408" cy="626111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Arrow Connector 61"/>
                <p:cNvCxnSpPr/>
                <p:nvPr/>
              </p:nvCxnSpPr>
              <p:spPr bwMode="auto">
                <a:xfrm>
                  <a:off x="5724128" y="1196752"/>
                  <a:ext cx="1224136" cy="936104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3" name="Straight Arrow Connector 62"/>
                <p:cNvCxnSpPr/>
                <p:nvPr/>
              </p:nvCxnSpPr>
              <p:spPr bwMode="auto">
                <a:xfrm rot="20281625">
                  <a:off x="5924682" y="316902"/>
                  <a:ext cx="725652" cy="988049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57" name="TextBox 56"/>
              <p:cNvSpPr txBox="1"/>
              <p:nvPr/>
            </p:nvSpPr>
            <p:spPr>
              <a:xfrm>
                <a:off x="5118297" y="780833"/>
                <a:ext cx="46679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K*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372410" y="427525"/>
                <a:ext cx="31130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p</a:t>
                </a:r>
                <a:endParaRPr lang="en-US" dirty="0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50802" y="1827002"/>
                <a:ext cx="35137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1" name="Down Arrow 70"/>
          <p:cNvSpPr/>
          <p:nvPr/>
        </p:nvSpPr>
        <p:spPr bwMode="auto">
          <a:xfrm>
            <a:off x="8479767" y="2578140"/>
            <a:ext cx="346244" cy="497171"/>
          </a:xfrm>
          <a:prstGeom prst="downArrow">
            <a:avLst/>
          </a:prstGeom>
          <a:solidFill>
            <a:srgbClr val="FF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endParaRPr lang="en-US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5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5" y="15703"/>
            <a:ext cx="8242642" cy="536173"/>
          </a:xfrm>
        </p:spPr>
        <p:txBody>
          <a:bodyPr/>
          <a:lstStyle/>
          <a:p>
            <a:r>
              <a:rPr lang="en-US" sz="3200" dirty="0" smtClean="0"/>
              <a:t>II) Light Nuclei: Return of the old Enigma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324528" cy="6165850"/>
          </a:xfrm>
        </p:spPr>
        <p:txBody>
          <a:bodyPr/>
          <a:lstStyle/>
          <a:p>
            <a:r>
              <a:rPr lang="en-US" dirty="0" smtClean="0"/>
              <a:t>Thermal: T</a:t>
            </a:r>
            <a:r>
              <a:rPr lang="en-US" baseline="-25000" dirty="0" smtClean="0"/>
              <a:t>chem </a:t>
            </a:r>
            <a:r>
              <a:rPr lang="en-US" dirty="0" smtClean="0"/>
              <a:t>(d, </a:t>
            </a:r>
            <a:r>
              <a:rPr lang="en-US" baseline="30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, </a:t>
            </a:r>
            <a:r>
              <a:rPr lang="en-US" baseline="30000" dirty="0" smtClean="0"/>
              <a:t>3</a:t>
            </a:r>
            <a:r>
              <a:rPr lang="en-US" dirty="0" smtClean="0"/>
              <a:t>He) </a:t>
            </a:r>
            <a:r>
              <a:rPr lang="en-US" dirty="0"/>
              <a:t>= </a:t>
            </a:r>
            <a:r>
              <a:rPr lang="en-US" dirty="0" smtClean="0"/>
              <a:t>156±4 MeV          </a:t>
            </a:r>
            <a:r>
              <a:rPr lang="en-US" sz="1400" dirty="0" smtClean="0">
                <a:solidFill>
                  <a:schemeClr val="tx1"/>
                </a:solidFill>
              </a:rPr>
              <a:t>(strongly </a:t>
            </a:r>
            <a:r>
              <a:rPr lang="en-US" sz="1400" b="1" dirty="0" smtClean="0">
                <a:solidFill>
                  <a:schemeClr val="tx1"/>
                </a:solidFill>
              </a:rPr>
              <a:t>disfavors non-</a:t>
            </a:r>
            <a:r>
              <a:rPr lang="en-US" sz="1400" b="1" dirty="0" err="1" smtClean="0">
                <a:solidFill>
                  <a:schemeClr val="tx1"/>
                </a:solidFill>
              </a:rPr>
              <a:t>equil</a:t>
            </a:r>
            <a:r>
              <a:rPr lang="en-US" sz="1400" b="1" dirty="0" smtClean="0">
                <a:solidFill>
                  <a:schemeClr val="tx1"/>
                </a:solidFill>
              </a:rPr>
              <a:t>.</a:t>
            </a:r>
            <a:r>
              <a:rPr lang="en-US" sz="1400" dirty="0" smtClean="0">
                <a:solidFill>
                  <a:schemeClr val="tx1"/>
                </a:solidFill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≠</a:t>
            </a:r>
            <a:r>
              <a:rPr lang="en-US" sz="1400" dirty="0" smtClean="0">
                <a:solidFill>
                  <a:schemeClr val="tx1"/>
                </a:solidFill>
              </a:rPr>
              <a:t>1)</a:t>
            </a:r>
          </a:p>
          <a:p>
            <a:pPr lvl="1"/>
            <a:r>
              <a:rPr lang="en-US" dirty="0" smtClean="0">
                <a:solidFill>
                  <a:srgbClr val="FF00FF"/>
                </a:solidFill>
              </a:rPr>
              <a:t>Survive</a:t>
            </a:r>
            <a:r>
              <a:rPr lang="en-US" dirty="0" smtClean="0"/>
              <a:t> T</a:t>
            </a:r>
            <a:r>
              <a:rPr lang="en-US" baseline="-25000" dirty="0" smtClean="0"/>
              <a:t>kin</a:t>
            </a:r>
            <a:r>
              <a:rPr lang="en-US" dirty="0" smtClean="0"/>
              <a:t> expansion ?</a:t>
            </a:r>
            <a:r>
              <a:rPr lang="en-US" dirty="0" smtClean="0">
                <a:latin typeface="Symbol" panose="05050102010706020507" pitchFamily="18" charset="2"/>
              </a:rPr>
              <a:t>:   </a:t>
            </a:r>
            <a:r>
              <a:rPr lang="en-US" sz="1600" dirty="0" smtClean="0">
                <a:solidFill>
                  <a:srgbClr val="FF00FF"/>
                </a:solidFill>
                <a:latin typeface="Symbol" panose="05050102010706020507" pitchFamily="18" charset="2"/>
              </a:rPr>
              <a:t>D</a:t>
            </a:r>
            <a:r>
              <a:rPr lang="en-US" sz="1600" dirty="0" smtClean="0">
                <a:solidFill>
                  <a:srgbClr val="FF00FF"/>
                </a:solidFill>
              </a:rPr>
              <a:t>E(</a:t>
            </a:r>
            <a:r>
              <a:rPr lang="en-US" sz="1600" baseline="30000" dirty="0" smtClean="0">
                <a:solidFill>
                  <a:srgbClr val="FF00FF"/>
                </a:solidFill>
              </a:rPr>
              <a:t>3</a:t>
            </a:r>
            <a:r>
              <a:rPr lang="en-US" sz="1600" dirty="0" smtClean="0">
                <a:solidFill>
                  <a:srgbClr val="FF00FF"/>
                </a:solidFill>
              </a:rPr>
              <a:t>H</a:t>
            </a:r>
            <a:r>
              <a:rPr lang="en-US" sz="1600" baseline="-25000" dirty="0" smtClean="0">
                <a:solidFill>
                  <a:srgbClr val="FF00FF"/>
                </a:solidFill>
                <a:latin typeface="Symbol" panose="05050102010706020507" pitchFamily="18" charset="2"/>
              </a:rPr>
              <a:t>L</a:t>
            </a:r>
            <a:r>
              <a:rPr lang="en-US" sz="1600" dirty="0" smtClean="0">
                <a:solidFill>
                  <a:srgbClr val="FF00FF"/>
                </a:solidFill>
              </a:rPr>
              <a:t>) </a:t>
            </a:r>
            <a:r>
              <a:rPr lang="en-US" sz="1600" dirty="0">
                <a:solidFill>
                  <a:srgbClr val="FF00FF"/>
                </a:solidFill>
              </a:rPr>
              <a:t>≈ 1</a:t>
            </a:r>
            <a:r>
              <a:rPr lang="en-US" sz="1600" dirty="0" smtClean="0">
                <a:solidFill>
                  <a:srgbClr val="FF00FF"/>
                </a:solidFill>
              </a:rPr>
              <a:t>00 </a:t>
            </a:r>
            <a:r>
              <a:rPr lang="en-US" sz="1600" dirty="0" err="1" smtClean="0">
                <a:solidFill>
                  <a:srgbClr val="FF00FF"/>
                </a:solidFill>
              </a:rPr>
              <a:t>KeV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Symbol" panose="05050102010706020507" pitchFamily="18" charset="2"/>
              </a:rPr>
              <a:t>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dissociation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huge</a:t>
            </a:r>
            <a:r>
              <a:rPr lang="en-US" sz="1600" dirty="0" smtClean="0"/>
              <a:t>(</a:t>
            </a:r>
            <a:r>
              <a:rPr lang="en-US" sz="1600" dirty="0" err="1" smtClean="0">
                <a:latin typeface="Symbol" panose="05050102010706020507" pitchFamily="18" charset="2"/>
              </a:rPr>
              <a:t>p+</a:t>
            </a:r>
            <a:r>
              <a:rPr lang="en-US" sz="1600" dirty="0" err="1" smtClean="0"/>
              <a:t>d</a:t>
            </a:r>
            <a:r>
              <a:rPr lang="en-US" sz="1600" dirty="0" smtClean="0"/>
              <a:t> 10’s </a:t>
            </a:r>
            <a:r>
              <a:rPr lang="en-US" sz="1600" dirty="0" err="1" smtClean="0"/>
              <a:t>mb</a:t>
            </a:r>
            <a:r>
              <a:rPr lang="en-US" sz="1600" dirty="0" smtClean="0"/>
              <a:t>,</a:t>
            </a:r>
            <a:r>
              <a:rPr lang="en-US" sz="1100" dirty="0" smtClean="0"/>
              <a:t> PRL 48, 577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Isentropic =&gt; Entropy/Baryon = c = d/p. True </a:t>
            </a:r>
            <a:r>
              <a:rPr lang="en-US" sz="1200" dirty="0" smtClean="0"/>
              <a:t>(at Bevalac)</a:t>
            </a:r>
            <a:r>
              <a:rPr lang="en-US" sz="1600" dirty="0" smtClean="0"/>
              <a:t>. But what </a:t>
            </a:r>
            <a:r>
              <a:rPr lang="en-US" sz="1600" dirty="0"/>
              <a:t>keeps </a:t>
            </a:r>
            <a:r>
              <a:rPr lang="en-US" sz="1600" dirty="0" smtClean="0"/>
              <a:t>E/B  ↑ 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‘Chemical’ equilibrium may be (part of)  the answer</a:t>
            </a:r>
          </a:p>
          <a:p>
            <a:pPr lvl="2"/>
            <a:r>
              <a:rPr lang="en-US" sz="1600" dirty="0" smtClean="0"/>
              <a:t>IFF the equilibrium value does NOT depend on the (decreasing) T</a:t>
            </a:r>
          </a:p>
          <a:p>
            <a:pPr lvl="2"/>
            <a:r>
              <a:rPr lang="en-GB" dirty="0" smtClean="0"/>
              <a:t>See </a:t>
            </a:r>
            <a:r>
              <a:rPr lang="en-GB" dirty="0" err="1" smtClean="0"/>
              <a:t>eg</a:t>
            </a:r>
            <a:r>
              <a:rPr lang="en-GB" dirty="0" smtClean="0"/>
              <a:t> 1809.04024 (</a:t>
            </a:r>
            <a:r>
              <a:rPr lang="en-GB" dirty="0" err="1" smtClean="0"/>
              <a:t>Dmytro</a:t>
            </a:r>
            <a:r>
              <a:rPr lang="en-GB" dirty="0" smtClean="0"/>
              <a:t>, Volker, ..), </a:t>
            </a:r>
            <a:r>
              <a:rPr lang="en-GB" dirty="0" err="1" smtClean="0"/>
              <a:t>Ulli</a:t>
            </a:r>
            <a:r>
              <a:rPr lang="en-GB" dirty="0" smtClean="0"/>
              <a:t>, ..</a:t>
            </a:r>
          </a:p>
          <a:p>
            <a:pPr lvl="2"/>
            <a:r>
              <a:rPr lang="en-US" sz="1600" dirty="0" smtClean="0"/>
              <a:t>Arrhenius equitation  k = exp(-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E/T), 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E/T &lt;&lt; 1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QM17 Chicago J. Schukraft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D3667D-64B6-48C6-86B8-FA491E514B2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99668" y="3165855"/>
            <a:ext cx="5098045" cy="3519680"/>
            <a:chOff x="3748486" y="3172866"/>
            <a:chExt cx="5098045" cy="3519680"/>
          </a:xfrm>
        </p:grpSpPr>
        <p:grpSp>
          <p:nvGrpSpPr>
            <p:cNvPr id="33" name="Group 32"/>
            <p:cNvGrpSpPr/>
            <p:nvPr/>
          </p:nvGrpSpPr>
          <p:grpSpPr>
            <a:xfrm>
              <a:off x="3748486" y="3172866"/>
              <a:ext cx="5098045" cy="3519680"/>
              <a:chOff x="1873278" y="2680287"/>
              <a:chExt cx="4104456" cy="283370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/>
              <a:srcRect l="772" t="5719" r="367"/>
              <a:stretch/>
            </p:blipFill>
            <p:spPr>
              <a:xfrm>
                <a:off x="1873278" y="2680287"/>
                <a:ext cx="4104456" cy="2833708"/>
              </a:xfrm>
              <a:prstGeom prst="rect">
                <a:avLst/>
              </a:prstGeom>
            </p:spPr>
          </p:pic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3043239" y="3540780"/>
                <a:ext cx="1388377" cy="753616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3508235" y="4426258"/>
                <a:ext cx="2311865" cy="2973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pPb: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d/p rises while p/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p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c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 bwMode="auto">
            <a:xfrm flipV="1">
              <a:off x="5777883" y="4264187"/>
              <a:ext cx="2862306" cy="46003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515155" y="4156627"/>
              <a:ext cx="1306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Thermal Model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55" y="-14496"/>
            <a:ext cx="688556" cy="60788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-42511" y="2948188"/>
            <a:ext cx="3606940" cy="3893094"/>
            <a:chOff x="-42511" y="2948188"/>
            <a:chExt cx="3606940" cy="3893094"/>
          </a:xfrm>
        </p:grpSpPr>
        <p:grpSp>
          <p:nvGrpSpPr>
            <p:cNvPr id="38" name="Group 37"/>
            <p:cNvGrpSpPr/>
            <p:nvPr/>
          </p:nvGrpSpPr>
          <p:grpSpPr>
            <a:xfrm>
              <a:off x="-42511" y="3069117"/>
              <a:ext cx="2940550" cy="3772165"/>
              <a:chOff x="-82024" y="3106541"/>
              <a:chExt cx="2940550" cy="377216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1652" y="3106541"/>
                <a:ext cx="2736874" cy="3772165"/>
                <a:chOff x="121652" y="3106541"/>
                <a:chExt cx="2736874" cy="3772165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1652" y="3106541"/>
                  <a:ext cx="2736874" cy="3772165"/>
                  <a:chOff x="179512" y="2996952"/>
                  <a:chExt cx="2736874" cy="3772165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179512" y="2996952"/>
                    <a:ext cx="2688056" cy="3772165"/>
                    <a:chOff x="154832" y="2489290"/>
                    <a:chExt cx="2688056" cy="3772165"/>
                  </a:xfrm>
                </p:grpSpPr>
                <p:pic>
                  <p:nvPicPr>
                    <p:cNvPr id="6" name="Picture 5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66950" t="10979" r="-284" b="21230"/>
                    <a:stretch/>
                  </p:blipFill>
                  <p:spPr>
                    <a:xfrm>
                      <a:off x="154832" y="2489290"/>
                      <a:ext cx="2688056" cy="377216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Rounded Rectangle 6"/>
                    <p:cNvSpPr/>
                    <p:nvPr/>
                  </p:nvSpPr>
                  <p:spPr bwMode="auto">
                    <a:xfrm>
                      <a:off x="945720" y="3841812"/>
                      <a:ext cx="504056" cy="504056"/>
                    </a:xfrm>
                    <a:prstGeom prst="roundRect">
                      <a:avLst/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C012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" name="Rounded Rectangle 7"/>
                    <p:cNvSpPr/>
                    <p:nvPr/>
                  </p:nvSpPr>
                  <p:spPr bwMode="auto">
                    <a:xfrm>
                      <a:off x="2117695" y="4566303"/>
                      <a:ext cx="504056" cy="504056"/>
                    </a:xfrm>
                    <a:prstGeom prst="roundRect">
                      <a:avLst/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C012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" name="Rounded Rectangle 8"/>
                    <p:cNvSpPr/>
                    <p:nvPr/>
                  </p:nvSpPr>
                  <p:spPr bwMode="auto">
                    <a:xfrm>
                      <a:off x="1547678" y="4725144"/>
                      <a:ext cx="504056" cy="504056"/>
                    </a:xfrm>
                    <a:prstGeom prst="roundRect">
                      <a:avLst/>
                    </a:prstGeom>
                    <a:noFill/>
                    <a:ln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2075" tIns="46038" rIns="92075" bIns="46038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C0128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66666" b="90942"/>
                  <a:stretch/>
                </p:blipFill>
                <p:spPr>
                  <a:xfrm>
                    <a:off x="228330" y="3722966"/>
                    <a:ext cx="2688056" cy="50405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51370" y="5039809"/>
                  <a:ext cx="1949573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ALICE PRC 93 </a:t>
                  </a: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(2015) 024917</a:t>
                  </a:r>
                </a:p>
              </p:txBody>
            </p:sp>
          </p:grp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-82024" y="5342395"/>
                <a:ext cx="1568879" cy="459229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d, </a:t>
                </a:r>
                <a:r>
                  <a:rPr kumimoji="0" lang="en-US" sz="14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3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sz="1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L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4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3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He dN/dy</a:t>
                </a:r>
                <a:endParaRPr kumimoji="0" lang="en-US" sz="1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Pb-Pb 0-10%</a:t>
                </a:r>
                <a:endParaRPr kumimoji="0" lang="en-US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208021" y="6367300"/>
                <a:ext cx="2436611" cy="0"/>
              </a:xfrm>
              <a:prstGeom prst="line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-3465" y="5915058"/>
                <a:ext cx="1468672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Data/TH model</a:t>
                </a:r>
              </a:p>
            </p:txBody>
          </p:sp>
        </p:grpSp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1982746" y="2948188"/>
              <a:ext cx="1581683" cy="523862"/>
            </a:xfrm>
            <a:prstGeom prst="rect">
              <a:avLst/>
            </a:prstGeom>
            <a:solidFill>
              <a:srgbClr val="FFFF99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  <a:r>
                <a:rPr kumimoji="0" lang="en-US" sz="1400" b="1" i="0" u="none" strike="noStrike" kern="120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chem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K, p,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L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 ..)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156±2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MeV </a:t>
              </a:r>
              <a:endPara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168961" y="426461"/>
            <a:ext cx="3001948" cy="3145488"/>
            <a:chOff x="2168961" y="426461"/>
            <a:chExt cx="3001948" cy="3145488"/>
          </a:xfrm>
        </p:grpSpPr>
        <p:cxnSp>
          <p:nvCxnSpPr>
            <p:cNvPr id="55" name="Straight Connector 54"/>
            <p:cNvCxnSpPr/>
            <p:nvPr/>
          </p:nvCxnSpPr>
          <p:spPr bwMode="auto">
            <a:xfrm flipV="1">
              <a:off x="2653159" y="1041288"/>
              <a:ext cx="1253072" cy="2107849"/>
            </a:xfrm>
            <a:prstGeom prst="line">
              <a:avLst/>
            </a:prstGeom>
            <a:solidFill>
              <a:srgbClr val="FFFF99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Oval 55"/>
            <p:cNvSpPr/>
            <p:nvPr/>
          </p:nvSpPr>
          <p:spPr bwMode="auto">
            <a:xfrm>
              <a:off x="3789053" y="426461"/>
              <a:ext cx="1381856" cy="67958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168961" y="3197820"/>
              <a:ext cx="1367196" cy="37412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C0128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19203729">
            <a:off x="6024086" y="1735124"/>
            <a:ext cx="2128773" cy="1714616"/>
            <a:chOff x="5276057" y="1653143"/>
            <a:chExt cx="2498158" cy="2012136"/>
          </a:xfrm>
        </p:grpSpPr>
        <p:grpSp>
          <p:nvGrpSpPr>
            <p:cNvPr id="60" name="Group 59"/>
            <p:cNvGrpSpPr/>
            <p:nvPr/>
          </p:nvGrpSpPr>
          <p:grpSpPr>
            <a:xfrm>
              <a:off x="5276057" y="1653143"/>
              <a:ext cx="2498158" cy="2012136"/>
              <a:chOff x="2051720" y="1988840"/>
              <a:chExt cx="3754851" cy="3024336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2051720" y="1988840"/>
                <a:ext cx="3024336" cy="302433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FF99">
                      <a:shade val="67500"/>
                      <a:satMod val="115000"/>
                    </a:srgb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3239852" y="3176972"/>
                <a:ext cx="648072" cy="648072"/>
              </a:xfrm>
              <a:prstGeom prst="ellips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2075" tIns="46038" rIns="92075" bIns="46038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C0128"/>
                  </a:buClr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318375">
                <a:off x="3768060" y="3454865"/>
                <a:ext cx="2038511" cy="936105"/>
                <a:chOff x="5068983" y="613234"/>
                <a:chExt cx="2038511" cy="936104"/>
              </a:xfrm>
            </p:grpSpPr>
            <p:cxnSp>
              <p:nvCxnSpPr>
                <p:cNvPr id="65" name="Straight Arrow Connector 64"/>
                <p:cNvCxnSpPr>
                  <a:stCxn id="63" idx="6"/>
                </p:cNvCxnSpPr>
                <p:nvPr/>
              </p:nvCxnSpPr>
              <p:spPr bwMode="auto">
                <a:xfrm rot="20281625" flipV="1">
                  <a:off x="5068983" y="885769"/>
                  <a:ext cx="295050" cy="88804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Arrow Connector 65"/>
                <p:cNvCxnSpPr/>
                <p:nvPr/>
              </p:nvCxnSpPr>
              <p:spPr bwMode="auto">
                <a:xfrm>
                  <a:off x="5883358" y="613234"/>
                  <a:ext cx="1224136" cy="936104"/>
                </a:xfrm>
                <a:prstGeom prst="straightConnector1">
                  <a:avLst/>
                </a:prstGeom>
                <a:solidFill>
                  <a:srgbClr val="FFFF99"/>
                </a:solidFill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6774" y="2051003"/>
              <a:ext cx="933113" cy="82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8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5" y="15703"/>
            <a:ext cx="8242642" cy="536173"/>
          </a:xfrm>
        </p:spPr>
        <p:txBody>
          <a:bodyPr/>
          <a:lstStyle/>
          <a:p>
            <a:r>
              <a:rPr lang="en-US" sz="3200" dirty="0" smtClean="0"/>
              <a:t>II) Light Nuclei: Return of the old Enigma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150"/>
            <a:ext cx="9324528" cy="6165850"/>
          </a:xfrm>
        </p:spPr>
        <p:txBody>
          <a:bodyPr/>
          <a:lstStyle/>
          <a:p>
            <a:r>
              <a:rPr lang="en-US" dirty="0" err="1" smtClean="0"/>
              <a:t>Coalesence@T</a:t>
            </a:r>
            <a:r>
              <a:rPr lang="en-US" baseline="-25000" dirty="0" err="1" smtClean="0"/>
              <a:t>kin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Simple models </a:t>
            </a:r>
            <a:r>
              <a:rPr lang="en-US" u="sng" dirty="0" smtClean="0"/>
              <a:t>fix ratios</a:t>
            </a:r>
            <a:r>
              <a:rPr lang="en-US" u="sng" dirty="0"/>
              <a:t> </a:t>
            </a:r>
            <a:r>
              <a:rPr lang="en-US" u="sng" dirty="0" smtClean="0"/>
              <a:t>to data</a:t>
            </a:r>
            <a:r>
              <a:rPr lang="en-US" dirty="0" smtClean="0"/>
              <a:t> =&gt; get kinetic (p</a:t>
            </a:r>
            <a:r>
              <a:rPr lang="en-US" baseline="-25000" dirty="0" smtClean="0"/>
              <a:t>T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) distributions (approx.) </a:t>
            </a:r>
            <a:r>
              <a:rPr lang="en-US" dirty="0" smtClean="0"/>
              <a:t>right</a:t>
            </a:r>
          </a:p>
          <a:p>
            <a:pPr lvl="2"/>
            <a:r>
              <a:rPr lang="en-US" dirty="0" smtClean="0"/>
              <a:t>Kinetic distributions (flow) better described using Hydro + </a:t>
            </a:r>
            <a:r>
              <a:rPr lang="en-US" dirty="0" err="1" smtClean="0"/>
              <a:t>Coalesence</a:t>
            </a:r>
            <a:r>
              <a:rPr lang="en-US" dirty="0"/>
              <a:t> </a:t>
            </a:r>
            <a:r>
              <a:rPr lang="en-US" sz="1600" dirty="0"/>
              <a:t>1807.02813</a:t>
            </a:r>
            <a:endParaRPr lang="en-US" sz="1600" dirty="0" smtClean="0"/>
          </a:p>
          <a:p>
            <a:pPr lvl="1"/>
            <a:r>
              <a:rPr lang="en-US" dirty="0" smtClean="0"/>
              <a:t>Ab Initio </a:t>
            </a:r>
            <a:r>
              <a:rPr lang="en-US" sz="1100" dirty="0" smtClean="0"/>
              <a:t>Wigner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yield</a:t>
            </a:r>
            <a:r>
              <a:rPr lang="en-US" dirty="0" smtClean="0"/>
              <a:t> </a:t>
            </a:r>
            <a:r>
              <a:rPr lang="en-US" dirty="0"/>
              <a:t>calculations are </a:t>
            </a:r>
            <a:r>
              <a:rPr lang="en-US" dirty="0" smtClean="0"/>
              <a:t>typically off by factors O(&gt;2-8) </a:t>
            </a:r>
            <a:r>
              <a:rPr lang="en-US" sz="1100" dirty="0"/>
              <a:t>1607.0226, </a:t>
            </a:r>
            <a:r>
              <a:rPr lang="en-US" sz="1100" dirty="0" smtClean="0"/>
              <a:t>1512.00692</a:t>
            </a:r>
          </a:p>
          <a:p>
            <a:pPr lvl="1"/>
            <a:r>
              <a:rPr lang="en-US" dirty="0" smtClean="0"/>
              <a:t>Compare similar mass, different size nuclei (</a:t>
            </a:r>
            <a:r>
              <a:rPr lang="en-US" baseline="30000" dirty="0" smtClean="0"/>
              <a:t>3</a:t>
            </a:r>
            <a:r>
              <a:rPr lang="en-US" dirty="0" smtClean="0"/>
              <a:t>He/</a:t>
            </a:r>
            <a:r>
              <a:rPr lang="en-US" baseline="30000" dirty="0" smtClean="0"/>
              <a:t>3</a:t>
            </a:r>
            <a:r>
              <a:rPr lang="en-US" baseline="-25000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H)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3667D-64B6-48C6-86B8-FA491E514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45619" y="3548022"/>
            <a:ext cx="5094802" cy="3234006"/>
            <a:chOff x="209749" y="3469488"/>
            <a:chExt cx="5094802" cy="3234006"/>
          </a:xfrm>
        </p:grpSpPr>
        <p:grpSp>
          <p:nvGrpSpPr>
            <p:cNvPr id="25" name="Group 24"/>
            <p:cNvGrpSpPr/>
            <p:nvPr/>
          </p:nvGrpSpPr>
          <p:grpSpPr>
            <a:xfrm>
              <a:off x="209749" y="3469488"/>
              <a:ext cx="3113279" cy="3234006"/>
              <a:chOff x="338827" y="3011738"/>
              <a:chExt cx="3113279" cy="323400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/>
              <a:srcRect l="1712" t="8095" r="9278" b="3706"/>
              <a:stretch/>
            </p:blipFill>
            <p:spPr>
              <a:xfrm>
                <a:off x="338827" y="3260408"/>
                <a:ext cx="3113279" cy="2985336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298233" y="3011738"/>
                <a:ext cx="1884446" cy="1264222"/>
                <a:chOff x="1298233" y="3011738"/>
                <a:chExt cx="1884446" cy="1264222"/>
              </a:xfrm>
            </p:grpSpPr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98233" y="3011738"/>
                  <a:ext cx="1884446" cy="342274"/>
                </a:xfrm>
                <a:prstGeom prst="rect">
                  <a:avLst/>
                </a:prstGeom>
                <a:solidFill>
                  <a:srgbClr val="CC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30000"/>
                    </a:spcBef>
                    <a:buClr>
                      <a:srgbClr val="FC0128"/>
                    </a:buClr>
                  </a:pP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Deuteron v</a:t>
                  </a:r>
                  <a:r>
                    <a:rPr lang="en-US" b="1" baseline="-250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2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(p</a:t>
                  </a:r>
                  <a:r>
                    <a:rPr lang="en-US" b="1" baseline="-25000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T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rPr>
                    <a:t>)           </a:t>
                  </a:r>
                  <a:endParaRPr lang="en-GB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endParaRPr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 bwMode="auto">
                <a:xfrm>
                  <a:off x="2949105" y="3339273"/>
                  <a:ext cx="20420" cy="936687"/>
                </a:xfrm>
                <a:prstGeom prst="straightConnector1">
                  <a:avLst/>
                </a:prstGeom>
                <a:solidFill>
                  <a:srgbClr val="FFFF99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grpSp>
          <p:nvGrpSpPr>
            <p:cNvPr id="48" name="Group 47"/>
            <p:cNvGrpSpPr/>
            <p:nvPr/>
          </p:nvGrpSpPr>
          <p:grpSpPr>
            <a:xfrm>
              <a:off x="2969376" y="3547741"/>
              <a:ext cx="2335175" cy="1343342"/>
              <a:chOff x="2969376" y="3547741"/>
              <a:chExt cx="2335175" cy="1343342"/>
            </a:xfrm>
          </p:grpSpPr>
          <p:sp>
            <p:nvSpPr>
              <p:cNvPr id="42" name="Text Box 16"/>
              <p:cNvSpPr txBox="1">
                <a:spLocks noChangeArrowheads="1"/>
              </p:cNvSpPr>
              <p:nvPr/>
            </p:nvSpPr>
            <p:spPr bwMode="auto">
              <a:xfrm>
                <a:off x="3325130" y="4336443"/>
                <a:ext cx="1296309" cy="554640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FF0000"/>
                    </a:solidFill>
                    <a:latin typeface="+mn-lt"/>
                  </a:rPr>
                  <a:t>BlastWave</a:t>
                </a:r>
                <a:endParaRPr lang="en-US" sz="1600" b="1" dirty="0" smtClean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400" dirty="0" smtClean="0">
                    <a:latin typeface="+mn-lt"/>
                  </a:rPr>
                  <a:t>T</a:t>
                </a:r>
                <a:r>
                  <a:rPr lang="en-US" sz="1400" baseline="-25000" dirty="0" smtClean="0">
                    <a:latin typeface="+mn-lt"/>
                  </a:rPr>
                  <a:t>chem </a:t>
                </a:r>
                <a:r>
                  <a:rPr lang="en-US" sz="1400" dirty="0" smtClean="0">
                    <a:latin typeface="+mn-lt"/>
                  </a:rPr>
                  <a:t>-&gt;</a:t>
                </a:r>
                <a:r>
                  <a:rPr lang="en-US" sz="1400" baseline="-25000" dirty="0" smtClean="0">
                    <a:latin typeface="+mn-lt"/>
                  </a:rPr>
                  <a:t> </a:t>
                </a:r>
                <a:r>
                  <a:rPr lang="en-US" sz="1400" dirty="0" smtClean="0">
                    <a:latin typeface="+mn-lt"/>
                  </a:rPr>
                  <a:t>T</a:t>
                </a:r>
                <a:r>
                  <a:rPr lang="en-US" sz="1400" baseline="-25000" dirty="0" smtClean="0">
                    <a:latin typeface="+mn-lt"/>
                  </a:rPr>
                  <a:t>kin</a:t>
                </a:r>
                <a:endParaRPr lang="en-US" sz="1400" baseline="-25000" dirty="0" smtClean="0">
                  <a:latin typeface="Symbol" panose="05050102010706020507" pitchFamily="18" charset="2"/>
                </a:endParaRPr>
              </a:p>
            </p:txBody>
          </p: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3274679" y="3547741"/>
                <a:ext cx="2029872" cy="339196"/>
              </a:xfrm>
              <a:prstGeom prst="rect">
                <a:avLst/>
              </a:prstGeom>
              <a:solidFill>
                <a:srgbClr val="FFFF00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FF"/>
                    </a:solidFill>
                    <a:latin typeface="+mn-lt"/>
                  </a:rPr>
                  <a:t>Naive </a:t>
                </a:r>
                <a:r>
                  <a:rPr lang="en-US" sz="1600" b="1" dirty="0" err="1" smtClean="0">
                    <a:solidFill>
                      <a:srgbClr val="FF00FF"/>
                    </a:solidFill>
                    <a:latin typeface="+mn-lt"/>
                  </a:rPr>
                  <a:t>Coalesence</a:t>
                </a:r>
                <a:endParaRPr lang="en-US" sz="1600" b="1" baseline="-25000" dirty="0" smtClean="0">
                  <a:solidFill>
                    <a:srgbClr val="FF00FF"/>
                  </a:solidFill>
                  <a:latin typeface="Symbol" panose="05050102010706020507" pitchFamily="18" charset="2"/>
                </a:endParaRPr>
              </a:p>
            </p:txBody>
          </p:sp>
          <p:cxnSp>
            <p:nvCxnSpPr>
              <p:cNvPr id="39" name="Straight Arrow Connector 38"/>
              <p:cNvCxnSpPr>
                <a:stCxn id="42" idx="1"/>
              </p:cNvCxnSpPr>
              <p:nvPr/>
            </p:nvCxnSpPr>
            <p:spPr bwMode="auto">
              <a:xfrm flipH="1" flipV="1">
                <a:off x="2969376" y="4501764"/>
                <a:ext cx="355754" cy="111999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flipH="1">
                <a:off x="3096112" y="3897359"/>
                <a:ext cx="178567" cy="293802"/>
              </a:xfrm>
              <a:prstGeom prst="straightConnector1">
                <a:avLst/>
              </a:prstGeom>
              <a:solidFill>
                <a:srgbClr val="FFFF99"/>
              </a:solidFill>
              <a:ln w="2857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55" y="-14496"/>
            <a:ext cx="688556" cy="607888"/>
          </a:xfrm>
          <a:prstGeom prst="rect">
            <a:avLst/>
          </a:prstGeom>
        </p:spPr>
      </p:pic>
      <p:sp>
        <p:nvSpPr>
          <p:cNvPr id="23" name="Horizontal Scroll 22"/>
          <p:cNvSpPr/>
          <p:nvPr/>
        </p:nvSpPr>
        <p:spPr bwMode="auto">
          <a:xfrm>
            <a:off x="4735528" y="3350301"/>
            <a:ext cx="4408472" cy="4000675"/>
          </a:xfrm>
          <a:prstGeom prst="horizontalScroll">
            <a:avLst/>
          </a:prstGeom>
          <a:solidFill>
            <a:srgbClr val="FEE96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FF"/>
                </a:solidFill>
                <a:latin typeface="Arial" charset="0"/>
              </a:rPr>
              <a:t>Little Bang Nucleosynthesis </a:t>
            </a:r>
            <a:br>
              <a:rPr lang="en-US" sz="2000" b="1" dirty="0" smtClean="0">
                <a:solidFill>
                  <a:srgbClr val="FF00FF"/>
                </a:solidFill>
                <a:latin typeface="Arial" charset="0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progress</a:t>
            </a:r>
            <a:endParaRPr lang="en-US" sz="2000" b="1" dirty="0" smtClean="0">
              <a:solidFill>
                <a:srgbClr val="FF00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 typeface="Wingdings" pitchFamily="2" charset="2"/>
              <a:buNone/>
            </a:pPr>
            <a:r>
              <a:rPr lang="en-US" sz="2000" u="sng" dirty="0">
                <a:latin typeface="Arial" charset="0"/>
              </a:rPr>
              <a:t>b</a:t>
            </a:r>
            <a:r>
              <a:rPr lang="en-US" sz="2000" u="sng" dirty="0" smtClean="0">
                <a:latin typeface="Arial" charset="0"/>
              </a:rPr>
              <a:t>ut</a:t>
            </a:r>
            <a:r>
              <a:rPr lang="en-US" sz="2000" b="1" u="sng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000" u="sng" dirty="0" smtClean="0">
                <a:latin typeface="Arial" charset="0"/>
              </a:rPr>
              <a:t>not quite solved yet</a:t>
            </a:r>
            <a:endParaRPr lang="en-US" sz="2000" u="sng" dirty="0" smtClean="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u="sng" dirty="0" smtClean="0">
                <a:latin typeface="Arial" charset="0"/>
              </a:rPr>
              <a:t>Thermal + </a:t>
            </a:r>
            <a:r>
              <a:rPr lang="en-US" b="1" u="sng" dirty="0">
                <a:latin typeface="Arial" charset="0"/>
              </a:rPr>
              <a:t>K</a:t>
            </a:r>
            <a:r>
              <a:rPr lang="en-US" b="1" u="sng" dirty="0" smtClean="0">
                <a:latin typeface="Arial" charset="0"/>
              </a:rPr>
              <a:t>inetic : 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dirty="0" smtClean="0">
                <a:latin typeface="Arial" charset="0"/>
              </a:rPr>
              <a:t>yields &amp; kinematics </a:t>
            </a:r>
            <a:r>
              <a:rPr lang="en-US" dirty="0" smtClean="0">
                <a:solidFill>
                  <a:schemeClr val="accent2"/>
                </a:solidFill>
              </a:rPr>
              <a:t>✔</a:t>
            </a:r>
            <a:r>
              <a:rPr lang="en-US" dirty="0" smtClean="0">
                <a:latin typeface="Arial" charset="0"/>
              </a:rPr>
              <a:t> 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dirty="0" smtClean="0">
                <a:latin typeface="Arial" charset="0"/>
              </a:rPr>
              <a:t>survival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?(</a:t>
            </a:r>
            <a:r>
              <a:rPr lang="en-US" dirty="0" smtClean="0">
                <a:solidFill>
                  <a:schemeClr val="accent2"/>
                </a:solidFill>
              </a:rPr>
              <a:t>✔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pA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</a:rPr>
              <a:t>? </a:t>
            </a: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US" b="1" dirty="0">
                <a:solidFill>
                  <a:schemeClr val="accent2"/>
                </a:solidFill>
                <a:latin typeface="Symbol" panose="05050102010706020507" pitchFamily="18" charset="2"/>
              </a:rPr>
              <a:t>l</a:t>
            </a: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 &gt; R ??)</a:t>
            </a:r>
            <a:endParaRPr lang="en-US" b="1" dirty="0" smtClean="0">
              <a:solidFill>
                <a:schemeClr val="accent2"/>
              </a:solidFill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b="1" u="sng" dirty="0" smtClean="0">
                <a:latin typeface="Arial" charset="0"/>
              </a:rPr>
              <a:t>Coalescence:</a:t>
            </a: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dirty="0" smtClean="0">
                <a:latin typeface="Arial" charset="0"/>
              </a:rPr>
              <a:t>Survival </a:t>
            </a:r>
            <a:r>
              <a:rPr lang="en-US" dirty="0">
                <a:solidFill>
                  <a:schemeClr val="accent2"/>
                </a:solidFill>
              </a:rPr>
              <a:t>✔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 kinematics </a:t>
            </a:r>
            <a:r>
              <a:rPr lang="en-US" dirty="0">
                <a:solidFill>
                  <a:schemeClr val="accent2"/>
                </a:solidFill>
              </a:rPr>
              <a:t>✔</a:t>
            </a:r>
            <a:endParaRPr lang="en-US" b="1" dirty="0" smtClean="0">
              <a:solidFill>
                <a:srgbClr val="FF0000"/>
              </a:solidFill>
              <a:latin typeface="Arial" charset="0"/>
            </a:endParaRPr>
          </a:p>
          <a:p>
            <a:pPr marL="285750" indent="-28575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dirty="0" smtClean="0">
                <a:latin typeface="Arial" charset="0"/>
              </a:rPr>
              <a:t>Yield = T</a:t>
            </a:r>
            <a:r>
              <a:rPr lang="en-US" baseline="-25000" dirty="0" smtClean="0">
                <a:latin typeface="Arial" charset="0"/>
              </a:rPr>
              <a:t>chem</a:t>
            </a:r>
            <a:r>
              <a:rPr lang="en-US" dirty="0" smtClean="0">
                <a:latin typeface="Arial" charset="0"/>
              </a:rPr>
              <a:t> by accident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dirty="0"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25362" y="2441408"/>
            <a:ext cx="5400245" cy="369332"/>
          </a:xfrm>
          <a:prstGeom prst="rect">
            <a:avLst/>
          </a:prstGeom>
          <a:solidFill>
            <a:srgbClr val="FFFF00"/>
          </a:solidFill>
          <a:ln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Thermal </a:t>
            </a:r>
            <a:r>
              <a:rPr lang="en-US" dirty="0"/>
              <a:t>Model (</a:t>
            </a:r>
            <a:r>
              <a:rPr lang="en-US" b="1" dirty="0">
                <a:solidFill>
                  <a:srgbClr val="FF00FF"/>
                </a:solidFill>
              </a:rPr>
              <a:t>T, m</a:t>
            </a:r>
            <a:r>
              <a:rPr lang="en-US" dirty="0"/>
              <a:t>) ≠ </a:t>
            </a:r>
            <a:r>
              <a:rPr lang="en-US" dirty="0" smtClean="0"/>
              <a:t>Coalescence (</a:t>
            </a:r>
            <a:r>
              <a:rPr lang="en-US" b="1" dirty="0" smtClean="0">
                <a:solidFill>
                  <a:srgbClr val="FF00FF"/>
                </a:solidFill>
                <a:latin typeface="Symbol" panose="05050102010706020507" pitchFamily="18" charset="2"/>
              </a:rPr>
              <a:t>Y</a:t>
            </a:r>
            <a:r>
              <a:rPr lang="en-US" b="1" dirty="0" smtClean="0">
                <a:solidFill>
                  <a:srgbClr val="FF00FF"/>
                </a:solidFill>
              </a:rPr>
              <a:t>(r), </a:t>
            </a:r>
            <a:r>
              <a:rPr lang="en-US" b="1" dirty="0" smtClean="0">
                <a:solidFill>
                  <a:srgbClr val="FF00FF"/>
                </a:solidFill>
                <a:latin typeface="Symbol" panose="05050102010706020507" pitchFamily="18" charset="2"/>
              </a:rPr>
              <a:t>r</a:t>
            </a:r>
            <a:r>
              <a:rPr lang="en-US" b="1" dirty="0" smtClean="0">
                <a:solidFill>
                  <a:srgbClr val="FF00FF"/>
                </a:solidFill>
              </a:rPr>
              <a:t>(</a:t>
            </a:r>
            <a:r>
              <a:rPr lang="en-US" b="1" dirty="0" err="1" smtClean="0">
                <a:solidFill>
                  <a:srgbClr val="FF00FF"/>
                </a:solidFill>
              </a:rPr>
              <a:t>x,t</a:t>
            </a:r>
            <a:r>
              <a:rPr lang="en-US" b="1" dirty="0" smtClean="0">
                <a:solidFill>
                  <a:srgbClr val="FF00FF"/>
                </a:solidFill>
              </a:rPr>
              <a:t>)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524" y="46324"/>
            <a:ext cx="3289363" cy="591573"/>
          </a:xfrm>
        </p:spPr>
        <p:txBody>
          <a:bodyPr/>
          <a:lstStyle/>
          <a:p>
            <a:r>
              <a:rPr lang="en-US" dirty="0" smtClean="0"/>
              <a:t>Hadronisation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How:  ‘macroscopic’/statistical/thermal Model: elegant/simple/efficient</a:t>
            </a:r>
          </a:p>
          <a:p>
            <a:r>
              <a:rPr lang="en-US" dirty="0" smtClean="0"/>
              <a:t>Why: 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919191"/>
                </a:solidFill>
              </a:rPr>
              <a:t>QM17 Chicago J. Schukraft</a:t>
            </a:r>
            <a:endParaRPr lang="en-US" dirty="0">
              <a:solidFill>
                <a:srgbClr val="91919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1C9E1-BDC2-4823-A7A9-8C95C7C43A4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 bwMode="auto">
          <a:xfrm>
            <a:off x="2195736" y="836712"/>
            <a:ext cx="6727665" cy="4859532"/>
          </a:xfrm>
          <a:prstGeom prst="horizontalScroll">
            <a:avLst/>
          </a:prstGeom>
          <a:solidFill>
            <a:srgbClr val="FEE96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Hadronisation: Several</a:t>
            </a:r>
            <a:r>
              <a:rPr lang="en-US" sz="2000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FF00FF"/>
                </a:solidFill>
                <a:latin typeface="Arial" charset="0"/>
              </a:rPr>
              <a:t>P</a:t>
            </a:r>
            <a:r>
              <a:rPr lang="en-US" sz="2000" dirty="0" smtClean="0">
                <a:solidFill>
                  <a:srgbClr val="FF00FF"/>
                </a:solidFill>
                <a:latin typeface="Arial" charset="0"/>
              </a:rPr>
              <a:t>romising </a:t>
            </a:r>
            <a:r>
              <a:rPr lang="en-US" sz="2000" dirty="0">
                <a:solidFill>
                  <a:srgbClr val="FF00FF"/>
                </a:solidFill>
                <a:latin typeface="Arial" charset="0"/>
              </a:rPr>
              <a:t>L</a:t>
            </a:r>
            <a:r>
              <a:rPr lang="en-US" sz="2000" dirty="0" smtClean="0">
                <a:solidFill>
                  <a:srgbClr val="FF00FF"/>
                </a:solidFill>
                <a:latin typeface="Arial" charset="0"/>
              </a:rPr>
              <a:t>eads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2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but </a:t>
            </a:r>
            <a:r>
              <a:rPr lang="en-US" sz="2000" b="1" u="sng" dirty="0">
                <a:solidFill>
                  <a:srgbClr val="000000"/>
                </a:solidFill>
                <a:latin typeface="Arial" charset="0"/>
              </a:rPr>
              <a:t>no coherent &amp; complete </a:t>
            </a:r>
            <a:r>
              <a:rPr lang="en-US" sz="2000" b="1" u="sng" dirty="0" smtClean="0">
                <a:solidFill>
                  <a:srgbClr val="000000"/>
                </a:solidFill>
                <a:latin typeface="Arial" charset="0"/>
              </a:rPr>
              <a:t>picture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pp</a:t>
            </a:r>
            <a:r>
              <a:rPr lang="en-US" sz="2000" dirty="0" err="1" smtClean="0"/>
              <a:t>→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pA</a:t>
            </a:r>
            <a:r>
              <a:rPr lang="en-US" sz="2000" dirty="0" err="1" smtClean="0"/>
              <a:t>→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AA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  <a:buFontTx/>
              <a:buChar char="-"/>
            </a:pPr>
            <a:r>
              <a:rPr lang="en-US" sz="2000" dirty="0">
                <a:solidFill>
                  <a:srgbClr val="FF00FF"/>
                </a:solidFill>
                <a:latin typeface="Arial" charset="0"/>
              </a:rPr>
              <a:t>Data plenty, </a:t>
            </a:r>
            <a:r>
              <a:rPr lang="en-US" sz="1600" dirty="0">
                <a:latin typeface="Arial" charset="0"/>
              </a:rPr>
              <a:t>smaller errors may help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may want confirmation from RHIC (BES and pp, pA)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- Ball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now with </a:t>
            </a:r>
            <a:r>
              <a:rPr lang="en-US" sz="2000" dirty="0" smtClean="0">
                <a:solidFill>
                  <a:srgbClr val="FF00FF"/>
                </a:solidFill>
                <a:latin typeface="Arial" charset="0"/>
              </a:rPr>
              <a:t>Theory/new Ideas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400" dirty="0" smtClean="0">
                <a:latin typeface="Arial" charset="0"/>
              </a:rPr>
              <a:t>Color Ropes (Dipsy/</a:t>
            </a:r>
            <a:r>
              <a:rPr lang="en-US" sz="1000" dirty="0" smtClean="0">
                <a:latin typeface="Arial" charset="0"/>
              </a:rPr>
              <a:t>1412.6259</a:t>
            </a:r>
            <a:r>
              <a:rPr lang="en-US" sz="1400" dirty="0">
                <a:latin typeface="Arial" charset="0"/>
              </a:rPr>
              <a:t>), </a:t>
            </a:r>
            <a:r>
              <a:rPr lang="en-US" sz="1400" dirty="0" smtClean="0">
                <a:latin typeface="Arial" charset="0"/>
              </a:rPr>
              <a:t>‘thermal’ string decay </a:t>
            </a:r>
            <a:r>
              <a:rPr lang="en-US" sz="1000" dirty="0" smtClean="0">
                <a:latin typeface="Arial" charset="0"/>
              </a:rPr>
              <a:t>(1610.09818)</a:t>
            </a:r>
            <a:r>
              <a:rPr lang="en-US" sz="1400" dirty="0" smtClean="0">
                <a:latin typeface="Arial" charset="0"/>
              </a:rPr>
              <a:t>, Unruh radiation</a:t>
            </a:r>
            <a:r>
              <a:rPr lang="en-US" sz="1000" dirty="0" smtClean="0">
                <a:latin typeface="Arial" charset="0"/>
              </a:rPr>
              <a:t>(0704.1426)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>
                <a:latin typeface="Arial" charset="0"/>
              </a:rPr>
              <a:t>string </a:t>
            </a:r>
            <a:r>
              <a:rPr lang="en-US" sz="1400" dirty="0" smtClean="0">
                <a:latin typeface="Arial" charset="0"/>
              </a:rPr>
              <a:t>fusion</a:t>
            </a:r>
            <a:r>
              <a:rPr lang="en-US" sz="1000" dirty="0" smtClean="0">
                <a:latin typeface="Arial" charset="0"/>
              </a:rPr>
              <a:t>(</a:t>
            </a:r>
            <a:r>
              <a:rPr lang="en-US" sz="1000" dirty="0" err="1" smtClean="0">
                <a:latin typeface="Arial" charset="0"/>
              </a:rPr>
              <a:t>hep-ph</a:t>
            </a:r>
            <a:r>
              <a:rPr lang="en-US" sz="1000" dirty="0" smtClean="0">
                <a:latin typeface="Arial" charset="0"/>
              </a:rPr>
              <a:t>/0103060)</a:t>
            </a:r>
            <a:r>
              <a:rPr lang="en-US" sz="1400" dirty="0" smtClean="0">
                <a:latin typeface="Arial" charset="0"/>
              </a:rPr>
              <a:t>, flavor differential FO</a:t>
            </a:r>
            <a:r>
              <a:rPr lang="en-US" sz="1000" dirty="0" smtClean="0">
                <a:latin typeface="Arial" charset="0"/>
              </a:rPr>
              <a:t>(1305.6297)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>
                <a:latin typeface="Arial" charset="0"/>
              </a:rPr>
              <a:t>missing resonances </a:t>
            </a:r>
            <a:r>
              <a:rPr lang="en-US" sz="1000" dirty="0">
                <a:latin typeface="Arial" charset="0"/>
              </a:rPr>
              <a:t>(</a:t>
            </a:r>
            <a:r>
              <a:rPr lang="en-US" sz="1000" dirty="0" smtClean="0">
                <a:latin typeface="Arial" charset="0"/>
              </a:rPr>
              <a:t>1701.07346)</a:t>
            </a:r>
            <a:r>
              <a:rPr lang="en-US" sz="1400" dirty="0" smtClean="0">
                <a:latin typeface="Arial" charset="0"/>
              </a:rPr>
              <a:t>, </a:t>
            </a:r>
            <a:r>
              <a:rPr lang="en-US" sz="1400" dirty="0" smtClean="0">
                <a:latin typeface="Arial" charset="0"/>
              </a:rPr>
              <a:t>…..</a:t>
            </a:r>
          </a:p>
          <a:p>
            <a:pPr lvl="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Significant </a:t>
            </a:r>
            <a:r>
              <a:rPr lang="en-US" sz="2000" dirty="0" smtClean="0">
                <a:solidFill>
                  <a:srgbClr val="FF00FF"/>
                </a:solidFill>
                <a:latin typeface="Arial" charset="0"/>
              </a:rPr>
              <a:t>recent progress</a:t>
            </a:r>
          </a:p>
          <a:p>
            <a:pPr lvl="0"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helped by new high quality data and small systems</a:t>
            </a:r>
            <a:endParaRPr lang="en-US" sz="1400" dirty="0" smtClean="0">
              <a:latin typeface="Arial" charset="0"/>
            </a:endParaRPr>
          </a:p>
          <a:p>
            <a:pPr algn="l">
              <a:lnSpc>
                <a:spcPct val="90000"/>
              </a:lnSpc>
              <a:spcBef>
                <a:spcPct val="30000"/>
              </a:spcBef>
              <a:buClr>
                <a:srgbClr val="FC0128"/>
              </a:buClr>
            </a:pPr>
            <a:endParaRPr lang="en-US" sz="1000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5750497"/>
            <a:ext cx="7157392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safest prediction </a:t>
            </a:r>
            <a:r>
              <a:rPr lang="en-US" dirty="0"/>
              <a:t>for LHC: particle ratios will be </a:t>
            </a:r>
            <a:r>
              <a:rPr lang="en-US" dirty="0">
                <a:solidFill>
                  <a:srgbClr val="FF0000"/>
                </a:solidFill>
              </a:rPr>
              <a:t>trivial</a:t>
            </a:r>
            <a:r>
              <a:rPr lang="en-US" dirty="0"/>
              <a:t> (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baseline="-25000" dirty="0" err="1"/>
              <a:t>B</a:t>
            </a:r>
            <a:r>
              <a:rPr lang="en-US" dirty="0"/>
              <a:t> = 0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temp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tem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Paper Presentation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temp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temp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13250</TotalTime>
  <Words>909</Words>
  <Application>Microsoft Office PowerPoint</Application>
  <PresentationFormat>On-screen Show (4:3)</PresentationFormat>
  <Paragraphs>161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1_temp1</vt:lpstr>
      <vt:lpstr>2_Paper Presentation 1</vt:lpstr>
      <vt:lpstr>2_temp1</vt:lpstr>
      <vt:lpstr>Particle Production: a random collection of observations from LHC data </vt:lpstr>
      <vt:lpstr>The unreasonably successful Thermal Model</vt:lpstr>
      <vt:lpstr>Size/Volume Dependence (the onset?)</vt:lpstr>
      <vt:lpstr>Size/Volume Dependence (the onset?)</vt:lpstr>
      <vt:lpstr>Size/Volume Dependence (the onset?)</vt:lpstr>
      <vt:lpstr>II) Non-equilibrium ratios (sequential FO)?</vt:lpstr>
      <vt:lpstr>II) Light Nuclei: Return of the old Enigma</vt:lpstr>
      <vt:lpstr>II) Light Nuclei: Return of the old Enigma</vt:lpstr>
      <vt:lpstr>Hadronisation</vt:lpstr>
      <vt:lpstr>PowerPoint Presentation</vt:lpstr>
      <vt:lpstr>S-Canonical &amp; Core Corona Fits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URHI Paradigm (Modus Operandi)</dc:title>
  <dc:creator>sks</dc:creator>
  <cp:lastModifiedBy>Jurgen Schukraft</cp:lastModifiedBy>
  <cp:revision>601</cp:revision>
  <cp:lastPrinted>2002-10-15T16:53:36Z</cp:lastPrinted>
  <dcterms:created xsi:type="dcterms:W3CDTF">2014-09-17T10:43:27Z</dcterms:created>
  <dcterms:modified xsi:type="dcterms:W3CDTF">2018-10-13T13:58:53Z</dcterms:modified>
</cp:coreProperties>
</file>