
<file path=[Content_Types].xml><?xml version="1.0" encoding="utf-8"?>
<Types xmlns="http://schemas.openxmlformats.org/package/2006/content-types">
  <Default Extension="xml" ContentType="application/xml"/>
  <Default Extension="docx" ContentType="application/vnd.openxmlformats-officedocument.wordprocessingml.documen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</p:sldMasterIdLst>
  <p:notesMasterIdLst>
    <p:notesMasterId r:id="rId46"/>
  </p:notesMasterIdLst>
  <p:handoutMasterIdLst>
    <p:handoutMasterId r:id="rId47"/>
  </p:handoutMasterIdLst>
  <p:sldIdLst>
    <p:sldId id="1040" r:id="rId2"/>
    <p:sldId id="1048" r:id="rId3"/>
    <p:sldId id="1049" r:id="rId4"/>
    <p:sldId id="1194" r:id="rId5"/>
    <p:sldId id="1195" r:id="rId6"/>
    <p:sldId id="1175" r:id="rId7"/>
    <p:sldId id="1177" r:id="rId8"/>
    <p:sldId id="1150" r:id="rId9"/>
    <p:sldId id="1179" r:id="rId10"/>
    <p:sldId id="1152" r:id="rId11"/>
    <p:sldId id="1154" r:id="rId12"/>
    <p:sldId id="1155" r:id="rId13"/>
    <p:sldId id="1153" r:id="rId14"/>
    <p:sldId id="1157" r:id="rId15"/>
    <p:sldId id="1181" r:id="rId16"/>
    <p:sldId id="1178" r:id="rId17"/>
    <p:sldId id="1142" r:id="rId18"/>
    <p:sldId id="1170" r:id="rId19"/>
    <p:sldId id="1171" r:id="rId20"/>
    <p:sldId id="1183" r:id="rId21"/>
    <p:sldId id="1125" r:id="rId22"/>
    <p:sldId id="1197" r:id="rId23"/>
    <p:sldId id="1132" r:id="rId24"/>
    <p:sldId id="1185" r:id="rId25"/>
    <p:sldId id="1190" r:id="rId26"/>
    <p:sldId id="1169" r:id="rId27"/>
    <p:sldId id="1042" r:id="rId28"/>
    <p:sldId id="1126" r:id="rId29"/>
    <p:sldId id="1133" r:id="rId30"/>
    <p:sldId id="1123" r:id="rId31"/>
    <p:sldId id="1192" r:id="rId32"/>
    <p:sldId id="1122" r:id="rId33"/>
    <p:sldId id="1137" r:id="rId34"/>
    <p:sldId id="1139" r:id="rId35"/>
    <p:sldId id="1191" r:id="rId36"/>
    <p:sldId id="1196" r:id="rId37"/>
    <p:sldId id="1141" r:id="rId38"/>
    <p:sldId id="1138" r:id="rId39"/>
    <p:sldId id="1164" r:id="rId40"/>
    <p:sldId id="1165" r:id="rId41"/>
    <p:sldId id="1166" r:id="rId42"/>
    <p:sldId id="1167" r:id="rId43"/>
    <p:sldId id="1182" r:id="rId44"/>
    <p:sldId id="1184" r:id="rId45"/>
  </p:sldIdLst>
  <p:sldSz cx="9144000" cy="5143500" type="screen16x9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892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7842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1676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55684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94605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33526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72447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11368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2BA4BB"/>
    <a:srgbClr val="7902A4"/>
    <a:srgbClr val="7F007F"/>
    <a:srgbClr val="11866C"/>
    <a:srgbClr val="D4D5DA"/>
    <a:srgbClr val="EAEAEA"/>
    <a:srgbClr val="FEBC59"/>
    <a:srgbClr val="FEB23E"/>
    <a:srgbClr val="EAAE3E"/>
    <a:srgbClr val="8E0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6" autoAdjust="0"/>
    <p:restoredTop sz="99317" autoAdjust="0"/>
  </p:normalViewPr>
  <p:slideViewPr>
    <p:cSldViewPr snapToObjects="1">
      <p:cViewPr>
        <p:scale>
          <a:sx n="120" d="100"/>
          <a:sy n="120" d="100"/>
        </p:scale>
        <p:origin x="-1168" y="-4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1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1.emf"/><Relationship Id="rId2" Type="http://schemas.openxmlformats.org/officeDocument/2006/relationships/image" Target="../media/image2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DB89AAB-3F9D-6C4A-B7DC-7B2C239A90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08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" y="742950"/>
            <a:ext cx="6604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357018E-DE67-B747-B116-F9A6B84F73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3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38920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77842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16762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55684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194605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526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447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368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 noChangeArrowheads="1"/>
          </p:cNvSpPr>
          <p:nvPr userDrawn="1"/>
        </p:nvSpPr>
        <p:spPr bwMode="auto">
          <a:xfrm>
            <a:off x="179388" y="284163"/>
            <a:ext cx="8786812" cy="1566862"/>
          </a:xfrm>
          <a:prstGeom prst="rect">
            <a:avLst/>
          </a:prstGeom>
          <a:solidFill>
            <a:srgbClr val="FEBC59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smtClean="0">
              <a:ea typeface="+mn-ea"/>
              <a:cs typeface="Arial" pitchFamily="34" charset="0"/>
            </a:endParaRPr>
          </a:p>
        </p:txBody>
      </p:sp>
      <p:pic>
        <p:nvPicPr>
          <p:cNvPr id="10" name="Picture 9" descr="gsi_logo.gi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333" b="54560"/>
          <a:stretch/>
        </p:blipFill>
        <p:spPr>
          <a:xfrm>
            <a:off x="6522566" y="4754303"/>
            <a:ext cx="812004" cy="3472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120" y="4716449"/>
            <a:ext cx="500166" cy="413180"/>
          </a:xfrm>
          <a:prstGeom prst="rect">
            <a:avLst/>
          </a:prstGeom>
        </p:spPr>
      </p:pic>
      <p:pic>
        <p:nvPicPr>
          <p:cNvPr id="13" name="Picture 12" descr="hades_BW.pdf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00" y="1995686"/>
            <a:ext cx="3474109" cy="2864470"/>
          </a:xfrm>
          <a:prstGeom prst="rect">
            <a:avLst/>
          </a:prstGeom>
        </p:spPr>
      </p:pic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059833" y="2283718"/>
            <a:ext cx="5906367" cy="935999"/>
          </a:xfrm>
          <a:solidFill>
            <a:srgbClr val="EAEAEA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defRPr>
            </a:lvl1pPr>
            <a:lvl2pPr marL="389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subtitle</a:t>
            </a:r>
            <a:r>
              <a:rPr lang="de-DE" dirty="0" smtClean="0"/>
              <a:t> style</a:t>
            </a:r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179388" y="155575"/>
            <a:ext cx="8786812" cy="109538"/>
          </a:xfrm>
          <a:prstGeom prst="rect">
            <a:avLst/>
          </a:prstGeom>
          <a:solidFill>
            <a:srgbClr val="FEBC59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ea typeface="+mn-ea"/>
              <a:cs typeface="Tahoma" pitchFamily="34" charset="0"/>
            </a:endParaRPr>
          </a:p>
        </p:txBody>
      </p:sp>
      <p:sp>
        <p:nvSpPr>
          <p:cNvPr id="19" name="Line 14"/>
          <p:cNvSpPr>
            <a:spLocks noChangeShapeType="1"/>
          </p:cNvSpPr>
          <p:nvPr userDrawn="1"/>
        </p:nvSpPr>
        <p:spPr bwMode="auto">
          <a:xfrm>
            <a:off x="179388" y="285750"/>
            <a:ext cx="878681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53338" y="400752"/>
            <a:ext cx="1516876" cy="60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hades_logo.png"/>
          <p:cNvPicPr>
            <a:picLocks noChangeAspect="1"/>
          </p:cNvPicPr>
          <p:nvPr userDrawn="1"/>
        </p:nvPicPr>
        <p:blipFill>
          <a:blip r:embed="rId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410050"/>
            <a:ext cx="865808" cy="688505"/>
          </a:xfrm>
          <a:prstGeom prst="rect">
            <a:avLst/>
          </a:prstGeom>
        </p:spPr>
      </p:pic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283245" y="400753"/>
            <a:ext cx="7169075" cy="60868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14" name="Line 15"/>
          <p:cNvSpPr>
            <a:spLocks noChangeShapeType="1"/>
          </p:cNvSpPr>
          <p:nvPr userDrawn="1"/>
        </p:nvSpPr>
        <p:spPr bwMode="auto">
          <a:xfrm>
            <a:off x="192088" y="5007322"/>
            <a:ext cx="6263998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28" y="-25399"/>
            <a:ext cx="8296300" cy="612000"/>
          </a:xfrm>
          <a:prstGeom prst="rect">
            <a:avLst/>
          </a:prstGeom>
          <a:noFill/>
        </p:spPr>
        <p:txBody>
          <a:bodyPr anchor="b"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7"/>
          <p:cNvSpPr>
            <a:spLocks noGrp="1"/>
          </p:cNvSpPr>
          <p:nvPr>
            <p:ph sz="quarter" idx="13"/>
          </p:nvPr>
        </p:nvSpPr>
        <p:spPr>
          <a:xfrm>
            <a:off x="4572001" y="951572"/>
            <a:ext cx="4322455" cy="3419998"/>
          </a:xfrm>
        </p:spPr>
        <p:txBody>
          <a:bodyPr>
            <a:normAutofit/>
          </a:bodyPr>
          <a:lstStyle>
            <a:lvl1pPr marL="291907" indent="-291907">
              <a:lnSpc>
                <a:spcPct val="100000"/>
              </a:lnSpc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2000" b="0" i="0">
                <a:latin typeface="Gill Sans"/>
                <a:cs typeface="Gill Sans"/>
              </a:defRPr>
            </a:lvl1pPr>
            <a:lvl2pPr marL="632467" indent="-280800">
              <a:lnSpc>
                <a:spcPct val="100000"/>
              </a:lnSpc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2000" b="0" i="0">
                <a:solidFill>
                  <a:schemeClr val="tx1"/>
                </a:solidFill>
                <a:latin typeface="Gill Sans"/>
                <a:cs typeface="Gill Sans"/>
              </a:defRPr>
            </a:lvl2pPr>
            <a:lvl3pPr marL="973025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>
                <a:solidFill>
                  <a:srgbClr val="28314D"/>
                </a:solidFill>
                <a:latin typeface="Gill Sans"/>
                <a:cs typeface="Gill Sans"/>
              </a:defRPr>
            </a:lvl3pPr>
            <a:lvl4pPr marL="136223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>
                <a:solidFill>
                  <a:srgbClr val="28314D"/>
                </a:solidFill>
                <a:latin typeface="Gill Sans"/>
                <a:cs typeface="Gill Sans"/>
              </a:defRPr>
            </a:lvl4pPr>
            <a:lvl5pPr marL="175144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>
                <a:solidFill>
                  <a:srgbClr val="28314D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5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28" y="-25399"/>
            <a:ext cx="8296300" cy="612000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4" name="Content Placeholder 7"/>
          <p:cNvSpPr>
            <a:spLocks noGrp="1"/>
          </p:cNvSpPr>
          <p:nvPr>
            <p:ph sz="quarter" idx="13"/>
          </p:nvPr>
        </p:nvSpPr>
        <p:spPr>
          <a:xfrm>
            <a:off x="3153041" y="965127"/>
            <a:ext cx="2880327" cy="3478443"/>
          </a:xfrm>
        </p:spPr>
        <p:txBody>
          <a:bodyPr>
            <a:normAutofit/>
          </a:bodyPr>
          <a:lstStyle>
            <a:lvl1pPr marL="291907" indent="-291907">
              <a:lnSpc>
                <a:spcPct val="100000"/>
              </a:lnSpc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800" b="0" i="0">
                <a:latin typeface="Gill Sans"/>
                <a:cs typeface="Gill Sans"/>
              </a:defRPr>
            </a:lvl1pPr>
            <a:lvl2pPr marL="632467" indent="-243256">
              <a:lnSpc>
                <a:spcPct val="100000"/>
              </a:lnSpc>
              <a:spcAft>
                <a:spcPts val="300"/>
              </a:spcAft>
              <a:buClr>
                <a:srgbClr val="063A78"/>
              </a:buClr>
              <a:buSzPct val="100000"/>
              <a:buFont typeface="Wingdings" charset="2"/>
              <a:buChar char=""/>
              <a:defRPr sz="1800" b="0" i="0">
                <a:solidFill>
                  <a:schemeClr val="tx1"/>
                </a:solidFill>
                <a:latin typeface="Gill Sans"/>
                <a:cs typeface="Gill Sans"/>
              </a:defRPr>
            </a:lvl2pPr>
            <a:lvl3pPr marL="973025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3pPr>
            <a:lvl4pPr marL="136223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4pPr>
            <a:lvl5pPr marL="1751446" indent="-194603">
              <a:lnSpc>
                <a:spcPct val="100000"/>
              </a:lnSpc>
              <a:spcAft>
                <a:spcPts val="6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5" name="Content Placeholder 7"/>
          <p:cNvSpPr>
            <a:spLocks noGrp="1"/>
          </p:cNvSpPr>
          <p:nvPr>
            <p:ph sz="quarter" idx="15"/>
          </p:nvPr>
        </p:nvSpPr>
        <p:spPr>
          <a:xfrm>
            <a:off x="6161236" y="965127"/>
            <a:ext cx="2880327" cy="3478443"/>
          </a:xfrm>
        </p:spPr>
        <p:txBody>
          <a:bodyPr>
            <a:normAutofit/>
          </a:bodyPr>
          <a:lstStyle>
            <a:lvl1pPr marL="291907" indent="-291907">
              <a:lnSpc>
                <a:spcPct val="100000"/>
              </a:lnSpc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800" b="0" i="0">
                <a:latin typeface="Gill Sans"/>
                <a:cs typeface="Gill Sans"/>
              </a:defRPr>
            </a:lvl1pPr>
            <a:lvl2pPr marL="632467" indent="-243256">
              <a:lnSpc>
                <a:spcPct val="100000"/>
              </a:lnSpc>
              <a:spcAft>
                <a:spcPts val="300"/>
              </a:spcAft>
              <a:buClr>
                <a:srgbClr val="063A78"/>
              </a:buClr>
              <a:buSzPct val="100000"/>
              <a:buFont typeface="Wingdings" charset="2"/>
              <a:buChar char=""/>
              <a:defRPr sz="1800" b="0" i="0">
                <a:solidFill>
                  <a:schemeClr val="tx1"/>
                </a:solidFill>
                <a:latin typeface="Gill Sans"/>
                <a:cs typeface="Gill Sans"/>
              </a:defRPr>
            </a:lvl2pPr>
            <a:lvl3pPr marL="973025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3pPr>
            <a:lvl4pPr marL="136223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4pPr>
            <a:lvl5pPr marL="1751446" indent="-194603">
              <a:lnSpc>
                <a:spcPct val="100000"/>
              </a:lnSpc>
              <a:spcAft>
                <a:spcPts val="6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6"/>
          </p:nvPr>
        </p:nvSpPr>
        <p:spPr>
          <a:xfrm>
            <a:off x="145604" y="965127"/>
            <a:ext cx="2880327" cy="3478443"/>
          </a:xfrm>
        </p:spPr>
        <p:txBody>
          <a:bodyPr>
            <a:normAutofit/>
          </a:bodyPr>
          <a:lstStyle>
            <a:lvl1pPr marL="291907" indent="-291907">
              <a:lnSpc>
                <a:spcPct val="100000"/>
              </a:lnSpc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800" b="0" i="0">
                <a:latin typeface="Gill Sans"/>
                <a:cs typeface="Gill Sans"/>
              </a:defRPr>
            </a:lvl1pPr>
            <a:lvl2pPr marL="632467" indent="-243256">
              <a:lnSpc>
                <a:spcPct val="100000"/>
              </a:lnSpc>
              <a:spcAft>
                <a:spcPts val="300"/>
              </a:spcAft>
              <a:buClr>
                <a:srgbClr val="063A78"/>
              </a:buClr>
              <a:buSzPct val="100000"/>
              <a:buFont typeface="Wingdings" charset="2"/>
              <a:buChar char=""/>
              <a:defRPr sz="1800" b="0" i="0">
                <a:solidFill>
                  <a:schemeClr val="tx1"/>
                </a:solidFill>
                <a:latin typeface="Gill Sans"/>
                <a:cs typeface="Gill Sans"/>
              </a:defRPr>
            </a:lvl2pPr>
            <a:lvl3pPr marL="973025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3pPr>
            <a:lvl4pPr marL="136223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4pPr>
            <a:lvl5pPr marL="1751446" indent="-194603">
              <a:lnSpc>
                <a:spcPct val="100000"/>
              </a:lnSpc>
              <a:spcAft>
                <a:spcPts val="6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8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1"/>
          <p:cNvSpPr>
            <a:spLocks/>
          </p:cNvSpPr>
          <p:nvPr userDrawn="1"/>
        </p:nvSpPr>
        <p:spPr>
          <a:xfrm>
            <a:off x="0" y="5006816"/>
            <a:ext cx="9144000" cy="144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18" name="Rechteck 3"/>
          <p:cNvSpPr>
            <a:spLocks/>
          </p:cNvSpPr>
          <p:nvPr userDrawn="1"/>
        </p:nvSpPr>
        <p:spPr>
          <a:xfrm>
            <a:off x="0" y="-1588"/>
            <a:ext cx="180000" cy="18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20" name="Rechteck 14"/>
          <p:cNvSpPr>
            <a:spLocks/>
          </p:cNvSpPr>
          <p:nvPr userDrawn="1"/>
        </p:nvSpPr>
        <p:spPr>
          <a:xfrm>
            <a:off x="180000" y="-2117"/>
            <a:ext cx="8964000" cy="180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pic>
        <p:nvPicPr>
          <p:cNvPr id="22" name="Picture 21" descr="hades_BW.pdf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92091" y="1995686"/>
            <a:ext cx="3474109" cy="286447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180000" y="2283718"/>
            <a:ext cx="5906367" cy="935999"/>
          </a:xfrm>
          <a:solidFill>
            <a:srgbClr val="EAEAEA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defRPr>
            </a:lvl1pPr>
            <a:lvl2pPr marL="389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subtitle</a:t>
            </a:r>
            <a:r>
              <a:rPr lang="de-DE" dirty="0" smtClean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3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1"/>
          <p:cNvSpPr>
            <a:spLocks/>
          </p:cNvSpPr>
          <p:nvPr userDrawn="1"/>
        </p:nvSpPr>
        <p:spPr>
          <a:xfrm>
            <a:off x="0" y="5006816"/>
            <a:ext cx="9144000" cy="144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18" name="Rechteck 3"/>
          <p:cNvSpPr>
            <a:spLocks/>
          </p:cNvSpPr>
          <p:nvPr userDrawn="1"/>
        </p:nvSpPr>
        <p:spPr>
          <a:xfrm>
            <a:off x="0" y="-1588"/>
            <a:ext cx="180000" cy="18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20" name="Rechteck 14"/>
          <p:cNvSpPr>
            <a:spLocks/>
          </p:cNvSpPr>
          <p:nvPr userDrawn="1"/>
        </p:nvSpPr>
        <p:spPr>
          <a:xfrm>
            <a:off x="180000" y="-2117"/>
            <a:ext cx="8964000" cy="180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180000" y="2283718"/>
            <a:ext cx="5906367" cy="935999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defRPr>
            </a:lvl1pPr>
            <a:lvl2pPr marL="389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subtitle</a:t>
            </a:r>
            <a:r>
              <a:rPr lang="de-DE" dirty="0" smtClean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7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des_BW.pdf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92091" y="1995686"/>
            <a:ext cx="3474109" cy="28644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0" y="2283823"/>
            <a:ext cx="5900100" cy="935999"/>
          </a:xfrm>
          <a:prstGeom prst="rect">
            <a:avLst/>
          </a:prstGeom>
          <a:solidFill>
            <a:srgbClr val="FEBC59"/>
          </a:solidFill>
        </p:spPr>
        <p:txBody>
          <a:bodyPr anchor="ctr"/>
          <a:lstStyle>
            <a:lvl1pPr algn="l">
              <a:defRPr sz="2400" b="0" i="0"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7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37160" indent="-137160">
              <a:buClr>
                <a:srgbClr val="EFAA1A"/>
              </a:buClr>
              <a:buFont typeface="Wingdings" charset="2"/>
              <a:buChar char="§"/>
              <a:defRPr sz="1600"/>
            </a:lvl1pPr>
            <a:lvl2pPr marL="491490" indent="-285750">
              <a:buClr>
                <a:srgbClr val="EFAA1A"/>
              </a:buClr>
              <a:buFont typeface="Wingdings" charset="0"/>
              <a:buChar char="à"/>
              <a:defRPr sz="1400">
                <a:sym typeface="Wingdings"/>
              </a:defRPr>
            </a:lvl2pPr>
            <a:lvl3pPr marL="697230" indent="-285750">
              <a:buClr>
                <a:srgbClr val="EFAA1A"/>
              </a:buClr>
              <a:buFont typeface="Courier New"/>
              <a:buChar char="o"/>
              <a:defRPr sz="1400"/>
            </a:lvl3pPr>
            <a:lvl4pPr marL="754380" indent="-137160">
              <a:buClr>
                <a:srgbClr val="D3482F"/>
              </a:buClr>
              <a:buFont typeface="Wingdings" charset="2"/>
              <a:buChar char="§"/>
              <a:defRPr sz="1100"/>
            </a:lvl4pPr>
            <a:lvl5pPr marL="891540" indent="-102870">
              <a:buClr>
                <a:srgbClr val="D3482F"/>
              </a:buClr>
              <a:buFont typeface="Wingdings" charset="2"/>
              <a:buChar char="§"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640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215002"/>
            <a:ext cx="4320480" cy="335995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defRPr b="0" i="0">
                <a:latin typeface="Gill Sans"/>
                <a:cs typeface="Gill Sans"/>
              </a:defRPr>
            </a:lvl1pPr>
            <a:lvl2pPr marL="179388" indent="-248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"/>
              <a:defRPr b="0" i="0">
                <a:latin typeface="Gill Sans"/>
                <a:cs typeface="Gill Sans"/>
              </a:defRPr>
            </a:lvl2pPr>
            <a:lvl3pPr marL="538163" indent="-1873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"/>
              <a:defRPr b="0" i="0">
                <a:latin typeface="Gill Sans"/>
                <a:cs typeface="Gill Sans"/>
              </a:defRPr>
            </a:lvl3pPr>
            <a:lvl4pPr marL="717550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Font typeface="Andale Mono"/>
              <a:buChar char="►"/>
              <a:defRPr b="0" i="0">
                <a:latin typeface="Gill Sans"/>
                <a:cs typeface="Gill Sans"/>
              </a:defRPr>
            </a:lvl4pPr>
            <a:lvl5pPr marL="908050" indent="-188913">
              <a:buClr>
                <a:srgbClr val="004E73"/>
              </a:buClr>
              <a:buFont typeface="Courier New"/>
              <a:buChar char="o"/>
              <a:defRPr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36420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11"/>
          <p:cNvSpPr>
            <a:spLocks/>
          </p:cNvSpPr>
          <p:nvPr userDrawn="1"/>
        </p:nvSpPr>
        <p:spPr>
          <a:xfrm>
            <a:off x="0" y="5006816"/>
            <a:ext cx="9144000" cy="144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964960"/>
            <a:ext cx="4322448" cy="3394472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 smtClean="0"/>
          </a:p>
        </p:txBody>
      </p:sp>
      <p:sp>
        <p:nvSpPr>
          <p:cNvPr id="13" name="Rechteck 3"/>
          <p:cNvSpPr>
            <a:spLocks/>
          </p:cNvSpPr>
          <p:nvPr userDrawn="1"/>
        </p:nvSpPr>
        <p:spPr>
          <a:xfrm>
            <a:off x="0" y="-1588"/>
            <a:ext cx="180000" cy="18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14" name="Rechteck 14"/>
          <p:cNvSpPr>
            <a:spLocks/>
          </p:cNvSpPr>
          <p:nvPr userDrawn="1"/>
        </p:nvSpPr>
        <p:spPr>
          <a:xfrm>
            <a:off x="180000" y="-2117"/>
            <a:ext cx="8964000" cy="180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6300" y="0"/>
            <a:ext cx="8296300" cy="594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77843" tIns="38920" rIns="77843" bIns="38920" rtlCol="0" anchor="b" anchorCtr="0">
            <a:no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title style</a:t>
            </a:r>
            <a:endParaRPr lang="en-US" dirty="0"/>
          </a:p>
        </p:txBody>
      </p:sp>
      <p:sp>
        <p:nvSpPr>
          <p:cNvPr id="26" name="Fußzeilenplatzhalter 3"/>
          <p:cNvSpPr txBox="1">
            <a:spLocks/>
          </p:cNvSpPr>
          <p:nvPr userDrawn="1"/>
        </p:nvSpPr>
        <p:spPr>
          <a:xfrm>
            <a:off x="180000" y="5006816"/>
            <a:ext cx="720000" cy="149383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algn="l">
              <a:lnSpc>
                <a:spcPct val="100000"/>
              </a:lnSpc>
              <a:defRPr/>
            </a:pPr>
            <a:endParaRPr lang="en-US" sz="800" b="0" i="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28" name="Fußzeilenplatzhalter 3"/>
          <p:cNvSpPr txBox="1">
            <a:spLocks/>
          </p:cNvSpPr>
          <p:nvPr userDrawn="1"/>
        </p:nvSpPr>
        <p:spPr>
          <a:xfrm>
            <a:off x="0" y="4899371"/>
            <a:ext cx="9143999" cy="33667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r">
              <a:lnSpc>
                <a:spcPct val="100000"/>
              </a:lnSpc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 smtClean="0">
                <a:latin typeface="Gill Sans"/>
                <a:cs typeface="Gill Sans"/>
              </a:rPr>
              <a:t> Tetyana Galatyuk  </a:t>
            </a:r>
            <a:r>
              <a:rPr lang="de-DE" sz="800" dirty="0">
                <a:latin typeface="Gill Sans"/>
                <a:cs typeface="Gill Sans"/>
              </a:rPr>
              <a:t>|  </a:t>
            </a:r>
            <a:r>
              <a:rPr lang="de-DE" sz="800" dirty="0" smtClean="0">
                <a:latin typeface="Gill Sans"/>
                <a:cs typeface="Gill Sans"/>
              </a:rPr>
              <a:t>TU Darmstadt / GSI | ECT* </a:t>
            </a:r>
            <a:r>
              <a:rPr lang="de-DE" sz="800" dirty="0" err="1" smtClean="0">
                <a:latin typeface="Gill Sans"/>
                <a:cs typeface="Gill Sans"/>
              </a:rPr>
              <a:t>October</a:t>
            </a:r>
            <a:r>
              <a:rPr lang="de-DE" sz="800" baseline="0" dirty="0" smtClean="0">
                <a:latin typeface="Gill Sans"/>
                <a:cs typeface="Gill Sans"/>
              </a:rPr>
              <a:t> </a:t>
            </a:r>
            <a:r>
              <a:rPr lang="de-DE" sz="800" dirty="0" smtClean="0">
                <a:latin typeface="Gill Sans"/>
                <a:cs typeface="Gill Sans"/>
              </a:rPr>
              <a:t>2018  |  </a:t>
            </a:r>
            <a:fld id="{AF044EFB-592E-8E4D-943A-F9E1AB083429}" type="slidenum">
              <a:rPr lang="en-US" sz="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7" r:id="rId2"/>
    <p:sldLayoutId id="2147483740" r:id="rId3"/>
    <p:sldLayoutId id="2147483741" r:id="rId4"/>
    <p:sldLayoutId id="2147483742" r:id="rId5"/>
    <p:sldLayoutId id="2147483727" r:id="rId6"/>
    <p:sldLayoutId id="2147483743" r:id="rId7"/>
    <p:sldLayoutId id="2147483744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marL="0" algn="l" defTabSz="778421" rtl="0" eaLnBrk="1" latinLnBrk="0" hangingPunct="1">
        <a:spcBef>
          <a:spcPct val="0"/>
        </a:spcBef>
        <a:buNone/>
        <a:defRPr sz="2400" b="0" i="0" kern="1200" cap="none" spc="43" baseline="0">
          <a:solidFill>
            <a:schemeClr val="tx1">
              <a:lumMod val="85000"/>
              <a:lumOff val="15000"/>
            </a:schemeClr>
          </a:solidFill>
          <a:latin typeface="Gill Sans"/>
          <a:ea typeface="+mj-ea"/>
          <a:cs typeface="Gill San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91907" indent="-291907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FEB23E"/>
        </a:buClr>
        <a:buSzPct val="100000"/>
        <a:buFont typeface="Wingdings" charset="2"/>
        <a:buChar char=""/>
        <a:defRPr sz="2000" b="0" i="0" kern="1200" spc="26" baseline="0">
          <a:solidFill>
            <a:schemeClr val="tx1"/>
          </a:solidFill>
          <a:latin typeface="Gill Sans"/>
          <a:ea typeface="+mn-ea"/>
          <a:cs typeface="Gill Sans"/>
        </a:defRPr>
      </a:lvl1pPr>
      <a:lvl2pPr marL="632467" indent="-291600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9518C"/>
        </a:buClr>
        <a:buSzPct val="100000"/>
        <a:buFont typeface="Wingdings" charset="2"/>
        <a:buChar char=""/>
        <a:defRPr sz="2000" b="0" i="0" kern="1200" spc="26" baseline="0">
          <a:solidFill>
            <a:schemeClr val="tx1"/>
          </a:solidFill>
          <a:latin typeface="Gill Sans"/>
          <a:ea typeface="+mn-ea"/>
          <a:cs typeface="Gill Sans"/>
        </a:defRPr>
      </a:lvl2pPr>
      <a:lvl3pPr marL="973025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C634C"/>
        </a:buClr>
        <a:buSzPct val="100000"/>
        <a:buFont typeface="Courier New"/>
        <a:buChar char="o"/>
        <a:defRPr sz="2000" b="0" i="0" kern="1200" spc="26" baseline="0">
          <a:solidFill>
            <a:schemeClr val="tx1"/>
          </a:solidFill>
          <a:latin typeface="Gill Sans"/>
          <a:ea typeface="+mn-ea"/>
          <a:cs typeface="Gill Sans"/>
        </a:defRPr>
      </a:lvl3pPr>
      <a:lvl4pPr marL="1362236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C634C"/>
        </a:buClr>
        <a:buSzPct val="100000"/>
        <a:buFont typeface="Courier New"/>
        <a:buChar char="o"/>
        <a:defRPr sz="2000" b="0" i="0" kern="1200" spc="26" baseline="0">
          <a:solidFill>
            <a:schemeClr val="tx1"/>
          </a:solidFill>
          <a:latin typeface="Gill Sans"/>
          <a:ea typeface="+mn-ea"/>
          <a:cs typeface="Gill Sans"/>
        </a:defRPr>
      </a:lvl4pPr>
      <a:lvl5pPr marL="1751446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C634C"/>
        </a:buClr>
        <a:buSzPct val="100000"/>
        <a:buFont typeface="Courier New"/>
        <a:buChar char="o"/>
        <a:defRPr sz="2000" b="0" i="0" kern="1200" spc="26" baseline="0">
          <a:solidFill>
            <a:schemeClr val="tx1"/>
          </a:solidFill>
          <a:latin typeface="Gill Sans"/>
          <a:ea typeface="+mn-ea"/>
          <a:cs typeface="Gill Sans"/>
        </a:defRPr>
      </a:lvl5pPr>
      <a:lvl6pPr marL="214065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86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919077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28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20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42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62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84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605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26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47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68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png"/><Relationship Id="rId5" Type="http://schemas.openxmlformats.org/officeDocument/2006/relationships/image" Target="../media/image90.emf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111.png"/><Relationship Id="rId11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91.png"/><Relationship Id="rId8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18.emf"/><Relationship Id="rId9" Type="http://schemas.openxmlformats.org/officeDocument/2006/relationships/image" Target="../media/image123.png"/><Relationship Id="rId10" Type="http://schemas.openxmlformats.org/officeDocument/2006/relationships/image" Target="../media/image12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3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7.png"/><Relationship Id="rId1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39.gif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emf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Relationship Id="rId8" Type="http://schemas.openxmlformats.org/officeDocument/2006/relationships/image" Target="../media/image160.png"/><Relationship Id="rId9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1.png"/><Relationship Id="rId12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emf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0" Type="http://schemas.openxmlformats.org/officeDocument/2006/relationships/image" Target="../media/image1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4" Type="http://schemas.openxmlformats.org/officeDocument/2006/relationships/image" Target="../media/image123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Relationship Id="rId8" Type="http://schemas.openxmlformats.org/officeDocument/2006/relationships/image" Target="../media/image178.png"/><Relationship Id="rId9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9.png"/><Relationship Id="rId1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image" Target="../media/image185.png"/><Relationship Id="rId8" Type="http://schemas.openxmlformats.org/officeDocument/2006/relationships/image" Target="../media/image186.png"/><Relationship Id="rId9" Type="http://schemas.openxmlformats.org/officeDocument/2006/relationships/image" Target="../media/image187.png"/><Relationship Id="rId10" Type="http://schemas.openxmlformats.org/officeDocument/2006/relationships/image" Target="../media/image1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7" Type="http://schemas.openxmlformats.org/officeDocument/2006/relationships/image" Target="../media/image196.png"/><Relationship Id="rId8" Type="http://schemas.openxmlformats.org/officeDocument/2006/relationships/image" Target="../media/image197.png"/><Relationship Id="rId9" Type="http://schemas.openxmlformats.org/officeDocument/2006/relationships/image" Target="../media/image198.png"/><Relationship Id="rId10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0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9.png"/><Relationship Id="rId12" Type="http://schemas.openxmlformats.org/officeDocument/2006/relationships/image" Target="../media/image210.png"/><Relationship Id="rId13" Type="http://schemas.openxmlformats.org/officeDocument/2006/relationships/image" Target="../media/image211.png"/><Relationship Id="rId14" Type="http://schemas.openxmlformats.org/officeDocument/2006/relationships/image" Target="../media/image212.png"/><Relationship Id="rId15" Type="http://schemas.openxmlformats.org/officeDocument/2006/relationships/image" Target="../media/image213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Relationship Id="rId3" Type="http://schemas.openxmlformats.org/officeDocument/2006/relationships/image" Target="../media/image202.png"/><Relationship Id="rId4" Type="http://schemas.openxmlformats.org/officeDocument/2006/relationships/image" Target="../media/image203.emf"/><Relationship Id="rId5" Type="http://schemas.openxmlformats.org/officeDocument/2006/relationships/image" Target="../media/image84.emf"/><Relationship Id="rId6" Type="http://schemas.openxmlformats.org/officeDocument/2006/relationships/image" Target="../media/image204.png"/><Relationship Id="rId7" Type="http://schemas.openxmlformats.org/officeDocument/2006/relationships/image" Target="../media/image205.png"/><Relationship Id="rId8" Type="http://schemas.openxmlformats.org/officeDocument/2006/relationships/image" Target="../media/image206.png"/><Relationship Id="rId9" Type="http://schemas.openxmlformats.org/officeDocument/2006/relationships/image" Target="../media/image207.png"/><Relationship Id="rId10" Type="http://schemas.openxmlformats.org/officeDocument/2006/relationships/image" Target="../media/image2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gif"/><Relationship Id="rId4" Type="http://schemas.openxmlformats.org/officeDocument/2006/relationships/image" Target="../media/image217.gif"/><Relationship Id="rId5" Type="http://schemas.openxmlformats.org/officeDocument/2006/relationships/image" Target="../media/image218.gif"/><Relationship Id="rId6" Type="http://schemas.openxmlformats.org/officeDocument/2006/relationships/image" Target="../media/image219.gif"/><Relationship Id="rId7" Type="http://schemas.openxmlformats.org/officeDocument/2006/relationships/image" Target="../media/image220.png"/><Relationship Id="rId8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22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5" Type="http://schemas.openxmlformats.org/officeDocument/2006/relationships/image" Target="../media/image225.png"/><Relationship Id="rId6" Type="http://schemas.openxmlformats.org/officeDocument/2006/relationships/image" Target="../media/image226.gif"/><Relationship Id="rId7" Type="http://schemas.openxmlformats.org/officeDocument/2006/relationships/image" Target="../media/image227.png"/><Relationship Id="rId8" Type="http://schemas.openxmlformats.org/officeDocument/2006/relationships/image" Target="../media/image228.png"/><Relationship Id="rId9" Type="http://schemas.openxmlformats.org/officeDocument/2006/relationships/image" Target="../media/image229.gif"/><Relationship Id="rId10" Type="http://schemas.openxmlformats.org/officeDocument/2006/relationships/image" Target="../media/image230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23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3.png"/><Relationship Id="rId4" Type="http://schemas.openxmlformats.org/officeDocument/2006/relationships/image" Target="../media/image230.png"/><Relationship Id="rId5" Type="http://schemas.openxmlformats.org/officeDocument/2006/relationships/image" Target="../media/image234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231.emf"/><Relationship Id="rId8" Type="http://schemas.openxmlformats.org/officeDocument/2006/relationships/image" Target="../media/image235.png"/><Relationship Id="rId9" Type="http://schemas.openxmlformats.org/officeDocument/2006/relationships/image" Target="../media/image236.gif"/><Relationship Id="rId10" Type="http://schemas.openxmlformats.org/officeDocument/2006/relationships/image" Target="../media/image237.gi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7.png"/><Relationship Id="rId12" Type="http://schemas.openxmlformats.org/officeDocument/2006/relationships/image" Target="../media/image248.png"/><Relationship Id="rId13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png"/><Relationship Id="rId3" Type="http://schemas.openxmlformats.org/officeDocument/2006/relationships/image" Target="../media/image239.gif"/><Relationship Id="rId4" Type="http://schemas.openxmlformats.org/officeDocument/2006/relationships/image" Target="../media/image240.gif"/><Relationship Id="rId5" Type="http://schemas.openxmlformats.org/officeDocument/2006/relationships/image" Target="../media/image241.gif"/><Relationship Id="rId6" Type="http://schemas.openxmlformats.org/officeDocument/2006/relationships/image" Target="../media/image242.gif"/><Relationship Id="rId7" Type="http://schemas.openxmlformats.org/officeDocument/2006/relationships/image" Target="../media/image243.png"/><Relationship Id="rId8" Type="http://schemas.openxmlformats.org/officeDocument/2006/relationships/image" Target="../media/image244.png"/><Relationship Id="rId9" Type="http://schemas.openxmlformats.org/officeDocument/2006/relationships/image" Target="../media/image245.png"/><Relationship Id="rId10" Type="http://schemas.openxmlformats.org/officeDocument/2006/relationships/image" Target="../media/image246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4" Type="http://schemas.openxmlformats.org/officeDocument/2006/relationships/image" Target="../media/image252.gif"/><Relationship Id="rId5" Type="http://schemas.openxmlformats.org/officeDocument/2006/relationships/image" Target="../media/image253.gif"/><Relationship Id="rId6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4.png"/><Relationship Id="rId1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5.png"/><Relationship Id="rId3" Type="http://schemas.openxmlformats.org/officeDocument/2006/relationships/image" Target="../media/image256.png"/><Relationship Id="rId4" Type="http://schemas.openxmlformats.org/officeDocument/2006/relationships/image" Target="../media/image257.png"/><Relationship Id="rId5" Type="http://schemas.openxmlformats.org/officeDocument/2006/relationships/image" Target="../media/image258.png"/><Relationship Id="rId6" Type="http://schemas.openxmlformats.org/officeDocument/2006/relationships/image" Target="../media/image259.png"/><Relationship Id="rId7" Type="http://schemas.openxmlformats.org/officeDocument/2006/relationships/image" Target="../media/image260.png"/><Relationship Id="rId8" Type="http://schemas.openxmlformats.org/officeDocument/2006/relationships/image" Target="../media/image261.png"/><Relationship Id="rId9" Type="http://schemas.openxmlformats.org/officeDocument/2006/relationships/image" Target="../media/image262.png"/><Relationship Id="rId10" Type="http://schemas.openxmlformats.org/officeDocument/2006/relationships/image" Target="../media/image2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g"/><Relationship Id="rId4" Type="http://schemas.openxmlformats.org/officeDocument/2006/relationships/image" Target="../media/image26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4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4" Type="http://schemas.openxmlformats.org/officeDocument/2006/relationships/image" Target="../media/image274.png"/><Relationship Id="rId5" Type="http://schemas.openxmlformats.org/officeDocument/2006/relationships/image" Target="../media/image275.png"/><Relationship Id="rId6" Type="http://schemas.openxmlformats.org/officeDocument/2006/relationships/image" Target="../media/image276.png"/><Relationship Id="rId7" Type="http://schemas.openxmlformats.org/officeDocument/2006/relationships/image" Target="../media/image277.png"/><Relationship Id="rId8" Type="http://schemas.openxmlformats.org/officeDocument/2006/relationships/image" Target="../media/image278.png"/><Relationship Id="rId9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4" Type="http://schemas.openxmlformats.org/officeDocument/2006/relationships/image" Target="../media/image282.png"/><Relationship Id="rId5" Type="http://schemas.openxmlformats.org/officeDocument/2006/relationships/image" Target="../media/image283.png"/><Relationship Id="rId6" Type="http://schemas.openxmlformats.org/officeDocument/2006/relationships/image" Target="../media/image284.png"/><Relationship Id="rId7" Type="http://schemas.openxmlformats.org/officeDocument/2006/relationships/image" Target="../media/image285.png"/><Relationship Id="rId8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4" Type="http://schemas.openxmlformats.org/officeDocument/2006/relationships/image" Target="../media/image289.png"/><Relationship Id="rId5" Type="http://schemas.openxmlformats.org/officeDocument/2006/relationships/image" Target="../media/image290.png"/><Relationship Id="rId6" Type="http://schemas.openxmlformats.org/officeDocument/2006/relationships/image" Target="../media/image291.png"/><Relationship Id="rId7" Type="http://schemas.openxmlformats.org/officeDocument/2006/relationships/image" Target="../media/image292.png"/><Relationship Id="rId8" Type="http://schemas.openxmlformats.org/officeDocument/2006/relationships/image" Target="../media/image293.png"/><Relationship Id="rId9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5.png"/><Relationship Id="rId3" Type="http://schemas.openxmlformats.org/officeDocument/2006/relationships/image" Target="../media/image29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7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7.png"/><Relationship Id="rId1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8.png"/><Relationship Id="rId3" Type="http://schemas.openxmlformats.org/officeDocument/2006/relationships/image" Target="../media/image299.png"/><Relationship Id="rId4" Type="http://schemas.openxmlformats.org/officeDocument/2006/relationships/image" Target="../media/image300.png"/><Relationship Id="rId5" Type="http://schemas.openxmlformats.org/officeDocument/2006/relationships/image" Target="../media/image301.png"/><Relationship Id="rId6" Type="http://schemas.openxmlformats.org/officeDocument/2006/relationships/image" Target="../media/image302.png"/><Relationship Id="rId7" Type="http://schemas.openxmlformats.org/officeDocument/2006/relationships/image" Target="../media/image303.png"/><Relationship Id="rId8" Type="http://schemas.openxmlformats.org/officeDocument/2006/relationships/image" Target="../media/image304.png"/><Relationship Id="rId9" Type="http://schemas.openxmlformats.org/officeDocument/2006/relationships/image" Target="../media/image305.png"/><Relationship Id="rId10" Type="http://schemas.openxmlformats.org/officeDocument/2006/relationships/image" Target="../media/image306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gif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gif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8.png"/><Relationship Id="rId12" Type="http://schemas.openxmlformats.org/officeDocument/2006/relationships/image" Target="../media/image319.png"/><Relationship Id="rId13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png"/><Relationship Id="rId3" Type="http://schemas.openxmlformats.org/officeDocument/2006/relationships/image" Target="../media/image310.png"/><Relationship Id="rId4" Type="http://schemas.openxmlformats.org/officeDocument/2006/relationships/image" Target="../media/image311.png"/><Relationship Id="rId5" Type="http://schemas.openxmlformats.org/officeDocument/2006/relationships/image" Target="../media/image312.png"/><Relationship Id="rId6" Type="http://schemas.openxmlformats.org/officeDocument/2006/relationships/image" Target="../media/image313.png"/><Relationship Id="rId7" Type="http://schemas.openxmlformats.org/officeDocument/2006/relationships/image" Target="../media/image314.png"/><Relationship Id="rId8" Type="http://schemas.openxmlformats.org/officeDocument/2006/relationships/image" Target="../media/image315.png"/><Relationship Id="rId9" Type="http://schemas.openxmlformats.org/officeDocument/2006/relationships/image" Target="../media/image316.png"/><Relationship Id="rId10" Type="http://schemas.openxmlformats.org/officeDocument/2006/relationships/image" Target="../media/image3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4" Type="http://schemas.openxmlformats.org/officeDocument/2006/relationships/image" Target="../media/image323.png"/><Relationship Id="rId5" Type="http://schemas.openxmlformats.org/officeDocument/2006/relationships/image" Target="../media/image324.png"/><Relationship Id="rId6" Type="http://schemas.openxmlformats.org/officeDocument/2006/relationships/image" Target="../media/image325.png"/><Relationship Id="rId7" Type="http://schemas.openxmlformats.org/officeDocument/2006/relationships/image" Target="../media/image326.png"/><Relationship Id="rId8" Type="http://schemas.openxmlformats.org/officeDocument/2006/relationships/image" Target="../media/image327.png"/><Relationship Id="rId9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4" Type="http://schemas.openxmlformats.org/officeDocument/2006/relationships/image" Target="../media/image331.png"/><Relationship Id="rId5" Type="http://schemas.openxmlformats.org/officeDocument/2006/relationships/image" Target="../media/image332.png"/><Relationship Id="rId6" Type="http://schemas.openxmlformats.org/officeDocument/2006/relationships/image" Target="../media/image333.png"/><Relationship Id="rId7" Type="http://schemas.openxmlformats.org/officeDocument/2006/relationships/image" Target="../media/image334.png"/><Relationship Id="rId8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4" Type="http://schemas.openxmlformats.org/officeDocument/2006/relationships/image" Target="../media/image338.png"/><Relationship Id="rId5" Type="http://schemas.openxmlformats.org/officeDocument/2006/relationships/image" Target="../media/image339.png"/><Relationship Id="rId6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4" Type="http://schemas.openxmlformats.org/officeDocument/2006/relationships/image" Target="../media/image343.png"/><Relationship Id="rId5" Type="http://schemas.openxmlformats.org/officeDocument/2006/relationships/image" Target="../media/image344.png"/><Relationship Id="rId6" Type="http://schemas.openxmlformats.org/officeDocument/2006/relationships/image" Target="../media/image345.png"/><Relationship Id="rId7" Type="http://schemas.openxmlformats.org/officeDocument/2006/relationships/image" Target="../media/image346.png"/><Relationship Id="rId8" Type="http://schemas.openxmlformats.org/officeDocument/2006/relationships/image" Target="../media/image347.png"/><Relationship Id="rId9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package" Target="../embeddings/Microsoft_Word_Document2.docx"/><Relationship Id="rId13" Type="http://schemas.openxmlformats.org/officeDocument/2006/relationships/image" Target="../media/image36.png"/><Relationship Id="rId14" Type="http://schemas.openxmlformats.org/officeDocument/2006/relationships/package" Target="../embeddings/Microsoft_Word_Document3.docx"/><Relationship Id="rId15" Type="http://schemas.openxmlformats.org/officeDocument/2006/relationships/image" Target="../media/image3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package" Target="../embeddings/Microsoft_Word_Document4.docx"/><Relationship Id="rId13" Type="http://schemas.openxmlformats.org/officeDocument/2006/relationships/image" Target="../media/image47.png"/><Relationship Id="rId14" Type="http://schemas.openxmlformats.org/officeDocument/2006/relationships/image" Target="../media/image5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20" Type="http://schemas.openxmlformats.org/officeDocument/2006/relationships/image" Target="../media/image84.emf"/><Relationship Id="rId21" Type="http://schemas.openxmlformats.org/officeDocument/2006/relationships/image" Target="../media/image85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4" Type="http://schemas.openxmlformats.org/officeDocument/2006/relationships/image" Target="../media/image78.png"/><Relationship Id="rId15" Type="http://schemas.openxmlformats.org/officeDocument/2006/relationships/image" Target="../media/image79.png"/><Relationship Id="rId16" Type="http://schemas.openxmlformats.org/officeDocument/2006/relationships/image" Target="../media/image80.png"/><Relationship Id="rId17" Type="http://schemas.openxmlformats.org/officeDocument/2006/relationships/image" Target="../media/image81.png"/><Relationship Id="rId18" Type="http://schemas.openxmlformats.org/officeDocument/2006/relationships/image" Target="../media/image82.png"/><Relationship Id="rId1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" descr="4CJXSycMhNJB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878" y="2273544"/>
            <a:ext cx="5702300" cy="1460500"/>
          </a:xfrm>
          <a:prstGeom prst="rect">
            <a:avLst/>
          </a:prstGeom>
        </p:spPr>
      </p:pic>
      <p:pic>
        <p:nvPicPr>
          <p:cNvPr id="8" name="PFE element 2" descr="4CJXSycMhNJB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36" y="395899"/>
            <a:ext cx="72517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4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FE element 90" descr="4CJXSycMhNJB12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53" y="-25787"/>
            <a:ext cx="8299450" cy="612775"/>
          </a:xfrm>
          <a:prstGeom prst="rect">
            <a:avLst/>
          </a:prstGeom>
        </p:spPr>
      </p:pic>
      <p:pic>
        <p:nvPicPr>
          <p:cNvPr id="4" name="Picture 3" descr="eunpc18_mass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68" y="1275606"/>
            <a:ext cx="3242698" cy="321982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749" y="3538371"/>
            <a:ext cx="746488" cy="337543"/>
          </a:xfrm>
          <a:prstGeom prst="rect">
            <a:avLst/>
          </a:prstGeom>
        </p:spPr>
      </p:pic>
      <p:pic>
        <p:nvPicPr>
          <p:cNvPr id="6" name="Picture 5" descr="eunpc18_mass_cktA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68" y="1275606"/>
            <a:ext cx="3242698" cy="3219822"/>
          </a:xfrm>
          <a:prstGeom prst="rect">
            <a:avLst/>
          </a:prstGeom>
        </p:spPr>
      </p:pic>
      <p:pic>
        <p:nvPicPr>
          <p:cNvPr id="13" name="PFE element 94" descr="4CJXSycMhNJB12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" y="4522847"/>
            <a:ext cx="1701800" cy="266700"/>
          </a:xfrm>
          <a:prstGeom prst="rect">
            <a:avLst/>
          </a:prstGeom>
        </p:spPr>
      </p:pic>
      <p:pic>
        <p:nvPicPr>
          <p:cNvPr id="8" name="Picture 58" descr="hades_logo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4945" y="1453579"/>
            <a:ext cx="400791" cy="3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fehide96" hidden="1"/>
          <p:cNvSpPr txBox="1">
            <a:spLocks/>
          </p:cNvSpPr>
          <p:nvPr/>
        </p:nvSpPr>
        <p:spPr>
          <a:xfrm>
            <a:off x="4552280" y="1275606"/>
            <a:ext cx="4320479" cy="648072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indent="-280800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700" dirty="0" smtClean="0"/>
              <a:t>Efficiency corrected dilepton mass spectra normalized to the number of neutral </a:t>
            </a:r>
            <a:r>
              <a:rPr lang="en-US" sz="1700" dirty="0" smtClean="0">
                <a:latin typeface="Symbol" charset="2"/>
                <a:cs typeface="Symbol" charset="2"/>
              </a:rPr>
              <a:t>p</a:t>
            </a:r>
            <a:endParaRPr lang="en-US" sz="1700" dirty="0">
              <a:solidFill>
                <a:schemeClr val="tx1">
                  <a:lumMod val="95000"/>
                </a:schemeClr>
              </a:solidFill>
              <a:latin typeface="Symbol" charset="2"/>
              <a:cs typeface="Symbol" charset="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47169" y="1269442"/>
            <a:ext cx="4330700" cy="660400"/>
            <a:chOff x="317500" y="317500"/>
            <a:chExt cx="4330700" cy="660400"/>
          </a:xfrm>
        </p:grpSpPr>
        <p:pic>
          <p:nvPicPr>
            <p:cNvPr id="14" name="PFE element 96" descr="4CJXSycMhNJB130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30700" cy="660400"/>
            </a:xfrm>
            <a:prstGeom prst="rect">
              <a:avLst/>
            </a:prstGeom>
          </p:spPr>
        </p:pic>
        <p:sp>
          <p:nvSpPr>
            <p:cNvPr id="15" name="Shape_173"/>
            <p:cNvSpPr/>
            <p:nvPr/>
          </p:nvSpPr>
          <p:spPr>
            <a:xfrm>
              <a:off x="317500" y="317500"/>
              <a:ext cx="4330700" cy="660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0" name="pfehide97" hidden="1"/>
          <p:cNvSpPr txBox="1">
            <a:spLocks/>
          </p:cNvSpPr>
          <p:nvPr/>
        </p:nvSpPr>
        <p:spPr>
          <a:xfrm>
            <a:off x="4552280" y="1923678"/>
            <a:ext cx="4071704" cy="1979061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632467" indent="-243256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spcAft>
                <a:spcPts val="900"/>
              </a:spcAft>
              <a:buClr>
                <a:srgbClr val="FEBC59"/>
              </a:buClr>
              <a:buSzPct val="100000"/>
            </a:pPr>
            <a:r>
              <a:rPr lang="en-US" sz="1700" dirty="0" err="1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e</a:t>
            </a:r>
            <a:r>
              <a:rPr lang="en-US" sz="1700" baseline="30000" dirty="0" err="1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+</a:t>
            </a:r>
            <a:r>
              <a:rPr lang="en-US" sz="1700" dirty="0" err="1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e</a:t>
            </a:r>
            <a:r>
              <a:rPr lang="en-US" sz="1700" baseline="300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- </a:t>
            </a:r>
            <a:r>
              <a:rPr lang="en-US" sz="17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cocktail accounting for decays of mesons (</a:t>
            </a:r>
            <a:r>
              <a:rPr lang="en-US" sz="17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1700" baseline="300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0</a:t>
            </a:r>
            <a:r>
              <a:rPr lang="en-US" sz="17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, h, w, f</a:t>
            </a:r>
            <a:r>
              <a:rPr lang="en-US" sz="17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) at freeze-out measured in the same experiment</a:t>
            </a:r>
          </a:p>
          <a:p>
            <a:pPr>
              <a:buClr>
                <a:srgbClr val="FEBC59"/>
              </a:buClr>
              <a:buSzPct val="100000"/>
            </a:pPr>
            <a:r>
              <a:rPr lang="en-US" sz="1700" dirty="0">
                <a:solidFill>
                  <a:srgbClr val="F1AA07"/>
                </a:solidFill>
                <a:latin typeface="Gill Sans"/>
                <a:cs typeface="Gill Sans"/>
                <a:sym typeface="Symbol" charset="0"/>
              </a:rPr>
              <a:t>Strong enhancement above </a:t>
            </a:r>
            <a:r>
              <a:rPr lang="en-US" sz="1700" dirty="0">
                <a:solidFill>
                  <a:srgbClr val="F1AA07"/>
                </a:solidFill>
                <a:latin typeface="Symbol" charset="2"/>
                <a:cs typeface="Symbol" charset="2"/>
                <a:sym typeface="Symbol" charset="0"/>
              </a:rPr>
              <a:t>p</a:t>
            </a:r>
            <a:r>
              <a:rPr lang="en-US" sz="1700" baseline="30000" dirty="0">
                <a:solidFill>
                  <a:srgbClr val="F1AA07"/>
                </a:solidFill>
                <a:latin typeface="Symbol" charset="2"/>
                <a:cs typeface="Symbol" charset="2"/>
                <a:sym typeface="Symbol" charset="0"/>
              </a:rPr>
              <a:t>0</a:t>
            </a:r>
            <a:r>
              <a:rPr lang="en-US" sz="1700" dirty="0">
                <a:solidFill>
                  <a:srgbClr val="F1AA07"/>
                </a:solidFill>
                <a:latin typeface="Gill Sans"/>
                <a:cs typeface="Gill Sans"/>
                <a:sym typeface="Symbol" charset="0"/>
              </a:rPr>
              <a:t/>
            </a:r>
            <a:br>
              <a:rPr lang="en-US" sz="1700" dirty="0">
                <a:solidFill>
                  <a:srgbClr val="F1AA07"/>
                </a:solidFill>
                <a:latin typeface="Gill Sans"/>
                <a:cs typeface="Gill Sans"/>
                <a:sym typeface="Symbol" charset="0"/>
              </a:rPr>
            </a:br>
            <a:r>
              <a:rPr lang="en-US" sz="17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in</a:t>
            </a:r>
            <a:r>
              <a:rPr lang="en-US" sz="17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-medium </a:t>
            </a:r>
            <a:r>
              <a:rPr lang="en-US" sz="17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radiation?</a:t>
            </a:r>
            <a:br>
              <a:rPr lang="en-US" sz="17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</a:br>
            <a:r>
              <a:rPr lang="en-US" sz="17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    first chance NN collisions?</a:t>
            </a:r>
            <a:endParaRPr lang="en-US" sz="1700" dirty="0">
              <a:solidFill>
                <a:schemeClr val="tx1">
                  <a:lumMod val="95000"/>
                </a:schemeClr>
              </a:solidFill>
              <a:latin typeface="Gill Sans"/>
              <a:cs typeface="Gill San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43432" y="1916258"/>
            <a:ext cx="4089400" cy="1993900"/>
            <a:chOff x="317500" y="317500"/>
            <a:chExt cx="4089400" cy="1993900"/>
          </a:xfrm>
        </p:grpSpPr>
        <p:pic>
          <p:nvPicPr>
            <p:cNvPr id="17" name="PFE element 97" descr="4CJXSycMhNJB132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089400" cy="1993900"/>
            </a:xfrm>
            <a:prstGeom prst="rect">
              <a:avLst/>
            </a:prstGeom>
          </p:spPr>
        </p:pic>
        <p:sp>
          <p:nvSpPr>
            <p:cNvPr id="18" name="Shape_174"/>
            <p:cNvSpPr/>
            <p:nvPr/>
          </p:nvSpPr>
          <p:spPr>
            <a:xfrm>
              <a:off x="317500" y="317500"/>
              <a:ext cx="4089400" cy="1993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78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FE element 98" descr="4CJXSycMhNJB13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35" y="926641"/>
            <a:ext cx="3962400" cy="2806700"/>
          </a:xfrm>
          <a:prstGeom prst="rect">
            <a:avLst/>
          </a:prstGeom>
        </p:spPr>
      </p:pic>
      <p:pic>
        <p:nvPicPr>
          <p:cNvPr id="21" name="PFE element 99" descr="4CJXSycMhNJB13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23" name="PFE element 100" descr="4CJXSycMhNJB13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9" y="3670279"/>
            <a:ext cx="2717800" cy="1016000"/>
          </a:xfrm>
          <a:prstGeom prst="rect">
            <a:avLst/>
          </a:prstGeom>
        </p:spPr>
      </p:pic>
      <p:pic>
        <p:nvPicPr>
          <p:cNvPr id="24" name="PFE element 101" descr="4CJXSycMhNJB140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316" y="3426802"/>
            <a:ext cx="2717800" cy="1498600"/>
          </a:xfrm>
          <a:prstGeom prst="rect">
            <a:avLst/>
          </a:prstGeom>
        </p:spPr>
      </p:pic>
      <p:pic>
        <p:nvPicPr>
          <p:cNvPr id="25" name="PFE element 102" descr="4CJXSycMhNJB14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959" y="2123619"/>
            <a:ext cx="4686300" cy="1460500"/>
          </a:xfrm>
          <a:prstGeom prst="rect">
            <a:avLst/>
          </a:prstGeom>
        </p:spPr>
      </p:pic>
      <p:pic>
        <p:nvPicPr>
          <p:cNvPr id="26" name="PFE element 103" descr="4CJXSycMhNJB144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511" y="965122"/>
            <a:ext cx="4953000" cy="749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0495" y="3991205"/>
            <a:ext cx="1413056" cy="978725"/>
          </a:xfrm>
          <a:prstGeom prst="rect">
            <a:avLst/>
          </a:prstGeom>
        </p:spPr>
      </p:pic>
      <p:pic>
        <p:nvPicPr>
          <p:cNvPr id="27" name="PFE element 105" descr="4CJXSycMhNJB146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2" y="619011"/>
            <a:ext cx="4318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FE element 106" descr="4CJXSycMhNJB14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57" name="PFE element 107" descr="4CJXSycMhNJB15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401" y="965432"/>
            <a:ext cx="47117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71" y="987574"/>
            <a:ext cx="3194133" cy="3104894"/>
          </a:xfrm>
          <a:prstGeom prst="rect">
            <a:avLst/>
          </a:prstGeom>
        </p:spPr>
      </p:pic>
      <p:pic>
        <p:nvPicPr>
          <p:cNvPr id="58" name="PFE element 109" descr="4CJXSycMhNJB152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51" y="4291462"/>
            <a:ext cx="3213100" cy="711200"/>
          </a:xfrm>
          <a:prstGeom prst="rect">
            <a:avLst/>
          </a:prstGeom>
        </p:spPr>
      </p:pic>
      <p:pic>
        <p:nvPicPr>
          <p:cNvPr id="59" name="PFE element 110" descr="4CJXSycMhNJB15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633" y="3263654"/>
            <a:ext cx="2222500" cy="1320800"/>
          </a:xfrm>
          <a:prstGeom prst="rect">
            <a:avLst/>
          </a:prstGeom>
        </p:spPr>
      </p:pic>
      <p:pic>
        <p:nvPicPr>
          <p:cNvPr id="60" name="PFE element 111" descr="4CJXSycMhNJB156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397" y="3261506"/>
            <a:ext cx="2222500" cy="1333500"/>
          </a:xfrm>
          <a:prstGeom prst="rect">
            <a:avLst/>
          </a:prstGeom>
        </p:spPr>
      </p:pic>
      <p:pic>
        <p:nvPicPr>
          <p:cNvPr id="61" name="PFE element 112" descr="4CJXSycMhNJB159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038" y="2265897"/>
            <a:ext cx="812800" cy="1047750"/>
          </a:xfrm>
          <a:prstGeom prst="rect">
            <a:avLst/>
          </a:prstGeom>
        </p:spPr>
      </p:pic>
      <p:pic>
        <p:nvPicPr>
          <p:cNvPr id="62" name="PFE element 113" descr="4CJXSycMhNJB161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157" y="1116816"/>
            <a:ext cx="596900" cy="596900"/>
          </a:xfrm>
          <a:prstGeom prst="rect">
            <a:avLst/>
          </a:prstGeom>
        </p:spPr>
      </p:pic>
      <p:pic>
        <p:nvPicPr>
          <p:cNvPr id="63" name="PFE element 114" descr="4CJXSycMhNJB164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508" y="2896027"/>
            <a:ext cx="958850" cy="939800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>
            <a:off x="2077084" y="1306974"/>
            <a:ext cx="334676" cy="0"/>
          </a:xfrm>
          <a:prstGeom prst="line">
            <a:avLst/>
          </a:prstGeom>
          <a:ln w="19050" cmpd="sng">
            <a:solidFill>
              <a:srgbClr val="3366FF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077084" y="1552590"/>
            <a:ext cx="334676" cy="0"/>
          </a:xfrm>
          <a:prstGeom prst="line">
            <a:avLst/>
          </a:prstGeom>
          <a:ln w="19050" cmpd="sng">
            <a:solidFill>
              <a:srgbClr val="2BA44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PFE element 117" descr="4CJXSycMhNJB166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1" y="619011"/>
            <a:ext cx="43053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4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FE element 118" descr="4CJXSycMhNJB16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53" y="-25787"/>
            <a:ext cx="8299450" cy="612775"/>
          </a:xfrm>
          <a:prstGeom prst="rect">
            <a:avLst/>
          </a:prstGeom>
        </p:spPr>
      </p:pic>
      <p:pic>
        <p:nvPicPr>
          <p:cNvPr id="4" name="Picture 3" descr="eunpc18_mass_cktA_ref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68" y="1275606"/>
            <a:ext cx="3242698" cy="3219822"/>
          </a:xfrm>
          <a:prstGeom prst="rect">
            <a:avLst/>
          </a:prstGeom>
        </p:spPr>
      </p:pic>
      <p:sp>
        <p:nvSpPr>
          <p:cNvPr id="5" name="pfehide120" hidden="1"/>
          <p:cNvSpPr/>
          <p:nvPr/>
        </p:nvSpPr>
        <p:spPr>
          <a:xfrm>
            <a:off x="4572001" y="3579137"/>
            <a:ext cx="4320478" cy="1115690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91907" indent="-291907" defTabSz="77842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charset="2"/>
              <a:buChar char=""/>
            </a:pPr>
            <a:r>
              <a:rPr lang="en-US" sz="1700" spc="26" dirty="0" smtClean="0">
                <a:solidFill>
                  <a:schemeClr val="tx1">
                    <a:lumMod val="95000"/>
                  </a:schemeClr>
                </a:solidFill>
                <a:latin typeface="Gill Sans"/>
                <a:ea typeface="+mn-ea"/>
                <a:cs typeface="Gill Sans"/>
              </a:rPr>
              <a:t>Excess </a:t>
            </a:r>
            <a:r>
              <a:rPr lang="en-US" sz="1700" spc="26" dirty="0">
                <a:solidFill>
                  <a:schemeClr val="tx1">
                    <a:lumMod val="95000"/>
                  </a:schemeClr>
                </a:solidFill>
                <a:latin typeface="Gill Sans"/>
                <a:ea typeface="+mn-ea"/>
                <a:cs typeface="Gill Sans"/>
              </a:rPr>
              <a:t>yield 0.15&lt;M&lt;0.7 </a:t>
            </a:r>
            <a:r>
              <a:rPr lang="en-US" sz="1700" spc="26" dirty="0" err="1">
                <a:solidFill>
                  <a:schemeClr val="tx1">
                    <a:lumMod val="95000"/>
                  </a:schemeClr>
                </a:solidFill>
                <a:latin typeface="Gill Sans"/>
                <a:ea typeface="+mn-ea"/>
                <a:cs typeface="Gill Sans"/>
              </a:rPr>
              <a:t>GeV</a:t>
            </a:r>
            <a:r>
              <a:rPr lang="en-US" sz="1700" spc="26" dirty="0">
                <a:solidFill>
                  <a:schemeClr val="tx1">
                    <a:lumMod val="95000"/>
                  </a:schemeClr>
                </a:solidFill>
                <a:latin typeface="Gill Sans"/>
                <a:ea typeface="+mn-ea"/>
                <a:cs typeface="Gill Sans"/>
              </a:rPr>
              <a:t>/c</a:t>
            </a:r>
            <a:r>
              <a:rPr lang="en-US" sz="1700" spc="26" baseline="30000" dirty="0">
                <a:solidFill>
                  <a:schemeClr val="tx1">
                    <a:lumMod val="95000"/>
                  </a:schemeClr>
                </a:solidFill>
                <a:latin typeface="Gill Sans"/>
                <a:ea typeface="+mn-ea"/>
                <a:cs typeface="Gill Sans"/>
              </a:rPr>
              <a:t>2</a:t>
            </a:r>
            <a:r>
              <a:rPr lang="en-US" sz="1700" spc="26" dirty="0">
                <a:solidFill>
                  <a:schemeClr val="tx1">
                    <a:lumMod val="95000"/>
                  </a:schemeClr>
                </a:solidFill>
                <a:latin typeface="Gill Sans"/>
                <a:ea typeface="+mn-ea"/>
                <a:cs typeface="Gill Sans"/>
              </a:rPr>
              <a:t/>
            </a:r>
            <a:br>
              <a:rPr lang="en-US" sz="1700" spc="26" dirty="0">
                <a:solidFill>
                  <a:schemeClr val="tx1">
                    <a:lumMod val="95000"/>
                  </a:schemeClr>
                </a:solidFill>
                <a:latin typeface="Gill Sans"/>
                <a:ea typeface="+mn-ea"/>
                <a:cs typeface="Gill Sans"/>
              </a:rPr>
            </a:br>
            <a:r>
              <a:rPr lang="en-US" sz="1700" spc="26" dirty="0">
                <a:solidFill>
                  <a:schemeClr val="accent6"/>
                </a:solidFill>
                <a:latin typeface="Gill Sans"/>
                <a:ea typeface="+mn-ea"/>
                <a:cs typeface="Gill Sans"/>
                <a:sym typeface="Wingdings"/>
              </a:rPr>
              <a:t> t</a:t>
            </a:r>
            <a:r>
              <a:rPr lang="en-US" sz="1700" spc="26" dirty="0">
                <a:solidFill>
                  <a:schemeClr val="accent6"/>
                </a:solidFill>
                <a:latin typeface="Gill Sans"/>
                <a:ea typeface="+mn-ea"/>
                <a:cs typeface="Gill Sans"/>
              </a:rPr>
              <a:t>rue in-medium </a:t>
            </a:r>
            <a:r>
              <a:rPr lang="en-US" sz="1700" spc="26" dirty="0" smtClean="0">
                <a:solidFill>
                  <a:schemeClr val="accent6"/>
                </a:solidFill>
                <a:latin typeface="Gill Sans"/>
                <a:ea typeface="+mn-ea"/>
                <a:cs typeface="Gill Sans"/>
              </a:rPr>
              <a:t>radiation</a:t>
            </a:r>
            <a:endParaRPr lang="en-US" sz="1700" spc="26" dirty="0">
              <a:solidFill>
                <a:schemeClr val="accent6"/>
              </a:solidFill>
              <a:latin typeface="Gill Sans"/>
              <a:ea typeface="+mn-ea"/>
              <a:cs typeface="Gill San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66890" y="3571832"/>
            <a:ext cx="4330700" cy="1130300"/>
            <a:chOff x="317500" y="317500"/>
            <a:chExt cx="4330700" cy="1130300"/>
          </a:xfrm>
        </p:grpSpPr>
        <p:pic>
          <p:nvPicPr>
            <p:cNvPr id="12" name="PFE element 120" descr="4CJXSycMhNJB171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30700" cy="1130300"/>
            </a:xfrm>
            <a:prstGeom prst="rect">
              <a:avLst/>
            </a:prstGeom>
          </p:spPr>
        </p:pic>
        <p:sp>
          <p:nvSpPr>
            <p:cNvPr id="13" name="Shape_175"/>
            <p:cNvSpPr/>
            <p:nvPr/>
          </p:nvSpPr>
          <p:spPr>
            <a:xfrm>
              <a:off x="317500" y="317500"/>
              <a:ext cx="4330700" cy="1130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5" name="PFE element 121" descr="4CJXSycMhNJB17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889" y="1269442"/>
            <a:ext cx="4330700" cy="660400"/>
          </a:xfrm>
          <a:prstGeom prst="rect">
            <a:avLst/>
          </a:prstGeom>
        </p:spPr>
      </p:pic>
      <p:pic>
        <p:nvPicPr>
          <p:cNvPr id="16" name="PFE element 122" descr="4CJXSycMhNJB175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502" y="1920140"/>
            <a:ext cx="4076700" cy="762000"/>
          </a:xfrm>
          <a:prstGeom prst="rect">
            <a:avLst/>
          </a:prstGeom>
        </p:spPr>
      </p:pic>
      <p:pic>
        <p:nvPicPr>
          <p:cNvPr id="17" name="PFE element 123" descr="4CJXSycMhNJB177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" y="4522847"/>
            <a:ext cx="1701800" cy="26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534587"/>
            <a:ext cx="2699792" cy="45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unpc18_excess_T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68" y="948804"/>
            <a:ext cx="3242698" cy="3219822"/>
          </a:xfrm>
          <a:prstGeom prst="rect">
            <a:avLst/>
          </a:prstGeom>
        </p:spPr>
      </p:pic>
      <p:pic>
        <p:nvPicPr>
          <p:cNvPr id="5" name="PFE element 126" descr="4CJXSycMhNJB180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53" y="-25787"/>
            <a:ext cx="8299450" cy="612775"/>
          </a:xfrm>
          <a:prstGeom prst="rect">
            <a:avLst/>
          </a:prstGeom>
        </p:spPr>
      </p:pic>
      <p:pic>
        <p:nvPicPr>
          <p:cNvPr id="7" name="PFE element 127" descr="4CJXSycMhNJB18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893" y="1202383"/>
            <a:ext cx="4533900" cy="1298575"/>
          </a:xfrm>
          <a:prstGeom prst="rect">
            <a:avLst/>
          </a:prstGeom>
        </p:spPr>
      </p:pic>
      <p:pic>
        <p:nvPicPr>
          <p:cNvPr id="9" name="PFE element 128" descr="4CJXSycMhNJB185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256" y="2778711"/>
            <a:ext cx="4876800" cy="16002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948797"/>
              </p:ext>
            </p:extLst>
          </p:nvPr>
        </p:nvGraphicFramePr>
        <p:xfrm>
          <a:off x="5076056" y="3363838"/>
          <a:ext cx="1512168" cy="510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22" name="Equation" r:id="rId7" imgW="1168400" imgH="419100" progId="Equation.3">
                  <p:embed/>
                </p:oleObj>
              </mc:Choice>
              <mc:Fallback>
                <p:oleObj name="Equation" r:id="rId7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3363838"/>
                        <a:ext cx="1512168" cy="5106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FE element 130" descr="4CJXSycMhNJB187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28" y="622672"/>
            <a:ext cx="3606800" cy="317500"/>
          </a:xfrm>
          <a:prstGeom prst="rect">
            <a:avLst/>
          </a:prstGeom>
        </p:spPr>
      </p:pic>
      <p:pic>
        <p:nvPicPr>
          <p:cNvPr id="14" name="PFE element 131" descr="4CJXSycMhNJB189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8" y="4077526"/>
            <a:ext cx="40386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7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32" descr="4CJXSycMhNJB19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83" y="2275468"/>
            <a:ext cx="59182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3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133" descr="4CJXSycMhNJB19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5194"/>
            <a:ext cx="2967332" cy="2196596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300" y="711539"/>
            <a:ext cx="2786381" cy="2139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778" y="711539"/>
            <a:ext cx="2733040" cy="2031843"/>
          </a:xfrm>
          <a:prstGeom prst="rect">
            <a:avLst/>
          </a:prstGeom>
        </p:spPr>
      </p:pic>
      <p:pic>
        <p:nvPicPr>
          <p:cNvPr id="17" name="PFE element 137" descr="4CJXSycMhNJB195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897" y="2960479"/>
            <a:ext cx="2743200" cy="279400"/>
          </a:xfrm>
          <a:prstGeom prst="rect">
            <a:avLst/>
          </a:prstGeom>
        </p:spPr>
      </p:pic>
      <p:pic>
        <p:nvPicPr>
          <p:cNvPr id="18" name="PFE element 138" descr="4CJXSycMhNJB197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837" y="2962982"/>
            <a:ext cx="2476500" cy="266700"/>
          </a:xfrm>
          <a:prstGeom prst="rect">
            <a:avLst/>
          </a:prstGeom>
        </p:spPr>
      </p:pic>
      <p:pic>
        <p:nvPicPr>
          <p:cNvPr id="19" name="PFE element 139" descr="4CJXSycMhNJB199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76" y="2960479"/>
            <a:ext cx="2616200" cy="279400"/>
          </a:xfrm>
          <a:prstGeom prst="rect">
            <a:avLst/>
          </a:prstGeom>
        </p:spPr>
      </p:pic>
      <p:pic>
        <p:nvPicPr>
          <p:cNvPr id="20" name="PFE element 140" descr="4CJXSycMhNJB201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037" y="1561093"/>
            <a:ext cx="635000" cy="266700"/>
          </a:xfrm>
          <a:prstGeom prst="rect">
            <a:avLst/>
          </a:prstGeom>
        </p:spPr>
      </p:pic>
      <p:pic>
        <p:nvPicPr>
          <p:cNvPr id="21" name="PFE element 141" descr="4CJXSycMhNJB203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622" y="978679"/>
            <a:ext cx="685800" cy="279400"/>
          </a:xfrm>
          <a:prstGeom prst="rect">
            <a:avLst/>
          </a:prstGeom>
        </p:spPr>
      </p:pic>
      <p:pic>
        <p:nvPicPr>
          <p:cNvPr id="22" name="PFE element 142" descr="4CJXSycMhNJB205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82" y="978679"/>
            <a:ext cx="609600" cy="279400"/>
          </a:xfrm>
          <a:prstGeom prst="rect">
            <a:avLst/>
          </a:prstGeom>
        </p:spPr>
      </p:pic>
      <p:pic>
        <p:nvPicPr>
          <p:cNvPr id="23" name="PFE element 143" descr="4CJXSycMhNJB207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290" y="3501876"/>
            <a:ext cx="6527800" cy="1308100"/>
          </a:xfrm>
          <a:prstGeom prst="rect">
            <a:avLst/>
          </a:prstGeom>
        </p:spPr>
      </p:pic>
      <p:pic>
        <p:nvPicPr>
          <p:cNvPr id="25" name="PFE element 144" descr="4CJXSycMhNJB209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281" y="4266207"/>
            <a:ext cx="5080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0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FE element 145" descr="4CJXSycMhNJB21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4" name="Inhaltsplatzhalter 3" descr="AuAu_evol_40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931" y="1116383"/>
            <a:ext cx="1895902" cy="1843003"/>
          </a:xfrm>
          <a:prstGeom prst="rect">
            <a:avLst/>
          </a:prstGeom>
        </p:spPr>
      </p:pic>
      <p:pic>
        <p:nvPicPr>
          <p:cNvPr id="5" name="Picture 4" descr="auau11_time3_new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931" y="3051714"/>
            <a:ext cx="1906112" cy="1896300"/>
          </a:xfrm>
          <a:prstGeom prst="rect">
            <a:avLst/>
          </a:prstGeom>
        </p:spPr>
      </p:pic>
      <p:pic>
        <p:nvPicPr>
          <p:cNvPr id="6" name="Bildplatzhalter 5" descr="center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1618849"/>
            <a:ext cx="401814" cy="639507"/>
          </a:xfrm>
          <a:prstGeom prst="rect">
            <a:avLst/>
          </a:prstGeom>
        </p:spPr>
      </p:pic>
      <p:grpSp>
        <p:nvGrpSpPr>
          <p:cNvPr id="7" name="pfehide149" hidden="1"/>
          <p:cNvGrpSpPr>
            <a:grpSpLocks/>
          </p:cNvGrpSpPr>
          <p:nvPr/>
        </p:nvGrpSpPr>
        <p:grpSpPr bwMode="auto">
          <a:xfrm rot="901011">
            <a:off x="8394644" y="1254630"/>
            <a:ext cx="624382" cy="772968"/>
            <a:chOff x="1857" y="2496"/>
            <a:chExt cx="643" cy="949"/>
          </a:xfrm>
        </p:grpSpPr>
        <p:sp>
          <p:nvSpPr>
            <p:cNvPr id="8" name="Line 14" hidden="1"/>
            <p:cNvSpPr>
              <a:spLocks noChangeShapeType="1"/>
            </p:cNvSpPr>
            <p:nvPr/>
          </p:nvSpPr>
          <p:spPr bwMode="auto">
            <a:xfrm rot="16975540" flipV="1">
              <a:off x="1803" y="2972"/>
              <a:ext cx="356" cy="78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F79646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5" hidden="1"/>
            <p:cNvSpPr>
              <a:spLocks noChangeShapeType="1"/>
            </p:cNvSpPr>
            <p:nvPr/>
          </p:nvSpPr>
          <p:spPr bwMode="auto">
            <a:xfrm rot="16975540">
              <a:off x="2031" y="2975"/>
              <a:ext cx="232" cy="287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chemeClr val="accent6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 hidden="1"/>
            <p:cNvSpPr>
              <a:spLocks noChangeArrowheads="1"/>
            </p:cNvSpPr>
            <p:nvPr/>
          </p:nvSpPr>
          <p:spPr bwMode="auto">
            <a:xfrm rot="20698989">
              <a:off x="1894" y="2496"/>
              <a:ext cx="349" cy="37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400" i="1" dirty="0">
                  <a:solidFill>
                    <a:schemeClr val="accent6"/>
                  </a:solidFill>
                  <a:latin typeface="Cambria"/>
                  <a:cs typeface="Cambria"/>
                </a:rPr>
                <a:t>e</a:t>
              </a:r>
              <a:r>
                <a:rPr lang="en-US" sz="1400" baseline="40000" dirty="0" smtClean="0">
                  <a:solidFill>
                    <a:schemeClr val="accent6"/>
                  </a:solidFill>
                  <a:latin typeface="Cambria"/>
                  <a:cs typeface="Cambria"/>
                </a:rPr>
                <a:t>+</a:t>
              </a:r>
              <a:endParaRPr lang="en-US" sz="1400" baseline="40000" dirty="0">
                <a:solidFill>
                  <a:schemeClr val="accent6"/>
                </a:solidFill>
                <a:latin typeface="Cambria"/>
                <a:cs typeface="Cambria"/>
              </a:endParaRPr>
            </a:p>
          </p:txBody>
        </p:sp>
        <p:sp>
          <p:nvSpPr>
            <p:cNvPr id="11" name="Rectangle 10" hidden="1"/>
            <p:cNvSpPr>
              <a:spLocks noChangeArrowheads="1"/>
            </p:cNvSpPr>
            <p:nvPr/>
          </p:nvSpPr>
          <p:spPr bwMode="auto">
            <a:xfrm rot="20698989">
              <a:off x="2137" y="2686"/>
              <a:ext cx="363" cy="37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400" i="1" dirty="0">
                  <a:solidFill>
                    <a:schemeClr val="accent6"/>
                  </a:solidFill>
                  <a:latin typeface="Cambria"/>
                  <a:cs typeface="Cambria"/>
                </a:rPr>
                <a:t>e</a:t>
              </a:r>
              <a:r>
                <a:rPr lang="en-US" sz="1400" i="1" dirty="0" smtClean="0">
                  <a:solidFill>
                    <a:schemeClr val="accent6"/>
                  </a:solidFill>
                  <a:latin typeface="Cambria"/>
                  <a:cs typeface="Cambria"/>
                </a:rPr>
                <a:t> </a:t>
              </a:r>
              <a:r>
                <a:rPr lang="en-US" sz="1400" baseline="40000" dirty="0" smtClean="0">
                  <a:solidFill>
                    <a:schemeClr val="accent6"/>
                  </a:solidFill>
                  <a:latin typeface="Cambria"/>
                  <a:cs typeface="Cambria"/>
                </a:rPr>
                <a:t>-</a:t>
              </a:r>
              <a:endParaRPr lang="en-US" sz="1400" baseline="40000" dirty="0">
                <a:solidFill>
                  <a:schemeClr val="accent6"/>
                </a:solidFill>
                <a:latin typeface="Cambria"/>
                <a:cs typeface="Cambria"/>
              </a:endParaRPr>
            </a:p>
          </p:txBody>
        </p:sp>
        <p:sp>
          <p:nvSpPr>
            <p:cNvPr id="12" name="Freeform 11" hidden="1"/>
            <p:cNvSpPr>
              <a:spLocks/>
            </p:cNvSpPr>
            <p:nvPr/>
          </p:nvSpPr>
          <p:spPr bwMode="auto">
            <a:xfrm rot="18075541">
              <a:off x="1774" y="3262"/>
              <a:ext cx="266" cy="99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19050" cmpd="sng">
              <a:solidFill>
                <a:srgbClr val="F7964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324248" y="1295039"/>
            <a:ext cx="765175" cy="692150"/>
            <a:chOff x="317500" y="317500"/>
            <a:chExt cx="765175" cy="692150"/>
          </a:xfrm>
        </p:grpSpPr>
        <p:pic>
          <p:nvPicPr>
            <p:cNvPr id="21" name="PFE element 149" descr="4CJXSycMhNJB214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65175" cy="692150"/>
            </a:xfrm>
            <a:prstGeom prst="rect">
              <a:avLst/>
            </a:prstGeom>
          </p:spPr>
        </p:pic>
        <p:sp>
          <p:nvSpPr>
            <p:cNvPr id="22" name="Shape_176"/>
            <p:cNvSpPr/>
            <p:nvPr/>
          </p:nvSpPr>
          <p:spPr>
            <a:xfrm>
              <a:off x="317500" y="317500"/>
              <a:ext cx="765175" cy="69215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3" name="Picture 12" descr="CRC-TR211_oUT_CMYK.ep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868" y="321500"/>
            <a:ext cx="960636" cy="6211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pfehide151" hidden="1"/>
          <p:cNvSpPr txBox="1"/>
          <p:nvPr/>
        </p:nvSpPr>
        <p:spPr>
          <a:xfrm>
            <a:off x="132904" y="1550948"/>
            <a:ext cx="7056784" cy="504046"/>
          </a:xfrm>
          <a:prstGeom prst="rect">
            <a:avLst/>
          </a:prstGeom>
          <a:solidFill>
            <a:schemeClr val="accent1"/>
          </a:solidFill>
        </p:spPr>
        <p:txBody>
          <a:bodyPr vert="horz" lIns="77843" tIns="38920" rIns="77843" bIns="38920" rtlCol="0">
            <a:no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charset="2"/>
              <a:buChar char=""/>
              <a:defRPr sz="1400" b="0" i="0" kern="1200" spc="26" baseline="0">
                <a:solidFill>
                  <a:srgbClr val="F79646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632467" lvl="1" indent="-243256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7C862"/>
              </a:buClr>
              <a:buSzPct val="80000"/>
              <a:buFont typeface="Wingdings" charset="2"/>
              <a:buChar char=""/>
              <a:defRPr sz="1400" b="0" i="0" kern="1200" spc="26" baseline="0">
                <a:solidFill>
                  <a:schemeClr val="tx1">
                    <a:lumMod val="95000"/>
                  </a:schemeClr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C0FF"/>
              </a:buClr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lvl="1">
              <a:buClr>
                <a:srgbClr val="09518C"/>
              </a:buClr>
              <a:buSzPct val="100000"/>
            </a:pPr>
            <a:r>
              <a:rPr lang="en-US" sz="1500" dirty="0" smtClean="0">
                <a:latin typeface="Gill Sans"/>
                <a:cs typeface="Gill Sans"/>
              </a:rPr>
              <a:t>Simulate </a:t>
            </a:r>
            <a:r>
              <a:rPr lang="en-US" sz="1500" dirty="0">
                <a:latin typeface="Gill Sans"/>
                <a:cs typeface="Gill Sans"/>
              </a:rPr>
              <a:t>events with a transport model</a:t>
            </a:r>
            <a:br>
              <a:rPr lang="en-US" sz="1500" dirty="0">
                <a:latin typeface="Gill Sans"/>
                <a:cs typeface="Gill Sans"/>
              </a:rPr>
            </a:br>
            <a:r>
              <a:rPr lang="en-US" sz="1500" dirty="0">
                <a:latin typeface="Gill Sans"/>
                <a:cs typeface="Gill Sans"/>
              </a:rPr>
              <a:t>   </a:t>
            </a:r>
            <a:r>
              <a:rPr lang="en-US" sz="1500" dirty="0">
                <a:latin typeface="Gill Sans"/>
                <a:cs typeface="Gill Sans"/>
                <a:sym typeface="Wingdings"/>
              </a:rPr>
              <a:t> </a:t>
            </a:r>
            <a:r>
              <a:rPr lang="en-US" sz="1500" dirty="0">
                <a:latin typeface="Gill Sans"/>
                <a:cs typeface="Gill Sans"/>
              </a:rPr>
              <a:t>ensemble average to obtain smooth space-time </a:t>
            </a:r>
            <a:r>
              <a:rPr lang="en-US" sz="1500" dirty="0" smtClean="0">
                <a:latin typeface="Gill Sans"/>
                <a:cs typeface="Gill Sans"/>
              </a:rPr>
              <a:t>distributions</a:t>
            </a:r>
            <a:endParaRPr lang="en-US" sz="1500" dirty="0">
              <a:latin typeface="Gill Sans"/>
              <a:cs typeface="Gill San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0696" y="1548971"/>
            <a:ext cx="7061200" cy="508000"/>
            <a:chOff x="317500" y="317500"/>
            <a:chExt cx="7061200" cy="508000"/>
          </a:xfrm>
        </p:grpSpPr>
        <p:pic>
          <p:nvPicPr>
            <p:cNvPr id="24" name="PFE element 151" descr="4CJXSycMhNJB217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061200" cy="508000"/>
            </a:xfrm>
            <a:prstGeom prst="rect">
              <a:avLst/>
            </a:prstGeom>
          </p:spPr>
        </p:pic>
        <p:sp>
          <p:nvSpPr>
            <p:cNvPr id="25" name="Shape_177"/>
            <p:cNvSpPr/>
            <p:nvPr/>
          </p:nvSpPr>
          <p:spPr>
            <a:xfrm>
              <a:off x="317500" y="317500"/>
              <a:ext cx="7061200" cy="508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7" name="PFE element 152" descr="4CJXSycMhNJB219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44" y="765701"/>
            <a:ext cx="8648700" cy="635000"/>
          </a:xfrm>
          <a:prstGeom prst="rect">
            <a:avLst/>
          </a:prstGeom>
        </p:spPr>
      </p:pic>
      <p:sp>
        <p:nvSpPr>
          <p:cNvPr id="16" name="pfehide153" hidden="1"/>
          <p:cNvSpPr>
            <a:spLocks noGrp="1"/>
          </p:cNvSpPr>
          <p:nvPr>
            <p:ph sz="quarter" idx="4294967295"/>
          </p:nvPr>
        </p:nvSpPr>
        <p:spPr>
          <a:xfrm>
            <a:off x="183740" y="3219822"/>
            <a:ext cx="6825248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1"/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Use </a:t>
            </a:r>
            <a:r>
              <a:rPr lang="en-US" sz="1500" dirty="0">
                <a:solidFill>
                  <a:schemeClr val="tx1">
                    <a:lumMod val="95000"/>
                  </a:schemeClr>
                </a:solidFill>
              </a:rPr>
              <a:t>in-medium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&amp;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500" dirty="0">
                <a:solidFill>
                  <a:schemeClr val="tx1">
                    <a:lumMod val="95000"/>
                  </a:schemeClr>
                </a:solidFill>
              </a:rPr>
              <a:t>spectral functions to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compute EM </a:t>
            </a:r>
            <a:r>
              <a:rPr lang="en-US" sz="1500" dirty="0">
                <a:solidFill>
                  <a:schemeClr val="tx1">
                    <a:lumMod val="95000"/>
                  </a:schemeClr>
                </a:solidFill>
              </a:rPr>
              <a:t>emission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rates</a:t>
            </a:r>
            <a:b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500" dirty="0">
                <a:solidFill>
                  <a:schemeClr val="tx1">
                    <a:lumMod val="95000"/>
                  </a:schemeClr>
                </a:solidFill>
              </a:rPr>
              <a:t>parameterization of RW in-medium spectral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function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80064" y="3215754"/>
            <a:ext cx="6832600" cy="584200"/>
            <a:chOff x="317500" y="317500"/>
            <a:chExt cx="6832600" cy="584200"/>
          </a:xfrm>
        </p:grpSpPr>
        <p:pic>
          <p:nvPicPr>
            <p:cNvPr id="28" name="PFE element 153" descr="4CJXSycMhNJB221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832600" cy="584200"/>
            </a:xfrm>
            <a:prstGeom prst="rect">
              <a:avLst/>
            </a:prstGeom>
          </p:spPr>
        </p:pic>
        <p:sp>
          <p:nvSpPr>
            <p:cNvPr id="29" name="Shape_178"/>
            <p:cNvSpPr/>
            <p:nvPr/>
          </p:nvSpPr>
          <p:spPr>
            <a:xfrm>
              <a:off x="317500" y="317500"/>
              <a:ext cx="6832600" cy="58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1" name="PFE element 154" descr="4CJXSycMhNJB223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18" y="4150608"/>
            <a:ext cx="4051300" cy="749300"/>
          </a:xfrm>
          <a:prstGeom prst="rect">
            <a:avLst/>
          </a:prstGeom>
        </p:spPr>
      </p:pic>
      <p:sp>
        <p:nvSpPr>
          <p:cNvPr id="18" name="pfehide155" hidden="1"/>
          <p:cNvSpPr txBox="1"/>
          <p:nvPr/>
        </p:nvSpPr>
        <p:spPr>
          <a:xfrm>
            <a:off x="132904" y="2226906"/>
            <a:ext cx="7056784" cy="1064924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charset="2"/>
              <a:buChar char=""/>
              <a:defRPr sz="1400" b="0" i="0" kern="1200" spc="26" baseline="0">
                <a:solidFill>
                  <a:srgbClr val="F79646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632467" lvl="1" indent="-243256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7C862"/>
              </a:buClr>
              <a:buSzPct val="80000"/>
              <a:buFont typeface="Wingdings" charset="2"/>
              <a:buChar char=""/>
              <a:defRPr sz="1400" b="0" i="0" kern="1200" spc="26" baseline="0">
                <a:solidFill>
                  <a:schemeClr val="tx1">
                    <a:lumMod val="95000"/>
                  </a:schemeClr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C0FF"/>
              </a:buClr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lvl="1">
              <a:buClr>
                <a:srgbClr val="09518C"/>
              </a:buClr>
              <a:buSzPct val="100000"/>
            </a:pPr>
            <a:r>
              <a:rPr lang="en-US" sz="1500" dirty="0" smtClean="0">
                <a:latin typeface="Gill Sans"/>
                <a:cs typeface="Gill Sans"/>
              </a:rPr>
              <a:t>Divide </a:t>
            </a:r>
            <a:r>
              <a:rPr lang="en-US" sz="1500" dirty="0">
                <a:latin typeface="Gill Sans"/>
                <a:cs typeface="Gill Sans"/>
              </a:rPr>
              <a:t>space-time in 4-dimensional cells</a:t>
            </a:r>
            <a:br>
              <a:rPr lang="en-US" sz="1500" dirty="0">
                <a:latin typeface="Gill Sans"/>
                <a:cs typeface="Gill Sans"/>
              </a:rPr>
            </a:br>
            <a:r>
              <a:rPr lang="en-US" sz="1500" dirty="0">
                <a:latin typeface="Gill Sans"/>
                <a:cs typeface="Gill Sans"/>
              </a:rPr>
              <a:t>	21×21×21 space cells (1fm</a:t>
            </a:r>
            <a:r>
              <a:rPr lang="en-US" sz="1500" baseline="30000" dirty="0">
                <a:latin typeface="Gill Sans"/>
                <a:cs typeface="Gill Sans"/>
              </a:rPr>
              <a:t>3</a:t>
            </a:r>
            <a:r>
              <a:rPr lang="en-US" sz="1500" dirty="0">
                <a:latin typeface="Gill Sans"/>
                <a:cs typeface="Gill Sans"/>
              </a:rPr>
              <a:t>), 30 time steps </a:t>
            </a:r>
            <a:r>
              <a:rPr lang="en-US" sz="1500" dirty="0">
                <a:latin typeface="Gill Sans"/>
                <a:cs typeface="Gill Sans"/>
                <a:sym typeface="Wingdings"/>
              </a:rPr>
              <a:t> </a:t>
            </a:r>
            <a:r>
              <a:rPr lang="en-US" sz="1500" dirty="0">
                <a:latin typeface="Gill Sans"/>
                <a:cs typeface="Gill Sans"/>
              </a:rPr>
              <a:t>~ 280 k cells</a:t>
            </a:r>
          </a:p>
          <a:p>
            <a:pPr lvl="1">
              <a:buClr>
                <a:srgbClr val="09518C"/>
              </a:buClr>
              <a:buSzPct val="100000"/>
            </a:pPr>
            <a:r>
              <a:rPr lang="en-US" sz="1500" dirty="0">
                <a:latin typeface="Gill Sans"/>
                <a:cs typeface="Gill Sans"/>
              </a:rPr>
              <a:t>Determine for each cell the bulk properties like T,</a:t>
            </a:r>
            <a:r>
              <a:rPr lang="en-US" sz="1500" dirty="0"/>
              <a:t> </a:t>
            </a:r>
            <a:r>
              <a:rPr lang="en-US" sz="1500" dirty="0" err="1">
                <a:latin typeface="Symbol" charset="2"/>
                <a:cs typeface="Symbol" charset="2"/>
              </a:rPr>
              <a:t>r</a:t>
            </a:r>
            <a:r>
              <a:rPr lang="en-US" sz="1500" baseline="-25000" dirty="0" err="1"/>
              <a:t>B</a:t>
            </a:r>
            <a:r>
              <a:rPr lang="en-US" sz="1500" dirty="0"/>
              <a:t>, </a:t>
            </a:r>
            <a:r>
              <a:rPr lang="en-US" sz="1500" dirty="0" err="1">
                <a:latin typeface="Symbol" charset="2"/>
                <a:cs typeface="Symbol" charset="2"/>
              </a:rPr>
              <a:t>m</a:t>
            </a:r>
            <a:r>
              <a:rPr lang="en-US" sz="1500" baseline="-25000" dirty="0" err="1">
                <a:latin typeface="Symbol" charset="2"/>
                <a:cs typeface="Symbol" charset="2"/>
              </a:rPr>
              <a:t>p</a:t>
            </a:r>
            <a:r>
              <a:rPr lang="en-US" sz="1500" dirty="0"/>
              <a:t>, </a:t>
            </a:r>
            <a:r>
              <a:rPr lang="en-US" sz="1500" dirty="0">
                <a:latin typeface="Gill Sans"/>
                <a:cs typeface="Gill Sans"/>
              </a:rPr>
              <a:t>collective velocity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24346" y="2219618"/>
            <a:ext cx="7073900" cy="1079500"/>
            <a:chOff x="317500" y="317500"/>
            <a:chExt cx="7073900" cy="1079500"/>
          </a:xfrm>
        </p:grpSpPr>
        <p:pic>
          <p:nvPicPr>
            <p:cNvPr id="32" name="PFE element 155" descr="4CJXSycMhNJB225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073900" cy="1079500"/>
            </a:xfrm>
            <a:prstGeom prst="rect">
              <a:avLst/>
            </a:prstGeom>
          </p:spPr>
        </p:pic>
        <p:sp>
          <p:nvSpPr>
            <p:cNvPr id="33" name="Shape_179"/>
            <p:cNvSpPr/>
            <p:nvPr/>
          </p:nvSpPr>
          <p:spPr>
            <a:xfrm>
              <a:off x="317500" y="317500"/>
              <a:ext cx="7073900" cy="1079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32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56" descr="4CJXSycMhNJB22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53" y="-25787"/>
            <a:ext cx="8299450" cy="612775"/>
          </a:xfrm>
          <a:prstGeom prst="rect">
            <a:avLst/>
          </a:prstGeom>
        </p:spPr>
      </p:pic>
      <p:pic>
        <p:nvPicPr>
          <p:cNvPr id="8" name="PFE element 157" descr="4CJXSycMhNJB23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59" y="3787751"/>
            <a:ext cx="7658100" cy="116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840" y="1118426"/>
            <a:ext cx="3471536" cy="2567790"/>
          </a:xfrm>
          <a:prstGeom prst="rect">
            <a:avLst/>
          </a:prstGeom>
        </p:spPr>
      </p:pic>
      <p:pic>
        <p:nvPicPr>
          <p:cNvPr id="11" name="PFE element 159" descr="4CJXSycMhNJB232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548" y="875283"/>
            <a:ext cx="1930400" cy="355600"/>
          </a:xfrm>
          <a:prstGeom prst="rect">
            <a:avLst/>
          </a:prstGeom>
        </p:spPr>
      </p:pic>
      <p:pic>
        <p:nvPicPr>
          <p:cNvPr id="12" name="Picture 11" descr="output_XVEmaG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771550"/>
            <a:ext cx="2989274" cy="29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61" descr="4CJXSycMhNJB23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13" name="PFE element 162" descr="4CJXSycMhNJB23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2" y="692454"/>
            <a:ext cx="4533900" cy="1130300"/>
          </a:xfrm>
          <a:prstGeom prst="rect">
            <a:avLst/>
          </a:prstGeom>
        </p:spPr>
      </p:pic>
      <p:pic>
        <p:nvPicPr>
          <p:cNvPr id="5" name="Grafik 11" descr="beta_particle_to_cel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009" y="699543"/>
            <a:ext cx="3729719" cy="1296144"/>
          </a:xfrm>
          <a:prstGeom prst="rect">
            <a:avLst/>
          </a:prstGeom>
          <a:noFill/>
        </p:spPr>
      </p:pic>
      <p:pic>
        <p:nvPicPr>
          <p:cNvPr id="8" name="Inhaltsplatzhalter 8" descr="mt_fit_exampl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2652161"/>
            <a:ext cx="2820836" cy="2079829"/>
          </a:xfrm>
          <a:prstGeom prst="rect">
            <a:avLst/>
          </a:prstGeom>
        </p:spPr>
      </p:pic>
      <p:sp>
        <p:nvSpPr>
          <p:cNvPr id="9" name="pfehide165" hidden="1"/>
          <p:cNvSpPr/>
          <p:nvPr/>
        </p:nvSpPr>
        <p:spPr>
          <a:xfrm>
            <a:off x="6642720" y="2377234"/>
            <a:ext cx="1961728" cy="338532"/>
          </a:xfrm>
          <a:prstGeom prst="rect">
            <a:avLst/>
          </a:prstGeom>
        </p:spPr>
        <p:txBody>
          <a:bodyPr wrap="square" lIns="91420" tIns="45709" rIns="91420" bIns="45709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m</a:t>
            </a:r>
            <a:r>
              <a:rPr lang="en-US" sz="1600" i="1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t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 spectrum of </a:t>
            </a:r>
            <a:r>
              <a:rPr lang="en-US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pions</a:t>
            </a:r>
            <a:endParaRPr lang="en-US" sz="1600" i="1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  <a:cs typeface="Gill San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639334" y="2368700"/>
            <a:ext cx="1968500" cy="355600"/>
            <a:chOff x="317500" y="317500"/>
            <a:chExt cx="1968500" cy="355600"/>
          </a:xfrm>
        </p:grpSpPr>
        <p:pic>
          <p:nvPicPr>
            <p:cNvPr id="16" name="PFE element 165" descr="4CJXSycMhNJB238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68500" cy="355600"/>
            </a:xfrm>
            <a:prstGeom prst="rect">
              <a:avLst/>
            </a:prstGeom>
          </p:spPr>
        </p:pic>
        <p:sp>
          <p:nvSpPr>
            <p:cNvPr id="17" name="Shape_180"/>
            <p:cNvSpPr/>
            <p:nvPr/>
          </p:nvSpPr>
          <p:spPr>
            <a:xfrm>
              <a:off x="317500" y="317500"/>
              <a:ext cx="1968500" cy="355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0" name="pfehide166" hidden="1"/>
          <p:cNvSpPr txBox="1"/>
          <p:nvPr/>
        </p:nvSpPr>
        <p:spPr>
          <a:xfrm>
            <a:off x="207392" y="2067694"/>
            <a:ext cx="6380832" cy="3169775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indent="-280800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de-DE" dirty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In Boltzmann approximation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 marL="351667" lvl="1" indent="0">
              <a:buNone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Fill </a:t>
            </a:r>
            <a:r>
              <a:rPr lang="en-US" dirty="0" err="1">
                <a:sym typeface="Wingdings" pitchFamily="2" charset="2"/>
              </a:rPr>
              <a:t>m</a:t>
            </a:r>
            <a:r>
              <a:rPr lang="en-US" baseline="-25000" dirty="0" err="1">
                <a:sym typeface="Wingdings" pitchFamily="2" charset="2"/>
              </a:rPr>
              <a:t>t</a:t>
            </a:r>
            <a:r>
              <a:rPr lang="en-US" dirty="0">
                <a:sym typeface="Wingdings" pitchFamily="2" charset="2"/>
              </a:rPr>
              <a:t> spectra with particle momenta in LRF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(mean flow </a:t>
            </a:r>
            <a:r>
              <a:rPr lang="en-US" i="1" dirty="0" err="1">
                <a:latin typeface="Georgia"/>
                <a:cs typeface="Georgia"/>
                <a:sym typeface="Wingdings" pitchFamily="2" charset="2"/>
              </a:rPr>
              <a:t>v</a:t>
            </a:r>
            <a:r>
              <a:rPr lang="en-US" i="1" baseline="-25000" dirty="0" err="1">
                <a:latin typeface="Georgia"/>
                <a:cs typeface="Georgia"/>
                <a:sym typeface="Wingdings" pitchFamily="2" charset="2"/>
              </a:rPr>
              <a:t>coll</a:t>
            </a:r>
            <a:r>
              <a:rPr lang="en-US" dirty="0">
                <a:sym typeface="Wingdings" pitchFamily="2" charset="2"/>
              </a:rPr>
              <a:t> vanishes)</a:t>
            </a:r>
          </a:p>
          <a:p>
            <a:r>
              <a:rPr lang="en-US" dirty="0">
                <a:sym typeface="Wingdings" pitchFamily="2" charset="2"/>
              </a:rPr>
              <a:t>Fit exponential function to extract T (species of choice: </a:t>
            </a:r>
            <a:r>
              <a:rPr lang="en-US" dirty="0" err="1">
                <a:sym typeface="Wingdings" pitchFamily="2" charset="2"/>
              </a:rPr>
              <a:t>pions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>
              <a:sym typeface="Wingdings" pitchFamily="2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03758" y="2058731"/>
            <a:ext cx="6388100" cy="3187700"/>
            <a:chOff x="317500" y="317500"/>
            <a:chExt cx="6388100" cy="3187700"/>
          </a:xfrm>
        </p:grpSpPr>
        <p:pic>
          <p:nvPicPr>
            <p:cNvPr id="19" name="PFE element 166" descr="4CJXSycMhNJB240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388100" cy="3187700"/>
            </a:xfrm>
            <a:prstGeom prst="rect">
              <a:avLst/>
            </a:prstGeom>
          </p:spPr>
        </p:pic>
        <p:sp>
          <p:nvSpPr>
            <p:cNvPr id="20" name="Shape_181"/>
            <p:cNvSpPr/>
            <p:nvPr/>
          </p:nvSpPr>
          <p:spPr>
            <a:xfrm>
              <a:off x="317500" y="317500"/>
              <a:ext cx="6388100" cy="3187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1" name="Picture 6" descr="C:\Users\fseck\Documents\presentation_pics\6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623" y="3408774"/>
            <a:ext cx="2016224" cy="531128"/>
          </a:xfrm>
          <a:prstGeom prst="rect">
            <a:avLst/>
          </a:prstGeom>
          <a:noFill/>
        </p:spPr>
      </p:pic>
      <p:pic>
        <p:nvPicPr>
          <p:cNvPr id="12" name="Picture 1" descr="C:\Users\fseck\Documents\presentation_pics\1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41" y="2427734"/>
            <a:ext cx="2984767" cy="549807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 rot="5400000">
            <a:off x="1675374" y="3092112"/>
            <a:ext cx="404380" cy="227752"/>
          </a:xfrm>
          <a:prstGeom prst="rightArrow">
            <a:avLst/>
          </a:prstGeom>
          <a:solidFill>
            <a:srgbClr val="FEBC59">
              <a:alpha val="47000"/>
            </a:srgbClr>
          </a:solidFill>
          <a:ln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534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" descr="4CJXSycMhNJB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6" name="Picture 5" descr="HADES_Photo_22_02_1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28" y="627534"/>
            <a:ext cx="8766560" cy="3911234"/>
          </a:xfrm>
          <a:prstGeom prst="rect">
            <a:avLst/>
          </a:prstGeom>
        </p:spPr>
      </p:pic>
      <p:pic>
        <p:nvPicPr>
          <p:cNvPr id="7" name="PFE element 5" descr="4CJXSycMhNJB9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929" y="763027"/>
            <a:ext cx="1333500" cy="355600"/>
          </a:xfrm>
          <a:prstGeom prst="rect">
            <a:avLst/>
          </a:prstGeom>
        </p:spPr>
      </p:pic>
      <p:pic>
        <p:nvPicPr>
          <p:cNvPr id="10" name="PFE element 6" descr="4CJXSycMhNJB1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88" y="4569038"/>
            <a:ext cx="4445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6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869" y="2399769"/>
            <a:ext cx="2976832" cy="2188205"/>
          </a:xfrm>
          <a:prstGeom prst="rect">
            <a:avLst/>
          </a:prstGeom>
        </p:spPr>
      </p:pic>
      <p:pic>
        <p:nvPicPr>
          <p:cNvPr id="4" name="PFE element 171" descr="4CJXSycMhNJB24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5" name="Inhaltsplatzhalter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2894" y="2002630"/>
            <a:ext cx="2188205" cy="2982483"/>
          </a:xfrm>
          <a:prstGeom prst="rect">
            <a:avLst/>
          </a:prstGeom>
        </p:spPr>
      </p:pic>
      <p:pic>
        <p:nvPicPr>
          <p:cNvPr id="6" name="Inhaltsplatzhalter 5" descr="evol_beta_cumulative_yield_auau1230.png"/>
          <p:cNvPicPr>
            <a:picLocks noGrp="1" noChangeAspect="1"/>
          </p:cNvPicPr>
          <p:nvPr>
            <p:ph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527" y="2399769"/>
            <a:ext cx="2980649" cy="2188205"/>
          </a:xfrm>
          <a:prstGeom prst="rect">
            <a:avLst/>
          </a:prstGeom>
        </p:spPr>
      </p:pic>
      <p:pic>
        <p:nvPicPr>
          <p:cNvPr id="7" name="Inhaltsplatzhalter 6" descr="inv_mass_auau1230_mupion112_errorband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333" y="2539793"/>
            <a:ext cx="1232124" cy="476250"/>
          </a:xfrm>
          <a:prstGeom prst="rect">
            <a:avLst/>
          </a:prstGeom>
        </p:spPr>
      </p:pic>
      <p:sp>
        <p:nvSpPr>
          <p:cNvPr id="8" name="pfehide175" hidden="1"/>
          <p:cNvSpPr>
            <a:spLocks noGrp="1"/>
          </p:cNvSpPr>
          <p:nvPr>
            <p:ph sz="quarter" idx="13"/>
          </p:nvPr>
        </p:nvSpPr>
        <p:spPr>
          <a:xfrm>
            <a:off x="197929" y="699542"/>
            <a:ext cx="8696528" cy="468050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Central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cell (3x3x3 fm3)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thermodynamic properties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from coarse graining UrQMD</a:t>
            </a:r>
          </a:p>
          <a:p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90093" y="698617"/>
            <a:ext cx="8712200" cy="469900"/>
            <a:chOff x="317500" y="317500"/>
            <a:chExt cx="8712200" cy="469900"/>
          </a:xfrm>
        </p:grpSpPr>
        <p:pic>
          <p:nvPicPr>
            <p:cNvPr id="14" name="PFE element 175" descr="4CJXSycMhNJB244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712200" cy="469900"/>
            </a:xfrm>
            <a:prstGeom prst="rect">
              <a:avLst/>
            </a:prstGeom>
          </p:spPr>
        </p:pic>
        <p:sp>
          <p:nvSpPr>
            <p:cNvPr id="16" name="Shape_182"/>
            <p:cNvSpPr/>
            <p:nvPr/>
          </p:nvSpPr>
          <p:spPr>
            <a:xfrm>
              <a:off x="317500" y="317500"/>
              <a:ext cx="8712200" cy="469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8" name="PFE element 176" descr="4CJXSycMhNJB246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8" y="4687706"/>
            <a:ext cx="3454400" cy="266700"/>
          </a:xfrm>
          <a:prstGeom prst="rect">
            <a:avLst/>
          </a:prstGeom>
        </p:spPr>
      </p:pic>
      <p:sp>
        <p:nvSpPr>
          <p:cNvPr id="11" name="pfehide177" hidden="1"/>
          <p:cNvSpPr txBox="1">
            <a:spLocks/>
          </p:cNvSpPr>
          <p:nvPr/>
        </p:nvSpPr>
        <p:spPr>
          <a:xfrm>
            <a:off x="200678" y="1008740"/>
            <a:ext cx="9633520" cy="864095"/>
          </a:xfrm>
          <a:prstGeom prst="rect">
            <a:avLst/>
          </a:prstGeom>
        </p:spPr>
        <p:txBody>
          <a:bodyPr vert="horz" lIns="77843" tIns="38920" rIns="77843" bIns="38920" rtlCol="0">
            <a:no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indent="-291600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1600" dirty="0" smtClean="0"/>
              <a:t>Time evolution of cumulative dilepton yield in mass window M = 0.3-0.7 </a:t>
            </a:r>
            <a:r>
              <a:rPr lang="en-US" sz="1600" dirty="0" err="1" smtClean="0"/>
              <a:t>GeV</a:t>
            </a:r>
            <a:r>
              <a:rPr lang="en-US" sz="1600" dirty="0" smtClean="0"/>
              <a:t>/c</a:t>
            </a:r>
            <a:r>
              <a:rPr lang="en-US" sz="1600" baseline="30000" dirty="0" smtClean="0"/>
              <a:t>2</a:t>
            </a:r>
          </a:p>
          <a:p>
            <a:pPr>
              <a:spcAft>
                <a:spcPts val="800"/>
              </a:spcAft>
            </a:pPr>
            <a:r>
              <a:rPr lang="en-US" sz="1600" dirty="0" smtClean="0"/>
              <a:t>Active radiation window ~13 </a:t>
            </a:r>
            <a:r>
              <a:rPr lang="en-US" sz="1600" dirty="0" err="1" smtClean="0"/>
              <a:t>fm</a:t>
            </a:r>
            <a:r>
              <a:rPr lang="en-US" sz="1600" dirty="0" smtClean="0"/>
              <a:t>/c follows build-up of collective medium flow       fireball lifetime</a:t>
            </a:r>
            <a:endParaRPr lang="en-US" sz="1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91438" y="1002637"/>
            <a:ext cx="9652000" cy="876300"/>
            <a:chOff x="317500" y="317500"/>
            <a:chExt cx="9652000" cy="876300"/>
          </a:xfrm>
        </p:grpSpPr>
        <p:pic>
          <p:nvPicPr>
            <p:cNvPr id="20" name="PFE element 177" descr="4CJXSycMhNJB248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9652000" cy="876300"/>
            </a:xfrm>
            <a:prstGeom prst="rect">
              <a:avLst/>
            </a:prstGeom>
          </p:spPr>
        </p:pic>
        <p:sp>
          <p:nvSpPr>
            <p:cNvPr id="24" name="Shape_183"/>
            <p:cNvSpPr/>
            <p:nvPr/>
          </p:nvSpPr>
          <p:spPr>
            <a:xfrm>
              <a:off x="317500" y="317500"/>
              <a:ext cx="9652000" cy="876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2" name="Pfeil nach rechts 18"/>
          <p:cNvSpPr/>
          <p:nvPr/>
        </p:nvSpPr>
        <p:spPr>
          <a:xfrm>
            <a:off x="7207001" y="1430205"/>
            <a:ext cx="312035" cy="216024"/>
          </a:xfrm>
          <a:prstGeom prst="rightArrow">
            <a:avLst>
              <a:gd name="adj1" fmla="val 43169"/>
              <a:gd name="adj2" fmla="val 58005"/>
            </a:avLst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1" name="Picture 20" descr="qqbar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392" y="3072145"/>
            <a:ext cx="797175" cy="36370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7956376" y="3363838"/>
            <a:ext cx="411079" cy="144016"/>
          </a:xfrm>
          <a:prstGeom prst="straightConnector1">
            <a:avLst/>
          </a:prstGeom>
          <a:ln>
            <a:solidFill>
              <a:srgbClr val="2BA4B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fehide181" hidden="1"/>
          <p:cNvSpPr txBox="1">
            <a:spLocks/>
          </p:cNvSpPr>
          <p:nvPr/>
        </p:nvSpPr>
        <p:spPr>
          <a:xfrm>
            <a:off x="211174" y="1728862"/>
            <a:ext cx="8825322" cy="698872"/>
          </a:xfrm>
          <a:prstGeom prst="rect">
            <a:avLst/>
          </a:prstGeom>
        </p:spPr>
        <p:txBody>
          <a:bodyPr vert="horz" lIns="77843" tIns="38920" rIns="77843" bIns="38920" rtlCol="0">
            <a:no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indent="-291600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dirty="0"/>
              <a:t>Strong medium effects on </a:t>
            </a:r>
            <a:r>
              <a:rPr lang="en-US" dirty="0">
                <a:latin typeface="Symbol" charset="2"/>
                <a:cs typeface="Symbol" charset="2"/>
              </a:rPr>
              <a:t>r</a:t>
            </a:r>
            <a:r>
              <a:rPr lang="en-US" dirty="0"/>
              <a:t>-meson        remarkably structure-less low-mass </a:t>
            </a:r>
            <a:r>
              <a:rPr lang="en-US" dirty="0" smtClean="0"/>
              <a:t>spectrum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04235" y="1722698"/>
            <a:ext cx="8839200" cy="711200"/>
            <a:chOff x="317500" y="317500"/>
            <a:chExt cx="8839200" cy="711200"/>
          </a:xfrm>
        </p:grpSpPr>
        <p:pic>
          <p:nvPicPr>
            <p:cNvPr id="26" name="PFE element 181" descr="4CJXSycMhNJB250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839200" cy="711200"/>
            </a:xfrm>
            <a:prstGeom prst="rect">
              <a:avLst/>
            </a:prstGeom>
          </p:spPr>
        </p:pic>
        <p:sp>
          <p:nvSpPr>
            <p:cNvPr id="27" name="Shape_184"/>
            <p:cNvSpPr/>
            <p:nvPr/>
          </p:nvSpPr>
          <p:spPr>
            <a:xfrm>
              <a:off x="317500" y="317500"/>
              <a:ext cx="8839200" cy="711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3" name="Pfeil nach rechts 18"/>
          <p:cNvSpPr/>
          <p:nvPr/>
        </p:nvSpPr>
        <p:spPr>
          <a:xfrm>
            <a:off x="3669452" y="1819921"/>
            <a:ext cx="312035" cy="216024"/>
          </a:xfrm>
          <a:prstGeom prst="rightArrow">
            <a:avLst>
              <a:gd name="adj1" fmla="val 43169"/>
              <a:gd name="adj2" fmla="val 58005"/>
            </a:avLst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Inhaltsplatzhalter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2" y="2399769"/>
            <a:ext cx="2953530" cy="216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1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2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84" descr="4CJXSycMhNJB25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53" y="-25787"/>
            <a:ext cx="8299450" cy="612775"/>
          </a:xfrm>
          <a:prstGeom prst="rect">
            <a:avLst/>
          </a:prstGeom>
        </p:spPr>
      </p:pic>
      <p:pic>
        <p:nvPicPr>
          <p:cNvPr id="4" name="Picture 3" descr="eunpc18_excess_T_vacuumRho_CG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67" y="955477"/>
            <a:ext cx="3242699" cy="3219823"/>
          </a:xfrm>
          <a:prstGeom prst="rect">
            <a:avLst/>
          </a:prstGeom>
        </p:spPr>
      </p:pic>
      <p:pic>
        <p:nvPicPr>
          <p:cNvPr id="26" name="PFE element 186" descr="4CJXSycMhNJB255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28" y="622672"/>
            <a:ext cx="3606800" cy="317500"/>
          </a:xfrm>
          <a:prstGeom prst="rect">
            <a:avLst/>
          </a:prstGeom>
        </p:spPr>
      </p:pic>
      <p:pic>
        <p:nvPicPr>
          <p:cNvPr id="27" name="PFE element 187" descr="4CJXSycMhNJB25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8" y="4076841"/>
            <a:ext cx="4038600" cy="914400"/>
          </a:xfrm>
          <a:prstGeom prst="rect">
            <a:avLst/>
          </a:prstGeom>
        </p:spPr>
      </p:pic>
      <p:pic>
        <p:nvPicPr>
          <p:cNvPr id="28" name="PFE element 188" descr="4CJXSycMhNJB26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181" y="996888"/>
            <a:ext cx="3965575" cy="758825"/>
          </a:xfrm>
          <a:prstGeom prst="rect">
            <a:avLst/>
          </a:prstGeom>
        </p:spPr>
      </p:pic>
      <p:pic>
        <p:nvPicPr>
          <p:cNvPr id="30" name="PFE element 189" descr="4CJXSycMhNJB262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893" y="2982228"/>
            <a:ext cx="4838700" cy="1536700"/>
          </a:xfrm>
          <a:prstGeom prst="rect">
            <a:avLst/>
          </a:prstGeom>
        </p:spPr>
      </p:pic>
      <p:pic>
        <p:nvPicPr>
          <p:cNvPr id="31" name="PFE element 190" descr="4CJXSycMhNJB265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224" y="1603581"/>
            <a:ext cx="2295525" cy="1235075"/>
          </a:xfrm>
          <a:prstGeom prst="rect">
            <a:avLst/>
          </a:prstGeom>
        </p:spPr>
      </p:pic>
      <p:sp>
        <p:nvSpPr>
          <p:cNvPr id="24" name="pfehide191" hidden="1"/>
          <p:cNvSpPr/>
          <p:nvPr/>
        </p:nvSpPr>
        <p:spPr>
          <a:xfrm>
            <a:off x="5724128" y="4246743"/>
            <a:ext cx="2716624" cy="584776"/>
          </a:xfrm>
          <a:prstGeom prst="rect">
            <a:avLst/>
          </a:prstGeom>
          <a:solidFill>
            <a:srgbClr val="FEBC59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Robust understanding across QCD phase diagram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717190" y="4240681"/>
            <a:ext cx="2730500" cy="596900"/>
            <a:chOff x="317500" y="317500"/>
            <a:chExt cx="2730500" cy="596900"/>
          </a:xfrm>
        </p:grpSpPr>
        <p:pic>
          <p:nvPicPr>
            <p:cNvPr id="32" name="PFE element 191" descr="4CJXSycMhNJB267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730500" cy="596900"/>
            </a:xfrm>
            <a:prstGeom prst="rect">
              <a:avLst/>
            </a:prstGeom>
          </p:spPr>
        </p:pic>
        <p:sp>
          <p:nvSpPr>
            <p:cNvPr id="33" name="Shape_185"/>
            <p:cNvSpPr/>
            <p:nvPr/>
          </p:nvSpPr>
          <p:spPr>
            <a:xfrm>
              <a:off x="317500" y="317500"/>
              <a:ext cx="27305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09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92" descr="4CJXSycMhNJB27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53" y="-25787"/>
            <a:ext cx="8299450" cy="612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3579862"/>
            <a:ext cx="1990293" cy="1375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986505"/>
            <a:ext cx="2953604" cy="2356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915566"/>
            <a:ext cx="3444187" cy="2520280"/>
          </a:xfrm>
          <a:prstGeom prst="rect">
            <a:avLst/>
          </a:prstGeom>
        </p:spPr>
      </p:pic>
      <p:pic>
        <p:nvPicPr>
          <p:cNvPr id="6" name="PFE element 196" descr="4CJXSycMhNJB27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50" y="1410727"/>
            <a:ext cx="635000" cy="279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3579862"/>
            <a:ext cx="2088603" cy="1421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020" y="3579862"/>
            <a:ext cx="2028891" cy="1375044"/>
          </a:xfrm>
          <a:prstGeom prst="rect">
            <a:avLst/>
          </a:prstGeom>
        </p:spPr>
      </p:pic>
      <p:pic>
        <p:nvPicPr>
          <p:cNvPr id="11" name="PFE element 199" descr="4CJXSycMhNJB274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01" y="693150"/>
            <a:ext cx="2476500" cy="266700"/>
          </a:xfrm>
          <a:prstGeom prst="rect">
            <a:avLst/>
          </a:prstGeom>
        </p:spPr>
      </p:pic>
      <p:pic>
        <p:nvPicPr>
          <p:cNvPr id="16" name="PFE element 200" descr="4CJXSycMhNJB276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216" y="693150"/>
            <a:ext cx="2286000" cy="266700"/>
          </a:xfrm>
          <a:prstGeom prst="rect">
            <a:avLst/>
          </a:prstGeom>
        </p:spPr>
      </p:pic>
      <p:pic>
        <p:nvPicPr>
          <p:cNvPr id="17" name="Picture 35" descr="arkcl_minusRef_eta_CG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936104"/>
            <a:ext cx="2704935" cy="249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feil nach rechts 18"/>
          <p:cNvSpPr/>
          <p:nvPr/>
        </p:nvSpPr>
        <p:spPr>
          <a:xfrm rot="5400000">
            <a:off x="4523994" y="3315833"/>
            <a:ext cx="312035" cy="216024"/>
          </a:xfrm>
          <a:prstGeom prst="rightArrow">
            <a:avLst>
              <a:gd name="adj1" fmla="val 43169"/>
              <a:gd name="adj2" fmla="val 58005"/>
            </a:avLst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" name="PFE element 203" descr="4CJXSycMhNJB278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105" y="693150"/>
            <a:ext cx="2921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3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204" descr="4CJXSycMhNJB28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53" y="-25787"/>
            <a:ext cx="8299450" cy="612775"/>
          </a:xfrm>
          <a:prstGeom prst="rect">
            <a:avLst/>
          </a:prstGeom>
        </p:spPr>
      </p:pic>
      <p:pic>
        <p:nvPicPr>
          <p:cNvPr id="34" name="PFE element 205" descr="4CJXSycMhNJB28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30" y="481345"/>
            <a:ext cx="5956300" cy="342900"/>
          </a:xfrm>
          <a:prstGeom prst="rect">
            <a:avLst/>
          </a:prstGeom>
        </p:spPr>
      </p:pic>
      <p:pic>
        <p:nvPicPr>
          <p:cNvPr id="5" name="Picture 4" descr="exclusive_mas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68" y="1219199"/>
            <a:ext cx="3245257" cy="3149713"/>
          </a:xfrm>
          <a:prstGeom prst="rect">
            <a:avLst/>
          </a:prstGeom>
        </p:spPr>
      </p:pic>
      <p:pic>
        <p:nvPicPr>
          <p:cNvPr id="35" name="PFE element 207" descr="4CJXSycMhNJB285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2" y="963662"/>
            <a:ext cx="3352800" cy="31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880" y="1395312"/>
            <a:ext cx="1296144" cy="413793"/>
          </a:xfrm>
          <a:prstGeom prst="rect">
            <a:avLst/>
          </a:prstGeom>
        </p:spPr>
      </p:pic>
      <p:pic>
        <p:nvPicPr>
          <p:cNvPr id="36" name="PFE element 209" descr="4CJXSycMhNJB287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8" y="4295365"/>
            <a:ext cx="4038600" cy="584200"/>
          </a:xfrm>
          <a:prstGeom prst="rect">
            <a:avLst/>
          </a:prstGeom>
        </p:spPr>
      </p:pic>
      <p:pic>
        <p:nvPicPr>
          <p:cNvPr id="37" name="PFE element 210" descr="4CJXSycMhNJB29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883" y="1745555"/>
            <a:ext cx="2584450" cy="1270000"/>
          </a:xfrm>
          <a:prstGeom prst="rect">
            <a:avLst/>
          </a:prstGeom>
        </p:spPr>
      </p:pic>
      <p:pic>
        <p:nvPicPr>
          <p:cNvPr id="38" name="PFE element 211" descr="4CJXSycMhNJB293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969" y="3435846"/>
            <a:ext cx="4286250" cy="1492250"/>
          </a:xfrm>
          <a:prstGeom prst="rect">
            <a:avLst/>
          </a:prstGeom>
        </p:spPr>
      </p:pic>
      <p:pic>
        <p:nvPicPr>
          <p:cNvPr id="39" name="PFE element 212" descr="4CJXSycMhNJB295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877" y="826167"/>
            <a:ext cx="48387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1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13" descr="4CJXSycMhNJB29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83" y="2275468"/>
            <a:ext cx="59182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2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FE element 214" descr="4CJXSycMhNJB29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20" name="PFE element 215" descr="4CJXSycMhNJB30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35" y="1281008"/>
            <a:ext cx="3949700" cy="609600"/>
          </a:xfrm>
          <a:prstGeom prst="rect">
            <a:avLst/>
          </a:prstGeom>
        </p:spPr>
      </p:pic>
      <p:pic>
        <p:nvPicPr>
          <p:cNvPr id="5" name="Picture 4" descr="excess_4pi_Apart_au-ref-eta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506377"/>
            <a:ext cx="2444983" cy="2427734"/>
          </a:xfrm>
          <a:prstGeom prst="rect">
            <a:avLst/>
          </a:prstGeom>
        </p:spPr>
      </p:pic>
      <p:pic>
        <p:nvPicPr>
          <p:cNvPr id="6" name="Picture 5" descr="ratio_auau_arkcl_cc_ref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1" y="448385"/>
            <a:ext cx="3152209" cy="1678954"/>
          </a:xfrm>
          <a:prstGeom prst="rect">
            <a:avLst/>
          </a:prstGeom>
        </p:spPr>
      </p:pic>
      <p:sp>
        <p:nvSpPr>
          <p:cNvPr id="7" name="pfehide218" hidden="1"/>
          <p:cNvSpPr>
            <a:spLocks noGrp="1"/>
          </p:cNvSpPr>
          <p:nvPr>
            <p:ph sz="quarter" idx="13"/>
          </p:nvPr>
        </p:nvSpPr>
        <p:spPr>
          <a:xfrm>
            <a:off x="251520" y="613802"/>
            <a:ext cx="4086849" cy="632311"/>
          </a:xfrm>
        </p:spPr>
        <p:txBody>
          <a:bodyPr>
            <a:noAutofit/>
          </a:bodyPr>
          <a:lstStyle/>
          <a:p>
            <a:r>
              <a:rPr lang="en-US" sz="1700" dirty="0">
                <a:solidFill>
                  <a:schemeClr val="tx1">
                    <a:lumMod val="95000"/>
                  </a:schemeClr>
                </a:solidFill>
              </a:rPr>
              <a:t>Excess radiation 0.3 &lt; M &lt; 0.7 </a:t>
            </a:r>
            <a:r>
              <a:rPr lang="en-US" sz="1700" dirty="0" err="1">
                <a:solidFill>
                  <a:schemeClr val="tx1">
                    <a:lumMod val="95000"/>
                  </a:schemeClr>
                </a:solidFill>
              </a:rPr>
              <a:t>GeV</a:t>
            </a:r>
            <a:r>
              <a:rPr lang="en-US" sz="1700" dirty="0">
                <a:solidFill>
                  <a:schemeClr val="tx1">
                    <a:lumMod val="95000"/>
                  </a:schemeClr>
                </a:solidFill>
              </a:rPr>
              <a:t>/</a:t>
            </a:r>
            <a:r>
              <a:rPr lang="en-US" sz="1700" dirty="0" smtClean="0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en-US" sz="1700" baseline="30000" dirty="0" smtClean="0">
                <a:solidFill>
                  <a:schemeClr val="tx1">
                    <a:lumMod val="95000"/>
                  </a:schemeClr>
                </a:solidFill>
              </a:rPr>
              <a:t>2  </a:t>
            </a:r>
            <a:r>
              <a:rPr lang="en-US" sz="1700" dirty="0">
                <a:solidFill>
                  <a:schemeClr val="tx1">
                    <a:lumMod val="95000"/>
                  </a:schemeClr>
                </a:solidFill>
              </a:rPr>
              <a:t> tracks fireball </a:t>
            </a:r>
            <a:r>
              <a:rPr lang="en-US" sz="1700" dirty="0" smtClean="0">
                <a:solidFill>
                  <a:schemeClr val="tx1">
                    <a:lumMod val="95000"/>
                  </a:schemeClr>
                </a:solidFill>
              </a:rPr>
              <a:t>lifetime</a:t>
            </a:r>
            <a:endParaRPr lang="el-GR" sz="17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43894" y="606108"/>
            <a:ext cx="4102100" cy="647700"/>
            <a:chOff x="317500" y="317500"/>
            <a:chExt cx="4102100" cy="647700"/>
          </a:xfrm>
        </p:grpSpPr>
        <p:pic>
          <p:nvPicPr>
            <p:cNvPr id="21" name="PFE element 218" descr="4CJXSycMhNJB303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102100" cy="647700"/>
            </a:xfrm>
            <a:prstGeom prst="rect">
              <a:avLst/>
            </a:prstGeom>
          </p:spPr>
        </p:pic>
        <p:sp>
          <p:nvSpPr>
            <p:cNvPr id="22" name="Shape_186"/>
            <p:cNvSpPr/>
            <p:nvPr/>
          </p:nvSpPr>
          <p:spPr>
            <a:xfrm>
              <a:off x="317500" y="317500"/>
              <a:ext cx="4102100" cy="647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216" y="4681784"/>
            <a:ext cx="326203" cy="202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1889" y="4681784"/>
            <a:ext cx="330496" cy="202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529" y="4686549"/>
            <a:ext cx="326203" cy="202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screen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730" y="4686549"/>
            <a:ext cx="324135" cy="198663"/>
          </a:xfrm>
          <a:prstGeom prst="rect">
            <a:avLst/>
          </a:prstGeom>
        </p:spPr>
      </p:pic>
      <p:sp>
        <p:nvSpPr>
          <p:cNvPr id="12" name="pfehide223" hidden="1"/>
          <p:cNvSpPr txBox="1">
            <a:spLocks/>
          </p:cNvSpPr>
          <p:nvPr/>
        </p:nvSpPr>
        <p:spPr>
          <a:xfrm>
            <a:off x="4629009" y="3158798"/>
            <a:ext cx="4541343" cy="925120"/>
          </a:xfrm>
          <a:prstGeom prst="rect">
            <a:avLst/>
          </a:prstGeom>
        </p:spPr>
        <p:txBody>
          <a:bodyPr vert="horz" lIns="77843" tIns="38920" rIns="77843" bIns="38920" rtlCol="0">
            <a:no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632467" indent="-243256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Excess yield scales stronger than linear with mean number of participants</a:t>
            </a:r>
            <a:endParaRPr lang="en-US" dirty="0" smtClean="0">
              <a:solidFill>
                <a:schemeClr val="tx1">
                  <a:lumMod val="95000"/>
                </a:schemeClr>
              </a:solidFill>
              <a:latin typeface="Gill Sans"/>
              <a:ea typeface="Arial" charset="0"/>
              <a:cs typeface="Gill Sans"/>
            </a:endParaRPr>
          </a:p>
          <a:p>
            <a:r>
              <a:rPr lang="en-US" i="1" dirty="0" smtClean="0">
                <a:solidFill>
                  <a:schemeClr val="tx1">
                    <a:lumMod val="95000"/>
                  </a:schemeClr>
                </a:solidFill>
                <a:latin typeface="Cambria Math"/>
                <a:ea typeface="Arial" charset="0"/>
                <a:cs typeface="Cambria Math"/>
              </a:rPr>
              <a:t>N</a:t>
            </a:r>
            <a:r>
              <a:rPr lang="en-US" i="1" baseline="-25000" dirty="0" smtClean="0">
                <a:solidFill>
                  <a:schemeClr val="tx1">
                    <a:lumMod val="95000"/>
                  </a:schemeClr>
                </a:solidFill>
                <a:latin typeface="Cambria Math"/>
                <a:ea typeface="Arial" charset="0"/>
                <a:cs typeface="Cambria Math"/>
              </a:rPr>
              <a:t>excess</a:t>
            </a:r>
            <a:r>
              <a:rPr lang="en-US" i="1" dirty="0" smtClean="0">
                <a:solidFill>
                  <a:schemeClr val="tx1">
                    <a:lumMod val="95000"/>
                  </a:schemeClr>
                </a:solidFill>
                <a:latin typeface="Cambria Math"/>
                <a:ea typeface="Arial" charset="0"/>
                <a:cs typeface="Cambria Math"/>
              </a:rPr>
              <a:t>~</a:t>
            </a:r>
            <a:r>
              <a:rPr lang="en-US" i="1" dirty="0" smtClean="0">
                <a:solidFill>
                  <a:schemeClr val="tx1">
                    <a:lumMod val="95000"/>
                  </a:schemeClr>
                </a:solidFill>
                <a:latin typeface="Cambria Math"/>
                <a:cs typeface="Cambria Math"/>
              </a:rPr>
              <a:t>A</a:t>
            </a:r>
            <a:r>
              <a:rPr lang="en-US" i="1" baseline="-25000" dirty="0" smtClean="0">
                <a:solidFill>
                  <a:schemeClr val="tx1">
                    <a:lumMod val="95000"/>
                  </a:schemeClr>
                </a:solidFill>
                <a:latin typeface="Cambria Math"/>
                <a:cs typeface="Cambria Math"/>
              </a:rPr>
              <a:t>part</a:t>
            </a:r>
            <a:r>
              <a:rPr lang="en-US" i="1" baseline="30000" dirty="0" smtClean="0">
                <a:solidFill>
                  <a:schemeClr val="tx1">
                    <a:lumMod val="95000"/>
                  </a:schemeClr>
                </a:solidFill>
                <a:latin typeface="Cambria Math"/>
                <a:cs typeface="Cambria Math"/>
              </a:rPr>
              <a:t>1.3</a:t>
            </a:r>
            <a:r>
              <a:rPr lang="en-US" i="1" dirty="0" smtClean="0">
                <a:solidFill>
                  <a:schemeClr val="tx1">
                    <a:lumMod val="95000"/>
                  </a:schemeClr>
                </a:solidFill>
                <a:latin typeface="Cambria Math"/>
                <a:cs typeface="Cambria Math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  <a:sym typeface="Wingdings"/>
              </a:rPr>
              <a:t>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ill Sans"/>
                <a:ea typeface="Arial" charset="0"/>
                <a:cs typeface="Gill Sans"/>
              </a:rPr>
              <a:t> interplay V ×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Symbol" charset="2"/>
                <a:ea typeface="Arial" charset="0"/>
                <a:cs typeface="Symbol" charset="2"/>
              </a:rPr>
              <a:t>t</a:t>
            </a:r>
            <a:r>
              <a:rPr lang="en-US" baseline="-25000" dirty="0" err="1" smtClean="0">
                <a:solidFill>
                  <a:schemeClr val="tx1">
                    <a:lumMod val="95000"/>
                  </a:schemeClr>
                </a:solidFill>
                <a:latin typeface="Gill Sans"/>
                <a:ea typeface="Arial" charset="0"/>
                <a:cs typeface="Gill Sans"/>
              </a:rPr>
              <a:t>coll</a:t>
            </a:r>
            <a:endParaRPr lang="el-GR" dirty="0">
              <a:solidFill>
                <a:schemeClr val="tx1">
                  <a:lumMod val="95000"/>
                </a:schemeClr>
              </a:solidFill>
              <a:latin typeface="Gill Sans"/>
              <a:cs typeface="Gill San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620030" y="3151458"/>
            <a:ext cx="4559300" cy="939800"/>
            <a:chOff x="317500" y="317500"/>
            <a:chExt cx="4559300" cy="939800"/>
          </a:xfrm>
        </p:grpSpPr>
        <p:pic>
          <p:nvPicPr>
            <p:cNvPr id="24" name="PFE element 223" descr="4CJXSycMhNJB305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559300" cy="939800"/>
            </a:xfrm>
            <a:prstGeom prst="rect">
              <a:avLst/>
            </a:prstGeom>
          </p:spPr>
        </p:pic>
        <p:sp>
          <p:nvSpPr>
            <p:cNvPr id="25" name="Shape_187"/>
            <p:cNvSpPr/>
            <p:nvPr/>
          </p:nvSpPr>
          <p:spPr>
            <a:xfrm>
              <a:off x="317500" y="317500"/>
              <a:ext cx="4559300" cy="939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3" name="pfehide224" hidden="1"/>
          <p:cNvSpPr/>
          <p:nvPr/>
        </p:nvSpPr>
        <p:spPr>
          <a:xfrm>
            <a:off x="5652122" y="147990"/>
            <a:ext cx="338437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smtClean="0">
                <a:latin typeface="Gill Sans"/>
                <a:cs typeface="Gill Sans"/>
              </a:rPr>
              <a:t>System </a:t>
            </a:r>
            <a:r>
              <a:rPr lang="en-US" sz="1600" i="1" dirty="0">
                <a:latin typeface="Gill Sans"/>
                <a:cs typeface="Gill Sans"/>
              </a:rPr>
              <a:t>size dependence of the excess</a:t>
            </a:r>
            <a:endParaRPr lang="en-US" sz="1600" i="1" dirty="0">
              <a:solidFill>
                <a:schemeClr val="bg1"/>
              </a:solidFill>
              <a:latin typeface="Gill Sans"/>
              <a:cs typeface="Gill Sans"/>
              <a:sym typeface="Wingdings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648859" y="139467"/>
            <a:ext cx="3390900" cy="355600"/>
            <a:chOff x="317500" y="317500"/>
            <a:chExt cx="3390900" cy="355600"/>
          </a:xfrm>
        </p:grpSpPr>
        <p:pic>
          <p:nvPicPr>
            <p:cNvPr id="27" name="PFE element 224" descr="4CJXSycMhNJB307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390900" cy="355600"/>
            </a:xfrm>
            <a:prstGeom prst="rect">
              <a:avLst/>
            </a:prstGeom>
          </p:spPr>
        </p:pic>
        <p:sp>
          <p:nvSpPr>
            <p:cNvPr id="28" name="Shape_188"/>
            <p:cNvSpPr/>
            <p:nvPr/>
          </p:nvSpPr>
          <p:spPr>
            <a:xfrm>
              <a:off x="317500" y="317500"/>
              <a:ext cx="3390900" cy="355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4" name="pfehide225" hidden="1"/>
          <p:cNvSpPr/>
          <p:nvPr/>
        </p:nvSpPr>
        <p:spPr>
          <a:xfrm>
            <a:off x="4623167" y="2507324"/>
            <a:ext cx="4181303" cy="584776"/>
          </a:xfrm>
          <a:prstGeom prst="rect">
            <a:avLst/>
          </a:prstGeom>
        </p:spPr>
        <p:txBody>
          <a:bodyPr vert="horz" lIns="77843" tIns="38920" rIns="77843" bIns="38920" rtlCol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91907" indent="-291907" defTabSz="77842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charset="2"/>
              <a:buChar char=""/>
            </a:pPr>
            <a:r>
              <a:rPr lang="en-US" sz="1600" spc="26" dirty="0">
                <a:solidFill>
                  <a:schemeClr val="tx1">
                    <a:lumMod val="95000"/>
                  </a:schemeClr>
                </a:solidFill>
                <a:latin typeface="Gill Sans"/>
                <a:ea typeface="+mn-ea"/>
                <a:cs typeface="Gill Sans"/>
              </a:rPr>
              <a:t>Rapid increase of relative yield </a:t>
            </a:r>
            <a:r>
              <a:rPr lang="en-US" sz="1600" spc="26" dirty="0" smtClean="0">
                <a:solidFill>
                  <a:schemeClr val="tx1">
                    <a:lumMod val="95000"/>
                  </a:schemeClr>
                </a:solidFill>
                <a:latin typeface="Gill Sans"/>
                <a:ea typeface="+mn-ea"/>
                <a:cs typeface="Gill Sans"/>
              </a:rPr>
              <a:t>reflects </a:t>
            </a:r>
            <a:r>
              <a:rPr lang="en-US" sz="1600" spc="26" dirty="0">
                <a:solidFill>
                  <a:schemeClr val="tx1">
                    <a:lumMod val="95000"/>
                  </a:schemeClr>
                </a:solidFill>
                <a:latin typeface="Gill Sans"/>
                <a:ea typeface="+mn-ea"/>
                <a:cs typeface="Gill Sans"/>
              </a:rPr>
              <a:t>the number of </a:t>
            </a:r>
            <a:r>
              <a:rPr lang="en-US" sz="1600" spc="26" dirty="0">
                <a:solidFill>
                  <a:schemeClr val="tx1">
                    <a:lumMod val="95000"/>
                  </a:schemeClr>
                </a:solidFill>
                <a:latin typeface="Symbol" charset="2"/>
                <a:ea typeface="+mn-ea"/>
                <a:cs typeface="Symbol" charset="2"/>
              </a:rPr>
              <a:t>r</a:t>
            </a:r>
            <a:r>
              <a:rPr lang="en-US" sz="1600" spc="26" dirty="0">
                <a:solidFill>
                  <a:schemeClr val="tx1">
                    <a:lumMod val="95000"/>
                  </a:schemeClr>
                </a:solidFill>
                <a:latin typeface="Gill Sans"/>
                <a:ea typeface="+mn-ea"/>
                <a:cs typeface="Gill Sans"/>
              </a:rPr>
              <a:t>‘s / R’s regenerated in fireball</a:t>
            </a:r>
            <a:endParaRPr lang="en-US" sz="1600" spc="26" dirty="0">
              <a:solidFill>
                <a:schemeClr val="tx1">
                  <a:lumMod val="95000"/>
                </a:schemeClr>
              </a:solidFill>
              <a:latin typeface="Gill Sans"/>
              <a:ea typeface="+mn-ea"/>
              <a:cs typeface="Gill Sans"/>
              <a:sym typeface="Wingdings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618318" y="2501262"/>
            <a:ext cx="4191000" cy="596900"/>
            <a:chOff x="317500" y="317500"/>
            <a:chExt cx="4191000" cy="596900"/>
          </a:xfrm>
        </p:grpSpPr>
        <p:pic>
          <p:nvPicPr>
            <p:cNvPr id="30" name="PFE element 225" descr="4CJXSycMhNJB309.png"/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191000" cy="596900"/>
            </a:xfrm>
            <a:prstGeom prst="rect">
              <a:avLst/>
            </a:prstGeom>
          </p:spPr>
        </p:pic>
        <p:sp>
          <p:nvSpPr>
            <p:cNvPr id="31" name="Shape_189"/>
            <p:cNvSpPr/>
            <p:nvPr/>
          </p:nvSpPr>
          <p:spPr>
            <a:xfrm>
              <a:off x="317500" y="317500"/>
              <a:ext cx="41910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5" name="pfehide226" hidden="1"/>
          <p:cNvSpPr/>
          <p:nvPr/>
        </p:nvSpPr>
        <p:spPr>
          <a:xfrm>
            <a:off x="393577" y="2161188"/>
            <a:ext cx="2954287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smtClean="0">
                <a:latin typeface="Gill Sans"/>
                <a:cs typeface="Gill Sans"/>
              </a:rPr>
              <a:t>Centrality dependence </a:t>
            </a:r>
            <a:r>
              <a:rPr lang="en-US" sz="1600" i="1" dirty="0">
                <a:latin typeface="Gill Sans"/>
                <a:cs typeface="Gill Sans"/>
              </a:rPr>
              <a:t>of the excess</a:t>
            </a:r>
            <a:endParaRPr lang="en-US" sz="1600" i="1" dirty="0">
              <a:solidFill>
                <a:schemeClr val="bg1"/>
              </a:solidFill>
              <a:latin typeface="Gill Sans"/>
              <a:cs typeface="Gill Sans"/>
              <a:sym typeface="Wingdings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84820" y="2159015"/>
            <a:ext cx="2971800" cy="342900"/>
            <a:chOff x="317500" y="317500"/>
            <a:chExt cx="2971800" cy="342900"/>
          </a:xfrm>
        </p:grpSpPr>
        <p:pic>
          <p:nvPicPr>
            <p:cNvPr id="33" name="PFE element 226" descr="4CJXSycMhNJB311.png"/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971800" cy="342900"/>
            </a:xfrm>
            <a:prstGeom prst="rect">
              <a:avLst/>
            </a:prstGeom>
          </p:spPr>
        </p:pic>
        <p:sp>
          <p:nvSpPr>
            <p:cNvPr id="34" name="Shape_190"/>
            <p:cNvSpPr/>
            <p:nvPr/>
          </p:nvSpPr>
          <p:spPr>
            <a:xfrm>
              <a:off x="317500" y="317500"/>
              <a:ext cx="2971800" cy="342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7" name="pfehide227" hidden="1"/>
          <p:cNvSpPr txBox="1">
            <a:spLocks/>
          </p:cNvSpPr>
          <p:nvPr/>
        </p:nvSpPr>
        <p:spPr bwMode="auto">
          <a:xfrm>
            <a:off x="5076056" y="4376971"/>
            <a:ext cx="2160240" cy="571043"/>
          </a:xfrm>
          <a:prstGeom prst="rect">
            <a:avLst/>
          </a:prstGeo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843" tIns="38920" rIns="77843" bIns="38920" rtlCol="0">
            <a:sp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charset="2"/>
              <a:buChar char="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632467" indent="-243256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7C862"/>
              </a:buClr>
              <a:buSzPct val="80000"/>
              <a:buFont typeface="Wingdings" charset="2"/>
              <a:buChar char="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C0FF"/>
              </a:buClr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  <a:ea typeface="ＭＳ Ｐゴシック" charset="0"/>
                <a:cs typeface="Gill Sans"/>
                <a:sym typeface="Wingdings" charset="0"/>
              </a:rPr>
              <a:t>Dilepton chronometer of the collision time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070326" y="4370392"/>
            <a:ext cx="2171700" cy="584200"/>
            <a:chOff x="317500" y="317500"/>
            <a:chExt cx="2171700" cy="584200"/>
          </a:xfrm>
        </p:grpSpPr>
        <p:pic>
          <p:nvPicPr>
            <p:cNvPr id="36" name="PFE element 227" descr="4CJXSycMhNJB313.png"/>
            <p:cNvPicPr>
              <a:picLocks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171700" cy="584200"/>
            </a:xfrm>
            <a:prstGeom prst="rect">
              <a:avLst/>
            </a:prstGeom>
          </p:spPr>
        </p:pic>
        <p:sp>
          <p:nvSpPr>
            <p:cNvPr id="37" name="Shape_191"/>
            <p:cNvSpPr/>
            <p:nvPr/>
          </p:nvSpPr>
          <p:spPr>
            <a:xfrm>
              <a:off x="317500" y="317500"/>
              <a:ext cx="2171700" cy="58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286" y="4166306"/>
            <a:ext cx="692942" cy="819226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90833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FE element 229" descr="4CJXSycMhNJB31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4" name="Obraz 2">
            <a:extLst>
              <a:ext uri="{FF2B5EF4-FFF2-40B4-BE49-F238E27FC236}">
                <a16:creationId xmlns:a16="http://schemas.microsoft.com/office/drawing/2014/main" xmlns="" id="{8B3CEC64-DC63-4018-8BF1-1613016DDE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059582"/>
            <a:ext cx="1984026" cy="355664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44006DE-E232-4658-A8DD-6B805E0B92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738" y="1059582"/>
            <a:ext cx="1984026" cy="3556648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xmlns="" id="{904B45AF-529C-42FF-8731-2315762C61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228" y="1059582"/>
            <a:ext cx="1984026" cy="3556648"/>
          </a:xfrm>
          <a:prstGeom prst="rect">
            <a:avLst/>
          </a:prstGeom>
        </p:spPr>
      </p:pic>
      <p:pic>
        <p:nvPicPr>
          <p:cNvPr id="7" name="Obraz 16">
            <a:extLst>
              <a:ext uri="{FF2B5EF4-FFF2-40B4-BE49-F238E27FC236}">
                <a16:creationId xmlns:a16="http://schemas.microsoft.com/office/drawing/2014/main" xmlns="" id="{926213C9-7D46-471F-8502-C6D5EF60C6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18" y="1059582"/>
            <a:ext cx="1984026" cy="3556648"/>
          </a:xfrm>
          <a:prstGeom prst="rect">
            <a:avLst/>
          </a:prstGeom>
        </p:spPr>
      </p:pic>
      <p:pic>
        <p:nvPicPr>
          <p:cNvPr id="20" name="PFE element 234" descr="4CJXSycMhNJB317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49" y="2387977"/>
            <a:ext cx="660400" cy="419100"/>
          </a:xfrm>
          <a:prstGeom prst="rect">
            <a:avLst/>
          </a:prstGeom>
        </p:spPr>
      </p:pic>
      <p:sp>
        <p:nvSpPr>
          <p:cNvPr id="11" name="Owal 15">
            <a:extLst>
              <a:ext uri="{FF2B5EF4-FFF2-40B4-BE49-F238E27FC236}">
                <a16:creationId xmlns:a16="http://schemas.microsoft.com/office/drawing/2014/main" xmlns="" id="{D378A050-9B58-491F-8B9A-902D7511EDDA}"/>
              </a:ext>
            </a:extLst>
          </p:cNvPr>
          <p:cNvSpPr/>
          <p:nvPr/>
        </p:nvSpPr>
        <p:spPr>
          <a:xfrm>
            <a:off x="2929624" y="2395027"/>
            <a:ext cx="405000" cy="405000"/>
          </a:xfrm>
          <a:prstGeom prst="ellipse">
            <a:avLst/>
          </a:prstGeom>
          <a:solidFill>
            <a:srgbClr val="9F9F0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7">
            <a:extLst>
              <a:ext uri="{FF2B5EF4-FFF2-40B4-BE49-F238E27FC236}">
                <a16:creationId xmlns:a16="http://schemas.microsoft.com/office/drawing/2014/main" xmlns="" id="{9B8C217C-C92F-460F-ABD2-D72A74BB23D0}"/>
              </a:ext>
            </a:extLst>
          </p:cNvPr>
          <p:cNvSpPr/>
          <p:nvPr/>
        </p:nvSpPr>
        <p:spPr>
          <a:xfrm>
            <a:off x="3129424" y="2395027"/>
            <a:ext cx="405000" cy="405000"/>
          </a:xfrm>
          <a:prstGeom prst="ellipse">
            <a:avLst/>
          </a:prstGeom>
          <a:solidFill>
            <a:srgbClr val="9F9F0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9">
            <a:extLst>
              <a:ext uri="{FF2B5EF4-FFF2-40B4-BE49-F238E27FC236}">
                <a16:creationId xmlns:a16="http://schemas.microsoft.com/office/drawing/2014/main" xmlns="" id="{F93BE3A9-203A-4A62-8681-1643496DFD86}"/>
              </a:ext>
            </a:extLst>
          </p:cNvPr>
          <p:cNvSpPr/>
          <p:nvPr/>
        </p:nvSpPr>
        <p:spPr>
          <a:xfrm>
            <a:off x="5141899" y="2395027"/>
            <a:ext cx="405000" cy="405000"/>
          </a:xfrm>
          <a:prstGeom prst="ellipse">
            <a:avLst/>
          </a:prstGeom>
          <a:solidFill>
            <a:srgbClr val="15A51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20">
            <a:extLst>
              <a:ext uri="{FF2B5EF4-FFF2-40B4-BE49-F238E27FC236}">
                <a16:creationId xmlns:a16="http://schemas.microsoft.com/office/drawing/2014/main" xmlns="" id="{63352F3A-E4ED-40F2-B166-241096933223}"/>
              </a:ext>
            </a:extLst>
          </p:cNvPr>
          <p:cNvSpPr/>
          <p:nvPr/>
        </p:nvSpPr>
        <p:spPr>
          <a:xfrm>
            <a:off x="5295799" y="2395027"/>
            <a:ext cx="405000" cy="405000"/>
          </a:xfrm>
          <a:prstGeom prst="ellipse">
            <a:avLst/>
          </a:prstGeom>
          <a:solidFill>
            <a:srgbClr val="15A51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21">
            <a:extLst>
              <a:ext uri="{FF2B5EF4-FFF2-40B4-BE49-F238E27FC236}">
                <a16:creationId xmlns:a16="http://schemas.microsoft.com/office/drawing/2014/main" xmlns="" id="{51F4B575-01DB-4765-8F67-E1F013ED6C39}"/>
              </a:ext>
            </a:extLst>
          </p:cNvPr>
          <p:cNvSpPr/>
          <p:nvPr/>
        </p:nvSpPr>
        <p:spPr>
          <a:xfrm>
            <a:off x="7299312" y="2395027"/>
            <a:ext cx="405000" cy="405000"/>
          </a:xfrm>
          <a:prstGeom prst="ellipse">
            <a:avLst/>
          </a:prstGeom>
          <a:solidFill>
            <a:srgbClr val="D71A1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22">
            <a:extLst>
              <a:ext uri="{FF2B5EF4-FFF2-40B4-BE49-F238E27FC236}">
                <a16:creationId xmlns:a16="http://schemas.microsoft.com/office/drawing/2014/main" xmlns="" id="{5F6517F5-8250-4A2A-82F4-EB55F7A5183D}"/>
              </a:ext>
            </a:extLst>
          </p:cNvPr>
          <p:cNvSpPr/>
          <p:nvPr/>
        </p:nvSpPr>
        <p:spPr>
          <a:xfrm>
            <a:off x="7380312" y="2395027"/>
            <a:ext cx="405000" cy="405000"/>
          </a:xfrm>
          <a:prstGeom prst="ellipse">
            <a:avLst/>
          </a:prstGeom>
          <a:solidFill>
            <a:srgbClr val="D71A1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PFE element 241" descr="4CJXSycMhNJB319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170" y="4507443"/>
            <a:ext cx="4330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42" descr="4CJXSycMhNJB32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6" name="PFE element 243" descr="4CJXSycMhNJB324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199" y="3867377"/>
            <a:ext cx="3194050" cy="631825"/>
          </a:xfrm>
          <a:prstGeom prst="rect">
            <a:avLst/>
          </a:prstGeom>
        </p:spPr>
      </p:pic>
      <p:pic>
        <p:nvPicPr>
          <p:cNvPr id="8" name="PFE element 244" descr="4CJXSycMhNJB326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1" y="3860566"/>
            <a:ext cx="5740400" cy="660400"/>
          </a:xfrm>
          <a:prstGeom prst="rect">
            <a:avLst/>
          </a:prstGeom>
        </p:spPr>
      </p:pic>
      <p:pic>
        <p:nvPicPr>
          <p:cNvPr id="15" name="Obraz 10">
            <a:extLst>
              <a:ext uri="{FF2B5EF4-FFF2-40B4-BE49-F238E27FC236}">
                <a16:creationId xmlns="" xmlns:a16="http://schemas.microsoft.com/office/drawing/2014/main" id="{771244AE-6925-4284-888F-7C3B23FA50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904" y="878544"/>
            <a:ext cx="3101496" cy="2963950"/>
          </a:xfrm>
          <a:prstGeom prst="rect">
            <a:avLst/>
          </a:prstGeom>
        </p:spPr>
      </p:pic>
      <p:pic>
        <p:nvPicPr>
          <p:cNvPr id="9" name="PFE element 246" descr="4CJXSycMhNJB328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258" y="1094373"/>
            <a:ext cx="1117600" cy="279400"/>
          </a:xfrm>
          <a:prstGeom prst="rect">
            <a:avLst/>
          </a:prstGeom>
        </p:spPr>
      </p:pic>
      <p:pic>
        <p:nvPicPr>
          <p:cNvPr id="10" name="PFE element 247" descr="4CJXSycMhNJB33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289" y="2147841"/>
            <a:ext cx="901700" cy="266700"/>
          </a:xfrm>
          <a:prstGeom prst="rect">
            <a:avLst/>
          </a:prstGeom>
        </p:spPr>
      </p:pic>
      <p:cxnSp>
        <p:nvCxnSpPr>
          <p:cNvPr id="18" name="Łącznik prosty ze strzałką 4">
            <a:extLst>
              <a:ext uri="{FF2B5EF4-FFF2-40B4-BE49-F238E27FC236}">
                <a16:creationId xmlns="" xmlns:a16="http://schemas.microsoft.com/office/drawing/2014/main" id="{0A18B4C1-3CD7-4FEE-A6FE-54528B97DF6F}"/>
              </a:ext>
            </a:extLst>
          </p:cNvPr>
          <p:cNvCxnSpPr>
            <a:cxnSpLocks/>
          </p:cNvCxnSpPr>
          <p:nvPr/>
        </p:nvCxnSpPr>
        <p:spPr>
          <a:xfrm flipV="1">
            <a:off x="5948573" y="1754146"/>
            <a:ext cx="150882" cy="4604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9">
            <a:extLst>
              <a:ext uri="{FF2B5EF4-FFF2-40B4-BE49-F238E27FC236}">
                <a16:creationId xmlns="" xmlns:a16="http://schemas.microsoft.com/office/drawing/2014/main" id="{0763B8A7-27DB-434B-A7E7-83FAE0AA3979}"/>
              </a:ext>
            </a:extLst>
          </p:cNvPr>
          <p:cNvCxnSpPr>
            <a:cxnSpLocks/>
          </p:cNvCxnSpPr>
          <p:nvPr/>
        </p:nvCxnSpPr>
        <p:spPr>
          <a:xfrm flipH="1">
            <a:off x="6842414" y="1358672"/>
            <a:ext cx="512330" cy="294070"/>
          </a:xfrm>
          <a:prstGeom prst="straightConnector1">
            <a:avLst/>
          </a:prstGeom>
          <a:ln>
            <a:solidFill>
              <a:srgbClr val="090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8">
            <a:extLst>
              <a:ext uri="{FF2B5EF4-FFF2-40B4-BE49-F238E27FC236}">
                <a16:creationId xmlns="" xmlns:a16="http://schemas.microsoft.com/office/drawing/2014/main" id="{43528869-A2C4-40DA-A4ED-ECA3020EAA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9" y="818158"/>
            <a:ext cx="3161806" cy="3024336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4111435" y="2605395"/>
            <a:ext cx="648072" cy="326395"/>
          </a:xfrm>
          <a:prstGeom prst="rightArrow">
            <a:avLst/>
          </a:prstGeom>
          <a:solidFill>
            <a:srgbClr val="FEBC59">
              <a:alpha val="47000"/>
            </a:srgbClr>
          </a:solidFill>
          <a:ln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1" name="PFE element 252" descr="4CJXSycMhNJB332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17" y="498128"/>
            <a:ext cx="1422400" cy="355600"/>
          </a:xfrm>
          <a:prstGeom prst="rect">
            <a:avLst/>
          </a:prstGeom>
        </p:spPr>
      </p:pic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226291"/>
              </p:ext>
            </p:extLst>
          </p:nvPr>
        </p:nvGraphicFramePr>
        <p:xfrm>
          <a:off x="5689600" y="4141788"/>
          <a:ext cx="151923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57" name="Equation" r:id="rId11" imgW="939800" imgH="241300" progId="Equation.3">
                  <p:embed/>
                </p:oleObj>
              </mc:Choice>
              <mc:Fallback>
                <p:oleObj name="Equation" r:id="rId11" imgW="939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9600" y="4141788"/>
                        <a:ext cx="1519238" cy="3714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9596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54" descr="4CJXSycMhNJB33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7" name="PFE element 255" descr="4CJXSycMhNJB33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17" y="498128"/>
            <a:ext cx="1422400" cy="355600"/>
          </a:xfrm>
          <a:prstGeom prst="rect">
            <a:avLst/>
          </a:prstGeom>
        </p:spPr>
      </p:pic>
      <p:pic>
        <p:nvPicPr>
          <p:cNvPr id="15" name="PFE element 256" descr="4CJXSycMhNJB33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42" y="3888099"/>
            <a:ext cx="1739900" cy="838200"/>
          </a:xfrm>
          <a:prstGeom prst="rect">
            <a:avLst/>
          </a:prstGeom>
        </p:spPr>
      </p:pic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817775"/>
              </p:ext>
            </p:extLst>
          </p:nvPr>
        </p:nvGraphicFramePr>
        <p:xfrm>
          <a:off x="2344812" y="3723878"/>
          <a:ext cx="143510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Equation" r:id="rId6" imgW="1092200" imgH="863600" progId="Equation.3">
                  <p:embed/>
                </p:oleObj>
              </mc:Choice>
              <mc:Fallback>
                <p:oleObj name="Equation" r:id="rId6" imgW="10922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812" y="3723878"/>
                        <a:ext cx="1435100" cy="1085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FE element 258" descr="4CJXSycMhNJB34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560" y="4148291"/>
            <a:ext cx="3657600" cy="80010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186735" y="2605395"/>
            <a:ext cx="648072" cy="326395"/>
          </a:xfrm>
          <a:prstGeom prst="rightArrow">
            <a:avLst/>
          </a:prstGeom>
          <a:solidFill>
            <a:srgbClr val="FEBC59">
              <a:alpha val="47000"/>
            </a:srgbClr>
          </a:solidFill>
          <a:ln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3" name="Obraz 3">
            <a:extLst>
              <a:ext uri="{FF2B5EF4-FFF2-40B4-BE49-F238E27FC236}">
                <a16:creationId xmlns="" xmlns:a16="http://schemas.microsoft.com/office/drawing/2014/main" id="{D6A04A47-CD91-42B8-9CDB-948C64DC25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53" y="827395"/>
            <a:ext cx="3123742" cy="2954383"/>
          </a:xfrm>
          <a:prstGeom prst="rect">
            <a:avLst/>
          </a:prstGeom>
        </p:spPr>
      </p:pic>
      <p:pic>
        <p:nvPicPr>
          <p:cNvPr id="14" name="Obraz 10">
            <a:extLst>
              <a:ext uri="{FF2B5EF4-FFF2-40B4-BE49-F238E27FC236}">
                <a16:creationId xmlns="" xmlns:a16="http://schemas.microsoft.com/office/drawing/2014/main" id="{F5D84DAA-3311-4DCA-A6C0-237284B07E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839" y="816516"/>
            <a:ext cx="3121569" cy="2952328"/>
          </a:xfrm>
          <a:prstGeom prst="rect">
            <a:avLst/>
          </a:prstGeom>
        </p:spPr>
      </p:pic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376337"/>
              </p:ext>
            </p:extLst>
          </p:nvPr>
        </p:nvGraphicFramePr>
        <p:xfrm>
          <a:off x="5508104" y="3651870"/>
          <a:ext cx="190182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Equation" r:id="rId11" imgW="1447800" imgH="355600" progId="Equation.3">
                  <p:embed/>
                </p:oleObj>
              </mc:Choice>
              <mc:Fallback>
                <p:oleObj name="Equation" r:id="rId11" imgW="1447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3651870"/>
                        <a:ext cx="1901825" cy="4460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516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FE element 263" descr="4CJXSycMhNJB34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4" name="Obraz 28">
            <a:extLst>
              <a:ext uri="{FF2B5EF4-FFF2-40B4-BE49-F238E27FC236}">
                <a16:creationId xmlns:a16="http://schemas.microsoft.com/office/drawing/2014/main" xmlns="" id="{2CD70FDD-F8B1-4357-94F4-7E3594CF48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608" y="1273097"/>
            <a:ext cx="2160240" cy="2090741"/>
          </a:xfrm>
          <a:prstGeom prst="rect">
            <a:avLst/>
          </a:prstGeom>
        </p:spPr>
      </p:pic>
      <p:pic>
        <p:nvPicPr>
          <p:cNvPr id="5" name="Obraz 30">
            <a:extLst>
              <a:ext uri="{FF2B5EF4-FFF2-40B4-BE49-F238E27FC236}">
                <a16:creationId xmlns:a16="http://schemas.microsoft.com/office/drawing/2014/main" xmlns="" id="{12515BDD-596F-441B-99D0-9D82D7A56A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969" y="1273097"/>
            <a:ext cx="2160240" cy="2090741"/>
          </a:xfrm>
          <a:prstGeom prst="rect">
            <a:avLst/>
          </a:prstGeom>
        </p:spPr>
      </p:pic>
      <p:pic>
        <p:nvPicPr>
          <p:cNvPr id="6" name="Obraz 27">
            <a:extLst>
              <a:ext uri="{FF2B5EF4-FFF2-40B4-BE49-F238E27FC236}">
                <a16:creationId xmlns:a16="http://schemas.microsoft.com/office/drawing/2014/main" xmlns="" id="{6138CC42-D503-4A27-82AE-2D8AEBDA1B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273097"/>
            <a:ext cx="2160240" cy="2090741"/>
          </a:xfrm>
          <a:prstGeom prst="rect">
            <a:avLst/>
          </a:prstGeom>
        </p:spPr>
      </p:pic>
      <p:pic>
        <p:nvPicPr>
          <p:cNvPr id="7" name="Obraz 31">
            <a:extLst>
              <a:ext uri="{FF2B5EF4-FFF2-40B4-BE49-F238E27FC236}">
                <a16:creationId xmlns:a16="http://schemas.microsoft.com/office/drawing/2014/main" xmlns="" id="{781917BA-37F1-4705-A8C8-8187C5B394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30" y="1273097"/>
            <a:ext cx="2160240" cy="2090741"/>
          </a:xfrm>
          <a:prstGeom prst="rect">
            <a:avLst/>
          </a:prstGeom>
        </p:spPr>
      </p:pic>
      <p:pic>
        <p:nvPicPr>
          <p:cNvPr id="16" name="PFE element 268" descr="4CJXSycMhNJB344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28" y="980024"/>
            <a:ext cx="1803400" cy="292100"/>
          </a:xfrm>
          <a:prstGeom prst="rect">
            <a:avLst/>
          </a:prstGeom>
        </p:spPr>
      </p:pic>
      <p:pic>
        <p:nvPicPr>
          <p:cNvPr id="17" name="PFE element 269" descr="4CJXSycMhNJB346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702" y="980024"/>
            <a:ext cx="1803400" cy="292100"/>
          </a:xfrm>
          <a:prstGeom prst="rect">
            <a:avLst/>
          </a:prstGeom>
        </p:spPr>
      </p:pic>
      <p:pic>
        <p:nvPicPr>
          <p:cNvPr id="18" name="PFE element 270" descr="4CJXSycMhNJB348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327" y="980024"/>
            <a:ext cx="1803400" cy="292100"/>
          </a:xfrm>
          <a:prstGeom prst="rect">
            <a:avLst/>
          </a:prstGeom>
        </p:spPr>
      </p:pic>
      <p:pic>
        <p:nvPicPr>
          <p:cNvPr id="19" name="PFE element 271" descr="4CJXSycMhNJB350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422" y="980024"/>
            <a:ext cx="1727200" cy="292100"/>
          </a:xfrm>
          <a:prstGeom prst="rect">
            <a:avLst/>
          </a:prstGeom>
        </p:spPr>
      </p:pic>
      <p:pic>
        <p:nvPicPr>
          <p:cNvPr id="20" name="PFE element 272" descr="4CJXSycMhNJB352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13" y="3718347"/>
            <a:ext cx="5257800" cy="1092200"/>
          </a:xfrm>
          <a:prstGeom prst="rect">
            <a:avLst/>
          </a:prstGeom>
        </p:spPr>
      </p:pic>
      <p:pic>
        <p:nvPicPr>
          <p:cNvPr id="23" name="PFE element 273" descr="4CJXSycMhNJB354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747" y="4365960"/>
            <a:ext cx="2832100" cy="266700"/>
          </a:xfrm>
          <a:prstGeom prst="rect">
            <a:avLst/>
          </a:prstGeom>
        </p:spPr>
      </p:pic>
      <p:pic>
        <p:nvPicPr>
          <p:cNvPr id="24" name="PFE element 274" descr="4CJXSycMhNJB356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747" y="3810635"/>
            <a:ext cx="2832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4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qcd_PD_dileptons_traj_tex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0" y="782420"/>
            <a:ext cx="3837339" cy="2785908"/>
          </a:xfrm>
          <a:prstGeom prst="rect">
            <a:avLst/>
          </a:prstGeom>
        </p:spPr>
      </p:pic>
      <p:pic>
        <p:nvPicPr>
          <p:cNvPr id="8" name="PFE element 8" descr="4CJXSycMhNJB1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sp>
        <p:nvSpPr>
          <p:cNvPr id="3" name="pfehide9" hidden="1"/>
          <p:cNvSpPr>
            <a:spLocks noGrp="1"/>
          </p:cNvSpPr>
          <p:nvPr>
            <p:ph sz="quarter" idx="13"/>
          </p:nvPr>
        </p:nvSpPr>
        <p:spPr>
          <a:xfrm>
            <a:off x="139822" y="3795886"/>
            <a:ext cx="4910611" cy="934639"/>
          </a:xfrm>
        </p:spPr>
        <p:txBody>
          <a:bodyPr>
            <a:noAutofit/>
          </a:bodyPr>
          <a:lstStyle/>
          <a:p>
            <a:r>
              <a:rPr lang="en-US" sz="1500" dirty="0" smtClean="0"/>
              <a:t>Explore the high-</a:t>
            </a:r>
            <a:r>
              <a:rPr lang="en-US" sz="1500" dirty="0" err="1" smtClean="0">
                <a:latin typeface="Symbol" charset="2"/>
                <a:cs typeface="Symbol" charset="2"/>
              </a:rPr>
              <a:t>m</a:t>
            </a:r>
            <a:r>
              <a:rPr lang="en-US" sz="1500" baseline="-25000" dirty="0" err="1" smtClean="0"/>
              <a:t>B</a:t>
            </a:r>
            <a:r>
              <a:rPr lang="en-US" sz="1500" dirty="0"/>
              <a:t> </a:t>
            </a:r>
            <a:r>
              <a:rPr lang="en-US" sz="1500" dirty="0" smtClean="0"/>
              <a:t>region </a:t>
            </a:r>
            <a:r>
              <a:rPr lang="en-US" sz="1500" dirty="0"/>
              <a:t>of the QCD phase </a:t>
            </a:r>
            <a:r>
              <a:rPr lang="en-US" sz="1500" dirty="0" smtClean="0"/>
              <a:t>diagram</a:t>
            </a:r>
          </a:p>
          <a:p>
            <a:r>
              <a:rPr lang="en-US" sz="1500" dirty="0" smtClean="0"/>
              <a:t>Focus </a:t>
            </a:r>
            <a:r>
              <a:rPr lang="en-US" sz="1500" dirty="0"/>
              <a:t>on rare and penetrating </a:t>
            </a:r>
            <a:r>
              <a:rPr lang="en-US" sz="1500" dirty="0" smtClean="0"/>
              <a:t>probes</a:t>
            </a:r>
          </a:p>
          <a:p>
            <a:r>
              <a:rPr lang="en-US" sz="1500" dirty="0">
                <a:solidFill>
                  <a:schemeClr val="tx1">
                    <a:lumMod val="95000"/>
                  </a:schemeClr>
                </a:solidFill>
              </a:rPr>
              <a:t>Address various aspects of </a:t>
            </a:r>
            <a:r>
              <a:rPr lang="en-US" sz="1500" dirty="0">
                <a:solidFill>
                  <a:schemeClr val="tx1">
                    <a:lumMod val="95000"/>
                  </a:schemeClr>
                </a:solidFill>
                <a:highlight>
                  <a:srgbClr val="00FF00"/>
                </a:highlight>
              </a:rPr>
              <a:t>baryon-meson coupling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7678" y="3786956"/>
            <a:ext cx="4914900" cy="952500"/>
            <a:chOff x="317500" y="317500"/>
            <a:chExt cx="4914900" cy="952500"/>
          </a:xfrm>
        </p:grpSpPr>
        <p:pic>
          <p:nvPicPr>
            <p:cNvPr id="10" name="PFE element 9" descr="4CJXSycMhNJB15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914900" cy="952500"/>
            </a:xfrm>
            <a:prstGeom prst="rect">
              <a:avLst/>
            </a:prstGeom>
          </p:spPr>
        </p:pic>
        <p:sp>
          <p:nvSpPr>
            <p:cNvPr id="11" name="Shape_153"/>
            <p:cNvSpPr/>
            <p:nvPr/>
          </p:nvSpPr>
          <p:spPr>
            <a:xfrm>
              <a:off x="317500" y="317500"/>
              <a:ext cx="4914900" cy="952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2915816" y="2355726"/>
            <a:ext cx="648072" cy="576064"/>
          </a:xfrm>
          <a:prstGeom prst="ellipse">
            <a:avLst/>
          </a:prstGeom>
          <a:ln w="38100" cmpd="sng">
            <a:solidFill>
              <a:srgbClr val="FEBC59"/>
            </a:solidFill>
          </a:ln>
          <a:scene3d>
            <a:camera prst="isometricOffAxis1Right"/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22" name="pfehide11" hidden="1"/>
          <p:cNvSpPr txBox="1"/>
          <p:nvPr/>
        </p:nvSpPr>
        <p:spPr>
          <a:xfrm>
            <a:off x="2123728" y="2643758"/>
            <a:ext cx="741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EBC59"/>
                </a:solidFill>
                <a:latin typeface="Gill Sans"/>
                <a:cs typeface="Gill Sans"/>
              </a:rPr>
              <a:t>HADES</a:t>
            </a:r>
            <a:endParaRPr lang="en-US" sz="1400" dirty="0">
              <a:solidFill>
                <a:srgbClr val="FEBC59"/>
              </a:solidFill>
              <a:latin typeface="Gill Sans"/>
              <a:cs typeface="Gill San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20051" y="2638896"/>
            <a:ext cx="749300" cy="317500"/>
            <a:chOff x="317500" y="317500"/>
            <a:chExt cx="749300" cy="317500"/>
          </a:xfrm>
        </p:grpSpPr>
        <p:pic>
          <p:nvPicPr>
            <p:cNvPr id="13" name="PFE element 11" descr="4CJXSycMhNJB17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49300" cy="317500"/>
            </a:xfrm>
            <a:prstGeom prst="rect">
              <a:avLst/>
            </a:prstGeom>
          </p:spPr>
        </p:pic>
        <p:sp>
          <p:nvSpPr>
            <p:cNvPr id="14" name="Shape_154"/>
            <p:cNvSpPr/>
            <p:nvPr/>
          </p:nvSpPr>
          <p:spPr>
            <a:xfrm>
              <a:off x="317500" y="317500"/>
              <a:ext cx="749300" cy="317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6" name="PFE element 12" descr="4CJXSycMhNJB1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585" y="314896"/>
            <a:ext cx="1473200" cy="317500"/>
          </a:xfrm>
          <a:prstGeom prst="rect">
            <a:avLst/>
          </a:prstGeom>
        </p:spPr>
      </p:pic>
      <p:pic>
        <p:nvPicPr>
          <p:cNvPr id="17" name="PFE element 13" descr="4CJXSycMhNJB21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730" y="294090"/>
            <a:ext cx="2451100" cy="317500"/>
          </a:xfrm>
          <a:prstGeom prst="rect">
            <a:avLst/>
          </a:prstGeom>
        </p:spPr>
      </p:pic>
      <p:pic>
        <p:nvPicPr>
          <p:cNvPr id="18" name="PFE element 14" descr="4CJXSycMhNJB23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146" y="2637366"/>
            <a:ext cx="2387600" cy="266700"/>
          </a:xfrm>
          <a:prstGeom prst="rect">
            <a:avLst/>
          </a:prstGeom>
        </p:spPr>
      </p:pic>
      <p:pic>
        <p:nvPicPr>
          <p:cNvPr id="19" name="PFE element 15" descr="4CJXSycMhNJB25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465" y="2647170"/>
            <a:ext cx="2387600" cy="266700"/>
          </a:xfrm>
          <a:prstGeom prst="rect">
            <a:avLst/>
          </a:prstGeom>
        </p:spPr>
      </p:pic>
      <p:sp>
        <p:nvSpPr>
          <p:cNvPr id="29" name="pfehide16" hidden="1"/>
          <p:cNvSpPr txBox="1">
            <a:spLocks/>
          </p:cNvSpPr>
          <p:nvPr/>
        </p:nvSpPr>
        <p:spPr>
          <a:xfrm>
            <a:off x="4900721" y="3075806"/>
            <a:ext cx="4243279" cy="1800199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indent="-280800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500" dirty="0" smtClean="0"/>
              <a:t>Heavy-ion collisions: properties </a:t>
            </a:r>
            <a:r>
              <a:rPr lang="en-US" sz="1500" dirty="0"/>
              <a:t>of matter</a:t>
            </a:r>
            <a:r>
              <a:rPr lang="en-US" sz="1500" dirty="0">
                <a:highlight>
                  <a:srgbClr val="00FF00"/>
                </a:highlight>
              </a:rPr>
              <a:t> occurring in</a:t>
            </a:r>
            <a:r>
              <a:rPr lang="en-US" sz="1500" dirty="0"/>
              <a:t> neutron star mergers</a:t>
            </a:r>
          </a:p>
          <a:p>
            <a:r>
              <a:rPr lang="en-US" sz="1500" dirty="0" smtClean="0">
                <a:latin typeface="Symbol" charset="2"/>
                <a:cs typeface="Symbol" charset="2"/>
              </a:rPr>
              <a:t>p</a:t>
            </a:r>
            <a:r>
              <a:rPr lang="en-US" sz="1500" dirty="0" smtClean="0"/>
              <a:t>, p beams:</a:t>
            </a:r>
          </a:p>
          <a:p>
            <a:pPr lvl="1"/>
            <a:r>
              <a:rPr lang="en-US" sz="1500" dirty="0" smtClean="0">
                <a:latin typeface="Gill Sans Light"/>
                <a:cs typeface="Gill Sans Light"/>
                <a:sym typeface="Wingdings"/>
              </a:rPr>
              <a:t>R</a:t>
            </a:r>
            <a:r>
              <a:rPr lang="en-US" sz="1500" dirty="0" smtClean="0">
                <a:latin typeface="Gill Sans Light"/>
                <a:cs typeface="Gill Sans Light"/>
              </a:rPr>
              <a:t>eference measurements</a:t>
            </a:r>
            <a:br>
              <a:rPr lang="en-US" sz="1500" dirty="0" smtClean="0">
                <a:latin typeface="Gill Sans Light"/>
                <a:cs typeface="Gill Sans Light"/>
              </a:rPr>
            </a:br>
            <a:r>
              <a:rPr lang="en-US" sz="1500" dirty="0" smtClean="0">
                <a:latin typeface="Gill Sans Light"/>
                <a:cs typeface="Gill Sans Light"/>
              </a:rPr>
              <a:t>(vacuum, cold QCD matter)</a:t>
            </a:r>
          </a:p>
          <a:p>
            <a:pPr lvl="1"/>
            <a:r>
              <a:rPr lang="en-US" sz="1500" dirty="0" smtClean="0">
                <a:highlight>
                  <a:srgbClr val="00FF00"/>
                </a:highlight>
                <a:latin typeface="Gill Sans Light"/>
                <a:cs typeface="Gill Sans Light"/>
              </a:rPr>
              <a:t>Explore electromagnetic </a:t>
            </a:r>
            <a:r>
              <a:rPr lang="en-US" sz="1500" dirty="0">
                <a:highlight>
                  <a:srgbClr val="00FF00"/>
                </a:highlight>
                <a:latin typeface="Gill Sans Light"/>
                <a:cs typeface="Gill Sans Light"/>
              </a:rPr>
              <a:t>structure of baryons/hyperons in time-like </a:t>
            </a:r>
            <a:r>
              <a:rPr lang="en-US" sz="1500" dirty="0" smtClean="0">
                <a:highlight>
                  <a:srgbClr val="00FF00"/>
                </a:highlight>
                <a:latin typeface="Gill Sans Light"/>
                <a:cs typeface="Gill Sans Light"/>
              </a:rPr>
              <a:t>region</a:t>
            </a:r>
            <a:endParaRPr lang="en-US" sz="1500" dirty="0">
              <a:highlight>
                <a:srgbClr val="00FF00"/>
              </a:highlight>
              <a:latin typeface="Gill Sans Light"/>
              <a:cs typeface="Gill Sans Ligh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895111" y="3074206"/>
            <a:ext cx="4254500" cy="1803400"/>
            <a:chOff x="317500" y="317500"/>
            <a:chExt cx="4254500" cy="1803400"/>
          </a:xfrm>
        </p:grpSpPr>
        <p:pic>
          <p:nvPicPr>
            <p:cNvPr id="20" name="PFE element 16" descr="4CJXSycMhNJB27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254500" cy="1803400"/>
            </a:xfrm>
            <a:prstGeom prst="rect">
              <a:avLst/>
            </a:prstGeom>
          </p:spPr>
        </p:pic>
        <p:sp>
          <p:nvSpPr>
            <p:cNvPr id="21" name="Shape_155"/>
            <p:cNvSpPr/>
            <p:nvPr/>
          </p:nvSpPr>
          <p:spPr>
            <a:xfrm>
              <a:off x="317500" y="317500"/>
              <a:ext cx="4254500" cy="1803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233" y="773539"/>
            <a:ext cx="2348926" cy="1726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078" y="773539"/>
            <a:ext cx="2539287" cy="1851670"/>
          </a:xfrm>
          <a:prstGeom prst="rect">
            <a:avLst/>
          </a:prstGeom>
        </p:spPr>
      </p:pic>
      <p:pic>
        <p:nvPicPr>
          <p:cNvPr id="28" name="PFE element 19" descr="4CJXSycMhNJB29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209" y="856521"/>
            <a:ext cx="482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8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75" descr="4CJXSycMhNJB35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7" name="PFE element 276" descr="4CJXSycMhNJB36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895" y="4155926"/>
            <a:ext cx="5546725" cy="584200"/>
          </a:xfrm>
          <a:prstGeom prst="rect">
            <a:avLst/>
          </a:prstGeom>
        </p:spPr>
      </p:pic>
      <p:pic>
        <p:nvPicPr>
          <p:cNvPr id="8" name="Obraz 4">
            <a:extLst>
              <a:ext uri="{FF2B5EF4-FFF2-40B4-BE49-F238E27FC236}">
                <a16:creationId xmlns="" xmlns:a16="http://schemas.microsoft.com/office/drawing/2014/main" id="{A5BB0C2C-A7AD-4A28-8180-A65BFD25EC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707199"/>
            <a:ext cx="3512612" cy="3359889"/>
          </a:xfrm>
          <a:prstGeom prst="rect">
            <a:avLst/>
          </a:prstGeom>
        </p:spPr>
      </p:pic>
      <p:pic>
        <p:nvPicPr>
          <p:cNvPr id="9" name="Obraz 5">
            <a:extLst>
              <a:ext uri="{FF2B5EF4-FFF2-40B4-BE49-F238E27FC236}">
                <a16:creationId xmlns="" xmlns:a16="http://schemas.microsoft.com/office/drawing/2014/main" id="{5E79D52D-15FB-49C2-9E8C-78B0B1349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322" y="736690"/>
            <a:ext cx="3229828" cy="3359889"/>
          </a:xfrm>
          <a:prstGeom prst="rect">
            <a:avLst/>
          </a:prstGeom>
        </p:spPr>
      </p:pic>
      <p:sp>
        <p:nvSpPr>
          <p:cNvPr id="10" name="pfehide279" hidden="1">
            <a:extLst>
              <a:ext uri="{FF2B5EF4-FFF2-40B4-BE49-F238E27FC236}">
                <a16:creationId xmlns="" xmlns:a16="http://schemas.microsoft.com/office/drawing/2014/main" id="{C4B1540C-6A16-47FA-809F-F70B6330B10A}"/>
              </a:ext>
            </a:extLst>
          </p:cNvPr>
          <p:cNvSpPr/>
          <p:nvPr/>
        </p:nvSpPr>
        <p:spPr>
          <a:xfrm>
            <a:off x="5012668" y="592401"/>
            <a:ext cx="3375756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l-PL" sz="1500" dirty="0">
                <a:latin typeface="Symbol" charset="2"/>
                <a:cs typeface="Symbol" charset="2"/>
              </a:rPr>
              <a:t>p</a:t>
            </a:r>
            <a:r>
              <a:rPr lang="pl-PL" sz="1500" baseline="30000" dirty="0">
                <a:latin typeface="Gill Sans"/>
                <a:cs typeface="Gill Sans"/>
              </a:rPr>
              <a:t>0</a:t>
            </a:r>
            <a:r>
              <a:rPr lang="pl-PL" sz="1500" dirty="0">
                <a:latin typeface="Gill Sans"/>
                <a:cs typeface="Gill Sans"/>
              </a:rPr>
              <a:t> – </a:t>
            </a:r>
            <a:r>
              <a:rPr lang="pl-PL" sz="1500" dirty="0" err="1">
                <a:latin typeface="Gill Sans"/>
                <a:cs typeface="Gill Sans"/>
              </a:rPr>
              <a:t>dileptons</a:t>
            </a:r>
            <a:r>
              <a:rPr lang="pl-PL" sz="1500" dirty="0">
                <a:latin typeface="Gill Sans"/>
                <a:cs typeface="Gill Sans"/>
              </a:rPr>
              <a:t> with M</a:t>
            </a:r>
            <a:r>
              <a:rPr lang="pl-PL" sz="1500" baseline="-25000" dirty="0">
                <a:latin typeface="Gill Sans"/>
                <a:cs typeface="Gill Sans"/>
              </a:rPr>
              <a:t>ee</a:t>
            </a:r>
            <a:r>
              <a:rPr lang="pl-PL" sz="1500" dirty="0">
                <a:latin typeface="Gill Sans"/>
                <a:cs typeface="Gill Sans"/>
              </a:rPr>
              <a:t> &lt; 0.12 GeVc</a:t>
            </a:r>
            <a:r>
              <a:rPr lang="pl-PL" sz="1500" baseline="30000" dirty="0">
                <a:latin typeface="Gill Sans"/>
                <a:cs typeface="Gill Sans"/>
              </a:rPr>
              <a:t>2</a:t>
            </a:r>
            <a:endParaRPr lang="de-DE" sz="1500" baseline="30000" dirty="0">
              <a:latin typeface="Gill Sans"/>
              <a:cs typeface="Gill San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05096" y="582533"/>
            <a:ext cx="3390900" cy="342900"/>
            <a:chOff x="317500" y="317500"/>
            <a:chExt cx="3390900" cy="342900"/>
          </a:xfrm>
        </p:grpSpPr>
        <p:pic>
          <p:nvPicPr>
            <p:cNvPr id="12" name="PFE element 279" descr="4CJXSycMhNJB363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390900" cy="342900"/>
            </a:xfrm>
            <a:prstGeom prst="rect">
              <a:avLst/>
            </a:prstGeom>
          </p:spPr>
        </p:pic>
        <p:sp>
          <p:nvSpPr>
            <p:cNvPr id="14" name="Shape_192"/>
            <p:cNvSpPr/>
            <p:nvPr/>
          </p:nvSpPr>
          <p:spPr>
            <a:xfrm>
              <a:off x="317500" y="317500"/>
              <a:ext cx="3390900" cy="342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3" name="Owal 7">
            <a:extLst>
              <a:ext uri="{FF2B5EF4-FFF2-40B4-BE49-F238E27FC236}">
                <a16:creationId xmlns:a16="http://schemas.microsoft.com/office/drawing/2014/main" xmlns="" id="{5CDB258B-6DD2-499B-A7D7-D18E266E8BC4}"/>
              </a:ext>
            </a:extLst>
          </p:cNvPr>
          <p:cNvSpPr/>
          <p:nvPr/>
        </p:nvSpPr>
        <p:spPr>
          <a:xfrm>
            <a:off x="1331640" y="2279526"/>
            <a:ext cx="576064" cy="432048"/>
          </a:xfrm>
          <a:prstGeom prst="ellipse">
            <a:avLst/>
          </a:pr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9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FE element 281" descr="4CJXSycMhNJB36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21" name="PFE element 282" descr="4CJXSycMhNJB367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07" y="905477"/>
            <a:ext cx="1981200" cy="1231900"/>
          </a:xfrm>
          <a:prstGeom prst="rect">
            <a:avLst/>
          </a:prstGeom>
        </p:spPr>
      </p:pic>
      <p:pic>
        <p:nvPicPr>
          <p:cNvPr id="51" name="Picture 50" descr="exclusive_mas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93" y="2320777"/>
            <a:ext cx="2252741" cy="22671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2320777"/>
            <a:ext cx="2448272" cy="22696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2320777"/>
            <a:ext cx="2282035" cy="2267197"/>
          </a:xfrm>
          <a:prstGeom prst="rect">
            <a:avLst/>
          </a:prstGeom>
        </p:spPr>
      </p:pic>
      <p:pic>
        <p:nvPicPr>
          <p:cNvPr id="22" name="PFE element 286" descr="4CJXSycMhNJB369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779" y="4597000"/>
            <a:ext cx="1625600" cy="266700"/>
          </a:xfrm>
          <a:prstGeom prst="rect">
            <a:avLst/>
          </a:prstGeom>
        </p:spPr>
      </p:pic>
      <p:pic>
        <p:nvPicPr>
          <p:cNvPr id="23" name="PFE element 287" descr="4CJXSycMhNJB371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631" y="4586145"/>
            <a:ext cx="2222500" cy="419100"/>
          </a:xfrm>
          <a:prstGeom prst="rect">
            <a:avLst/>
          </a:prstGeom>
        </p:spPr>
      </p:pic>
      <p:pic>
        <p:nvPicPr>
          <p:cNvPr id="24" name="PFE element 288" descr="4CJXSycMhNJB373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177" y="2382751"/>
            <a:ext cx="508000" cy="317500"/>
          </a:xfrm>
          <a:prstGeom prst="rect">
            <a:avLst/>
          </a:prstGeom>
        </p:spPr>
      </p:pic>
      <p:pic>
        <p:nvPicPr>
          <p:cNvPr id="25" name="PFE element 289" descr="4CJXSycMhNJB375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536" y="2378080"/>
            <a:ext cx="1016000" cy="533400"/>
          </a:xfrm>
          <a:prstGeom prst="rect">
            <a:avLst/>
          </a:prstGeom>
        </p:spPr>
      </p:pic>
      <p:pic>
        <p:nvPicPr>
          <p:cNvPr id="26" name="PFE element 290" descr="4CJXSycMhNJB378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741" y="842273"/>
            <a:ext cx="2292350" cy="1231900"/>
          </a:xfrm>
          <a:prstGeom prst="rect">
            <a:avLst/>
          </a:prstGeom>
        </p:spPr>
      </p:pic>
      <p:pic>
        <p:nvPicPr>
          <p:cNvPr id="27" name="PFE element 291" descr="4CJXSycMhNJB380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349" y="823176"/>
            <a:ext cx="2222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1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92" descr="4CJXSycMhNJB38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83" y="2275468"/>
            <a:ext cx="5918200" cy="952500"/>
          </a:xfrm>
          <a:prstGeom prst="rect">
            <a:avLst/>
          </a:prstGeom>
        </p:spPr>
      </p:pic>
      <p:pic>
        <p:nvPicPr>
          <p:cNvPr id="2" name="Picture 1" descr="9vl4Dh1GoeX8FUlYGmVvjw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947" y="225202"/>
            <a:ext cx="2467774" cy="2520280"/>
          </a:xfrm>
          <a:prstGeom prst="rect">
            <a:avLst/>
          </a:prstGeom>
        </p:spPr>
      </p:pic>
      <p:pic>
        <p:nvPicPr>
          <p:cNvPr id="8" name="PFE element 294" descr="4CJXSycMhNJB385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9936" y="428073"/>
            <a:ext cx="266700" cy="8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95" descr="4CJXSycMhNJB38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8" name="PFE element 296" descr="4CJXSycMhNJB38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517" y="659837"/>
            <a:ext cx="4533900" cy="429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04" y="797638"/>
            <a:ext cx="4358357" cy="36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2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FE element 298" descr="4CJXSycMhNJB39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15" name="PFE element 299" descr="4CJXSycMhNJB39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076" y="775406"/>
            <a:ext cx="4470400" cy="1879600"/>
          </a:xfrm>
          <a:prstGeom prst="rect">
            <a:avLst/>
          </a:prstGeom>
        </p:spPr>
      </p:pic>
      <p:pic>
        <p:nvPicPr>
          <p:cNvPr id="16" name="PFE element 300" descr="4CJXSycMhNJB395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58" y="662722"/>
            <a:ext cx="3352800" cy="5334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89" y="1191037"/>
            <a:ext cx="2965975" cy="282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FE element 302" descr="4CJXSycMhNJB397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198" y="2830969"/>
            <a:ext cx="1714500" cy="609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070223" y="2670241"/>
            <a:ext cx="484205" cy="1895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960" y="2643758"/>
            <a:ext cx="2397496" cy="2282232"/>
          </a:xfrm>
          <a:prstGeom prst="rect">
            <a:avLst/>
          </a:prstGeom>
        </p:spPr>
      </p:pic>
      <p:pic>
        <p:nvPicPr>
          <p:cNvPr id="18" name="PFE element 305" descr="4CJXSycMhNJB399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783" y="3387869"/>
            <a:ext cx="17907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90" y="4070406"/>
            <a:ext cx="5275786" cy="85125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262115" y="3797140"/>
            <a:ext cx="484205" cy="1895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823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308" descr="4CJXSycMhNJB40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06" y="1280576"/>
            <a:ext cx="3663320" cy="2659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064" y="1199816"/>
            <a:ext cx="3675376" cy="2668078"/>
          </a:xfrm>
          <a:prstGeom prst="rect">
            <a:avLst/>
          </a:prstGeom>
        </p:spPr>
      </p:pic>
      <p:pic>
        <p:nvPicPr>
          <p:cNvPr id="10" name="PFE element 311" descr="4CJXSycMhNJB40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02" y="761934"/>
            <a:ext cx="3162300" cy="381000"/>
          </a:xfrm>
          <a:prstGeom prst="rect">
            <a:avLst/>
          </a:prstGeom>
        </p:spPr>
      </p:pic>
      <p:pic>
        <p:nvPicPr>
          <p:cNvPr id="11" name="PFE element 312" descr="4CJXSycMhNJB405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011" y="752642"/>
            <a:ext cx="1828800" cy="381000"/>
          </a:xfrm>
          <a:prstGeom prst="rect">
            <a:avLst/>
          </a:prstGeom>
        </p:spPr>
      </p:pic>
      <p:pic>
        <p:nvPicPr>
          <p:cNvPr id="12" name="PFE element 313" descr="4CJXSycMhNJB407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16" y="4152367"/>
            <a:ext cx="3771900" cy="584200"/>
          </a:xfrm>
          <a:prstGeom prst="rect">
            <a:avLst/>
          </a:prstGeom>
        </p:spPr>
      </p:pic>
      <p:pic>
        <p:nvPicPr>
          <p:cNvPr id="13" name="PFE element 314" descr="4CJXSycMhNJB409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266" y="4295641"/>
            <a:ext cx="43180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7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FE element 315" descr="4CJXSycMhNJB41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13" name="PFE element 316" descr="4CJXSycMhNJB41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43" y="770432"/>
            <a:ext cx="8699500" cy="400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33" y="1131590"/>
            <a:ext cx="3390370" cy="2219961"/>
          </a:xfrm>
          <a:prstGeom prst="rect">
            <a:avLst/>
          </a:prstGeom>
        </p:spPr>
      </p:pic>
      <p:pic>
        <p:nvPicPr>
          <p:cNvPr id="15" name="PFE element 318" descr="4CJXSycMhNJB416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51" y="3444569"/>
            <a:ext cx="4203700" cy="266700"/>
          </a:xfrm>
          <a:prstGeom prst="rect">
            <a:avLst/>
          </a:prstGeom>
        </p:spPr>
      </p:pic>
      <p:sp>
        <p:nvSpPr>
          <p:cNvPr id="8" name="pfehide319" hidden="1"/>
          <p:cNvSpPr txBox="1">
            <a:spLocks/>
          </p:cNvSpPr>
          <p:nvPr/>
        </p:nvSpPr>
        <p:spPr bwMode="auto">
          <a:xfrm>
            <a:off x="326233" y="4066293"/>
            <a:ext cx="2949623" cy="665697"/>
          </a:xfrm>
          <a:prstGeom prst="rect">
            <a:avLst/>
          </a:prstGeom>
          <a:solidFill>
            <a:srgbClr val="EAEA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/>
              <a:t>What are the possible signatures in dilepton radiation?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1495" y="4062592"/>
            <a:ext cx="2959100" cy="673100"/>
            <a:chOff x="317500" y="317500"/>
            <a:chExt cx="2959100" cy="673100"/>
          </a:xfrm>
        </p:grpSpPr>
        <p:pic>
          <p:nvPicPr>
            <p:cNvPr id="16" name="PFE element 319" descr="4CJXSycMhNJB418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959100" cy="673100"/>
            </a:xfrm>
            <a:prstGeom prst="rect">
              <a:avLst/>
            </a:prstGeom>
          </p:spPr>
        </p:pic>
        <p:sp>
          <p:nvSpPr>
            <p:cNvPr id="17" name="Shape_193"/>
            <p:cNvSpPr/>
            <p:nvPr/>
          </p:nvSpPr>
          <p:spPr>
            <a:xfrm>
              <a:off x="317500" y="317500"/>
              <a:ext cx="2959100" cy="673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169367"/>
            <a:ext cx="3456384" cy="2410495"/>
          </a:xfrm>
          <a:prstGeom prst="rect">
            <a:avLst/>
          </a:prstGeom>
        </p:spPr>
      </p:pic>
      <p:pic>
        <p:nvPicPr>
          <p:cNvPr id="19" name="PFE element 321" descr="4CJXSycMhNJB42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722" y="3429454"/>
            <a:ext cx="3467100" cy="266700"/>
          </a:xfrm>
          <a:prstGeom prst="rect">
            <a:avLst/>
          </a:prstGeom>
        </p:spPr>
      </p:pic>
      <p:pic>
        <p:nvPicPr>
          <p:cNvPr id="20" name="PFE element 322" descr="4CJXSycMhNJB422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388" y="4062592"/>
            <a:ext cx="57023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0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23" descr="4CJXSycMhNJB42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7" name="PFE element 324" descr="4CJXSycMhNJB42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00" y="838138"/>
            <a:ext cx="8966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25" descr="4CJXSycMhNJB42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83" y="2275468"/>
            <a:ext cx="59182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6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26" descr="4CJXSycMhNJB43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53" y="-25787"/>
            <a:ext cx="8299450" cy="612775"/>
          </a:xfrm>
          <a:prstGeom prst="rect">
            <a:avLst/>
          </a:prstGeom>
        </p:spPr>
      </p:pic>
      <p:pic>
        <p:nvPicPr>
          <p:cNvPr id="6" name="PFE element 327" descr="4CJXSycMhNJB43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3641713"/>
            <a:ext cx="3962400" cy="949325"/>
          </a:xfrm>
          <a:prstGeom prst="rect">
            <a:avLst/>
          </a:prstGeom>
        </p:spPr>
      </p:pic>
      <p:pic>
        <p:nvPicPr>
          <p:cNvPr id="8" name="PFE element 328" descr="4CJXSycMhNJB43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98" y="760085"/>
            <a:ext cx="2730500" cy="342900"/>
          </a:xfrm>
          <a:prstGeom prst="rect">
            <a:avLst/>
          </a:prstGeom>
        </p:spPr>
      </p:pic>
      <p:pic>
        <p:nvPicPr>
          <p:cNvPr id="9" name="PFE element 329" descr="4CJXSycMhNJB43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47" y="4687706"/>
            <a:ext cx="2133600" cy="266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528" y="1203598"/>
            <a:ext cx="1765777" cy="2167086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600915" y="1873156"/>
            <a:ext cx="0" cy="1296144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FE element 332" descr="4CJXSycMhNJB44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82" y="2923267"/>
            <a:ext cx="660400" cy="3556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1746917" y="2819713"/>
            <a:ext cx="470148" cy="28803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FE element 334" descr="4CJXSycMhNJB442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262" y="2994303"/>
            <a:ext cx="952500" cy="4191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71600" y="1457757"/>
            <a:ext cx="1245465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FE element 336" descr="4CJXSycMhNJB444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898" y="1144553"/>
            <a:ext cx="774700" cy="355600"/>
          </a:xfrm>
          <a:prstGeom prst="rect">
            <a:avLst/>
          </a:prstGeom>
        </p:spPr>
      </p:pic>
      <p:pic>
        <p:nvPicPr>
          <p:cNvPr id="13" name="PFE element 337" descr="4CJXSycMhNJB446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879" y="224527"/>
            <a:ext cx="4330700" cy="15621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777" y="1728683"/>
            <a:ext cx="3319415" cy="3219331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>
            <a:off x="4745679" y="3641713"/>
            <a:ext cx="1372273" cy="658229"/>
          </a:xfrm>
          <a:prstGeom prst="straightConnector1">
            <a:avLst/>
          </a:prstGeom>
          <a:ln>
            <a:solidFill>
              <a:srgbClr val="3333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FE element 56" descr="64za7VC9wweN72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49387">
            <a:off x="4491955" y="3243135"/>
            <a:ext cx="727075" cy="113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0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757563"/>
              </p:ext>
            </p:extLst>
          </p:nvPr>
        </p:nvGraphicFramePr>
        <p:xfrm>
          <a:off x="323528" y="3486346"/>
          <a:ext cx="4579466" cy="673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8" name="Document" r:id="rId3" imgW="5270500" imgH="774700" progId="Word.Document.12">
                  <p:embed/>
                </p:oleObj>
              </mc:Choice>
              <mc:Fallback>
                <p:oleObj name="Document" r:id="rId3" imgW="5270500" imgH="774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3486346"/>
                        <a:ext cx="4579466" cy="673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FE element 21" descr="4CJXSycMhNJB3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50" y="-1188"/>
            <a:ext cx="8305800" cy="596900"/>
          </a:xfrm>
          <a:prstGeom prst="rect">
            <a:avLst/>
          </a:prstGeom>
        </p:spPr>
      </p:pic>
      <p:pic>
        <p:nvPicPr>
          <p:cNvPr id="7" name="PFE element 22" descr="4CJXSycMhNJB33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302" y="443627"/>
            <a:ext cx="4559300" cy="355600"/>
          </a:xfrm>
          <a:prstGeom prst="rect">
            <a:avLst/>
          </a:prstGeom>
        </p:spPr>
      </p:pic>
      <p:pic>
        <p:nvPicPr>
          <p:cNvPr id="11" name="Picture 10" descr="output_jXA17B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55" y="359822"/>
            <a:ext cx="2495077" cy="2150471"/>
          </a:xfrm>
          <a:prstGeom prst="rect">
            <a:avLst/>
          </a:prstGeom>
        </p:spPr>
      </p:pic>
      <p:pic>
        <p:nvPicPr>
          <p:cNvPr id="8" name="PFE element 24" descr="4CJXSycMhNJB35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66" y="1062658"/>
            <a:ext cx="406400" cy="8001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61498" y="520181"/>
            <a:ext cx="799" cy="1688423"/>
          </a:xfrm>
          <a:prstGeom prst="straightConnector1">
            <a:avLst/>
          </a:prstGeom>
          <a:ln w="19050" cmpd="sng">
            <a:solidFill>
              <a:srgbClr val="FF99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2"/>
          <p:cNvSpPr>
            <a:spLocks/>
          </p:cNvSpPr>
          <p:nvPr/>
        </p:nvSpPr>
        <p:spPr bwMode="auto">
          <a:xfrm rot="8545606">
            <a:off x="1091440" y="1513287"/>
            <a:ext cx="542938" cy="107757"/>
          </a:xfrm>
          <a:custGeom>
            <a:avLst/>
            <a:gdLst>
              <a:gd name="T0" fmla="*/ 0 w 576"/>
              <a:gd name="T1" fmla="*/ 14 h 112"/>
              <a:gd name="T2" fmla="*/ 0 w 576"/>
              <a:gd name="T3" fmla="*/ 2 h 112"/>
              <a:gd name="T4" fmla="*/ 0 w 576"/>
              <a:gd name="T5" fmla="*/ 28 h 112"/>
              <a:gd name="T6" fmla="*/ 0 w 576"/>
              <a:gd name="T7" fmla="*/ 2 h 112"/>
              <a:gd name="T8" fmla="*/ 1 w 576"/>
              <a:gd name="T9" fmla="*/ 28 h 112"/>
              <a:gd name="T10" fmla="*/ 1 w 576"/>
              <a:gd name="T11" fmla="*/ 2 h 112"/>
              <a:gd name="T12" fmla="*/ 1 w 576"/>
              <a:gd name="T13" fmla="*/ 28 h 112"/>
              <a:gd name="T14" fmla="*/ 1 w 576"/>
              <a:gd name="T15" fmla="*/ 14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112"/>
              <a:gd name="T26" fmla="*/ 576 w 576"/>
              <a:gd name="T27" fmla="*/ 112 h 1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12700" cmpd="sng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 sz="200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9" name="PFE element 27" descr="4CJXSycMhNJB37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319" y="1067750"/>
            <a:ext cx="241300" cy="406400"/>
          </a:xfrm>
          <a:prstGeom prst="rect">
            <a:avLst/>
          </a:prstGeom>
        </p:spPr>
      </p:pic>
      <p:pic>
        <p:nvPicPr>
          <p:cNvPr id="26" name="PFE element 28" descr="4CJXSycMhNJB40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175" y="1233871"/>
            <a:ext cx="806450" cy="758825"/>
          </a:xfrm>
          <a:prstGeom prst="rect">
            <a:avLst/>
          </a:prstGeom>
        </p:spPr>
      </p:pic>
      <p:pic>
        <p:nvPicPr>
          <p:cNvPr id="27" name="PFE element 29" descr="4CJXSycMhNJB42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508" y="1012852"/>
            <a:ext cx="393700" cy="419100"/>
          </a:xfrm>
          <a:prstGeom prst="rect">
            <a:avLst/>
          </a:prstGeom>
        </p:spPr>
      </p:pic>
      <p:pic>
        <p:nvPicPr>
          <p:cNvPr id="29" name="PFE element 30" descr="4CJXSycMhNJB44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820" y="765229"/>
            <a:ext cx="5753100" cy="2032000"/>
          </a:xfrm>
          <a:prstGeom prst="rect">
            <a:avLst/>
          </a:prstGeom>
        </p:spPr>
      </p:pic>
      <p:pic>
        <p:nvPicPr>
          <p:cNvPr id="25" name="Picture 24" descr="output_P4f0wU.gif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458" y="2787774"/>
            <a:ext cx="3131631" cy="212489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3259534" y="3665194"/>
            <a:ext cx="1643460" cy="347839"/>
          </a:xfrm>
          <a:prstGeom prst="rect">
            <a:avLst/>
          </a:prstGeom>
          <a:solidFill>
            <a:schemeClr val="accent6">
              <a:alpha val="25098"/>
            </a:schemeClr>
          </a:solidFill>
          <a:ln>
            <a:noFill/>
          </a:ln>
          <a:effectLst/>
          <a:extLst/>
        </p:spPr>
        <p:txBody>
          <a:bodyPr lIns="89980" tIns="46788" rIns="89980" bIns="46788" anchor="ctr"/>
          <a:lstStyle/>
          <a:p>
            <a:pPr marL="146017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57096" algn="l"/>
                <a:tab pos="914192" algn="l"/>
                <a:tab pos="1371288" algn="l"/>
                <a:tab pos="1828384" algn="l"/>
                <a:tab pos="2285480" algn="l"/>
                <a:tab pos="2742576" algn="l"/>
                <a:tab pos="3199672" algn="l"/>
                <a:tab pos="3656768" algn="l"/>
                <a:tab pos="4113864" algn="l"/>
                <a:tab pos="4570960" algn="l"/>
                <a:tab pos="5028056" algn="l"/>
                <a:tab pos="5485152" algn="l"/>
                <a:tab pos="5942248" algn="l"/>
                <a:tab pos="6399344" algn="l"/>
                <a:tab pos="6856440" algn="l"/>
                <a:tab pos="7313536" algn="l"/>
                <a:tab pos="7770632" algn="l"/>
                <a:tab pos="8227728" algn="l"/>
                <a:tab pos="8684824" algn="l"/>
                <a:tab pos="9141920" algn="l"/>
              </a:tabLst>
              <a:defRPr/>
            </a:pPr>
            <a:endParaRPr lang="en-US" sz="1600">
              <a:cs typeface="Arial" charset="0"/>
            </a:endParaRPr>
          </a:p>
        </p:txBody>
      </p:sp>
      <p:pic>
        <p:nvPicPr>
          <p:cNvPr id="30" name="PFE element 33" descr="4CJXSycMhNJB46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87" y="3139280"/>
            <a:ext cx="4699000" cy="355600"/>
          </a:xfrm>
          <a:prstGeom prst="rect">
            <a:avLst/>
          </a:prstGeom>
        </p:spPr>
      </p:pic>
      <p:pic>
        <p:nvPicPr>
          <p:cNvPr id="33" name="PFE element 34" descr="4CJXSycMhNJB48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05" y="4296053"/>
            <a:ext cx="30607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3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0" y="2556221"/>
            <a:ext cx="2970256" cy="1856005"/>
          </a:xfrm>
          <a:prstGeom prst="rect">
            <a:avLst/>
          </a:prstGeom>
        </p:spPr>
      </p:pic>
      <p:pic>
        <p:nvPicPr>
          <p:cNvPr id="7" name="PFE element 342" descr="4CJXSycMhNJB44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12" name="PFE element 343" descr="4CJXSycMhNJB450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0" y="1178572"/>
            <a:ext cx="3073400" cy="128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2149971"/>
            <a:ext cx="2742725" cy="2726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143001"/>
            <a:ext cx="2778253" cy="2733005"/>
          </a:xfrm>
          <a:prstGeom prst="rect">
            <a:avLst/>
          </a:prstGeom>
        </p:spPr>
      </p:pic>
      <p:pic>
        <p:nvPicPr>
          <p:cNvPr id="14" name="PFE element 346" descr="4CJXSycMhNJB452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172" y="2970305"/>
            <a:ext cx="889000" cy="1485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6034" y="1478408"/>
            <a:ext cx="2667774" cy="961130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/>
          <a:p>
            <a:pPr marL="285750" indent="-285750" defTabSz="778421">
              <a:spcBef>
                <a:spcPts val="0"/>
              </a:spcBef>
              <a:spcAft>
                <a:spcPts val="1534"/>
              </a:spcAft>
              <a:buClr>
                <a:schemeClr val="tx2"/>
              </a:buClr>
              <a:buSzPct val="80000"/>
              <a:buFont typeface="Wingdings" charset="0"/>
              <a:buChar char="à"/>
            </a:pPr>
            <a:endParaRPr lang="en-US" sz="1600" spc="26" dirty="0">
              <a:solidFill>
                <a:schemeClr val="tx1">
                  <a:lumMod val="95000"/>
                </a:schemeClr>
              </a:solidFill>
              <a:latin typeface="Gill Sans Light"/>
              <a:ea typeface="+mn-ea"/>
              <a:cs typeface="Gill Sans Light"/>
            </a:endParaRPr>
          </a:p>
        </p:txBody>
      </p:sp>
      <p:pic>
        <p:nvPicPr>
          <p:cNvPr id="17" name="PFE element 348" descr="4CJXSycMhNJB454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683" y="1170187"/>
            <a:ext cx="5486400" cy="977900"/>
          </a:xfrm>
          <a:prstGeom prst="rect">
            <a:avLst/>
          </a:prstGeom>
        </p:spPr>
      </p:pic>
      <p:pic>
        <p:nvPicPr>
          <p:cNvPr id="18" name="PFE element 349" descr="4CJXSycMhNJB456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97" y="547003"/>
            <a:ext cx="8775700" cy="355600"/>
          </a:xfrm>
          <a:prstGeom prst="rect">
            <a:avLst/>
          </a:prstGeom>
        </p:spPr>
      </p:pic>
      <p:pic>
        <p:nvPicPr>
          <p:cNvPr id="21" name="PFE element 350" descr="4CJXSycMhNJB458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432" y="223210"/>
            <a:ext cx="2692400" cy="266700"/>
          </a:xfrm>
          <a:prstGeom prst="rect">
            <a:avLst/>
          </a:prstGeom>
        </p:spPr>
      </p:pic>
      <p:pic>
        <p:nvPicPr>
          <p:cNvPr id="22" name="PFE element 351" descr="4CJXSycMhNJB460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" y="2614495"/>
            <a:ext cx="2781300" cy="1892300"/>
          </a:xfrm>
          <a:prstGeom prst="rect">
            <a:avLst/>
          </a:prstGeom>
        </p:spPr>
      </p:pic>
      <p:pic>
        <p:nvPicPr>
          <p:cNvPr id="27" name="PFE element 352" descr="4CJXSycMhNJB462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978" y="2944527"/>
            <a:ext cx="736600" cy="228600"/>
          </a:xfrm>
          <a:prstGeom prst="rect">
            <a:avLst/>
          </a:prstGeom>
        </p:spPr>
      </p:pic>
      <p:pic>
        <p:nvPicPr>
          <p:cNvPr id="28" name="PFE element 353" descr="4CJXSycMhNJB464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624" y="2821096"/>
            <a:ext cx="1092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1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354" descr="4CJXSycMhNJB46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11" name="PFE element 355" descr="4CJXSycMhNJB46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13" y="836809"/>
            <a:ext cx="3454400" cy="72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973" y="237349"/>
            <a:ext cx="3833523" cy="2633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988" y="494307"/>
            <a:ext cx="1249853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995686"/>
            <a:ext cx="3122449" cy="2951356"/>
          </a:xfrm>
          <a:prstGeom prst="rect">
            <a:avLst/>
          </a:prstGeom>
        </p:spPr>
      </p:pic>
      <p:pic>
        <p:nvPicPr>
          <p:cNvPr id="15" name="PFE element 359" descr="4CJXSycMhNJB47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080" y="3162151"/>
            <a:ext cx="5613400" cy="1651000"/>
          </a:xfrm>
          <a:prstGeom prst="rect">
            <a:avLst/>
          </a:prstGeom>
        </p:spPr>
      </p:pic>
      <p:pic>
        <p:nvPicPr>
          <p:cNvPr id="12" name="Picture 11" descr="Rn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668" y="4413998"/>
            <a:ext cx="2598545" cy="390000"/>
          </a:xfrm>
          <a:prstGeom prst="rect">
            <a:avLst/>
          </a:prstGeom>
        </p:spPr>
      </p:pic>
      <p:pic>
        <p:nvPicPr>
          <p:cNvPr id="13" name="Picture 12" descr="vn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4233" y="4413998"/>
            <a:ext cx="1367160" cy="3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0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FE element 362" descr="4CJXSycMhNJB47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5" name="Picture 4" descr="hades_ED_POF_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308" y="195486"/>
            <a:ext cx="5175008" cy="3834360"/>
          </a:xfrm>
          <a:prstGeom prst="rect">
            <a:avLst/>
          </a:prstGeom>
        </p:spPr>
      </p:pic>
      <p:pic>
        <p:nvPicPr>
          <p:cNvPr id="6" name="Picture 5" descr="plo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3037154"/>
            <a:ext cx="1936679" cy="1923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6" y="555526"/>
            <a:ext cx="3359391" cy="2275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800" y="3037154"/>
            <a:ext cx="2477655" cy="1923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037154"/>
            <a:ext cx="2477655" cy="1923560"/>
          </a:xfrm>
          <a:prstGeom prst="rect">
            <a:avLst/>
          </a:prstGeom>
        </p:spPr>
      </p:pic>
      <p:pic>
        <p:nvPicPr>
          <p:cNvPr id="12" name="PFE element 368" descr="4CJXSycMhNJB474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115" y="149769"/>
            <a:ext cx="39370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369" descr="4CJXSycMhNJB47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10" name="PFE element 370" descr="4CJXSycMhNJB47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72" y="3647864"/>
            <a:ext cx="5486400" cy="8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28" y="836712"/>
            <a:ext cx="2534360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3" y="875720"/>
            <a:ext cx="3550135" cy="2481271"/>
          </a:xfrm>
          <a:prstGeom prst="rect">
            <a:avLst/>
          </a:prstGeom>
        </p:spPr>
      </p:pic>
      <p:pic>
        <p:nvPicPr>
          <p:cNvPr id="12" name="PFE element 373" descr="4CJXSycMhNJB48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928" y="1054993"/>
            <a:ext cx="24003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9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03" y="1451477"/>
            <a:ext cx="3851243" cy="2370968"/>
          </a:xfrm>
          <a:prstGeom prst="rect">
            <a:avLst/>
          </a:prstGeom>
        </p:spPr>
      </p:pic>
      <p:pic>
        <p:nvPicPr>
          <p:cNvPr id="4" name="PFE element 375" descr="4CJXSycMhNJB48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11" name="PFE element 376" descr="4CJXSycMhNJB484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74" y="3794887"/>
            <a:ext cx="3454400" cy="266700"/>
          </a:xfrm>
          <a:prstGeom prst="rect">
            <a:avLst/>
          </a:prstGeom>
        </p:spPr>
      </p:pic>
      <p:pic>
        <p:nvPicPr>
          <p:cNvPr id="14" name="PFE element 377" descr="4CJXSycMhNJB486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05" y="777503"/>
            <a:ext cx="3822700" cy="596900"/>
          </a:xfrm>
          <a:prstGeom prst="rect">
            <a:avLst/>
          </a:prstGeom>
        </p:spPr>
      </p:pic>
      <p:pic>
        <p:nvPicPr>
          <p:cNvPr id="15" name="PFE element 378" descr="4CJXSycMhNJB48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624" y="777503"/>
            <a:ext cx="28194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55" y="1337563"/>
            <a:ext cx="3712577" cy="2817346"/>
          </a:xfrm>
          <a:prstGeom prst="rect">
            <a:avLst/>
          </a:prstGeom>
        </p:spPr>
      </p:pic>
      <p:pic>
        <p:nvPicPr>
          <p:cNvPr id="18" name="PFE element 380" descr="4CJXSycMhNJB49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370" y="4149591"/>
            <a:ext cx="3149600" cy="7493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9008" y="1527008"/>
            <a:ext cx="1414760" cy="2015999"/>
          </a:xfrm>
          <a:prstGeom prst="rect">
            <a:avLst/>
          </a:prstGeom>
          <a:solidFill>
            <a:srgbClr val="FEBC59">
              <a:alpha val="31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6" name="pfehide382" hidden="1"/>
          <p:cNvSpPr/>
          <p:nvPr/>
        </p:nvSpPr>
        <p:spPr>
          <a:xfrm>
            <a:off x="197927" y="4304360"/>
            <a:ext cx="4229712" cy="584776"/>
          </a:xfrm>
          <a:prstGeom prst="rect">
            <a:avLst/>
          </a:prstGeom>
          <a:solidFill>
            <a:srgbClr val="FEBC59"/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latin typeface="Gill Sans"/>
                <a:cs typeface="Gill Sans"/>
              </a:rPr>
              <a:t>Active thermal </a:t>
            </a:r>
            <a:r>
              <a:rPr lang="en-US" sz="1600" dirty="0" err="1" smtClean="0">
                <a:latin typeface="Gill Sans"/>
                <a:cs typeface="Gill Sans"/>
              </a:rPr>
              <a:t>e</a:t>
            </a:r>
            <a:r>
              <a:rPr lang="en-US" sz="1600" baseline="30000" dirty="0" err="1" smtClean="0">
                <a:latin typeface="Gill Sans"/>
                <a:cs typeface="Gill Sans"/>
              </a:rPr>
              <a:t>+</a:t>
            </a:r>
            <a:r>
              <a:rPr lang="en-US" sz="1600" dirty="0" err="1" smtClean="0">
                <a:latin typeface="Gill Sans"/>
                <a:cs typeface="Gill Sans"/>
              </a:rPr>
              <a:t>e</a:t>
            </a:r>
            <a:r>
              <a:rPr lang="en-US" sz="1600" baseline="30000" dirty="0" smtClean="0">
                <a:latin typeface="Gill Sans"/>
                <a:cs typeface="Gill Sans"/>
              </a:rPr>
              <a:t>-</a:t>
            </a:r>
            <a:r>
              <a:rPr lang="en-US" sz="1600" dirty="0" smtClean="0">
                <a:latin typeface="Gill Sans"/>
                <a:cs typeface="Gill Sans"/>
              </a:rPr>
              <a:t> radiation </a:t>
            </a:r>
            <a:r>
              <a:rPr lang="en-US" sz="1600" dirty="0">
                <a:latin typeface="Gill Sans"/>
                <a:cs typeface="Gill Sans"/>
              </a:rPr>
              <a:t>window ~13 </a:t>
            </a:r>
            <a:r>
              <a:rPr lang="en-US" sz="1600" dirty="0" err="1">
                <a:latin typeface="Gill Sans"/>
                <a:cs typeface="Gill Sans"/>
              </a:rPr>
              <a:t>fm</a:t>
            </a:r>
            <a:r>
              <a:rPr lang="en-US" sz="1600" dirty="0">
                <a:latin typeface="Gill Sans"/>
                <a:cs typeface="Gill Sans"/>
              </a:rPr>
              <a:t>/</a:t>
            </a:r>
            <a:r>
              <a:rPr lang="en-US" sz="1600" dirty="0" smtClean="0">
                <a:latin typeface="Gill Sans"/>
                <a:cs typeface="Gill Sans"/>
              </a:rPr>
              <a:t>c</a:t>
            </a:r>
          </a:p>
          <a:p>
            <a:r>
              <a:rPr lang="en-US" sz="1600" dirty="0">
                <a:latin typeface="Gill Sans"/>
                <a:cs typeface="Gill Sans"/>
              </a:rPr>
              <a:t>Dileptons sensitive to dense </a:t>
            </a:r>
            <a:r>
              <a:rPr lang="en-US" sz="1600" dirty="0" smtClean="0">
                <a:latin typeface="Gill Sans"/>
                <a:cs typeface="Gill Sans"/>
              </a:rPr>
              <a:t>phase </a:t>
            </a:r>
            <a:endParaRPr lang="en-US" sz="1600" dirty="0">
              <a:latin typeface="Gill Sans"/>
              <a:cs typeface="Gill San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1883" y="4298298"/>
            <a:ext cx="4241800" cy="596900"/>
            <a:chOff x="317500" y="317500"/>
            <a:chExt cx="4241800" cy="596900"/>
          </a:xfrm>
        </p:grpSpPr>
        <p:pic>
          <p:nvPicPr>
            <p:cNvPr id="19" name="PFE element 382" descr="4CJXSycMhNJB492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241800" cy="596900"/>
            </a:xfrm>
            <a:prstGeom prst="rect">
              <a:avLst/>
            </a:prstGeom>
          </p:spPr>
        </p:pic>
        <p:sp>
          <p:nvSpPr>
            <p:cNvPr id="20" name="Shape_194"/>
            <p:cNvSpPr/>
            <p:nvPr/>
          </p:nvSpPr>
          <p:spPr>
            <a:xfrm>
              <a:off x="317500" y="317500"/>
              <a:ext cx="42418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7" name="Right Arrow 16"/>
          <p:cNvSpPr/>
          <p:nvPr/>
        </p:nvSpPr>
        <p:spPr>
          <a:xfrm rot="18707011">
            <a:off x="985167" y="3767030"/>
            <a:ext cx="648072" cy="326395"/>
          </a:xfrm>
          <a:prstGeom prst="rightArrow">
            <a:avLst/>
          </a:prstGeom>
          <a:solidFill>
            <a:srgbClr val="FEBC59">
              <a:alpha val="47000"/>
            </a:srgbClr>
          </a:solidFill>
          <a:ln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7776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5" descr="4CJXSycMhNJB5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50" y="-1188"/>
            <a:ext cx="8305800" cy="596900"/>
          </a:xfrm>
          <a:prstGeom prst="rect">
            <a:avLst/>
          </a:prstGeom>
        </p:spPr>
      </p:pic>
      <p:pic>
        <p:nvPicPr>
          <p:cNvPr id="10" name="Picture 9" descr="Ratio_epem_hadron_eng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364" y="566215"/>
            <a:ext cx="4156236" cy="30140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3608" y="3241675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err="1">
              <a:latin typeface="Gill Sans Light"/>
              <a:cs typeface="Gill Sans Light"/>
            </a:endParaRPr>
          </a:p>
        </p:txBody>
      </p:sp>
      <p:sp>
        <p:nvSpPr>
          <p:cNvPr id="24" name="pfehide38" hidden="1"/>
          <p:cNvSpPr txBox="1"/>
          <p:nvPr/>
        </p:nvSpPr>
        <p:spPr>
          <a:xfrm>
            <a:off x="6802143" y="843558"/>
            <a:ext cx="2378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DF171F"/>
                </a:solidFill>
                <a:latin typeface="Gill Sans"/>
                <a:cs typeface="Gill Sans"/>
              </a:rPr>
              <a:t>Intermediate</a:t>
            </a:r>
            <a:r>
              <a:rPr lang="en-US" sz="1600" dirty="0">
                <a:solidFill>
                  <a:srgbClr val="DF171F"/>
                </a:solidFill>
                <a:latin typeface="Gill Sans"/>
                <a:cs typeface="Gill Sans"/>
              </a:rPr>
              <a:t> </a:t>
            </a:r>
            <a:r>
              <a:rPr lang="en-US" sz="1600" dirty="0" smtClean="0">
                <a:solidFill>
                  <a:srgbClr val="DF171F"/>
                </a:solidFill>
                <a:latin typeface="Gill Sans"/>
                <a:cs typeface="Gill Sans"/>
              </a:rPr>
              <a:t>mass</a:t>
            </a:r>
          </a:p>
          <a:p>
            <a:r>
              <a:rPr lang="en-US" sz="1600" dirty="0" smtClean="0">
                <a:solidFill>
                  <a:srgbClr val="DF171F"/>
                </a:solidFill>
                <a:latin typeface="Gill Sans"/>
                <a:cs typeface="Gill Sans"/>
              </a:rPr>
              <a:t>(M&gt;1.5 </a:t>
            </a:r>
            <a:r>
              <a:rPr lang="en-US" sz="1600" dirty="0" err="1" smtClean="0">
                <a:solidFill>
                  <a:srgbClr val="DF171F"/>
                </a:solidFill>
                <a:latin typeface="Gill Sans"/>
                <a:cs typeface="Gill Sans"/>
              </a:rPr>
              <a:t>GeV</a:t>
            </a:r>
            <a:r>
              <a:rPr lang="en-US" sz="1600" dirty="0" smtClean="0">
                <a:solidFill>
                  <a:srgbClr val="DF171F"/>
                </a:solidFill>
                <a:latin typeface="Gill Sans"/>
                <a:cs typeface="Gill Sans"/>
              </a:rPr>
              <a:t>/c</a:t>
            </a:r>
            <a:r>
              <a:rPr lang="en-US" sz="1600" baseline="30000" dirty="0" smtClean="0">
                <a:solidFill>
                  <a:srgbClr val="DF171F"/>
                </a:solidFill>
                <a:latin typeface="Gill Sans"/>
                <a:cs typeface="Gill Sans"/>
              </a:rPr>
              <a:t>2</a:t>
            </a:r>
            <a:r>
              <a:rPr lang="en-US" sz="1600" dirty="0" smtClean="0">
                <a:solidFill>
                  <a:srgbClr val="DF171F"/>
                </a:solidFill>
                <a:latin typeface="Gill Sans"/>
                <a:cs typeface="Gill Sans"/>
              </a:rPr>
              <a:t>)</a:t>
            </a:r>
          </a:p>
          <a:p>
            <a:endParaRPr lang="en-US" sz="1600" dirty="0">
              <a:solidFill>
                <a:srgbClr val="DF171F"/>
              </a:solidFill>
              <a:latin typeface="Gill Sans"/>
              <a:cs typeface="Gill Sans"/>
            </a:endParaRPr>
          </a:p>
          <a:p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Perturbative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QCD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continuum</a:t>
            </a:r>
          </a:p>
          <a:p>
            <a:endParaRPr lang="en-US" sz="1600" dirty="0" smtClean="0">
              <a:solidFill>
                <a:srgbClr val="DF171F"/>
              </a:solidFill>
              <a:latin typeface="Gill Sans"/>
              <a:cs typeface="Gill San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97528" y="834638"/>
            <a:ext cx="2387600" cy="1587500"/>
            <a:chOff x="317500" y="317500"/>
            <a:chExt cx="2387600" cy="1587500"/>
          </a:xfrm>
        </p:grpSpPr>
        <p:pic>
          <p:nvPicPr>
            <p:cNvPr id="9" name="PFE element 38" descr="4CJXSycMhNJB52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387600" cy="1587500"/>
            </a:xfrm>
            <a:prstGeom prst="rect">
              <a:avLst/>
            </a:prstGeom>
          </p:spPr>
        </p:pic>
        <p:sp>
          <p:nvSpPr>
            <p:cNvPr id="12" name="Shape_156"/>
            <p:cNvSpPr/>
            <p:nvPr/>
          </p:nvSpPr>
          <p:spPr>
            <a:xfrm>
              <a:off x="317500" y="317500"/>
              <a:ext cx="2387600" cy="1587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1" name="pfehide39" hidden="1"/>
          <p:cNvSpPr>
            <a:spLocks noChangeArrowheads="1"/>
          </p:cNvSpPr>
          <p:nvPr/>
        </p:nvSpPr>
        <p:spPr bwMode="auto">
          <a:xfrm rot="19338740" flipH="1">
            <a:off x="3000429" y="3707920"/>
            <a:ext cx="715668" cy="336336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lIns="91410" tIns="45703" rIns="91410" bIns="45703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040763" y="3603038"/>
            <a:ext cx="635000" cy="546100"/>
            <a:chOff x="317500" y="317500"/>
            <a:chExt cx="635000" cy="546100"/>
          </a:xfrm>
        </p:grpSpPr>
        <p:pic>
          <p:nvPicPr>
            <p:cNvPr id="14" name="PFE element 39" descr="4CJXSycMhNJB54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35000" cy="546100"/>
            </a:xfrm>
            <a:prstGeom prst="rect">
              <a:avLst/>
            </a:prstGeom>
          </p:spPr>
        </p:pic>
        <p:sp>
          <p:nvSpPr>
            <p:cNvPr id="15" name="Shape_157"/>
            <p:cNvSpPr/>
            <p:nvPr/>
          </p:nvSpPr>
          <p:spPr>
            <a:xfrm>
              <a:off x="317500" y="317500"/>
              <a:ext cx="635000" cy="546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3" name="pfehide40" hidden="1"/>
          <p:cNvSpPr txBox="1"/>
          <p:nvPr/>
        </p:nvSpPr>
        <p:spPr>
          <a:xfrm>
            <a:off x="93192" y="843558"/>
            <a:ext cx="2424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chemeClr val="accent6"/>
                </a:solidFill>
                <a:latin typeface="Gill Sans"/>
                <a:cs typeface="Gill Sans"/>
              </a:rPr>
              <a:t>Low</a:t>
            </a:r>
            <a:r>
              <a:rPr lang="en-US" sz="1600" dirty="0">
                <a:solidFill>
                  <a:schemeClr val="accent6"/>
                </a:solidFill>
                <a:latin typeface="Gill Sans"/>
                <a:cs typeface="Gill Sans"/>
              </a:rPr>
              <a:t> </a:t>
            </a:r>
            <a:r>
              <a:rPr lang="en-US" sz="1600" dirty="0" smtClean="0">
                <a:solidFill>
                  <a:schemeClr val="accent6"/>
                </a:solidFill>
                <a:latin typeface="Gill Sans"/>
                <a:cs typeface="Gill Sans"/>
              </a:rPr>
              <a:t>mass (M&lt;1 </a:t>
            </a:r>
            <a:r>
              <a:rPr lang="en-US" sz="1600" dirty="0" err="1" smtClean="0">
                <a:solidFill>
                  <a:schemeClr val="accent6"/>
                </a:solidFill>
                <a:latin typeface="Gill Sans"/>
                <a:cs typeface="Gill Sans"/>
              </a:rPr>
              <a:t>GeV</a:t>
            </a:r>
            <a:r>
              <a:rPr lang="en-US" sz="1600" dirty="0" smtClean="0">
                <a:solidFill>
                  <a:schemeClr val="accent6"/>
                </a:solidFill>
                <a:latin typeface="Gill Sans"/>
                <a:cs typeface="Gill Sans"/>
              </a:rPr>
              <a:t>/c</a:t>
            </a:r>
            <a:r>
              <a:rPr lang="en-US" sz="1600" baseline="30000" dirty="0" smtClean="0">
                <a:solidFill>
                  <a:schemeClr val="accent6"/>
                </a:solidFill>
                <a:latin typeface="Gill Sans"/>
                <a:cs typeface="Gill Sans"/>
              </a:rPr>
              <a:t>2</a:t>
            </a:r>
            <a:r>
              <a:rPr lang="en-US" sz="1600" dirty="0" smtClean="0">
                <a:solidFill>
                  <a:schemeClr val="accent6"/>
                </a:solidFill>
                <a:latin typeface="Gill Sans"/>
                <a:cs typeface="Gill Sans"/>
              </a:rPr>
              <a:t>)</a:t>
            </a:r>
          </a:p>
          <a:p>
            <a:endParaRPr lang="en-US" sz="1600" dirty="0" smtClean="0">
              <a:solidFill>
                <a:schemeClr val="accent6"/>
              </a:solidFill>
              <a:latin typeface="Gill Sans"/>
              <a:cs typeface="Gill Sans"/>
            </a:endParaRPr>
          </a:p>
          <a:p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Vector Meson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Dominance</a:t>
            </a:r>
          </a:p>
          <a:p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J</a:t>
            </a:r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P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= 1</a:t>
            </a:r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-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 for both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*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and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VM</a:t>
            </a:r>
          </a:p>
          <a:p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playing a dominant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role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Gill Sans"/>
              <a:cs typeface="Gill San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6446" y="838527"/>
            <a:ext cx="2438400" cy="1333500"/>
            <a:chOff x="317500" y="317500"/>
            <a:chExt cx="2438400" cy="1333500"/>
          </a:xfrm>
        </p:grpSpPr>
        <p:pic>
          <p:nvPicPr>
            <p:cNvPr id="17" name="PFE element 40" descr="4CJXSycMhNJB56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438400" cy="1333500"/>
            </a:xfrm>
            <a:prstGeom prst="rect">
              <a:avLst/>
            </a:prstGeom>
          </p:spPr>
        </p:pic>
        <p:sp>
          <p:nvSpPr>
            <p:cNvPr id="18" name="Shape_158"/>
            <p:cNvSpPr/>
            <p:nvPr/>
          </p:nvSpPr>
          <p:spPr>
            <a:xfrm>
              <a:off x="317500" y="317500"/>
              <a:ext cx="2438400" cy="1333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3451843" y="699542"/>
            <a:ext cx="843061" cy="2412000"/>
          </a:xfrm>
          <a:prstGeom prst="rect">
            <a:avLst/>
          </a:prstGeom>
          <a:solidFill>
            <a:srgbClr val="FFD600">
              <a:alpha val="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88024" y="699542"/>
            <a:ext cx="1502159" cy="2412000"/>
          </a:xfrm>
          <a:prstGeom prst="rect">
            <a:avLst/>
          </a:prstGeom>
          <a:solidFill>
            <a:srgbClr val="DF171F">
              <a:alpha val="8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16" y="2461080"/>
            <a:ext cx="1904515" cy="1116120"/>
          </a:xfrm>
          <a:prstGeom prst="rect">
            <a:avLst/>
          </a:prstGeom>
        </p:spPr>
      </p:pic>
      <p:sp>
        <p:nvSpPr>
          <p:cNvPr id="54" name="pfehide44" hidden="1"/>
          <p:cNvSpPr>
            <a:spLocks noChangeArrowheads="1"/>
          </p:cNvSpPr>
          <p:nvPr/>
        </p:nvSpPr>
        <p:spPr bwMode="auto">
          <a:xfrm rot="2261260">
            <a:off x="5484365" y="3707921"/>
            <a:ext cx="715668" cy="336336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DF171F"/>
            </a:solidFill>
          </a:ln>
        </p:spPr>
        <p:txBody>
          <a:bodyPr wrap="none" lIns="91410" tIns="45703" rIns="91410" bIns="45703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DF171F"/>
                </a:solidFill>
              </a:rPr>
              <a:t> </a:t>
            </a:r>
            <a:endParaRPr lang="en-US" dirty="0">
              <a:solidFill>
                <a:srgbClr val="DF171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24699" y="3603039"/>
            <a:ext cx="635000" cy="546100"/>
            <a:chOff x="317500" y="317500"/>
            <a:chExt cx="635000" cy="546100"/>
          </a:xfrm>
        </p:grpSpPr>
        <p:pic>
          <p:nvPicPr>
            <p:cNvPr id="20" name="PFE element 44" descr="4CJXSycMhNJB58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35000" cy="546100"/>
            </a:xfrm>
            <a:prstGeom prst="rect">
              <a:avLst/>
            </a:prstGeom>
          </p:spPr>
        </p:pic>
        <p:sp>
          <p:nvSpPr>
            <p:cNvPr id="22" name="Shape_159"/>
            <p:cNvSpPr/>
            <p:nvPr/>
          </p:nvSpPr>
          <p:spPr>
            <a:xfrm>
              <a:off x="317500" y="317500"/>
              <a:ext cx="635000" cy="546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144" y="2265203"/>
            <a:ext cx="2379054" cy="1313114"/>
          </a:xfrm>
          <a:prstGeom prst="rect">
            <a:avLst/>
          </a:prstGeom>
          <a:noFill/>
        </p:spPr>
      </p:pic>
      <p:pic>
        <p:nvPicPr>
          <p:cNvPr id="26" name="PFE element 46" descr="4CJXSycMhNJB60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356" y="238825"/>
            <a:ext cx="3124200" cy="2667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224678"/>
              </p:ext>
            </p:extLst>
          </p:nvPr>
        </p:nvGraphicFramePr>
        <p:xfrm>
          <a:off x="5045358" y="4227933"/>
          <a:ext cx="4003402" cy="68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51" name="Document" r:id="rId12" imgW="5270500" imgH="901700" progId="Word.Document.12">
                  <p:embed/>
                </p:oleObj>
              </mc:Choice>
              <mc:Fallback>
                <p:oleObj name="Document" r:id="rId12" imgW="5270500" imgH="901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45358" y="4227933"/>
                        <a:ext cx="4003402" cy="684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906408"/>
              </p:ext>
            </p:extLst>
          </p:nvPr>
        </p:nvGraphicFramePr>
        <p:xfrm>
          <a:off x="226272" y="4153506"/>
          <a:ext cx="4201712" cy="759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52" name="Document" r:id="rId14" imgW="5270500" imgH="952500" progId="Word.Document.12">
                  <p:embed/>
                </p:oleObj>
              </mc:Choice>
              <mc:Fallback>
                <p:oleObj name="Document" r:id="rId14" imgW="5270500" imgH="952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6272" y="4153506"/>
                        <a:ext cx="4201712" cy="759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19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 animBg="1"/>
      <p:bldP spid="23" grpId="0"/>
      <p:bldP spid="50" grpId="0" animBg="1"/>
      <p:bldP spid="51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FE element 49" descr="4CJXSycMhNJB6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782" y="631490"/>
            <a:ext cx="4000500" cy="3048000"/>
          </a:xfrm>
          <a:prstGeom prst="rect">
            <a:avLst/>
          </a:prstGeom>
        </p:spPr>
      </p:pic>
      <p:pic>
        <p:nvPicPr>
          <p:cNvPr id="18" name="PFE element 50" descr="4CJXSycMhNJB64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20" name="PFE element 51" descr="4CJXSycMhNJB6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12" y="3519300"/>
            <a:ext cx="1593850" cy="1060450"/>
          </a:xfrm>
          <a:prstGeom prst="rect">
            <a:avLst/>
          </a:prstGeom>
        </p:spPr>
      </p:pic>
      <p:pic>
        <p:nvPicPr>
          <p:cNvPr id="21" name="PFE element 52" descr="4CJXSycMhNJB6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60" y="4559015"/>
            <a:ext cx="1587500" cy="330200"/>
          </a:xfrm>
          <a:prstGeom prst="rect">
            <a:avLst/>
          </a:prstGeom>
        </p:spPr>
      </p:pic>
      <p:pic>
        <p:nvPicPr>
          <p:cNvPr id="22" name="PFE element 53" descr="4CJXSycMhNJB72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71" y="2781673"/>
            <a:ext cx="908050" cy="892175"/>
          </a:xfrm>
          <a:prstGeom prst="rect">
            <a:avLst/>
          </a:prstGeom>
        </p:spPr>
      </p:pic>
      <p:pic>
        <p:nvPicPr>
          <p:cNvPr id="47" name="Picture 46" descr="pion_dres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588" y="1131590"/>
            <a:ext cx="2753640" cy="1008112"/>
          </a:xfrm>
          <a:prstGeom prst="rect">
            <a:avLst/>
          </a:prstGeom>
        </p:spPr>
      </p:pic>
      <p:pic>
        <p:nvPicPr>
          <p:cNvPr id="48" name="Picture 47" descr="rho_Baryon_coupling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256" y="2743148"/>
            <a:ext cx="2947020" cy="98073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835" y="4041752"/>
            <a:ext cx="4499992" cy="639396"/>
          </a:xfrm>
          <a:prstGeom prst="rect">
            <a:avLst/>
          </a:prstGeom>
        </p:spPr>
      </p:pic>
      <p:pic>
        <p:nvPicPr>
          <p:cNvPr id="23" name="PFE element 57" descr="4CJXSycMhNJB74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195" y="3675878"/>
            <a:ext cx="2527300" cy="381000"/>
          </a:xfrm>
          <a:prstGeom prst="rect">
            <a:avLst/>
          </a:prstGeom>
        </p:spPr>
      </p:pic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508055"/>
              </p:ext>
            </p:extLst>
          </p:nvPr>
        </p:nvGraphicFramePr>
        <p:xfrm>
          <a:off x="295708" y="1449147"/>
          <a:ext cx="4063090" cy="616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70" name="Document" r:id="rId12" imgW="5270500" imgH="800100" progId="Word.Document.12">
                  <p:embed/>
                </p:oleObj>
              </mc:Choice>
              <mc:Fallback>
                <p:oleObj name="Document" r:id="rId12" imgW="5270500" imgH="80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5708" y="1449147"/>
                        <a:ext cx="4063090" cy="616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 bwMode="auto">
          <a:xfrm>
            <a:off x="2745630" y="1771623"/>
            <a:ext cx="1366276" cy="251998"/>
          </a:xfrm>
          <a:prstGeom prst="rect">
            <a:avLst/>
          </a:prstGeom>
          <a:solidFill>
            <a:srgbClr val="FEBC59">
              <a:alpha val="25098"/>
            </a:srgbClr>
          </a:solidFill>
          <a:ln>
            <a:noFill/>
          </a:ln>
          <a:effectLst/>
          <a:extLst/>
        </p:spPr>
        <p:txBody>
          <a:bodyPr lIns="89980" tIns="46788" rIns="89980" bIns="46788" anchor="ctr"/>
          <a:lstStyle/>
          <a:p>
            <a:pPr marL="146017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57096" algn="l"/>
                <a:tab pos="914192" algn="l"/>
                <a:tab pos="1371288" algn="l"/>
                <a:tab pos="1828384" algn="l"/>
                <a:tab pos="2285480" algn="l"/>
                <a:tab pos="2742576" algn="l"/>
                <a:tab pos="3199672" algn="l"/>
                <a:tab pos="3656768" algn="l"/>
                <a:tab pos="4113864" algn="l"/>
                <a:tab pos="4570960" algn="l"/>
                <a:tab pos="5028056" algn="l"/>
                <a:tab pos="5485152" algn="l"/>
                <a:tab pos="5942248" algn="l"/>
                <a:tab pos="6399344" algn="l"/>
                <a:tab pos="6856440" algn="l"/>
                <a:tab pos="7313536" algn="l"/>
                <a:tab pos="7770632" algn="l"/>
                <a:tab pos="8227728" algn="l"/>
                <a:tab pos="8684824" algn="l"/>
                <a:tab pos="9141920" algn="l"/>
              </a:tabLst>
              <a:defRPr/>
            </a:pPr>
            <a:endParaRPr lang="en-US" sz="1600">
              <a:cs typeface="Arial" charset="0"/>
            </a:endParaRPr>
          </a:p>
        </p:txBody>
      </p:sp>
      <p:pic>
        <p:nvPicPr>
          <p:cNvPr id="24" name="PFE element 60" descr="4CJXSycMhNJB76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39" y="975390"/>
            <a:ext cx="5448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8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61" descr="4CJXSycMhNJB7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8" name="PFE element 62" descr="4CJXSycMhNJB8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46" y="839552"/>
            <a:ext cx="8801100" cy="800100"/>
          </a:xfrm>
          <a:prstGeom prst="rect">
            <a:avLst/>
          </a:prstGeom>
        </p:spPr>
      </p:pic>
      <p:pic>
        <p:nvPicPr>
          <p:cNvPr id="9" name="PFE element 63" descr="4CJXSycMhNJB8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387" y="4432461"/>
            <a:ext cx="6858000" cy="495300"/>
          </a:xfrm>
          <a:prstGeom prst="rect">
            <a:avLst/>
          </a:prstGeom>
        </p:spPr>
      </p:pic>
      <p:pic>
        <p:nvPicPr>
          <p:cNvPr id="10" name="Picture 3" descr="kern_1o_d"/>
          <p:cNvPicPr>
            <a:picLocks noChangeAspect="1" noChangeArrowheads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3208733"/>
            <a:ext cx="1778164" cy="173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FE element 65" descr="4CJXSycMhNJB85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71" y="2781673"/>
            <a:ext cx="908050" cy="892175"/>
          </a:xfrm>
          <a:prstGeom prst="rect">
            <a:avLst/>
          </a:prstGeom>
        </p:spPr>
      </p:pic>
      <p:pic>
        <p:nvPicPr>
          <p:cNvPr id="13" name="PFE element 66" descr="4CJXSycMhNJB87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491" y="1763893"/>
            <a:ext cx="5727700" cy="2108200"/>
          </a:xfrm>
          <a:prstGeom prst="rect">
            <a:avLst/>
          </a:prstGeom>
        </p:spPr>
      </p:pic>
      <p:pic>
        <p:nvPicPr>
          <p:cNvPr id="14" name="PFE element 67" descr="4CJXSycMhNJB89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769" y="2248330"/>
            <a:ext cx="1917700" cy="279400"/>
          </a:xfrm>
          <a:prstGeom prst="rect">
            <a:avLst/>
          </a:prstGeom>
        </p:spPr>
      </p:pic>
      <p:pic>
        <p:nvPicPr>
          <p:cNvPr id="49" name="Picture 48" descr="VDM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7262" y="2002050"/>
            <a:ext cx="108281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8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69" descr="4CJXSycMhNJB9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sp>
        <p:nvSpPr>
          <p:cNvPr id="3" name="pfehide70" hidden="1"/>
          <p:cNvSpPr>
            <a:spLocks noGrp="1"/>
          </p:cNvSpPr>
          <p:nvPr>
            <p:ph sz="quarter" idx="13"/>
          </p:nvPr>
        </p:nvSpPr>
        <p:spPr>
          <a:xfrm>
            <a:off x="197928" y="627534"/>
            <a:ext cx="4374072" cy="540060"/>
          </a:xfrm>
        </p:spPr>
        <p:txBody>
          <a:bodyPr>
            <a:norm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C+C at 1 and 2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GeV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DLS results are correct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4214" y="624514"/>
            <a:ext cx="4381500" cy="546100"/>
            <a:chOff x="317500" y="317500"/>
            <a:chExt cx="4381500" cy="546100"/>
          </a:xfrm>
        </p:grpSpPr>
        <p:pic>
          <p:nvPicPr>
            <p:cNvPr id="8" name="PFE element 70" descr="4CJXSycMhNJB93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81500" cy="546100"/>
            </a:xfrm>
            <a:prstGeom prst="rect">
              <a:avLst/>
            </a:prstGeom>
          </p:spPr>
        </p:pic>
        <p:sp>
          <p:nvSpPr>
            <p:cNvPr id="9" name="Shape_160"/>
            <p:cNvSpPr/>
            <p:nvPr/>
          </p:nvSpPr>
          <p:spPr>
            <a:xfrm>
              <a:off x="317500" y="317500"/>
              <a:ext cx="4381500" cy="546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358617"/>
            <a:ext cx="2376264" cy="2213133"/>
          </a:xfrm>
          <a:prstGeom prst="rect">
            <a:avLst/>
          </a:prstGeom>
        </p:spPr>
      </p:pic>
      <p:pic>
        <p:nvPicPr>
          <p:cNvPr id="11" name="PFE element 72" descr="4CJXSycMhNJB95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946" y="455465"/>
            <a:ext cx="2298700" cy="444500"/>
          </a:xfrm>
          <a:prstGeom prst="rect">
            <a:avLst/>
          </a:prstGeom>
        </p:spPr>
      </p:pic>
      <p:sp>
        <p:nvSpPr>
          <p:cNvPr id="20" name="pfehide73" hidden="1"/>
          <p:cNvSpPr txBox="1">
            <a:spLocks/>
          </p:cNvSpPr>
          <p:nvPr/>
        </p:nvSpPr>
        <p:spPr>
          <a:xfrm>
            <a:off x="204783" y="1131590"/>
            <a:ext cx="4420272" cy="1153780"/>
          </a:xfrm>
          <a:prstGeom prst="rect">
            <a:avLst/>
          </a:prstGeom>
        </p:spPr>
        <p:txBody>
          <a:bodyPr vert="horz" lIns="77843" tIns="38920" rIns="77843" bIns="38920" rtlCol="0">
            <a:normAutofit fontScale="77500" lnSpcReduction="20000"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indent="-280800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i="1" dirty="0" err="1" smtClean="0">
                <a:solidFill>
                  <a:srgbClr val="404040"/>
                </a:solidFill>
              </a:rPr>
              <a:t>p+p</a:t>
            </a:r>
            <a:r>
              <a:rPr lang="en-US" sz="1600" dirty="0" smtClean="0">
                <a:solidFill>
                  <a:srgbClr val="404040"/>
                </a:solidFill>
              </a:rPr>
              <a:t> &amp; </a:t>
            </a:r>
            <a:r>
              <a:rPr lang="en-US" sz="1600" i="1" dirty="0" err="1" smtClean="0">
                <a:solidFill>
                  <a:srgbClr val="404040"/>
                </a:solidFill>
              </a:rPr>
              <a:t>n+p</a:t>
            </a:r>
            <a:r>
              <a:rPr lang="en-US" sz="1600" dirty="0" smtClean="0">
                <a:solidFill>
                  <a:srgbClr val="404040"/>
                </a:solidFill>
              </a:rPr>
              <a:t> 1.25 </a:t>
            </a:r>
            <a:r>
              <a:rPr lang="en-US" sz="1600" dirty="0" err="1" smtClean="0">
                <a:solidFill>
                  <a:srgbClr val="404040"/>
                </a:solidFill>
              </a:rPr>
              <a:t>GeV</a:t>
            </a:r>
            <a:endParaRPr lang="en-US" sz="1600" dirty="0">
              <a:solidFill>
                <a:srgbClr val="40404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Experimental solution of the „DLS puzzle“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First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direct access to the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 transition form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factor</a:t>
            </a:r>
            <a:b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</a:b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in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the time-like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region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8769" y="1130630"/>
            <a:ext cx="4432300" cy="1155700"/>
            <a:chOff x="317500" y="317500"/>
            <a:chExt cx="4432300" cy="1155700"/>
          </a:xfrm>
        </p:grpSpPr>
        <p:pic>
          <p:nvPicPr>
            <p:cNvPr id="12" name="PFE element 73" descr="4CJXSycMhNJB97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432300" cy="1155700"/>
            </a:xfrm>
            <a:prstGeom prst="rect">
              <a:avLst/>
            </a:prstGeom>
          </p:spPr>
        </p:pic>
        <p:sp>
          <p:nvSpPr>
            <p:cNvPr id="13" name="Shape_161"/>
            <p:cNvSpPr/>
            <p:nvPr/>
          </p:nvSpPr>
          <p:spPr>
            <a:xfrm>
              <a:off x="317500" y="317500"/>
              <a:ext cx="4432300" cy="1155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1" name="pfehide74" hidden="1"/>
          <p:cNvSpPr/>
          <p:nvPr/>
        </p:nvSpPr>
        <p:spPr>
          <a:xfrm>
            <a:off x="7236296" y="1124838"/>
            <a:ext cx="1975751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hu-HU" sz="1100" dirty="0">
                <a:solidFill>
                  <a:srgbClr val="09518C"/>
                </a:solidFill>
                <a:latin typeface="Gill Sans"/>
                <a:cs typeface="Gill Sans"/>
                <a:sym typeface="Wingdings"/>
              </a:rPr>
              <a:t>Phys.Lett. B690 (2010)</a:t>
            </a:r>
          </a:p>
          <a:p>
            <a:r>
              <a:rPr lang="hu-HU" sz="1100" dirty="0" smtClean="0">
                <a:solidFill>
                  <a:srgbClr val="09518C"/>
                </a:solidFill>
                <a:latin typeface="Gill Sans"/>
                <a:cs typeface="Gill Sans"/>
                <a:sym typeface="Wingdings"/>
              </a:rPr>
              <a:t>Phys.Rev</a:t>
            </a:r>
            <a:r>
              <a:rPr lang="hu-HU" sz="1100" dirty="0">
                <a:solidFill>
                  <a:srgbClr val="09518C"/>
                </a:solidFill>
                <a:latin typeface="Gill Sans"/>
                <a:cs typeface="Gill Sans"/>
                <a:sym typeface="Wingdings"/>
              </a:rPr>
              <a:t>. C95 (2017) 065205</a:t>
            </a:r>
          </a:p>
          <a:p>
            <a:r>
              <a:rPr lang="tr-TR" sz="1100" dirty="0" err="1" smtClean="0">
                <a:solidFill>
                  <a:srgbClr val="09518C"/>
                </a:solidFill>
                <a:latin typeface="Gill Sans"/>
                <a:cs typeface="Gill Sans"/>
              </a:rPr>
              <a:t>Eur.Phys.J</a:t>
            </a:r>
            <a:r>
              <a:rPr lang="tr-TR" sz="1100" dirty="0">
                <a:solidFill>
                  <a:srgbClr val="09518C"/>
                </a:solidFill>
                <a:latin typeface="Gill Sans"/>
                <a:cs typeface="Gill Sans"/>
              </a:rPr>
              <a:t>. A53 (2017)</a:t>
            </a:r>
            <a:endParaRPr lang="en-US" sz="1100" dirty="0">
              <a:solidFill>
                <a:srgbClr val="09518C"/>
              </a:solidFill>
              <a:latin typeface="Gill Sans"/>
              <a:cs typeface="Gill San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27222" y="1120120"/>
            <a:ext cx="1993900" cy="609600"/>
            <a:chOff x="317500" y="317500"/>
            <a:chExt cx="1993900" cy="609600"/>
          </a:xfrm>
        </p:grpSpPr>
        <p:pic>
          <p:nvPicPr>
            <p:cNvPr id="15" name="PFE element 74" descr="4CJXSycMhNJB99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93900" cy="609600"/>
            </a:xfrm>
            <a:prstGeom prst="rect">
              <a:avLst/>
            </a:prstGeom>
          </p:spPr>
        </p:pic>
        <p:sp>
          <p:nvSpPr>
            <p:cNvPr id="16" name="Shape_162"/>
            <p:cNvSpPr/>
            <p:nvPr/>
          </p:nvSpPr>
          <p:spPr>
            <a:xfrm>
              <a:off x="317500" y="317500"/>
              <a:ext cx="1993900" cy="609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771550"/>
            <a:ext cx="2236209" cy="2298906"/>
          </a:xfrm>
          <a:prstGeom prst="rect">
            <a:avLst/>
          </a:prstGeom>
          <a:effectLst/>
        </p:spPr>
      </p:pic>
      <p:sp>
        <p:nvSpPr>
          <p:cNvPr id="24" name="pfehide76" hidden="1"/>
          <p:cNvSpPr txBox="1"/>
          <p:nvPr/>
        </p:nvSpPr>
        <p:spPr>
          <a:xfrm>
            <a:off x="2422343" y="1851670"/>
            <a:ext cx="1137194" cy="261610"/>
          </a:xfrm>
          <a:prstGeom prst="rect">
            <a:avLst/>
          </a:prstGeom>
          <a:solidFill>
            <a:srgbClr val="FEBC59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PDG Entry 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2018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413090" y="1842775"/>
            <a:ext cx="1155700" cy="279400"/>
            <a:chOff x="317500" y="317500"/>
            <a:chExt cx="1155700" cy="279400"/>
          </a:xfrm>
        </p:grpSpPr>
        <p:pic>
          <p:nvPicPr>
            <p:cNvPr id="18" name="PFE element 76" descr="4CJXSycMhNJB101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155700" cy="279400"/>
            </a:xfrm>
            <a:prstGeom prst="rect">
              <a:avLst/>
            </a:prstGeom>
          </p:spPr>
        </p:pic>
        <p:sp>
          <p:nvSpPr>
            <p:cNvPr id="23" name="Shape_163"/>
            <p:cNvSpPr/>
            <p:nvPr/>
          </p:nvSpPr>
          <p:spPr>
            <a:xfrm>
              <a:off x="317500" y="317500"/>
              <a:ext cx="1155700" cy="279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5" name="pfehide77" hidden="1"/>
          <p:cNvSpPr txBox="1">
            <a:spLocks/>
          </p:cNvSpPr>
          <p:nvPr/>
        </p:nvSpPr>
        <p:spPr>
          <a:xfrm>
            <a:off x="204783" y="2067694"/>
            <a:ext cx="3935169" cy="884864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indent="-280800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200" i="1" dirty="0" err="1" smtClean="0">
                <a:solidFill>
                  <a:srgbClr val="404040"/>
                </a:solidFill>
              </a:rPr>
              <a:t>p+p</a:t>
            </a:r>
            <a:r>
              <a:rPr lang="en-US" sz="1200" dirty="0" smtClean="0">
                <a:solidFill>
                  <a:srgbClr val="404040"/>
                </a:solidFill>
              </a:rPr>
              <a:t> 2.2, 3.5 </a:t>
            </a:r>
            <a:r>
              <a:rPr lang="en-US" sz="1200" dirty="0" err="1" smtClean="0">
                <a:solidFill>
                  <a:srgbClr val="404040"/>
                </a:solidFill>
              </a:rPr>
              <a:t>GeV</a:t>
            </a:r>
            <a:endParaRPr lang="en-US" sz="1200" dirty="0">
              <a:solidFill>
                <a:srgbClr val="40404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200" dirty="0" smtClean="0"/>
              <a:t>Constraints on higher </a:t>
            </a:r>
            <a:r>
              <a:rPr lang="en-US" sz="1200" dirty="0"/>
              <a:t>lying </a:t>
            </a:r>
            <a:r>
              <a:rPr lang="en-US" sz="1200" dirty="0" smtClean="0"/>
              <a:t>resonances: electromagnetic channels</a:t>
            </a:r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203868" y="2059276"/>
            <a:ext cx="3937000" cy="901700"/>
            <a:chOff x="317500" y="317500"/>
            <a:chExt cx="3937000" cy="901700"/>
          </a:xfrm>
        </p:grpSpPr>
        <p:pic>
          <p:nvPicPr>
            <p:cNvPr id="29" name="PFE element 77" descr="4CJXSycMhNJB103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37000" cy="901700"/>
            </a:xfrm>
            <a:prstGeom prst="rect">
              <a:avLst/>
            </a:prstGeom>
          </p:spPr>
        </p:pic>
        <p:sp>
          <p:nvSpPr>
            <p:cNvPr id="30" name="Shape_164"/>
            <p:cNvSpPr/>
            <p:nvPr/>
          </p:nvSpPr>
          <p:spPr>
            <a:xfrm>
              <a:off x="317500" y="317500"/>
              <a:ext cx="3937000" cy="901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6" name="pfehide78" hidden="1"/>
          <p:cNvSpPr txBox="1"/>
          <p:nvPr/>
        </p:nvSpPr>
        <p:spPr>
          <a:xfrm>
            <a:off x="2664631" y="2787774"/>
            <a:ext cx="1475321" cy="261610"/>
          </a:xfrm>
          <a:prstGeom prst="rect">
            <a:avLst/>
          </a:prstGeom>
          <a:solidFill>
            <a:srgbClr val="FEBC59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/>
              <a:t>PDG </a:t>
            </a:r>
            <a:r>
              <a:rPr lang="en-US" sz="1100" dirty="0" smtClean="0"/>
              <a:t>Entry 2012, 2014</a:t>
            </a:r>
            <a:endParaRPr lang="en-US" sz="11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2659342" y="2778879"/>
            <a:ext cx="1485900" cy="279400"/>
            <a:chOff x="317500" y="317500"/>
            <a:chExt cx="1485900" cy="279400"/>
          </a:xfrm>
        </p:grpSpPr>
        <p:pic>
          <p:nvPicPr>
            <p:cNvPr id="35" name="PFE element 78" descr="4CJXSycMhNJB105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485900" cy="279400"/>
            </a:xfrm>
            <a:prstGeom prst="rect">
              <a:avLst/>
            </a:prstGeom>
          </p:spPr>
        </p:pic>
        <p:sp>
          <p:nvSpPr>
            <p:cNvPr id="38" name="Shape_165"/>
            <p:cNvSpPr/>
            <p:nvPr/>
          </p:nvSpPr>
          <p:spPr>
            <a:xfrm>
              <a:off x="317500" y="317500"/>
              <a:ext cx="1485900" cy="279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287" y="1243793"/>
            <a:ext cx="2343977" cy="2552634"/>
          </a:xfrm>
          <a:prstGeom prst="rect">
            <a:avLst/>
          </a:prstGeom>
        </p:spPr>
      </p:pic>
      <p:sp>
        <p:nvSpPr>
          <p:cNvPr id="32" name="pfehide80" hidden="1"/>
          <p:cNvSpPr/>
          <p:nvPr/>
        </p:nvSpPr>
        <p:spPr>
          <a:xfrm>
            <a:off x="7236946" y="2199969"/>
            <a:ext cx="184492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dirty="0" err="1">
                <a:solidFill>
                  <a:srgbClr val="09518C"/>
                </a:solidFill>
                <a:latin typeface="Gill Sans"/>
                <a:cs typeface="Gill Sans"/>
              </a:rPr>
              <a:t>Phys.Rev</a:t>
            </a:r>
            <a:r>
              <a:rPr lang="en-US" sz="1100" dirty="0">
                <a:solidFill>
                  <a:srgbClr val="09518C"/>
                </a:solidFill>
                <a:latin typeface="Gill Sans"/>
                <a:cs typeface="Gill Sans"/>
              </a:rPr>
              <a:t>. C85 (2012) 054005</a:t>
            </a:r>
            <a:endParaRPr lang="tr-TR" sz="1100" dirty="0">
              <a:solidFill>
                <a:srgbClr val="09518C"/>
              </a:solidFill>
              <a:latin typeface="Gill Sans"/>
              <a:cs typeface="Gill Sans"/>
            </a:endParaRPr>
          </a:p>
          <a:p>
            <a:r>
              <a:rPr lang="tr-TR" sz="1100" dirty="0" err="1">
                <a:solidFill>
                  <a:srgbClr val="09518C"/>
                </a:solidFill>
                <a:latin typeface="Gill Sans"/>
                <a:cs typeface="Gill Sans"/>
              </a:rPr>
              <a:t>Eur.Phys.J</a:t>
            </a:r>
            <a:r>
              <a:rPr lang="tr-TR" sz="1100" dirty="0">
                <a:solidFill>
                  <a:srgbClr val="09518C"/>
                </a:solidFill>
                <a:latin typeface="Gill Sans"/>
                <a:cs typeface="Gill Sans"/>
              </a:rPr>
              <a:t>. A48 (2012) 64</a:t>
            </a:r>
            <a:endParaRPr lang="en-US" sz="1100" dirty="0">
              <a:solidFill>
                <a:srgbClr val="09518C"/>
              </a:solidFill>
              <a:latin typeface="Gill Sans"/>
              <a:cs typeface="Gill Sans"/>
            </a:endParaRPr>
          </a:p>
          <a:p>
            <a:r>
              <a:rPr lang="tr-TR" sz="1100" dirty="0" err="1">
                <a:solidFill>
                  <a:srgbClr val="09518C"/>
                </a:solidFill>
                <a:latin typeface="Gill Sans"/>
                <a:cs typeface="Gill Sans"/>
              </a:rPr>
              <a:t>Eur.Phys.J</a:t>
            </a:r>
            <a:r>
              <a:rPr lang="tr-TR" sz="1100" dirty="0">
                <a:solidFill>
                  <a:srgbClr val="09518C"/>
                </a:solidFill>
                <a:latin typeface="Gill Sans"/>
                <a:cs typeface="Gill Sans"/>
              </a:rPr>
              <a:t>. A48 (2012) </a:t>
            </a:r>
            <a:r>
              <a:rPr lang="tr-TR" sz="1100" dirty="0" smtClean="0">
                <a:solidFill>
                  <a:srgbClr val="09518C"/>
                </a:solidFill>
                <a:latin typeface="Gill Sans"/>
                <a:cs typeface="Gill Sans"/>
              </a:rPr>
              <a:t>74</a:t>
            </a:r>
          </a:p>
          <a:p>
            <a:r>
              <a:rPr lang="tr-TR" sz="1100" dirty="0" err="1">
                <a:solidFill>
                  <a:srgbClr val="09518C"/>
                </a:solidFill>
                <a:latin typeface="Gill Sans"/>
                <a:cs typeface="Gill Sans"/>
              </a:rPr>
              <a:t>Eur</a:t>
            </a:r>
            <a:r>
              <a:rPr lang="tr-TR" sz="1100" dirty="0">
                <a:solidFill>
                  <a:srgbClr val="09518C"/>
                </a:solidFill>
                <a:latin typeface="Gill Sans"/>
                <a:cs typeface="Gill Sans"/>
              </a:rPr>
              <a:t>. </a:t>
            </a:r>
            <a:r>
              <a:rPr lang="tr-TR" sz="1100" dirty="0" err="1">
                <a:solidFill>
                  <a:srgbClr val="09518C"/>
                </a:solidFill>
                <a:latin typeface="Gill Sans"/>
                <a:cs typeface="Gill Sans"/>
              </a:rPr>
              <a:t>Phys</a:t>
            </a:r>
            <a:r>
              <a:rPr lang="tr-TR" sz="1100" dirty="0">
                <a:solidFill>
                  <a:srgbClr val="09518C"/>
                </a:solidFill>
                <a:latin typeface="Gill Sans"/>
                <a:cs typeface="Gill Sans"/>
              </a:rPr>
              <a:t>. J. A (2014) </a:t>
            </a:r>
            <a:r>
              <a:rPr lang="tr-TR" sz="1100" dirty="0" smtClean="0">
                <a:solidFill>
                  <a:srgbClr val="09518C"/>
                </a:solidFill>
                <a:latin typeface="Gill Sans"/>
                <a:cs typeface="Gill Sans"/>
              </a:rPr>
              <a:t>50</a:t>
            </a:r>
            <a:endParaRPr lang="en-US" sz="1100" dirty="0">
              <a:solidFill>
                <a:srgbClr val="09518C"/>
              </a:solidFill>
              <a:latin typeface="Gill Sans"/>
              <a:cs typeface="Gill San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225959" y="2197340"/>
            <a:ext cx="1866900" cy="774700"/>
            <a:chOff x="317500" y="317500"/>
            <a:chExt cx="1866900" cy="774700"/>
          </a:xfrm>
        </p:grpSpPr>
        <p:pic>
          <p:nvPicPr>
            <p:cNvPr id="44" name="PFE element 80" descr="4CJXSycMhNJB107.png"/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866900" cy="774700"/>
            </a:xfrm>
            <a:prstGeom prst="rect">
              <a:avLst/>
            </a:prstGeom>
          </p:spPr>
        </p:pic>
        <p:sp>
          <p:nvSpPr>
            <p:cNvPr id="45" name="Shape_166"/>
            <p:cNvSpPr/>
            <p:nvPr/>
          </p:nvSpPr>
          <p:spPr>
            <a:xfrm>
              <a:off x="317500" y="317500"/>
              <a:ext cx="1866900" cy="774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33" name="pfehide81" hidden="1"/>
          <p:cNvSpPr txBox="1">
            <a:spLocks/>
          </p:cNvSpPr>
          <p:nvPr/>
        </p:nvSpPr>
        <p:spPr>
          <a:xfrm>
            <a:off x="197928" y="2896016"/>
            <a:ext cx="4374072" cy="704614"/>
          </a:xfrm>
          <a:prstGeom prst="rect">
            <a:avLst/>
          </a:prstGeom>
          <a:solidFill>
            <a:schemeClr val="accent1"/>
          </a:solidFill>
        </p:spPr>
        <p:txBody>
          <a:bodyPr vert="horz" lIns="77843" tIns="38920" rIns="77843" bIns="38920" rtlCol="0">
            <a:no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200" b="0" i="1" kern="1200" spc="26" baseline="0">
                <a:solidFill>
                  <a:srgbClr val="404040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lvl="1" indent="-280800" algn="l" defTabSz="77842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12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dirty="0" err="1"/>
              <a:t>p+Nb</a:t>
            </a:r>
            <a:r>
              <a:rPr lang="en-US" dirty="0"/>
              <a:t> 3.5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Cold matter effects - indication for</a:t>
            </a:r>
            <a:br>
              <a:rPr lang="en-US" dirty="0" smtClean="0"/>
            </a:br>
            <a:r>
              <a:rPr lang="en-US" dirty="0" smtClean="0"/>
              <a:t>strong </a:t>
            </a:r>
            <a:r>
              <a:rPr lang="en-US" dirty="0"/>
              <a:t>broadening of the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197389" y="2896016"/>
            <a:ext cx="4375150" cy="727075"/>
            <a:chOff x="317500" y="317500"/>
            <a:chExt cx="4375150" cy="727075"/>
          </a:xfrm>
        </p:grpSpPr>
        <p:pic>
          <p:nvPicPr>
            <p:cNvPr id="47" name="PFE element 81" descr="4CJXSycMhNJB110.png"/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75150" cy="727075"/>
            </a:xfrm>
            <a:prstGeom prst="rect">
              <a:avLst/>
            </a:prstGeom>
          </p:spPr>
        </p:pic>
        <p:sp>
          <p:nvSpPr>
            <p:cNvPr id="48" name="Shape_167"/>
            <p:cNvSpPr/>
            <p:nvPr/>
          </p:nvSpPr>
          <p:spPr>
            <a:xfrm>
              <a:off x="317500" y="317500"/>
              <a:ext cx="4375150" cy="72707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4" name="Bild 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116" y="2049830"/>
            <a:ext cx="2215172" cy="2316770"/>
          </a:xfrm>
          <a:prstGeom prst="rect">
            <a:avLst/>
          </a:prstGeom>
          <a:effectLst/>
        </p:spPr>
      </p:pic>
      <p:sp>
        <p:nvSpPr>
          <p:cNvPr id="36" name="pfehide83" hidden="1"/>
          <p:cNvSpPr/>
          <p:nvPr/>
        </p:nvSpPr>
        <p:spPr>
          <a:xfrm>
            <a:off x="5940152" y="2644919"/>
            <a:ext cx="11521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50" b="1" dirty="0" smtClean="0">
                <a:solidFill>
                  <a:srgbClr val="000000"/>
                </a:solidFill>
                <a:latin typeface="Cambria Math"/>
                <a:cs typeface="Cambria Math"/>
              </a:rPr>
              <a:t>p</a:t>
            </a:r>
            <a:r>
              <a:rPr lang="en-US" sz="1050" b="1" baseline="-25000" dirty="0" smtClean="0">
                <a:solidFill>
                  <a:srgbClr val="000000"/>
                </a:solidFill>
                <a:latin typeface="Cambria Math"/>
                <a:cs typeface="Cambria Math"/>
              </a:rPr>
              <a:t>ee </a:t>
            </a:r>
            <a:r>
              <a:rPr lang="en-US" sz="1050" b="1" dirty="0" smtClean="0">
                <a:solidFill>
                  <a:srgbClr val="000000"/>
                </a:solidFill>
                <a:latin typeface="Cambria Math"/>
                <a:cs typeface="Cambria Math"/>
              </a:rPr>
              <a:t>&lt; 0.8 </a:t>
            </a:r>
            <a:r>
              <a:rPr lang="en-US" sz="1050" b="1" dirty="0" err="1" smtClean="0">
                <a:solidFill>
                  <a:srgbClr val="000000"/>
                </a:solidFill>
                <a:latin typeface="Cambria Math"/>
                <a:cs typeface="Cambria Math"/>
              </a:rPr>
              <a:t>GeV</a:t>
            </a:r>
            <a:r>
              <a:rPr lang="en-US" sz="1050" b="1" dirty="0" smtClean="0">
                <a:solidFill>
                  <a:srgbClr val="000000"/>
                </a:solidFill>
                <a:latin typeface="Cambria Math"/>
                <a:cs typeface="Cambria Math"/>
              </a:rPr>
              <a:t>/c</a:t>
            </a:r>
          </a:p>
          <a:p>
            <a:endParaRPr lang="en-US" sz="1050" b="1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932016" y="2638112"/>
            <a:ext cx="1168400" cy="444500"/>
            <a:chOff x="317500" y="317500"/>
            <a:chExt cx="1168400" cy="444500"/>
          </a:xfrm>
        </p:grpSpPr>
        <p:pic>
          <p:nvPicPr>
            <p:cNvPr id="50" name="PFE element 83" descr="4CJXSycMhNJB112.png"/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168400" cy="444500"/>
            </a:xfrm>
            <a:prstGeom prst="rect">
              <a:avLst/>
            </a:prstGeom>
          </p:spPr>
        </p:pic>
        <p:sp>
          <p:nvSpPr>
            <p:cNvPr id="51" name="Shape_168"/>
            <p:cNvSpPr/>
            <p:nvPr/>
          </p:nvSpPr>
          <p:spPr>
            <a:xfrm>
              <a:off x="317500" y="317500"/>
              <a:ext cx="11684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37" name="pfehide84" hidden="1"/>
          <p:cNvSpPr/>
          <p:nvPr/>
        </p:nvSpPr>
        <p:spPr>
          <a:xfrm>
            <a:off x="7236946" y="3601148"/>
            <a:ext cx="197510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hu-HU" sz="1100" dirty="0">
                <a:solidFill>
                  <a:srgbClr val="09518C"/>
                </a:solidFill>
                <a:latin typeface="Gill Sans"/>
                <a:cs typeface="Gill Sans"/>
              </a:rPr>
              <a:t>Phys.Lett. B715 (2012)</a:t>
            </a:r>
          </a:p>
          <a:p>
            <a:r>
              <a:rPr lang="en-US" sz="1100" dirty="0" err="1">
                <a:solidFill>
                  <a:srgbClr val="09518C"/>
                </a:solidFill>
                <a:latin typeface="Gill Sans"/>
                <a:cs typeface="Gill Sans"/>
              </a:rPr>
              <a:t>Phys.Rev</a:t>
            </a:r>
            <a:r>
              <a:rPr lang="en-US" sz="1100" dirty="0">
                <a:solidFill>
                  <a:srgbClr val="09518C"/>
                </a:solidFill>
                <a:latin typeface="Gill Sans"/>
                <a:cs typeface="Gill Sans"/>
              </a:rPr>
              <a:t>. C88 (2013) </a:t>
            </a:r>
            <a:r>
              <a:rPr lang="en-US" sz="1100" dirty="0" smtClean="0">
                <a:solidFill>
                  <a:srgbClr val="09518C"/>
                </a:solidFill>
                <a:latin typeface="Gill Sans"/>
                <a:cs typeface="Gill Sans"/>
              </a:rPr>
              <a:t>024904</a:t>
            </a:r>
            <a:endParaRPr lang="en-US" sz="1100" dirty="0">
              <a:solidFill>
                <a:srgbClr val="09518C"/>
              </a:solidFill>
              <a:latin typeface="Gill Sans"/>
              <a:cs typeface="Gill Sans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227546" y="3594341"/>
            <a:ext cx="1993900" cy="444500"/>
            <a:chOff x="317500" y="317500"/>
            <a:chExt cx="1993900" cy="444500"/>
          </a:xfrm>
        </p:grpSpPr>
        <p:pic>
          <p:nvPicPr>
            <p:cNvPr id="53" name="PFE element 84" descr="4CJXSycMhNJB114.png"/>
            <p:cNvPicPr>
              <a:picLocks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93900" cy="444500"/>
            </a:xfrm>
            <a:prstGeom prst="rect">
              <a:avLst/>
            </a:prstGeom>
          </p:spPr>
        </p:pic>
        <p:sp>
          <p:nvSpPr>
            <p:cNvPr id="54" name="Shape_169"/>
            <p:cNvSpPr/>
            <p:nvPr/>
          </p:nvSpPr>
          <p:spPr>
            <a:xfrm>
              <a:off x="317500" y="317500"/>
              <a:ext cx="19939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39" name="pfehide85" hidden="1"/>
          <p:cNvSpPr txBox="1">
            <a:spLocks/>
          </p:cNvSpPr>
          <p:nvPr/>
        </p:nvSpPr>
        <p:spPr>
          <a:xfrm>
            <a:off x="187560" y="4336176"/>
            <a:ext cx="4374072" cy="704614"/>
          </a:xfrm>
          <a:prstGeom prst="rect">
            <a:avLst/>
          </a:prstGeom>
        </p:spPr>
        <p:txBody>
          <a:bodyPr vert="horz" lIns="77843" tIns="38920" rIns="77843" bIns="38920" rtlCol="0">
            <a:no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200" b="0" i="1" kern="1200" spc="26" baseline="0">
                <a:solidFill>
                  <a:srgbClr val="404040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lvl="1" indent="-280800" algn="l" defTabSz="77842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12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i="0" dirty="0" err="1">
                <a:latin typeface="Symbol" charset="2"/>
                <a:cs typeface="Symbol" charset="2"/>
              </a:rPr>
              <a:t>p</a:t>
            </a:r>
            <a:r>
              <a:rPr lang="en-US" dirty="0" err="1" smtClean="0"/>
              <a:t>+p</a:t>
            </a:r>
            <a:r>
              <a:rPr lang="en-US" dirty="0" smtClean="0"/>
              <a:t>/A</a:t>
            </a:r>
          </a:p>
          <a:p>
            <a:pPr lvl="1"/>
            <a:r>
              <a:rPr lang="en-US" dirty="0">
                <a:cs typeface="Goudy Old Style"/>
                <a:sym typeface="Symbol" charset="0"/>
              </a:rPr>
              <a:t>Verify the </a:t>
            </a:r>
            <a:r>
              <a:rPr lang="en-US" dirty="0">
                <a:latin typeface="Symbol" charset="2"/>
                <a:cs typeface="Symbol" charset="2"/>
                <a:sym typeface="Symbol" charset="0"/>
              </a:rPr>
              <a:t>r</a:t>
            </a:r>
            <a:r>
              <a:rPr lang="en-US" dirty="0">
                <a:cs typeface="Goudy Old Style"/>
                <a:sym typeface="Symbol" charset="0"/>
              </a:rPr>
              <a:t>-baryon coupling mechanism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177496" y="4332883"/>
            <a:ext cx="4394200" cy="711200"/>
            <a:chOff x="317500" y="317500"/>
            <a:chExt cx="4394200" cy="711200"/>
          </a:xfrm>
        </p:grpSpPr>
        <p:pic>
          <p:nvPicPr>
            <p:cNvPr id="56" name="PFE element 85" descr="4CJXSycMhNJB116.png"/>
            <p:cNvPicPr>
              <a:picLocks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94200" cy="711200"/>
            </a:xfrm>
            <a:prstGeom prst="rect">
              <a:avLst/>
            </a:prstGeom>
          </p:spPr>
        </p:pic>
        <p:sp>
          <p:nvSpPr>
            <p:cNvPr id="57" name="Shape_170"/>
            <p:cNvSpPr/>
            <p:nvPr/>
          </p:nvSpPr>
          <p:spPr>
            <a:xfrm>
              <a:off x="317500" y="317500"/>
              <a:ext cx="4394200" cy="711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40" name="pfehide86" hidden="1"/>
          <p:cNvSpPr txBox="1">
            <a:spLocks/>
          </p:cNvSpPr>
          <p:nvPr/>
        </p:nvSpPr>
        <p:spPr>
          <a:xfrm>
            <a:off x="187560" y="3673179"/>
            <a:ext cx="4374072" cy="704614"/>
          </a:xfrm>
          <a:prstGeom prst="rect">
            <a:avLst/>
          </a:prstGeom>
          <a:solidFill>
            <a:schemeClr val="accent1"/>
          </a:solidFill>
        </p:spPr>
        <p:txBody>
          <a:bodyPr vert="horz" lIns="77843" tIns="38920" rIns="77843" bIns="38920" rtlCol="0">
            <a:no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200" b="0" i="1" kern="1200" spc="26" baseline="0">
                <a:solidFill>
                  <a:srgbClr val="404040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lvl="1" indent="-280800" algn="l" defTabSz="778421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12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dirty="0" err="1" smtClean="0"/>
              <a:t>Ar+KCl</a:t>
            </a:r>
            <a:r>
              <a:rPr lang="en-US" dirty="0" smtClean="0"/>
              <a:t>, </a:t>
            </a:r>
            <a:r>
              <a:rPr lang="en-US" dirty="0" err="1" smtClean="0"/>
              <a:t>Au+Au</a:t>
            </a:r>
            <a:endParaRPr lang="en-US" dirty="0" smtClean="0"/>
          </a:p>
          <a:p>
            <a:pPr lvl="1"/>
            <a:r>
              <a:rPr lang="en-US" dirty="0"/>
              <a:t>First evidence for radiation from the “medium”</a:t>
            </a:r>
            <a:br>
              <a:rPr lang="en-US" dirty="0"/>
            </a:br>
            <a:r>
              <a:rPr lang="en-US" dirty="0"/>
              <a:t>in this energy regime</a:t>
            </a:r>
            <a:r>
              <a:rPr lang="en-US" dirty="0" smtClean="0"/>
              <a:t>!</a:t>
            </a:r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187021" y="3673179"/>
            <a:ext cx="4375150" cy="730250"/>
            <a:chOff x="317500" y="317500"/>
            <a:chExt cx="4375150" cy="730250"/>
          </a:xfrm>
        </p:grpSpPr>
        <p:pic>
          <p:nvPicPr>
            <p:cNvPr id="59" name="PFE element 86" descr="4CJXSycMhNJB119.png"/>
            <p:cNvPicPr>
              <a:picLocks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75150" cy="730250"/>
            </a:xfrm>
            <a:prstGeom prst="rect">
              <a:avLst/>
            </a:prstGeom>
          </p:spPr>
        </p:pic>
        <p:sp>
          <p:nvSpPr>
            <p:cNvPr id="60" name="Shape_171"/>
            <p:cNvSpPr/>
            <p:nvPr/>
          </p:nvSpPr>
          <p:spPr>
            <a:xfrm>
              <a:off x="317500" y="317500"/>
              <a:ext cx="4375150" cy="73025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41" name="Picture 40" descr="ratio_auau_arkcl_cc_ref.eps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071" y="3192558"/>
            <a:ext cx="3152209" cy="1678954"/>
          </a:xfrm>
          <a:prstGeom prst="rect">
            <a:avLst/>
          </a:prstGeom>
        </p:spPr>
      </p:pic>
      <p:sp>
        <p:nvSpPr>
          <p:cNvPr id="42" name="pfehide88" hidden="1"/>
          <p:cNvSpPr/>
          <p:nvPr/>
        </p:nvSpPr>
        <p:spPr>
          <a:xfrm>
            <a:off x="7236296" y="4375377"/>
            <a:ext cx="197510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hu-HU" sz="1100" dirty="0">
                <a:solidFill>
                  <a:srgbClr val="09518C"/>
                </a:solidFill>
                <a:latin typeface="Gill Sans"/>
                <a:cs typeface="Gill Sans"/>
              </a:rPr>
              <a:t>Phys.Lett. B715 (2012)</a:t>
            </a:r>
          </a:p>
          <a:p>
            <a:r>
              <a:rPr lang="en-US" sz="1100" dirty="0" err="1">
                <a:solidFill>
                  <a:srgbClr val="09518C"/>
                </a:solidFill>
                <a:latin typeface="Gill Sans"/>
                <a:cs typeface="Gill Sans"/>
              </a:rPr>
              <a:t>Phys.Rev</a:t>
            </a:r>
            <a:r>
              <a:rPr lang="en-US" sz="1100" dirty="0">
                <a:solidFill>
                  <a:srgbClr val="09518C"/>
                </a:solidFill>
                <a:latin typeface="Gill Sans"/>
                <a:cs typeface="Gill Sans"/>
              </a:rPr>
              <a:t>. C88 (2013) </a:t>
            </a:r>
            <a:r>
              <a:rPr lang="en-US" sz="1100" dirty="0" smtClean="0">
                <a:solidFill>
                  <a:srgbClr val="09518C"/>
                </a:solidFill>
                <a:latin typeface="Gill Sans"/>
                <a:cs typeface="Gill Sans"/>
              </a:rPr>
              <a:t>024904</a:t>
            </a:r>
            <a:endParaRPr lang="en-US" sz="1100" dirty="0">
              <a:solidFill>
                <a:srgbClr val="09518C"/>
              </a:solidFill>
              <a:latin typeface="Gill Sans"/>
              <a:cs typeface="Gill Sans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7226897" y="4368571"/>
            <a:ext cx="1993900" cy="444500"/>
            <a:chOff x="317500" y="317500"/>
            <a:chExt cx="1993900" cy="444500"/>
          </a:xfrm>
        </p:grpSpPr>
        <p:pic>
          <p:nvPicPr>
            <p:cNvPr id="62" name="PFE element 88" descr="4CJXSycMhNJB121.png"/>
            <p:cNvPicPr>
              <a:picLocks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93900" cy="444500"/>
            </a:xfrm>
            <a:prstGeom prst="rect">
              <a:avLst/>
            </a:prstGeom>
          </p:spPr>
        </p:pic>
        <p:sp>
          <p:nvSpPr>
            <p:cNvPr id="63" name="Shape_172"/>
            <p:cNvSpPr/>
            <p:nvPr/>
          </p:nvSpPr>
          <p:spPr>
            <a:xfrm>
              <a:off x="317500" y="317500"/>
              <a:ext cx="19939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70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 animBg="1"/>
      <p:bldP spid="25" grpId="0"/>
      <p:bldP spid="26" grpId="0" animBg="1"/>
      <p:bldP spid="32" grpId="0"/>
      <p:bldP spid="33" grpId="0" animBg="1"/>
      <p:bldP spid="36" grpId="0"/>
      <p:bldP spid="37" grpId="0"/>
      <p:bldP spid="39" grpId="0"/>
      <p:bldP spid="40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89" descr="4CJXSycMhNJB12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83" y="2275468"/>
            <a:ext cx="59182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8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TU D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428D"/>
      </a:accent1>
      <a:accent2>
        <a:srgbClr val="781326"/>
      </a:accent2>
      <a:accent3>
        <a:srgbClr val="0D614F"/>
      </a:accent3>
      <a:accent4>
        <a:srgbClr val="BA3015"/>
      </a:accent4>
      <a:accent5>
        <a:srgbClr val="0C69B0"/>
      </a:accent5>
      <a:accent6>
        <a:srgbClr val="F79646"/>
      </a:accent6>
      <a:hlink>
        <a:srgbClr val="149670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dirty="0" smtClean="0">
            <a:solidFill>
              <a:schemeClr val="tx1">
                <a:lumMod val="95000"/>
              </a:schemeClr>
            </a:solidFill>
            <a:latin typeface="Gill Sans Light"/>
            <a:cs typeface="Gill Sans Light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sz="1600" dirty="0" smtClean="0">
            <a:latin typeface="Gill Sans"/>
            <a:cs typeface="Gill San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156569</TotalTime>
  <Words>543</Words>
  <Application>Microsoft Macintosh PowerPoint</Application>
  <PresentationFormat>On-screen Show (16:9)</PresentationFormat>
  <Paragraphs>81</Paragraphs>
  <Slides>44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Horizon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Helmholtzzentrum für Schwerionenforschung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GSI</dc:creator>
  <cp:lastModifiedBy>Tetyana Galatyuk</cp:lastModifiedBy>
  <cp:revision>3473</cp:revision>
  <cp:lastPrinted>2018-09-01T14:03:30Z</cp:lastPrinted>
  <dcterms:created xsi:type="dcterms:W3CDTF">2009-01-13T11:41:34Z</dcterms:created>
  <dcterms:modified xsi:type="dcterms:W3CDTF">2018-10-17T07:15:32Z</dcterms:modified>
</cp:coreProperties>
</file>