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9" r:id="rId3"/>
    <p:sldId id="264" r:id="rId4"/>
    <p:sldId id="257" r:id="rId5"/>
    <p:sldId id="258" r:id="rId6"/>
    <p:sldId id="259" r:id="rId7"/>
    <p:sldId id="260" r:id="rId8"/>
    <p:sldId id="261" r:id="rId9"/>
    <p:sldId id="262" r:id="rId10"/>
    <p:sldId id="263" r:id="rId11"/>
    <p:sldId id="265" r:id="rId12"/>
    <p:sldId id="266" r:id="rId13"/>
    <p:sldId id="302" r:id="rId14"/>
    <p:sldId id="268" r:id="rId15"/>
    <p:sldId id="271" r:id="rId16"/>
    <p:sldId id="272" r:id="rId17"/>
    <p:sldId id="275" r:id="rId18"/>
    <p:sldId id="276" r:id="rId19"/>
    <p:sldId id="277" r:id="rId20"/>
    <p:sldId id="278" r:id="rId21"/>
    <p:sldId id="313" r:id="rId22"/>
    <p:sldId id="279" r:id="rId23"/>
    <p:sldId id="280" r:id="rId24"/>
    <p:sldId id="282" r:id="rId25"/>
    <p:sldId id="281" r:id="rId26"/>
    <p:sldId id="283" r:id="rId27"/>
    <p:sldId id="284" r:id="rId28"/>
    <p:sldId id="286" r:id="rId29"/>
    <p:sldId id="287" r:id="rId30"/>
    <p:sldId id="291" r:id="rId31"/>
    <p:sldId id="288" r:id="rId32"/>
    <p:sldId id="289" r:id="rId33"/>
    <p:sldId id="290" r:id="rId34"/>
    <p:sldId id="306" r:id="rId35"/>
    <p:sldId id="292" r:id="rId36"/>
    <p:sldId id="293" r:id="rId37"/>
    <p:sldId id="294" r:id="rId38"/>
    <p:sldId id="295" r:id="rId39"/>
    <p:sldId id="296" r:id="rId40"/>
    <p:sldId id="298" r:id="rId41"/>
    <p:sldId id="299" r:id="rId42"/>
    <p:sldId id="300" r:id="rId43"/>
    <p:sldId id="301" r:id="rId44"/>
    <p:sldId id="303" r:id="rId45"/>
    <p:sldId id="304" r:id="rId46"/>
    <p:sldId id="305" r:id="rId47"/>
    <p:sldId id="307" r:id="rId48"/>
    <p:sldId id="308" r:id="rId49"/>
    <p:sldId id="311" r:id="rId50"/>
    <p:sldId id="310" r:id="rId51"/>
    <p:sldId id="312" r:id="rId52"/>
    <p:sldId id="31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5" d="100"/>
          <a:sy n="75" d="100"/>
        </p:scale>
        <p:origin x="9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C95DD-7D0B-4FA5-A496-AB2027F2C1CF}"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0EB07-7C67-4E4B-AC07-C98AEF3CA2B5}" type="slidenum">
              <a:rPr lang="en-US" smtClean="0"/>
              <a:t>‹#›</a:t>
            </a:fld>
            <a:endParaRPr lang="en-US"/>
          </a:p>
        </p:txBody>
      </p:sp>
    </p:spTree>
    <p:extLst>
      <p:ext uri="{BB962C8B-B14F-4D97-AF65-F5344CB8AC3E}">
        <p14:creationId xmlns:p14="http://schemas.microsoft.com/office/powerpoint/2010/main" val="389013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0EB07-7C67-4E4B-AC07-C98AEF3CA2B5}" type="slidenum">
              <a:rPr lang="en-US" smtClean="0"/>
              <a:t>37</a:t>
            </a:fld>
            <a:endParaRPr lang="en-US"/>
          </a:p>
        </p:txBody>
      </p:sp>
    </p:spTree>
    <p:extLst>
      <p:ext uri="{BB962C8B-B14F-4D97-AF65-F5344CB8AC3E}">
        <p14:creationId xmlns:p14="http://schemas.microsoft.com/office/powerpoint/2010/main" val="172150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BD2D-5AC5-66A5-DE6F-20C7D80DF9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2B303-871C-7F83-4AE3-174A79483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73B812-C352-5158-0938-4B19FC933373}"/>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893AE8E1-577B-C49D-6994-2E324B5BD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A3488-82B4-B57A-CC73-6DDE54D3B394}"/>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341045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1550-4C94-4E86-97CE-A8205D287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54C2B3-6F3C-4D33-3B6D-4D546AE0F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F341C-01E8-D506-42AD-209FBF3E7011}"/>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964CF80F-2156-D7E6-FA97-FF4E8A436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33114-85C2-1968-941C-5D59FA0E747A}"/>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80098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C6B63C-4234-6142-7254-499A96ED7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6C2DE7-BCD9-3C64-D02F-A5FAB84D6B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3AA92-698F-B2A0-E5AA-E789F651A1BF}"/>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05CEE299-2804-A3E8-6C76-AF6615EAC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6F6B8-23C2-8A7B-8889-08AA0560F773}"/>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38250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6095-B9FC-6B5A-82B3-403E549DD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A5D44-B29E-E489-C266-AEEB6A39DB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9144A-BD11-1430-B6E9-8C9C2AB16F4B}"/>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207F79C6-54A1-F020-2EF7-3531A969E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D1BB0-23E5-431A-F3BF-B6ED66CC2F84}"/>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4059394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6B1A-CAA6-5ADA-7558-6D23E620E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332626-5F8D-D6E9-CDAD-0B88F13A93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73047E-4143-A8AF-7733-B82FC65FC0F1}"/>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3DD7D565-7D89-174A-3597-0674D65D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19511-3114-82BE-6777-A652EF17EB7D}"/>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12334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684D-10C1-B9AF-542A-4A880D7F4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32159-82EB-9E88-4C35-2F36D36EF9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C2046F-39A3-CDC5-89D4-BAD8FF8A3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BA77B-65CE-7D95-76DC-1F65B177BC27}"/>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6" name="Footer Placeholder 5">
            <a:extLst>
              <a:ext uri="{FF2B5EF4-FFF2-40B4-BE49-F238E27FC236}">
                <a16:creationId xmlns:a16="http://schemas.microsoft.com/office/drawing/2014/main" id="{7AFFECE2-B82E-F7FF-5BEA-27F650B76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3C088-6AA6-4FF7-AC31-07464307877C}"/>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3806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E92E-3C74-1CBC-6AFF-43A6CBAF6A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16E2F7-5423-2DF9-6A4D-D61037FACB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20D2C9-F62B-7959-B23A-92E7C9427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5749B-922F-B13F-0F00-C204FC368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B4998-EF32-A900-EC8B-81A960CCF1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D9A66B-EB74-3A79-DB94-2F4EDAAA7FC2}"/>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8" name="Footer Placeholder 7">
            <a:extLst>
              <a:ext uri="{FF2B5EF4-FFF2-40B4-BE49-F238E27FC236}">
                <a16:creationId xmlns:a16="http://schemas.microsoft.com/office/drawing/2014/main" id="{B69C8ECD-FE53-9A9D-48BE-8BAEB471EA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0205F3-3A08-BDE5-EF5B-D468A4E8758B}"/>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9577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EC1F-0CF6-EDFD-6782-A870B09C99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1D6D0-257B-72B1-DC13-FCC450CAB9BD}"/>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4" name="Footer Placeholder 3">
            <a:extLst>
              <a:ext uri="{FF2B5EF4-FFF2-40B4-BE49-F238E27FC236}">
                <a16:creationId xmlns:a16="http://schemas.microsoft.com/office/drawing/2014/main" id="{FD9EB789-EF95-F0D8-6EC7-6A446492BA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2B4C6-FF0F-7920-A33D-4285C971CE8C}"/>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205165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A54FD-B6E3-BC45-FB1A-52B829849AA0}"/>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3" name="Footer Placeholder 2">
            <a:extLst>
              <a:ext uri="{FF2B5EF4-FFF2-40B4-BE49-F238E27FC236}">
                <a16:creationId xmlns:a16="http://schemas.microsoft.com/office/drawing/2014/main" id="{52722D16-6550-A24B-DB14-9DE5616DB2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D0F231-401B-7A82-CF87-A1D68F979273}"/>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20603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595C-A62A-E7F5-63BD-F13FDEC19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CA6BC-651E-6CA2-26F8-D9F1525152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A2BBE-A201-E718-37AA-2F386A89F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9B568-7067-8A26-570B-38FE146B6547}"/>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6" name="Footer Placeholder 5">
            <a:extLst>
              <a:ext uri="{FF2B5EF4-FFF2-40B4-BE49-F238E27FC236}">
                <a16:creationId xmlns:a16="http://schemas.microsoft.com/office/drawing/2014/main" id="{B1EF65BC-7B22-1BFF-CAFA-E08BA12A9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10C57-4D24-7341-32B7-77F854D30B97}"/>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89000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4AF5-480D-3316-8AB7-5BCEBA713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6AA9A-467A-D33B-00FC-053B1B0E5E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68909D-2C4D-5DB3-A092-050270DE4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57DB84-1BE4-53C1-8C6A-DF22ACAD8A84}"/>
              </a:ext>
            </a:extLst>
          </p:cNvPr>
          <p:cNvSpPr>
            <a:spLocks noGrp="1"/>
          </p:cNvSpPr>
          <p:nvPr>
            <p:ph type="dt" sz="half" idx="10"/>
          </p:nvPr>
        </p:nvSpPr>
        <p:spPr/>
        <p:txBody>
          <a:bodyPr/>
          <a:lstStyle/>
          <a:p>
            <a:fld id="{E43ECB53-E7FF-417E-BD99-DFFD10C8D2F5}" type="datetimeFigureOut">
              <a:rPr lang="en-US" smtClean="0"/>
              <a:t>10/22/2025</a:t>
            </a:fld>
            <a:endParaRPr lang="en-US"/>
          </a:p>
        </p:txBody>
      </p:sp>
      <p:sp>
        <p:nvSpPr>
          <p:cNvPr id="6" name="Footer Placeholder 5">
            <a:extLst>
              <a:ext uri="{FF2B5EF4-FFF2-40B4-BE49-F238E27FC236}">
                <a16:creationId xmlns:a16="http://schemas.microsoft.com/office/drawing/2014/main" id="{DC92CF11-D1DE-FDF4-76B5-40750CDFB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2A818-AB0B-B373-039D-B8E82563A012}"/>
              </a:ext>
            </a:extLst>
          </p:cNvPr>
          <p:cNvSpPr>
            <a:spLocks noGrp="1"/>
          </p:cNvSpPr>
          <p:nvPr>
            <p:ph type="sldNum" sz="quarter" idx="12"/>
          </p:nvPr>
        </p:nvSpPr>
        <p:spPr/>
        <p:txBody>
          <a:bodyPr/>
          <a:lstStyle/>
          <a:p>
            <a:fld id="{9E8328B9-0D8E-44F5-97B4-54172264970D}" type="slidenum">
              <a:rPr lang="en-US" smtClean="0"/>
              <a:t>‹#›</a:t>
            </a:fld>
            <a:endParaRPr lang="en-US"/>
          </a:p>
        </p:txBody>
      </p:sp>
    </p:spTree>
    <p:extLst>
      <p:ext uri="{BB962C8B-B14F-4D97-AF65-F5344CB8AC3E}">
        <p14:creationId xmlns:p14="http://schemas.microsoft.com/office/powerpoint/2010/main" val="157063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F741F-038B-B69F-F4D5-CF522071B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B5575-04F7-5AC3-DEB7-0C48DD207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167C7-70EC-DEC3-5ECD-29C0F5066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3ECB53-E7FF-417E-BD99-DFFD10C8D2F5}" type="datetimeFigureOut">
              <a:rPr lang="en-US" smtClean="0"/>
              <a:t>10/22/2025</a:t>
            </a:fld>
            <a:endParaRPr lang="en-US"/>
          </a:p>
        </p:txBody>
      </p:sp>
      <p:sp>
        <p:nvSpPr>
          <p:cNvPr id="5" name="Footer Placeholder 4">
            <a:extLst>
              <a:ext uri="{FF2B5EF4-FFF2-40B4-BE49-F238E27FC236}">
                <a16:creationId xmlns:a16="http://schemas.microsoft.com/office/drawing/2014/main" id="{306C1A2F-54B1-8A85-0477-53EE1126A1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F269FB-0E44-1B50-5588-2A36EF925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8328B9-0D8E-44F5-97B4-54172264970D}" type="slidenum">
              <a:rPr lang="en-US" smtClean="0"/>
              <a:t>‹#›</a:t>
            </a:fld>
            <a:endParaRPr lang="en-US"/>
          </a:p>
        </p:txBody>
      </p:sp>
    </p:spTree>
    <p:extLst>
      <p:ext uri="{BB962C8B-B14F-4D97-AF65-F5344CB8AC3E}">
        <p14:creationId xmlns:p14="http://schemas.microsoft.com/office/powerpoint/2010/main" val="3689739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9.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2C6D-EFA3-4A03-C2FC-16BE95EE6474}"/>
              </a:ext>
            </a:extLst>
          </p:cNvPr>
          <p:cNvSpPr>
            <a:spLocks noGrp="1"/>
          </p:cNvSpPr>
          <p:nvPr>
            <p:ph type="ctrTitle"/>
          </p:nvPr>
        </p:nvSpPr>
        <p:spPr>
          <a:xfrm>
            <a:off x="1524000" y="1088486"/>
            <a:ext cx="9144000" cy="1352096"/>
          </a:xfrm>
        </p:spPr>
        <p:txBody>
          <a:bodyPr>
            <a:normAutofit/>
          </a:bodyPr>
          <a:lstStyle/>
          <a:p>
            <a:r>
              <a:rPr lang="en-US" sz="4000" dirty="0">
                <a:latin typeface="Amasis MT Pro Medium" panose="02040604050005020304" pitchFamily="18" charset="0"/>
              </a:rPr>
              <a:t>Gaussian Expansion Method for Few-Body States in 2D Materials</a:t>
            </a:r>
          </a:p>
        </p:txBody>
      </p:sp>
      <p:sp>
        <p:nvSpPr>
          <p:cNvPr id="3" name="Subtitle 2">
            <a:extLst>
              <a:ext uri="{FF2B5EF4-FFF2-40B4-BE49-F238E27FC236}">
                <a16:creationId xmlns:a16="http://schemas.microsoft.com/office/drawing/2014/main" id="{89CD1CF0-C221-CD41-5219-F5D61A05F06D}"/>
              </a:ext>
            </a:extLst>
          </p:cNvPr>
          <p:cNvSpPr>
            <a:spLocks noGrp="1"/>
          </p:cNvSpPr>
          <p:nvPr>
            <p:ph type="subTitle" idx="1"/>
          </p:nvPr>
        </p:nvSpPr>
        <p:spPr>
          <a:xfrm>
            <a:off x="1524000" y="2444238"/>
            <a:ext cx="9144000" cy="2369769"/>
          </a:xfrm>
        </p:spPr>
        <p:txBody>
          <a:bodyPr>
            <a:normAutofit/>
          </a:bodyPr>
          <a:lstStyle/>
          <a:p>
            <a:r>
              <a:rPr lang="en-US" dirty="0">
                <a:latin typeface="Amasis MT Pro Medium" panose="02040604050005020304" pitchFamily="18" charset="0"/>
              </a:rPr>
              <a:t>Presenter: </a:t>
            </a:r>
            <a:r>
              <a:rPr lang="en-US" b="1" dirty="0">
                <a:latin typeface="Amasis MT Pro Medium" panose="02040604050005020304" pitchFamily="18" charset="0"/>
              </a:rPr>
              <a:t>Luiz Tenorio </a:t>
            </a:r>
            <a:r>
              <a:rPr lang="en-US" dirty="0">
                <a:latin typeface="Amasis MT Pro Medium" panose="02040604050005020304" pitchFamily="18" charset="0"/>
              </a:rPr>
              <a:t>(PhD Student)</a:t>
            </a:r>
          </a:p>
          <a:p>
            <a:endParaRPr lang="en-US" dirty="0">
              <a:latin typeface="Amasis MT Pro Medium" panose="02040604050005020304" pitchFamily="18" charset="0"/>
            </a:endParaRPr>
          </a:p>
          <a:p>
            <a:r>
              <a:rPr lang="en-US" dirty="0">
                <a:latin typeface="Amasis MT Pro Medium" panose="02040604050005020304" pitchFamily="18" charset="0"/>
              </a:rPr>
              <a:t>Advisors:</a:t>
            </a:r>
          </a:p>
          <a:p>
            <a:r>
              <a:rPr lang="en-US" b="1" dirty="0">
                <a:latin typeface="Amasis MT Pro Medium" panose="02040604050005020304" pitchFamily="18" charset="0"/>
              </a:rPr>
              <a:t>Emiko Hiyama </a:t>
            </a:r>
            <a:r>
              <a:rPr lang="en-US" dirty="0">
                <a:latin typeface="Amasis MT Pro Medium" panose="02040604050005020304" pitchFamily="18" charset="0"/>
              </a:rPr>
              <a:t>(Tohoku University / Riken)</a:t>
            </a:r>
          </a:p>
          <a:p>
            <a:r>
              <a:rPr lang="en-US" b="1" dirty="0">
                <a:latin typeface="Amasis MT Pro Medium" panose="02040604050005020304" pitchFamily="18" charset="0"/>
              </a:rPr>
              <a:t>Tobias Frederico</a:t>
            </a:r>
            <a:r>
              <a:rPr lang="en-US" dirty="0">
                <a:latin typeface="Amasis MT Pro Medium" panose="02040604050005020304" pitchFamily="18" charset="0"/>
              </a:rPr>
              <a:t> (ITA)</a:t>
            </a:r>
          </a:p>
        </p:txBody>
      </p:sp>
      <p:pic>
        <p:nvPicPr>
          <p:cNvPr id="1026" name="Picture 2">
            <a:extLst>
              <a:ext uri="{FF2B5EF4-FFF2-40B4-BE49-F238E27FC236}">
                <a16:creationId xmlns:a16="http://schemas.microsoft.com/office/drawing/2014/main" id="{7E5DC704-7DB8-EBF4-727E-6156A4B49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19365"/>
            <a:ext cx="48387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A615DB-210F-E6D8-08D6-62BF6BA0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075" y="3879311"/>
            <a:ext cx="20669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C43951-71F0-AB25-9B07-6816764C957E}"/>
              </a:ext>
            </a:extLst>
          </p:cNvPr>
          <p:cNvSpPr txBox="1"/>
          <p:nvPr/>
        </p:nvSpPr>
        <p:spPr>
          <a:xfrm>
            <a:off x="349074" y="43178"/>
            <a:ext cx="11493852" cy="523220"/>
          </a:xfrm>
          <a:prstGeom prst="rect">
            <a:avLst/>
          </a:prstGeom>
          <a:noFill/>
        </p:spPr>
        <p:txBody>
          <a:bodyPr wrap="none" rtlCol="0">
            <a:spAutoFit/>
          </a:bodyPr>
          <a:lstStyle/>
          <a:p>
            <a:pPr algn="ctr"/>
            <a:r>
              <a:rPr lang="en-US" sz="2800" b="1" dirty="0">
                <a:solidFill>
                  <a:srgbClr val="FF0000"/>
                </a:solidFill>
              </a:rPr>
              <a:t>Pan-American Few-Body Physics Boot Camp: Fostering Collaboration </a:t>
            </a:r>
          </a:p>
        </p:txBody>
      </p:sp>
      <p:sp>
        <p:nvSpPr>
          <p:cNvPr id="5" name="TextBox 4">
            <a:extLst>
              <a:ext uri="{FF2B5EF4-FFF2-40B4-BE49-F238E27FC236}">
                <a16:creationId xmlns:a16="http://schemas.microsoft.com/office/drawing/2014/main" id="{A4B00D24-9DAE-7A0F-FB34-FF5D4732ADE8}"/>
              </a:ext>
            </a:extLst>
          </p:cNvPr>
          <p:cNvSpPr txBox="1"/>
          <p:nvPr/>
        </p:nvSpPr>
        <p:spPr>
          <a:xfrm>
            <a:off x="4622242" y="5748053"/>
            <a:ext cx="5502833" cy="923330"/>
          </a:xfrm>
          <a:prstGeom prst="rect">
            <a:avLst/>
          </a:prstGeom>
          <a:noFill/>
        </p:spPr>
        <p:txBody>
          <a:bodyPr wrap="square" rtlCol="0">
            <a:spAutoFit/>
          </a:bodyPr>
          <a:lstStyle/>
          <a:p>
            <a:r>
              <a:rPr lang="en-US" dirty="0">
                <a:latin typeface="Amasis MT Pro Medium" panose="02040604050005020304" pitchFamily="18" charset="0"/>
              </a:rPr>
              <a:t>Emails: </a:t>
            </a:r>
          </a:p>
          <a:p>
            <a:r>
              <a:rPr lang="en-US" dirty="0">
                <a:latin typeface="Amasis MT Pro Medium" panose="02040604050005020304" pitchFamily="18" charset="0"/>
              </a:rPr>
              <a:t>luiztenorio@fisica.ufmt.br</a:t>
            </a:r>
          </a:p>
          <a:p>
            <a:r>
              <a:rPr lang="en-US" dirty="0">
                <a:latin typeface="Amasis MT Pro Medium" panose="02040604050005020304" pitchFamily="18" charset="0"/>
              </a:rPr>
              <a:t>mendonca.tenorio.luiz.gustavo.p5@dc.tohoku.ac.jp</a:t>
            </a:r>
          </a:p>
        </p:txBody>
      </p:sp>
    </p:spTree>
    <p:extLst>
      <p:ext uri="{BB962C8B-B14F-4D97-AF65-F5344CB8AC3E}">
        <p14:creationId xmlns:p14="http://schemas.microsoft.com/office/powerpoint/2010/main" val="2009567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7996-461F-8E2D-88F9-C34A4875280F}"/>
              </a:ext>
            </a:extLst>
          </p:cNvPr>
          <p:cNvSpPr>
            <a:spLocks noGrp="1"/>
          </p:cNvSpPr>
          <p:nvPr>
            <p:ph type="title"/>
          </p:nvPr>
        </p:nvSpPr>
        <p:spPr>
          <a:xfrm>
            <a:off x="0" y="2766218"/>
            <a:ext cx="12192000" cy="1325563"/>
          </a:xfrm>
        </p:spPr>
        <p:txBody>
          <a:bodyPr/>
          <a:lstStyle/>
          <a:p>
            <a:pPr algn="ctr"/>
            <a:r>
              <a:rPr lang="en-US" dirty="0">
                <a:latin typeface="Amasis MT Pro Medium" panose="02040604050005020304" pitchFamily="18" charset="0"/>
              </a:rPr>
              <a:t>Excitons and </a:t>
            </a:r>
            <a:r>
              <a:rPr lang="en-US" dirty="0" err="1">
                <a:latin typeface="Amasis MT Pro Medium" panose="02040604050005020304" pitchFamily="18" charset="0"/>
              </a:rPr>
              <a:t>Trions</a:t>
            </a:r>
            <a:r>
              <a:rPr lang="en-US" dirty="0">
                <a:latin typeface="Amasis MT Pro Medium" panose="02040604050005020304" pitchFamily="18" charset="0"/>
              </a:rPr>
              <a:t> in a Single Layer</a:t>
            </a:r>
          </a:p>
        </p:txBody>
      </p:sp>
    </p:spTree>
    <p:extLst>
      <p:ext uri="{BB962C8B-B14F-4D97-AF65-F5344CB8AC3E}">
        <p14:creationId xmlns:p14="http://schemas.microsoft.com/office/powerpoint/2010/main" val="3245437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A4DEFA-3307-26E7-F170-3D42DABF3D57}"/>
              </a:ext>
            </a:extLst>
          </p:cNvPr>
          <p:cNvPicPr>
            <a:picLocks noChangeAspect="1"/>
          </p:cNvPicPr>
          <p:nvPr/>
        </p:nvPicPr>
        <p:blipFill>
          <a:blip r:embed="rId2"/>
          <a:stretch>
            <a:fillRect/>
          </a:stretch>
        </p:blipFill>
        <p:spPr>
          <a:xfrm>
            <a:off x="6907919" y="234576"/>
            <a:ext cx="5284081" cy="3965438"/>
          </a:xfrm>
          <a:prstGeom prst="rect">
            <a:avLst/>
          </a:prstGeom>
        </p:spPr>
      </p:pic>
      <p:sp>
        <p:nvSpPr>
          <p:cNvPr id="2" name="Title 1">
            <a:extLst>
              <a:ext uri="{FF2B5EF4-FFF2-40B4-BE49-F238E27FC236}">
                <a16:creationId xmlns:a16="http://schemas.microsoft.com/office/drawing/2014/main" id="{AB16A197-6F93-6800-4C84-388EF81BA98D}"/>
              </a:ext>
            </a:extLst>
          </p:cNvPr>
          <p:cNvSpPr>
            <a:spLocks noGrp="1"/>
          </p:cNvSpPr>
          <p:nvPr>
            <p:ph type="title"/>
          </p:nvPr>
        </p:nvSpPr>
        <p:spPr>
          <a:xfrm>
            <a:off x="-1" y="18256"/>
            <a:ext cx="7502013" cy="855952"/>
          </a:xfrm>
        </p:spPr>
        <p:txBody>
          <a:bodyPr>
            <a:noAutofit/>
          </a:bodyPr>
          <a:lstStyle/>
          <a:p>
            <a:r>
              <a:rPr lang="en-US" sz="3200" dirty="0">
                <a:latin typeface="Amasis MT Pro Medium" panose="02040604050005020304" pitchFamily="18" charset="0"/>
              </a:rPr>
              <a:t>The Exciton (Effective Mass Approach)</a:t>
            </a:r>
          </a:p>
        </p:txBody>
      </p:sp>
      <p:pic>
        <p:nvPicPr>
          <p:cNvPr id="14" name="Graphic 13">
            <a:extLst>
              <a:ext uri="{FF2B5EF4-FFF2-40B4-BE49-F238E27FC236}">
                <a16:creationId xmlns:a16="http://schemas.microsoft.com/office/drawing/2014/main" id="{6D9011E7-867C-3D87-E67E-F30A03E01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53628"/>
            <a:ext cx="4968596" cy="3109486"/>
          </a:xfrm>
          <a:prstGeom prst="rect">
            <a:avLst/>
          </a:prstGeom>
        </p:spPr>
      </p:pic>
      <p:pic>
        <p:nvPicPr>
          <p:cNvPr id="19" name="Graphic 18">
            <a:extLst>
              <a:ext uri="{FF2B5EF4-FFF2-40B4-BE49-F238E27FC236}">
                <a16:creationId xmlns:a16="http://schemas.microsoft.com/office/drawing/2014/main" id="{A4CABFF2-2D6E-07CD-902B-22F8055B7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7967" y="5779699"/>
            <a:ext cx="4451983" cy="598921"/>
          </a:xfrm>
          <a:prstGeom prst="rect">
            <a:avLst/>
          </a:prstGeom>
        </p:spPr>
      </p:pic>
      <p:pic>
        <p:nvPicPr>
          <p:cNvPr id="8194" name="Picture 2">
            <a:extLst>
              <a:ext uri="{FF2B5EF4-FFF2-40B4-BE49-F238E27FC236}">
                <a16:creationId xmlns:a16="http://schemas.microsoft.com/office/drawing/2014/main" id="{9FED7EDB-4BCB-DF41-94A8-0EACF7132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7919" y="4196533"/>
            <a:ext cx="5284081" cy="2209292"/>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EEE91E53-4F20-D486-D087-21EE8477D0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414" y="4441915"/>
            <a:ext cx="6461090" cy="793467"/>
          </a:xfrm>
          <a:prstGeom prst="rect">
            <a:avLst/>
          </a:prstGeom>
        </p:spPr>
      </p:pic>
      <p:cxnSp>
        <p:nvCxnSpPr>
          <p:cNvPr id="24" name="Straight Connector 23">
            <a:extLst>
              <a:ext uri="{FF2B5EF4-FFF2-40B4-BE49-F238E27FC236}">
                <a16:creationId xmlns:a16="http://schemas.microsoft.com/office/drawing/2014/main" id="{D44EBC9D-C2A8-1346-4B85-04779B002A29}"/>
              </a:ext>
            </a:extLst>
          </p:cNvPr>
          <p:cNvCxnSpPr/>
          <p:nvPr/>
        </p:nvCxnSpPr>
        <p:spPr>
          <a:xfrm>
            <a:off x="2225040" y="5925312"/>
            <a:ext cx="14020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07504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6C0-C9C2-5E10-52F6-B6413D2C2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845D2-8142-F00F-A398-E59AFDE622AB}"/>
              </a:ext>
            </a:extLst>
          </p:cNvPr>
          <p:cNvSpPr>
            <a:spLocks noGrp="1"/>
          </p:cNvSpPr>
          <p:nvPr>
            <p:ph type="title"/>
          </p:nvPr>
        </p:nvSpPr>
        <p:spPr>
          <a:xfrm>
            <a:off x="-1" y="18256"/>
            <a:ext cx="7502013" cy="855952"/>
          </a:xfrm>
        </p:spPr>
        <p:txBody>
          <a:bodyPr>
            <a:noAutofit/>
          </a:bodyPr>
          <a:lstStyle/>
          <a:p>
            <a:r>
              <a:rPr lang="en-US" sz="3200" dirty="0">
                <a:latin typeface="Amasis MT Pro Medium" panose="02040604050005020304" pitchFamily="18" charset="0"/>
              </a:rPr>
              <a:t>The Exciton (Effective Mass Approach)</a:t>
            </a:r>
          </a:p>
        </p:txBody>
      </p:sp>
      <p:pic>
        <p:nvPicPr>
          <p:cNvPr id="7" name="Picture 6" descr="A diagram of a band gap&#10;&#10;AI-generated content may be incorrect.">
            <a:extLst>
              <a:ext uri="{FF2B5EF4-FFF2-40B4-BE49-F238E27FC236}">
                <a16:creationId xmlns:a16="http://schemas.microsoft.com/office/drawing/2014/main" id="{DE338AB9-A746-EC21-D6FB-A70010665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85" y="1004091"/>
            <a:ext cx="3414056" cy="4107536"/>
          </a:xfrm>
          <a:prstGeom prst="rect">
            <a:avLst/>
          </a:prstGeom>
        </p:spPr>
      </p:pic>
      <p:pic>
        <p:nvPicPr>
          <p:cNvPr id="8" name="Picture 7">
            <a:extLst>
              <a:ext uri="{FF2B5EF4-FFF2-40B4-BE49-F238E27FC236}">
                <a16:creationId xmlns:a16="http://schemas.microsoft.com/office/drawing/2014/main" id="{658F916A-64E6-676C-57B5-45614401505B}"/>
              </a:ext>
            </a:extLst>
          </p:cNvPr>
          <p:cNvPicPr>
            <a:picLocks noChangeAspect="1"/>
          </p:cNvPicPr>
          <p:nvPr/>
        </p:nvPicPr>
        <p:blipFill>
          <a:blip r:embed="rId3"/>
          <a:stretch>
            <a:fillRect/>
          </a:stretch>
        </p:blipFill>
        <p:spPr>
          <a:xfrm>
            <a:off x="6550319" y="1004091"/>
            <a:ext cx="5290202" cy="4010934"/>
          </a:xfrm>
          <a:prstGeom prst="rect">
            <a:avLst/>
          </a:prstGeom>
        </p:spPr>
      </p:pic>
      <p:graphicFrame>
        <p:nvGraphicFramePr>
          <p:cNvPr id="10" name="Table 9">
            <a:extLst>
              <a:ext uri="{FF2B5EF4-FFF2-40B4-BE49-F238E27FC236}">
                <a16:creationId xmlns:a16="http://schemas.microsoft.com/office/drawing/2014/main" id="{EE93AD32-6197-C2D1-7C71-6AED5A4D1A5B}"/>
              </a:ext>
            </a:extLst>
          </p:cNvPr>
          <p:cNvGraphicFramePr>
            <a:graphicFrameLocks noGrp="1"/>
          </p:cNvGraphicFramePr>
          <p:nvPr>
            <p:extLst>
              <p:ext uri="{D42A27DB-BD31-4B8C-83A1-F6EECF244321}">
                <p14:modId xmlns:p14="http://schemas.microsoft.com/office/powerpoint/2010/main" val="960412543"/>
              </p:ext>
            </p:extLst>
          </p:nvPr>
        </p:nvGraphicFramePr>
        <p:xfrm>
          <a:off x="3706541" y="1897038"/>
          <a:ext cx="2843778" cy="2225040"/>
        </p:xfrm>
        <a:graphic>
          <a:graphicData uri="http://schemas.openxmlformats.org/drawingml/2006/table">
            <a:tbl>
              <a:tblPr firstRow="1" bandRow="1">
                <a:tableStyleId>{5C22544A-7EE6-4342-B048-85BDC9FD1C3A}</a:tableStyleId>
              </a:tblPr>
              <a:tblGrid>
                <a:gridCol w="1421889">
                  <a:extLst>
                    <a:ext uri="{9D8B030D-6E8A-4147-A177-3AD203B41FA5}">
                      <a16:colId xmlns:a16="http://schemas.microsoft.com/office/drawing/2014/main" val="3222768021"/>
                    </a:ext>
                  </a:extLst>
                </a:gridCol>
                <a:gridCol w="1421889">
                  <a:extLst>
                    <a:ext uri="{9D8B030D-6E8A-4147-A177-3AD203B41FA5}">
                      <a16:colId xmlns:a16="http://schemas.microsoft.com/office/drawing/2014/main" val="1452852166"/>
                    </a:ext>
                  </a:extLst>
                </a:gridCol>
              </a:tblGrid>
              <a:tr h="370840">
                <a:tc>
                  <a:txBody>
                    <a:bodyPr/>
                    <a:lstStyle/>
                    <a:p>
                      <a:pPr algn="ctr"/>
                      <a:r>
                        <a:rPr lang="en-US" dirty="0">
                          <a:latin typeface="Amasis MT Pro Medium" panose="02040604050005020304" pitchFamily="18" charset="0"/>
                        </a:rPr>
                        <a:t>Our calc. </a:t>
                      </a:r>
                    </a:p>
                  </a:txBody>
                  <a:tcPr/>
                </a:tc>
                <a:tc>
                  <a:txBody>
                    <a:bodyPr/>
                    <a:lstStyle/>
                    <a:p>
                      <a:pPr algn="ctr"/>
                      <a:r>
                        <a:rPr lang="en-US" dirty="0">
                          <a:latin typeface="Amasis MT Pro Medium" panose="02040604050005020304" pitchFamily="18" charset="0"/>
                        </a:rPr>
                        <a:t>Ref. </a:t>
                      </a:r>
                    </a:p>
                  </a:txBody>
                  <a:tcPr/>
                </a:tc>
                <a:extLst>
                  <a:ext uri="{0D108BD9-81ED-4DB2-BD59-A6C34878D82A}">
                    <a16:rowId xmlns:a16="http://schemas.microsoft.com/office/drawing/2014/main" val="30766700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2.091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2.09 eV</a:t>
                      </a:r>
                    </a:p>
                  </a:txBody>
                  <a:tcPr/>
                </a:tc>
                <a:extLst>
                  <a:ext uri="{0D108BD9-81ED-4DB2-BD59-A6C34878D82A}">
                    <a16:rowId xmlns:a16="http://schemas.microsoft.com/office/drawing/2014/main" val="42267959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2.258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2.25 eV</a:t>
                      </a:r>
                    </a:p>
                  </a:txBody>
                  <a:tcPr/>
                </a:tc>
                <a:extLst>
                  <a:ext uri="{0D108BD9-81ED-4DB2-BD59-A6C34878D82A}">
                    <a16:rowId xmlns:a16="http://schemas.microsoft.com/office/drawing/2014/main" val="4086344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2.315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2.31 eV</a:t>
                      </a:r>
                    </a:p>
                  </a:txBody>
                  <a:tcPr/>
                </a:tc>
                <a:extLst>
                  <a:ext uri="{0D108BD9-81ED-4DB2-BD59-A6C34878D82A}">
                    <a16:rowId xmlns:a16="http://schemas.microsoft.com/office/drawing/2014/main" val="9446056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2.344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2.34 eV</a:t>
                      </a:r>
                    </a:p>
                  </a:txBody>
                  <a:tcPr/>
                </a:tc>
                <a:extLst>
                  <a:ext uri="{0D108BD9-81ED-4DB2-BD59-A6C34878D82A}">
                    <a16:rowId xmlns:a16="http://schemas.microsoft.com/office/drawing/2014/main" val="772005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2.363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2.37 eV</a:t>
                      </a:r>
                    </a:p>
                  </a:txBody>
                  <a:tcPr/>
                </a:tc>
                <a:extLst>
                  <a:ext uri="{0D108BD9-81ED-4DB2-BD59-A6C34878D82A}">
                    <a16:rowId xmlns:a16="http://schemas.microsoft.com/office/drawing/2014/main" val="418914870"/>
                  </a:ext>
                </a:extLst>
              </a:tr>
            </a:tbl>
          </a:graphicData>
        </a:graphic>
      </p:graphicFrame>
      <p:sp>
        <p:nvSpPr>
          <p:cNvPr id="11" name="TextBox 10">
            <a:extLst>
              <a:ext uri="{FF2B5EF4-FFF2-40B4-BE49-F238E27FC236}">
                <a16:creationId xmlns:a16="http://schemas.microsoft.com/office/drawing/2014/main" id="{F3E9FADA-EA0C-F0BD-FB9B-2BE2643C7BD0}"/>
              </a:ext>
            </a:extLst>
          </p:cNvPr>
          <p:cNvSpPr txBox="1"/>
          <p:nvPr/>
        </p:nvSpPr>
        <p:spPr>
          <a:xfrm>
            <a:off x="8524568" y="6488668"/>
            <a:ext cx="3630317" cy="369332"/>
          </a:xfrm>
          <a:prstGeom prst="rect">
            <a:avLst/>
          </a:prstGeom>
          <a:noFill/>
        </p:spPr>
        <p:txBody>
          <a:bodyPr wrap="square" rtlCol="0">
            <a:spAutoFit/>
          </a:bodyPr>
          <a:lstStyle/>
          <a:p>
            <a:r>
              <a:rPr lang="en-US" b="1" dirty="0">
                <a:latin typeface="Amasis MT Pro Medium" panose="02040604050005020304" pitchFamily="18" charset="0"/>
              </a:rPr>
              <a:t>Ref: PRL 113, 076802 (2014)</a:t>
            </a:r>
          </a:p>
        </p:txBody>
      </p:sp>
    </p:spTree>
    <p:extLst>
      <p:ext uri="{BB962C8B-B14F-4D97-AF65-F5344CB8AC3E}">
        <p14:creationId xmlns:p14="http://schemas.microsoft.com/office/powerpoint/2010/main" val="26582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1C98-E626-F571-5E57-3141A9B13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015E8-E921-AC04-BFEB-C928928A0F3E}"/>
              </a:ext>
            </a:extLst>
          </p:cNvPr>
          <p:cNvSpPr>
            <a:spLocks noGrp="1"/>
          </p:cNvSpPr>
          <p:nvPr>
            <p:ph type="title"/>
          </p:nvPr>
        </p:nvSpPr>
        <p:spPr>
          <a:xfrm>
            <a:off x="-1" y="18256"/>
            <a:ext cx="7502013" cy="855952"/>
          </a:xfrm>
        </p:spPr>
        <p:txBody>
          <a:bodyPr>
            <a:noAutofit/>
          </a:bodyPr>
          <a:lstStyle/>
          <a:p>
            <a:r>
              <a:rPr lang="en-US" sz="3200" dirty="0">
                <a:latin typeface="Amasis MT Pro Medium" panose="02040604050005020304" pitchFamily="18" charset="0"/>
              </a:rPr>
              <a:t>The Exciton (Effective Mass Approach)</a:t>
            </a:r>
          </a:p>
        </p:txBody>
      </p:sp>
      <p:pic>
        <p:nvPicPr>
          <p:cNvPr id="7" name="Picture 6" descr="A diagram of a band gap&#10;&#10;AI-generated content may be incorrect.">
            <a:extLst>
              <a:ext uri="{FF2B5EF4-FFF2-40B4-BE49-F238E27FC236}">
                <a16:creationId xmlns:a16="http://schemas.microsoft.com/office/drawing/2014/main" id="{8586DFE7-A415-0566-0116-1911B16D9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85" y="1004091"/>
            <a:ext cx="3414056" cy="4107536"/>
          </a:xfrm>
          <a:prstGeom prst="rect">
            <a:avLst/>
          </a:prstGeom>
        </p:spPr>
      </p:pic>
      <p:pic>
        <p:nvPicPr>
          <p:cNvPr id="8" name="Picture 7">
            <a:extLst>
              <a:ext uri="{FF2B5EF4-FFF2-40B4-BE49-F238E27FC236}">
                <a16:creationId xmlns:a16="http://schemas.microsoft.com/office/drawing/2014/main" id="{D46FF5BF-BE33-5885-FB17-ED11691AFA0E}"/>
              </a:ext>
            </a:extLst>
          </p:cNvPr>
          <p:cNvPicPr>
            <a:picLocks noChangeAspect="1"/>
          </p:cNvPicPr>
          <p:nvPr/>
        </p:nvPicPr>
        <p:blipFill>
          <a:blip r:embed="rId3"/>
          <a:stretch>
            <a:fillRect/>
          </a:stretch>
        </p:blipFill>
        <p:spPr>
          <a:xfrm>
            <a:off x="6550319" y="1004091"/>
            <a:ext cx="5290202" cy="4010934"/>
          </a:xfrm>
          <a:prstGeom prst="rect">
            <a:avLst/>
          </a:prstGeom>
        </p:spPr>
      </p:pic>
      <p:graphicFrame>
        <p:nvGraphicFramePr>
          <p:cNvPr id="10" name="Table 9">
            <a:extLst>
              <a:ext uri="{FF2B5EF4-FFF2-40B4-BE49-F238E27FC236}">
                <a16:creationId xmlns:a16="http://schemas.microsoft.com/office/drawing/2014/main" id="{B633315E-584C-AE16-3F55-7B960A8751B1}"/>
              </a:ext>
            </a:extLst>
          </p:cNvPr>
          <p:cNvGraphicFramePr>
            <a:graphicFrameLocks noGrp="1"/>
          </p:cNvGraphicFramePr>
          <p:nvPr/>
        </p:nvGraphicFramePr>
        <p:xfrm>
          <a:off x="3706541" y="1897038"/>
          <a:ext cx="2843778" cy="2225040"/>
        </p:xfrm>
        <a:graphic>
          <a:graphicData uri="http://schemas.openxmlformats.org/drawingml/2006/table">
            <a:tbl>
              <a:tblPr firstRow="1" bandRow="1">
                <a:tableStyleId>{5C22544A-7EE6-4342-B048-85BDC9FD1C3A}</a:tableStyleId>
              </a:tblPr>
              <a:tblGrid>
                <a:gridCol w="1421889">
                  <a:extLst>
                    <a:ext uri="{9D8B030D-6E8A-4147-A177-3AD203B41FA5}">
                      <a16:colId xmlns:a16="http://schemas.microsoft.com/office/drawing/2014/main" val="3222768021"/>
                    </a:ext>
                  </a:extLst>
                </a:gridCol>
                <a:gridCol w="1421889">
                  <a:extLst>
                    <a:ext uri="{9D8B030D-6E8A-4147-A177-3AD203B41FA5}">
                      <a16:colId xmlns:a16="http://schemas.microsoft.com/office/drawing/2014/main" val="1452852166"/>
                    </a:ext>
                  </a:extLst>
                </a:gridCol>
              </a:tblGrid>
              <a:tr h="370840">
                <a:tc>
                  <a:txBody>
                    <a:bodyPr/>
                    <a:lstStyle/>
                    <a:p>
                      <a:pPr algn="ctr"/>
                      <a:r>
                        <a:rPr lang="en-US" dirty="0">
                          <a:latin typeface="Amasis MT Pro Medium" panose="02040604050005020304" pitchFamily="18" charset="0"/>
                        </a:rPr>
                        <a:t>Our calc. </a:t>
                      </a:r>
                    </a:p>
                  </a:txBody>
                  <a:tcPr/>
                </a:tc>
                <a:tc>
                  <a:txBody>
                    <a:bodyPr/>
                    <a:lstStyle/>
                    <a:p>
                      <a:pPr algn="ctr"/>
                      <a:r>
                        <a:rPr lang="en-US" dirty="0">
                          <a:latin typeface="Amasis MT Pro Medium" panose="02040604050005020304" pitchFamily="18" charset="0"/>
                        </a:rPr>
                        <a:t>Ref. </a:t>
                      </a:r>
                    </a:p>
                  </a:txBody>
                  <a:tcPr/>
                </a:tc>
                <a:extLst>
                  <a:ext uri="{0D108BD9-81ED-4DB2-BD59-A6C34878D82A}">
                    <a16:rowId xmlns:a16="http://schemas.microsoft.com/office/drawing/2014/main" val="30766700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2.091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2.09 eV</a:t>
                      </a:r>
                    </a:p>
                  </a:txBody>
                  <a:tcPr/>
                </a:tc>
                <a:extLst>
                  <a:ext uri="{0D108BD9-81ED-4DB2-BD59-A6C34878D82A}">
                    <a16:rowId xmlns:a16="http://schemas.microsoft.com/office/drawing/2014/main" val="42267959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2.258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2.25 eV</a:t>
                      </a:r>
                    </a:p>
                  </a:txBody>
                  <a:tcPr/>
                </a:tc>
                <a:extLst>
                  <a:ext uri="{0D108BD9-81ED-4DB2-BD59-A6C34878D82A}">
                    <a16:rowId xmlns:a16="http://schemas.microsoft.com/office/drawing/2014/main" val="4086344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2.315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2.31 eV</a:t>
                      </a:r>
                    </a:p>
                  </a:txBody>
                  <a:tcPr/>
                </a:tc>
                <a:extLst>
                  <a:ext uri="{0D108BD9-81ED-4DB2-BD59-A6C34878D82A}">
                    <a16:rowId xmlns:a16="http://schemas.microsoft.com/office/drawing/2014/main" val="9446056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2.344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2.34 eV</a:t>
                      </a:r>
                    </a:p>
                  </a:txBody>
                  <a:tcPr/>
                </a:tc>
                <a:extLst>
                  <a:ext uri="{0D108BD9-81ED-4DB2-BD59-A6C34878D82A}">
                    <a16:rowId xmlns:a16="http://schemas.microsoft.com/office/drawing/2014/main" val="772005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2.363 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Amasis MT Pro Medium" panose="02040604050005020304" pitchFamily="18" charset="0"/>
                          <a:ea typeface="+mn-ea"/>
                          <a:cs typeface="+mn-cs"/>
                        </a:rPr>
                        <a:t>2.37 eV</a:t>
                      </a:r>
                    </a:p>
                  </a:txBody>
                  <a:tcPr/>
                </a:tc>
                <a:extLst>
                  <a:ext uri="{0D108BD9-81ED-4DB2-BD59-A6C34878D82A}">
                    <a16:rowId xmlns:a16="http://schemas.microsoft.com/office/drawing/2014/main" val="418914870"/>
                  </a:ext>
                </a:extLst>
              </a:tr>
            </a:tbl>
          </a:graphicData>
        </a:graphic>
      </p:graphicFrame>
      <p:sp>
        <p:nvSpPr>
          <p:cNvPr id="11" name="TextBox 10">
            <a:extLst>
              <a:ext uri="{FF2B5EF4-FFF2-40B4-BE49-F238E27FC236}">
                <a16:creationId xmlns:a16="http://schemas.microsoft.com/office/drawing/2014/main" id="{6ACC1A3B-4363-CDBB-D68D-286B914EA851}"/>
              </a:ext>
            </a:extLst>
          </p:cNvPr>
          <p:cNvSpPr txBox="1"/>
          <p:nvPr/>
        </p:nvSpPr>
        <p:spPr>
          <a:xfrm>
            <a:off x="8524568" y="6488668"/>
            <a:ext cx="3630317" cy="369332"/>
          </a:xfrm>
          <a:prstGeom prst="rect">
            <a:avLst/>
          </a:prstGeom>
          <a:noFill/>
        </p:spPr>
        <p:txBody>
          <a:bodyPr wrap="square" rtlCol="0">
            <a:spAutoFit/>
          </a:bodyPr>
          <a:lstStyle/>
          <a:p>
            <a:r>
              <a:rPr lang="en-US" b="1" dirty="0">
                <a:latin typeface="Amasis MT Pro Medium" panose="02040604050005020304" pitchFamily="18" charset="0"/>
              </a:rPr>
              <a:t>Ref: PRL 113, 076802 (2014)</a:t>
            </a:r>
          </a:p>
        </p:txBody>
      </p:sp>
      <p:sp>
        <p:nvSpPr>
          <p:cNvPr id="3" name="TextBox 2">
            <a:extLst>
              <a:ext uri="{FF2B5EF4-FFF2-40B4-BE49-F238E27FC236}">
                <a16:creationId xmlns:a16="http://schemas.microsoft.com/office/drawing/2014/main" id="{77AC142B-9FC7-9690-D974-EABD40EA5FC0}"/>
              </a:ext>
            </a:extLst>
          </p:cNvPr>
          <p:cNvSpPr txBox="1"/>
          <p:nvPr/>
        </p:nvSpPr>
        <p:spPr>
          <a:xfrm>
            <a:off x="18422" y="5111627"/>
            <a:ext cx="12155156" cy="1477328"/>
          </a:xfrm>
          <a:prstGeom prst="rect">
            <a:avLst/>
          </a:prstGeom>
          <a:noFill/>
        </p:spPr>
        <p:txBody>
          <a:bodyPr wrap="square" rtlCol="0">
            <a:spAutoFit/>
          </a:bodyPr>
          <a:lstStyle/>
          <a:p>
            <a:pPr marL="342900" indent="-342900">
              <a:buFont typeface="+mj-lt"/>
              <a:buAutoNum type="arabicPeriod"/>
            </a:pPr>
            <a:r>
              <a:rPr lang="en-US" dirty="0">
                <a:latin typeface="Amasis MT Pro Medium" panose="02040604050005020304" pitchFamily="18" charset="0"/>
              </a:rPr>
              <a:t>Typical wavefunction structure of the hydrogen atom, with the size modulated by the parameter r</a:t>
            </a:r>
            <a:r>
              <a:rPr lang="en-US" baseline="-25000" dirty="0">
                <a:latin typeface="Amasis MT Pro Medium" panose="02040604050005020304" pitchFamily="18" charset="0"/>
              </a:rPr>
              <a:t>0</a:t>
            </a:r>
            <a:r>
              <a:rPr lang="en-US" dirty="0">
                <a:latin typeface="Amasis MT Pro Medium" panose="02040604050005020304" pitchFamily="18" charset="0"/>
              </a:rPr>
              <a:t> ;</a:t>
            </a:r>
          </a:p>
          <a:p>
            <a:pPr marL="342900" indent="-342900">
              <a:buFont typeface="+mj-lt"/>
              <a:buAutoNum type="arabicPeriod"/>
            </a:pPr>
            <a:r>
              <a:rPr lang="en-US" dirty="0">
                <a:latin typeface="Amasis MT Pro Medium" panose="02040604050005020304" pitchFamily="18" charset="0"/>
              </a:rPr>
              <a:t>For low quantum numbers, the spectrum of absorption shows a </a:t>
            </a:r>
            <a:r>
              <a:rPr lang="en-US" b="1" dirty="0" err="1">
                <a:latin typeface="Amasis MT Pro Medium" panose="02040604050005020304" pitchFamily="18" charset="0"/>
              </a:rPr>
              <a:t>nonhydrogenic</a:t>
            </a:r>
            <a:r>
              <a:rPr lang="en-US" b="1" dirty="0">
                <a:latin typeface="Amasis MT Pro Medium" panose="02040604050005020304" pitchFamily="18" charset="0"/>
              </a:rPr>
              <a:t> Rydberg series</a:t>
            </a:r>
            <a:r>
              <a:rPr lang="en-US" dirty="0">
                <a:latin typeface="Amasis MT Pro Medium" panose="02040604050005020304" pitchFamily="18" charset="0"/>
              </a:rPr>
              <a:t>;</a:t>
            </a:r>
          </a:p>
          <a:p>
            <a:pPr marL="342900" indent="-342900">
              <a:buFont typeface="+mj-lt"/>
              <a:buAutoNum type="arabicPeriod"/>
            </a:pPr>
            <a:r>
              <a:rPr lang="en-US" dirty="0">
                <a:latin typeface="Amasis MT Pro Medium" panose="02040604050005020304" pitchFamily="18" charset="0"/>
              </a:rPr>
              <a:t>The clear message for this situation is that we have some coulomb-like system which has some different behavior at short-range which in turn is commanded by the r</a:t>
            </a:r>
            <a:r>
              <a:rPr lang="en-US" baseline="-25000" dirty="0">
                <a:latin typeface="Amasis MT Pro Medium" panose="02040604050005020304" pitchFamily="18" charset="0"/>
              </a:rPr>
              <a:t>0</a:t>
            </a:r>
            <a:r>
              <a:rPr lang="en-US" dirty="0">
                <a:latin typeface="Amasis MT Pro Medium" panose="02040604050005020304" pitchFamily="18" charset="0"/>
              </a:rPr>
              <a:t> parameter that is related to the polarizability of the medium;</a:t>
            </a:r>
          </a:p>
        </p:txBody>
      </p:sp>
    </p:spTree>
    <p:extLst>
      <p:ext uri="{BB962C8B-B14F-4D97-AF65-F5344CB8AC3E}">
        <p14:creationId xmlns:p14="http://schemas.microsoft.com/office/powerpoint/2010/main" val="33049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2F44-A2C9-D20F-6554-EB8F27A6E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DCA656-C2A3-C0D9-D61B-D07D01860B51}"/>
              </a:ext>
            </a:extLst>
          </p:cNvPr>
          <p:cNvSpPr>
            <a:spLocks noGrp="1"/>
          </p:cNvSpPr>
          <p:nvPr>
            <p:ph type="title"/>
          </p:nvPr>
        </p:nvSpPr>
        <p:spPr>
          <a:xfrm>
            <a:off x="-1" y="18256"/>
            <a:ext cx="7502013" cy="855952"/>
          </a:xfrm>
        </p:spPr>
        <p:txBody>
          <a:bodyPr>
            <a:noAutofit/>
          </a:bodyPr>
          <a:lstStyle/>
          <a:p>
            <a:r>
              <a:rPr lang="en-US" sz="3200" dirty="0">
                <a:latin typeface="Amasis MT Pro Medium" panose="02040604050005020304" pitchFamily="18" charset="0"/>
              </a:rPr>
              <a:t>The Exciton (The “Dirac” Equation)</a:t>
            </a:r>
          </a:p>
        </p:txBody>
      </p:sp>
      <p:pic>
        <p:nvPicPr>
          <p:cNvPr id="13" name="Graphic 12">
            <a:extLst>
              <a:ext uri="{FF2B5EF4-FFF2-40B4-BE49-F238E27FC236}">
                <a16:creationId xmlns:a16="http://schemas.microsoft.com/office/drawing/2014/main" id="{BB88D7B6-6FD9-9FE7-C5BD-B312EA365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51865"/>
            <a:ext cx="6144947" cy="3072474"/>
          </a:xfrm>
          <a:prstGeom prst="rect">
            <a:avLst/>
          </a:prstGeom>
        </p:spPr>
      </p:pic>
      <p:pic>
        <p:nvPicPr>
          <p:cNvPr id="14" name="Graphic 13">
            <a:extLst>
              <a:ext uri="{FF2B5EF4-FFF2-40B4-BE49-F238E27FC236}">
                <a16:creationId xmlns:a16="http://schemas.microsoft.com/office/drawing/2014/main" id="{992D7E87-ED0D-CBFA-97D3-B07C10FE92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866" y="3799033"/>
            <a:ext cx="5284081" cy="646151"/>
          </a:xfrm>
          <a:prstGeom prst="rect">
            <a:avLst/>
          </a:prstGeom>
        </p:spPr>
      </p:pic>
      <p:sp>
        <p:nvSpPr>
          <p:cNvPr id="15" name="TextBox 14">
            <a:extLst>
              <a:ext uri="{FF2B5EF4-FFF2-40B4-BE49-F238E27FC236}">
                <a16:creationId xmlns:a16="http://schemas.microsoft.com/office/drawing/2014/main" id="{5E6E28AF-31B0-5708-CBDF-3A75B9EAE2F2}"/>
              </a:ext>
            </a:extLst>
          </p:cNvPr>
          <p:cNvSpPr txBox="1"/>
          <p:nvPr/>
        </p:nvSpPr>
        <p:spPr>
          <a:xfrm>
            <a:off x="6714165" y="751865"/>
            <a:ext cx="528408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masis MT Pro Medium" panose="02040604050005020304" pitchFamily="18" charset="0"/>
              </a:rPr>
              <a:t>Due to the non-equivalent high symmetry points +K and –K, a new quantum label called “valley” arises;</a:t>
            </a:r>
          </a:p>
          <a:p>
            <a:pPr marL="285750" indent="-285750">
              <a:buFont typeface="Arial" panose="020B0604020202020204" pitchFamily="34" charset="0"/>
              <a:buChar char="•"/>
            </a:pPr>
            <a:r>
              <a:rPr lang="en-US" sz="1600" dirty="0">
                <a:latin typeface="Amasis MT Pro Medium" panose="02040604050005020304" pitchFamily="18" charset="0"/>
              </a:rPr>
              <a:t>Effectively, it is a pseudospin which assume +1 and -1 states;</a:t>
            </a:r>
          </a:p>
          <a:p>
            <a:pPr marL="285750" indent="-285750">
              <a:buFont typeface="Arial" panose="020B0604020202020204" pitchFamily="34" charset="0"/>
              <a:buChar char="•"/>
            </a:pPr>
            <a:r>
              <a:rPr lang="en-US" sz="1600" dirty="0">
                <a:latin typeface="Amasis MT Pro Medium" panose="02040604050005020304" pitchFamily="18" charset="0"/>
              </a:rPr>
              <a:t>However, here we will simply treat it as +1,-1 parameter to simplify things;</a:t>
            </a:r>
          </a:p>
          <a:p>
            <a:pPr marL="285750" indent="-285750">
              <a:buFont typeface="Arial" panose="020B0604020202020204" pitchFamily="34" charset="0"/>
              <a:buChar char="•"/>
            </a:pPr>
            <a:r>
              <a:rPr lang="en-US" sz="1600" dirty="0">
                <a:latin typeface="Amasis MT Pro Medium" panose="02040604050005020304" pitchFamily="18" charset="0"/>
              </a:rPr>
              <a:t>One of the neat things is that due to selection rules (different light polarization will select different valleys), the spins are “locked” by the valley degrees of freedom, and the exciton is formed by a pair of equal spin configuration of particles; </a:t>
            </a:r>
          </a:p>
        </p:txBody>
      </p:sp>
      <p:pic>
        <p:nvPicPr>
          <p:cNvPr id="19" name="Graphic 18">
            <a:extLst>
              <a:ext uri="{FF2B5EF4-FFF2-40B4-BE49-F238E27FC236}">
                <a16:creationId xmlns:a16="http://schemas.microsoft.com/office/drawing/2014/main" id="{A306C302-6027-9376-FA89-0B8D377686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3902847"/>
            <a:ext cx="5859318" cy="1732320"/>
          </a:xfrm>
          <a:prstGeom prst="rect">
            <a:avLst/>
          </a:prstGeom>
        </p:spPr>
      </p:pic>
      <p:sp>
        <p:nvSpPr>
          <p:cNvPr id="20" name="TextBox 19">
            <a:extLst>
              <a:ext uri="{FF2B5EF4-FFF2-40B4-BE49-F238E27FC236}">
                <a16:creationId xmlns:a16="http://schemas.microsoft.com/office/drawing/2014/main" id="{367DD79C-2C32-82E4-05A4-547798920587}"/>
              </a:ext>
            </a:extLst>
          </p:cNvPr>
          <p:cNvSpPr txBox="1"/>
          <p:nvPr/>
        </p:nvSpPr>
        <p:spPr>
          <a:xfrm>
            <a:off x="120579" y="4557949"/>
            <a:ext cx="5823567" cy="2062103"/>
          </a:xfrm>
          <a:prstGeom prst="rect">
            <a:avLst/>
          </a:prstGeom>
          <a:noFill/>
        </p:spPr>
        <p:txBody>
          <a:bodyPr wrap="square" rtlCol="0">
            <a:spAutoFit/>
          </a:bodyPr>
          <a:lstStyle/>
          <a:p>
            <a:r>
              <a:rPr lang="en-US" sz="1600" dirty="0">
                <a:latin typeface="Amasis MT Pro Medium" panose="02040604050005020304" pitchFamily="18" charset="0"/>
              </a:rPr>
              <a:t>An interesting challenge Is trying to think how one can self-consistently separate the COM from the relative motion (this is open);</a:t>
            </a:r>
          </a:p>
          <a:p>
            <a:pPr marL="342900" indent="-342900">
              <a:buFont typeface="Arial" panose="020B0604020202020204" pitchFamily="34" charset="0"/>
              <a:buChar char="•"/>
            </a:pPr>
            <a:r>
              <a:rPr lang="en-US" sz="1600" dirty="0">
                <a:latin typeface="Amasis MT Pro Medium" panose="02040604050005020304" pitchFamily="18" charset="0"/>
              </a:rPr>
              <a:t>What are the difficulties to do so?</a:t>
            </a:r>
          </a:p>
          <a:p>
            <a:pPr marL="342900" indent="-342900">
              <a:buFont typeface="Arial" panose="020B0604020202020204" pitchFamily="34" charset="0"/>
              <a:buChar char="•"/>
            </a:pPr>
            <a:r>
              <a:rPr lang="en-US" sz="1600" dirty="0">
                <a:latin typeface="Amasis MT Pro Medium" panose="02040604050005020304" pitchFamily="18" charset="0"/>
              </a:rPr>
              <a:t>Foldy-</a:t>
            </a:r>
            <a:r>
              <a:rPr lang="en-US" sz="1600" dirty="0" err="1">
                <a:latin typeface="Amasis MT Pro Medium" panose="02040604050005020304" pitchFamily="18" charset="0"/>
              </a:rPr>
              <a:t>Wouthuysen</a:t>
            </a:r>
            <a:r>
              <a:rPr lang="en-US" sz="1600" dirty="0">
                <a:latin typeface="Amasis MT Pro Medium" panose="02040604050005020304" pitchFamily="18" charset="0"/>
              </a:rPr>
              <a:t> expansions have already been applied in this context;</a:t>
            </a:r>
          </a:p>
          <a:p>
            <a:pPr marL="342900" indent="-342900">
              <a:buFont typeface="Arial" panose="020B0604020202020204" pitchFamily="34" charset="0"/>
              <a:buChar char="•"/>
            </a:pPr>
            <a:r>
              <a:rPr lang="en-US" sz="1600" dirty="0">
                <a:latin typeface="Amasis MT Pro Medium" panose="02040604050005020304" pitchFamily="18" charset="0"/>
              </a:rPr>
              <a:t>Also, if you are brave enough, think about the three-body problem in this context;</a:t>
            </a:r>
          </a:p>
        </p:txBody>
      </p:sp>
      <p:pic>
        <p:nvPicPr>
          <p:cNvPr id="23" name="Graphic 22">
            <a:extLst>
              <a:ext uri="{FF2B5EF4-FFF2-40B4-BE49-F238E27FC236}">
                <a16:creationId xmlns:a16="http://schemas.microsoft.com/office/drawing/2014/main" id="{A01F20A3-0976-0529-77EA-C636813DDF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39205" y="5977846"/>
            <a:ext cx="3067050" cy="428625"/>
          </a:xfrm>
          <a:prstGeom prst="rect">
            <a:avLst/>
          </a:prstGeom>
        </p:spPr>
      </p:pic>
    </p:spTree>
    <p:extLst>
      <p:ext uri="{BB962C8B-B14F-4D97-AF65-F5344CB8AC3E}">
        <p14:creationId xmlns:p14="http://schemas.microsoft.com/office/powerpoint/2010/main" val="291894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096-1D7A-5A39-DEE4-A0B5AACC6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A7363-961F-2366-66FC-204FEC5D7E92}"/>
              </a:ext>
            </a:extLst>
          </p:cNvPr>
          <p:cNvSpPr>
            <a:spLocks noGrp="1"/>
          </p:cNvSpPr>
          <p:nvPr>
            <p:ph type="title"/>
          </p:nvPr>
        </p:nvSpPr>
        <p:spPr>
          <a:xfrm>
            <a:off x="-1" y="18256"/>
            <a:ext cx="7502013" cy="855952"/>
          </a:xfrm>
        </p:spPr>
        <p:txBody>
          <a:bodyPr>
            <a:noAutofit/>
          </a:bodyPr>
          <a:lstStyle/>
          <a:p>
            <a:r>
              <a:rPr lang="en-US" sz="3200" dirty="0">
                <a:latin typeface="Amasis MT Pro Medium" panose="02040604050005020304" pitchFamily="18" charset="0"/>
              </a:rPr>
              <a:t>The Trion</a:t>
            </a:r>
          </a:p>
        </p:txBody>
      </p:sp>
      <p:pic>
        <p:nvPicPr>
          <p:cNvPr id="10" name="Graphic 9">
            <a:extLst>
              <a:ext uri="{FF2B5EF4-FFF2-40B4-BE49-F238E27FC236}">
                <a16:creationId xmlns:a16="http://schemas.microsoft.com/office/drawing/2014/main" id="{C0611B25-C6FC-3787-7FE7-003F9C2144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6309" y="196342"/>
            <a:ext cx="3844414" cy="1639316"/>
          </a:xfrm>
          <a:prstGeom prst="rect">
            <a:avLst/>
          </a:prstGeom>
        </p:spPr>
      </p:pic>
      <p:pic>
        <p:nvPicPr>
          <p:cNvPr id="4" name="Graphic 3">
            <a:extLst>
              <a:ext uri="{FF2B5EF4-FFF2-40B4-BE49-F238E27FC236}">
                <a16:creationId xmlns:a16="http://schemas.microsoft.com/office/drawing/2014/main" id="{B6E7A7C9-2479-FE6A-A482-7B61E79696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130" y="3719267"/>
            <a:ext cx="7233882" cy="880647"/>
          </a:xfrm>
          <a:prstGeom prst="rect">
            <a:avLst/>
          </a:prstGeom>
        </p:spPr>
      </p:pic>
      <p:sp>
        <p:nvSpPr>
          <p:cNvPr id="5" name="TextBox 4">
            <a:extLst>
              <a:ext uri="{FF2B5EF4-FFF2-40B4-BE49-F238E27FC236}">
                <a16:creationId xmlns:a16="http://schemas.microsoft.com/office/drawing/2014/main" id="{2CBE73ED-6580-DDC2-789B-1A79B185E8E3}"/>
              </a:ext>
            </a:extLst>
          </p:cNvPr>
          <p:cNvSpPr txBox="1"/>
          <p:nvPr/>
        </p:nvSpPr>
        <p:spPr>
          <a:xfrm>
            <a:off x="8141110" y="1835658"/>
            <a:ext cx="3782759"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It is a three-body problem;</a:t>
            </a:r>
          </a:p>
          <a:p>
            <a:pPr marL="285750" indent="-285750">
              <a:buFont typeface="Arial" panose="020B0604020202020204" pitchFamily="34" charset="0"/>
              <a:buChar char="•"/>
            </a:pPr>
            <a:r>
              <a:rPr lang="en-US" dirty="0">
                <a:latin typeface="Amasis MT Pro Medium" panose="02040604050005020304" pitchFamily="18" charset="0"/>
              </a:rPr>
              <a:t>Two attractive and one repulsive interaction;</a:t>
            </a:r>
          </a:p>
          <a:p>
            <a:pPr marL="285750" indent="-285750">
              <a:buFont typeface="Arial" panose="020B0604020202020204" pitchFamily="34" charset="0"/>
              <a:buChar char="•"/>
            </a:pPr>
            <a:r>
              <a:rPr lang="en-US" dirty="0">
                <a:latin typeface="Amasis MT Pro Medium" panose="02040604050005020304" pitchFamily="18" charset="0"/>
              </a:rPr>
              <a:t>If you want an atomic physics analogue, thing about the positronium ion;</a:t>
            </a:r>
          </a:p>
        </p:txBody>
      </p:sp>
      <p:pic>
        <p:nvPicPr>
          <p:cNvPr id="7" name="Graphic 6">
            <a:extLst>
              <a:ext uri="{FF2B5EF4-FFF2-40B4-BE49-F238E27FC236}">
                <a16:creationId xmlns:a16="http://schemas.microsoft.com/office/drawing/2014/main" id="{5548599D-89DE-78BD-F955-21B9C95377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5553" y="4044566"/>
            <a:ext cx="1685925" cy="333375"/>
          </a:xfrm>
          <a:prstGeom prst="rect">
            <a:avLst/>
          </a:prstGeom>
        </p:spPr>
      </p:pic>
      <p:sp>
        <p:nvSpPr>
          <p:cNvPr id="9" name="TextBox 8">
            <a:extLst>
              <a:ext uri="{FF2B5EF4-FFF2-40B4-BE49-F238E27FC236}">
                <a16:creationId xmlns:a16="http://schemas.microsoft.com/office/drawing/2014/main" id="{9084B596-60CD-FA92-62DA-C114D2E1C203}"/>
              </a:ext>
            </a:extLst>
          </p:cNvPr>
          <p:cNvSpPr txBox="1"/>
          <p:nvPr/>
        </p:nvSpPr>
        <p:spPr>
          <a:xfrm>
            <a:off x="511277" y="5229300"/>
            <a:ext cx="11169446" cy="646331"/>
          </a:xfrm>
          <a:prstGeom prst="rect">
            <a:avLst/>
          </a:prstGeom>
          <a:noFill/>
        </p:spPr>
        <p:txBody>
          <a:bodyPr wrap="square" rtlCol="0">
            <a:spAutoFit/>
          </a:bodyPr>
          <a:lstStyle/>
          <a:p>
            <a:r>
              <a:rPr lang="en-US" dirty="0">
                <a:latin typeface="Amasis MT Pro Medium" panose="02040604050005020304" pitchFamily="18" charset="0"/>
              </a:rPr>
              <a:t>Now we must solve this problem. To explain the solution approach that I have been using, we will make a small detour;</a:t>
            </a:r>
          </a:p>
        </p:txBody>
      </p:sp>
      <p:pic>
        <p:nvPicPr>
          <p:cNvPr id="11" name="Graphic 10">
            <a:extLst>
              <a:ext uri="{FF2B5EF4-FFF2-40B4-BE49-F238E27FC236}">
                <a16:creationId xmlns:a16="http://schemas.microsoft.com/office/drawing/2014/main" id="{01F959A7-C8FC-6116-E27A-4DB326F2AC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83" y="874208"/>
            <a:ext cx="8752251" cy="2330846"/>
          </a:xfrm>
          <a:prstGeom prst="rect">
            <a:avLst/>
          </a:prstGeom>
        </p:spPr>
      </p:pic>
    </p:spTree>
    <p:extLst>
      <p:ext uri="{BB962C8B-B14F-4D97-AF65-F5344CB8AC3E}">
        <p14:creationId xmlns:p14="http://schemas.microsoft.com/office/powerpoint/2010/main" val="39131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DF3C-082E-DEFD-4EB3-435CC0F843A6}"/>
              </a:ext>
            </a:extLst>
          </p:cNvPr>
          <p:cNvSpPr>
            <a:spLocks noGrp="1"/>
          </p:cNvSpPr>
          <p:nvPr>
            <p:ph type="title"/>
          </p:nvPr>
        </p:nvSpPr>
        <p:spPr>
          <a:xfrm>
            <a:off x="466396" y="2766218"/>
            <a:ext cx="11259207" cy="1325563"/>
          </a:xfrm>
        </p:spPr>
        <p:txBody>
          <a:bodyPr/>
          <a:lstStyle/>
          <a:p>
            <a:r>
              <a:rPr lang="en-US" dirty="0">
                <a:latin typeface="Amasis MT Pro Medium" panose="02040604050005020304" pitchFamily="18" charset="0"/>
              </a:rPr>
              <a:t>Interlude: The Gaussian Expansion Method</a:t>
            </a:r>
          </a:p>
        </p:txBody>
      </p:sp>
    </p:spTree>
    <p:extLst>
      <p:ext uri="{BB962C8B-B14F-4D97-AF65-F5344CB8AC3E}">
        <p14:creationId xmlns:p14="http://schemas.microsoft.com/office/powerpoint/2010/main" val="304154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E9789-46A4-821D-35DA-804F20738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92C69-D713-FBC3-7C22-85B6474B8092}"/>
              </a:ext>
            </a:extLst>
          </p:cNvPr>
          <p:cNvSpPr>
            <a:spLocks noGrp="1"/>
          </p:cNvSpPr>
          <p:nvPr>
            <p:ph type="title"/>
          </p:nvPr>
        </p:nvSpPr>
        <p:spPr>
          <a:xfrm>
            <a:off x="0" y="18255"/>
            <a:ext cx="10515600" cy="1325563"/>
          </a:xfrm>
        </p:spPr>
        <p:txBody>
          <a:bodyPr/>
          <a:lstStyle/>
          <a:p>
            <a:r>
              <a:rPr lang="en-US" dirty="0">
                <a:latin typeface="Amasis MT Pro Medium" panose="02040604050005020304" pitchFamily="18" charset="0"/>
              </a:rPr>
              <a:t>The Basics of the Method</a:t>
            </a:r>
          </a:p>
        </p:txBody>
      </p:sp>
      <p:pic>
        <p:nvPicPr>
          <p:cNvPr id="10" name="Graphic 9">
            <a:extLst>
              <a:ext uri="{FF2B5EF4-FFF2-40B4-BE49-F238E27FC236}">
                <a16:creationId xmlns:a16="http://schemas.microsoft.com/office/drawing/2014/main" id="{CBD3D1E9-7A16-C175-835F-C0AB10801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569" y="3495368"/>
            <a:ext cx="3086100" cy="800100"/>
          </a:xfrm>
          <a:prstGeom prst="rect">
            <a:avLst/>
          </a:prstGeom>
        </p:spPr>
      </p:pic>
      <p:pic>
        <p:nvPicPr>
          <p:cNvPr id="16" name="Graphic 15">
            <a:extLst>
              <a:ext uri="{FF2B5EF4-FFF2-40B4-BE49-F238E27FC236}">
                <a16:creationId xmlns:a16="http://schemas.microsoft.com/office/drawing/2014/main" id="{90F9EC29-698B-CADF-FD12-13FB0E90B3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31786"/>
            <a:ext cx="8752251" cy="2330846"/>
          </a:xfrm>
          <a:prstGeom prst="rect">
            <a:avLst/>
          </a:prstGeom>
        </p:spPr>
      </p:pic>
    </p:spTree>
    <p:extLst>
      <p:ext uri="{BB962C8B-B14F-4D97-AF65-F5344CB8AC3E}">
        <p14:creationId xmlns:p14="http://schemas.microsoft.com/office/powerpoint/2010/main" val="329243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E7A7-1A19-4FAF-2176-0D137893E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5AB15-28EB-04E3-1B88-2FF2CDD747B0}"/>
              </a:ext>
            </a:extLst>
          </p:cNvPr>
          <p:cNvSpPr>
            <a:spLocks noGrp="1"/>
          </p:cNvSpPr>
          <p:nvPr>
            <p:ph type="title"/>
          </p:nvPr>
        </p:nvSpPr>
        <p:spPr>
          <a:xfrm>
            <a:off x="0" y="18255"/>
            <a:ext cx="10515600" cy="1325563"/>
          </a:xfrm>
        </p:spPr>
        <p:txBody>
          <a:bodyPr/>
          <a:lstStyle/>
          <a:p>
            <a:r>
              <a:rPr lang="en-US" dirty="0">
                <a:latin typeface="Amasis MT Pro Medium" panose="02040604050005020304" pitchFamily="18" charset="0"/>
              </a:rPr>
              <a:t>The Basics of the Method</a:t>
            </a:r>
          </a:p>
        </p:txBody>
      </p:sp>
      <p:pic>
        <p:nvPicPr>
          <p:cNvPr id="10" name="Graphic 9">
            <a:extLst>
              <a:ext uri="{FF2B5EF4-FFF2-40B4-BE49-F238E27FC236}">
                <a16:creationId xmlns:a16="http://schemas.microsoft.com/office/drawing/2014/main" id="{3D2DAFD2-6B8F-839B-37E1-5B0589CD69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569" y="3495368"/>
            <a:ext cx="3086100" cy="800100"/>
          </a:xfrm>
          <a:prstGeom prst="rect">
            <a:avLst/>
          </a:prstGeom>
        </p:spPr>
      </p:pic>
      <p:pic>
        <p:nvPicPr>
          <p:cNvPr id="3" name="Graphic 2">
            <a:extLst>
              <a:ext uri="{FF2B5EF4-FFF2-40B4-BE49-F238E27FC236}">
                <a16:creationId xmlns:a16="http://schemas.microsoft.com/office/drawing/2014/main" id="{8D5B0169-280D-2545-149A-6C5044BA58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569" y="4501355"/>
            <a:ext cx="7991475" cy="657225"/>
          </a:xfrm>
          <a:prstGeom prst="rect">
            <a:avLst/>
          </a:prstGeom>
        </p:spPr>
      </p:pic>
      <p:pic>
        <p:nvPicPr>
          <p:cNvPr id="4" name="Graphic 3">
            <a:extLst>
              <a:ext uri="{FF2B5EF4-FFF2-40B4-BE49-F238E27FC236}">
                <a16:creationId xmlns:a16="http://schemas.microsoft.com/office/drawing/2014/main" id="{718C3C68-AAC2-5F1C-61A4-56FAAD6E39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031786"/>
            <a:ext cx="8752251" cy="2330846"/>
          </a:xfrm>
          <a:prstGeom prst="rect">
            <a:avLst/>
          </a:prstGeom>
        </p:spPr>
      </p:pic>
    </p:spTree>
    <p:extLst>
      <p:ext uri="{BB962C8B-B14F-4D97-AF65-F5344CB8AC3E}">
        <p14:creationId xmlns:p14="http://schemas.microsoft.com/office/powerpoint/2010/main" val="2601773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5CED7-3CF6-EBA9-62CE-5873BD2EE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E428D-214F-5517-C50E-8FD09B2C804A}"/>
              </a:ext>
            </a:extLst>
          </p:cNvPr>
          <p:cNvSpPr>
            <a:spLocks noGrp="1"/>
          </p:cNvSpPr>
          <p:nvPr>
            <p:ph type="title"/>
          </p:nvPr>
        </p:nvSpPr>
        <p:spPr>
          <a:xfrm>
            <a:off x="0" y="18255"/>
            <a:ext cx="10515600" cy="1325563"/>
          </a:xfrm>
        </p:spPr>
        <p:txBody>
          <a:bodyPr/>
          <a:lstStyle/>
          <a:p>
            <a:r>
              <a:rPr lang="en-US" dirty="0">
                <a:latin typeface="Amasis MT Pro Medium" panose="02040604050005020304" pitchFamily="18" charset="0"/>
              </a:rPr>
              <a:t>The Basics of the Method</a:t>
            </a:r>
          </a:p>
        </p:txBody>
      </p:sp>
      <p:pic>
        <p:nvPicPr>
          <p:cNvPr id="10" name="Graphic 9">
            <a:extLst>
              <a:ext uri="{FF2B5EF4-FFF2-40B4-BE49-F238E27FC236}">
                <a16:creationId xmlns:a16="http://schemas.microsoft.com/office/drawing/2014/main" id="{D6A1C7A7-4EB8-F464-115C-4C98D32F47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569" y="1430594"/>
            <a:ext cx="3086100" cy="800100"/>
          </a:xfrm>
          <a:prstGeom prst="rect">
            <a:avLst/>
          </a:prstGeom>
        </p:spPr>
      </p:pic>
      <p:pic>
        <p:nvPicPr>
          <p:cNvPr id="3" name="Graphic 2">
            <a:extLst>
              <a:ext uri="{FF2B5EF4-FFF2-40B4-BE49-F238E27FC236}">
                <a16:creationId xmlns:a16="http://schemas.microsoft.com/office/drawing/2014/main" id="{FDBE6BC6-CCFC-C62D-35C5-19D4C8EB5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569" y="2534903"/>
            <a:ext cx="7991475" cy="657225"/>
          </a:xfrm>
          <a:prstGeom prst="rect">
            <a:avLst/>
          </a:prstGeom>
        </p:spPr>
      </p:pic>
      <p:pic>
        <p:nvPicPr>
          <p:cNvPr id="5" name="Graphic 4">
            <a:extLst>
              <a:ext uri="{FF2B5EF4-FFF2-40B4-BE49-F238E27FC236}">
                <a16:creationId xmlns:a16="http://schemas.microsoft.com/office/drawing/2014/main" id="{7831504F-0467-603A-3DBF-275ACCC6A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569" y="3665873"/>
            <a:ext cx="4343400" cy="590550"/>
          </a:xfrm>
          <a:prstGeom prst="rect">
            <a:avLst/>
          </a:prstGeom>
        </p:spPr>
      </p:pic>
      <p:pic>
        <p:nvPicPr>
          <p:cNvPr id="9" name="Graphic 8">
            <a:extLst>
              <a:ext uri="{FF2B5EF4-FFF2-40B4-BE49-F238E27FC236}">
                <a16:creationId xmlns:a16="http://schemas.microsoft.com/office/drawing/2014/main" id="{CDBFDD96-6A35-0F8B-EFB5-B7287ECFEB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569" y="4688381"/>
            <a:ext cx="5010150" cy="590550"/>
          </a:xfrm>
          <a:prstGeom prst="rect">
            <a:avLst/>
          </a:prstGeom>
        </p:spPr>
      </p:pic>
      <p:pic>
        <p:nvPicPr>
          <p:cNvPr id="11266" name="Picture 2">
            <a:extLst>
              <a:ext uri="{FF2B5EF4-FFF2-40B4-BE49-F238E27FC236}">
                <a16:creationId xmlns:a16="http://schemas.microsoft.com/office/drawing/2014/main" id="{EF0A6BBC-43C0-ABAB-86E2-8FA322732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6582" y="3509467"/>
            <a:ext cx="3179199" cy="7761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8E2376E8-CE45-9BF8-F565-A9C84BA338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6582" y="4561224"/>
            <a:ext cx="3147355" cy="69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4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EDDD-EED6-EE8C-6765-9B0B4A1C9536}"/>
              </a:ext>
            </a:extLst>
          </p:cNvPr>
          <p:cNvSpPr>
            <a:spLocks noGrp="1"/>
          </p:cNvSpPr>
          <p:nvPr>
            <p:ph type="title"/>
          </p:nvPr>
        </p:nvSpPr>
        <p:spPr/>
        <p:txBody>
          <a:bodyPr/>
          <a:lstStyle/>
          <a:p>
            <a:r>
              <a:rPr lang="en-US" dirty="0">
                <a:latin typeface="Amasis MT Pro Medium" panose="02040604050005020304" pitchFamily="18" charset="0"/>
              </a:rPr>
              <a:t>Objectives: </a:t>
            </a:r>
          </a:p>
        </p:txBody>
      </p:sp>
      <p:sp>
        <p:nvSpPr>
          <p:cNvPr id="3" name="Content Placeholder 2">
            <a:extLst>
              <a:ext uri="{FF2B5EF4-FFF2-40B4-BE49-F238E27FC236}">
                <a16:creationId xmlns:a16="http://schemas.microsoft.com/office/drawing/2014/main" id="{E1C77CAF-4A7A-5697-C144-63AF719A84C5}"/>
              </a:ext>
            </a:extLst>
          </p:cNvPr>
          <p:cNvSpPr>
            <a:spLocks noGrp="1"/>
          </p:cNvSpPr>
          <p:nvPr>
            <p:ph idx="1"/>
          </p:nvPr>
        </p:nvSpPr>
        <p:spPr/>
        <p:txBody>
          <a:bodyPr/>
          <a:lstStyle/>
          <a:p>
            <a:pPr marL="514350" indent="-514350">
              <a:buFont typeface="+mj-lt"/>
              <a:buAutoNum type="arabicPeriod"/>
            </a:pPr>
            <a:r>
              <a:rPr lang="en-US" dirty="0">
                <a:latin typeface="Amasis MT Pro Medium" panose="02040604050005020304" pitchFamily="18" charset="0"/>
              </a:rPr>
              <a:t>To give a small introduction to two- and three- systems in the field of semiconductor physics;</a:t>
            </a:r>
          </a:p>
          <a:p>
            <a:pPr marL="514350" indent="-514350">
              <a:buFont typeface="+mj-lt"/>
              <a:buAutoNum type="arabicPeriod"/>
            </a:pPr>
            <a:r>
              <a:rPr lang="en-US" dirty="0">
                <a:latin typeface="Amasis MT Pro Medium" panose="02040604050005020304" pitchFamily="18" charset="0"/>
              </a:rPr>
              <a:t>Discuss some of the unique stuff that arises from the fact that we are dealing with 2D materials;</a:t>
            </a:r>
          </a:p>
          <a:p>
            <a:pPr marL="514350" indent="-514350">
              <a:buFont typeface="+mj-lt"/>
              <a:buAutoNum type="arabicPeriod"/>
            </a:pPr>
            <a:r>
              <a:rPr lang="en-US" dirty="0">
                <a:latin typeface="Amasis MT Pro Medium" panose="02040604050005020304" pitchFamily="18" charset="0"/>
              </a:rPr>
              <a:t>Propose some problems to generate some discussions;</a:t>
            </a:r>
          </a:p>
          <a:p>
            <a:pPr marL="514350" indent="-514350">
              <a:buFont typeface="+mj-lt"/>
              <a:buAutoNum type="arabicPeriod"/>
            </a:pPr>
            <a:endParaRPr lang="en-US" dirty="0">
              <a:latin typeface="Amasis MT Pro Medium" panose="02040604050005020304" pitchFamily="18" charset="0"/>
            </a:endParaRPr>
          </a:p>
        </p:txBody>
      </p:sp>
    </p:spTree>
    <p:extLst>
      <p:ext uri="{BB962C8B-B14F-4D97-AF65-F5344CB8AC3E}">
        <p14:creationId xmlns:p14="http://schemas.microsoft.com/office/powerpoint/2010/main" val="101257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821D-4959-8981-297D-C4F95ED66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9EE32-DFE1-19DF-1CB4-FD9EFE567FA3}"/>
              </a:ext>
            </a:extLst>
          </p:cNvPr>
          <p:cNvSpPr>
            <a:spLocks noGrp="1"/>
          </p:cNvSpPr>
          <p:nvPr>
            <p:ph type="title"/>
          </p:nvPr>
        </p:nvSpPr>
        <p:spPr>
          <a:xfrm>
            <a:off x="0" y="18255"/>
            <a:ext cx="10515600" cy="1325563"/>
          </a:xfrm>
        </p:spPr>
        <p:txBody>
          <a:bodyPr/>
          <a:lstStyle/>
          <a:p>
            <a:r>
              <a:rPr lang="en-US" dirty="0">
                <a:latin typeface="Amasis MT Pro Medium" panose="02040604050005020304" pitchFamily="18" charset="0"/>
              </a:rPr>
              <a:t>The Basics of the Method</a:t>
            </a:r>
          </a:p>
        </p:txBody>
      </p:sp>
      <p:pic>
        <p:nvPicPr>
          <p:cNvPr id="10" name="Graphic 9">
            <a:extLst>
              <a:ext uri="{FF2B5EF4-FFF2-40B4-BE49-F238E27FC236}">
                <a16:creationId xmlns:a16="http://schemas.microsoft.com/office/drawing/2014/main" id="{9753E4AF-1C34-FF75-D795-E0B8740FF8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569" y="1430594"/>
            <a:ext cx="3086100" cy="800100"/>
          </a:xfrm>
          <a:prstGeom prst="rect">
            <a:avLst/>
          </a:prstGeom>
        </p:spPr>
      </p:pic>
      <p:pic>
        <p:nvPicPr>
          <p:cNvPr id="3" name="Graphic 2">
            <a:extLst>
              <a:ext uri="{FF2B5EF4-FFF2-40B4-BE49-F238E27FC236}">
                <a16:creationId xmlns:a16="http://schemas.microsoft.com/office/drawing/2014/main" id="{AC8A574F-B905-4E22-75AB-047C18262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569" y="2534903"/>
            <a:ext cx="7991475" cy="657225"/>
          </a:xfrm>
          <a:prstGeom prst="rect">
            <a:avLst/>
          </a:prstGeom>
        </p:spPr>
      </p:pic>
      <p:pic>
        <p:nvPicPr>
          <p:cNvPr id="5" name="Graphic 4">
            <a:extLst>
              <a:ext uri="{FF2B5EF4-FFF2-40B4-BE49-F238E27FC236}">
                <a16:creationId xmlns:a16="http://schemas.microsoft.com/office/drawing/2014/main" id="{9623CECD-A512-BA4F-395F-501CE08788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569" y="3665873"/>
            <a:ext cx="4343400" cy="590550"/>
          </a:xfrm>
          <a:prstGeom prst="rect">
            <a:avLst/>
          </a:prstGeom>
        </p:spPr>
      </p:pic>
      <p:pic>
        <p:nvPicPr>
          <p:cNvPr id="9" name="Graphic 8">
            <a:extLst>
              <a:ext uri="{FF2B5EF4-FFF2-40B4-BE49-F238E27FC236}">
                <a16:creationId xmlns:a16="http://schemas.microsoft.com/office/drawing/2014/main" id="{5B23EC88-0EA0-7BCC-DBE5-670DDAA98C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569" y="4688381"/>
            <a:ext cx="5010150" cy="590550"/>
          </a:xfrm>
          <a:prstGeom prst="rect">
            <a:avLst/>
          </a:prstGeom>
        </p:spPr>
      </p:pic>
      <p:pic>
        <p:nvPicPr>
          <p:cNvPr id="11266" name="Picture 2">
            <a:extLst>
              <a:ext uri="{FF2B5EF4-FFF2-40B4-BE49-F238E27FC236}">
                <a16:creationId xmlns:a16="http://schemas.microsoft.com/office/drawing/2014/main" id="{8A5B59BB-FA5B-2A90-E41E-BF7EB4D5B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6582" y="3509467"/>
            <a:ext cx="3179199" cy="7761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ED39A3E-46AE-BC02-0CC7-D94A1CD171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6582" y="4561224"/>
            <a:ext cx="3147355" cy="6964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60B75717-0A80-086E-4D8E-E9C95B3539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6619" y="5641709"/>
            <a:ext cx="8420100" cy="1133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A34B134-ECC6-BE51-66A1-32C73784F636}"/>
              </a:ext>
            </a:extLst>
          </p:cNvPr>
          <p:cNvSpPr/>
          <p:nvPr/>
        </p:nvSpPr>
        <p:spPr>
          <a:xfrm>
            <a:off x="1838632" y="5496232"/>
            <a:ext cx="8676968" cy="13255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97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7CDB502-BDB9-508A-0900-65F1B46A9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02" y="1632584"/>
            <a:ext cx="592869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D9E9803-E0EA-2285-7E8F-F3D1BB49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32583"/>
            <a:ext cx="5928698" cy="4339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272584-7FD3-1235-3C41-73BC7941EFBA}"/>
              </a:ext>
            </a:extLst>
          </p:cNvPr>
          <p:cNvSpPr txBox="1"/>
          <p:nvPr/>
        </p:nvSpPr>
        <p:spPr>
          <a:xfrm>
            <a:off x="-17429" y="0"/>
            <a:ext cx="12042127" cy="1323439"/>
          </a:xfrm>
          <a:prstGeom prst="rect">
            <a:avLst/>
          </a:prstGeom>
          <a:noFill/>
        </p:spPr>
        <p:txBody>
          <a:bodyPr wrap="square" rtlCol="0">
            <a:spAutoFit/>
          </a:bodyPr>
          <a:lstStyle/>
          <a:p>
            <a:r>
              <a:rPr lang="en-US" sz="4000" dirty="0">
                <a:latin typeface="Amasis MT Pro Medium" panose="02040604050005020304" pitchFamily="18" charset="0"/>
              </a:rPr>
              <a:t>Some convergence of the Three-body Binding Energy;</a:t>
            </a:r>
          </a:p>
        </p:txBody>
      </p:sp>
      <p:sp>
        <p:nvSpPr>
          <p:cNvPr id="5" name="TextBox 4">
            <a:extLst>
              <a:ext uri="{FF2B5EF4-FFF2-40B4-BE49-F238E27FC236}">
                <a16:creationId xmlns:a16="http://schemas.microsoft.com/office/drawing/2014/main" id="{3C43ACD2-C7CA-B68D-C46E-1F6B9A752A32}"/>
              </a:ext>
            </a:extLst>
          </p:cNvPr>
          <p:cNvSpPr txBox="1"/>
          <p:nvPr/>
        </p:nvSpPr>
        <p:spPr>
          <a:xfrm>
            <a:off x="4340165" y="5939124"/>
            <a:ext cx="3511669" cy="707886"/>
          </a:xfrm>
          <a:prstGeom prst="rect">
            <a:avLst/>
          </a:prstGeom>
          <a:noFill/>
        </p:spPr>
        <p:txBody>
          <a:bodyPr wrap="square" rtlCol="0">
            <a:spAutoFit/>
          </a:bodyPr>
          <a:lstStyle/>
          <a:p>
            <a:r>
              <a:rPr lang="en-US" sz="4000" dirty="0" err="1"/>
              <a:t>E</a:t>
            </a:r>
            <a:r>
              <a:rPr lang="en-US" sz="4000" baseline="-25000" dirty="0" err="1"/>
              <a:t>bind</a:t>
            </a:r>
            <a:r>
              <a:rPr lang="en-US" sz="4000" dirty="0"/>
              <a:t> = E</a:t>
            </a:r>
            <a:r>
              <a:rPr lang="en-US" sz="4000" baseline="-25000" dirty="0"/>
              <a:t>3B</a:t>
            </a:r>
            <a:r>
              <a:rPr lang="en-US" sz="4000" dirty="0"/>
              <a:t> - E</a:t>
            </a:r>
            <a:r>
              <a:rPr lang="en-US" sz="4000" baseline="-25000" dirty="0"/>
              <a:t>2B </a:t>
            </a:r>
            <a:r>
              <a:rPr lang="en-US" sz="4000" dirty="0"/>
              <a:t> </a:t>
            </a:r>
            <a:endParaRPr lang="en-US" sz="4000" baseline="-25000" dirty="0"/>
          </a:p>
        </p:txBody>
      </p:sp>
    </p:spTree>
    <p:extLst>
      <p:ext uri="{BB962C8B-B14F-4D97-AF65-F5344CB8AC3E}">
        <p14:creationId xmlns:p14="http://schemas.microsoft.com/office/powerpoint/2010/main" val="169642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1389-6C89-E730-3FA6-EB44EF0BEB33}"/>
              </a:ext>
            </a:extLst>
          </p:cNvPr>
          <p:cNvSpPr>
            <a:spLocks noGrp="1"/>
          </p:cNvSpPr>
          <p:nvPr>
            <p:ph type="title"/>
          </p:nvPr>
        </p:nvSpPr>
        <p:spPr>
          <a:xfrm>
            <a:off x="838200" y="2616712"/>
            <a:ext cx="10515600" cy="1325563"/>
          </a:xfrm>
        </p:spPr>
        <p:txBody>
          <a:bodyPr/>
          <a:lstStyle/>
          <a:p>
            <a:pPr algn="ctr"/>
            <a:r>
              <a:rPr lang="en-US" dirty="0">
                <a:latin typeface="Amasis MT Pro Medium" panose="02040604050005020304" pitchFamily="18" charset="0"/>
              </a:rPr>
              <a:t>Back to the Main Event</a:t>
            </a:r>
          </a:p>
        </p:txBody>
      </p:sp>
    </p:spTree>
    <p:extLst>
      <p:ext uri="{BB962C8B-B14F-4D97-AF65-F5344CB8AC3E}">
        <p14:creationId xmlns:p14="http://schemas.microsoft.com/office/powerpoint/2010/main" val="210291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63D8-4E10-CDB0-70ED-A4CF159FDE16}"/>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Results</a:t>
            </a:r>
          </a:p>
        </p:txBody>
      </p:sp>
      <p:pic>
        <p:nvPicPr>
          <p:cNvPr id="12290" name="Picture 2">
            <a:extLst>
              <a:ext uri="{FF2B5EF4-FFF2-40B4-BE49-F238E27FC236}">
                <a16:creationId xmlns:a16="http://schemas.microsoft.com/office/drawing/2014/main" id="{8A1C9F54-CE7A-FD04-A846-57EFC1226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8" y="1689356"/>
            <a:ext cx="5229552" cy="2955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8C5EB0-B26B-B9D6-2FEC-4F1BA7F14D6C}"/>
              </a:ext>
            </a:extLst>
          </p:cNvPr>
          <p:cNvSpPr txBox="1"/>
          <p:nvPr/>
        </p:nvSpPr>
        <p:spPr>
          <a:xfrm>
            <a:off x="271089" y="954084"/>
            <a:ext cx="5087492" cy="584775"/>
          </a:xfrm>
          <a:prstGeom prst="rect">
            <a:avLst/>
          </a:prstGeom>
          <a:noFill/>
        </p:spPr>
        <p:txBody>
          <a:bodyPr wrap="square" rtlCol="0">
            <a:spAutoFit/>
          </a:bodyPr>
          <a:lstStyle/>
          <a:p>
            <a:r>
              <a:rPr lang="en-US" sz="3200" dirty="0">
                <a:latin typeface="Amasis MT Pro Medium" panose="02040604050005020304" pitchFamily="18" charset="0"/>
              </a:rPr>
              <a:t>J = 0 (One bound state)</a:t>
            </a:r>
          </a:p>
        </p:txBody>
      </p:sp>
    </p:spTree>
    <p:extLst>
      <p:ext uri="{BB962C8B-B14F-4D97-AF65-F5344CB8AC3E}">
        <p14:creationId xmlns:p14="http://schemas.microsoft.com/office/powerpoint/2010/main" val="2844870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B0E3-4149-0B4D-3F01-F62BF3D89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2DD53-9367-2FF2-0C58-1D167C8DDBED}"/>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Results</a:t>
            </a:r>
          </a:p>
        </p:txBody>
      </p:sp>
      <p:pic>
        <p:nvPicPr>
          <p:cNvPr id="12290" name="Picture 2">
            <a:extLst>
              <a:ext uri="{FF2B5EF4-FFF2-40B4-BE49-F238E27FC236}">
                <a16:creationId xmlns:a16="http://schemas.microsoft.com/office/drawing/2014/main" id="{B3D9315A-1DC3-80F5-394D-5194F12D1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8" y="1689356"/>
            <a:ext cx="5229552" cy="2955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5B2C25-A265-5B15-F9FC-D3BFCC2AE513}"/>
              </a:ext>
            </a:extLst>
          </p:cNvPr>
          <p:cNvSpPr txBox="1"/>
          <p:nvPr/>
        </p:nvSpPr>
        <p:spPr>
          <a:xfrm>
            <a:off x="271089" y="954084"/>
            <a:ext cx="5087492" cy="584775"/>
          </a:xfrm>
          <a:prstGeom prst="rect">
            <a:avLst/>
          </a:prstGeom>
          <a:noFill/>
        </p:spPr>
        <p:txBody>
          <a:bodyPr wrap="square" rtlCol="0">
            <a:spAutoFit/>
          </a:bodyPr>
          <a:lstStyle/>
          <a:p>
            <a:r>
              <a:rPr lang="en-US" sz="3200" dirty="0">
                <a:latin typeface="Amasis MT Pro Medium" panose="02040604050005020304" pitchFamily="18" charset="0"/>
              </a:rPr>
              <a:t>J = 0 (One bound state)</a:t>
            </a:r>
          </a:p>
        </p:txBody>
      </p:sp>
      <p:pic>
        <p:nvPicPr>
          <p:cNvPr id="12292" name="Picture 4">
            <a:extLst>
              <a:ext uri="{FF2B5EF4-FFF2-40B4-BE49-F238E27FC236}">
                <a16:creationId xmlns:a16="http://schemas.microsoft.com/office/drawing/2014/main" id="{880D15C5-97E4-D3F3-6587-8F3C106B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023" y="68826"/>
            <a:ext cx="6131888" cy="449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7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D49A1-B0CB-AD2F-C1ED-41540F6D2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09852-4F77-996A-AC6E-005BA6AFA561}"/>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Results</a:t>
            </a:r>
          </a:p>
        </p:txBody>
      </p:sp>
      <p:pic>
        <p:nvPicPr>
          <p:cNvPr id="12290" name="Picture 2">
            <a:extLst>
              <a:ext uri="{FF2B5EF4-FFF2-40B4-BE49-F238E27FC236}">
                <a16:creationId xmlns:a16="http://schemas.microsoft.com/office/drawing/2014/main" id="{C74F2780-E87B-6719-9F77-D762791AF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8" y="1689356"/>
            <a:ext cx="5229552" cy="2955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F12F67-3579-A27A-03AB-C0C19F94942C}"/>
              </a:ext>
            </a:extLst>
          </p:cNvPr>
          <p:cNvSpPr txBox="1"/>
          <p:nvPr/>
        </p:nvSpPr>
        <p:spPr>
          <a:xfrm>
            <a:off x="271089" y="954084"/>
            <a:ext cx="5087492" cy="584775"/>
          </a:xfrm>
          <a:prstGeom prst="rect">
            <a:avLst/>
          </a:prstGeom>
          <a:noFill/>
        </p:spPr>
        <p:txBody>
          <a:bodyPr wrap="square" rtlCol="0">
            <a:spAutoFit/>
          </a:bodyPr>
          <a:lstStyle/>
          <a:p>
            <a:r>
              <a:rPr lang="en-US" sz="3200" dirty="0">
                <a:latin typeface="Amasis MT Pro Medium" panose="02040604050005020304" pitchFamily="18" charset="0"/>
              </a:rPr>
              <a:t>J = 0 (One bound state)</a:t>
            </a:r>
          </a:p>
        </p:txBody>
      </p:sp>
      <p:pic>
        <p:nvPicPr>
          <p:cNvPr id="12292" name="Picture 4">
            <a:extLst>
              <a:ext uri="{FF2B5EF4-FFF2-40B4-BE49-F238E27FC236}">
                <a16:creationId xmlns:a16="http://schemas.microsoft.com/office/drawing/2014/main" id="{17756490-F95A-0B86-459A-EDA777EBD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023" y="68826"/>
            <a:ext cx="6131888" cy="4498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045FD-BA54-8696-79C2-8F5AE6CEA774}"/>
              </a:ext>
            </a:extLst>
          </p:cNvPr>
          <p:cNvSpPr txBox="1"/>
          <p:nvPr/>
        </p:nvSpPr>
        <p:spPr>
          <a:xfrm>
            <a:off x="271089" y="4550902"/>
            <a:ext cx="5824911" cy="2308324"/>
          </a:xfrm>
          <a:prstGeom prst="rect">
            <a:avLst/>
          </a:prstGeom>
          <a:noFill/>
        </p:spPr>
        <p:txBody>
          <a:bodyPr wrap="square" rtlCol="0">
            <a:spAutoFit/>
          </a:bodyPr>
          <a:lstStyle/>
          <a:p>
            <a:r>
              <a:rPr lang="en-US" dirty="0">
                <a:latin typeface="Amasis MT Pro Medium" panose="02040604050005020304" pitchFamily="18" charset="0"/>
              </a:rPr>
              <a:t>In principle, not too eventful; </a:t>
            </a:r>
          </a:p>
          <a:p>
            <a:pPr marL="342900" indent="-342900">
              <a:buFont typeface="+mj-lt"/>
              <a:buAutoNum type="arabicPeriod"/>
            </a:pPr>
            <a:r>
              <a:rPr lang="en-US" dirty="0">
                <a:latin typeface="Amasis MT Pro Medium" panose="02040604050005020304" pitchFamily="18" charset="0"/>
              </a:rPr>
              <a:t>We have a single J=0 bound-state which agrees with other methods;</a:t>
            </a:r>
          </a:p>
          <a:p>
            <a:pPr marL="342900" indent="-342900">
              <a:buFont typeface="+mj-lt"/>
              <a:buAutoNum type="arabicPeriod"/>
            </a:pPr>
            <a:r>
              <a:rPr lang="en-US" dirty="0">
                <a:latin typeface="Amasis MT Pro Medium" panose="02040604050005020304" pitchFamily="18" charset="0"/>
              </a:rPr>
              <a:t>The density distribution has the features;</a:t>
            </a:r>
          </a:p>
          <a:p>
            <a:pPr marL="800100" lvl="1" indent="-342900">
              <a:buFont typeface="+mj-lt"/>
              <a:buAutoNum type="arabicPeriod"/>
            </a:pPr>
            <a:r>
              <a:rPr lang="en-US" dirty="0">
                <a:latin typeface="Amasis MT Pro Medium" panose="02040604050005020304" pitchFamily="18" charset="0"/>
              </a:rPr>
              <a:t>The electron-hole pair is close together;</a:t>
            </a:r>
          </a:p>
          <a:p>
            <a:pPr marL="800100" lvl="1" indent="-342900">
              <a:buFont typeface="+mj-lt"/>
              <a:buAutoNum type="arabicPeriod"/>
            </a:pPr>
            <a:r>
              <a:rPr lang="en-US" dirty="0">
                <a:latin typeface="Amasis MT Pro Medium" panose="02040604050005020304" pitchFamily="18" charset="0"/>
              </a:rPr>
              <a:t>The other electron is spectating the pair;</a:t>
            </a:r>
          </a:p>
          <a:p>
            <a:pPr marL="800100" lvl="1" indent="-342900">
              <a:buFont typeface="+mj-lt"/>
              <a:buAutoNum type="arabicPeriod"/>
            </a:pPr>
            <a:r>
              <a:rPr lang="en-US" dirty="0">
                <a:latin typeface="Amasis MT Pro Medium" panose="02040604050005020304" pitchFamily="18" charset="0"/>
              </a:rPr>
              <a:t>The hole acts as the binding vessel of the two electrons</a:t>
            </a:r>
          </a:p>
        </p:txBody>
      </p:sp>
    </p:spTree>
    <p:extLst>
      <p:ext uri="{BB962C8B-B14F-4D97-AF65-F5344CB8AC3E}">
        <p14:creationId xmlns:p14="http://schemas.microsoft.com/office/powerpoint/2010/main" val="96866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8C8D-2A0D-BCAE-2505-E62FAD3E84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FB069-32DC-F49E-6D63-0806EAA6F950}"/>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Results</a:t>
            </a:r>
          </a:p>
        </p:txBody>
      </p:sp>
      <p:pic>
        <p:nvPicPr>
          <p:cNvPr id="12290" name="Picture 2">
            <a:extLst>
              <a:ext uri="{FF2B5EF4-FFF2-40B4-BE49-F238E27FC236}">
                <a16:creationId xmlns:a16="http://schemas.microsoft.com/office/drawing/2014/main" id="{3E13BE2C-8F21-26E9-0A7A-9872F6065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8" y="1689356"/>
            <a:ext cx="5229552" cy="2955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1500BF-54DE-A21C-173B-7B489D6F854B}"/>
              </a:ext>
            </a:extLst>
          </p:cNvPr>
          <p:cNvSpPr txBox="1"/>
          <p:nvPr/>
        </p:nvSpPr>
        <p:spPr>
          <a:xfrm>
            <a:off x="271089" y="954084"/>
            <a:ext cx="5087492" cy="584775"/>
          </a:xfrm>
          <a:prstGeom prst="rect">
            <a:avLst/>
          </a:prstGeom>
          <a:noFill/>
        </p:spPr>
        <p:txBody>
          <a:bodyPr wrap="square" rtlCol="0">
            <a:spAutoFit/>
          </a:bodyPr>
          <a:lstStyle/>
          <a:p>
            <a:r>
              <a:rPr lang="en-US" sz="3200" dirty="0">
                <a:latin typeface="Amasis MT Pro Medium" panose="02040604050005020304" pitchFamily="18" charset="0"/>
              </a:rPr>
              <a:t>J = 0 (One bound state)</a:t>
            </a:r>
          </a:p>
        </p:txBody>
      </p:sp>
      <p:pic>
        <p:nvPicPr>
          <p:cNvPr id="12292" name="Picture 4">
            <a:extLst>
              <a:ext uri="{FF2B5EF4-FFF2-40B4-BE49-F238E27FC236}">
                <a16:creationId xmlns:a16="http://schemas.microsoft.com/office/drawing/2014/main" id="{1BB6CD8A-5F56-2864-EA20-F20FD4342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023" y="68826"/>
            <a:ext cx="6131888" cy="4498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A8FB21-0843-F4EA-B106-EB474E1B98EC}"/>
              </a:ext>
            </a:extLst>
          </p:cNvPr>
          <p:cNvSpPr txBox="1"/>
          <p:nvPr/>
        </p:nvSpPr>
        <p:spPr>
          <a:xfrm>
            <a:off x="271089" y="4550902"/>
            <a:ext cx="5824911" cy="2308324"/>
          </a:xfrm>
          <a:prstGeom prst="rect">
            <a:avLst/>
          </a:prstGeom>
          <a:noFill/>
        </p:spPr>
        <p:txBody>
          <a:bodyPr wrap="square" rtlCol="0">
            <a:spAutoFit/>
          </a:bodyPr>
          <a:lstStyle/>
          <a:p>
            <a:r>
              <a:rPr lang="en-US" dirty="0">
                <a:latin typeface="Amasis MT Pro Medium" panose="02040604050005020304" pitchFamily="18" charset="0"/>
              </a:rPr>
              <a:t>In principle, not too eventful; </a:t>
            </a:r>
          </a:p>
          <a:p>
            <a:pPr marL="342900" indent="-342900">
              <a:buFont typeface="+mj-lt"/>
              <a:buAutoNum type="arabicPeriod"/>
            </a:pPr>
            <a:r>
              <a:rPr lang="en-US" dirty="0">
                <a:latin typeface="Amasis MT Pro Medium" panose="02040604050005020304" pitchFamily="18" charset="0"/>
              </a:rPr>
              <a:t>We have a single J=0 bound-state which agrees with other methods;</a:t>
            </a:r>
          </a:p>
          <a:p>
            <a:pPr marL="342900" indent="-342900">
              <a:buFont typeface="+mj-lt"/>
              <a:buAutoNum type="arabicPeriod"/>
            </a:pPr>
            <a:r>
              <a:rPr lang="en-US" dirty="0">
                <a:latin typeface="Amasis MT Pro Medium" panose="02040604050005020304" pitchFamily="18" charset="0"/>
              </a:rPr>
              <a:t>The density distribution has the features;</a:t>
            </a:r>
          </a:p>
          <a:p>
            <a:pPr marL="800100" lvl="1" indent="-342900">
              <a:buFont typeface="+mj-lt"/>
              <a:buAutoNum type="arabicPeriod"/>
            </a:pPr>
            <a:r>
              <a:rPr lang="en-US" dirty="0">
                <a:latin typeface="Amasis MT Pro Medium" panose="02040604050005020304" pitchFamily="18" charset="0"/>
              </a:rPr>
              <a:t>The electron-hole pair is close together;</a:t>
            </a:r>
          </a:p>
          <a:p>
            <a:pPr marL="800100" lvl="1" indent="-342900">
              <a:buFont typeface="+mj-lt"/>
              <a:buAutoNum type="arabicPeriod"/>
            </a:pPr>
            <a:r>
              <a:rPr lang="en-US" dirty="0">
                <a:latin typeface="Amasis MT Pro Medium" panose="02040604050005020304" pitchFamily="18" charset="0"/>
              </a:rPr>
              <a:t>The other electron is spectating the pair;</a:t>
            </a:r>
          </a:p>
          <a:p>
            <a:pPr marL="800100" lvl="1" indent="-342900">
              <a:buFont typeface="+mj-lt"/>
              <a:buAutoNum type="arabicPeriod"/>
            </a:pPr>
            <a:r>
              <a:rPr lang="en-US" dirty="0">
                <a:latin typeface="Amasis MT Pro Medium" panose="02040604050005020304" pitchFamily="18" charset="0"/>
              </a:rPr>
              <a:t>The hole acts as the binding vessel of the two electrons</a:t>
            </a:r>
          </a:p>
        </p:txBody>
      </p:sp>
      <p:sp>
        <p:nvSpPr>
          <p:cNvPr id="3" name="TextBox 2">
            <a:extLst>
              <a:ext uri="{FF2B5EF4-FFF2-40B4-BE49-F238E27FC236}">
                <a16:creationId xmlns:a16="http://schemas.microsoft.com/office/drawing/2014/main" id="{EBEF53EC-2BFB-BF6E-6CB3-67984F0FB35C}"/>
              </a:ext>
            </a:extLst>
          </p:cNvPr>
          <p:cNvSpPr txBox="1"/>
          <p:nvPr/>
        </p:nvSpPr>
        <p:spPr>
          <a:xfrm>
            <a:off x="6341806" y="5381898"/>
            <a:ext cx="5579105" cy="646331"/>
          </a:xfrm>
          <a:prstGeom prst="rect">
            <a:avLst/>
          </a:prstGeom>
          <a:noFill/>
        </p:spPr>
        <p:txBody>
          <a:bodyPr wrap="square" rtlCol="0">
            <a:spAutoFit/>
          </a:bodyPr>
          <a:lstStyle/>
          <a:p>
            <a:pPr algn="ctr"/>
            <a:r>
              <a:rPr lang="en-US" dirty="0">
                <a:latin typeface="Amasis MT Pro Medium" panose="02040604050005020304" pitchFamily="18" charset="0"/>
              </a:rPr>
              <a:t>We can further examine its structure by looking at its geometry!</a:t>
            </a:r>
          </a:p>
        </p:txBody>
      </p:sp>
    </p:spTree>
    <p:extLst>
      <p:ext uri="{BB962C8B-B14F-4D97-AF65-F5344CB8AC3E}">
        <p14:creationId xmlns:p14="http://schemas.microsoft.com/office/powerpoint/2010/main" val="277185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C9629-A638-2A37-5CA9-14E07B2F5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F5DA2-81A5-7A6F-9C1E-9129A8C0C1B6}"/>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Geometry</a:t>
            </a:r>
          </a:p>
        </p:txBody>
      </p:sp>
      <p:pic>
        <p:nvPicPr>
          <p:cNvPr id="15364" name="Picture 4">
            <a:extLst>
              <a:ext uri="{FF2B5EF4-FFF2-40B4-BE49-F238E27FC236}">
                <a16:creationId xmlns:a16="http://schemas.microsoft.com/office/drawing/2014/main" id="{356457CB-2692-D6B3-E0A7-AFB2EA56D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431" y="2797498"/>
            <a:ext cx="3251372" cy="65286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B743D607-C14A-CBA3-B3A2-E61CC4597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366" y="5052505"/>
            <a:ext cx="4549267" cy="1187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6730B31-8E63-0495-BED0-DBD6017E6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49" y="3977487"/>
            <a:ext cx="8495071" cy="611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B80BED-CDF5-492B-F7DA-DA4E39D5A320}"/>
              </a:ext>
            </a:extLst>
          </p:cNvPr>
          <p:cNvSpPr txBox="1"/>
          <p:nvPr/>
        </p:nvSpPr>
        <p:spPr>
          <a:xfrm>
            <a:off x="100484" y="1959429"/>
            <a:ext cx="6913266" cy="646331"/>
          </a:xfrm>
          <a:prstGeom prst="rect">
            <a:avLst/>
          </a:prstGeom>
          <a:noFill/>
        </p:spPr>
        <p:txBody>
          <a:bodyPr wrap="square" rtlCol="0">
            <a:spAutoFit/>
          </a:bodyPr>
          <a:lstStyle/>
          <a:p>
            <a:r>
              <a:rPr lang="en-US" dirty="0">
                <a:latin typeface="Amasis MT Pro Medium" panose="02040604050005020304" pitchFamily="18" charset="0"/>
              </a:rPr>
              <a:t>To study its geometry, we will employ some basic geometry and use the following equations;</a:t>
            </a:r>
          </a:p>
        </p:txBody>
      </p:sp>
      <p:pic>
        <p:nvPicPr>
          <p:cNvPr id="11" name="Graphic 10">
            <a:extLst>
              <a:ext uri="{FF2B5EF4-FFF2-40B4-BE49-F238E27FC236}">
                <a16:creationId xmlns:a16="http://schemas.microsoft.com/office/drawing/2014/main" id="{A207E6A2-221C-EBF9-2E87-D6B6705D1F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1137" y="191225"/>
            <a:ext cx="4440379" cy="3322933"/>
          </a:xfrm>
          <a:prstGeom prst="rect">
            <a:avLst/>
          </a:prstGeom>
        </p:spPr>
      </p:pic>
    </p:spTree>
    <p:extLst>
      <p:ext uri="{BB962C8B-B14F-4D97-AF65-F5344CB8AC3E}">
        <p14:creationId xmlns:p14="http://schemas.microsoft.com/office/powerpoint/2010/main" val="3931072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F1DA-EA22-02EC-D765-3EE7D93AF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5F565-8B01-B17B-00A6-D5897E90148C}"/>
              </a:ext>
            </a:extLst>
          </p:cNvPr>
          <p:cNvSpPr>
            <a:spLocks noGrp="1"/>
          </p:cNvSpPr>
          <p:nvPr>
            <p:ph type="title"/>
          </p:nvPr>
        </p:nvSpPr>
        <p:spPr>
          <a:xfrm>
            <a:off x="0" y="0"/>
            <a:ext cx="10515600" cy="1325563"/>
          </a:xfrm>
        </p:spPr>
        <p:txBody>
          <a:bodyPr/>
          <a:lstStyle/>
          <a:p>
            <a:r>
              <a:rPr lang="en-US" dirty="0">
                <a:latin typeface="Amasis MT Pro Medium" panose="02040604050005020304" pitchFamily="18" charset="0"/>
              </a:rPr>
              <a:t>Trion Geometry</a:t>
            </a:r>
          </a:p>
        </p:txBody>
      </p:sp>
      <p:pic>
        <p:nvPicPr>
          <p:cNvPr id="16386" name="Picture 2">
            <a:extLst>
              <a:ext uri="{FF2B5EF4-FFF2-40B4-BE49-F238E27FC236}">
                <a16:creationId xmlns:a16="http://schemas.microsoft.com/office/drawing/2014/main" id="{3FA90B89-1459-1409-5028-66F331E93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93" y="1758183"/>
            <a:ext cx="6990814" cy="386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869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0CF5-05C2-35EA-73FA-8D58686E0393}"/>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The Wave-Function</a:t>
            </a:r>
          </a:p>
        </p:txBody>
      </p:sp>
      <p:sp>
        <p:nvSpPr>
          <p:cNvPr id="3" name="Content Placeholder 2">
            <a:extLst>
              <a:ext uri="{FF2B5EF4-FFF2-40B4-BE49-F238E27FC236}">
                <a16:creationId xmlns:a16="http://schemas.microsoft.com/office/drawing/2014/main" id="{0844AE4D-6788-82E0-076C-8FE8D650D269}"/>
              </a:ext>
            </a:extLst>
          </p:cNvPr>
          <p:cNvSpPr>
            <a:spLocks noGrp="1"/>
          </p:cNvSpPr>
          <p:nvPr>
            <p:ph idx="1"/>
          </p:nvPr>
        </p:nvSpPr>
        <p:spPr>
          <a:xfrm>
            <a:off x="0" y="982341"/>
            <a:ext cx="7819052" cy="722953"/>
          </a:xfrm>
        </p:spPr>
        <p:txBody>
          <a:bodyPr>
            <a:normAutofit/>
          </a:bodyPr>
          <a:lstStyle/>
          <a:p>
            <a:r>
              <a:rPr lang="en-US" sz="1800" dirty="0">
                <a:latin typeface="Amasis MT Pro Medium" panose="02040604050005020304" pitchFamily="18" charset="0"/>
              </a:rPr>
              <a:t>Having drawn the physical picture discussed, let us take a look at the J= 0 </a:t>
            </a:r>
            <a:r>
              <a:rPr lang="en-US" sz="1800" b="1" dirty="0">
                <a:latin typeface="Amasis MT Pro Medium" panose="02040604050005020304" pitchFamily="18" charset="0"/>
              </a:rPr>
              <a:t>ground-state</a:t>
            </a:r>
            <a:r>
              <a:rPr lang="en-US" sz="1800" dirty="0">
                <a:latin typeface="Amasis MT Pro Medium" panose="02040604050005020304" pitchFamily="18" charset="0"/>
              </a:rPr>
              <a:t> wave function;</a:t>
            </a:r>
          </a:p>
        </p:txBody>
      </p:sp>
      <p:pic>
        <p:nvPicPr>
          <p:cNvPr id="21" name="Picture 20">
            <a:extLst>
              <a:ext uri="{FF2B5EF4-FFF2-40B4-BE49-F238E27FC236}">
                <a16:creationId xmlns:a16="http://schemas.microsoft.com/office/drawing/2014/main" id="{D11EA304-01FB-D02F-3ED8-52C45DD20E47}"/>
              </a:ext>
            </a:extLst>
          </p:cNvPr>
          <p:cNvPicPr>
            <a:picLocks noChangeAspect="1"/>
          </p:cNvPicPr>
          <p:nvPr/>
        </p:nvPicPr>
        <p:blipFill>
          <a:blip r:embed="rId2"/>
          <a:stretch>
            <a:fillRect/>
          </a:stretch>
        </p:blipFill>
        <p:spPr>
          <a:xfrm>
            <a:off x="8452701" y="18255"/>
            <a:ext cx="3478420" cy="6858000"/>
          </a:xfrm>
          <a:prstGeom prst="rect">
            <a:avLst/>
          </a:prstGeom>
        </p:spPr>
      </p:pic>
      <p:pic>
        <p:nvPicPr>
          <p:cNvPr id="23" name="Picture 22">
            <a:extLst>
              <a:ext uri="{FF2B5EF4-FFF2-40B4-BE49-F238E27FC236}">
                <a16:creationId xmlns:a16="http://schemas.microsoft.com/office/drawing/2014/main" id="{7100ECA4-5AF7-8A0E-5E43-B68CBEF837CE}"/>
              </a:ext>
            </a:extLst>
          </p:cNvPr>
          <p:cNvPicPr>
            <a:picLocks noChangeAspect="1"/>
          </p:cNvPicPr>
          <p:nvPr/>
        </p:nvPicPr>
        <p:blipFill>
          <a:blip r:embed="rId3"/>
          <a:stretch>
            <a:fillRect/>
          </a:stretch>
        </p:blipFill>
        <p:spPr>
          <a:xfrm>
            <a:off x="4307115" y="1752176"/>
            <a:ext cx="4226699" cy="4336071"/>
          </a:xfrm>
          <a:prstGeom prst="rect">
            <a:avLst/>
          </a:prstGeom>
        </p:spPr>
      </p:pic>
      <p:pic>
        <p:nvPicPr>
          <p:cNvPr id="24" name="Picture 23">
            <a:extLst>
              <a:ext uri="{FF2B5EF4-FFF2-40B4-BE49-F238E27FC236}">
                <a16:creationId xmlns:a16="http://schemas.microsoft.com/office/drawing/2014/main" id="{05922419-C12E-F534-2BFF-B24543045663}"/>
              </a:ext>
            </a:extLst>
          </p:cNvPr>
          <p:cNvPicPr>
            <a:picLocks noChangeAspect="1"/>
          </p:cNvPicPr>
          <p:nvPr/>
        </p:nvPicPr>
        <p:blipFill>
          <a:blip r:embed="rId4"/>
          <a:stretch>
            <a:fillRect/>
          </a:stretch>
        </p:blipFill>
        <p:spPr>
          <a:xfrm>
            <a:off x="189726" y="1755792"/>
            <a:ext cx="4226699" cy="4332456"/>
          </a:xfrm>
          <a:prstGeom prst="rect">
            <a:avLst/>
          </a:prstGeom>
        </p:spPr>
      </p:pic>
    </p:spTree>
    <p:extLst>
      <p:ext uri="{BB962C8B-B14F-4D97-AF65-F5344CB8AC3E}">
        <p14:creationId xmlns:p14="http://schemas.microsoft.com/office/powerpoint/2010/main" val="424016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19CB-CA8F-42EE-E2D5-6598F91F96B2}"/>
              </a:ext>
            </a:extLst>
          </p:cNvPr>
          <p:cNvSpPr>
            <a:spLocks noGrp="1"/>
          </p:cNvSpPr>
          <p:nvPr>
            <p:ph type="title"/>
          </p:nvPr>
        </p:nvSpPr>
        <p:spPr>
          <a:xfrm>
            <a:off x="838200" y="2420067"/>
            <a:ext cx="10515600" cy="1325563"/>
          </a:xfrm>
        </p:spPr>
        <p:txBody>
          <a:bodyPr/>
          <a:lstStyle/>
          <a:p>
            <a:pPr algn="ctr"/>
            <a:r>
              <a:rPr lang="en-US" b="1" dirty="0">
                <a:latin typeface="Amasis MT Pro Medium" panose="02040604050005020304" pitchFamily="18" charset="0"/>
              </a:rPr>
              <a:t>Introduction</a:t>
            </a:r>
          </a:p>
        </p:txBody>
      </p:sp>
    </p:spTree>
    <p:extLst>
      <p:ext uri="{BB962C8B-B14F-4D97-AF65-F5344CB8AC3E}">
        <p14:creationId xmlns:p14="http://schemas.microsoft.com/office/powerpoint/2010/main" val="178223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229A-459E-FA5C-4FFF-1B8BA7725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34D7A-00BE-4044-23D3-5B176F907D4F}"/>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The Wave-Function</a:t>
            </a:r>
          </a:p>
        </p:txBody>
      </p:sp>
      <p:pic>
        <p:nvPicPr>
          <p:cNvPr id="15" name="Picture 14">
            <a:extLst>
              <a:ext uri="{FF2B5EF4-FFF2-40B4-BE49-F238E27FC236}">
                <a16:creationId xmlns:a16="http://schemas.microsoft.com/office/drawing/2014/main" id="{6DDAC469-BB26-7550-FAA4-0155E9825C81}"/>
              </a:ext>
            </a:extLst>
          </p:cNvPr>
          <p:cNvPicPr>
            <a:picLocks noChangeAspect="1"/>
          </p:cNvPicPr>
          <p:nvPr/>
        </p:nvPicPr>
        <p:blipFill>
          <a:blip r:embed="rId2"/>
          <a:stretch>
            <a:fillRect/>
          </a:stretch>
        </p:blipFill>
        <p:spPr>
          <a:xfrm>
            <a:off x="3909526" y="1543662"/>
            <a:ext cx="3736183" cy="3832862"/>
          </a:xfrm>
          <a:prstGeom prst="rect">
            <a:avLst/>
          </a:prstGeom>
        </p:spPr>
      </p:pic>
      <p:pic>
        <p:nvPicPr>
          <p:cNvPr id="17" name="Picture 16">
            <a:extLst>
              <a:ext uri="{FF2B5EF4-FFF2-40B4-BE49-F238E27FC236}">
                <a16:creationId xmlns:a16="http://schemas.microsoft.com/office/drawing/2014/main" id="{E3E9D5F9-1C39-612E-6ED3-8BE7F1F75CF6}"/>
              </a:ext>
            </a:extLst>
          </p:cNvPr>
          <p:cNvPicPr>
            <a:picLocks noChangeAspect="1"/>
          </p:cNvPicPr>
          <p:nvPr/>
        </p:nvPicPr>
        <p:blipFill>
          <a:blip r:embed="rId3"/>
          <a:stretch>
            <a:fillRect/>
          </a:stretch>
        </p:blipFill>
        <p:spPr>
          <a:xfrm>
            <a:off x="0" y="1543662"/>
            <a:ext cx="3739301" cy="3832862"/>
          </a:xfrm>
          <a:prstGeom prst="rect">
            <a:avLst/>
          </a:prstGeom>
        </p:spPr>
      </p:pic>
      <p:pic>
        <p:nvPicPr>
          <p:cNvPr id="21" name="Picture 20">
            <a:extLst>
              <a:ext uri="{FF2B5EF4-FFF2-40B4-BE49-F238E27FC236}">
                <a16:creationId xmlns:a16="http://schemas.microsoft.com/office/drawing/2014/main" id="{C79ADC48-B30D-07CD-5C62-F40F7BE50B6C}"/>
              </a:ext>
            </a:extLst>
          </p:cNvPr>
          <p:cNvPicPr>
            <a:picLocks noChangeAspect="1"/>
          </p:cNvPicPr>
          <p:nvPr/>
        </p:nvPicPr>
        <p:blipFill>
          <a:blip r:embed="rId4"/>
          <a:stretch>
            <a:fillRect/>
          </a:stretch>
        </p:blipFill>
        <p:spPr>
          <a:xfrm>
            <a:off x="8452701" y="18255"/>
            <a:ext cx="3478420" cy="6858000"/>
          </a:xfrm>
          <a:prstGeom prst="rect">
            <a:avLst/>
          </a:prstGeom>
        </p:spPr>
      </p:pic>
      <p:pic>
        <p:nvPicPr>
          <p:cNvPr id="4" name="Picture 2" descr="Homer na Noia (@homernanoia) / X">
            <a:extLst>
              <a:ext uri="{FF2B5EF4-FFF2-40B4-BE49-F238E27FC236}">
                <a16:creationId xmlns:a16="http://schemas.microsoft.com/office/drawing/2014/main" id="{61A4495D-0EA6-3FD9-4083-3FC6AF0B2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534" y="5376524"/>
            <a:ext cx="1767196" cy="176719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27E3BA81-F2AF-5AB9-C164-801597889F91}"/>
              </a:ext>
            </a:extLst>
          </p:cNvPr>
          <p:cNvSpPr txBox="1">
            <a:spLocks/>
          </p:cNvSpPr>
          <p:nvPr/>
        </p:nvSpPr>
        <p:spPr>
          <a:xfrm>
            <a:off x="0" y="982341"/>
            <a:ext cx="7819052" cy="722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masis MT Pro Medium" panose="02040604050005020304" pitchFamily="18" charset="0"/>
              </a:rPr>
              <a:t>Having drawn the physical picture discussed, let us look at the J= 0 </a:t>
            </a:r>
            <a:r>
              <a:rPr lang="en-US" sz="1800" b="1">
                <a:latin typeface="Amasis MT Pro Medium" panose="02040604050005020304" pitchFamily="18" charset="0"/>
              </a:rPr>
              <a:t>ground-state</a:t>
            </a:r>
            <a:r>
              <a:rPr lang="en-US" sz="1800">
                <a:latin typeface="Amasis MT Pro Medium" panose="02040604050005020304" pitchFamily="18" charset="0"/>
              </a:rPr>
              <a:t> wave function;</a:t>
            </a:r>
            <a:endParaRPr lang="en-US" sz="1800" dirty="0">
              <a:latin typeface="Amasis MT Pro Medium" panose="02040604050005020304" pitchFamily="18" charset="0"/>
            </a:endParaRPr>
          </a:p>
        </p:txBody>
      </p:sp>
    </p:spTree>
    <p:extLst>
      <p:ext uri="{BB962C8B-B14F-4D97-AF65-F5344CB8AC3E}">
        <p14:creationId xmlns:p14="http://schemas.microsoft.com/office/powerpoint/2010/main" val="1294631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7BB9-A867-7A51-5EEA-C33A16F5D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5E180-F8E4-B495-C008-20F3CF5FE5A7}"/>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The Wave-Function</a:t>
            </a:r>
          </a:p>
        </p:txBody>
      </p:sp>
      <p:sp>
        <p:nvSpPr>
          <p:cNvPr id="3" name="Content Placeholder 2">
            <a:extLst>
              <a:ext uri="{FF2B5EF4-FFF2-40B4-BE49-F238E27FC236}">
                <a16:creationId xmlns:a16="http://schemas.microsoft.com/office/drawing/2014/main" id="{9288960A-A56B-E6A9-4DEF-6B1E8FC555E6}"/>
              </a:ext>
            </a:extLst>
          </p:cNvPr>
          <p:cNvSpPr>
            <a:spLocks noGrp="1"/>
          </p:cNvSpPr>
          <p:nvPr>
            <p:ph idx="1"/>
          </p:nvPr>
        </p:nvSpPr>
        <p:spPr>
          <a:xfrm>
            <a:off x="0" y="982341"/>
            <a:ext cx="7819052" cy="722953"/>
          </a:xfrm>
        </p:spPr>
        <p:txBody>
          <a:bodyPr>
            <a:normAutofit/>
          </a:bodyPr>
          <a:lstStyle/>
          <a:p>
            <a:r>
              <a:rPr lang="en-US" sz="1800" dirty="0">
                <a:latin typeface="Amasis MT Pro Medium" panose="02040604050005020304" pitchFamily="18" charset="0"/>
              </a:rPr>
              <a:t>Having drawn the physical picture discussed, let us look at the J= 0 </a:t>
            </a:r>
            <a:r>
              <a:rPr lang="en-US" sz="1800" b="1" dirty="0">
                <a:latin typeface="Amasis MT Pro Medium" panose="02040604050005020304" pitchFamily="18" charset="0"/>
              </a:rPr>
              <a:t>ground-state</a:t>
            </a:r>
            <a:r>
              <a:rPr lang="en-US" sz="1800" dirty="0">
                <a:latin typeface="Amasis MT Pro Medium" panose="02040604050005020304" pitchFamily="18" charset="0"/>
              </a:rPr>
              <a:t> wave function;</a:t>
            </a:r>
          </a:p>
        </p:txBody>
      </p:sp>
      <p:pic>
        <p:nvPicPr>
          <p:cNvPr id="15" name="Picture 14">
            <a:extLst>
              <a:ext uri="{FF2B5EF4-FFF2-40B4-BE49-F238E27FC236}">
                <a16:creationId xmlns:a16="http://schemas.microsoft.com/office/drawing/2014/main" id="{3BCD7A09-FDD0-D427-2F3B-9355FDD5536E}"/>
              </a:ext>
            </a:extLst>
          </p:cNvPr>
          <p:cNvPicPr>
            <a:picLocks noChangeAspect="1"/>
          </p:cNvPicPr>
          <p:nvPr/>
        </p:nvPicPr>
        <p:blipFill>
          <a:blip r:embed="rId2"/>
          <a:stretch>
            <a:fillRect/>
          </a:stretch>
        </p:blipFill>
        <p:spPr>
          <a:xfrm>
            <a:off x="4307115" y="1752176"/>
            <a:ext cx="4226699" cy="4336071"/>
          </a:xfrm>
          <a:prstGeom prst="rect">
            <a:avLst/>
          </a:prstGeom>
        </p:spPr>
      </p:pic>
      <p:pic>
        <p:nvPicPr>
          <p:cNvPr id="17" name="Picture 16">
            <a:extLst>
              <a:ext uri="{FF2B5EF4-FFF2-40B4-BE49-F238E27FC236}">
                <a16:creationId xmlns:a16="http://schemas.microsoft.com/office/drawing/2014/main" id="{5E4F2887-7730-C947-792B-69051FF3D2C3}"/>
              </a:ext>
            </a:extLst>
          </p:cNvPr>
          <p:cNvPicPr>
            <a:picLocks noChangeAspect="1"/>
          </p:cNvPicPr>
          <p:nvPr/>
        </p:nvPicPr>
        <p:blipFill>
          <a:blip r:embed="rId3"/>
          <a:stretch>
            <a:fillRect/>
          </a:stretch>
        </p:blipFill>
        <p:spPr>
          <a:xfrm>
            <a:off x="189726" y="1755792"/>
            <a:ext cx="4226699" cy="4332456"/>
          </a:xfrm>
          <a:prstGeom prst="rect">
            <a:avLst/>
          </a:prstGeom>
        </p:spPr>
      </p:pic>
      <p:pic>
        <p:nvPicPr>
          <p:cNvPr id="21" name="Picture 20">
            <a:extLst>
              <a:ext uri="{FF2B5EF4-FFF2-40B4-BE49-F238E27FC236}">
                <a16:creationId xmlns:a16="http://schemas.microsoft.com/office/drawing/2014/main" id="{A913B374-CE55-B015-9C8F-55D55D64CF96}"/>
              </a:ext>
            </a:extLst>
          </p:cNvPr>
          <p:cNvPicPr>
            <a:picLocks noChangeAspect="1"/>
          </p:cNvPicPr>
          <p:nvPr/>
        </p:nvPicPr>
        <p:blipFill>
          <a:blip r:embed="rId4"/>
          <a:stretch>
            <a:fillRect/>
          </a:stretch>
        </p:blipFill>
        <p:spPr>
          <a:xfrm>
            <a:off x="8452701" y="18255"/>
            <a:ext cx="3478420" cy="6858000"/>
          </a:xfrm>
          <a:prstGeom prst="rect">
            <a:avLst/>
          </a:prstGeom>
        </p:spPr>
      </p:pic>
      <p:sp>
        <p:nvSpPr>
          <p:cNvPr id="22" name="TextBox 21">
            <a:extLst>
              <a:ext uri="{FF2B5EF4-FFF2-40B4-BE49-F238E27FC236}">
                <a16:creationId xmlns:a16="http://schemas.microsoft.com/office/drawing/2014/main" id="{C032DDD5-EEDA-AA5F-0844-2B04D85D6AE8}"/>
              </a:ext>
            </a:extLst>
          </p:cNvPr>
          <p:cNvSpPr txBox="1"/>
          <p:nvPr/>
        </p:nvSpPr>
        <p:spPr>
          <a:xfrm>
            <a:off x="1031449" y="6262154"/>
            <a:ext cx="8452701" cy="369332"/>
          </a:xfrm>
          <a:prstGeom prst="rect">
            <a:avLst/>
          </a:prstGeom>
          <a:noFill/>
        </p:spPr>
        <p:txBody>
          <a:bodyPr wrap="square" rtlCol="0">
            <a:spAutoFit/>
          </a:bodyPr>
          <a:lstStyle/>
          <a:p>
            <a:r>
              <a:rPr lang="en-US" dirty="0">
                <a:latin typeface="Amasis MT Pro Medium" panose="02040604050005020304" pitchFamily="18" charset="0"/>
              </a:rPr>
              <a:t>This is surprising! There should be NO NODES in the ground-state!</a:t>
            </a:r>
          </a:p>
        </p:txBody>
      </p:sp>
    </p:spTree>
    <p:extLst>
      <p:ext uri="{BB962C8B-B14F-4D97-AF65-F5344CB8AC3E}">
        <p14:creationId xmlns:p14="http://schemas.microsoft.com/office/powerpoint/2010/main" val="409293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989292-BEBF-98BB-7991-7FF4B0AA7123}"/>
              </a:ext>
            </a:extLst>
          </p:cNvPr>
          <p:cNvSpPr txBox="1">
            <a:spLocks/>
          </p:cNvSpPr>
          <p:nvPr/>
        </p:nvSpPr>
        <p:spPr>
          <a:xfrm>
            <a:off x="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Amasis MT Pro Medium" panose="02040604050005020304" pitchFamily="18" charset="0"/>
              </a:rPr>
              <a:t>The Wave-Function</a:t>
            </a:r>
            <a:endParaRPr lang="en-US" sz="3600" dirty="0">
              <a:latin typeface="Amasis MT Pro Medium" panose="02040604050005020304" pitchFamily="18" charset="0"/>
            </a:endParaRPr>
          </a:p>
        </p:txBody>
      </p:sp>
      <p:pic>
        <p:nvPicPr>
          <p:cNvPr id="8" name="Picture 7" descr="A screenshot of a graph&#10;&#10;AI-generated content may be incorrect.">
            <a:extLst>
              <a:ext uri="{FF2B5EF4-FFF2-40B4-BE49-F238E27FC236}">
                <a16:creationId xmlns:a16="http://schemas.microsoft.com/office/drawing/2014/main" id="{21D4D9D7-7CA3-4FD5-7446-57D38A23B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726" y="1343818"/>
            <a:ext cx="7883013" cy="5255342"/>
          </a:xfrm>
          <a:prstGeom prst="rect">
            <a:avLst/>
          </a:prstGeom>
        </p:spPr>
      </p:pic>
    </p:spTree>
    <p:extLst>
      <p:ext uri="{BB962C8B-B14F-4D97-AF65-F5344CB8AC3E}">
        <p14:creationId xmlns:p14="http://schemas.microsoft.com/office/powerpoint/2010/main" val="1788686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93F0-F5B7-C9F0-1251-07883CB4A862}"/>
              </a:ext>
            </a:extLst>
          </p:cNvPr>
          <p:cNvSpPr>
            <a:spLocks noGrp="1"/>
          </p:cNvSpPr>
          <p:nvPr>
            <p:ph type="title"/>
          </p:nvPr>
        </p:nvSpPr>
        <p:spPr>
          <a:xfrm>
            <a:off x="0" y="18255"/>
            <a:ext cx="10515600" cy="1325563"/>
          </a:xfrm>
        </p:spPr>
        <p:txBody>
          <a:bodyPr/>
          <a:lstStyle/>
          <a:p>
            <a:r>
              <a:rPr lang="en-US" dirty="0">
                <a:latin typeface="Amasis MT Pro Medium" panose="02040604050005020304" pitchFamily="18" charset="0"/>
              </a:rPr>
              <a:t>Further</a:t>
            </a:r>
            <a:r>
              <a:rPr lang="en-US" dirty="0"/>
              <a:t> </a:t>
            </a:r>
            <a:r>
              <a:rPr lang="en-US" dirty="0">
                <a:latin typeface="Amasis MT Pro Medium" panose="02040604050005020304" pitchFamily="18" charset="0"/>
              </a:rPr>
              <a:t>Results</a:t>
            </a:r>
          </a:p>
        </p:txBody>
      </p:sp>
      <p:sp>
        <p:nvSpPr>
          <p:cNvPr id="3" name="Content Placeholder 2">
            <a:extLst>
              <a:ext uri="{FF2B5EF4-FFF2-40B4-BE49-F238E27FC236}">
                <a16:creationId xmlns:a16="http://schemas.microsoft.com/office/drawing/2014/main" id="{E0524AAA-2D65-3A34-9547-06CAA236410E}"/>
              </a:ext>
            </a:extLst>
          </p:cNvPr>
          <p:cNvSpPr>
            <a:spLocks noGrp="1"/>
          </p:cNvSpPr>
          <p:nvPr>
            <p:ph idx="1"/>
          </p:nvPr>
        </p:nvSpPr>
        <p:spPr>
          <a:xfrm>
            <a:off x="0" y="1068542"/>
            <a:ext cx="10515600" cy="4351338"/>
          </a:xfrm>
        </p:spPr>
        <p:txBody>
          <a:bodyPr>
            <a:normAutofit/>
          </a:bodyPr>
          <a:lstStyle/>
          <a:p>
            <a:r>
              <a:rPr lang="en-US" sz="2000" dirty="0">
                <a:latin typeface="Amasis MT Pro Medium" panose="02040604050005020304" pitchFamily="18" charset="0"/>
              </a:rPr>
              <a:t>We have also a very weakly bound J = 1 state, with energies around 1 </a:t>
            </a:r>
            <a:r>
              <a:rPr lang="en-US" sz="2000" dirty="0" err="1">
                <a:latin typeface="Amasis MT Pro Medium" panose="02040604050005020304" pitchFamily="18" charset="0"/>
              </a:rPr>
              <a:t>meV</a:t>
            </a:r>
            <a:r>
              <a:rPr lang="en-US" sz="2000" dirty="0">
                <a:latin typeface="Amasis MT Pro Medium" panose="02040604050005020304" pitchFamily="18" charset="0"/>
              </a:rPr>
              <a:t>;</a:t>
            </a:r>
          </a:p>
        </p:txBody>
      </p:sp>
      <p:pic>
        <p:nvPicPr>
          <p:cNvPr id="17410" name="Picture 2">
            <a:extLst>
              <a:ext uri="{FF2B5EF4-FFF2-40B4-BE49-F238E27FC236}">
                <a16:creationId xmlns:a16="http://schemas.microsoft.com/office/drawing/2014/main" id="{B8BC540B-B19F-64B0-AE93-6C5F71AD9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80" y="1772981"/>
            <a:ext cx="5469661" cy="401647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0C5053B0-B79B-2223-E082-DC8EC1E7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561" y="1990983"/>
            <a:ext cx="5770140" cy="3132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6A95B6-897F-D7EC-31FC-5D48DA8D7181}"/>
              </a:ext>
            </a:extLst>
          </p:cNvPr>
          <p:cNvSpPr txBox="1"/>
          <p:nvPr/>
        </p:nvSpPr>
        <p:spPr>
          <a:xfrm>
            <a:off x="0" y="5824422"/>
            <a:ext cx="10515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From the distribution, we see that the state has a p-wave component stemming from the electron-electron interaction;</a:t>
            </a:r>
          </a:p>
        </p:txBody>
      </p:sp>
    </p:spTree>
    <p:extLst>
      <p:ext uri="{BB962C8B-B14F-4D97-AF65-F5344CB8AC3E}">
        <p14:creationId xmlns:p14="http://schemas.microsoft.com/office/powerpoint/2010/main" val="52123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18B7-99EB-5C4A-15AC-35E20F270514}"/>
              </a:ext>
            </a:extLst>
          </p:cNvPr>
          <p:cNvSpPr>
            <a:spLocks noGrp="1"/>
          </p:cNvSpPr>
          <p:nvPr>
            <p:ph type="title"/>
          </p:nvPr>
        </p:nvSpPr>
        <p:spPr/>
        <p:txBody>
          <a:bodyPr/>
          <a:lstStyle/>
          <a:p>
            <a:r>
              <a:rPr lang="en-US" dirty="0">
                <a:latin typeface="Amasis MT Pro Medium" panose="02040604050005020304" pitchFamily="18" charset="0"/>
              </a:rPr>
              <a:t>Conclusion and Extra Challenges</a:t>
            </a:r>
          </a:p>
        </p:txBody>
      </p:sp>
      <p:sp>
        <p:nvSpPr>
          <p:cNvPr id="3" name="Content Placeholder 2">
            <a:extLst>
              <a:ext uri="{FF2B5EF4-FFF2-40B4-BE49-F238E27FC236}">
                <a16:creationId xmlns:a16="http://schemas.microsoft.com/office/drawing/2014/main" id="{49741B5E-386A-3D56-0319-7BD2D76D4151}"/>
              </a:ext>
            </a:extLst>
          </p:cNvPr>
          <p:cNvSpPr>
            <a:spLocks noGrp="1"/>
          </p:cNvSpPr>
          <p:nvPr>
            <p:ph idx="1"/>
          </p:nvPr>
        </p:nvSpPr>
        <p:spPr/>
        <p:txBody>
          <a:bodyPr/>
          <a:lstStyle/>
          <a:p>
            <a:r>
              <a:rPr lang="en-US" dirty="0">
                <a:latin typeface="Amasis MT Pro Medium" panose="02040604050005020304" pitchFamily="18" charset="0"/>
              </a:rPr>
              <a:t>We briefly discussed the exciton in the Schrodinger Equation approach and the Dirac Equation approach;</a:t>
            </a:r>
          </a:p>
          <a:p>
            <a:r>
              <a:rPr lang="en-US" dirty="0">
                <a:latin typeface="Amasis MT Pro Medium" panose="02040604050005020304" pitchFamily="18" charset="0"/>
              </a:rPr>
              <a:t>Then, we investigated the three-body and saw that there is one J = 0 State and a J = 1 State;</a:t>
            </a:r>
          </a:p>
          <a:p>
            <a:r>
              <a:rPr lang="en-US" dirty="0">
                <a:latin typeface="Amasis MT Pro Medium" panose="02040604050005020304" pitchFamily="18" charset="0"/>
              </a:rPr>
              <a:t>Furthermore, we saw a Node in the three-body wave function in the ground-state; </a:t>
            </a:r>
          </a:p>
          <a:p>
            <a:r>
              <a:rPr lang="en-US" dirty="0">
                <a:latin typeface="Amasis MT Pro Medium" panose="02040604050005020304" pitchFamily="18" charset="0"/>
              </a:rPr>
              <a:t>Recently there some calculations of the three-body system under some external magnetic field but there are many challenges for the double layer system in the context of structural response to external field;</a:t>
            </a:r>
          </a:p>
          <a:p>
            <a:endParaRPr lang="en-US" dirty="0">
              <a:latin typeface="Amasis MT Pro Medium" panose="02040604050005020304" pitchFamily="18" charset="0"/>
            </a:endParaRPr>
          </a:p>
        </p:txBody>
      </p:sp>
    </p:spTree>
    <p:extLst>
      <p:ext uri="{BB962C8B-B14F-4D97-AF65-F5344CB8AC3E}">
        <p14:creationId xmlns:p14="http://schemas.microsoft.com/office/powerpoint/2010/main" val="446726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189F-ED28-003E-720E-05F841465199}"/>
              </a:ext>
            </a:extLst>
          </p:cNvPr>
          <p:cNvSpPr>
            <a:spLocks noGrp="1"/>
          </p:cNvSpPr>
          <p:nvPr>
            <p:ph type="title"/>
          </p:nvPr>
        </p:nvSpPr>
        <p:spPr>
          <a:xfrm>
            <a:off x="0" y="2766218"/>
            <a:ext cx="12192000" cy="1325563"/>
          </a:xfrm>
        </p:spPr>
        <p:txBody>
          <a:bodyPr/>
          <a:lstStyle/>
          <a:p>
            <a:pPr algn="ctr"/>
            <a:r>
              <a:rPr lang="en-US" dirty="0">
                <a:latin typeface="Amasis MT Pro Medium" panose="02040604050005020304" pitchFamily="18" charset="0"/>
              </a:rPr>
              <a:t>Extra– Excitons and </a:t>
            </a:r>
            <a:r>
              <a:rPr lang="en-US" dirty="0" err="1">
                <a:latin typeface="Amasis MT Pro Medium" panose="02040604050005020304" pitchFamily="18" charset="0"/>
              </a:rPr>
              <a:t>Trions</a:t>
            </a:r>
            <a:r>
              <a:rPr lang="en-US" dirty="0">
                <a:latin typeface="Amasis MT Pro Medium" panose="02040604050005020304" pitchFamily="18" charset="0"/>
              </a:rPr>
              <a:t> in Bilayers</a:t>
            </a:r>
          </a:p>
        </p:txBody>
      </p:sp>
    </p:spTree>
    <p:extLst>
      <p:ext uri="{BB962C8B-B14F-4D97-AF65-F5344CB8AC3E}">
        <p14:creationId xmlns:p14="http://schemas.microsoft.com/office/powerpoint/2010/main" val="3596877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6E4F-5145-D81F-B01B-DBC78682768C}"/>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Heterostructures, layers and all that Jazz</a:t>
            </a:r>
          </a:p>
        </p:txBody>
      </p:sp>
    </p:spTree>
    <p:extLst>
      <p:ext uri="{BB962C8B-B14F-4D97-AF65-F5344CB8AC3E}">
        <p14:creationId xmlns:p14="http://schemas.microsoft.com/office/powerpoint/2010/main" val="1900154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005D2-D8B5-E6BD-555E-13480640A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CDD65-D34A-A54C-3922-DB942A85E3EC}"/>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Heterostructures, layers and all that Jazz</a:t>
            </a:r>
          </a:p>
        </p:txBody>
      </p:sp>
      <p:pic>
        <p:nvPicPr>
          <p:cNvPr id="3" name="Google Shape;160;p6">
            <a:extLst>
              <a:ext uri="{FF2B5EF4-FFF2-40B4-BE49-F238E27FC236}">
                <a16:creationId xmlns:a16="http://schemas.microsoft.com/office/drawing/2014/main" id="{36A3C449-21C9-231C-F5F2-5AD470599E42}"/>
              </a:ext>
            </a:extLst>
          </p:cNvPr>
          <p:cNvPicPr preferRelativeResize="0"/>
          <p:nvPr/>
        </p:nvPicPr>
        <p:blipFill rotWithShape="1">
          <a:blip r:embed="rId3">
            <a:alphaModFix/>
          </a:blip>
          <a:srcRect/>
          <a:stretch/>
        </p:blipFill>
        <p:spPr>
          <a:xfrm>
            <a:off x="555378" y="1343818"/>
            <a:ext cx="4277322" cy="2438740"/>
          </a:xfrm>
          <a:prstGeom prst="rect">
            <a:avLst/>
          </a:prstGeom>
          <a:noFill/>
          <a:ln>
            <a:noFill/>
          </a:ln>
        </p:spPr>
      </p:pic>
      <p:sp>
        <p:nvSpPr>
          <p:cNvPr id="4" name="TextBox 3">
            <a:extLst>
              <a:ext uri="{FF2B5EF4-FFF2-40B4-BE49-F238E27FC236}">
                <a16:creationId xmlns:a16="http://schemas.microsoft.com/office/drawing/2014/main" id="{2F1CE9EB-AA28-784E-F9E9-6BB1D0F2D679}"/>
              </a:ext>
            </a:extLst>
          </p:cNvPr>
          <p:cNvSpPr txBox="1"/>
          <p:nvPr/>
        </p:nvSpPr>
        <p:spPr>
          <a:xfrm>
            <a:off x="5643716" y="1343818"/>
            <a:ext cx="5992906"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Due to the 2D nature of this class of materials, it is a nature thought to just pile them up;</a:t>
            </a:r>
          </a:p>
          <a:p>
            <a:pPr marL="285750" indent="-285750">
              <a:buFont typeface="Arial" panose="020B0604020202020204" pitchFamily="34" charset="0"/>
              <a:buChar char="•"/>
            </a:pPr>
            <a:r>
              <a:rPr lang="en-US" dirty="0">
                <a:latin typeface="Amasis MT Pro Medium" panose="02040604050005020304" pitchFamily="18" charset="0"/>
              </a:rPr>
              <a:t>In this way, we can control its properties and have some new formation of excitons and </a:t>
            </a:r>
            <a:r>
              <a:rPr lang="en-US" dirty="0" err="1">
                <a:latin typeface="Amasis MT Pro Medium" panose="02040604050005020304" pitchFamily="18" charset="0"/>
              </a:rPr>
              <a:t>trions</a:t>
            </a:r>
            <a:r>
              <a:rPr lang="en-US" dirty="0">
                <a:latin typeface="Amasis MT Pro Medium" panose="02040604050005020304" pitchFamily="18" charset="0"/>
              </a:rPr>
              <a:t>;</a:t>
            </a:r>
          </a:p>
          <a:p>
            <a:pPr marL="285750" indent="-285750">
              <a:buFont typeface="Arial" panose="020B0604020202020204" pitchFamily="34" charset="0"/>
              <a:buChar char="•"/>
            </a:pPr>
            <a:endParaRPr lang="en-US" dirty="0">
              <a:latin typeface="Amasis MT Pro Medium" panose="02040604050005020304" pitchFamily="18" charset="0"/>
            </a:endParaRPr>
          </a:p>
        </p:txBody>
      </p:sp>
      <p:sp>
        <p:nvSpPr>
          <p:cNvPr id="6" name="TextBox 5">
            <a:extLst>
              <a:ext uri="{FF2B5EF4-FFF2-40B4-BE49-F238E27FC236}">
                <a16:creationId xmlns:a16="http://schemas.microsoft.com/office/drawing/2014/main" id="{9F9969E6-699B-F8E6-3182-37FCD670DA60}"/>
              </a:ext>
            </a:extLst>
          </p:cNvPr>
          <p:cNvSpPr txBox="1"/>
          <p:nvPr/>
        </p:nvSpPr>
        <p:spPr>
          <a:xfrm>
            <a:off x="538244" y="4036854"/>
            <a:ext cx="4311590" cy="1477328"/>
          </a:xfrm>
          <a:prstGeom prst="rect">
            <a:avLst/>
          </a:prstGeom>
          <a:noFill/>
        </p:spPr>
        <p:txBody>
          <a:bodyPr wrap="square">
            <a:spAutoFit/>
          </a:bodyPr>
          <a:lstStyle/>
          <a:p>
            <a:pPr marL="0" marR="0" lvl="0" indent="0" algn="l" rtl="0">
              <a:spcBef>
                <a:spcPts val="0"/>
              </a:spcBef>
              <a:spcAft>
                <a:spcPts val="0"/>
              </a:spcAft>
              <a:buNone/>
            </a:pPr>
            <a:r>
              <a:rPr lang="en-US" sz="1800" i="1" dirty="0">
                <a:latin typeface="Amasis MT Pro Medium" panose="02040604050005020304" pitchFamily="18" charset="0"/>
                <a:ea typeface="Geo"/>
                <a:cs typeface="Geo"/>
                <a:sym typeface="Geo"/>
              </a:rPr>
              <a:t>“What could we do with layered structures with just the right layers? What would the properties of materials be if we could really arrange the atoms the way we want them? “ Richard P. Feynman</a:t>
            </a:r>
            <a:endParaRPr lang="en-US" dirty="0">
              <a:latin typeface="Amasis MT Pro Medium" panose="02040604050005020304" pitchFamily="18" charset="0"/>
            </a:endParaRPr>
          </a:p>
        </p:txBody>
      </p:sp>
      <p:pic>
        <p:nvPicPr>
          <p:cNvPr id="19458" name="Picture 2">
            <a:extLst>
              <a:ext uri="{FF2B5EF4-FFF2-40B4-BE49-F238E27FC236}">
                <a16:creationId xmlns:a16="http://schemas.microsoft.com/office/drawing/2014/main" id="{CA2CA4C6-529C-6864-651A-EDFD8B4F1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716" y="2820272"/>
            <a:ext cx="5987084" cy="351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63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B98121-67C9-0391-97C4-41120FCCC0D3}"/>
              </a:ext>
            </a:extLst>
          </p:cNvPr>
          <p:cNvSpPr>
            <a:spLocks noGrp="1"/>
          </p:cNvSpPr>
          <p:nvPr>
            <p:ph type="title"/>
          </p:nvPr>
        </p:nvSpPr>
        <p:spPr>
          <a:xfrm>
            <a:off x="0" y="18255"/>
            <a:ext cx="10515600" cy="1325563"/>
          </a:xfrm>
        </p:spPr>
        <p:txBody>
          <a:bodyPr>
            <a:normAutofit/>
          </a:bodyPr>
          <a:lstStyle/>
          <a:p>
            <a:r>
              <a:rPr lang="en-US" sz="3600" dirty="0">
                <a:latin typeface="Amasis MT Pro Medium" panose="02040604050005020304" pitchFamily="18" charset="0"/>
              </a:rPr>
              <a:t>Inter- and Intra-layer interactions</a:t>
            </a:r>
          </a:p>
        </p:txBody>
      </p:sp>
      <p:pic>
        <p:nvPicPr>
          <p:cNvPr id="10" name="Picture 9" descr="A diagram of a molecule&#10;&#10;AI-generated content may be incorrect.">
            <a:extLst>
              <a:ext uri="{FF2B5EF4-FFF2-40B4-BE49-F238E27FC236}">
                <a16:creationId xmlns:a16="http://schemas.microsoft.com/office/drawing/2014/main" id="{6A878613-ECE1-8503-CEF6-D2EDB8AF4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61" y="1194796"/>
            <a:ext cx="5821939" cy="2530120"/>
          </a:xfrm>
          <a:prstGeom prst="rect">
            <a:avLst/>
          </a:prstGeom>
        </p:spPr>
      </p:pic>
      <p:pic>
        <p:nvPicPr>
          <p:cNvPr id="12" name="Picture 11" descr="A black text with numbers and symbols&#10;&#10;AI-generated content may be incorrect.">
            <a:extLst>
              <a:ext uri="{FF2B5EF4-FFF2-40B4-BE49-F238E27FC236}">
                <a16:creationId xmlns:a16="http://schemas.microsoft.com/office/drawing/2014/main" id="{75467038-D4BF-5DC9-7CB0-ADAA11E4F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01" y="4009370"/>
            <a:ext cx="3634212" cy="749964"/>
          </a:xfrm>
          <a:prstGeom prst="rect">
            <a:avLst/>
          </a:prstGeom>
        </p:spPr>
      </p:pic>
      <p:pic>
        <p:nvPicPr>
          <p:cNvPr id="14" name="Picture 13">
            <a:extLst>
              <a:ext uri="{FF2B5EF4-FFF2-40B4-BE49-F238E27FC236}">
                <a16:creationId xmlns:a16="http://schemas.microsoft.com/office/drawing/2014/main" id="{5A61E0B2-349D-0715-9229-94DDB1AA5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93" y="5020292"/>
            <a:ext cx="5192673" cy="381954"/>
          </a:xfrm>
          <a:prstGeom prst="rect">
            <a:avLst/>
          </a:prstGeom>
        </p:spPr>
      </p:pic>
      <p:pic>
        <p:nvPicPr>
          <p:cNvPr id="16" name="Picture 15" descr="A math equations with numbers and symbols&#10;&#10;AI-generated content may be incorrect.">
            <a:extLst>
              <a:ext uri="{FF2B5EF4-FFF2-40B4-BE49-F238E27FC236}">
                <a16:creationId xmlns:a16="http://schemas.microsoft.com/office/drawing/2014/main" id="{2B7322D6-70F9-F759-BC9F-251137FEE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48" y="5630990"/>
            <a:ext cx="5641165" cy="987871"/>
          </a:xfrm>
          <a:prstGeom prst="rect">
            <a:avLst/>
          </a:prstGeom>
        </p:spPr>
      </p:pic>
      <p:pic>
        <p:nvPicPr>
          <p:cNvPr id="22" name="Picture 21">
            <a:extLst>
              <a:ext uri="{FF2B5EF4-FFF2-40B4-BE49-F238E27FC236}">
                <a16:creationId xmlns:a16="http://schemas.microsoft.com/office/drawing/2014/main" id="{B45EF5CB-D28B-E966-4B55-38EC4ABF6FF2}"/>
              </a:ext>
            </a:extLst>
          </p:cNvPr>
          <p:cNvPicPr>
            <a:picLocks noChangeAspect="1"/>
          </p:cNvPicPr>
          <p:nvPr/>
        </p:nvPicPr>
        <p:blipFill>
          <a:blip r:embed="rId6"/>
          <a:stretch>
            <a:fillRect/>
          </a:stretch>
        </p:blipFill>
        <p:spPr>
          <a:xfrm>
            <a:off x="6144112" y="875071"/>
            <a:ext cx="5971687" cy="5971687"/>
          </a:xfrm>
          <a:prstGeom prst="rect">
            <a:avLst/>
          </a:prstGeom>
        </p:spPr>
      </p:pic>
    </p:spTree>
    <p:extLst>
      <p:ext uri="{BB962C8B-B14F-4D97-AF65-F5344CB8AC3E}">
        <p14:creationId xmlns:p14="http://schemas.microsoft.com/office/powerpoint/2010/main" val="3447942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E375-D6A9-8CC1-5C51-60184EEF9A8E}"/>
              </a:ext>
            </a:extLst>
          </p:cNvPr>
          <p:cNvSpPr>
            <a:spLocks noGrp="1"/>
          </p:cNvSpPr>
          <p:nvPr>
            <p:ph type="title"/>
          </p:nvPr>
        </p:nvSpPr>
        <p:spPr>
          <a:xfrm>
            <a:off x="0" y="20996"/>
            <a:ext cx="10515600" cy="1325563"/>
          </a:xfrm>
        </p:spPr>
        <p:txBody>
          <a:bodyPr/>
          <a:lstStyle/>
          <a:p>
            <a:r>
              <a:rPr lang="en-US" dirty="0">
                <a:latin typeface="Amasis MT Pro Medium" panose="02040604050005020304" pitchFamily="18" charset="0"/>
              </a:rPr>
              <a:t>Inter- and Intra- layer Excitons (d = 5)</a:t>
            </a:r>
          </a:p>
        </p:txBody>
      </p:sp>
      <p:pic>
        <p:nvPicPr>
          <p:cNvPr id="9" name="Picture 8">
            <a:extLst>
              <a:ext uri="{FF2B5EF4-FFF2-40B4-BE49-F238E27FC236}">
                <a16:creationId xmlns:a16="http://schemas.microsoft.com/office/drawing/2014/main" id="{B586BF2C-EDA0-849A-97D7-F5C0A3F78B3B}"/>
              </a:ext>
            </a:extLst>
          </p:cNvPr>
          <p:cNvPicPr>
            <a:picLocks noChangeAspect="1"/>
          </p:cNvPicPr>
          <p:nvPr/>
        </p:nvPicPr>
        <p:blipFill>
          <a:blip r:embed="rId2"/>
          <a:stretch>
            <a:fillRect/>
          </a:stretch>
        </p:blipFill>
        <p:spPr>
          <a:xfrm>
            <a:off x="6377353" y="1700616"/>
            <a:ext cx="5460508" cy="4140058"/>
          </a:xfrm>
          <a:prstGeom prst="rect">
            <a:avLst/>
          </a:prstGeom>
        </p:spPr>
      </p:pic>
      <p:pic>
        <p:nvPicPr>
          <p:cNvPr id="11" name="Picture 10">
            <a:extLst>
              <a:ext uri="{FF2B5EF4-FFF2-40B4-BE49-F238E27FC236}">
                <a16:creationId xmlns:a16="http://schemas.microsoft.com/office/drawing/2014/main" id="{D99969DE-96DF-560C-8E8B-F551C947E854}"/>
              </a:ext>
            </a:extLst>
          </p:cNvPr>
          <p:cNvPicPr>
            <a:picLocks noChangeAspect="1"/>
          </p:cNvPicPr>
          <p:nvPr/>
        </p:nvPicPr>
        <p:blipFill>
          <a:blip r:embed="rId3"/>
          <a:stretch>
            <a:fillRect/>
          </a:stretch>
        </p:blipFill>
        <p:spPr>
          <a:xfrm>
            <a:off x="281353" y="1597689"/>
            <a:ext cx="5566787" cy="4249062"/>
          </a:xfrm>
          <a:prstGeom prst="rect">
            <a:avLst/>
          </a:prstGeom>
        </p:spPr>
      </p:pic>
    </p:spTree>
    <p:extLst>
      <p:ext uri="{BB962C8B-B14F-4D97-AF65-F5344CB8AC3E}">
        <p14:creationId xmlns:p14="http://schemas.microsoft.com/office/powerpoint/2010/main" val="304949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445D-7596-5232-3409-A02C6A985064}"/>
              </a:ext>
            </a:extLst>
          </p:cNvPr>
          <p:cNvSpPr>
            <a:spLocks noGrp="1"/>
          </p:cNvSpPr>
          <p:nvPr>
            <p:ph type="title"/>
          </p:nvPr>
        </p:nvSpPr>
        <p:spPr>
          <a:xfrm>
            <a:off x="838200" y="0"/>
            <a:ext cx="10515600" cy="1325563"/>
          </a:xfrm>
        </p:spPr>
        <p:txBody>
          <a:bodyPr/>
          <a:lstStyle/>
          <a:p>
            <a:pPr algn="ctr"/>
            <a:r>
              <a:rPr lang="en-US" dirty="0">
                <a:latin typeface="Amasis MT Pro Medium" panose="02040604050005020304" pitchFamily="18" charset="0"/>
              </a:rPr>
              <a:t>Why 2D?</a:t>
            </a:r>
          </a:p>
        </p:txBody>
      </p:sp>
      <p:sp>
        <p:nvSpPr>
          <p:cNvPr id="3" name="Content Placeholder 2">
            <a:extLst>
              <a:ext uri="{FF2B5EF4-FFF2-40B4-BE49-F238E27FC236}">
                <a16:creationId xmlns:a16="http://schemas.microsoft.com/office/drawing/2014/main" id="{7C708C5A-6A86-30E4-ACD2-6B8993933A42}"/>
              </a:ext>
            </a:extLst>
          </p:cNvPr>
          <p:cNvSpPr>
            <a:spLocks noGrp="1"/>
          </p:cNvSpPr>
          <p:nvPr>
            <p:ph idx="1"/>
          </p:nvPr>
        </p:nvSpPr>
        <p:spPr>
          <a:xfrm>
            <a:off x="838200" y="1825625"/>
            <a:ext cx="10515600" cy="553781"/>
          </a:xfrm>
        </p:spPr>
        <p:txBody>
          <a:bodyPr>
            <a:normAutofit/>
          </a:bodyPr>
          <a:lstStyle/>
          <a:p>
            <a:r>
              <a:rPr lang="en-US" sz="2000" dirty="0">
                <a:latin typeface="Amasis MT Pro Medium" panose="02040604050005020304" pitchFamily="18" charset="0"/>
              </a:rPr>
              <a:t>Historically, we were mainly thinking about 3D systems;</a:t>
            </a:r>
          </a:p>
        </p:txBody>
      </p:sp>
      <p:sp>
        <p:nvSpPr>
          <p:cNvPr id="4" name="Content Placeholder 2">
            <a:extLst>
              <a:ext uri="{FF2B5EF4-FFF2-40B4-BE49-F238E27FC236}">
                <a16:creationId xmlns:a16="http://schemas.microsoft.com/office/drawing/2014/main" id="{B8A861BF-BB6F-F2A7-2799-852EF44589AD}"/>
              </a:ext>
            </a:extLst>
          </p:cNvPr>
          <p:cNvSpPr txBox="1">
            <a:spLocks/>
          </p:cNvSpPr>
          <p:nvPr/>
        </p:nvSpPr>
        <p:spPr>
          <a:xfrm>
            <a:off x="838200" y="4478596"/>
            <a:ext cx="10515600" cy="683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masis MT Pro Medium" panose="02040604050005020304" pitchFamily="18" charset="0"/>
              </a:rPr>
              <a:t>However, there has been a surge of interest in low dimensional quantum problems in condensed matter physics due to the discovery of graphene; </a:t>
            </a:r>
          </a:p>
        </p:txBody>
      </p:sp>
      <p:pic>
        <p:nvPicPr>
          <p:cNvPr id="6" name="Graphic 5">
            <a:extLst>
              <a:ext uri="{FF2B5EF4-FFF2-40B4-BE49-F238E27FC236}">
                <a16:creationId xmlns:a16="http://schemas.microsoft.com/office/drawing/2014/main" id="{FBCB496D-0CAC-FAFE-51EB-17AF1D1A9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6906" y="2379405"/>
            <a:ext cx="2200694" cy="1524577"/>
          </a:xfrm>
          <a:prstGeom prst="rect">
            <a:avLst/>
          </a:prstGeom>
        </p:spPr>
      </p:pic>
      <p:pic>
        <p:nvPicPr>
          <p:cNvPr id="8" name="Graphic 7">
            <a:extLst>
              <a:ext uri="{FF2B5EF4-FFF2-40B4-BE49-F238E27FC236}">
                <a16:creationId xmlns:a16="http://schemas.microsoft.com/office/drawing/2014/main" id="{73882568-7CD2-36C0-5650-220B5ACA9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8045" y="2377116"/>
            <a:ext cx="2033274" cy="1529156"/>
          </a:xfrm>
          <a:prstGeom prst="rect">
            <a:avLst/>
          </a:prstGeom>
        </p:spPr>
      </p:pic>
      <p:sp>
        <p:nvSpPr>
          <p:cNvPr id="9" name="TextBox 8">
            <a:extLst>
              <a:ext uri="{FF2B5EF4-FFF2-40B4-BE49-F238E27FC236}">
                <a16:creationId xmlns:a16="http://schemas.microsoft.com/office/drawing/2014/main" id="{802704CA-1A66-7417-E20A-1D2378FFBC3E}"/>
              </a:ext>
            </a:extLst>
          </p:cNvPr>
          <p:cNvSpPr txBox="1"/>
          <p:nvPr/>
        </p:nvSpPr>
        <p:spPr>
          <a:xfrm>
            <a:off x="1998991" y="4006622"/>
            <a:ext cx="1156086" cy="369332"/>
          </a:xfrm>
          <a:prstGeom prst="rect">
            <a:avLst/>
          </a:prstGeom>
          <a:noFill/>
        </p:spPr>
        <p:txBody>
          <a:bodyPr wrap="none" rtlCol="0">
            <a:spAutoFit/>
          </a:bodyPr>
          <a:lstStyle/>
          <a:p>
            <a:r>
              <a:rPr lang="en-US" dirty="0">
                <a:latin typeface="Amasis MT Pro Medium" panose="02040604050005020304" pitchFamily="18" charset="0"/>
              </a:rPr>
              <a:t>Deuteron</a:t>
            </a:r>
          </a:p>
        </p:txBody>
      </p:sp>
      <p:sp>
        <p:nvSpPr>
          <p:cNvPr id="10" name="TextBox 9">
            <a:extLst>
              <a:ext uri="{FF2B5EF4-FFF2-40B4-BE49-F238E27FC236}">
                <a16:creationId xmlns:a16="http://schemas.microsoft.com/office/drawing/2014/main" id="{7F767B47-6A75-869C-994E-72AA28FC2972}"/>
              </a:ext>
            </a:extLst>
          </p:cNvPr>
          <p:cNvSpPr txBox="1"/>
          <p:nvPr/>
        </p:nvSpPr>
        <p:spPr>
          <a:xfrm>
            <a:off x="5324735" y="4006622"/>
            <a:ext cx="1837747" cy="369332"/>
          </a:xfrm>
          <a:prstGeom prst="rect">
            <a:avLst/>
          </a:prstGeom>
          <a:noFill/>
        </p:spPr>
        <p:txBody>
          <a:bodyPr wrap="none" rtlCol="0">
            <a:spAutoFit/>
          </a:bodyPr>
          <a:lstStyle/>
          <a:p>
            <a:r>
              <a:rPr lang="en-US" dirty="0">
                <a:latin typeface="Amasis MT Pro Medium" panose="02040604050005020304" pitchFamily="18" charset="0"/>
              </a:rPr>
              <a:t>Hydrogen Atom</a:t>
            </a:r>
          </a:p>
        </p:txBody>
      </p:sp>
      <p:pic>
        <p:nvPicPr>
          <p:cNvPr id="2052" name="Picture 4" descr="Silicon - Wikipedia">
            <a:extLst>
              <a:ext uri="{FF2B5EF4-FFF2-40B4-BE49-F238E27FC236}">
                <a16:creationId xmlns:a16="http://schemas.microsoft.com/office/drawing/2014/main" id="{C34B0F7A-4604-F84B-CC6A-81235833F2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9184" y="2381722"/>
            <a:ext cx="2190363" cy="15222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948D5F-A989-AEF6-8B0A-7E083D7617DA}"/>
              </a:ext>
            </a:extLst>
          </p:cNvPr>
          <p:cNvSpPr txBox="1"/>
          <p:nvPr/>
        </p:nvSpPr>
        <p:spPr>
          <a:xfrm>
            <a:off x="9114418" y="4006622"/>
            <a:ext cx="1694759" cy="369332"/>
          </a:xfrm>
          <a:prstGeom prst="rect">
            <a:avLst/>
          </a:prstGeom>
          <a:noFill/>
        </p:spPr>
        <p:txBody>
          <a:bodyPr wrap="none" rtlCol="0">
            <a:spAutoFit/>
          </a:bodyPr>
          <a:lstStyle/>
          <a:p>
            <a:r>
              <a:rPr lang="en-US" dirty="0">
                <a:latin typeface="Amasis MT Pro Medium" panose="02040604050005020304" pitchFamily="18" charset="0"/>
              </a:rPr>
              <a:t>Silicon Crystal</a:t>
            </a:r>
          </a:p>
        </p:txBody>
      </p:sp>
      <p:pic>
        <p:nvPicPr>
          <p:cNvPr id="2054" name="Picture 6">
            <a:extLst>
              <a:ext uri="{FF2B5EF4-FFF2-40B4-BE49-F238E27FC236}">
                <a16:creationId xmlns:a16="http://schemas.microsoft.com/office/drawing/2014/main" id="{9A139E9B-FF01-3D3B-31C1-4521F17D46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700" y="5239724"/>
            <a:ext cx="5369800" cy="159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79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85A9D-73EE-BE20-6909-1AD2CD94D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4827F-13D2-FF3C-23F9-204DF5A6801A}"/>
              </a:ext>
            </a:extLst>
          </p:cNvPr>
          <p:cNvSpPr>
            <a:spLocks noGrp="1"/>
          </p:cNvSpPr>
          <p:nvPr>
            <p:ph type="title"/>
          </p:nvPr>
        </p:nvSpPr>
        <p:spPr>
          <a:xfrm>
            <a:off x="0" y="20996"/>
            <a:ext cx="10515600" cy="1325563"/>
          </a:xfrm>
        </p:spPr>
        <p:txBody>
          <a:bodyPr/>
          <a:lstStyle/>
          <a:p>
            <a:r>
              <a:rPr lang="en-US">
                <a:latin typeface="Amasis MT Pro Medium" panose="02040604050005020304" pitchFamily="18" charset="0"/>
              </a:rPr>
              <a:t>Inter- and Intra- layer Excitons (d = 50)</a:t>
            </a:r>
            <a:endParaRPr lang="en-US" dirty="0">
              <a:latin typeface="Amasis MT Pro Medium" panose="02040604050005020304" pitchFamily="18" charset="0"/>
            </a:endParaRPr>
          </a:p>
        </p:txBody>
      </p:sp>
      <p:pic>
        <p:nvPicPr>
          <p:cNvPr id="4" name="Picture 3">
            <a:extLst>
              <a:ext uri="{FF2B5EF4-FFF2-40B4-BE49-F238E27FC236}">
                <a16:creationId xmlns:a16="http://schemas.microsoft.com/office/drawing/2014/main" id="{C59858B2-C9F4-293E-34EB-024E30F091F9}"/>
              </a:ext>
            </a:extLst>
          </p:cNvPr>
          <p:cNvPicPr>
            <a:picLocks noChangeAspect="1"/>
          </p:cNvPicPr>
          <p:nvPr/>
        </p:nvPicPr>
        <p:blipFill>
          <a:blip r:embed="rId2"/>
          <a:stretch>
            <a:fillRect/>
          </a:stretch>
        </p:blipFill>
        <p:spPr>
          <a:xfrm>
            <a:off x="6286270" y="1597689"/>
            <a:ext cx="5604279" cy="4249062"/>
          </a:xfrm>
          <a:prstGeom prst="rect">
            <a:avLst/>
          </a:prstGeom>
        </p:spPr>
      </p:pic>
      <p:pic>
        <p:nvPicPr>
          <p:cNvPr id="6" name="Picture 5">
            <a:extLst>
              <a:ext uri="{FF2B5EF4-FFF2-40B4-BE49-F238E27FC236}">
                <a16:creationId xmlns:a16="http://schemas.microsoft.com/office/drawing/2014/main" id="{B01A5FD5-FCF3-34AD-0F62-B9E7DFEF408B}"/>
              </a:ext>
            </a:extLst>
          </p:cNvPr>
          <p:cNvPicPr>
            <a:picLocks noChangeAspect="1"/>
          </p:cNvPicPr>
          <p:nvPr/>
        </p:nvPicPr>
        <p:blipFill>
          <a:blip r:embed="rId3"/>
          <a:stretch>
            <a:fillRect/>
          </a:stretch>
        </p:blipFill>
        <p:spPr>
          <a:xfrm>
            <a:off x="301451" y="1569071"/>
            <a:ext cx="5604280" cy="4277680"/>
          </a:xfrm>
          <a:prstGeom prst="rect">
            <a:avLst/>
          </a:prstGeom>
        </p:spPr>
      </p:pic>
      <p:sp>
        <p:nvSpPr>
          <p:cNvPr id="7" name="TextBox 6">
            <a:extLst>
              <a:ext uri="{FF2B5EF4-FFF2-40B4-BE49-F238E27FC236}">
                <a16:creationId xmlns:a16="http://schemas.microsoft.com/office/drawing/2014/main" id="{21C4079F-5A0D-1266-D564-AE144FD8263B}"/>
              </a:ext>
            </a:extLst>
          </p:cNvPr>
          <p:cNvSpPr txBox="1"/>
          <p:nvPr/>
        </p:nvSpPr>
        <p:spPr>
          <a:xfrm>
            <a:off x="437103" y="5836703"/>
            <a:ext cx="11317793" cy="646331"/>
          </a:xfrm>
          <a:prstGeom prst="rect">
            <a:avLst/>
          </a:prstGeom>
          <a:noFill/>
        </p:spPr>
        <p:txBody>
          <a:bodyPr wrap="square" rtlCol="0">
            <a:spAutoFit/>
          </a:bodyPr>
          <a:lstStyle/>
          <a:p>
            <a:r>
              <a:rPr lang="en-US">
                <a:latin typeface="Amasis MT Pro Medium" panose="02040604050005020304" pitchFamily="18" charset="0"/>
              </a:rPr>
              <a:t>Thus, increasing the distance between layers strengthens the intralayer exciton towards the single layer value while weakening the interlayer exciton;</a:t>
            </a:r>
            <a:endParaRPr lang="en-US" dirty="0">
              <a:latin typeface="Amasis MT Pro Medium" panose="02040604050005020304" pitchFamily="18" charset="0"/>
            </a:endParaRPr>
          </a:p>
        </p:txBody>
      </p:sp>
    </p:spTree>
    <p:extLst>
      <p:ext uri="{BB962C8B-B14F-4D97-AF65-F5344CB8AC3E}">
        <p14:creationId xmlns:p14="http://schemas.microsoft.com/office/powerpoint/2010/main" val="2968080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7E3D-46A9-6E27-88D3-E08A283CCA3A}"/>
              </a:ext>
            </a:extLst>
          </p:cNvPr>
          <p:cNvSpPr>
            <a:spLocks noGrp="1"/>
          </p:cNvSpPr>
          <p:nvPr>
            <p:ph type="title"/>
          </p:nvPr>
        </p:nvSpPr>
        <p:spPr>
          <a:xfrm>
            <a:off x="0" y="0"/>
            <a:ext cx="10515600" cy="1325563"/>
          </a:xfrm>
        </p:spPr>
        <p:txBody>
          <a:bodyPr/>
          <a:lstStyle/>
          <a:p>
            <a:r>
              <a:rPr lang="en-US" dirty="0"/>
              <a:t>The Trion Zoo</a:t>
            </a:r>
          </a:p>
        </p:txBody>
      </p:sp>
      <p:pic>
        <p:nvPicPr>
          <p:cNvPr id="21507" name="Picture 3">
            <a:extLst>
              <a:ext uri="{FF2B5EF4-FFF2-40B4-BE49-F238E27FC236}">
                <a16:creationId xmlns:a16="http://schemas.microsoft.com/office/drawing/2014/main" id="{8E8DE73A-E2BB-88E9-1332-D1E97EB53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06" y="1012390"/>
            <a:ext cx="5936594" cy="30873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854CA0-E63E-FB3D-F3AD-01E30A931012}"/>
              </a:ext>
            </a:extLst>
          </p:cNvPr>
          <p:cNvSpPr txBox="1"/>
          <p:nvPr/>
        </p:nvSpPr>
        <p:spPr>
          <a:xfrm>
            <a:off x="6096000" y="855408"/>
            <a:ext cx="5936594" cy="3416320"/>
          </a:xfrm>
          <a:prstGeom prst="rect">
            <a:avLst/>
          </a:prstGeom>
          <a:noFill/>
        </p:spPr>
        <p:txBody>
          <a:bodyPr wrap="square" rtlCol="0">
            <a:spAutoFit/>
          </a:bodyPr>
          <a:lstStyle/>
          <a:p>
            <a:r>
              <a:rPr lang="en-US" dirty="0">
                <a:latin typeface="Amasis MT Pro Medium" panose="02040604050005020304" pitchFamily="18" charset="0"/>
              </a:rPr>
              <a:t>Just to organize ourselves: </a:t>
            </a:r>
          </a:p>
          <a:p>
            <a:pPr marL="342900" indent="-342900">
              <a:buFont typeface="+mj-lt"/>
              <a:buAutoNum type="arabicPeriod"/>
            </a:pPr>
            <a:r>
              <a:rPr lang="en-US" dirty="0">
                <a:latin typeface="Amasis MT Pro Medium" panose="02040604050005020304" pitchFamily="18" charset="0"/>
              </a:rPr>
              <a:t>Intralayer </a:t>
            </a:r>
            <a:r>
              <a:rPr lang="en-US" dirty="0" err="1">
                <a:latin typeface="Amasis MT Pro Medium" panose="02040604050005020304" pitchFamily="18" charset="0"/>
              </a:rPr>
              <a:t>trions</a:t>
            </a:r>
            <a:r>
              <a:rPr lang="en-US" dirty="0">
                <a:latin typeface="Amasis MT Pro Medium" panose="02040604050005020304" pitchFamily="18" charset="0"/>
              </a:rPr>
              <a:t> have all interactions as the intralayer potential;</a:t>
            </a:r>
          </a:p>
          <a:p>
            <a:pPr marL="342900" indent="-342900">
              <a:buFont typeface="+mj-lt"/>
              <a:buAutoNum type="arabicPeriod"/>
            </a:pPr>
            <a:r>
              <a:rPr lang="en-US" dirty="0">
                <a:latin typeface="Amasis MT Pro Medium" panose="02040604050005020304" pitchFamily="18" charset="0"/>
              </a:rPr>
              <a:t>Type-1 has two attractive interlayer interactions and 1 intralayer repulsive interaction;</a:t>
            </a:r>
          </a:p>
          <a:p>
            <a:pPr marL="342900" indent="-342900">
              <a:buFont typeface="+mj-lt"/>
              <a:buAutoNum type="arabicPeriod"/>
            </a:pPr>
            <a:r>
              <a:rPr lang="en-US" dirty="0">
                <a:latin typeface="Amasis MT Pro Medium" panose="02040604050005020304" pitchFamily="18" charset="0"/>
              </a:rPr>
              <a:t>Type-2 has an attractive intralayer interaction, an attractive interlayer interaction and a repulsive interlayer interaction;</a:t>
            </a:r>
          </a:p>
          <a:p>
            <a:pPr marL="342900" indent="-342900">
              <a:buFont typeface="+mj-lt"/>
              <a:buAutoNum type="arabicPeriod"/>
            </a:pPr>
            <a:r>
              <a:rPr lang="en-US" dirty="0">
                <a:latin typeface="Amasis MT Pro Medium" panose="02040604050005020304" pitchFamily="18" charset="0"/>
              </a:rPr>
              <a:t>The Intralayer is rather boring, it is just a renormalized state due to the presence of the second layer;</a:t>
            </a:r>
          </a:p>
          <a:p>
            <a:pPr marL="342900" indent="-342900">
              <a:buFont typeface="+mj-lt"/>
              <a:buAutoNum type="arabicPeriod"/>
            </a:pPr>
            <a:r>
              <a:rPr lang="en-US" dirty="0">
                <a:latin typeface="Amasis MT Pro Medium" panose="02040604050005020304" pitchFamily="18" charset="0"/>
              </a:rPr>
              <a:t>All energy units are in </a:t>
            </a:r>
            <a:r>
              <a:rPr lang="en-US" dirty="0" err="1">
                <a:latin typeface="Amasis MT Pro Medium" panose="02040604050005020304" pitchFamily="18" charset="0"/>
              </a:rPr>
              <a:t>meV</a:t>
            </a:r>
            <a:r>
              <a:rPr lang="en-US" dirty="0">
                <a:latin typeface="Amasis MT Pro Medium" panose="02040604050005020304" pitchFamily="18" charset="0"/>
              </a:rPr>
              <a:t>;</a:t>
            </a:r>
          </a:p>
        </p:txBody>
      </p:sp>
    </p:spTree>
    <p:extLst>
      <p:ext uri="{BB962C8B-B14F-4D97-AF65-F5344CB8AC3E}">
        <p14:creationId xmlns:p14="http://schemas.microsoft.com/office/powerpoint/2010/main" val="3271483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D4743-A0A8-EB79-733C-CCEF0769C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BAC58-A9D8-018D-5B47-F1430639B7BE}"/>
              </a:ext>
            </a:extLst>
          </p:cNvPr>
          <p:cNvSpPr>
            <a:spLocks noGrp="1"/>
          </p:cNvSpPr>
          <p:nvPr>
            <p:ph type="title"/>
          </p:nvPr>
        </p:nvSpPr>
        <p:spPr>
          <a:xfrm>
            <a:off x="0" y="0"/>
            <a:ext cx="10515600" cy="1325563"/>
          </a:xfrm>
        </p:spPr>
        <p:txBody>
          <a:bodyPr/>
          <a:lstStyle/>
          <a:p>
            <a:r>
              <a:rPr lang="en-US" dirty="0"/>
              <a:t>The Trion Zoo</a:t>
            </a:r>
          </a:p>
        </p:txBody>
      </p:sp>
      <p:pic>
        <p:nvPicPr>
          <p:cNvPr id="21507" name="Picture 3">
            <a:extLst>
              <a:ext uri="{FF2B5EF4-FFF2-40B4-BE49-F238E27FC236}">
                <a16:creationId xmlns:a16="http://schemas.microsoft.com/office/drawing/2014/main" id="{8F6F4552-E682-6751-91A4-993CDE74C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06" y="1012390"/>
            <a:ext cx="5936594" cy="3087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545887-83C6-63D6-B1C4-68707DC2C5D2}"/>
              </a:ext>
            </a:extLst>
          </p:cNvPr>
          <p:cNvSpPr txBox="1"/>
          <p:nvPr/>
        </p:nvSpPr>
        <p:spPr>
          <a:xfrm>
            <a:off x="6096000" y="855408"/>
            <a:ext cx="5936594" cy="3416320"/>
          </a:xfrm>
          <a:prstGeom prst="rect">
            <a:avLst/>
          </a:prstGeom>
          <a:noFill/>
        </p:spPr>
        <p:txBody>
          <a:bodyPr wrap="square" rtlCol="0">
            <a:spAutoFit/>
          </a:bodyPr>
          <a:lstStyle/>
          <a:p>
            <a:r>
              <a:rPr lang="en-US" dirty="0">
                <a:latin typeface="Amasis MT Pro Medium" panose="02040604050005020304" pitchFamily="18" charset="0"/>
              </a:rPr>
              <a:t>Just to organize ourselves: </a:t>
            </a:r>
          </a:p>
          <a:p>
            <a:pPr marL="342900" indent="-342900">
              <a:buFont typeface="+mj-lt"/>
              <a:buAutoNum type="arabicPeriod"/>
            </a:pPr>
            <a:r>
              <a:rPr lang="en-US" dirty="0">
                <a:latin typeface="Amasis MT Pro Medium" panose="02040604050005020304" pitchFamily="18" charset="0"/>
              </a:rPr>
              <a:t>Intralayer </a:t>
            </a:r>
            <a:r>
              <a:rPr lang="en-US" dirty="0" err="1">
                <a:latin typeface="Amasis MT Pro Medium" panose="02040604050005020304" pitchFamily="18" charset="0"/>
              </a:rPr>
              <a:t>trions</a:t>
            </a:r>
            <a:r>
              <a:rPr lang="en-US" dirty="0">
                <a:latin typeface="Amasis MT Pro Medium" panose="02040604050005020304" pitchFamily="18" charset="0"/>
              </a:rPr>
              <a:t> have all interactions as the intralayer potential;</a:t>
            </a:r>
          </a:p>
          <a:p>
            <a:pPr marL="342900" indent="-342900">
              <a:buFont typeface="+mj-lt"/>
              <a:buAutoNum type="arabicPeriod"/>
            </a:pPr>
            <a:r>
              <a:rPr lang="en-US" dirty="0">
                <a:latin typeface="Amasis MT Pro Medium" panose="02040604050005020304" pitchFamily="18" charset="0"/>
              </a:rPr>
              <a:t>Type-1 has two attractive interlayer interactions and 1 intralayer repulsive interaction;</a:t>
            </a:r>
          </a:p>
          <a:p>
            <a:pPr marL="342900" indent="-342900">
              <a:buFont typeface="+mj-lt"/>
              <a:buAutoNum type="arabicPeriod"/>
            </a:pPr>
            <a:r>
              <a:rPr lang="en-US" dirty="0">
                <a:latin typeface="Amasis MT Pro Medium" panose="02040604050005020304" pitchFamily="18" charset="0"/>
              </a:rPr>
              <a:t>Type-2 has an attractive intralayer interaction, an attractive interlayer interaction and a repulsive interlayer interaction;</a:t>
            </a:r>
          </a:p>
          <a:p>
            <a:pPr marL="342900" indent="-342900">
              <a:buFont typeface="+mj-lt"/>
              <a:buAutoNum type="arabicPeriod"/>
            </a:pPr>
            <a:r>
              <a:rPr lang="en-US" dirty="0">
                <a:latin typeface="Amasis MT Pro Medium" panose="02040604050005020304" pitchFamily="18" charset="0"/>
              </a:rPr>
              <a:t>The Intralayer is rather boring, it is just a renormalized state due to the presence of the second layer;</a:t>
            </a:r>
          </a:p>
          <a:p>
            <a:pPr marL="342900" indent="-342900">
              <a:buFont typeface="+mj-lt"/>
              <a:buAutoNum type="arabicPeriod"/>
            </a:pPr>
            <a:r>
              <a:rPr lang="en-US" dirty="0">
                <a:latin typeface="Amasis MT Pro Medium" panose="02040604050005020304" pitchFamily="18" charset="0"/>
              </a:rPr>
              <a:t>All energy units are in </a:t>
            </a:r>
            <a:r>
              <a:rPr lang="en-US" dirty="0" err="1">
                <a:latin typeface="Amasis MT Pro Medium" panose="02040604050005020304" pitchFamily="18" charset="0"/>
              </a:rPr>
              <a:t>meV</a:t>
            </a:r>
            <a:r>
              <a:rPr lang="en-US" dirty="0">
                <a:latin typeface="Amasis MT Pro Medium" panose="02040604050005020304" pitchFamily="18" charset="0"/>
              </a:rPr>
              <a:t>;</a:t>
            </a:r>
          </a:p>
        </p:txBody>
      </p:sp>
      <p:graphicFrame>
        <p:nvGraphicFramePr>
          <p:cNvPr id="7" name="Table 6">
            <a:extLst>
              <a:ext uri="{FF2B5EF4-FFF2-40B4-BE49-F238E27FC236}">
                <a16:creationId xmlns:a16="http://schemas.microsoft.com/office/drawing/2014/main" id="{1C29FBF9-FA83-334B-CC53-FD4E396812C7}"/>
              </a:ext>
            </a:extLst>
          </p:cNvPr>
          <p:cNvGraphicFramePr>
            <a:graphicFrameLocks noGrp="1"/>
          </p:cNvGraphicFramePr>
          <p:nvPr>
            <p:extLst>
              <p:ext uri="{D42A27DB-BD31-4B8C-83A1-F6EECF244321}">
                <p14:modId xmlns:p14="http://schemas.microsoft.com/office/powerpoint/2010/main" val="3037178252"/>
              </p:ext>
            </p:extLst>
          </p:nvPr>
        </p:nvGraphicFramePr>
        <p:xfrm>
          <a:off x="1077082" y="5007119"/>
          <a:ext cx="2589162" cy="1478280"/>
        </p:xfrm>
        <a:graphic>
          <a:graphicData uri="http://schemas.openxmlformats.org/drawingml/2006/table">
            <a:tbl>
              <a:tblPr firstRow="1" bandRow="1">
                <a:tableStyleId>{5C22544A-7EE6-4342-B048-85BDC9FD1C3A}</a:tableStyleId>
              </a:tblPr>
              <a:tblGrid>
                <a:gridCol w="1294581">
                  <a:extLst>
                    <a:ext uri="{9D8B030D-6E8A-4147-A177-3AD203B41FA5}">
                      <a16:colId xmlns:a16="http://schemas.microsoft.com/office/drawing/2014/main" val="1949655307"/>
                    </a:ext>
                  </a:extLst>
                </a:gridCol>
                <a:gridCol w="1294581">
                  <a:extLst>
                    <a:ext uri="{9D8B030D-6E8A-4147-A177-3AD203B41FA5}">
                      <a16:colId xmlns:a16="http://schemas.microsoft.com/office/drawing/2014/main" val="1449046374"/>
                    </a:ext>
                  </a:extLst>
                </a:gridCol>
              </a:tblGrid>
              <a:tr h="0">
                <a:tc>
                  <a:txBody>
                    <a:bodyPr/>
                    <a:lstStyle/>
                    <a:p>
                      <a:pPr algn="ctr"/>
                      <a:r>
                        <a:rPr lang="en-US" dirty="0">
                          <a:latin typeface="Amasis MT Pro Medium" panose="02040604050005020304" pitchFamily="18" charset="0"/>
                        </a:rPr>
                        <a:t>Type-1</a:t>
                      </a:r>
                    </a:p>
                  </a:txBody>
                  <a:tcPr/>
                </a:tc>
                <a:tc>
                  <a:txBody>
                    <a:bodyPr/>
                    <a:lstStyle/>
                    <a:p>
                      <a:pPr algn="ctr"/>
                      <a:r>
                        <a:rPr lang="en-US" dirty="0">
                          <a:latin typeface="Amasis MT Pro Medium" panose="02040604050005020304" pitchFamily="18" charset="0"/>
                        </a:rPr>
                        <a:t>Type-2</a:t>
                      </a:r>
                    </a:p>
                  </a:txBody>
                  <a:tcPr/>
                </a:tc>
                <a:extLst>
                  <a:ext uri="{0D108BD9-81ED-4DB2-BD59-A6C34878D82A}">
                    <a16:rowId xmlns:a16="http://schemas.microsoft.com/office/drawing/2014/main" val="3749732687"/>
                  </a:ext>
                </a:extLst>
              </a:tr>
              <a:tr h="370840">
                <a:tc>
                  <a:txBody>
                    <a:bodyPr/>
                    <a:lstStyle/>
                    <a:p>
                      <a:pPr algn="ctr"/>
                      <a:r>
                        <a:rPr lang="en-US" sz="1800" b="0" i="0" u="none" strike="noStrike" kern="1200" dirty="0">
                          <a:solidFill>
                            <a:schemeClr val="dk1"/>
                          </a:solidFill>
                          <a:effectLst/>
                          <a:latin typeface="+mn-lt"/>
                          <a:ea typeface="+mn-ea"/>
                          <a:cs typeface="+mn-cs"/>
                        </a:rPr>
                        <a:t>32.84</a:t>
                      </a:r>
                      <a:endParaRPr lang="en-US" dirty="0">
                        <a:latin typeface="Amasis MT Pro Medium" panose="02040604050005020304" pitchFamily="18" charset="0"/>
                      </a:endParaRPr>
                    </a:p>
                  </a:txBody>
                  <a:tcPr/>
                </a:tc>
                <a:tc>
                  <a:txBody>
                    <a:bodyPr/>
                    <a:lstStyle/>
                    <a:p>
                      <a:pPr algn="ctr"/>
                      <a:r>
                        <a:rPr lang="en-US" sz="1800" b="0" i="0" u="none" strike="noStrike" kern="1200" dirty="0">
                          <a:solidFill>
                            <a:schemeClr val="dk1"/>
                          </a:solidFill>
                          <a:effectLst/>
                          <a:latin typeface="+mn-lt"/>
                          <a:ea typeface="+mn-ea"/>
                          <a:cs typeface="+mn-cs"/>
                        </a:rPr>
                        <a:t>1.33</a:t>
                      </a:r>
                      <a:endParaRPr lang="en-US" dirty="0">
                        <a:latin typeface="Amasis MT Pro Medium" panose="02040604050005020304" pitchFamily="18" charset="0"/>
                      </a:endParaRPr>
                    </a:p>
                  </a:txBody>
                  <a:tcPr/>
                </a:tc>
                <a:extLst>
                  <a:ext uri="{0D108BD9-81ED-4DB2-BD59-A6C34878D82A}">
                    <a16:rowId xmlns:a16="http://schemas.microsoft.com/office/drawing/2014/main" val="1862441792"/>
                  </a:ext>
                </a:extLst>
              </a:tr>
              <a:tr h="370840">
                <a:tc>
                  <a:txBody>
                    <a:bodyPr/>
                    <a:lstStyle/>
                    <a:p>
                      <a:pPr algn="ctr"/>
                      <a:r>
                        <a:rPr lang="en-US" sz="1800" b="0" i="0" u="none" strike="noStrike" kern="1200" dirty="0">
                          <a:solidFill>
                            <a:schemeClr val="dk1"/>
                          </a:solidFill>
                          <a:effectLst/>
                          <a:latin typeface="+mn-lt"/>
                          <a:ea typeface="+mn-ea"/>
                          <a:cs typeface="+mn-cs"/>
                        </a:rPr>
                        <a:t>3.06</a:t>
                      </a:r>
                      <a:endParaRPr lang="en-US" dirty="0">
                        <a:latin typeface="Amasis MT Pro Medium" panose="02040604050005020304" pitchFamily="18" charset="0"/>
                      </a:endParaRP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216200629"/>
                  </a:ext>
                </a:extLst>
              </a:tr>
              <a:tr h="370840">
                <a:tc>
                  <a:txBody>
                    <a:bodyPr/>
                    <a:lstStyle/>
                    <a:p>
                      <a:pPr algn="ctr"/>
                      <a:r>
                        <a:rPr lang="en-US" sz="1800" b="0" i="0" u="none" strike="noStrike" kern="1200" dirty="0">
                          <a:solidFill>
                            <a:schemeClr val="dk1"/>
                          </a:solidFill>
                          <a:effectLst/>
                          <a:latin typeface="+mn-lt"/>
                          <a:ea typeface="+mn-ea"/>
                          <a:cs typeface="+mn-cs"/>
                        </a:rPr>
                        <a:t>0.12</a:t>
                      </a:r>
                      <a:endParaRPr lang="en-US" dirty="0">
                        <a:latin typeface="Amasis MT Pro Medium" panose="02040604050005020304" pitchFamily="18" charset="0"/>
                      </a:endParaRP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318662377"/>
                  </a:ext>
                </a:extLst>
              </a:tr>
            </a:tbl>
          </a:graphicData>
        </a:graphic>
      </p:graphicFrame>
      <p:graphicFrame>
        <p:nvGraphicFramePr>
          <p:cNvPr id="10" name="Table 9">
            <a:extLst>
              <a:ext uri="{FF2B5EF4-FFF2-40B4-BE49-F238E27FC236}">
                <a16:creationId xmlns:a16="http://schemas.microsoft.com/office/drawing/2014/main" id="{11DAD7AE-18F9-CE56-3C68-DAB371C18533}"/>
              </a:ext>
            </a:extLst>
          </p:cNvPr>
          <p:cNvGraphicFramePr>
            <a:graphicFrameLocks noGrp="1"/>
          </p:cNvGraphicFramePr>
          <p:nvPr>
            <p:extLst>
              <p:ext uri="{D42A27DB-BD31-4B8C-83A1-F6EECF244321}">
                <p14:modId xmlns:p14="http://schemas.microsoft.com/office/powerpoint/2010/main" val="2178030800"/>
              </p:ext>
            </p:extLst>
          </p:nvPr>
        </p:nvGraphicFramePr>
        <p:xfrm>
          <a:off x="4501760" y="5007119"/>
          <a:ext cx="2589162" cy="1478280"/>
        </p:xfrm>
        <a:graphic>
          <a:graphicData uri="http://schemas.openxmlformats.org/drawingml/2006/table">
            <a:tbl>
              <a:tblPr firstRow="1" bandRow="1">
                <a:tableStyleId>{5C22544A-7EE6-4342-B048-85BDC9FD1C3A}</a:tableStyleId>
              </a:tblPr>
              <a:tblGrid>
                <a:gridCol w="1294581">
                  <a:extLst>
                    <a:ext uri="{9D8B030D-6E8A-4147-A177-3AD203B41FA5}">
                      <a16:colId xmlns:a16="http://schemas.microsoft.com/office/drawing/2014/main" val="1949655307"/>
                    </a:ext>
                  </a:extLst>
                </a:gridCol>
                <a:gridCol w="1294581">
                  <a:extLst>
                    <a:ext uri="{9D8B030D-6E8A-4147-A177-3AD203B41FA5}">
                      <a16:colId xmlns:a16="http://schemas.microsoft.com/office/drawing/2014/main" val="1449046374"/>
                    </a:ext>
                  </a:extLst>
                </a:gridCol>
              </a:tblGrid>
              <a:tr h="0">
                <a:tc>
                  <a:txBody>
                    <a:bodyPr/>
                    <a:lstStyle/>
                    <a:p>
                      <a:pPr algn="ctr"/>
                      <a:r>
                        <a:rPr lang="en-US" dirty="0">
                          <a:latin typeface="Amasis MT Pro Medium" panose="02040604050005020304" pitchFamily="18" charset="0"/>
                        </a:rPr>
                        <a:t>Type-1</a:t>
                      </a:r>
                    </a:p>
                  </a:txBody>
                  <a:tcPr/>
                </a:tc>
                <a:tc>
                  <a:txBody>
                    <a:bodyPr/>
                    <a:lstStyle/>
                    <a:p>
                      <a:pPr algn="ctr"/>
                      <a:r>
                        <a:rPr lang="en-US" dirty="0">
                          <a:latin typeface="Amasis MT Pro Medium" panose="02040604050005020304" pitchFamily="18" charset="0"/>
                        </a:rPr>
                        <a:t>Type-2</a:t>
                      </a:r>
                    </a:p>
                  </a:txBody>
                  <a:tcPr/>
                </a:tc>
                <a:extLst>
                  <a:ext uri="{0D108BD9-81ED-4DB2-BD59-A6C34878D82A}">
                    <a16:rowId xmlns:a16="http://schemas.microsoft.com/office/drawing/2014/main" val="3749732687"/>
                  </a:ext>
                </a:extLst>
              </a:tr>
              <a:tr h="370840">
                <a:tc>
                  <a:txBody>
                    <a:bodyPr/>
                    <a:lstStyle/>
                    <a:p>
                      <a:pPr algn="ctr" rtl="0"/>
                      <a:r>
                        <a:rPr lang="en-US" sz="1800" b="0" i="0" u="none" strike="noStrike" kern="1200" dirty="0">
                          <a:solidFill>
                            <a:schemeClr val="dk1"/>
                          </a:solidFill>
                          <a:effectLst/>
                          <a:latin typeface="+mn-lt"/>
                          <a:ea typeface="+mn-ea"/>
                          <a:cs typeface="+mn-cs"/>
                        </a:rPr>
                        <a:t>21.02</a:t>
                      </a:r>
                      <a:endParaRPr lang="en-US" b="0" dirty="0">
                        <a:effectLst/>
                      </a:endParaRP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1862441792"/>
                  </a:ext>
                </a:extLst>
              </a:tr>
              <a:tr h="370840">
                <a:tc>
                  <a:txBody>
                    <a:bodyPr/>
                    <a:lstStyle/>
                    <a:p>
                      <a:pPr algn="ctr"/>
                      <a:r>
                        <a:rPr lang="en-US" sz="1800" b="0" i="0" u="none" strike="noStrike" kern="1200" dirty="0">
                          <a:solidFill>
                            <a:schemeClr val="dk1"/>
                          </a:solidFill>
                          <a:effectLst/>
                          <a:latin typeface="+mn-lt"/>
                          <a:ea typeface="+mn-ea"/>
                          <a:cs typeface="+mn-cs"/>
                        </a:rPr>
                        <a:t>1.63</a:t>
                      </a:r>
                      <a:endParaRPr lang="en-US" dirty="0">
                        <a:latin typeface="Amasis MT Pro Medium" panose="02040604050005020304" pitchFamily="18" charset="0"/>
                      </a:endParaRP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216200629"/>
                  </a:ext>
                </a:extLst>
              </a:tr>
              <a:tr h="370840">
                <a:tc>
                  <a:txBody>
                    <a:bodyPr/>
                    <a:lstStyle/>
                    <a:p>
                      <a:pPr algn="ctr"/>
                      <a:r>
                        <a:rPr lang="en-US" dirty="0">
                          <a:latin typeface="Amasis MT Pro Medium" panose="02040604050005020304" pitchFamily="18" charset="0"/>
                        </a:rPr>
                        <a:t>XXX</a:t>
                      </a: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318662377"/>
                  </a:ext>
                </a:extLst>
              </a:tr>
            </a:tbl>
          </a:graphicData>
        </a:graphic>
      </p:graphicFrame>
      <p:graphicFrame>
        <p:nvGraphicFramePr>
          <p:cNvPr id="11" name="Table 10">
            <a:extLst>
              <a:ext uri="{FF2B5EF4-FFF2-40B4-BE49-F238E27FC236}">
                <a16:creationId xmlns:a16="http://schemas.microsoft.com/office/drawing/2014/main" id="{E0B731FC-523D-FD55-B537-EAE8BE970015}"/>
              </a:ext>
            </a:extLst>
          </p:cNvPr>
          <p:cNvGraphicFramePr>
            <a:graphicFrameLocks noGrp="1"/>
          </p:cNvGraphicFramePr>
          <p:nvPr>
            <p:extLst>
              <p:ext uri="{D42A27DB-BD31-4B8C-83A1-F6EECF244321}">
                <p14:modId xmlns:p14="http://schemas.microsoft.com/office/powerpoint/2010/main" val="1793371653"/>
              </p:ext>
            </p:extLst>
          </p:nvPr>
        </p:nvGraphicFramePr>
        <p:xfrm>
          <a:off x="7926438" y="5007119"/>
          <a:ext cx="2589162" cy="1478280"/>
        </p:xfrm>
        <a:graphic>
          <a:graphicData uri="http://schemas.openxmlformats.org/drawingml/2006/table">
            <a:tbl>
              <a:tblPr firstRow="1" bandRow="1">
                <a:tableStyleId>{5C22544A-7EE6-4342-B048-85BDC9FD1C3A}</a:tableStyleId>
              </a:tblPr>
              <a:tblGrid>
                <a:gridCol w="1294581">
                  <a:extLst>
                    <a:ext uri="{9D8B030D-6E8A-4147-A177-3AD203B41FA5}">
                      <a16:colId xmlns:a16="http://schemas.microsoft.com/office/drawing/2014/main" val="1949655307"/>
                    </a:ext>
                  </a:extLst>
                </a:gridCol>
                <a:gridCol w="1294581">
                  <a:extLst>
                    <a:ext uri="{9D8B030D-6E8A-4147-A177-3AD203B41FA5}">
                      <a16:colId xmlns:a16="http://schemas.microsoft.com/office/drawing/2014/main" val="1449046374"/>
                    </a:ext>
                  </a:extLst>
                </a:gridCol>
              </a:tblGrid>
              <a:tr h="0">
                <a:tc>
                  <a:txBody>
                    <a:bodyPr/>
                    <a:lstStyle/>
                    <a:p>
                      <a:pPr algn="ctr"/>
                      <a:r>
                        <a:rPr lang="en-US" dirty="0">
                          <a:latin typeface="Amasis MT Pro Medium" panose="02040604050005020304" pitchFamily="18" charset="0"/>
                        </a:rPr>
                        <a:t>Type-1</a:t>
                      </a:r>
                    </a:p>
                  </a:txBody>
                  <a:tcPr/>
                </a:tc>
                <a:tc>
                  <a:txBody>
                    <a:bodyPr/>
                    <a:lstStyle/>
                    <a:p>
                      <a:pPr algn="ctr"/>
                      <a:r>
                        <a:rPr lang="en-US" dirty="0">
                          <a:latin typeface="Amasis MT Pro Medium" panose="02040604050005020304" pitchFamily="18" charset="0"/>
                        </a:rPr>
                        <a:t>Type-2</a:t>
                      </a:r>
                    </a:p>
                  </a:txBody>
                  <a:tcPr/>
                </a:tc>
                <a:extLst>
                  <a:ext uri="{0D108BD9-81ED-4DB2-BD59-A6C34878D82A}">
                    <a16:rowId xmlns:a16="http://schemas.microsoft.com/office/drawing/2014/main" val="3749732687"/>
                  </a:ext>
                </a:extLst>
              </a:tr>
              <a:tr h="370840">
                <a:tc>
                  <a:txBody>
                    <a:bodyPr/>
                    <a:lstStyle/>
                    <a:p>
                      <a:pPr algn="ctr"/>
                      <a:r>
                        <a:rPr lang="en-US" sz="1800" b="0" i="0" u="none" strike="noStrike" kern="1200" dirty="0">
                          <a:solidFill>
                            <a:schemeClr val="dk1"/>
                          </a:solidFill>
                          <a:effectLst/>
                          <a:latin typeface="+mn-lt"/>
                          <a:ea typeface="+mn-ea"/>
                          <a:cs typeface="+mn-cs"/>
                        </a:rPr>
                        <a:t>1.97</a:t>
                      </a:r>
                      <a:endParaRPr lang="en-US" dirty="0">
                        <a:latin typeface="Amasis MT Pro Medium" panose="02040604050005020304" pitchFamily="18" charset="0"/>
                      </a:endParaRP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1862441792"/>
                  </a:ext>
                </a:extLst>
              </a:tr>
              <a:tr h="370840">
                <a:tc>
                  <a:txBody>
                    <a:bodyPr/>
                    <a:lstStyle/>
                    <a:p>
                      <a:pPr algn="ctr"/>
                      <a:r>
                        <a:rPr lang="en-US" dirty="0">
                          <a:latin typeface="Amasis MT Pro Medium" panose="02040604050005020304" pitchFamily="18" charset="0"/>
                        </a:rPr>
                        <a:t>XXX</a:t>
                      </a: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216200629"/>
                  </a:ext>
                </a:extLst>
              </a:tr>
              <a:tr h="370840">
                <a:tc>
                  <a:txBody>
                    <a:bodyPr/>
                    <a:lstStyle/>
                    <a:p>
                      <a:pPr algn="ctr"/>
                      <a:r>
                        <a:rPr lang="en-US" dirty="0">
                          <a:latin typeface="Amasis MT Pro Medium" panose="02040604050005020304" pitchFamily="18" charset="0"/>
                        </a:rPr>
                        <a:t>XXX</a:t>
                      </a:r>
                    </a:p>
                  </a:txBody>
                  <a:tcPr/>
                </a:tc>
                <a:tc>
                  <a:txBody>
                    <a:bodyPr/>
                    <a:lstStyle/>
                    <a:p>
                      <a:pPr algn="ctr"/>
                      <a:r>
                        <a:rPr lang="en-US" dirty="0">
                          <a:latin typeface="Amasis MT Pro Medium" panose="02040604050005020304" pitchFamily="18" charset="0"/>
                        </a:rPr>
                        <a:t>XXX</a:t>
                      </a:r>
                    </a:p>
                  </a:txBody>
                  <a:tcPr/>
                </a:tc>
                <a:extLst>
                  <a:ext uri="{0D108BD9-81ED-4DB2-BD59-A6C34878D82A}">
                    <a16:rowId xmlns:a16="http://schemas.microsoft.com/office/drawing/2014/main" val="2318662377"/>
                  </a:ext>
                </a:extLst>
              </a:tr>
            </a:tbl>
          </a:graphicData>
        </a:graphic>
      </p:graphicFrame>
      <p:sp>
        <p:nvSpPr>
          <p:cNvPr id="12" name="TextBox 11">
            <a:extLst>
              <a:ext uri="{FF2B5EF4-FFF2-40B4-BE49-F238E27FC236}">
                <a16:creationId xmlns:a16="http://schemas.microsoft.com/office/drawing/2014/main" id="{B7BF207F-9302-63D9-720C-01C95ECB492C}"/>
              </a:ext>
            </a:extLst>
          </p:cNvPr>
          <p:cNvSpPr txBox="1"/>
          <p:nvPr/>
        </p:nvSpPr>
        <p:spPr>
          <a:xfrm>
            <a:off x="1686232" y="4483899"/>
            <a:ext cx="1288026" cy="523220"/>
          </a:xfrm>
          <a:prstGeom prst="rect">
            <a:avLst/>
          </a:prstGeom>
          <a:noFill/>
        </p:spPr>
        <p:txBody>
          <a:bodyPr wrap="square" rtlCol="0">
            <a:spAutoFit/>
          </a:bodyPr>
          <a:lstStyle/>
          <a:p>
            <a:pPr algn="ctr"/>
            <a:r>
              <a:rPr lang="en-US" sz="2800" dirty="0">
                <a:latin typeface="Amasis MT Pro Medium" panose="02040604050005020304" pitchFamily="18" charset="0"/>
              </a:rPr>
              <a:t>J = 0</a:t>
            </a:r>
          </a:p>
        </p:txBody>
      </p:sp>
      <p:sp>
        <p:nvSpPr>
          <p:cNvPr id="13" name="TextBox 12">
            <a:extLst>
              <a:ext uri="{FF2B5EF4-FFF2-40B4-BE49-F238E27FC236}">
                <a16:creationId xmlns:a16="http://schemas.microsoft.com/office/drawing/2014/main" id="{7A02A9B8-7A6B-AEA3-ECCA-FC1321F65987}"/>
              </a:ext>
            </a:extLst>
          </p:cNvPr>
          <p:cNvSpPr txBox="1"/>
          <p:nvPr/>
        </p:nvSpPr>
        <p:spPr>
          <a:xfrm>
            <a:off x="5134897" y="4483899"/>
            <a:ext cx="1288026" cy="523220"/>
          </a:xfrm>
          <a:prstGeom prst="rect">
            <a:avLst/>
          </a:prstGeom>
          <a:noFill/>
        </p:spPr>
        <p:txBody>
          <a:bodyPr wrap="square" rtlCol="0">
            <a:spAutoFit/>
          </a:bodyPr>
          <a:lstStyle/>
          <a:p>
            <a:pPr algn="ctr"/>
            <a:r>
              <a:rPr lang="en-US" sz="2800" dirty="0">
                <a:latin typeface="Amasis MT Pro Medium" panose="02040604050005020304" pitchFamily="18" charset="0"/>
              </a:rPr>
              <a:t>J = 1</a:t>
            </a:r>
          </a:p>
        </p:txBody>
      </p:sp>
      <p:sp>
        <p:nvSpPr>
          <p:cNvPr id="14" name="TextBox 13">
            <a:extLst>
              <a:ext uri="{FF2B5EF4-FFF2-40B4-BE49-F238E27FC236}">
                <a16:creationId xmlns:a16="http://schemas.microsoft.com/office/drawing/2014/main" id="{42C62CAE-EA83-FF64-FC77-7831F7C24AE4}"/>
              </a:ext>
            </a:extLst>
          </p:cNvPr>
          <p:cNvSpPr txBox="1"/>
          <p:nvPr/>
        </p:nvSpPr>
        <p:spPr>
          <a:xfrm>
            <a:off x="8454103" y="4483899"/>
            <a:ext cx="1288026" cy="523220"/>
          </a:xfrm>
          <a:prstGeom prst="rect">
            <a:avLst/>
          </a:prstGeom>
          <a:noFill/>
        </p:spPr>
        <p:txBody>
          <a:bodyPr wrap="square" rtlCol="0">
            <a:spAutoFit/>
          </a:bodyPr>
          <a:lstStyle/>
          <a:p>
            <a:pPr algn="ctr"/>
            <a:r>
              <a:rPr lang="en-US" sz="2800" dirty="0">
                <a:latin typeface="Amasis MT Pro Medium" panose="02040604050005020304" pitchFamily="18" charset="0"/>
              </a:rPr>
              <a:t>J = 2</a:t>
            </a:r>
          </a:p>
        </p:txBody>
      </p:sp>
    </p:spTree>
    <p:extLst>
      <p:ext uri="{BB962C8B-B14F-4D97-AF65-F5344CB8AC3E}">
        <p14:creationId xmlns:p14="http://schemas.microsoft.com/office/powerpoint/2010/main" val="1475564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2A85F1C1-412B-2569-A69A-91B59FE0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1" y="1492453"/>
            <a:ext cx="6044019" cy="444731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0E2981A1-EC13-5B7D-B5AB-3A470CCB3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980" y="1492453"/>
            <a:ext cx="5908055" cy="4347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3EB4D1-E6D1-2991-AEE3-61ED58407587}"/>
              </a:ext>
            </a:extLst>
          </p:cNvPr>
          <p:cNvSpPr txBox="1"/>
          <p:nvPr/>
        </p:nvSpPr>
        <p:spPr>
          <a:xfrm>
            <a:off x="1897625" y="973984"/>
            <a:ext cx="3358612" cy="523220"/>
          </a:xfrm>
          <a:prstGeom prst="rect">
            <a:avLst/>
          </a:prstGeom>
          <a:noFill/>
        </p:spPr>
        <p:txBody>
          <a:bodyPr wrap="none" rtlCol="0">
            <a:spAutoFit/>
          </a:bodyPr>
          <a:lstStyle/>
          <a:p>
            <a:r>
              <a:rPr lang="en-US" sz="2800" dirty="0">
                <a:latin typeface="Amasis MT Pro Medium" panose="02040604050005020304" pitchFamily="18" charset="0"/>
              </a:rPr>
              <a:t>J = 0, Ground-State</a:t>
            </a:r>
          </a:p>
        </p:txBody>
      </p:sp>
      <p:sp>
        <p:nvSpPr>
          <p:cNvPr id="5" name="TextBox 4">
            <a:extLst>
              <a:ext uri="{FF2B5EF4-FFF2-40B4-BE49-F238E27FC236}">
                <a16:creationId xmlns:a16="http://schemas.microsoft.com/office/drawing/2014/main" id="{429909C9-E633-4185-A896-0AE16571F757}"/>
              </a:ext>
            </a:extLst>
          </p:cNvPr>
          <p:cNvSpPr txBox="1"/>
          <p:nvPr/>
        </p:nvSpPr>
        <p:spPr>
          <a:xfrm>
            <a:off x="7866541" y="973984"/>
            <a:ext cx="3850285" cy="523220"/>
          </a:xfrm>
          <a:prstGeom prst="rect">
            <a:avLst/>
          </a:prstGeom>
          <a:noFill/>
        </p:spPr>
        <p:txBody>
          <a:bodyPr wrap="none" rtlCol="0">
            <a:spAutoFit/>
          </a:bodyPr>
          <a:lstStyle/>
          <a:p>
            <a:r>
              <a:rPr lang="en-US" sz="2800" dirty="0">
                <a:latin typeface="Amasis MT Pro Medium" panose="02040604050005020304" pitchFamily="18" charset="0"/>
              </a:rPr>
              <a:t>J = 0, 1</a:t>
            </a:r>
            <a:r>
              <a:rPr lang="en-US" sz="2800" baseline="30000" dirty="0">
                <a:latin typeface="Amasis MT Pro Medium" panose="02040604050005020304" pitchFamily="18" charset="0"/>
              </a:rPr>
              <a:t>st</a:t>
            </a:r>
            <a:r>
              <a:rPr lang="en-US" sz="2800" dirty="0">
                <a:latin typeface="Amasis MT Pro Medium" panose="02040604050005020304" pitchFamily="18" charset="0"/>
              </a:rPr>
              <a:t> Excited State</a:t>
            </a:r>
          </a:p>
        </p:txBody>
      </p:sp>
    </p:spTree>
    <p:extLst>
      <p:ext uri="{BB962C8B-B14F-4D97-AF65-F5344CB8AC3E}">
        <p14:creationId xmlns:p14="http://schemas.microsoft.com/office/powerpoint/2010/main" val="3464965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AB2D-0235-3F77-09BF-6F898478BFB9}"/>
            </a:ext>
          </a:extLst>
        </p:cNvPr>
        <p:cNvGrpSpPr/>
        <p:nvPr/>
      </p:nvGrpSpPr>
      <p:grpSpPr>
        <a:xfrm>
          <a:off x="0" y="0"/>
          <a:ext cx="0" cy="0"/>
          <a:chOff x="0" y="0"/>
          <a:chExt cx="0" cy="0"/>
        </a:xfrm>
      </p:grpSpPr>
      <p:pic>
        <p:nvPicPr>
          <p:cNvPr id="23556" name="Picture 4">
            <a:extLst>
              <a:ext uri="{FF2B5EF4-FFF2-40B4-BE49-F238E27FC236}">
                <a16:creationId xmlns:a16="http://schemas.microsoft.com/office/drawing/2014/main" id="{EED0F327-C9DF-08EF-E65C-3F71610BC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38" y="1418545"/>
            <a:ext cx="6255262" cy="4602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251813-B8FB-67D4-0883-2452CAECED7B}"/>
              </a:ext>
            </a:extLst>
          </p:cNvPr>
          <p:cNvSpPr txBox="1"/>
          <p:nvPr/>
        </p:nvSpPr>
        <p:spPr>
          <a:xfrm>
            <a:off x="1897625" y="973984"/>
            <a:ext cx="3882345" cy="523220"/>
          </a:xfrm>
          <a:prstGeom prst="rect">
            <a:avLst/>
          </a:prstGeom>
          <a:noFill/>
        </p:spPr>
        <p:txBody>
          <a:bodyPr wrap="none" rtlCol="0">
            <a:spAutoFit/>
          </a:bodyPr>
          <a:lstStyle/>
          <a:p>
            <a:r>
              <a:rPr lang="en-US" sz="2800" dirty="0">
                <a:latin typeface="Amasis MT Pro Medium" panose="02040604050005020304" pitchFamily="18" charset="0"/>
              </a:rPr>
              <a:t>J = 0, 2</a:t>
            </a:r>
            <a:r>
              <a:rPr lang="en-US" sz="2800" baseline="30000" dirty="0">
                <a:latin typeface="Amasis MT Pro Medium" panose="02040604050005020304" pitchFamily="18" charset="0"/>
              </a:rPr>
              <a:t>nd</a:t>
            </a:r>
            <a:r>
              <a:rPr lang="en-US" sz="2800" dirty="0">
                <a:latin typeface="Amasis MT Pro Medium" panose="02040604050005020304" pitchFamily="18" charset="0"/>
              </a:rPr>
              <a:t> Excited State</a:t>
            </a:r>
          </a:p>
        </p:txBody>
      </p:sp>
      <p:sp>
        <p:nvSpPr>
          <p:cNvPr id="5" name="TextBox 4">
            <a:extLst>
              <a:ext uri="{FF2B5EF4-FFF2-40B4-BE49-F238E27FC236}">
                <a16:creationId xmlns:a16="http://schemas.microsoft.com/office/drawing/2014/main" id="{6782DD42-7D95-5EDC-8A57-61928D129767}"/>
              </a:ext>
            </a:extLst>
          </p:cNvPr>
          <p:cNvSpPr txBox="1"/>
          <p:nvPr/>
        </p:nvSpPr>
        <p:spPr>
          <a:xfrm>
            <a:off x="7866541" y="973984"/>
            <a:ext cx="3332964" cy="523220"/>
          </a:xfrm>
          <a:prstGeom prst="rect">
            <a:avLst/>
          </a:prstGeom>
          <a:noFill/>
        </p:spPr>
        <p:txBody>
          <a:bodyPr wrap="none" rtlCol="0">
            <a:spAutoFit/>
          </a:bodyPr>
          <a:lstStyle/>
          <a:p>
            <a:r>
              <a:rPr lang="en-US" sz="2800" dirty="0">
                <a:latin typeface="Amasis MT Pro Medium" panose="02040604050005020304" pitchFamily="18" charset="0"/>
              </a:rPr>
              <a:t>J = 1, Ground State</a:t>
            </a:r>
          </a:p>
        </p:txBody>
      </p:sp>
      <p:pic>
        <p:nvPicPr>
          <p:cNvPr id="1026" name="Picture 2">
            <a:extLst>
              <a:ext uri="{FF2B5EF4-FFF2-40B4-BE49-F238E27FC236}">
                <a16:creationId xmlns:a16="http://schemas.microsoft.com/office/drawing/2014/main" id="{339F10E0-E551-3F7F-7C08-730A45413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7203"/>
            <a:ext cx="6005564" cy="441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022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F41E0-9CAE-B2F2-3213-5B738B8698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A81338-6AC8-8603-420C-69152F889BBE}"/>
              </a:ext>
            </a:extLst>
          </p:cNvPr>
          <p:cNvSpPr txBox="1"/>
          <p:nvPr/>
        </p:nvSpPr>
        <p:spPr>
          <a:xfrm>
            <a:off x="1897625" y="973984"/>
            <a:ext cx="3313279" cy="523220"/>
          </a:xfrm>
          <a:prstGeom prst="rect">
            <a:avLst/>
          </a:prstGeom>
          <a:noFill/>
        </p:spPr>
        <p:txBody>
          <a:bodyPr wrap="none" rtlCol="0">
            <a:spAutoFit/>
          </a:bodyPr>
          <a:lstStyle/>
          <a:p>
            <a:r>
              <a:rPr lang="en-US" sz="2800" dirty="0">
                <a:latin typeface="Amasis MT Pro Medium" panose="02040604050005020304" pitchFamily="18" charset="0"/>
              </a:rPr>
              <a:t>J = 1, Excited State</a:t>
            </a:r>
          </a:p>
        </p:txBody>
      </p:sp>
      <p:sp>
        <p:nvSpPr>
          <p:cNvPr id="5" name="TextBox 4">
            <a:extLst>
              <a:ext uri="{FF2B5EF4-FFF2-40B4-BE49-F238E27FC236}">
                <a16:creationId xmlns:a16="http://schemas.microsoft.com/office/drawing/2014/main" id="{7178BDF1-8901-1AC6-D75D-6FDBFC0883D8}"/>
              </a:ext>
            </a:extLst>
          </p:cNvPr>
          <p:cNvSpPr txBox="1"/>
          <p:nvPr/>
        </p:nvSpPr>
        <p:spPr>
          <a:xfrm>
            <a:off x="7866541" y="973984"/>
            <a:ext cx="3332964" cy="523220"/>
          </a:xfrm>
          <a:prstGeom prst="rect">
            <a:avLst/>
          </a:prstGeom>
          <a:noFill/>
        </p:spPr>
        <p:txBody>
          <a:bodyPr wrap="none" rtlCol="0">
            <a:spAutoFit/>
          </a:bodyPr>
          <a:lstStyle/>
          <a:p>
            <a:r>
              <a:rPr lang="en-US" sz="2800" dirty="0">
                <a:latin typeface="Amasis MT Pro Medium" panose="02040604050005020304" pitchFamily="18" charset="0"/>
              </a:rPr>
              <a:t>J = 2, Ground State</a:t>
            </a:r>
          </a:p>
        </p:txBody>
      </p:sp>
      <p:pic>
        <p:nvPicPr>
          <p:cNvPr id="2050" name="Picture 2">
            <a:extLst>
              <a:ext uri="{FF2B5EF4-FFF2-40B4-BE49-F238E27FC236}">
                <a16:creationId xmlns:a16="http://schemas.microsoft.com/office/drawing/2014/main" id="{30681271-890B-CF35-28B2-34015E61D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85" y="1497202"/>
            <a:ext cx="5968915" cy="43920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AA70E41-5580-EBA3-2291-C71AD4FFB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310" y="1497202"/>
            <a:ext cx="5862690" cy="43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514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A8B5-0037-6A6B-8618-39506A3305E2}"/>
              </a:ext>
            </a:extLst>
          </p:cNvPr>
          <p:cNvSpPr>
            <a:spLocks noGrp="1"/>
          </p:cNvSpPr>
          <p:nvPr>
            <p:ph type="title"/>
          </p:nvPr>
        </p:nvSpPr>
        <p:spPr>
          <a:xfrm>
            <a:off x="0" y="18255"/>
            <a:ext cx="11641394" cy="1325563"/>
          </a:xfrm>
        </p:spPr>
        <p:txBody>
          <a:bodyPr>
            <a:normAutofit/>
          </a:bodyPr>
          <a:lstStyle/>
          <a:p>
            <a:r>
              <a:rPr lang="en-US" sz="3200" dirty="0">
                <a:latin typeface="Amasis MT Pro Medium" panose="02040604050005020304" pitchFamily="18" charset="0"/>
              </a:rPr>
              <a:t>Type-1 Interlayer Trion Mass Dependence</a:t>
            </a:r>
          </a:p>
        </p:txBody>
      </p:sp>
      <p:sp>
        <p:nvSpPr>
          <p:cNvPr id="3" name="Content Placeholder 2">
            <a:extLst>
              <a:ext uri="{FF2B5EF4-FFF2-40B4-BE49-F238E27FC236}">
                <a16:creationId xmlns:a16="http://schemas.microsoft.com/office/drawing/2014/main" id="{8B7D050B-1F12-B627-0163-0123353FF1B9}"/>
              </a:ext>
            </a:extLst>
          </p:cNvPr>
          <p:cNvSpPr>
            <a:spLocks noGrp="1"/>
          </p:cNvSpPr>
          <p:nvPr>
            <p:ph idx="1"/>
          </p:nvPr>
        </p:nvSpPr>
        <p:spPr>
          <a:xfrm>
            <a:off x="277762" y="1343818"/>
            <a:ext cx="10515600" cy="4351338"/>
          </a:xfrm>
        </p:spPr>
        <p:txBody>
          <a:bodyPr>
            <a:normAutofit/>
          </a:bodyPr>
          <a:lstStyle/>
          <a:p>
            <a:r>
              <a:rPr lang="en-US" sz="2400" dirty="0">
                <a:latin typeface="Amasis MT Pro Medium" panose="02040604050005020304" pitchFamily="18" charset="0"/>
              </a:rPr>
              <a:t>In modern semiconductor experiments, the effective mass of the electrons (or holes) may be tuned by introducing doping into the system;</a:t>
            </a:r>
          </a:p>
          <a:p>
            <a:r>
              <a:rPr lang="en-US" sz="2400" dirty="0">
                <a:latin typeface="Amasis MT Pro Medium" panose="02040604050005020304" pitchFamily="18" charset="0"/>
              </a:rPr>
              <a:t>So, with that in mind, let us experiment a little bit by playing around with the masses of one of the electrons and see how it affects the geometry of the Type-1 Trion; </a:t>
            </a:r>
          </a:p>
          <a:p>
            <a:r>
              <a:rPr lang="en-US" sz="2400" dirty="0">
                <a:latin typeface="Amasis MT Pro Medium" panose="02040604050005020304" pitchFamily="18" charset="0"/>
              </a:rPr>
              <a:t>The general procedure is, we will make the electron 1 mass larger and watch how the geometry and clustering responds to this change;</a:t>
            </a:r>
          </a:p>
        </p:txBody>
      </p:sp>
    </p:spTree>
    <p:extLst>
      <p:ext uri="{BB962C8B-B14F-4D97-AF65-F5344CB8AC3E}">
        <p14:creationId xmlns:p14="http://schemas.microsoft.com/office/powerpoint/2010/main" val="3973109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EAC7-1465-BCD1-A1A4-8976FFC356DE}"/>
              </a:ext>
            </a:extLst>
          </p:cNvPr>
          <p:cNvSpPr>
            <a:spLocks noGrp="1"/>
          </p:cNvSpPr>
          <p:nvPr>
            <p:ph type="title"/>
          </p:nvPr>
        </p:nvSpPr>
        <p:spPr>
          <a:xfrm>
            <a:off x="0" y="18256"/>
            <a:ext cx="9291484" cy="994468"/>
          </a:xfrm>
        </p:spPr>
        <p:txBody>
          <a:bodyPr/>
          <a:lstStyle/>
          <a:p>
            <a:r>
              <a:rPr lang="en-US" dirty="0"/>
              <a:t>J = 0, Ground-state</a:t>
            </a:r>
          </a:p>
        </p:txBody>
      </p:sp>
      <p:pic>
        <p:nvPicPr>
          <p:cNvPr id="3074" name="Picture 2">
            <a:extLst>
              <a:ext uri="{FF2B5EF4-FFF2-40B4-BE49-F238E27FC236}">
                <a16:creationId xmlns:a16="http://schemas.microsoft.com/office/drawing/2014/main" id="{C4643C7F-3CB8-C8FD-54EE-187A3FB5D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12" y="1012724"/>
            <a:ext cx="5559188" cy="5561763"/>
          </a:xfrm>
          <a:prstGeom prst="rect">
            <a:avLst/>
          </a:prstGeom>
          <a:noFill/>
          <a:extLst>
            <a:ext uri="{909E8E84-426E-40DD-AFC4-6F175D3DCCD1}">
              <a14:hiddenFill xmlns:a14="http://schemas.microsoft.com/office/drawing/2010/main">
                <a:solidFill>
                  <a:srgbClr val="FFFFFF"/>
                </a:solidFill>
              </a14:hiddenFill>
            </a:ext>
          </a:extLst>
        </p:spPr>
      </p:pic>
      <p:pic>
        <p:nvPicPr>
          <p:cNvPr id="4" name="triangle_animation_0">
            <a:hlinkClick r:id="" action="ppaction://media"/>
            <a:extLst>
              <a:ext uri="{FF2B5EF4-FFF2-40B4-BE49-F238E27FC236}">
                <a16:creationId xmlns:a16="http://schemas.microsoft.com/office/drawing/2014/main" id="{37C6E603-6BF6-0455-9207-FB46A3496A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1135" y="963869"/>
            <a:ext cx="5659473" cy="5659473"/>
          </a:xfrm>
          <a:prstGeom prst="rect">
            <a:avLst/>
          </a:prstGeom>
        </p:spPr>
      </p:pic>
    </p:spTree>
    <p:extLst>
      <p:ext uri="{BB962C8B-B14F-4D97-AF65-F5344CB8AC3E}">
        <p14:creationId xmlns:p14="http://schemas.microsoft.com/office/powerpoint/2010/main" val="33777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EAC7-1465-BCD1-A1A4-8976FFC356DE}"/>
              </a:ext>
            </a:extLst>
          </p:cNvPr>
          <p:cNvSpPr>
            <a:spLocks noGrp="1"/>
          </p:cNvSpPr>
          <p:nvPr>
            <p:ph type="title"/>
          </p:nvPr>
        </p:nvSpPr>
        <p:spPr>
          <a:xfrm>
            <a:off x="0" y="18256"/>
            <a:ext cx="9291484" cy="994468"/>
          </a:xfrm>
        </p:spPr>
        <p:txBody>
          <a:bodyPr/>
          <a:lstStyle/>
          <a:p>
            <a:r>
              <a:rPr lang="en-US" dirty="0"/>
              <a:t>J = 0, 1</a:t>
            </a:r>
            <a:r>
              <a:rPr lang="en-US" baseline="30000" dirty="0"/>
              <a:t>st</a:t>
            </a:r>
            <a:r>
              <a:rPr lang="en-US" dirty="0"/>
              <a:t>  Excited State</a:t>
            </a:r>
          </a:p>
        </p:txBody>
      </p:sp>
      <p:pic>
        <p:nvPicPr>
          <p:cNvPr id="3" name="triangle_animation_1">
            <a:hlinkClick r:id="" action="ppaction://media"/>
            <a:extLst>
              <a:ext uri="{FF2B5EF4-FFF2-40B4-BE49-F238E27FC236}">
                <a16:creationId xmlns:a16="http://schemas.microsoft.com/office/drawing/2014/main" id="{5A33949E-8426-B687-B17C-491B85D928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614058"/>
            <a:ext cx="5629884" cy="5629884"/>
          </a:xfrm>
          <a:prstGeom prst="rect">
            <a:avLst/>
          </a:prstGeom>
        </p:spPr>
      </p:pic>
      <p:pic>
        <p:nvPicPr>
          <p:cNvPr id="4100" name="Picture 4">
            <a:extLst>
              <a:ext uri="{FF2B5EF4-FFF2-40B4-BE49-F238E27FC236}">
                <a16:creationId xmlns:a16="http://schemas.microsoft.com/office/drawing/2014/main" id="{13F67E4F-6BE3-9F70-5BD5-BA5B265B8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482" y="-3731501"/>
            <a:ext cx="7609026" cy="9844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63EA5B-3AE1-6465-F270-500714D2C2DE}"/>
              </a:ext>
            </a:extLst>
          </p:cNvPr>
          <p:cNvSpPr txBox="1"/>
          <p:nvPr/>
        </p:nvSpPr>
        <p:spPr>
          <a:xfrm>
            <a:off x="1504709" y="4259484"/>
            <a:ext cx="614271" cy="523220"/>
          </a:xfrm>
          <a:prstGeom prst="rect">
            <a:avLst/>
          </a:prstGeom>
          <a:noFill/>
        </p:spPr>
        <p:txBody>
          <a:bodyPr wrap="none" rtlCol="0">
            <a:spAutoFit/>
          </a:bodyPr>
          <a:lstStyle/>
          <a:p>
            <a:r>
              <a:rPr lang="en-US" sz="2800" dirty="0">
                <a:latin typeface="Amasis MT Pro Medium" panose="02040604050005020304" pitchFamily="18" charset="0"/>
              </a:rPr>
              <a:t>R1</a:t>
            </a:r>
          </a:p>
        </p:txBody>
      </p:sp>
      <p:sp>
        <p:nvSpPr>
          <p:cNvPr id="6" name="TextBox 5">
            <a:extLst>
              <a:ext uri="{FF2B5EF4-FFF2-40B4-BE49-F238E27FC236}">
                <a16:creationId xmlns:a16="http://schemas.microsoft.com/office/drawing/2014/main" id="{D5748A5A-BE87-4568-0233-52678B961B9B}"/>
              </a:ext>
            </a:extLst>
          </p:cNvPr>
          <p:cNvSpPr txBox="1"/>
          <p:nvPr/>
        </p:nvSpPr>
        <p:spPr>
          <a:xfrm>
            <a:off x="3847466" y="4259484"/>
            <a:ext cx="614271" cy="523220"/>
          </a:xfrm>
          <a:prstGeom prst="rect">
            <a:avLst/>
          </a:prstGeom>
          <a:noFill/>
        </p:spPr>
        <p:txBody>
          <a:bodyPr wrap="none" rtlCol="0">
            <a:spAutoFit/>
          </a:bodyPr>
          <a:lstStyle/>
          <a:p>
            <a:r>
              <a:rPr lang="en-US" sz="2800" dirty="0">
                <a:latin typeface="Amasis MT Pro Medium" panose="02040604050005020304" pitchFamily="18" charset="0"/>
              </a:rPr>
              <a:t>R2</a:t>
            </a:r>
          </a:p>
        </p:txBody>
      </p:sp>
    </p:spTree>
    <p:extLst>
      <p:ext uri="{BB962C8B-B14F-4D97-AF65-F5344CB8AC3E}">
        <p14:creationId xmlns:p14="http://schemas.microsoft.com/office/powerpoint/2010/main" val="253806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EAC7-1465-BCD1-A1A4-8976FFC356DE}"/>
              </a:ext>
            </a:extLst>
          </p:cNvPr>
          <p:cNvSpPr>
            <a:spLocks noGrp="1"/>
          </p:cNvSpPr>
          <p:nvPr>
            <p:ph type="title"/>
          </p:nvPr>
        </p:nvSpPr>
        <p:spPr>
          <a:xfrm>
            <a:off x="0" y="18256"/>
            <a:ext cx="9291484" cy="994468"/>
          </a:xfrm>
        </p:spPr>
        <p:txBody>
          <a:bodyPr/>
          <a:lstStyle/>
          <a:p>
            <a:r>
              <a:rPr lang="en-US" dirty="0"/>
              <a:t>J = 0, 1</a:t>
            </a:r>
            <a:r>
              <a:rPr lang="en-US" baseline="30000" dirty="0"/>
              <a:t>st</a:t>
            </a:r>
            <a:r>
              <a:rPr lang="en-US" dirty="0"/>
              <a:t>  Excited State</a:t>
            </a:r>
          </a:p>
        </p:txBody>
      </p:sp>
      <p:pic>
        <p:nvPicPr>
          <p:cNvPr id="6146" name="Picture 2">
            <a:extLst>
              <a:ext uri="{FF2B5EF4-FFF2-40B4-BE49-F238E27FC236}">
                <a16:creationId xmlns:a16="http://schemas.microsoft.com/office/drawing/2014/main" id="{98479535-60E1-0BB3-3185-1B9388276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42" y="1632984"/>
            <a:ext cx="5718958" cy="42031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A3C1C24-0DAB-8FB3-F671-1491D36B9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58" y="1632983"/>
            <a:ext cx="5718957" cy="4203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8614DD-096F-B925-1D39-FEBB48C3C3E5}"/>
              </a:ext>
            </a:extLst>
          </p:cNvPr>
          <p:cNvSpPr txBox="1"/>
          <p:nvPr/>
        </p:nvSpPr>
        <p:spPr>
          <a:xfrm>
            <a:off x="2651285" y="1021903"/>
            <a:ext cx="1994457" cy="646331"/>
          </a:xfrm>
          <a:prstGeom prst="rect">
            <a:avLst/>
          </a:prstGeom>
          <a:noFill/>
        </p:spPr>
        <p:txBody>
          <a:bodyPr wrap="none" rtlCol="0">
            <a:spAutoFit/>
          </a:bodyPr>
          <a:lstStyle/>
          <a:p>
            <a:r>
              <a:rPr lang="en-US" sz="3600" dirty="0">
                <a:latin typeface="Amasis MT Pro Medium" panose="02040604050005020304" pitchFamily="18" charset="0"/>
              </a:rPr>
              <a:t>Region 1</a:t>
            </a:r>
          </a:p>
        </p:txBody>
      </p:sp>
      <p:sp>
        <p:nvSpPr>
          <p:cNvPr id="5" name="TextBox 4">
            <a:extLst>
              <a:ext uri="{FF2B5EF4-FFF2-40B4-BE49-F238E27FC236}">
                <a16:creationId xmlns:a16="http://schemas.microsoft.com/office/drawing/2014/main" id="{B98233C9-8FA4-EBCC-46AC-52E80C1F6295}"/>
              </a:ext>
            </a:extLst>
          </p:cNvPr>
          <p:cNvSpPr txBox="1"/>
          <p:nvPr/>
        </p:nvSpPr>
        <p:spPr>
          <a:xfrm>
            <a:off x="8637325" y="1021903"/>
            <a:ext cx="1994457" cy="646331"/>
          </a:xfrm>
          <a:prstGeom prst="rect">
            <a:avLst/>
          </a:prstGeom>
          <a:noFill/>
        </p:spPr>
        <p:txBody>
          <a:bodyPr wrap="none" rtlCol="0">
            <a:spAutoFit/>
          </a:bodyPr>
          <a:lstStyle/>
          <a:p>
            <a:r>
              <a:rPr lang="en-US" sz="3600" dirty="0">
                <a:latin typeface="Amasis MT Pro Medium" panose="02040604050005020304" pitchFamily="18" charset="0"/>
              </a:rPr>
              <a:t>Region 2</a:t>
            </a:r>
          </a:p>
        </p:txBody>
      </p:sp>
    </p:spTree>
    <p:extLst>
      <p:ext uri="{BB962C8B-B14F-4D97-AF65-F5344CB8AC3E}">
        <p14:creationId xmlns:p14="http://schemas.microsoft.com/office/powerpoint/2010/main" val="42620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C9AED-0BA0-7A7E-95E3-3BCC492EDC8A}"/>
              </a:ext>
            </a:extLst>
          </p:cNvPr>
          <p:cNvSpPr>
            <a:spLocks noGrp="1"/>
          </p:cNvSpPr>
          <p:nvPr>
            <p:ph idx="1"/>
          </p:nvPr>
        </p:nvSpPr>
        <p:spPr>
          <a:xfrm>
            <a:off x="838200" y="1343818"/>
            <a:ext cx="10515600" cy="1741026"/>
          </a:xfrm>
        </p:spPr>
        <p:txBody>
          <a:bodyPr>
            <a:normAutofit fontScale="92500"/>
          </a:bodyPr>
          <a:lstStyle/>
          <a:p>
            <a:r>
              <a:rPr lang="en-US" sz="2000" dirty="0">
                <a:latin typeface="Amasis MT Pro Medium" panose="02040604050005020304" pitchFamily="18" charset="0"/>
              </a:rPr>
              <a:t>Here, we will discuss </a:t>
            </a:r>
            <a:r>
              <a:rPr lang="en-US" sz="2000" b="1" dirty="0">
                <a:solidFill>
                  <a:schemeClr val="accent5">
                    <a:lumMod val="50000"/>
                  </a:schemeClr>
                </a:solidFill>
                <a:latin typeface="Amasis MT Pro Medium" panose="02040604050005020304" pitchFamily="18" charset="0"/>
              </a:rPr>
              <a:t>few-body correlations </a:t>
            </a:r>
            <a:r>
              <a:rPr lang="en-US" sz="2000" dirty="0">
                <a:latin typeface="Amasis MT Pro Medium" panose="02040604050005020304" pitchFamily="18" charset="0"/>
              </a:rPr>
              <a:t>formed in semiconductors due to processes involving external light beams; </a:t>
            </a:r>
          </a:p>
          <a:p>
            <a:r>
              <a:rPr lang="en-US" sz="2000" dirty="0">
                <a:latin typeface="Amasis MT Pro Medium" panose="02040604050005020304" pitchFamily="18" charset="0"/>
              </a:rPr>
              <a:t>These correlations are composed of </a:t>
            </a:r>
            <a:r>
              <a:rPr lang="en-US" sz="2000" b="1" dirty="0">
                <a:solidFill>
                  <a:schemeClr val="tx2">
                    <a:lumMod val="50000"/>
                    <a:lumOff val="50000"/>
                  </a:schemeClr>
                </a:solidFill>
                <a:latin typeface="Amasis MT Pro Medium" panose="02040604050005020304" pitchFamily="18" charset="0"/>
              </a:rPr>
              <a:t>electrons</a:t>
            </a:r>
            <a:r>
              <a:rPr lang="en-US" sz="2000" dirty="0">
                <a:latin typeface="Amasis MT Pro Medium" panose="02040604050005020304" pitchFamily="18" charset="0"/>
              </a:rPr>
              <a:t> and </a:t>
            </a:r>
            <a:r>
              <a:rPr lang="en-US" sz="2000" b="1" dirty="0">
                <a:solidFill>
                  <a:srgbClr val="FF0000"/>
                </a:solidFill>
                <a:latin typeface="Amasis MT Pro Medium" panose="02040604050005020304" pitchFamily="18" charset="0"/>
              </a:rPr>
              <a:t>holes</a:t>
            </a:r>
            <a:r>
              <a:rPr lang="en-US" sz="2000" dirty="0">
                <a:latin typeface="Amasis MT Pro Medium" panose="02040604050005020304" pitchFamily="18" charset="0"/>
              </a:rPr>
              <a:t>;</a:t>
            </a:r>
          </a:p>
          <a:p>
            <a:r>
              <a:rPr lang="en-US" sz="2000" dirty="0">
                <a:latin typeface="Amasis MT Pro Medium" panose="02040604050005020304" pitchFamily="18" charset="0"/>
              </a:rPr>
              <a:t>The electron is already very familiar to most people; however, holes is a different matter.</a:t>
            </a:r>
            <a:br>
              <a:rPr lang="en-US" sz="2000" dirty="0">
                <a:latin typeface="Amasis MT Pro Medium" panose="02040604050005020304" pitchFamily="18" charset="0"/>
              </a:rPr>
            </a:br>
            <a:endParaRPr lang="en-US" sz="2000" dirty="0">
              <a:latin typeface="Amasis MT Pro Medium" panose="02040604050005020304" pitchFamily="18" charset="0"/>
            </a:endParaRPr>
          </a:p>
        </p:txBody>
      </p:sp>
      <p:sp>
        <p:nvSpPr>
          <p:cNvPr id="4" name="Title 1">
            <a:extLst>
              <a:ext uri="{FF2B5EF4-FFF2-40B4-BE49-F238E27FC236}">
                <a16:creationId xmlns:a16="http://schemas.microsoft.com/office/drawing/2014/main" id="{3E15474E-8EF5-7549-C406-5CAC5436B780}"/>
              </a:ext>
            </a:extLst>
          </p:cNvPr>
          <p:cNvSpPr>
            <a:spLocks noGrp="1"/>
          </p:cNvSpPr>
          <p:nvPr>
            <p:ph type="title"/>
          </p:nvPr>
        </p:nvSpPr>
        <p:spPr>
          <a:xfrm>
            <a:off x="838200" y="18255"/>
            <a:ext cx="10515600" cy="1325563"/>
          </a:xfrm>
        </p:spPr>
        <p:txBody>
          <a:bodyPr/>
          <a:lstStyle/>
          <a:p>
            <a:pPr algn="ctr"/>
            <a:r>
              <a:rPr lang="en-US" dirty="0">
                <a:latin typeface="Amasis MT Pro Medium" panose="02040604050005020304" pitchFamily="18" charset="0"/>
              </a:rPr>
              <a:t>Electrons and Holes</a:t>
            </a:r>
          </a:p>
        </p:txBody>
      </p:sp>
    </p:spTree>
    <p:extLst>
      <p:ext uri="{BB962C8B-B14F-4D97-AF65-F5344CB8AC3E}">
        <p14:creationId xmlns:p14="http://schemas.microsoft.com/office/powerpoint/2010/main" val="3567468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EAC7-1465-BCD1-A1A4-8976FFC356DE}"/>
              </a:ext>
            </a:extLst>
          </p:cNvPr>
          <p:cNvSpPr>
            <a:spLocks noGrp="1"/>
          </p:cNvSpPr>
          <p:nvPr>
            <p:ph type="title"/>
          </p:nvPr>
        </p:nvSpPr>
        <p:spPr>
          <a:xfrm>
            <a:off x="0" y="18256"/>
            <a:ext cx="9291484" cy="994468"/>
          </a:xfrm>
        </p:spPr>
        <p:txBody>
          <a:bodyPr/>
          <a:lstStyle/>
          <a:p>
            <a:r>
              <a:rPr lang="en-US" dirty="0"/>
              <a:t>J = 0, 2</a:t>
            </a:r>
            <a:r>
              <a:rPr lang="en-US" baseline="30000" dirty="0"/>
              <a:t>nd</a:t>
            </a:r>
            <a:r>
              <a:rPr lang="en-US" dirty="0"/>
              <a:t>  Excited State</a:t>
            </a:r>
          </a:p>
        </p:txBody>
      </p:sp>
      <p:pic>
        <p:nvPicPr>
          <p:cNvPr id="7172" name="Picture 4">
            <a:extLst>
              <a:ext uri="{FF2B5EF4-FFF2-40B4-BE49-F238E27FC236}">
                <a16:creationId xmlns:a16="http://schemas.microsoft.com/office/drawing/2014/main" id="{D9F9DF81-6E86-56F4-6DFB-75516395E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11" y="-3648655"/>
            <a:ext cx="8106659" cy="10488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26A958-866D-1C11-CED0-A25D7F88FF89}"/>
              </a:ext>
            </a:extLst>
          </p:cNvPr>
          <p:cNvSpPr txBox="1"/>
          <p:nvPr/>
        </p:nvSpPr>
        <p:spPr>
          <a:xfrm>
            <a:off x="1180618" y="4780345"/>
            <a:ext cx="614271" cy="523220"/>
          </a:xfrm>
          <a:prstGeom prst="rect">
            <a:avLst/>
          </a:prstGeom>
          <a:noFill/>
        </p:spPr>
        <p:txBody>
          <a:bodyPr wrap="none" rtlCol="0">
            <a:spAutoFit/>
          </a:bodyPr>
          <a:lstStyle/>
          <a:p>
            <a:r>
              <a:rPr lang="en-US" sz="2800" dirty="0">
                <a:latin typeface="Amasis MT Pro Medium" panose="02040604050005020304" pitchFamily="18" charset="0"/>
              </a:rPr>
              <a:t>R1</a:t>
            </a:r>
          </a:p>
        </p:txBody>
      </p:sp>
      <p:sp>
        <p:nvSpPr>
          <p:cNvPr id="5" name="TextBox 4">
            <a:extLst>
              <a:ext uri="{FF2B5EF4-FFF2-40B4-BE49-F238E27FC236}">
                <a16:creationId xmlns:a16="http://schemas.microsoft.com/office/drawing/2014/main" id="{C5AEABE5-98A8-615B-D2BB-A95902FCAC37}"/>
              </a:ext>
            </a:extLst>
          </p:cNvPr>
          <p:cNvSpPr txBox="1"/>
          <p:nvPr/>
        </p:nvSpPr>
        <p:spPr>
          <a:xfrm>
            <a:off x="2222340" y="4257125"/>
            <a:ext cx="614271" cy="523220"/>
          </a:xfrm>
          <a:prstGeom prst="rect">
            <a:avLst/>
          </a:prstGeom>
          <a:noFill/>
        </p:spPr>
        <p:txBody>
          <a:bodyPr wrap="none" rtlCol="0">
            <a:spAutoFit/>
          </a:bodyPr>
          <a:lstStyle/>
          <a:p>
            <a:r>
              <a:rPr lang="en-US" sz="2800" dirty="0">
                <a:latin typeface="Amasis MT Pro Medium" panose="02040604050005020304" pitchFamily="18" charset="0"/>
              </a:rPr>
              <a:t>R2</a:t>
            </a:r>
          </a:p>
        </p:txBody>
      </p:sp>
      <p:sp>
        <p:nvSpPr>
          <p:cNvPr id="6" name="TextBox 5">
            <a:extLst>
              <a:ext uri="{FF2B5EF4-FFF2-40B4-BE49-F238E27FC236}">
                <a16:creationId xmlns:a16="http://schemas.microsoft.com/office/drawing/2014/main" id="{A0716A89-96F4-AE45-5A02-013A10A11D99}"/>
              </a:ext>
            </a:extLst>
          </p:cNvPr>
          <p:cNvSpPr txBox="1"/>
          <p:nvPr/>
        </p:nvSpPr>
        <p:spPr>
          <a:xfrm>
            <a:off x="2962032" y="4289491"/>
            <a:ext cx="614271" cy="523220"/>
          </a:xfrm>
          <a:prstGeom prst="rect">
            <a:avLst/>
          </a:prstGeom>
          <a:noFill/>
        </p:spPr>
        <p:txBody>
          <a:bodyPr wrap="none" rtlCol="0">
            <a:spAutoFit/>
          </a:bodyPr>
          <a:lstStyle/>
          <a:p>
            <a:r>
              <a:rPr lang="en-US" sz="2800" dirty="0">
                <a:latin typeface="Amasis MT Pro Medium" panose="02040604050005020304" pitchFamily="18" charset="0"/>
              </a:rPr>
              <a:t>R3</a:t>
            </a:r>
          </a:p>
        </p:txBody>
      </p:sp>
      <p:sp>
        <p:nvSpPr>
          <p:cNvPr id="7" name="TextBox 6">
            <a:extLst>
              <a:ext uri="{FF2B5EF4-FFF2-40B4-BE49-F238E27FC236}">
                <a16:creationId xmlns:a16="http://schemas.microsoft.com/office/drawing/2014/main" id="{7B5AF1C7-315B-0843-9108-1AB160E8ACE5}"/>
              </a:ext>
            </a:extLst>
          </p:cNvPr>
          <p:cNvSpPr txBox="1"/>
          <p:nvPr/>
        </p:nvSpPr>
        <p:spPr>
          <a:xfrm>
            <a:off x="4065904" y="4819569"/>
            <a:ext cx="614271" cy="523220"/>
          </a:xfrm>
          <a:prstGeom prst="rect">
            <a:avLst/>
          </a:prstGeom>
          <a:noFill/>
        </p:spPr>
        <p:txBody>
          <a:bodyPr wrap="none" rtlCol="0">
            <a:spAutoFit/>
          </a:bodyPr>
          <a:lstStyle/>
          <a:p>
            <a:r>
              <a:rPr lang="en-US" sz="2800" dirty="0">
                <a:latin typeface="Amasis MT Pro Medium" panose="02040604050005020304" pitchFamily="18" charset="0"/>
              </a:rPr>
              <a:t>R4</a:t>
            </a:r>
          </a:p>
        </p:txBody>
      </p:sp>
      <p:pic>
        <p:nvPicPr>
          <p:cNvPr id="8" name="triangle_animation_2">
            <a:hlinkClick r:id="" action="ppaction://media"/>
            <a:extLst>
              <a:ext uri="{FF2B5EF4-FFF2-40B4-BE49-F238E27FC236}">
                <a16:creationId xmlns:a16="http://schemas.microsoft.com/office/drawing/2014/main" id="{E02F68C4-874D-37F7-240D-DBEF1C6466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012724"/>
            <a:ext cx="5803764" cy="5803764"/>
          </a:xfrm>
          <a:prstGeom prst="rect">
            <a:avLst/>
          </a:prstGeom>
        </p:spPr>
      </p:pic>
    </p:spTree>
    <p:extLst>
      <p:ext uri="{BB962C8B-B14F-4D97-AF65-F5344CB8AC3E}">
        <p14:creationId xmlns:p14="http://schemas.microsoft.com/office/powerpoint/2010/main" val="291621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7A82D-CCC7-7713-48E4-8009B4783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62D4C-2BE3-6C36-09D6-A99D4126C8DD}"/>
              </a:ext>
            </a:extLst>
          </p:cNvPr>
          <p:cNvSpPr>
            <a:spLocks noGrp="1"/>
          </p:cNvSpPr>
          <p:nvPr>
            <p:ph type="title"/>
          </p:nvPr>
        </p:nvSpPr>
        <p:spPr>
          <a:xfrm>
            <a:off x="0" y="18256"/>
            <a:ext cx="9291484" cy="994468"/>
          </a:xfrm>
        </p:spPr>
        <p:txBody>
          <a:bodyPr/>
          <a:lstStyle/>
          <a:p>
            <a:r>
              <a:rPr lang="en-US" dirty="0"/>
              <a:t>J = 0, 2</a:t>
            </a:r>
            <a:r>
              <a:rPr lang="en-US" baseline="30000" dirty="0"/>
              <a:t>nd</a:t>
            </a:r>
            <a:r>
              <a:rPr lang="en-US" dirty="0"/>
              <a:t>   Excited State</a:t>
            </a:r>
          </a:p>
        </p:txBody>
      </p:sp>
      <p:pic>
        <p:nvPicPr>
          <p:cNvPr id="8194" name="Picture 2">
            <a:extLst>
              <a:ext uri="{FF2B5EF4-FFF2-40B4-BE49-F238E27FC236}">
                <a16:creationId xmlns:a16="http://schemas.microsoft.com/office/drawing/2014/main" id="{07DDA5A6-12C7-997B-D9FC-2E9311CAB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56" y="819685"/>
            <a:ext cx="4069244" cy="29906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BD97B63-7039-6650-B302-B1CB4644B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826" y="768380"/>
            <a:ext cx="4325386" cy="31789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9D59B00F-B5AB-8B06-9543-F001766F3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76" y="3556001"/>
            <a:ext cx="4325386" cy="317891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59BC9534-B3B3-5FB5-B508-66528845A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824" y="3600218"/>
            <a:ext cx="4325388" cy="3178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79E9C-E259-8A1B-C335-F1C9F6458569}"/>
              </a:ext>
            </a:extLst>
          </p:cNvPr>
          <p:cNvSpPr txBox="1"/>
          <p:nvPr/>
        </p:nvSpPr>
        <p:spPr>
          <a:xfrm>
            <a:off x="1311517" y="909385"/>
            <a:ext cx="614271" cy="523220"/>
          </a:xfrm>
          <a:prstGeom prst="rect">
            <a:avLst/>
          </a:prstGeom>
          <a:noFill/>
        </p:spPr>
        <p:txBody>
          <a:bodyPr wrap="none" rtlCol="0">
            <a:spAutoFit/>
          </a:bodyPr>
          <a:lstStyle/>
          <a:p>
            <a:r>
              <a:rPr lang="en-US" sz="2800" dirty="0">
                <a:latin typeface="Amasis MT Pro Medium" panose="02040604050005020304" pitchFamily="18" charset="0"/>
              </a:rPr>
              <a:t>R1</a:t>
            </a:r>
          </a:p>
        </p:txBody>
      </p:sp>
      <p:sp>
        <p:nvSpPr>
          <p:cNvPr id="7" name="TextBox 6">
            <a:extLst>
              <a:ext uri="{FF2B5EF4-FFF2-40B4-BE49-F238E27FC236}">
                <a16:creationId xmlns:a16="http://schemas.microsoft.com/office/drawing/2014/main" id="{CEB16306-4FF8-D4C4-69A9-A825B13E08C7}"/>
              </a:ext>
            </a:extLst>
          </p:cNvPr>
          <p:cNvSpPr txBox="1"/>
          <p:nvPr/>
        </p:nvSpPr>
        <p:spPr>
          <a:xfrm>
            <a:off x="7030661" y="909385"/>
            <a:ext cx="614271" cy="523220"/>
          </a:xfrm>
          <a:prstGeom prst="rect">
            <a:avLst/>
          </a:prstGeom>
          <a:noFill/>
        </p:spPr>
        <p:txBody>
          <a:bodyPr wrap="none" rtlCol="0">
            <a:spAutoFit/>
          </a:bodyPr>
          <a:lstStyle/>
          <a:p>
            <a:r>
              <a:rPr lang="en-US" sz="2800" dirty="0">
                <a:latin typeface="Amasis MT Pro Medium" panose="02040604050005020304" pitchFamily="18" charset="0"/>
              </a:rPr>
              <a:t>R2</a:t>
            </a:r>
          </a:p>
        </p:txBody>
      </p:sp>
      <p:sp>
        <p:nvSpPr>
          <p:cNvPr id="8" name="TextBox 7">
            <a:extLst>
              <a:ext uri="{FF2B5EF4-FFF2-40B4-BE49-F238E27FC236}">
                <a16:creationId xmlns:a16="http://schemas.microsoft.com/office/drawing/2014/main" id="{B783034B-DEB8-B6CD-528F-653D2F940877}"/>
              </a:ext>
            </a:extLst>
          </p:cNvPr>
          <p:cNvSpPr txBox="1"/>
          <p:nvPr/>
        </p:nvSpPr>
        <p:spPr>
          <a:xfrm>
            <a:off x="1311516" y="3714272"/>
            <a:ext cx="614271" cy="523220"/>
          </a:xfrm>
          <a:prstGeom prst="rect">
            <a:avLst/>
          </a:prstGeom>
          <a:noFill/>
        </p:spPr>
        <p:txBody>
          <a:bodyPr wrap="none" rtlCol="0">
            <a:spAutoFit/>
          </a:bodyPr>
          <a:lstStyle/>
          <a:p>
            <a:r>
              <a:rPr lang="en-US" sz="2800" dirty="0">
                <a:latin typeface="Amasis MT Pro Medium" panose="02040604050005020304" pitchFamily="18" charset="0"/>
              </a:rPr>
              <a:t>R3</a:t>
            </a:r>
          </a:p>
        </p:txBody>
      </p:sp>
      <p:sp>
        <p:nvSpPr>
          <p:cNvPr id="9" name="TextBox 8">
            <a:extLst>
              <a:ext uri="{FF2B5EF4-FFF2-40B4-BE49-F238E27FC236}">
                <a16:creationId xmlns:a16="http://schemas.microsoft.com/office/drawing/2014/main" id="{AB77007B-0F50-C733-F3A7-E463A2940857}"/>
              </a:ext>
            </a:extLst>
          </p:cNvPr>
          <p:cNvSpPr txBox="1"/>
          <p:nvPr/>
        </p:nvSpPr>
        <p:spPr>
          <a:xfrm>
            <a:off x="7030660" y="3685686"/>
            <a:ext cx="614271" cy="523220"/>
          </a:xfrm>
          <a:prstGeom prst="rect">
            <a:avLst/>
          </a:prstGeom>
          <a:noFill/>
        </p:spPr>
        <p:txBody>
          <a:bodyPr wrap="none" rtlCol="0">
            <a:spAutoFit/>
          </a:bodyPr>
          <a:lstStyle/>
          <a:p>
            <a:r>
              <a:rPr lang="en-US" sz="2800" dirty="0">
                <a:latin typeface="Amasis MT Pro Medium" panose="02040604050005020304" pitchFamily="18" charset="0"/>
              </a:rPr>
              <a:t>R4</a:t>
            </a:r>
          </a:p>
        </p:txBody>
      </p:sp>
    </p:spTree>
    <p:extLst>
      <p:ext uri="{BB962C8B-B14F-4D97-AF65-F5344CB8AC3E}">
        <p14:creationId xmlns:p14="http://schemas.microsoft.com/office/powerpoint/2010/main" val="3641440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EDC374-1B0B-5C2D-0434-2F55F8CC385F}"/>
              </a:ext>
            </a:extLst>
          </p:cNvPr>
          <p:cNvSpPr>
            <a:spLocks noGrp="1"/>
          </p:cNvSpPr>
          <p:nvPr>
            <p:ph type="title"/>
          </p:nvPr>
        </p:nvSpPr>
        <p:spPr>
          <a:xfrm>
            <a:off x="838200" y="365125"/>
            <a:ext cx="10515600" cy="1325563"/>
          </a:xfrm>
        </p:spPr>
        <p:txBody>
          <a:bodyPr/>
          <a:lstStyle/>
          <a:p>
            <a:r>
              <a:rPr lang="en-US" dirty="0">
                <a:latin typeface="Amasis MT Pro Medium" panose="02040604050005020304" pitchFamily="18" charset="0"/>
              </a:rPr>
              <a:t>Conclusion</a:t>
            </a:r>
          </a:p>
        </p:txBody>
      </p:sp>
      <p:sp>
        <p:nvSpPr>
          <p:cNvPr id="7" name="Content Placeholder 2">
            <a:extLst>
              <a:ext uri="{FF2B5EF4-FFF2-40B4-BE49-F238E27FC236}">
                <a16:creationId xmlns:a16="http://schemas.microsoft.com/office/drawing/2014/main" id="{1731B6EF-EF11-151F-FEA6-0A3A498692B9}"/>
              </a:ext>
            </a:extLst>
          </p:cNvPr>
          <p:cNvSpPr>
            <a:spLocks noGrp="1"/>
          </p:cNvSpPr>
          <p:nvPr>
            <p:ph idx="1"/>
          </p:nvPr>
        </p:nvSpPr>
        <p:spPr>
          <a:xfrm>
            <a:off x="838200" y="1825625"/>
            <a:ext cx="10515600" cy="4351338"/>
          </a:xfrm>
        </p:spPr>
        <p:txBody>
          <a:bodyPr/>
          <a:lstStyle/>
          <a:p>
            <a:r>
              <a:rPr lang="en-US" dirty="0">
                <a:latin typeface="Amasis MT Pro Medium" panose="02040604050005020304" pitchFamily="18" charset="0"/>
              </a:rPr>
              <a:t>We have introduced the idea of heterostructures and discussed the </a:t>
            </a:r>
            <a:r>
              <a:rPr lang="en-US" dirty="0" err="1">
                <a:latin typeface="Amasis MT Pro Medium" panose="02040604050005020304" pitchFamily="18" charset="0"/>
              </a:rPr>
              <a:t>trion</a:t>
            </a:r>
            <a:r>
              <a:rPr lang="en-US" dirty="0">
                <a:latin typeface="Amasis MT Pro Medium" panose="02040604050005020304" pitchFamily="18" charset="0"/>
              </a:rPr>
              <a:t> in this context;</a:t>
            </a:r>
          </a:p>
          <a:p>
            <a:r>
              <a:rPr lang="en-US" dirty="0">
                <a:latin typeface="Amasis MT Pro Medium" panose="02040604050005020304" pitchFamily="18" charset="0"/>
              </a:rPr>
              <a:t>Several bound states arose due to the competition of intralayer and interlayer interactions;</a:t>
            </a:r>
          </a:p>
          <a:p>
            <a:r>
              <a:rPr lang="en-US" dirty="0">
                <a:latin typeface="Amasis MT Pro Medium" panose="02040604050005020304" pitchFamily="18" charset="0"/>
              </a:rPr>
              <a:t>We could exam the mass dependence of the bound-state, which yield some interesting results where the clustering may be tuned;</a:t>
            </a:r>
          </a:p>
          <a:p>
            <a:endParaRPr lang="en-US" dirty="0">
              <a:latin typeface="Amasis MT Pro Medium" panose="02040604050005020304" pitchFamily="18" charset="0"/>
            </a:endParaRPr>
          </a:p>
        </p:txBody>
      </p:sp>
    </p:spTree>
    <p:extLst>
      <p:ext uri="{BB962C8B-B14F-4D97-AF65-F5344CB8AC3E}">
        <p14:creationId xmlns:p14="http://schemas.microsoft.com/office/powerpoint/2010/main" val="401269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7995-917D-4CD3-4B83-E5671013CA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59ADC-A29C-BC26-E4C8-BE2E397BB2B7}"/>
              </a:ext>
            </a:extLst>
          </p:cNvPr>
          <p:cNvSpPr>
            <a:spLocks noGrp="1"/>
          </p:cNvSpPr>
          <p:nvPr>
            <p:ph idx="1"/>
          </p:nvPr>
        </p:nvSpPr>
        <p:spPr>
          <a:xfrm>
            <a:off x="838200" y="1343818"/>
            <a:ext cx="10515600" cy="1741026"/>
          </a:xfrm>
        </p:spPr>
        <p:txBody>
          <a:bodyPr>
            <a:normAutofit fontScale="92500"/>
          </a:bodyPr>
          <a:lstStyle/>
          <a:p>
            <a:r>
              <a:rPr lang="en-US" sz="2000" dirty="0">
                <a:latin typeface="Amasis MT Pro Medium" panose="02040604050005020304" pitchFamily="18" charset="0"/>
              </a:rPr>
              <a:t>Here, we will discuss </a:t>
            </a:r>
            <a:r>
              <a:rPr lang="en-US" sz="2000" b="1" dirty="0">
                <a:solidFill>
                  <a:schemeClr val="accent5">
                    <a:lumMod val="50000"/>
                  </a:schemeClr>
                </a:solidFill>
                <a:latin typeface="Amasis MT Pro Medium" panose="02040604050005020304" pitchFamily="18" charset="0"/>
              </a:rPr>
              <a:t>few-body correlations </a:t>
            </a:r>
            <a:r>
              <a:rPr lang="en-US" sz="2000" dirty="0">
                <a:latin typeface="Amasis MT Pro Medium" panose="02040604050005020304" pitchFamily="18" charset="0"/>
              </a:rPr>
              <a:t>formed in semiconductors due to processes involving external light beams; </a:t>
            </a:r>
          </a:p>
          <a:p>
            <a:r>
              <a:rPr lang="en-US" sz="2000" dirty="0">
                <a:latin typeface="Amasis MT Pro Medium" panose="02040604050005020304" pitchFamily="18" charset="0"/>
              </a:rPr>
              <a:t>These correlations are composed of </a:t>
            </a:r>
            <a:r>
              <a:rPr lang="en-US" sz="2000" b="1" dirty="0">
                <a:solidFill>
                  <a:schemeClr val="tx2">
                    <a:lumMod val="50000"/>
                    <a:lumOff val="50000"/>
                  </a:schemeClr>
                </a:solidFill>
                <a:latin typeface="Amasis MT Pro Medium" panose="02040604050005020304" pitchFamily="18" charset="0"/>
              </a:rPr>
              <a:t>electrons</a:t>
            </a:r>
            <a:r>
              <a:rPr lang="en-US" sz="2000" dirty="0">
                <a:latin typeface="Amasis MT Pro Medium" panose="02040604050005020304" pitchFamily="18" charset="0"/>
              </a:rPr>
              <a:t> and </a:t>
            </a:r>
            <a:r>
              <a:rPr lang="en-US" sz="2000" b="1" dirty="0">
                <a:solidFill>
                  <a:srgbClr val="FF0000"/>
                </a:solidFill>
                <a:latin typeface="Amasis MT Pro Medium" panose="02040604050005020304" pitchFamily="18" charset="0"/>
              </a:rPr>
              <a:t>holes</a:t>
            </a:r>
            <a:r>
              <a:rPr lang="en-US" sz="2000" dirty="0">
                <a:latin typeface="Amasis MT Pro Medium" panose="02040604050005020304" pitchFamily="18" charset="0"/>
              </a:rPr>
              <a:t>;</a:t>
            </a:r>
          </a:p>
          <a:p>
            <a:r>
              <a:rPr lang="en-US" sz="2000" dirty="0">
                <a:latin typeface="Amasis MT Pro Medium" panose="02040604050005020304" pitchFamily="18" charset="0"/>
              </a:rPr>
              <a:t>The electron is already very familiar to most people; however, holes is a different matter.</a:t>
            </a:r>
            <a:br>
              <a:rPr lang="en-US" sz="2000" dirty="0">
                <a:latin typeface="Amasis MT Pro Medium" panose="02040604050005020304" pitchFamily="18" charset="0"/>
              </a:rPr>
            </a:br>
            <a:endParaRPr lang="en-US" sz="2000" dirty="0">
              <a:latin typeface="Amasis MT Pro Medium" panose="02040604050005020304" pitchFamily="18" charset="0"/>
            </a:endParaRPr>
          </a:p>
        </p:txBody>
      </p:sp>
      <p:sp>
        <p:nvSpPr>
          <p:cNvPr id="4" name="Title 1">
            <a:extLst>
              <a:ext uri="{FF2B5EF4-FFF2-40B4-BE49-F238E27FC236}">
                <a16:creationId xmlns:a16="http://schemas.microsoft.com/office/drawing/2014/main" id="{4B7B4BC3-B7F3-17BE-9B59-2C183FF41730}"/>
              </a:ext>
            </a:extLst>
          </p:cNvPr>
          <p:cNvSpPr>
            <a:spLocks noGrp="1"/>
          </p:cNvSpPr>
          <p:nvPr>
            <p:ph type="title"/>
          </p:nvPr>
        </p:nvSpPr>
        <p:spPr>
          <a:xfrm>
            <a:off x="838200" y="18255"/>
            <a:ext cx="10515600" cy="1325563"/>
          </a:xfrm>
        </p:spPr>
        <p:txBody>
          <a:bodyPr/>
          <a:lstStyle/>
          <a:p>
            <a:pPr algn="ctr"/>
            <a:r>
              <a:rPr lang="en-US" dirty="0">
                <a:latin typeface="Amasis MT Pro Medium" panose="02040604050005020304" pitchFamily="18" charset="0"/>
              </a:rPr>
              <a:t>Electrons and Holes</a:t>
            </a:r>
          </a:p>
        </p:txBody>
      </p:sp>
      <p:sp>
        <p:nvSpPr>
          <p:cNvPr id="5" name="TextBox 4">
            <a:extLst>
              <a:ext uri="{FF2B5EF4-FFF2-40B4-BE49-F238E27FC236}">
                <a16:creationId xmlns:a16="http://schemas.microsoft.com/office/drawing/2014/main" id="{1B1E42EE-09AB-B435-81B8-41A315B4C4D3}"/>
              </a:ext>
            </a:extLst>
          </p:cNvPr>
          <p:cNvSpPr txBox="1"/>
          <p:nvPr/>
        </p:nvSpPr>
        <p:spPr>
          <a:xfrm>
            <a:off x="1036661" y="3346101"/>
            <a:ext cx="4728587" cy="1754326"/>
          </a:xfrm>
          <a:prstGeom prst="rect">
            <a:avLst/>
          </a:prstGeom>
          <a:noFill/>
        </p:spPr>
        <p:txBody>
          <a:bodyPr wrap="square" rtlCol="0">
            <a:spAutoFit/>
          </a:bodyPr>
          <a:lstStyle/>
          <a:p>
            <a:r>
              <a:rPr lang="en-US" dirty="0">
                <a:latin typeface="Amasis MT Pro Medium" panose="02040604050005020304" pitchFamily="18" charset="0"/>
              </a:rPr>
              <a:t>To aid our understanding, consider an analogy with the Shell Model. In the shell model, a stable nuclei has nucleons occupying states up to some energy level F. </a:t>
            </a:r>
            <a:endParaRPr lang="en-US" b="0" dirty="0">
              <a:effectLst/>
              <a:latin typeface="Amasis MT Pro Medium" panose="02040604050005020304" pitchFamily="18" charset="0"/>
            </a:endParaRPr>
          </a:p>
          <a:p>
            <a:br>
              <a:rPr lang="en-US" dirty="0">
                <a:latin typeface="Amasis MT Pro Medium" panose="02040604050005020304" pitchFamily="18" charset="0"/>
              </a:rPr>
            </a:br>
            <a:endParaRPr lang="en-US" dirty="0">
              <a:latin typeface="Amasis MT Pro Medium" panose="02040604050005020304" pitchFamily="18" charset="0"/>
            </a:endParaRPr>
          </a:p>
        </p:txBody>
      </p:sp>
      <p:pic>
        <p:nvPicPr>
          <p:cNvPr id="6" name="Picture 2">
            <a:extLst>
              <a:ext uri="{FF2B5EF4-FFF2-40B4-BE49-F238E27FC236}">
                <a16:creationId xmlns:a16="http://schemas.microsoft.com/office/drawing/2014/main" id="{7EC543D2-545E-ADA0-7863-658B7CA27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969" y="2964263"/>
            <a:ext cx="5661481" cy="377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9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328B0-EC86-0C09-EABA-0ADBC7B2EF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A9A80-2B4D-9B75-2310-1CD6BB2677E8}"/>
              </a:ext>
            </a:extLst>
          </p:cNvPr>
          <p:cNvSpPr>
            <a:spLocks noGrp="1"/>
          </p:cNvSpPr>
          <p:nvPr>
            <p:ph idx="1"/>
          </p:nvPr>
        </p:nvSpPr>
        <p:spPr>
          <a:xfrm>
            <a:off x="838200" y="1343818"/>
            <a:ext cx="10515600" cy="1741026"/>
          </a:xfrm>
        </p:spPr>
        <p:txBody>
          <a:bodyPr>
            <a:normAutofit fontScale="92500"/>
          </a:bodyPr>
          <a:lstStyle/>
          <a:p>
            <a:r>
              <a:rPr lang="en-US" sz="2000" dirty="0">
                <a:latin typeface="Amasis MT Pro Medium" panose="02040604050005020304" pitchFamily="18" charset="0"/>
              </a:rPr>
              <a:t>Here, we will discuss </a:t>
            </a:r>
            <a:r>
              <a:rPr lang="en-US" sz="2000" b="1" dirty="0">
                <a:solidFill>
                  <a:schemeClr val="accent5">
                    <a:lumMod val="50000"/>
                  </a:schemeClr>
                </a:solidFill>
                <a:latin typeface="Amasis MT Pro Medium" panose="02040604050005020304" pitchFamily="18" charset="0"/>
              </a:rPr>
              <a:t>few-body correlations </a:t>
            </a:r>
            <a:r>
              <a:rPr lang="en-US" sz="2000" dirty="0">
                <a:latin typeface="Amasis MT Pro Medium" panose="02040604050005020304" pitchFamily="18" charset="0"/>
              </a:rPr>
              <a:t>formed in semiconductors due to processes involving external light beams; </a:t>
            </a:r>
          </a:p>
          <a:p>
            <a:r>
              <a:rPr lang="en-US" sz="2000" dirty="0">
                <a:latin typeface="Amasis MT Pro Medium" panose="02040604050005020304" pitchFamily="18" charset="0"/>
              </a:rPr>
              <a:t>These correlations are composed of </a:t>
            </a:r>
            <a:r>
              <a:rPr lang="en-US" sz="2000" b="1" dirty="0">
                <a:solidFill>
                  <a:schemeClr val="tx2">
                    <a:lumMod val="50000"/>
                    <a:lumOff val="50000"/>
                  </a:schemeClr>
                </a:solidFill>
                <a:latin typeface="Amasis MT Pro Medium" panose="02040604050005020304" pitchFamily="18" charset="0"/>
              </a:rPr>
              <a:t>electrons</a:t>
            </a:r>
            <a:r>
              <a:rPr lang="en-US" sz="2000" dirty="0">
                <a:latin typeface="Amasis MT Pro Medium" panose="02040604050005020304" pitchFamily="18" charset="0"/>
              </a:rPr>
              <a:t> and </a:t>
            </a:r>
            <a:r>
              <a:rPr lang="en-US" sz="2000" b="1" dirty="0">
                <a:solidFill>
                  <a:srgbClr val="FF0000"/>
                </a:solidFill>
                <a:latin typeface="Amasis MT Pro Medium" panose="02040604050005020304" pitchFamily="18" charset="0"/>
              </a:rPr>
              <a:t>holes</a:t>
            </a:r>
            <a:r>
              <a:rPr lang="en-US" sz="2000" dirty="0">
                <a:latin typeface="Amasis MT Pro Medium" panose="02040604050005020304" pitchFamily="18" charset="0"/>
              </a:rPr>
              <a:t>;</a:t>
            </a:r>
          </a:p>
          <a:p>
            <a:r>
              <a:rPr lang="en-US" sz="2000" dirty="0">
                <a:latin typeface="Amasis MT Pro Medium" panose="02040604050005020304" pitchFamily="18" charset="0"/>
              </a:rPr>
              <a:t>The electron is already very familiar to most people; however, holes is a different matter.</a:t>
            </a:r>
            <a:br>
              <a:rPr lang="en-US" sz="2000" dirty="0">
                <a:latin typeface="Amasis MT Pro Medium" panose="02040604050005020304" pitchFamily="18" charset="0"/>
              </a:rPr>
            </a:br>
            <a:endParaRPr lang="en-US" sz="2000" dirty="0">
              <a:latin typeface="Amasis MT Pro Medium" panose="02040604050005020304" pitchFamily="18" charset="0"/>
            </a:endParaRPr>
          </a:p>
        </p:txBody>
      </p:sp>
      <p:sp>
        <p:nvSpPr>
          <p:cNvPr id="4" name="Title 1">
            <a:extLst>
              <a:ext uri="{FF2B5EF4-FFF2-40B4-BE49-F238E27FC236}">
                <a16:creationId xmlns:a16="http://schemas.microsoft.com/office/drawing/2014/main" id="{5F852057-C5C6-CA14-5CEF-E091DC5067DE}"/>
              </a:ext>
            </a:extLst>
          </p:cNvPr>
          <p:cNvSpPr>
            <a:spLocks noGrp="1"/>
          </p:cNvSpPr>
          <p:nvPr>
            <p:ph type="title"/>
          </p:nvPr>
        </p:nvSpPr>
        <p:spPr>
          <a:xfrm>
            <a:off x="838200" y="18255"/>
            <a:ext cx="10515600" cy="1325563"/>
          </a:xfrm>
        </p:spPr>
        <p:txBody>
          <a:bodyPr/>
          <a:lstStyle/>
          <a:p>
            <a:pPr algn="ctr"/>
            <a:r>
              <a:rPr lang="en-US" dirty="0">
                <a:latin typeface="Amasis MT Pro Medium" panose="02040604050005020304" pitchFamily="18" charset="0"/>
              </a:rPr>
              <a:t>Electrons and Holes</a:t>
            </a:r>
          </a:p>
        </p:txBody>
      </p:sp>
      <p:sp>
        <p:nvSpPr>
          <p:cNvPr id="5" name="TextBox 4">
            <a:extLst>
              <a:ext uri="{FF2B5EF4-FFF2-40B4-BE49-F238E27FC236}">
                <a16:creationId xmlns:a16="http://schemas.microsoft.com/office/drawing/2014/main" id="{D1CD2874-D4D4-BD25-4358-30E337FD1147}"/>
              </a:ext>
            </a:extLst>
          </p:cNvPr>
          <p:cNvSpPr txBox="1"/>
          <p:nvPr/>
        </p:nvSpPr>
        <p:spPr>
          <a:xfrm>
            <a:off x="1036661" y="3346101"/>
            <a:ext cx="4728587" cy="1477328"/>
          </a:xfrm>
          <a:prstGeom prst="rect">
            <a:avLst/>
          </a:prstGeom>
          <a:noFill/>
        </p:spPr>
        <p:txBody>
          <a:bodyPr wrap="square" rtlCol="0">
            <a:spAutoFit/>
          </a:bodyPr>
          <a:lstStyle/>
          <a:p>
            <a:r>
              <a:rPr lang="en-US" dirty="0">
                <a:latin typeface="Amasis MT Pro Medium" panose="02040604050005020304" pitchFamily="18" charset="0"/>
              </a:rPr>
              <a:t>Suppose now we excite the nuclei with some gamma radiation;</a:t>
            </a:r>
            <a:endParaRPr lang="en-US" b="0" dirty="0">
              <a:effectLst/>
              <a:latin typeface="Amasis MT Pro Medium" panose="02040604050005020304" pitchFamily="18" charset="0"/>
            </a:endParaRPr>
          </a:p>
          <a:p>
            <a:br>
              <a:rPr lang="en-US" dirty="0">
                <a:latin typeface="Amasis MT Pro Medium" panose="02040604050005020304" pitchFamily="18" charset="0"/>
              </a:rPr>
            </a:br>
            <a:br>
              <a:rPr lang="en-US" dirty="0">
                <a:latin typeface="Amasis MT Pro Medium" panose="02040604050005020304" pitchFamily="18" charset="0"/>
              </a:rPr>
            </a:br>
            <a:endParaRPr lang="en-US" dirty="0">
              <a:latin typeface="Amasis MT Pro Medium" panose="02040604050005020304" pitchFamily="18" charset="0"/>
            </a:endParaRPr>
          </a:p>
        </p:txBody>
      </p:sp>
      <p:pic>
        <p:nvPicPr>
          <p:cNvPr id="4098" name="Picture 2">
            <a:extLst>
              <a:ext uri="{FF2B5EF4-FFF2-40B4-BE49-F238E27FC236}">
                <a16:creationId xmlns:a16="http://schemas.microsoft.com/office/drawing/2014/main" id="{CCF053F1-AE3A-A48D-892C-B8E69E4C9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19" y="2873828"/>
            <a:ext cx="5661481" cy="377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5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28B1-91EE-45B0-92B0-3A0A7CC101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C96B5-B0FE-8122-B8C5-2AD22F7DBA20}"/>
              </a:ext>
            </a:extLst>
          </p:cNvPr>
          <p:cNvSpPr>
            <a:spLocks noGrp="1"/>
          </p:cNvSpPr>
          <p:nvPr>
            <p:ph idx="1"/>
          </p:nvPr>
        </p:nvSpPr>
        <p:spPr>
          <a:xfrm>
            <a:off x="838200" y="1343818"/>
            <a:ext cx="10515600" cy="1741026"/>
          </a:xfrm>
        </p:spPr>
        <p:txBody>
          <a:bodyPr>
            <a:normAutofit fontScale="92500"/>
          </a:bodyPr>
          <a:lstStyle/>
          <a:p>
            <a:r>
              <a:rPr lang="en-US" sz="2000" dirty="0">
                <a:latin typeface="Amasis MT Pro Medium" panose="02040604050005020304" pitchFamily="18" charset="0"/>
              </a:rPr>
              <a:t>Here, we will discuss </a:t>
            </a:r>
            <a:r>
              <a:rPr lang="en-US" sz="2000" b="1" dirty="0">
                <a:solidFill>
                  <a:schemeClr val="accent5">
                    <a:lumMod val="50000"/>
                  </a:schemeClr>
                </a:solidFill>
                <a:latin typeface="Amasis MT Pro Medium" panose="02040604050005020304" pitchFamily="18" charset="0"/>
              </a:rPr>
              <a:t>few-body correlations </a:t>
            </a:r>
            <a:r>
              <a:rPr lang="en-US" sz="2000" dirty="0">
                <a:latin typeface="Amasis MT Pro Medium" panose="02040604050005020304" pitchFamily="18" charset="0"/>
              </a:rPr>
              <a:t>formed in semiconductors due to processes involving external light beams; </a:t>
            </a:r>
          </a:p>
          <a:p>
            <a:r>
              <a:rPr lang="en-US" sz="2000" dirty="0">
                <a:latin typeface="Amasis MT Pro Medium" panose="02040604050005020304" pitchFamily="18" charset="0"/>
              </a:rPr>
              <a:t>These correlations are composed of </a:t>
            </a:r>
            <a:r>
              <a:rPr lang="en-US" sz="2000" b="1" dirty="0">
                <a:solidFill>
                  <a:schemeClr val="tx2">
                    <a:lumMod val="50000"/>
                    <a:lumOff val="50000"/>
                  </a:schemeClr>
                </a:solidFill>
                <a:latin typeface="Amasis MT Pro Medium" panose="02040604050005020304" pitchFamily="18" charset="0"/>
              </a:rPr>
              <a:t>electrons</a:t>
            </a:r>
            <a:r>
              <a:rPr lang="en-US" sz="2000" dirty="0">
                <a:latin typeface="Amasis MT Pro Medium" panose="02040604050005020304" pitchFamily="18" charset="0"/>
              </a:rPr>
              <a:t> and </a:t>
            </a:r>
            <a:r>
              <a:rPr lang="en-US" sz="2000" b="1" dirty="0">
                <a:solidFill>
                  <a:srgbClr val="FF0000"/>
                </a:solidFill>
                <a:latin typeface="Amasis MT Pro Medium" panose="02040604050005020304" pitchFamily="18" charset="0"/>
              </a:rPr>
              <a:t>holes</a:t>
            </a:r>
            <a:r>
              <a:rPr lang="en-US" sz="2000" dirty="0">
                <a:latin typeface="Amasis MT Pro Medium" panose="02040604050005020304" pitchFamily="18" charset="0"/>
              </a:rPr>
              <a:t>;</a:t>
            </a:r>
          </a:p>
          <a:p>
            <a:r>
              <a:rPr lang="en-US" sz="2000" dirty="0">
                <a:latin typeface="Amasis MT Pro Medium" panose="02040604050005020304" pitchFamily="18" charset="0"/>
              </a:rPr>
              <a:t>The electron is already very familiar to most people; however, holes is a different matter.</a:t>
            </a:r>
            <a:br>
              <a:rPr lang="en-US" sz="2000" dirty="0">
                <a:latin typeface="Amasis MT Pro Medium" panose="02040604050005020304" pitchFamily="18" charset="0"/>
              </a:rPr>
            </a:br>
            <a:endParaRPr lang="en-US" sz="2000" dirty="0">
              <a:latin typeface="Amasis MT Pro Medium" panose="02040604050005020304" pitchFamily="18" charset="0"/>
            </a:endParaRPr>
          </a:p>
        </p:txBody>
      </p:sp>
      <p:sp>
        <p:nvSpPr>
          <p:cNvPr id="4" name="Title 1">
            <a:extLst>
              <a:ext uri="{FF2B5EF4-FFF2-40B4-BE49-F238E27FC236}">
                <a16:creationId xmlns:a16="http://schemas.microsoft.com/office/drawing/2014/main" id="{7A34DE22-A94C-A6D6-F250-3CC22EB15E49}"/>
              </a:ext>
            </a:extLst>
          </p:cNvPr>
          <p:cNvSpPr>
            <a:spLocks noGrp="1"/>
          </p:cNvSpPr>
          <p:nvPr>
            <p:ph type="title"/>
          </p:nvPr>
        </p:nvSpPr>
        <p:spPr>
          <a:xfrm>
            <a:off x="838200" y="18255"/>
            <a:ext cx="10515600" cy="1325563"/>
          </a:xfrm>
        </p:spPr>
        <p:txBody>
          <a:bodyPr/>
          <a:lstStyle/>
          <a:p>
            <a:pPr algn="ctr"/>
            <a:r>
              <a:rPr lang="en-US" dirty="0">
                <a:latin typeface="Amasis MT Pro Medium" panose="02040604050005020304" pitchFamily="18" charset="0"/>
              </a:rPr>
              <a:t>Electrons and Holes</a:t>
            </a:r>
          </a:p>
        </p:txBody>
      </p:sp>
      <p:sp>
        <p:nvSpPr>
          <p:cNvPr id="5" name="TextBox 4">
            <a:extLst>
              <a:ext uri="{FF2B5EF4-FFF2-40B4-BE49-F238E27FC236}">
                <a16:creationId xmlns:a16="http://schemas.microsoft.com/office/drawing/2014/main" id="{C22F4FFB-4E17-8580-6282-C48C3EB50582}"/>
              </a:ext>
            </a:extLst>
          </p:cNvPr>
          <p:cNvSpPr txBox="1"/>
          <p:nvPr/>
        </p:nvSpPr>
        <p:spPr>
          <a:xfrm>
            <a:off x="1036661" y="2897869"/>
            <a:ext cx="4728587" cy="3970318"/>
          </a:xfrm>
          <a:prstGeom prst="rect">
            <a:avLst/>
          </a:prstGeom>
          <a:noFill/>
        </p:spPr>
        <p:txBody>
          <a:bodyPr wrap="square" rtlCol="0">
            <a:spAutoFit/>
          </a:bodyPr>
          <a:lstStyle/>
          <a:p>
            <a:r>
              <a:rPr lang="en-US" dirty="0">
                <a:latin typeface="Amasis MT Pro Medium" panose="02040604050005020304" pitchFamily="18" charset="0"/>
              </a:rPr>
              <a:t>The gamma radiation will push a nucleon into the other level. This leaves a vacancy which we call a </a:t>
            </a:r>
            <a:r>
              <a:rPr lang="en-US" b="1" dirty="0">
                <a:solidFill>
                  <a:srgbClr val="FF0000"/>
                </a:solidFill>
                <a:latin typeface="Amasis MT Pro Medium" panose="02040604050005020304" pitchFamily="18" charset="0"/>
              </a:rPr>
              <a:t>hole</a:t>
            </a:r>
            <a:r>
              <a:rPr lang="en-US" dirty="0">
                <a:latin typeface="Amasis MT Pro Medium" panose="02040604050005020304" pitchFamily="18" charset="0"/>
              </a:rPr>
              <a:t> which has residual interaction with the remained of the system;</a:t>
            </a:r>
            <a:endParaRPr lang="en-US" b="0" dirty="0">
              <a:effectLst/>
              <a:latin typeface="Amasis MT Pro Medium" panose="02040604050005020304" pitchFamily="18" charset="0"/>
            </a:endParaRPr>
          </a:p>
          <a:p>
            <a:endParaRPr lang="en-US" b="0" dirty="0">
              <a:effectLst/>
              <a:latin typeface="Amasis MT Pro Medium" panose="02040604050005020304" pitchFamily="18" charset="0"/>
            </a:endParaRPr>
          </a:p>
          <a:p>
            <a:r>
              <a:rPr lang="en-US" dirty="0">
                <a:solidFill>
                  <a:srgbClr val="002060"/>
                </a:solidFill>
                <a:highlight>
                  <a:srgbClr val="FF0000"/>
                </a:highlight>
                <a:latin typeface="Amasis MT Pro Medium" panose="02040604050005020304" pitchFamily="18" charset="0"/>
              </a:rPr>
              <a:t>Holes in semiconductors, behave very differently!</a:t>
            </a:r>
            <a:endParaRPr lang="en-US" b="0" dirty="0">
              <a:solidFill>
                <a:srgbClr val="002060"/>
              </a:solidFill>
              <a:effectLst/>
              <a:highlight>
                <a:srgbClr val="FF0000"/>
              </a:highlight>
              <a:latin typeface="Amasis MT Pro Medium" panose="02040604050005020304" pitchFamily="18" charset="0"/>
            </a:endParaRPr>
          </a:p>
          <a:p>
            <a:pPr marL="342900" indent="-342900" fontAlgn="base">
              <a:buFont typeface="+mj-lt"/>
              <a:buAutoNum type="arabicPeriod"/>
            </a:pPr>
            <a:r>
              <a:rPr lang="en-US" dirty="0">
                <a:latin typeface="Amasis MT Pro Medium" panose="02040604050005020304" pitchFamily="18" charset="0"/>
              </a:rPr>
              <a:t>It’s a positively charged quasiparticle;</a:t>
            </a:r>
          </a:p>
          <a:p>
            <a:pPr marL="342900" indent="-342900" fontAlgn="base">
              <a:buFont typeface="+mj-lt"/>
              <a:buAutoNum type="arabicPeriod"/>
            </a:pPr>
            <a:r>
              <a:rPr lang="en-US" dirty="0">
                <a:latin typeface="Amasis MT Pro Medium" panose="02040604050005020304" pitchFamily="18" charset="0"/>
              </a:rPr>
              <a:t>It propagates throughout the semiconductor and is experimentally manipulable; </a:t>
            </a:r>
          </a:p>
          <a:p>
            <a:pPr marL="342900" indent="-342900" fontAlgn="base">
              <a:buFont typeface="+mj-lt"/>
              <a:buAutoNum type="arabicPeriod"/>
            </a:pPr>
            <a:r>
              <a:rPr lang="en-US" dirty="0">
                <a:latin typeface="Amasis MT Pro Medium" panose="02040604050005020304" pitchFamily="18" charset="0"/>
              </a:rPr>
              <a:t>It interacts with electrons by coulomb interaction</a:t>
            </a:r>
          </a:p>
        </p:txBody>
      </p:sp>
      <p:pic>
        <p:nvPicPr>
          <p:cNvPr id="2" name="Picture 2">
            <a:extLst>
              <a:ext uri="{FF2B5EF4-FFF2-40B4-BE49-F238E27FC236}">
                <a16:creationId xmlns:a16="http://schemas.microsoft.com/office/drawing/2014/main" id="{DD46998D-D6B2-534C-7074-A61B6CD60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723" y="2900354"/>
            <a:ext cx="5570616" cy="371259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0D016436-9178-C340-C80D-2C166C47E2A4}"/>
              </a:ext>
            </a:extLst>
          </p:cNvPr>
          <p:cNvCxnSpPr/>
          <p:nvPr/>
        </p:nvCxnSpPr>
        <p:spPr>
          <a:xfrm flipV="1">
            <a:off x="7334865" y="4395019"/>
            <a:ext cx="747251" cy="678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0575348-5A1B-E962-63C4-5C3B7913F0BF}"/>
              </a:ext>
            </a:extLst>
          </p:cNvPr>
          <p:cNvSpPr txBox="1"/>
          <p:nvPr/>
        </p:nvSpPr>
        <p:spPr>
          <a:xfrm>
            <a:off x="8082116" y="4119716"/>
            <a:ext cx="647934" cy="369332"/>
          </a:xfrm>
          <a:prstGeom prst="rect">
            <a:avLst/>
          </a:prstGeom>
          <a:noFill/>
        </p:spPr>
        <p:txBody>
          <a:bodyPr wrap="none" rtlCol="0">
            <a:spAutoFit/>
          </a:bodyPr>
          <a:lstStyle/>
          <a:p>
            <a:r>
              <a:rPr lang="en-US" b="1" dirty="0">
                <a:solidFill>
                  <a:srgbClr val="FF0000"/>
                </a:solidFill>
                <a:latin typeface="Amasis MT Pro Medium" panose="02040604050005020304" pitchFamily="18" charset="0"/>
              </a:rPr>
              <a:t>hole</a:t>
            </a:r>
          </a:p>
        </p:txBody>
      </p:sp>
    </p:spTree>
    <p:extLst>
      <p:ext uri="{BB962C8B-B14F-4D97-AF65-F5344CB8AC3E}">
        <p14:creationId xmlns:p14="http://schemas.microsoft.com/office/powerpoint/2010/main" val="258430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6C2FB-5DDB-E559-D8DF-FACC192B7D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6AB552-45DC-B14E-054B-E283ABAD7F7D}"/>
              </a:ext>
            </a:extLst>
          </p:cNvPr>
          <p:cNvSpPr>
            <a:spLocks noGrp="1"/>
          </p:cNvSpPr>
          <p:nvPr>
            <p:ph type="title"/>
          </p:nvPr>
        </p:nvSpPr>
        <p:spPr>
          <a:xfrm>
            <a:off x="838200" y="18255"/>
            <a:ext cx="10515600" cy="1325563"/>
          </a:xfrm>
        </p:spPr>
        <p:txBody>
          <a:bodyPr/>
          <a:lstStyle/>
          <a:p>
            <a:pPr algn="ctr"/>
            <a:r>
              <a:rPr lang="en-US" dirty="0">
                <a:latin typeface="Amasis MT Pro Medium" panose="02040604050005020304" pitchFamily="18" charset="0"/>
              </a:rPr>
              <a:t>Electrons and Holes</a:t>
            </a:r>
          </a:p>
        </p:txBody>
      </p:sp>
      <p:pic>
        <p:nvPicPr>
          <p:cNvPr id="7170" name="Picture 2">
            <a:extLst>
              <a:ext uri="{FF2B5EF4-FFF2-40B4-BE49-F238E27FC236}">
                <a16:creationId xmlns:a16="http://schemas.microsoft.com/office/drawing/2014/main" id="{D5C03524-ED18-BD5A-5104-115100BC6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41" y="1175438"/>
            <a:ext cx="4095659" cy="45066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8FD3AF9-2261-66E0-EC68-64767D49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271" y="842372"/>
            <a:ext cx="8931796" cy="28563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C8C2519-F8CF-D695-BC99-291233115903}"/>
              </a:ext>
            </a:extLst>
          </p:cNvPr>
          <p:cNvSpPr txBox="1"/>
          <p:nvPr/>
        </p:nvSpPr>
        <p:spPr>
          <a:xfrm>
            <a:off x="278922" y="3669188"/>
            <a:ext cx="6641960" cy="1477328"/>
          </a:xfrm>
          <a:prstGeom prst="rect">
            <a:avLst/>
          </a:prstGeom>
          <a:noFill/>
        </p:spPr>
        <p:txBody>
          <a:bodyPr wrap="square">
            <a:spAutoFit/>
          </a:bodyPr>
          <a:lstStyle/>
          <a:p>
            <a:pPr rtl="0">
              <a:buNone/>
            </a:pPr>
            <a:r>
              <a:rPr lang="en-US" sz="1800" b="0" i="0" u="none" strike="noStrike" dirty="0">
                <a:solidFill>
                  <a:srgbClr val="2C1348"/>
                </a:solidFill>
                <a:effectLst/>
                <a:latin typeface="Amasis MT Pro Medium" panose="02040604050005020304" pitchFamily="18" charset="0"/>
              </a:rPr>
              <a:t>Electron and holes interacts and form bound-state with electrons in the material, through coulomb interactions;</a:t>
            </a:r>
            <a:endParaRPr lang="en-US" b="0" dirty="0">
              <a:effectLst/>
              <a:latin typeface="Amasis MT Pro Medium" panose="02040604050005020304" pitchFamily="18" charset="0"/>
            </a:endParaRPr>
          </a:p>
          <a:p>
            <a:pPr>
              <a:buNone/>
            </a:pPr>
            <a:endParaRPr lang="en-US" b="0" dirty="0">
              <a:effectLst/>
              <a:latin typeface="Amasis MT Pro Medium" panose="02040604050005020304" pitchFamily="18" charset="0"/>
            </a:endParaRPr>
          </a:p>
          <a:p>
            <a:pPr rtl="0">
              <a:buNone/>
            </a:pPr>
            <a:r>
              <a:rPr lang="en-US" sz="1800" b="0" i="0" u="none" strike="noStrike" dirty="0">
                <a:solidFill>
                  <a:srgbClr val="2C1348"/>
                </a:solidFill>
                <a:effectLst/>
                <a:latin typeface="Amasis MT Pro Medium" panose="02040604050005020304" pitchFamily="18" charset="0"/>
              </a:rPr>
              <a:t>The </a:t>
            </a:r>
            <a:r>
              <a:rPr lang="en-US" sz="1800" b="1" i="0" u="none" strike="noStrike" dirty="0">
                <a:solidFill>
                  <a:srgbClr val="2C1348"/>
                </a:solidFill>
                <a:effectLst/>
                <a:latin typeface="Amasis MT Pro Medium" panose="02040604050005020304" pitchFamily="18" charset="0"/>
              </a:rPr>
              <a:t>exciton</a:t>
            </a:r>
            <a:r>
              <a:rPr lang="en-US" sz="1800" b="0" i="0" u="none" strike="noStrike" dirty="0">
                <a:solidFill>
                  <a:srgbClr val="2C1348"/>
                </a:solidFill>
                <a:effectLst/>
                <a:latin typeface="Amasis MT Pro Medium" panose="02040604050005020304" pitchFamily="18" charset="0"/>
              </a:rPr>
              <a:t> and </a:t>
            </a:r>
            <a:r>
              <a:rPr lang="en-US" sz="1800" b="1" i="0" u="none" strike="noStrike" dirty="0" err="1">
                <a:solidFill>
                  <a:srgbClr val="2C1348"/>
                </a:solidFill>
                <a:effectLst/>
                <a:latin typeface="Amasis MT Pro Medium" panose="02040604050005020304" pitchFamily="18" charset="0"/>
              </a:rPr>
              <a:t>trion</a:t>
            </a:r>
            <a:r>
              <a:rPr lang="en-US" sz="1800" b="0" i="0" u="none" strike="noStrike" dirty="0">
                <a:solidFill>
                  <a:srgbClr val="2C1348"/>
                </a:solidFill>
                <a:effectLst/>
                <a:latin typeface="Amasis MT Pro Medium" panose="02040604050005020304" pitchFamily="18" charset="0"/>
              </a:rPr>
              <a:t> are very relevant for the description of how light interacts with semiconductors;</a:t>
            </a:r>
            <a:endParaRPr lang="en-US" dirty="0">
              <a:latin typeface="Amasis MT Pro Medium" panose="02040604050005020304" pitchFamily="18" charset="0"/>
            </a:endParaRPr>
          </a:p>
        </p:txBody>
      </p:sp>
      <p:sp>
        <p:nvSpPr>
          <p:cNvPr id="16" name="TextBox 15">
            <a:extLst>
              <a:ext uri="{FF2B5EF4-FFF2-40B4-BE49-F238E27FC236}">
                <a16:creationId xmlns:a16="http://schemas.microsoft.com/office/drawing/2014/main" id="{9D8CDCF3-0B2B-A810-7D61-E04F17D1FE2E}"/>
              </a:ext>
            </a:extLst>
          </p:cNvPr>
          <p:cNvSpPr txBox="1"/>
          <p:nvPr/>
        </p:nvSpPr>
        <p:spPr>
          <a:xfrm>
            <a:off x="279192" y="5333960"/>
            <a:ext cx="6641690" cy="1200329"/>
          </a:xfrm>
          <a:prstGeom prst="rect">
            <a:avLst/>
          </a:prstGeom>
          <a:noFill/>
        </p:spPr>
        <p:txBody>
          <a:bodyPr wrap="square">
            <a:spAutoFit/>
          </a:bodyPr>
          <a:lstStyle/>
          <a:p>
            <a:pPr algn="ctr" rtl="0">
              <a:buNone/>
            </a:pPr>
            <a:r>
              <a:rPr lang="en-US" sz="1800" b="0" i="0" u="sng" dirty="0">
                <a:solidFill>
                  <a:srgbClr val="2C1348"/>
                </a:solidFill>
                <a:effectLst/>
                <a:latin typeface="Amasis MT Pro Medium" panose="02040604050005020304" pitchFamily="18" charset="0"/>
              </a:rPr>
              <a:t>Takeaway</a:t>
            </a:r>
            <a:endParaRPr lang="en-US" b="0" dirty="0">
              <a:effectLst/>
              <a:latin typeface="Amasis MT Pro Medium" panose="02040604050005020304" pitchFamily="18" charset="0"/>
            </a:endParaRPr>
          </a:p>
          <a:p>
            <a:pPr rtl="0">
              <a:buNone/>
            </a:pPr>
            <a:r>
              <a:rPr lang="en-US" sz="1800" b="0" i="0" u="none" strike="noStrike" dirty="0">
                <a:solidFill>
                  <a:srgbClr val="2C1348"/>
                </a:solidFill>
                <a:effectLst/>
                <a:latin typeface="Amasis MT Pro Medium" panose="02040604050005020304" pitchFamily="18" charset="0"/>
              </a:rPr>
              <a:t>Future optoelectronics relies on understanding the spectrum of few-body correlations in 2D materials;</a:t>
            </a:r>
            <a:br>
              <a:rPr lang="en-US" dirty="0">
                <a:latin typeface="Amasis MT Pro Medium" panose="02040604050005020304" pitchFamily="18" charset="0"/>
              </a:rPr>
            </a:br>
            <a:endParaRPr lang="en-US" dirty="0">
              <a:latin typeface="Amasis MT Pro Medium" panose="02040604050005020304" pitchFamily="18" charset="0"/>
            </a:endParaRPr>
          </a:p>
        </p:txBody>
      </p:sp>
      <p:sp>
        <p:nvSpPr>
          <p:cNvPr id="17" name="Rectangle 16">
            <a:extLst>
              <a:ext uri="{FF2B5EF4-FFF2-40B4-BE49-F238E27FC236}">
                <a16:creationId xmlns:a16="http://schemas.microsoft.com/office/drawing/2014/main" id="{073D21DD-C273-76AB-6BA6-6428DA75986D}"/>
              </a:ext>
            </a:extLst>
          </p:cNvPr>
          <p:cNvSpPr/>
          <p:nvPr/>
        </p:nvSpPr>
        <p:spPr>
          <a:xfrm>
            <a:off x="271818" y="5333960"/>
            <a:ext cx="6641960" cy="118054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asis MT Pro Medium" panose="02040604050005020304" pitchFamily="18" charset="0"/>
            </a:endParaRPr>
          </a:p>
        </p:txBody>
      </p:sp>
      <p:sp>
        <p:nvSpPr>
          <p:cNvPr id="19" name="TextBox 18">
            <a:extLst>
              <a:ext uri="{FF2B5EF4-FFF2-40B4-BE49-F238E27FC236}">
                <a16:creationId xmlns:a16="http://schemas.microsoft.com/office/drawing/2014/main" id="{BDBDA6B8-F216-6BF1-AA81-D8CA693198C2}"/>
              </a:ext>
            </a:extLst>
          </p:cNvPr>
          <p:cNvSpPr txBox="1"/>
          <p:nvPr/>
        </p:nvSpPr>
        <p:spPr>
          <a:xfrm>
            <a:off x="455616" y="2903961"/>
            <a:ext cx="1642139" cy="369332"/>
          </a:xfrm>
          <a:prstGeom prst="rect">
            <a:avLst/>
          </a:prstGeom>
          <a:noFill/>
        </p:spPr>
        <p:txBody>
          <a:bodyPr wrap="square">
            <a:spAutoFit/>
          </a:bodyPr>
          <a:lstStyle/>
          <a:p>
            <a:pPr algn="ctr" rtl="0">
              <a:buNone/>
            </a:pPr>
            <a:r>
              <a:rPr lang="en-US" sz="1800" b="0" i="0" u="none" strike="noStrike" dirty="0">
                <a:solidFill>
                  <a:srgbClr val="2C1348"/>
                </a:solidFill>
                <a:effectLst/>
                <a:latin typeface="Amasis MT Pro Medium" panose="02040604050005020304" pitchFamily="18" charset="0"/>
              </a:rPr>
              <a:t>Exciton, X</a:t>
            </a:r>
            <a:r>
              <a:rPr lang="en-US" sz="1800" b="0" i="0" u="none" strike="noStrike" baseline="30000" dirty="0">
                <a:solidFill>
                  <a:srgbClr val="2C1348"/>
                </a:solidFill>
                <a:effectLst/>
                <a:latin typeface="Amasis MT Pro Medium" panose="02040604050005020304" pitchFamily="18" charset="0"/>
              </a:rPr>
              <a:t>0</a:t>
            </a:r>
            <a:endParaRPr lang="en-US" dirty="0">
              <a:latin typeface="Amasis MT Pro Medium" panose="02040604050005020304" pitchFamily="18" charset="0"/>
            </a:endParaRPr>
          </a:p>
        </p:txBody>
      </p:sp>
      <p:sp>
        <p:nvSpPr>
          <p:cNvPr id="21" name="TextBox 20">
            <a:extLst>
              <a:ext uri="{FF2B5EF4-FFF2-40B4-BE49-F238E27FC236}">
                <a16:creationId xmlns:a16="http://schemas.microsoft.com/office/drawing/2014/main" id="{5A7F5295-A887-372C-A773-8CC6822A4F23}"/>
              </a:ext>
            </a:extLst>
          </p:cNvPr>
          <p:cNvSpPr txBox="1"/>
          <p:nvPr/>
        </p:nvSpPr>
        <p:spPr>
          <a:xfrm>
            <a:off x="4262904" y="3244334"/>
            <a:ext cx="1408471" cy="369332"/>
          </a:xfrm>
          <a:prstGeom prst="rect">
            <a:avLst/>
          </a:prstGeom>
          <a:noFill/>
        </p:spPr>
        <p:txBody>
          <a:bodyPr wrap="square">
            <a:spAutoFit/>
          </a:bodyPr>
          <a:lstStyle/>
          <a:p>
            <a:pPr algn="ctr" rtl="0">
              <a:buNone/>
            </a:pPr>
            <a:r>
              <a:rPr lang="en-US" sz="1800" b="0" i="0" u="none" strike="noStrike" dirty="0">
                <a:solidFill>
                  <a:srgbClr val="2C1348"/>
                </a:solidFill>
                <a:effectLst/>
                <a:latin typeface="Amasis MT Pro Medium" panose="02040604050005020304" pitchFamily="18" charset="0"/>
              </a:rPr>
              <a:t>Trion, X</a:t>
            </a:r>
            <a:r>
              <a:rPr lang="en-US" sz="1800" b="0" i="0" u="none" strike="noStrike" baseline="30000" dirty="0">
                <a:solidFill>
                  <a:srgbClr val="2C1348"/>
                </a:solidFill>
                <a:effectLst/>
                <a:latin typeface="Amasis MT Pro Medium" panose="02040604050005020304" pitchFamily="18" charset="0"/>
              </a:rPr>
              <a:t>-</a:t>
            </a:r>
            <a:endParaRPr lang="en-US" dirty="0">
              <a:latin typeface="Amasis MT Pro Medium" panose="02040604050005020304" pitchFamily="18" charset="0"/>
            </a:endParaRPr>
          </a:p>
        </p:txBody>
      </p:sp>
      <p:sp>
        <p:nvSpPr>
          <p:cNvPr id="22" name="TextBox 21">
            <a:extLst>
              <a:ext uri="{FF2B5EF4-FFF2-40B4-BE49-F238E27FC236}">
                <a16:creationId xmlns:a16="http://schemas.microsoft.com/office/drawing/2014/main" id="{037F9767-5A55-B236-2073-BC163B905B8B}"/>
              </a:ext>
            </a:extLst>
          </p:cNvPr>
          <p:cNvSpPr txBox="1"/>
          <p:nvPr/>
        </p:nvSpPr>
        <p:spPr>
          <a:xfrm>
            <a:off x="11353800" y="990772"/>
            <a:ext cx="740908" cy="369332"/>
          </a:xfrm>
          <a:prstGeom prst="rect">
            <a:avLst/>
          </a:prstGeom>
          <a:noFill/>
        </p:spPr>
        <p:txBody>
          <a:bodyPr wrap="none" rtlCol="0">
            <a:spAutoFit/>
          </a:bodyPr>
          <a:lstStyle/>
          <a:p>
            <a:r>
              <a:rPr lang="en-US" b="1" dirty="0">
                <a:latin typeface="Amasis MT Pro Medium" panose="02040604050005020304" pitchFamily="18" charset="0"/>
              </a:rPr>
              <a:t>MoS</a:t>
            </a:r>
            <a:r>
              <a:rPr lang="en-US" b="1" baseline="-25000" dirty="0">
                <a:latin typeface="Amasis MT Pro Medium" panose="02040604050005020304" pitchFamily="18" charset="0"/>
              </a:rPr>
              <a:t>2</a:t>
            </a:r>
          </a:p>
        </p:txBody>
      </p:sp>
    </p:spTree>
    <p:extLst>
      <p:ext uri="{BB962C8B-B14F-4D97-AF65-F5344CB8AC3E}">
        <p14:creationId xmlns:p14="http://schemas.microsoft.com/office/powerpoint/2010/main" val="3964992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2189</TotalTime>
  <Words>1907</Words>
  <Application>Microsoft Office PowerPoint</Application>
  <PresentationFormat>Widescreen</PresentationFormat>
  <Paragraphs>235</Paragraphs>
  <Slides>52</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Amasis MT Pro Medium</vt:lpstr>
      <vt:lpstr>Aptos</vt:lpstr>
      <vt:lpstr>Aptos Display</vt:lpstr>
      <vt:lpstr>Arial</vt:lpstr>
      <vt:lpstr>Office Theme</vt:lpstr>
      <vt:lpstr>Gaussian Expansion Method for Few-Body States in 2D Materials</vt:lpstr>
      <vt:lpstr>Objectives: </vt:lpstr>
      <vt:lpstr>Introduction</vt:lpstr>
      <vt:lpstr>Why 2D?</vt:lpstr>
      <vt:lpstr>Electrons and Holes</vt:lpstr>
      <vt:lpstr>Electrons and Holes</vt:lpstr>
      <vt:lpstr>Electrons and Holes</vt:lpstr>
      <vt:lpstr>Electrons and Holes</vt:lpstr>
      <vt:lpstr>Electrons and Holes</vt:lpstr>
      <vt:lpstr>Excitons and Trions in a Single Layer</vt:lpstr>
      <vt:lpstr>The Exciton (Effective Mass Approach)</vt:lpstr>
      <vt:lpstr>The Exciton (Effective Mass Approach)</vt:lpstr>
      <vt:lpstr>The Exciton (Effective Mass Approach)</vt:lpstr>
      <vt:lpstr>The Exciton (The “Dirac” Equation)</vt:lpstr>
      <vt:lpstr>The Trion</vt:lpstr>
      <vt:lpstr>Interlude: The Gaussian Expansion Method</vt:lpstr>
      <vt:lpstr>The Basics of the Method</vt:lpstr>
      <vt:lpstr>The Basics of the Method</vt:lpstr>
      <vt:lpstr>The Basics of the Method</vt:lpstr>
      <vt:lpstr>The Basics of the Method</vt:lpstr>
      <vt:lpstr>PowerPoint Presentation</vt:lpstr>
      <vt:lpstr>Back to the Main Event</vt:lpstr>
      <vt:lpstr>Trion Results</vt:lpstr>
      <vt:lpstr>Trion Results</vt:lpstr>
      <vt:lpstr>Trion Results</vt:lpstr>
      <vt:lpstr>Trion Results</vt:lpstr>
      <vt:lpstr>Trion Geometry</vt:lpstr>
      <vt:lpstr>Trion Geometry</vt:lpstr>
      <vt:lpstr>The Wave-Function</vt:lpstr>
      <vt:lpstr>The Wave-Function</vt:lpstr>
      <vt:lpstr>The Wave-Function</vt:lpstr>
      <vt:lpstr>PowerPoint Presentation</vt:lpstr>
      <vt:lpstr>Further Results</vt:lpstr>
      <vt:lpstr>Conclusion and Extra Challenges</vt:lpstr>
      <vt:lpstr>Extra– Excitons and Trions in Bilayers</vt:lpstr>
      <vt:lpstr>Heterostructures, layers and all that Jazz</vt:lpstr>
      <vt:lpstr>Heterostructures, layers and all that Jazz</vt:lpstr>
      <vt:lpstr>Inter- and Intra-layer interactions</vt:lpstr>
      <vt:lpstr>Inter- and Intra- layer Excitons (d = 5)</vt:lpstr>
      <vt:lpstr>Inter- and Intra- layer Excitons (d = 50)</vt:lpstr>
      <vt:lpstr>The Trion Zoo</vt:lpstr>
      <vt:lpstr>The Trion Zoo</vt:lpstr>
      <vt:lpstr>PowerPoint Presentation</vt:lpstr>
      <vt:lpstr>PowerPoint Presentation</vt:lpstr>
      <vt:lpstr>PowerPoint Presentation</vt:lpstr>
      <vt:lpstr>Type-1 Interlayer Trion Mass Dependence</vt:lpstr>
      <vt:lpstr>J = 0, Ground-state</vt:lpstr>
      <vt:lpstr>J = 0, 1st  Excited State</vt:lpstr>
      <vt:lpstr>J = 0, 1st  Excited State</vt:lpstr>
      <vt:lpstr>J = 0, 2nd  Excited State</vt:lpstr>
      <vt:lpstr>J = 0, 2nd   Excited State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Mendonca　Tenorio　Luiz　Gustavo</dc:creator>
  <cp:lastModifiedBy>Mendonca　Tenorio　Luiz　Gustavo</cp:lastModifiedBy>
  <cp:revision>3</cp:revision>
  <dcterms:created xsi:type="dcterms:W3CDTF">2025-10-20T18:52:39Z</dcterms:created>
  <dcterms:modified xsi:type="dcterms:W3CDTF">2025-10-23T08:23:43Z</dcterms:modified>
</cp:coreProperties>
</file>